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39"/>
  </p:notesMasterIdLst>
  <p:handoutMasterIdLst>
    <p:handoutMasterId r:id="rId40"/>
  </p:handoutMasterIdLst>
  <p:sldIdLst>
    <p:sldId id="256" r:id="rId5"/>
    <p:sldId id="257" r:id="rId6"/>
    <p:sldId id="264" r:id="rId7"/>
    <p:sldId id="441" r:id="rId8"/>
    <p:sldId id="442" r:id="rId9"/>
    <p:sldId id="443" r:id="rId10"/>
    <p:sldId id="444" r:id="rId11"/>
    <p:sldId id="446" r:id="rId12"/>
    <p:sldId id="447" r:id="rId13"/>
    <p:sldId id="449" r:id="rId14"/>
    <p:sldId id="451" r:id="rId15"/>
    <p:sldId id="456" r:id="rId16"/>
    <p:sldId id="450" r:id="rId17"/>
    <p:sldId id="477" r:id="rId18"/>
    <p:sldId id="457" r:id="rId19"/>
    <p:sldId id="458" r:id="rId20"/>
    <p:sldId id="452" r:id="rId21"/>
    <p:sldId id="453" r:id="rId22"/>
    <p:sldId id="454" r:id="rId23"/>
    <p:sldId id="475" r:id="rId24"/>
    <p:sldId id="476" r:id="rId25"/>
    <p:sldId id="460" r:id="rId26"/>
    <p:sldId id="459" r:id="rId27"/>
    <p:sldId id="461" r:id="rId28"/>
    <p:sldId id="462" r:id="rId29"/>
    <p:sldId id="463" r:id="rId30"/>
    <p:sldId id="465" r:id="rId31"/>
    <p:sldId id="467" r:id="rId32"/>
    <p:sldId id="464" r:id="rId33"/>
    <p:sldId id="470" r:id="rId34"/>
    <p:sldId id="474" r:id="rId35"/>
    <p:sldId id="472" r:id="rId36"/>
    <p:sldId id="473" r:id="rId37"/>
    <p:sldId id="478"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50" clrIdx="0">
    <p:extLst>
      <p:ext uri="{19B8F6BF-5375-455C-9EA6-DF929625EA0E}">
        <p15:presenceInfo xmlns:p15="http://schemas.microsoft.com/office/powerpoint/2012/main" userId="S-1-5-21-8915387-119489993-1287535205-22575" providerId="AD"/>
      </p:ext>
    </p:extLst>
  </p:cmAuthor>
  <p:cmAuthor id="2" name="Maria Ginevra De Romanis" initials="MGDR [2]" lastIdx="3" clrIdx="1">
    <p:extLst>
      <p:ext uri="{19B8F6BF-5375-455C-9EA6-DF929625EA0E}">
        <p15:presenceInfo xmlns:p15="http://schemas.microsoft.com/office/powerpoint/2012/main" userId="S::Ginevra.De-Romanis@it.ey.com::04f3489d-b5a9-465c-8151-dfa8aa20095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ADCB04-0E46-4F77-A780-E61FEC2B16E3}" v="1" dt="2025-04-03T06:01:20.1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27ADCB04-0E46-4F77-A780-E61FEC2B16E3}"/>
    <pc:docChg chg="modSld modMainMaster">
      <pc:chgData name="Francesco Lucà" userId="be252dd4-0f5a-48eb-bdff-dd588f7f9609" providerId="ADAL" clId="{27ADCB04-0E46-4F77-A780-E61FEC2B16E3}" dt="2025-04-03T06:01:20.105" v="0"/>
      <pc:docMkLst>
        <pc:docMk/>
      </pc:docMkLst>
      <pc:sldChg chg="modSp">
        <pc:chgData name="Francesco Lucà" userId="be252dd4-0f5a-48eb-bdff-dd588f7f9609" providerId="ADAL" clId="{27ADCB04-0E46-4F77-A780-E61FEC2B16E3}" dt="2025-04-03T06:01:20.105" v="0"/>
        <pc:sldMkLst>
          <pc:docMk/>
          <pc:sldMk cId="3762391800" sldId="256"/>
        </pc:sldMkLst>
        <pc:spChg chg="mod">
          <ac:chgData name="Francesco Lucà" userId="be252dd4-0f5a-48eb-bdff-dd588f7f9609" providerId="ADAL" clId="{27ADCB04-0E46-4F77-A780-E61FEC2B16E3}" dt="2025-04-03T06:01:20.105" v="0"/>
          <ac:spMkLst>
            <pc:docMk/>
            <pc:sldMk cId="3762391800" sldId="256"/>
            <ac:spMk id="6" creationId="{AC3F5F94-FE68-4AEF-8871-3A3DB0DEB556}"/>
          </ac:spMkLst>
        </pc:spChg>
      </pc:sldChg>
      <pc:sldChg chg="modSp">
        <pc:chgData name="Francesco Lucà" userId="be252dd4-0f5a-48eb-bdff-dd588f7f9609" providerId="ADAL" clId="{27ADCB04-0E46-4F77-A780-E61FEC2B16E3}" dt="2025-04-03T06:01:20.105" v="0"/>
        <pc:sldMkLst>
          <pc:docMk/>
          <pc:sldMk cId="3210307374" sldId="257"/>
        </pc:sldMkLst>
        <pc:spChg chg="mod">
          <ac:chgData name="Francesco Lucà" userId="be252dd4-0f5a-48eb-bdff-dd588f7f9609" providerId="ADAL" clId="{27ADCB04-0E46-4F77-A780-E61FEC2B16E3}" dt="2025-04-03T06:01:20.105" v="0"/>
          <ac:spMkLst>
            <pc:docMk/>
            <pc:sldMk cId="3210307374" sldId="257"/>
            <ac:spMk id="2" creationId="{4123189D-7033-4030-97A7-3010BBB0C76F}"/>
          </ac:spMkLst>
        </pc:spChg>
      </pc:sldChg>
      <pc:sldChg chg="modSp">
        <pc:chgData name="Francesco Lucà" userId="be252dd4-0f5a-48eb-bdff-dd588f7f9609" providerId="ADAL" clId="{27ADCB04-0E46-4F77-A780-E61FEC2B16E3}" dt="2025-04-03T06:01:20.105" v="0"/>
        <pc:sldMkLst>
          <pc:docMk/>
          <pc:sldMk cId="4067835570" sldId="264"/>
        </pc:sldMkLst>
        <pc:spChg chg="mod">
          <ac:chgData name="Francesco Lucà" userId="be252dd4-0f5a-48eb-bdff-dd588f7f9609" providerId="ADAL" clId="{27ADCB04-0E46-4F77-A780-E61FEC2B16E3}" dt="2025-04-03T06:01:20.105" v="0"/>
          <ac:spMkLst>
            <pc:docMk/>
            <pc:sldMk cId="4067835570" sldId="264"/>
            <ac:spMk id="5" creationId="{8C3E4923-532B-4BA0-B1A3-FBC8AC2F013D}"/>
          </ac:spMkLst>
        </pc:spChg>
      </pc:sldChg>
      <pc:sldChg chg="modSp">
        <pc:chgData name="Francesco Lucà" userId="be252dd4-0f5a-48eb-bdff-dd588f7f9609" providerId="ADAL" clId="{27ADCB04-0E46-4F77-A780-E61FEC2B16E3}" dt="2025-04-03T06:01:20.105" v="0"/>
        <pc:sldMkLst>
          <pc:docMk/>
          <pc:sldMk cId="1676316254" sldId="441"/>
        </pc:sldMkLst>
        <pc:spChg chg="mod">
          <ac:chgData name="Francesco Lucà" userId="be252dd4-0f5a-48eb-bdff-dd588f7f9609" providerId="ADAL" clId="{27ADCB04-0E46-4F77-A780-E61FEC2B16E3}" dt="2025-04-03T06:01:20.105" v="0"/>
          <ac:spMkLst>
            <pc:docMk/>
            <pc:sldMk cId="1676316254" sldId="441"/>
            <ac:spMk id="5" creationId="{8C3E4923-532B-4BA0-B1A3-FBC8AC2F013D}"/>
          </ac:spMkLst>
        </pc:spChg>
      </pc:sldChg>
      <pc:sldChg chg="modSp">
        <pc:chgData name="Francesco Lucà" userId="be252dd4-0f5a-48eb-bdff-dd588f7f9609" providerId="ADAL" clId="{27ADCB04-0E46-4F77-A780-E61FEC2B16E3}" dt="2025-04-03T06:01:20.105" v="0"/>
        <pc:sldMkLst>
          <pc:docMk/>
          <pc:sldMk cId="3086418861" sldId="442"/>
        </pc:sldMkLst>
        <pc:spChg chg="mod">
          <ac:chgData name="Francesco Lucà" userId="be252dd4-0f5a-48eb-bdff-dd588f7f9609" providerId="ADAL" clId="{27ADCB04-0E46-4F77-A780-E61FEC2B16E3}" dt="2025-04-03T06:01:20.105" v="0"/>
          <ac:spMkLst>
            <pc:docMk/>
            <pc:sldMk cId="3086418861" sldId="442"/>
            <ac:spMk id="5" creationId="{8C3E4923-532B-4BA0-B1A3-FBC8AC2F013D}"/>
          </ac:spMkLst>
        </pc:spChg>
      </pc:sldChg>
      <pc:sldChg chg="modSp">
        <pc:chgData name="Francesco Lucà" userId="be252dd4-0f5a-48eb-bdff-dd588f7f9609" providerId="ADAL" clId="{27ADCB04-0E46-4F77-A780-E61FEC2B16E3}" dt="2025-04-03T06:01:20.105" v="0"/>
        <pc:sldMkLst>
          <pc:docMk/>
          <pc:sldMk cId="2650065259" sldId="443"/>
        </pc:sldMkLst>
        <pc:spChg chg="mod">
          <ac:chgData name="Francesco Lucà" userId="be252dd4-0f5a-48eb-bdff-dd588f7f9609" providerId="ADAL" clId="{27ADCB04-0E46-4F77-A780-E61FEC2B16E3}" dt="2025-04-03T06:01:20.105" v="0"/>
          <ac:spMkLst>
            <pc:docMk/>
            <pc:sldMk cId="2650065259" sldId="443"/>
            <ac:spMk id="5" creationId="{8C3E4923-532B-4BA0-B1A3-FBC8AC2F013D}"/>
          </ac:spMkLst>
        </pc:spChg>
      </pc:sldChg>
      <pc:sldChg chg="modSp">
        <pc:chgData name="Francesco Lucà" userId="be252dd4-0f5a-48eb-bdff-dd588f7f9609" providerId="ADAL" clId="{27ADCB04-0E46-4F77-A780-E61FEC2B16E3}" dt="2025-04-03T06:01:20.105" v="0"/>
        <pc:sldMkLst>
          <pc:docMk/>
          <pc:sldMk cId="3150166307" sldId="444"/>
        </pc:sldMkLst>
        <pc:spChg chg="mod">
          <ac:chgData name="Francesco Lucà" userId="be252dd4-0f5a-48eb-bdff-dd588f7f9609" providerId="ADAL" clId="{27ADCB04-0E46-4F77-A780-E61FEC2B16E3}" dt="2025-04-03T06:01:20.105" v="0"/>
          <ac:spMkLst>
            <pc:docMk/>
            <pc:sldMk cId="3150166307" sldId="444"/>
            <ac:spMk id="5" creationId="{8C3E4923-532B-4BA0-B1A3-FBC8AC2F013D}"/>
          </ac:spMkLst>
        </pc:spChg>
      </pc:sldChg>
      <pc:sldChg chg="modSp">
        <pc:chgData name="Francesco Lucà" userId="be252dd4-0f5a-48eb-bdff-dd588f7f9609" providerId="ADAL" clId="{27ADCB04-0E46-4F77-A780-E61FEC2B16E3}" dt="2025-04-03T06:01:20.105" v="0"/>
        <pc:sldMkLst>
          <pc:docMk/>
          <pc:sldMk cId="910926417" sldId="446"/>
        </pc:sldMkLst>
        <pc:spChg chg="mod">
          <ac:chgData name="Francesco Lucà" userId="be252dd4-0f5a-48eb-bdff-dd588f7f9609" providerId="ADAL" clId="{27ADCB04-0E46-4F77-A780-E61FEC2B16E3}" dt="2025-04-03T06:01:20.105" v="0"/>
          <ac:spMkLst>
            <pc:docMk/>
            <pc:sldMk cId="910926417" sldId="446"/>
            <ac:spMk id="5" creationId="{8C3E4923-532B-4BA0-B1A3-FBC8AC2F013D}"/>
          </ac:spMkLst>
        </pc:spChg>
      </pc:sldChg>
      <pc:sldChg chg="modSp">
        <pc:chgData name="Francesco Lucà" userId="be252dd4-0f5a-48eb-bdff-dd588f7f9609" providerId="ADAL" clId="{27ADCB04-0E46-4F77-A780-E61FEC2B16E3}" dt="2025-04-03T06:01:20.105" v="0"/>
        <pc:sldMkLst>
          <pc:docMk/>
          <pc:sldMk cId="1430975603" sldId="447"/>
        </pc:sldMkLst>
        <pc:spChg chg="mod">
          <ac:chgData name="Francesco Lucà" userId="be252dd4-0f5a-48eb-bdff-dd588f7f9609" providerId="ADAL" clId="{27ADCB04-0E46-4F77-A780-E61FEC2B16E3}" dt="2025-04-03T06:01:20.105" v="0"/>
          <ac:spMkLst>
            <pc:docMk/>
            <pc:sldMk cId="1430975603" sldId="447"/>
            <ac:spMk id="5" creationId="{8C3E4923-532B-4BA0-B1A3-FBC8AC2F013D}"/>
          </ac:spMkLst>
        </pc:spChg>
      </pc:sldChg>
      <pc:sldChg chg="modSp">
        <pc:chgData name="Francesco Lucà" userId="be252dd4-0f5a-48eb-bdff-dd588f7f9609" providerId="ADAL" clId="{27ADCB04-0E46-4F77-A780-E61FEC2B16E3}" dt="2025-04-03T06:01:20.105" v="0"/>
        <pc:sldMkLst>
          <pc:docMk/>
          <pc:sldMk cId="1145978887" sldId="449"/>
        </pc:sldMkLst>
        <pc:spChg chg="mod">
          <ac:chgData name="Francesco Lucà" userId="be252dd4-0f5a-48eb-bdff-dd588f7f9609" providerId="ADAL" clId="{27ADCB04-0E46-4F77-A780-E61FEC2B16E3}" dt="2025-04-03T06:01:20.105" v="0"/>
          <ac:spMkLst>
            <pc:docMk/>
            <pc:sldMk cId="1145978887" sldId="449"/>
            <ac:spMk id="5" creationId="{8C3E4923-532B-4BA0-B1A3-FBC8AC2F013D}"/>
          </ac:spMkLst>
        </pc:spChg>
      </pc:sldChg>
      <pc:sldChg chg="modSp">
        <pc:chgData name="Francesco Lucà" userId="be252dd4-0f5a-48eb-bdff-dd588f7f9609" providerId="ADAL" clId="{27ADCB04-0E46-4F77-A780-E61FEC2B16E3}" dt="2025-04-03T06:01:20.105" v="0"/>
        <pc:sldMkLst>
          <pc:docMk/>
          <pc:sldMk cId="1681257039" sldId="450"/>
        </pc:sldMkLst>
        <pc:spChg chg="mod">
          <ac:chgData name="Francesco Lucà" userId="be252dd4-0f5a-48eb-bdff-dd588f7f9609" providerId="ADAL" clId="{27ADCB04-0E46-4F77-A780-E61FEC2B16E3}" dt="2025-04-03T06:01:20.105" v="0"/>
          <ac:spMkLst>
            <pc:docMk/>
            <pc:sldMk cId="1681257039" sldId="450"/>
            <ac:spMk id="5" creationId="{8C3E4923-532B-4BA0-B1A3-FBC8AC2F013D}"/>
          </ac:spMkLst>
        </pc:spChg>
      </pc:sldChg>
      <pc:sldChg chg="modSp">
        <pc:chgData name="Francesco Lucà" userId="be252dd4-0f5a-48eb-bdff-dd588f7f9609" providerId="ADAL" clId="{27ADCB04-0E46-4F77-A780-E61FEC2B16E3}" dt="2025-04-03T06:01:20.105" v="0"/>
        <pc:sldMkLst>
          <pc:docMk/>
          <pc:sldMk cId="966238334" sldId="451"/>
        </pc:sldMkLst>
        <pc:spChg chg="mod">
          <ac:chgData name="Francesco Lucà" userId="be252dd4-0f5a-48eb-bdff-dd588f7f9609" providerId="ADAL" clId="{27ADCB04-0E46-4F77-A780-E61FEC2B16E3}" dt="2025-04-03T06:01:20.105" v="0"/>
          <ac:spMkLst>
            <pc:docMk/>
            <pc:sldMk cId="966238334" sldId="451"/>
            <ac:spMk id="5" creationId="{8C3E4923-532B-4BA0-B1A3-FBC8AC2F013D}"/>
          </ac:spMkLst>
        </pc:spChg>
      </pc:sldChg>
      <pc:sldChg chg="modSp">
        <pc:chgData name="Francesco Lucà" userId="be252dd4-0f5a-48eb-bdff-dd588f7f9609" providerId="ADAL" clId="{27ADCB04-0E46-4F77-A780-E61FEC2B16E3}" dt="2025-04-03T06:01:20.105" v="0"/>
        <pc:sldMkLst>
          <pc:docMk/>
          <pc:sldMk cId="1307045777" sldId="452"/>
        </pc:sldMkLst>
        <pc:spChg chg="mod">
          <ac:chgData name="Francesco Lucà" userId="be252dd4-0f5a-48eb-bdff-dd588f7f9609" providerId="ADAL" clId="{27ADCB04-0E46-4F77-A780-E61FEC2B16E3}" dt="2025-04-03T06:01:20.105" v="0"/>
          <ac:spMkLst>
            <pc:docMk/>
            <pc:sldMk cId="1307045777" sldId="452"/>
            <ac:spMk id="5" creationId="{8C3E4923-532B-4BA0-B1A3-FBC8AC2F013D}"/>
          </ac:spMkLst>
        </pc:spChg>
      </pc:sldChg>
      <pc:sldChg chg="modSp">
        <pc:chgData name="Francesco Lucà" userId="be252dd4-0f5a-48eb-bdff-dd588f7f9609" providerId="ADAL" clId="{27ADCB04-0E46-4F77-A780-E61FEC2B16E3}" dt="2025-04-03T06:01:20.105" v="0"/>
        <pc:sldMkLst>
          <pc:docMk/>
          <pc:sldMk cId="1194598818" sldId="453"/>
        </pc:sldMkLst>
        <pc:spChg chg="mod">
          <ac:chgData name="Francesco Lucà" userId="be252dd4-0f5a-48eb-bdff-dd588f7f9609" providerId="ADAL" clId="{27ADCB04-0E46-4F77-A780-E61FEC2B16E3}" dt="2025-04-03T06:01:20.105" v="0"/>
          <ac:spMkLst>
            <pc:docMk/>
            <pc:sldMk cId="1194598818" sldId="453"/>
            <ac:spMk id="5" creationId="{8C3E4923-532B-4BA0-B1A3-FBC8AC2F013D}"/>
          </ac:spMkLst>
        </pc:spChg>
      </pc:sldChg>
      <pc:sldChg chg="modSp">
        <pc:chgData name="Francesco Lucà" userId="be252dd4-0f5a-48eb-bdff-dd588f7f9609" providerId="ADAL" clId="{27ADCB04-0E46-4F77-A780-E61FEC2B16E3}" dt="2025-04-03T06:01:20.105" v="0"/>
        <pc:sldMkLst>
          <pc:docMk/>
          <pc:sldMk cId="255191514" sldId="454"/>
        </pc:sldMkLst>
        <pc:spChg chg="mod">
          <ac:chgData name="Francesco Lucà" userId="be252dd4-0f5a-48eb-bdff-dd588f7f9609" providerId="ADAL" clId="{27ADCB04-0E46-4F77-A780-E61FEC2B16E3}" dt="2025-04-03T06:01:20.105" v="0"/>
          <ac:spMkLst>
            <pc:docMk/>
            <pc:sldMk cId="255191514" sldId="454"/>
            <ac:spMk id="5" creationId="{8C3E4923-532B-4BA0-B1A3-FBC8AC2F013D}"/>
          </ac:spMkLst>
        </pc:spChg>
      </pc:sldChg>
      <pc:sldChg chg="modSp">
        <pc:chgData name="Francesco Lucà" userId="be252dd4-0f5a-48eb-bdff-dd588f7f9609" providerId="ADAL" clId="{27ADCB04-0E46-4F77-A780-E61FEC2B16E3}" dt="2025-04-03T06:01:20.105" v="0"/>
        <pc:sldMkLst>
          <pc:docMk/>
          <pc:sldMk cId="4104567428" sldId="456"/>
        </pc:sldMkLst>
        <pc:spChg chg="mod">
          <ac:chgData name="Francesco Lucà" userId="be252dd4-0f5a-48eb-bdff-dd588f7f9609" providerId="ADAL" clId="{27ADCB04-0E46-4F77-A780-E61FEC2B16E3}" dt="2025-04-03T06:01:20.105" v="0"/>
          <ac:spMkLst>
            <pc:docMk/>
            <pc:sldMk cId="4104567428" sldId="456"/>
            <ac:spMk id="5" creationId="{8C3E4923-532B-4BA0-B1A3-FBC8AC2F013D}"/>
          </ac:spMkLst>
        </pc:spChg>
      </pc:sldChg>
      <pc:sldChg chg="modSp">
        <pc:chgData name="Francesco Lucà" userId="be252dd4-0f5a-48eb-bdff-dd588f7f9609" providerId="ADAL" clId="{27ADCB04-0E46-4F77-A780-E61FEC2B16E3}" dt="2025-04-03T06:01:20.105" v="0"/>
        <pc:sldMkLst>
          <pc:docMk/>
          <pc:sldMk cId="4072447060" sldId="457"/>
        </pc:sldMkLst>
        <pc:spChg chg="mod">
          <ac:chgData name="Francesco Lucà" userId="be252dd4-0f5a-48eb-bdff-dd588f7f9609" providerId="ADAL" clId="{27ADCB04-0E46-4F77-A780-E61FEC2B16E3}" dt="2025-04-03T06:01:20.105" v="0"/>
          <ac:spMkLst>
            <pc:docMk/>
            <pc:sldMk cId="4072447060" sldId="457"/>
            <ac:spMk id="5" creationId="{8C3E4923-532B-4BA0-B1A3-FBC8AC2F013D}"/>
          </ac:spMkLst>
        </pc:spChg>
      </pc:sldChg>
      <pc:sldChg chg="modSp">
        <pc:chgData name="Francesco Lucà" userId="be252dd4-0f5a-48eb-bdff-dd588f7f9609" providerId="ADAL" clId="{27ADCB04-0E46-4F77-A780-E61FEC2B16E3}" dt="2025-04-03T06:01:20.105" v="0"/>
        <pc:sldMkLst>
          <pc:docMk/>
          <pc:sldMk cId="2214553506" sldId="458"/>
        </pc:sldMkLst>
        <pc:spChg chg="mod">
          <ac:chgData name="Francesco Lucà" userId="be252dd4-0f5a-48eb-bdff-dd588f7f9609" providerId="ADAL" clId="{27ADCB04-0E46-4F77-A780-E61FEC2B16E3}" dt="2025-04-03T06:01:20.105" v="0"/>
          <ac:spMkLst>
            <pc:docMk/>
            <pc:sldMk cId="2214553506" sldId="458"/>
            <ac:spMk id="5" creationId="{8C3E4923-532B-4BA0-B1A3-FBC8AC2F013D}"/>
          </ac:spMkLst>
        </pc:spChg>
      </pc:sldChg>
      <pc:sldChg chg="modSp">
        <pc:chgData name="Francesco Lucà" userId="be252dd4-0f5a-48eb-bdff-dd588f7f9609" providerId="ADAL" clId="{27ADCB04-0E46-4F77-A780-E61FEC2B16E3}" dt="2025-04-03T06:01:20.105" v="0"/>
        <pc:sldMkLst>
          <pc:docMk/>
          <pc:sldMk cId="200425909" sldId="459"/>
        </pc:sldMkLst>
        <pc:spChg chg="mod">
          <ac:chgData name="Francesco Lucà" userId="be252dd4-0f5a-48eb-bdff-dd588f7f9609" providerId="ADAL" clId="{27ADCB04-0E46-4F77-A780-E61FEC2B16E3}" dt="2025-04-03T06:01:20.105" v="0"/>
          <ac:spMkLst>
            <pc:docMk/>
            <pc:sldMk cId="200425909" sldId="459"/>
            <ac:spMk id="5" creationId="{8C3E4923-532B-4BA0-B1A3-FBC8AC2F013D}"/>
          </ac:spMkLst>
        </pc:spChg>
      </pc:sldChg>
      <pc:sldChg chg="modSp">
        <pc:chgData name="Francesco Lucà" userId="be252dd4-0f5a-48eb-bdff-dd588f7f9609" providerId="ADAL" clId="{27ADCB04-0E46-4F77-A780-E61FEC2B16E3}" dt="2025-04-03T06:01:20.105" v="0"/>
        <pc:sldMkLst>
          <pc:docMk/>
          <pc:sldMk cId="1408237006" sldId="460"/>
        </pc:sldMkLst>
        <pc:spChg chg="mod">
          <ac:chgData name="Francesco Lucà" userId="be252dd4-0f5a-48eb-bdff-dd588f7f9609" providerId="ADAL" clId="{27ADCB04-0E46-4F77-A780-E61FEC2B16E3}" dt="2025-04-03T06:01:20.105" v="0"/>
          <ac:spMkLst>
            <pc:docMk/>
            <pc:sldMk cId="1408237006" sldId="460"/>
            <ac:spMk id="5" creationId="{8C3E4923-532B-4BA0-B1A3-FBC8AC2F013D}"/>
          </ac:spMkLst>
        </pc:spChg>
      </pc:sldChg>
      <pc:sldChg chg="modSp">
        <pc:chgData name="Francesco Lucà" userId="be252dd4-0f5a-48eb-bdff-dd588f7f9609" providerId="ADAL" clId="{27ADCB04-0E46-4F77-A780-E61FEC2B16E3}" dt="2025-04-03T06:01:20.105" v="0"/>
        <pc:sldMkLst>
          <pc:docMk/>
          <pc:sldMk cId="580134662" sldId="461"/>
        </pc:sldMkLst>
        <pc:spChg chg="mod">
          <ac:chgData name="Francesco Lucà" userId="be252dd4-0f5a-48eb-bdff-dd588f7f9609" providerId="ADAL" clId="{27ADCB04-0E46-4F77-A780-E61FEC2B16E3}" dt="2025-04-03T06:01:20.105" v="0"/>
          <ac:spMkLst>
            <pc:docMk/>
            <pc:sldMk cId="580134662" sldId="461"/>
            <ac:spMk id="5" creationId="{8C3E4923-532B-4BA0-B1A3-FBC8AC2F013D}"/>
          </ac:spMkLst>
        </pc:spChg>
      </pc:sldChg>
      <pc:sldChg chg="modSp">
        <pc:chgData name="Francesco Lucà" userId="be252dd4-0f5a-48eb-bdff-dd588f7f9609" providerId="ADAL" clId="{27ADCB04-0E46-4F77-A780-E61FEC2B16E3}" dt="2025-04-03T06:01:20.105" v="0"/>
        <pc:sldMkLst>
          <pc:docMk/>
          <pc:sldMk cId="1234530137" sldId="462"/>
        </pc:sldMkLst>
        <pc:spChg chg="mod">
          <ac:chgData name="Francesco Lucà" userId="be252dd4-0f5a-48eb-bdff-dd588f7f9609" providerId="ADAL" clId="{27ADCB04-0E46-4F77-A780-E61FEC2B16E3}" dt="2025-04-03T06:01:20.105" v="0"/>
          <ac:spMkLst>
            <pc:docMk/>
            <pc:sldMk cId="1234530137" sldId="462"/>
            <ac:spMk id="5" creationId="{8C3E4923-532B-4BA0-B1A3-FBC8AC2F013D}"/>
          </ac:spMkLst>
        </pc:spChg>
      </pc:sldChg>
      <pc:sldChg chg="modSp">
        <pc:chgData name="Francesco Lucà" userId="be252dd4-0f5a-48eb-bdff-dd588f7f9609" providerId="ADAL" clId="{27ADCB04-0E46-4F77-A780-E61FEC2B16E3}" dt="2025-04-03T06:01:20.105" v="0"/>
        <pc:sldMkLst>
          <pc:docMk/>
          <pc:sldMk cId="1556619694" sldId="463"/>
        </pc:sldMkLst>
        <pc:spChg chg="mod">
          <ac:chgData name="Francesco Lucà" userId="be252dd4-0f5a-48eb-bdff-dd588f7f9609" providerId="ADAL" clId="{27ADCB04-0E46-4F77-A780-E61FEC2B16E3}" dt="2025-04-03T06:01:20.105" v="0"/>
          <ac:spMkLst>
            <pc:docMk/>
            <pc:sldMk cId="1556619694" sldId="463"/>
            <ac:spMk id="5" creationId="{8C3E4923-532B-4BA0-B1A3-FBC8AC2F013D}"/>
          </ac:spMkLst>
        </pc:spChg>
      </pc:sldChg>
      <pc:sldChg chg="modSp">
        <pc:chgData name="Francesco Lucà" userId="be252dd4-0f5a-48eb-bdff-dd588f7f9609" providerId="ADAL" clId="{27ADCB04-0E46-4F77-A780-E61FEC2B16E3}" dt="2025-04-03T06:01:20.105" v="0"/>
        <pc:sldMkLst>
          <pc:docMk/>
          <pc:sldMk cId="3242220423" sldId="464"/>
        </pc:sldMkLst>
        <pc:spChg chg="mod">
          <ac:chgData name="Francesco Lucà" userId="be252dd4-0f5a-48eb-bdff-dd588f7f9609" providerId="ADAL" clId="{27ADCB04-0E46-4F77-A780-E61FEC2B16E3}" dt="2025-04-03T06:01:20.105" v="0"/>
          <ac:spMkLst>
            <pc:docMk/>
            <pc:sldMk cId="3242220423" sldId="464"/>
            <ac:spMk id="5" creationId="{8C3E4923-532B-4BA0-B1A3-FBC8AC2F013D}"/>
          </ac:spMkLst>
        </pc:spChg>
      </pc:sldChg>
      <pc:sldChg chg="modSp">
        <pc:chgData name="Francesco Lucà" userId="be252dd4-0f5a-48eb-bdff-dd588f7f9609" providerId="ADAL" clId="{27ADCB04-0E46-4F77-A780-E61FEC2B16E3}" dt="2025-04-03T06:01:20.105" v="0"/>
        <pc:sldMkLst>
          <pc:docMk/>
          <pc:sldMk cId="2586275716" sldId="465"/>
        </pc:sldMkLst>
        <pc:spChg chg="mod">
          <ac:chgData name="Francesco Lucà" userId="be252dd4-0f5a-48eb-bdff-dd588f7f9609" providerId="ADAL" clId="{27ADCB04-0E46-4F77-A780-E61FEC2B16E3}" dt="2025-04-03T06:01:20.105" v="0"/>
          <ac:spMkLst>
            <pc:docMk/>
            <pc:sldMk cId="2586275716" sldId="465"/>
            <ac:spMk id="5" creationId="{8C3E4923-532B-4BA0-B1A3-FBC8AC2F013D}"/>
          </ac:spMkLst>
        </pc:spChg>
      </pc:sldChg>
      <pc:sldChg chg="modSp">
        <pc:chgData name="Francesco Lucà" userId="be252dd4-0f5a-48eb-bdff-dd588f7f9609" providerId="ADAL" clId="{27ADCB04-0E46-4F77-A780-E61FEC2B16E3}" dt="2025-04-03T06:01:20.105" v="0"/>
        <pc:sldMkLst>
          <pc:docMk/>
          <pc:sldMk cId="3223830427" sldId="467"/>
        </pc:sldMkLst>
        <pc:spChg chg="mod">
          <ac:chgData name="Francesco Lucà" userId="be252dd4-0f5a-48eb-bdff-dd588f7f9609" providerId="ADAL" clId="{27ADCB04-0E46-4F77-A780-E61FEC2B16E3}" dt="2025-04-03T06:01:20.105" v="0"/>
          <ac:spMkLst>
            <pc:docMk/>
            <pc:sldMk cId="3223830427" sldId="467"/>
            <ac:spMk id="5" creationId="{8C3E4923-532B-4BA0-B1A3-FBC8AC2F013D}"/>
          </ac:spMkLst>
        </pc:spChg>
      </pc:sldChg>
      <pc:sldChg chg="modSp">
        <pc:chgData name="Francesco Lucà" userId="be252dd4-0f5a-48eb-bdff-dd588f7f9609" providerId="ADAL" clId="{27ADCB04-0E46-4F77-A780-E61FEC2B16E3}" dt="2025-04-03T06:01:20.105" v="0"/>
        <pc:sldMkLst>
          <pc:docMk/>
          <pc:sldMk cId="945490867" sldId="470"/>
        </pc:sldMkLst>
        <pc:spChg chg="mod">
          <ac:chgData name="Francesco Lucà" userId="be252dd4-0f5a-48eb-bdff-dd588f7f9609" providerId="ADAL" clId="{27ADCB04-0E46-4F77-A780-E61FEC2B16E3}" dt="2025-04-03T06:01:20.105" v="0"/>
          <ac:spMkLst>
            <pc:docMk/>
            <pc:sldMk cId="945490867" sldId="470"/>
            <ac:spMk id="5" creationId="{8C3E4923-532B-4BA0-B1A3-FBC8AC2F013D}"/>
          </ac:spMkLst>
        </pc:spChg>
      </pc:sldChg>
      <pc:sldChg chg="modSp">
        <pc:chgData name="Francesco Lucà" userId="be252dd4-0f5a-48eb-bdff-dd588f7f9609" providerId="ADAL" clId="{27ADCB04-0E46-4F77-A780-E61FEC2B16E3}" dt="2025-04-03T06:01:20.105" v="0"/>
        <pc:sldMkLst>
          <pc:docMk/>
          <pc:sldMk cId="537732061" sldId="472"/>
        </pc:sldMkLst>
        <pc:spChg chg="mod">
          <ac:chgData name="Francesco Lucà" userId="be252dd4-0f5a-48eb-bdff-dd588f7f9609" providerId="ADAL" clId="{27ADCB04-0E46-4F77-A780-E61FEC2B16E3}" dt="2025-04-03T06:01:20.105" v="0"/>
          <ac:spMkLst>
            <pc:docMk/>
            <pc:sldMk cId="537732061" sldId="472"/>
            <ac:spMk id="5" creationId="{8C3E4923-532B-4BA0-B1A3-FBC8AC2F013D}"/>
          </ac:spMkLst>
        </pc:spChg>
      </pc:sldChg>
      <pc:sldChg chg="modSp">
        <pc:chgData name="Francesco Lucà" userId="be252dd4-0f5a-48eb-bdff-dd588f7f9609" providerId="ADAL" clId="{27ADCB04-0E46-4F77-A780-E61FEC2B16E3}" dt="2025-04-03T06:01:20.105" v="0"/>
        <pc:sldMkLst>
          <pc:docMk/>
          <pc:sldMk cId="1592332455" sldId="473"/>
        </pc:sldMkLst>
        <pc:spChg chg="mod">
          <ac:chgData name="Francesco Lucà" userId="be252dd4-0f5a-48eb-bdff-dd588f7f9609" providerId="ADAL" clId="{27ADCB04-0E46-4F77-A780-E61FEC2B16E3}" dt="2025-04-03T06:01:20.105" v="0"/>
          <ac:spMkLst>
            <pc:docMk/>
            <pc:sldMk cId="1592332455" sldId="473"/>
            <ac:spMk id="5" creationId="{8C3E4923-532B-4BA0-B1A3-FBC8AC2F013D}"/>
          </ac:spMkLst>
        </pc:spChg>
      </pc:sldChg>
      <pc:sldChg chg="modSp">
        <pc:chgData name="Francesco Lucà" userId="be252dd4-0f5a-48eb-bdff-dd588f7f9609" providerId="ADAL" clId="{27ADCB04-0E46-4F77-A780-E61FEC2B16E3}" dt="2025-04-03T06:01:20.105" v="0"/>
        <pc:sldMkLst>
          <pc:docMk/>
          <pc:sldMk cId="2251371476" sldId="474"/>
        </pc:sldMkLst>
        <pc:spChg chg="mod">
          <ac:chgData name="Francesco Lucà" userId="be252dd4-0f5a-48eb-bdff-dd588f7f9609" providerId="ADAL" clId="{27ADCB04-0E46-4F77-A780-E61FEC2B16E3}" dt="2025-04-03T06:01:20.105" v="0"/>
          <ac:spMkLst>
            <pc:docMk/>
            <pc:sldMk cId="2251371476" sldId="474"/>
            <ac:spMk id="5" creationId="{8C3E4923-532B-4BA0-B1A3-FBC8AC2F013D}"/>
          </ac:spMkLst>
        </pc:spChg>
      </pc:sldChg>
      <pc:sldChg chg="modSp">
        <pc:chgData name="Francesco Lucà" userId="be252dd4-0f5a-48eb-bdff-dd588f7f9609" providerId="ADAL" clId="{27ADCB04-0E46-4F77-A780-E61FEC2B16E3}" dt="2025-04-03T06:01:20.105" v="0"/>
        <pc:sldMkLst>
          <pc:docMk/>
          <pc:sldMk cId="2674484177" sldId="475"/>
        </pc:sldMkLst>
        <pc:spChg chg="mod">
          <ac:chgData name="Francesco Lucà" userId="be252dd4-0f5a-48eb-bdff-dd588f7f9609" providerId="ADAL" clId="{27ADCB04-0E46-4F77-A780-E61FEC2B16E3}" dt="2025-04-03T06:01:20.105" v="0"/>
          <ac:spMkLst>
            <pc:docMk/>
            <pc:sldMk cId="2674484177" sldId="475"/>
            <ac:spMk id="5" creationId="{8C3E4923-532B-4BA0-B1A3-FBC8AC2F013D}"/>
          </ac:spMkLst>
        </pc:spChg>
      </pc:sldChg>
      <pc:sldChg chg="modSp">
        <pc:chgData name="Francesco Lucà" userId="be252dd4-0f5a-48eb-bdff-dd588f7f9609" providerId="ADAL" clId="{27ADCB04-0E46-4F77-A780-E61FEC2B16E3}" dt="2025-04-03T06:01:20.105" v="0"/>
        <pc:sldMkLst>
          <pc:docMk/>
          <pc:sldMk cId="1776605046" sldId="476"/>
        </pc:sldMkLst>
        <pc:spChg chg="mod">
          <ac:chgData name="Francesco Lucà" userId="be252dd4-0f5a-48eb-bdff-dd588f7f9609" providerId="ADAL" clId="{27ADCB04-0E46-4F77-A780-E61FEC2B16E3}" dt="2025-04-03T06:01:20.105" v="0"/>
          <ac:spMkLst>
            <pc:docMk/>
            <pc:sldMk cId="1776605046" sldId="476"/>
            <ac:spMk id="5" creationId="{8C3E4923-532B-4BA0-B1A3-FBC8AC2F013D}"/>
          </ac:spMkLst>
        </pc:spChg>
      </pc:sldChg>
      <pc:sldChg chg="modSp">
        <pc:chgData name="Francesco Lucà" userId="be252dd4-0f5a-48eb-bdff-dd588f7f9609" providerId="ADAL" clId="{27ADCB04-0E46-4F77-A780-E61FEC2B16E3}" dt="2025-04-03T06:01:20.105" v="0"/>
        <pc:sldMkLst>
          <pc:docMk/>
          <pc:sldMk cId="3321485733" sldId="477"/>
        </pc:sldMkLst>
        <pc:spChg chg="mod">
          <ac:chgData name="Francesco Lucà" userId="be252dd4-0f5a-48eb-bdff-dd588f7f9609" providerId="ADAL" clId="{27ADCB04-0E46-4F77-A780-E61FEC2B16E3}" dt="2025-04-03T06:01:20.105" v="0"/>
          <ac:spMkLst>
            <pc:docMk/>
            <pc:sldMk cId="3321485733" sldId="477"/>
            <ac:spMk id="5" creationId="{8C3E4923-532B-4BA0-B1A3-FBC8AC2F013D}"/>
          </ac:spMkLst>
        </pc:spChg>
      </pc:sldChg>
      <pc:sldChg chg="modSp">
        <pc:chgData name="Francesco Lucà" userId="be252dd4-0f5a-48eb-bdff-dd588f7f9609" providerId="ADAL" clId="{27ADCB04-0E46-4F77-A780-E61FEC2B16E3}" dt="2025-04-03T06:01:20.105" v="0"/>
        <pc:sldMkLst>
          <pc:docMk/>
          <pc:sldMk cId="171170982" sldId="478"/>
        </pc:sldMkLst>
        <pc:spChg chg="mod">
          <ac:chgData name="Francesco Lucà" userId="be252dd4-0f5a-48eb-bdff-dd588f7f9609" providerId="ADAL" clId="{27ADCB04-0E46-4F77-A780-E61FEC2B16E3}" dt="2025-04-03T06:01:20.105" v="0"/>
          <ac:spMkLst>
            <pc:docMk/>
            <pc:sldMk cId="171170982" sldId="478"/>
            <ac:spMk id="5" creationId="{8C3E4923-532B-4BA0-B1A3-FBC8AC2F013D}"/>
          </ac:spMkLst>
        </pc:spChg>
      </pc:sldChg>
      <pc:sldMasterChg chg="modSp modSldLayout">
        <pc:chgData name="Francesco Lucà" userId="be252dd4-0f5a-48eb-bdff-dd588f7f9609" providerId="ADAL" clId="{27ADCB04-0E46-4F77-A780-E61FEC2B16E3}" dt="2025-04-03T06:01:20.105" v="0"/>
        <pc:sldMasterMkLst>
          <pc:docMk/>
          <pc:sldMasterMk cId="0" sldId="2147483648"/>
        </pc:sldMasterMkLst>
        <pc:spChg chg="mod">
          <ac:chgData name="Francesco Lucà" userId="be252dd4-0f5a-48eb-bdff-dd588f7f9609" providerId="ADAL" clId="{27ADCB04-0E46-4F77-A780-E61FEC2B16E3}" dt="2025-04-03T06:01:20.105" v="0"/>
          <ac:spMkLst>
            <pc:docMk/>
            <pc:sldMasterMk cId="0" sldId="2147483648"/>
            <ac:spMk id="19" creationId="{DBE90251-E50E-4F70-9059-73CB9BD5D14C}"/>
          </ac:spMkLst>
        </pc:spChg>
        <pc:sldLayoutChg chg="modSp">
          <pc:chgData name="Francesco Lucà" userId="be252dd4-0f5a-48eb-bdff-dd588f7f9609" providerId="ADAL" clId="{27ADCB04-0E46-4F77-A780-E61FEC2B16E3}" dt="2025-04-03T06:01:20.105" v="0"/>
          <pc:sldLayoutMkLst>
            <pc:docMk/>
            <pc:sldMasterMk cId="0" sldId="2147483648"/>
            <pc:sldLayoutMk cId="0" sldId="2147483649"/>
          </pc:sldLayoutMkLst>
          <pc:spChg chg="mod">
            <ac:chgData name="Francesco Lucà" userId="be252dd4-0f5a-48eb-bdff-dd588f7f9609" providerId="ADAL" clId="{27ADCB04-0E46-4F77-A780-E61FEC2B16E3}" dt="2025-04-03T06:01:20.105"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0"/>
          </pc:sldLayoutMkLst>
          <pc:spChg chg="mod">
            <ac:chgData name="Francesco Lucà" userId="be252dd4-0f5a-48eb-bdff-dd588f7f9609" providerId="ADAL" clId="{27ADCB04-0E46-4F77-A780-E61FEC2B16E3}" dt="2025-04-03T06:01:20.105"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1"/>
          </pc:sldLayoutMkLst>
          <pc:spChg chg="mod">
            <ac:chgData name="Francesco Lucà" userId="be252dd4-0f5a-48eb-bdff-dd588f7f9609" providerId="ADAL" clId="{27ADCB04-0E46-4F77-A780-E61FEC2B16E3}" dt="2025-04-03T06:01:20.105"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3"/>
          </pc:sldLayoutMkLst>
          <pc:spChg chg="mod">
            <ac:chgData name="Francesco Lucà" userId="be252dd4-0f5a-48eb-bdff-dd588f7f9609" providerId="ADAL" clId="{27ADCB04-0E46-4F77-A780-E61FEC2B16E3}" dt="2025-04-03T06:01:20.105"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4"/>
          </pc:sldLayoutMkLst>
          <pc:spChg chg="mod">
            <ac:chgData name="Francesco Lucà" userId="be252dd4-0f5a-48eb-bdff-dd588f7f9609" providerId="ADAL" clId="{27ADCB04-0E46-4F77-A780-E61FEC2B16E3}" dt="2025-04-03T06:01:20.105"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5"/>
          </pc:sldLayoutMkLst>
          <pc:spChg chg="mod">
            <ac:chgData name="Francesco Lucà" userId="be252dd4-0f5a-48eb-bdff-dd588f7f9609" providerId="ADAL" clId="{27ADCB04-0E46-4F77-A780-E61FEC2B16E3}" dt="2025-04-03T06:01:20.105"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7"/>
          </pc:sldLayoutMkLst>
          <pc:spChg chg="mod">
            <ac:chgData name="Francesco Lucà" userId="be252dd4-0f5a-48eb-bdff-dd588f7f9609" providerId="ADAL" clId="{27ADCB04-0E46-4F77-A780-E61FEC2B16E3}" dt="2025-04-03T06:01:20.105"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59"/>
          </pc:sldLayoutMkLst>
          <pc:spChg chg="mod">
            <ac:chgData name="Francesco Lucà" userId="be252dd4-0f5a-48eb-bdff-dd588f7f9609" providerId="ADAL" clId="{27ADCB04-0E46-4F77-A780-E61FEC2B16E3}" dt="2025-04-03T06:01:20.105"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0"/>
          </pc:sldLayoutMkLst>
          <pc:spChg chg="mod">
            <ac:chgData name="Francesco Lucà" userId="be252dd4-0f5a-48eb-bdff-dd588f7f9609" providerId="ADAL" clId="{27ADCB04-0E46-4F77-A780-E61FEC2B16E3}" dt="2025-04-03T06:01:20.105"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1"/>
          </pc:sldLayoutMkLst>
          <pc:spChg chg="mod">
            <ac:chgData name="Francesco Lucà" userId="be252dd4-0f5a-48eb-bdff-dd588f7f9609" providerId="ADAL" clId="{27ADCB04-0E46-4F77-A780-E61FEC2B16E3}" dt="2025-04-03T06:01:20.105"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2"/>
          </pc:sldLayoutMkLst>
          <pc:spChg chg="mod">
            <ac:chgData name="Francesco Lucà" userId="be252dd4-0f5a-48eb-bdff-dd588f7f9609" providerId="ADAL" clId="{27ADCB04-0E46-4F77-A780-E61FEC2B16E3}" dt="2025-04-03T06:01:20.105"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3"/>
          </pc:sldLayoutMkLst>
          <pc:spChg chg="mod">
            <ac:chgData name="Francesco Lucà" userId="be252dd4-0f5a-48eb-bdff-dd588f7f9609" providerId="ADAL" clId="{27ADCB04-0E46-4F77-A780-E61FEC2B16E3}" dt="2025-04-03T06:01:20.105"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4"/>
          </pc:sldLayoutMkLst>
          <pc:spChg chg="mod">
            <ac:chgData name="Francesco Lucà" userId="be252dd4-0f5a-48eb-bdff-dd588f7f9609" providerId="ADAL" clId="{27ADCB04-0E46-4F77-A780-E61FEC2B16E3}" dt="2025-04-03T06:01:20.105"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5"/>
          </pc:sldLayoutMkLst>
          <pc:spChg chg="mod">
            <ac:chgData name="Francesco Lucà" userId="be252dd4-0f5a-48eb-bdff-dd588f7f9609" providerId="ADAL" clId="{27ADCB04-0E46-4F77-A780-E61FEC2B16E3}" dt="2025-04-03T06:01:20.105"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6"/>
          </pc:sldLayoutMkLst>
          <pc:spChg chg="mod">
            <ac:chgData name="Francesco Lucà" userId="be252dd4-0f5a-48eb-bdff-dd588f7f9609" providerId="ADAL" clId="{27ADCB04-0E46-4F77-A780-E61FEC2B16E3}" dt="2025-04-03T06:01:20.105"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27ADCB04-0E46-4F77-A780-E61FEC2B16E3}" dt="2025-04-03T06:01:20.105" v="0"/>
          <pc:sldLayoutMkLst>
            <pc:docMk/>
            <pc:sldMasterMk cId="0" sldId="2147483648"/>
            <pc:sldLayoutMk cId="0" sldId="2147483667"/>
          </pc:sldLayoutMkLst>
          <pc:spChg chg="mod">
            <ac:chgData name="Francesco Lucà" userId="be252dd4-0f5a-48eb-bdff-dd588f7f9609" providerId="ADAL" clId="{27ADCB04-0E46-4F77-A780-E61FEC2B16E3}" dt="2025-04-03T06:01:20.105"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2779DBFE-AB38-4B89-89FC-AB86F98CE98A}"/>
    <pc:docChg chg="modSld">
      <pc:chgData name="Francesco Lucà" userId="be252dd4-0f5a-48eb-bdff-dd588f7f9609" providerId="ADAL" clId="{2779DBFE-AB38-4B89-89FC-AB86F98CE98A}" dt="2024-05-09T07:25:09.792" v="1"/>
      <pc:docMkLst>
        <pc:docMk/>
      </pc:docMkLst>
      <pc:sldChg chg="modSp">
        <pc:chgData name="Francesco Lucà" userId="be252dd4-0f5a-48eb-bdff-dd588f7f9609" providerId="ADAL" clId="{2779DBFE-AB38-4B89-89FC-AB86F98CE98A}" dt="2024-05-09T07:25:09.792" v="1"/>
        <pc:sldMkLst>
          <pc:docMk/>
          <pc:sldMk cId="2251371476" sldId="47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03/04/2025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03/04/2025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package" Target="../embeddings/Microsoft_Excel_Worksheet.xlsx"/><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Provisions and employment benefits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754326"/>
          </a:xfrm>
          <a:prstGeom prst="rect">
            <a:avLst/>
          </a:prstGeom>
          <a:noFill/>
        </p:spPr>
        <p:txBody>
          <a:bodyPr wrap="square" rtlCol="0">
            <a:spAutoFit/>
          </a:bodyPr>
          <a:lstStyle/>
          <a:p>
            <a:r>
              <a:rPr lang="it-IT" dirty="0"/>
              <a:t>Agenda</a:t>
            </a:r>
          </a:p>
          <a:p>
            <a:pPr marL="342900" indent="-342900">
              <a:buFont typeface="+mj-lt"/>
              <a:buAutoNum type="arabicPeriod"/>
            </a:pPr>
            <a:r>
              <a:rPr lang="en-US" dirty="0"/>
              <a:t>Provisions</a:t>
            </a:r>
          </a:p>
          <a:p>
            <a:pPr marL="342900" indent="-342900">
              <a:buFont typeface="+mj-lt"/>
              <a:buAutoNum type="arabicPeriod"/>
            </a:pPr>
            <a:r>
              <a:rPr lang="en-US" dirty="0"/>
              <a:t>Onerous contracts</a:t>
            </a:r>
          </a:p>
          <a:p>
            <a:pPr marL="342900" indent="-342900">
              <a:buFont typeface="+mj-lt"/>
              <a:buAutoNum type="arabicPeriod"/>
            </a:pPr>
            <a:r>
              <a:rPr lang="en-US" dirty="0"/>
              <a:t>Employee benefits</a:t>
            </a:r>
          </a:p>
          <a:p>
            <a:pPr marL="342900" indent="-342900">
              <a:buFont typeface="+mj-lt"/>
              <a:buAutoNum type="arabicPeriod"/>
            </a:pPr>
            <a:endParaRPr lang="en-US" dirty="0"/>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A company throughout the period must be alerted for obligations that may warrant accrual at the end of the period. Obligations that represent legal or contractual liabilities should generally be accrued; the accrual of other amounts is based generally on the notion of matching costs and revenues. Obligations that may be accrued include:</a:t>
            </a:r>
          </a:p>
          <a:p>
            <a:pPr marL="285750" indent="-285750">
              <a:buFont typeface="Arial" panose="020B0604020202020204" pitchFamily="34" charset="0"/>
              <a:buChar char="•"/>
            </a:pPr>
            <a:r>
              <a:rPr lang="en-US" dirty="0"/>
              <a:t>Compensation (wages, salaries, bonuses, commissions, retroactive pay, termination benefits)</a:t>
            </a:r>
          </a:p>
          <a:p>
            <a:pPr marL="285750" indent="-285750">
              <a:buFont typeface="Arial" panose="020B0604020202020204" pitchFamily="34" charset="0"/>
              <a:buChar char="•"/>
            </a:pPr>
            <a:r>
              <a:rPr lang="en-US" dirty="0"/>
              <a:t>Compensated absences (vacation pay, illness, holidays)</a:t>
            </a:r>
          </a:p>
          <a:p>
            <a:pPr marL="285750" indent="-285750">
              <a:buFont typeface="Arial" panose="020B0604020202020204" pitchFamily="34" charset="0"/>
              <a:buChar char="•"/>
            </a:pPr>
            <a:r>
              <a:rPr lang="en-US" dirty="0"/>
              <a:t>Other employment benefits (profit sharing, pension, deferred compensation, post-retirement benefits other than pensions)</a:t>
            </a:r>
          </a:p>
          <a:p>
            <a:pPr marL="285750" indent="-285750">
              <a:buFont typeface="Arial" panose="020B0604020202020204" pitchFamily="34" charset="0"/>
              <a:buChar char="•"/>
            </a:pPr>
            <a:r>
              <a:rPr lang="en-US" dirty="0"/>
              <a:t>Taxes other than taxes on income (payroll, property, franchise, sales)</a:t>
            </a:r>
          </a:p>
          <a:p>
            <a:pPr marL="285750" indent="-285750">
              <a:buFont typeface="Arial" panose="020B0604020202020204" pitchFamily="34" charset="0"/>
              <a:buChar char="•"/>
            </a:pPr>
            <a:r>
              <a:rPr lang="en-US" dirty="0"/>
              <a:t>Product service (warranties, guarantees, return privileges, contract renegotiation)</a:t>
            </a:r>
          </a:p>
          <a:p>
            <a:pPr marL="285750" indent="-285750">
              <a:buFont typeface="Arial" panose="020B0604020202020204" pitchFamily="34" charset="0"/>
              <a:buChar char="•"/>
            </a:pPr>
            <a:r>
              <a:rPr lang="en-US" dirty="0"/>
              <a:t>Unusual charges (legal settlements, product claims)</a:t>
            </a:r>
          </a:p>
          <a:p>
            <a:pPr marL="285750" indent="-285750">
              <a:buFont typeface="Arial" panose="020B0604020202020204" pitchFamily="34" charset="0"/>
              <a:buChar char="•"/>
            </a:pPr>
            <a:r>
              <a:rPr lang="en-US" dirty="0"/>
              <a:t>Other expenses (rents, royalties, interest, insurance and advertising)</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406783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20000"/>
          </a:bodyPr>
          <a:lstStyle/>
          <a:p>
            <a:r>
              <a:rPr lang="en-US" dirty="0"/>
              <a:t>Among provisions a company is required to record for:</a:t>
            </a:r>
          </a:p>
          <a:p>
            <a:pPr marL="285750" indent="-285750">
              <a:buFont typeface="Arial" panose="020B0604020202020204" pitchFamily="34" charset="0"/>
              <a:buChar char="•"/>
            </a:pPr>
            <a:r>
              <a:rPr lang="en-US" dirty="0"/>
              <a:t>Post-employment benefit obligations and other employee related non-current provisions. These might include:</a:t>
            </a:r>
          </a:p>
          <a:p>
            <a:pPr marL="1028700" lvl="1">
              <a:buFont typeface="Arial" panose="020B0604020202020204" pitchFamily="34" charset="0"/>
              <a:buChar char="•"/>
            </a:pPr>
            <a:r>
              <a:rPr lang="en-US" i="1" dirty="0"/>
              <a:t>Pensions, </a:t>
            </a:r>
            <a:r>
              <a:rPr lang="en-US" dirty="0"/>
              <a:t>these might be mandated by law in some countries and may require the work of actuaries to be reported (IAS 19)</a:t>
            </a:r>
          </a:p>
          <a:p>
            <a:pPr marL="1028700" lvl="1">
              <a:buFont typeface="Arial" panose="020B0604020202020204" pitchFamily="34" charset="0"/>
              <a:buChar char="•"/>
            </a:pPr>
            <a:r>
              <a:rPr lang="en-US" i="1" dirty="0"/>
              <a:t>Other post retirement employee benefits, </a:t>
            </a:r>
            <a:r>
              <a:rPr lang="en-US" dirty="0"/>
              <a:t>the entity may offer other post-retirement benefits to its employees, such as health care benefits. Measuring the future costs of these benefits is often difficult, and may involve a higher degree of uncertainty than many other accounting estimates.</a:t>
            </a:r>
          </a:p>
          <a:p>
            <a:pPr marL="285750" indent="-285750">
              <a:buFont typeface="Arial" panose="020B0604020202020204" pitchFamily="34" charset="0"/>
              <a:buChar char="•"/>
            </a:pPr>
            <a:r>
              <a:rPr lang="en-US" dirty="0"/>
              <a:t>Environmental liabilities. Environmental issues affect virtually every industry and are not limited to entities in industries such as chemicals, oil and gas, mining, and manufacturing. For example, activities that could create environmental liabilities include:</a:t>
            </a:r>
          </a:p>
          <a:p>
            <a:pPr marL="1028700" lvl="1">
              <a:buFont typeface="Arial" panose="020B0604020202020204" pitchFamily="34" charset="0"/>
              <a:buChar char="•"/>
            </a:pPr>
            <a:r>
              <a:rPr lang="en-US" dirty="0"/>
              <a:t>Generating, transporting, treating, or disposing of solid or hazardous wastes</a:t>
            </a:r>
          </a:p>
          <a:p>
            <a:pPr marL="1028700" lvl="1">
              <a:buFont typeface="Arial" panose="020B0604020202020204" pitchFamily="34" charset="0"/>
              <a:buChar char="•"/>
            </a:pPr>
            <a:r>
              <a:rPr lang="en-US" dirty="0"/>
              <a:t>Buying, managing, and selling property (real estate), for example, past or current ownership of property on which hazardous substances are being or were disposed of, or sales of contaminated land under arrangements whereby the seller retains responsibility for clean-up</a:t>
            </a:r>
          </a:p>
          <a:p>
            <a:pPr marL="1028700" lv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1676316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pPr marL="285750" indent="-285750">
              <a:buFont typeface="Arial" panose="020B0604020202020204" pitchFamily="34" charset="0"/>
              <a:buChar char="•"/>
            </a:pPr>
            <a:r>
              <a:rPr lang="en-US" dirty="0"/>
              <a:t>Warranty provision. In many industries, products are sold with a warranty or guarantee, which promises the buyer a replacement product or repair if the purchased product becomes faulty within a fixed period after purchase. The costs of the replacement product or repair are generally borne by the manufacturer of the product. </a:t>
            </a:r>
          </a:p>
          <a:p>
            <a:pPr marL="285750" indent="-285750">
              <a:buFont typeface="Arial" panose="020B0604020202020204" pitchFamily="34" charset="0"/>
              <a:buChar char="•"/>
            </a:pPr>
            <a:r>
              <a:rPr lang="en-US" dirty="0"/>
              <a:t>Other legal risks. This represents a risk related to any lawsuit or claims raised during the course of business</a:t>
            </a:r>
          </a:p>
          <a:p>
            <a:pPr marL="285750" indent="-285750">
              <a:buFont typeface="Arial" panose="020B0604020202020204" pitchFamily="34" charset="0"/>
              <a:buChar char="•"/>
            </a:pPr>
            <a:r>
              <a:rPr lang="en-US" dirty="0"/>
              <a:t>Restructuring costs. These costs are related to a future restructuring of a business</a:t>
            </a:r>
          </a:p>
          <a:p>
            <a:pPr marL="285750" indent="-285750">
              <a:buFont typeface="Arial" panose="020B0604020202020204" pitchFamily="34" charset="0"/>
              <a:buChar char="•"/>
            </a:pPr>
            <a:r>
              <a:rPr lang="en-US" dirty="0"/>
              <a:t>Onerous contracts</a:t>
            </a:r>
          </a:p>
          <a:p>
            <a:pPr marL="285750" indent="-285750">
              <a:buFont typeface="Arial" panose="020B0604020202020204" pitchFamily="34" charset="0"/>
              <a:buChar char="•"/>
            </a:pPr>
            <a:r>
              <a:rPr lang="en-US" dirty="0"/>
              <a:t>Restorations costs</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3086418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According to IAS 37, a provision shall be </a:t>
            </a:r>
            <a:r>
              <a:rPr lang="en-US" dirty="0" err="1"/>
              <a:t>recognised</a:t>
            </a:r>
            <a:r>
              <a:rPr lang="en-US" dirty="0"/>
              <a:t> when:</a:t>
            </a:r>
          </a:p>
          <a:p>
            <a:pPr marL="342900" indent="-342900">
              <a:buFont typeface="+mj-lt"/>
              <a:buAutoNum type="alphaLcParenR"/>
            </a:pPr>
            <a:r>
              <a:rPr lang="en-US" dirty="0"/>
              <a:t>an entity has a present obligation (legal or constructive) as a result of a past event;</a:t>
            </a:r>
          </a:p>
          <a:p>
            <a:pPr marL="342900" indent="-342900">
              <a:buFont typeface="+mj-lt"/>
              <a:buAutoNum type="alphaLcParenR"/>
            </a:pPr>
            <a:r>
              <a:rPr lang="en-US" dirty="0"/>
              <a:t>it is probable that an outflow of resources embodying economic benefits will be required to settle the obligation; and</a:t>
            </a:r>
          </a:p>
          <a:p>
            <a:pPr marL="342900" indent="-342900">
              <a:buFont typeface="+mj-lt"/>
              <a:buAutoNum type="alphaLcParenR"/>
            </a:pPr>
            <a:r>
              <a:rPr lang="en-US" dirty="0"/>
              <a:t>a reliable estimate can be made of the amount of the obligation.</a:t>
            </a:r>
          </a:p>
          <a:p>
            <a:r>
              <a:rPr lang="en-US" dirty="0"/>
              <a:t>If these conditions are not met, no provision shall be </a:t>
            </a:r>
            <a:r>
              <a:rPr lang="en-US" dirty="0" err="1"/>
              <a:t>recognised</a:t>
            </a:r>
            <a:r>
              <a:rPr lang="en-US" dirty="0"/>
              <a: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2650065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In rare cases it is not clear whether there is a </a:t>
            </a:r>
            <a:r>
              <a:rPr lang="en-US" u="sng" dirty="0"/>
              <a:t>present obligation</a:t>
            </a:r>
            <a:r>
              <a:rPr lang="en-US" dirty="0"/>
              <a:t>. In these cases, a past event is deemed to give rise to a present obligation if, taking account of all available evidence, it is more likely than not that a present obligation exists at the end of the reporting period.</a:t>
            </a:r>
          </a:p>
          <a:p>
            <a:r>
              <a:rPr lang="en-US" dirty="0"/>
              <a:t>For example in a lawsuit, it may be disputed either whether certain events have occurred or whether those events result in a present obligation. In such a case, an entity determines whether a present obligation exists at the end of the reporting period by taking account of all available evidence, including, for example, the opinion of experts.</a:t>
            </a:r>
          </a:p>
          <a:p>
            <a:endParaRPr lang="en-US" dirty="0"/>
          </a:p>
          <a:p>
            <a:r>
              <a:rPr lang="en-US" dirty="0"/>
              <a:t>A past event that leads to a present obligation is called an obligating event. For an event to be an obligating event, it is necessary that the entity has no realistic alternative to settling the obligation created by the event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3150166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It is only those obligations arising from past events existing independently of an entity's future actions (</a:t>
            </a:r>
            <a:r>
              <a:rPr lang="en-US" dirty="0" err="1"/>
              <a:t>ie</a:t>
            </a:r>
            <a:r>
              <a:rPr lang="en-US" dirty="0"/>
              <a:t> the future conduct of its business) that are </a:t>
            </a:r>
            <a:r>
              <a:rPr lang="en-US" dirty="0" err="1"/>
              <a:t>recognised</a:t>
            </a:r>
            <a:r>
              <a:rPr lang="en-US" dirty="0"/>
              <a:t> as provisions. </a:t>
            </a:r>
          </a:p>
          <a:p>
            <a:r>
              <a:rPr lang="en-US" dirty="0"/>
              <a:t>Examples of such obligations are penalties or clean-up costs for unlawful environmental damage, both of which would lead to an outflow of resources embodying economic benefits in settlement regardless of the future actions of the entity. </a:t>
            </a:r>
          </a:p>
          <a:p>
            <a:r>
              <a:rPr lang="en-US" dirty="0"/>
              <a:t>Similarly, an entity </a:t>
            </a:r>
            <a:r>
              <a:rPr lang="en-US" dirty="0" err="1"/>
              <a:t>recognises</a:t>
            </a:r>
            <a:r>
              <a:rPr lang="en-US" dirty="0"/>
              <a:t> a provision for the decommissioning costs of an oil installation or a nuclear power station to the extent that the entity is obliged to rectify damage already caused. </a:t>
            </a:r>
          </a:p>
          <a:p>
            <a:r>
              <a:rPr lang="en-US" dirty="0"/>
              <a:t>An obligation always involves another party to whom the obligation is owed. It is not necessary, however, to know the identity of the party to whom the obligation is owed, indeed the obligation may be to the public at large</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910926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For a liability to qualify for recognition there must be not only a present obligation but also the </a:t>
            </a:r>
            <a:r>
              <a:rPr lang="en-US" b="1" u="sng" dirty="0"/>
              <a:t>probability of an outflow </a:t>
            </a:r>
            <a:r>
              <a:rPr lang="en-US" dirty="0"/>
              <a:t>of resources embodying economic benefits to settle that obligation. </a:t>
            </a:r>
          </a:p>
          <a:p>
            <a:r>
              <a:rPr lang="en-US" dirty="0"/>
              <a:t>According to IAS 37, an outflow of resources or other event is regarded as probable if the event is more likely than not to occur, i.e. the probability that the event will occur is greater than the probability that it will not. </a:t>
            </a:r>
          </a:p>
          <a:p>
            <a:r>
              <a:rPr lang="en-US" dirty="0"/>
              <a:t>Where it is not probable that a present obligation exists, an entity discloses a contingent liability, unless the possibility of an outflow of resources embodying economic benefits is remote</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1430975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The use of estimates is an essential part of the preparation of financial statements and does not undermine their reliability. This is especially true in the case of provisions, which by their nature are more uncertain than most other items in the statement of financial position. Except in extremely rare cases, an entity will be able to determine a range of possible outcomes and can therefore make an estimate of the obligation that is sufficiently reliable to use in </a:t>
            </a:r>
            <a:r>
              <a:rPr lang="en-US" dirty="0" err="1"/>
              <a:t>recognising</a:t>
            </a:r>
            <a:r>
              <a:rPr lang="en-US" dirty="0"/>
              <a:t> a provision.</a:t>
            </a:r>
          </a:p>
          <a:p>
            <a:r>
              <a:rPr lang="en-US" dirty="0"/>
              <a:t>In the case where no reliable estimate can be made, a liability exists that cannot be </a:t>
            </a:r>
            <a:r>
              <a:rPr lang="en-US" dirty="0" err="1"/>
              <a:t>recognised</a:t>
            </a:r>
            <a:r>
              <a:rPr lang="en-US" dirty="0"/>
              <a:t>. That liability is disclosed as a contingent liability</a:t>
            </a:r>
          </a:p>
          <a:p>
            <a:r>
              <a:rPr lang="en-US" dirty="0"/>
              <a:t>The amount </a:t>
            </a:r>
            <a:r>
              <a:rPr lang="en-US" dirty="0" err="1"/>
              <a:t>recognised</a:t>
            </a:r>
            <a:r>
              <a:rPr lang="en-US" dirty="0"/>
              <a:t> as a provision shall be the best estimate of the expenditure required to settle the present obligation at the end of the reporting period. The estimates of outcome and financial effect are determined by the judgement of the management of the entity, supplemented by experience of similar transactions and, in some cases, reports from independent experts</a:t>
            </a:r>
          </a:p>
          <a:p>
            <a:r>
              <a:rPr lang="en-US" dirty="0"/>
              <a:t>The risks and uncertainties that inevitably surround many events and circumstances shall be taken into account in reaching the best estimate of a provision.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1145978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b="1" u="sng" dirty="0"/>
              <a:t>Future events</a:t>
            </a:r>
            <a:r>
              <a:rPr lang="en-US" dirty="0"/>
              <a:t> that may affect the amount required to settle an obligation shall be reflected in the amount of a provision where there is sufficient objective evidence that they will occur.</a:t>
            </a:r>
          </a:p>
          <a:p>
            <a:r>
              <a:rPr lang="en-US" dirty="0"/>
              <a:t>For example, an entity may believe that the cost of cleaning up a site at the end of its life will be reduced by future changes in technology. The amount </a:t>
            </a:r>
            <a:r>
              <a:rPr lang="en-US" dirty="0" err="1"/>
              <a:t>recognised</a:t>
            </a:r>
            <a:r>
              <a:rPr lang="en-US" dirty="0"/>
              <a:t> reflects a reasonable expectation of technically qualified, objective observers, taking account of all available evidence as to the technology that will be available at the time of the clean-up. Thus it is appropriate to include, for example, expected cost reductions associated with increased experience in applying existing technology or the expected cost of applying existing technology to a larger or more complex clean-up operation than has previously been carried out.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966238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pic>
        <p:nvPicPr>
          <p:cNvPr id="1026" name="Picture 2" descr="SL28469034-522117">
            <a:extLst>
              <a:ext uri="{FF2B5EF4-FFF2-40B4-BE49-F238E27FC236}">
                <a16:creationId xmlns:a16="http://schemas.microsoft.com/office/drawing/2014/main" id="{B088F6B8-C255-41DB-9857-4EDEA298A59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42468" y="310726"/>
            <a:ext cx="5107591" cy="6370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567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An entity sells goods with a warranty under which customers are covered for the cost of repairs of any manufacturing defects that become apparent within the first six months after purchase. If minor defects were detected in all products sold, repair costs of 1 million would result. If major defects were detected in all products sold, repair costs of 4 million would result. The entity's past experience and future expectations indicate that, for the coming year, 75 per cent of the goods sold will have no defects, 20 per cent of the goods sold will have minor defects and 5 per cent of the goods sold will have major defects. An entity assesses the probability of an outflow for the warranty obligations as a whole.</a:t>
            </a:r>
          </a:p>
          <a:p>
            <a:r>
              <a:rPr lang="en-US" dirty="0"/>
              <a:t>The expected value of the cost of repairs is:</a:t>
            </a:r>
          </a:p>
          <a:p>
            <a:pPr algn="ctr"/>
            <a:r>
              <a:rPr lang="en-US" dirty="0"/>
              <a:t>(75% of nil) + (20% of 1M) + (5% of 4M) = Euro 400.000</a:t>
            </a:r>
          </a:p>
          <a:p>
            <a:pPr algn="ct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graphicFrame>
        <p:nvGraphicFramePr>
          <p:cNvPr id="7" name="Table 6">
            <a:extLst>
              <a:ext uri="{FF2B5EF4-FFF2-40B4-BE49-F238E27FC236}">
                <a16:creationId xmlns:a16="http://schemas.microsoft.com/office/drawing/2014/main" id="{23588FDB-2024-4CFF-BE2D-E1E2CE53C3C3}"/>
              </a:ext>
            </a:extLst>
          </p:cNvPr>
          <p:cNvGraphicFramePr>
            <a:graphicFrameLocks noGrp="1"/>
          </p:cNvGraphicFramePr>
          <p:nvPr>
            <p:extLst>
              <p:ext uri="{D42A27DB-BD31-4B8C-83A1-F6EECF244321}">
                <p14:modId xmlns:p14="http://schemas.microsoft.com/office/powerpoint/2010/main" val="3316913870"/>
              </p:ext>
            </p:extLst>
          </p:nvPr>
        </p:nvGraphicFramePr>
        <p:xfrm>
          <a:off x="1640916" y="4621530"/>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Provisions (P&amp;L)</a:t>
                      </a:r>
                    </a:p>
                  </a:txBody>
                  <a:tcPr/>
                </a:tc>
                <a:tc>
                  <a:txBody>
                    <a:bodyPr/>
                    <a:lstStyle/>
                    <a:p>
                      <a:pPr algn="r"/>
                      <a:r>
                        <a:rPr lang="en-US" dirty="0"/>
                        <a:t>400.000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Provision for warranty (BS)</a:t>
                      </a:r>
                    </a:p>
                  </a:txBody>
                  <a:tcPr/>
                </a:tc>
                <a:tc>
                  <a:txBody>
                    <a:bodyPr/>
                    <a:lstStyle/>
                    <a:p>
                      <a:pPr algn="r"/>
                      <a:endParaRPr lang="en-US" dirty="0"/>
                    </a:p>
                  </a:txBody>
                  <a:tcPr/>
                </a:tc>
                <a:tc>
                  <a:txBody>
                    <a:bodyPr/>
                    <a:lstStyle/>
                    <a:p>
                      <a:pPr algn="r"/>
                      <a:r>
                        <a:rPr lang="en-US" dirty="0"/>
                        <a:t>400.000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16812570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Then, when the event occurs the provision is used with the following JE (let’s assume a nominal cost for warranty of 10.000):</a:t>
            </a:r>
          </a:p>
          <a:p>
            <a:endParaRPr lang="en-US" dirty="0"/>
          </a:p>
          <a:p>
            <a:endParaRPr lang="en-US" dirty="0"/>
          </a:p>
          <a:p>
            <a:endParaRPr lang="en-US" dirty="0"/>
          </a:p>
          <a:p>
            <a:r>
              <a:rPr lang="en-US" dirty="0"/>
              <a:t>Let’s then assume the company decides to interrupt the product line and no more potential risks remain (risks were only in the first six months). The accrued provision is no more needed thus has to be released. The company has accrued for 400k and used for 10k, then the JE is:</a:t>
            </a:r>
          </a:p>
          <a:p>
            <a:endParaRPr lang="en-US" dirty="0"/>
          </a:p>
          <a:p>
            <a:pPr algn="ct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graphicFrame>
        <p:nvGraphicFramePr>
          <p:cNvPr id="7" name="Table 6">
            <a:extLst>
              <a:ext uri="{FF2B5EF4-FFF2-40B4-BE49-F238E27FC236}">
                <a16:creationId xmlns:a16="http://schemas.microsoft.com/office/drawing/2014/main" id="{23588FDB-2024-4CFF-BE2D-E1E2CE53C3C3}"/>
              </a:ext>
            </a:extLst>
          </p:cNvPr>
          <p:cNvGraphicFramePr>
            <a:graphicFrameLocks noGrp="1"/>
          </p:cNvGraphicFramePr>
          <p:nvPr>
            <p:extLst>
              <p:ext uri="{D42A27DB-BD31-4B8C-83A1-F6EECF244321}">
                <p14:modId xmlns:p14="http://schemas.microsoft.com/office/powerpoint/2010/main" val="2944002004"/>
              </p:ext>
            </p:extLst>
          </p:nvPr>
        </p:nvGraphicFramePr>
        <p:xfrm>
          <a:off x="1695927" y="1927491"/>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 for warranty (BS)</a:t>
                      </a:r>
                    </a:p>
                  </a:txBody>
                  <a:tcPr/>
                </a:tc>
                <a:tc>
                  <a:txBody>
                    <a:bodyPr/>
                    <a:lstStyle/>
                    <a:p>
                      <a:pPr algn="r"/>
                      <a:r>
                        <a:rPr lang="en-US" dirty="0"/>
                        <a:t>10.000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 vs repairer/cash</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881A8B1D-4396-4ABA-9046-B4E0C173A90B}"/>
              </a:ext>
            </a:extLst>
          </p:cNvPr>
          <p:cNvGraphicFramePr>
            <a:graphicFrameLocks noGrp="1"/>
          </p:cNvGraphicFramePr>
          <p:nvPr>
            <p:extLst>
              <p:ext uri="{D42A27DB-BD31-4B8C-83A1-F6EECF244321}">
                <p14:modId xmlns:p14="http://schemas.microsoft.com/office/powerpoint/2010/main" val="1679065951"/>
              </p:ext>
            </p:extLst>
          </p:nvPr>
        </p:nvGraphicFramePr>
        <p:xfrm>
          <a:off x="1695927" y="4395388"/>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 for warranty (BS)</a:t>
                      </a:r>
                    </a:p>
                  </a:txBody>
                  <a:tcPr/>
                </a:tc>
                <a:tc>
                  <a:txBody>
                    <a:bodyPr/>
                    <a:lstStyle/>
                    <a:p>
                      <a:pPr algn="r"/>
                      <a:r>
                        <a:rPr lang="en-US" dirty="0"/>
                        <a:t>390.000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Income</a:t>
                      </a:r>
                    </a:p>
                  </a:txBody>
                  <a:tcPr/>
                </a:tc>
                <a:tc>
                  <a:txBody>
                    <a:bodyPr/>
                    <a:lstStyle/>
                    <a:p>
                      <a:pPr algn="r"/>
                      <a:endParaRPr lang="en-US" dirty="0"/>
                    </a:p>
                  </a:txBody>
                  <a:tcPr/>
                </a:tc>
                <a:tc>
                  <a:txBody>
                    <a:bodyPr/>
                    <a:lstStyle/>
                    <a:p>
                      <a:pPr algn="r"/>
                      <a:r>
                        <a:rPr lang="en-US" dirty="0"/>
                        <a:t>390.000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321485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An entity in the oil industry causes contamination but cleans up only when required to do so under the laws of the particular country in which it operates. One country in which it operates has had no legislation requiring cleaning up, and the entity has been contaminating land in that country for several years. At 31 December 20X0 it is virtually certain that a draft law requiring a clean-up of land already contaminated will be enacted shortly after the year-end.</a:t>
            </a:r>
          </a:p>
          <a:p>
            <a:pPr marL="1028700" lvl="1">
              <a:buFont typeface="Arial" panose="020B0604020202020204" pitchFamily="34" charset="0"/>
              <a:buChar char="•"/>
            </a:pPr>
            <a:r>
              <a:rPr lang="en-US" b="1" dirty="0"/>
              <a:t>Present obligation as a result of a past obligating event </a:t>
            </a:r>
            <a:r>
              <a:rPr lang="en-US" dirty="0"/>
              <a:t>is the contamination of the land because of the virtual certainty of legislation requiring cleaning up.</a:t>
            </a:r>
          </a:p>
          <a:p>
            <a:pPr marL="1028700" lvl="1">
              <a:buFont typeface="Arial" panose="020B0604020202020204" pitchFamily="34" charset="0"/>
              <a:buChar char="•"/>
            </a:pPr>
            <a:r>
              <a:rPr lang="en-US" b="1" dirty="0"/>
              <a:t>An outflow of resources embodying economic benefits </a:t>
            </a:r>
            <a:r>
              <a:rPr lang="en-US" dirty="0"/>
              <a:t>in settlement is probable.</a:t>
            </a:r>
          </a:p>
          <a:p>
            <a:r>
              <a:rPr lang="en-US" dirty="0"/>
              <a:t>A provision is </a:t>
            </a:r>
            <a:r>
              <a:rPr lang="en-US" dirty="0" err="1"/>
              <a:t>recognised</a:t>
            </a:r>
            <a:r>
              <a:rPr lang="en-US" dirty="0"/>
              <a:t> for the best estimate of the costs of the clean-up</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graphicFrame>
        <p:nvGraphicFramePr>
          <p:cNvPr id="7" name="Table 6">
            <a:extLst>
              <a:ext uri="{FF2B5EF4-FFF2-40B4-BE49-F238E27FC236}">
                <a16:creationId xmlns:a16="http://schemas.microsoft.com/office/drawing/2014/main" id="{23588FDB-2024-4CFF-BE2D-E1E2CE53C3C3}"/>
              </a:ext>
            </a:extLst>
          </p:cNvPr>
          <p:cNvGraphicFramePr>
            <a:graphicFrameLocks noGrp="1"/>
          </p:cNvGraphicFramePr>
          <p:nvPr>
            <p:extLst>
              <p:ext uri="{D42A27DB-BD31-4B8C-83A1-F6EECF244321}">
                <p14:modId xmlns:p14="http://schemas.microsoft.com/office/powerpoint/2010/main" val="3095598079"/>
              </p:ext>
            </p:extLst>
          </p:nvPr>
        </p:nvGraphicFramePr>
        <p:xfrm>
          <a:off x="1640916" y="4621530"/>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Provisions (P&amp;L)</a:t>
                      </a:r>
                    </a:p>
                  </a:txBody>
                  <a:tcPr/>
                </a:tc>
                <a:tc>
                  <a:txBody>
                    <a:bodyPr/>
                    <a:lstStyle/>
                    <a:p>
                      <a:pPr algn="r"/>
                      <a:r>
                        <a:rPr lang="en-US" dirty="0"/>
                        <a:t>XXX</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Provision for contamination (BS)</a:t>
                      </a:r>
                    </a:p>
                  </a:txBody>
                  <a:tcPr/>
                </a:tc>
                <a:tc>
                  <a:txBody>
                    <a:bodyPr/>
                    <a:lstStyle/>
                    <a:p>
                      <a:pPr algn="r"/>
                      <a:endParaRPr lang="en-US" dirty="0"/>
                    </a:p>
                  </a:txBody>
                  <a:tcPr/>
                </a:tc>
                <a:tc>
                  <a:txBody>
                    <a:bodyPr/>
                    <a:lstStyle/>
                    <a:p>
                      <a:pPr algn="r"/>
                      <a:r>
                        <a:rPr lang="en-US" dirty="0"/>
                        <a:t>XXX</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4072447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85000" lnSpcReduction="20000"/>
          </a:bodyPr>
          <a:lstStyle/>
          <a:p>
            <a:r>
              <a:rPr lang="en-US" dirty="0"/>
              <a:t>After a wedding in 20X0, ten people died, possibly as a result of food poisoning from products sold by the entity. Legal proceedings are started seeking damages from the entity but it disputes liability. Up to the date of </a:t>
            </a:r>
            <a:r>
              <a:rPr lang="en-US" dirty="0" err="1"/>
              <a:t>authorisation</a:t>
            </a:r>
            <a:r>
              <a:rPr lang="en-US" dirty="0"/>
              <a:t> of the financial statements for the year to 31 December 20X0 for issue, the entity's lawyers advise that it is probable that the entity will not be found liable. However, when the entity prepares the financial statements for the year to 31 December 20X1, its lawyers advise that, owing to developments in the case, it is probable that the entity will be found liable.</a:t>
            </a:r>
          </a:p>
          <a:p>
            <a:r>
              <a:rPr lang="en-US" u="sng" dirty="0"/>
              <a:t>At 31 December 20X0</a:t>
            </a:r>
          </a:p>
          <a:p>
            <a:pPr marL="1028700" lvl="1">
              <a:buFont typeface="Arial" panose="020B0604020202020204" pitchFamily="34" charset="0"/>
              <a:buChar char="•"/>
            </a:pPr>
            <a:r>
              <a:rPr lang="en-US" dirty="0"/>
              <a:t>Present obligation as a result of a past obligating event — On the basis of the evidence available when the financial statements were approved, there is no obligation as a result of past events.</a:t>
            </a:r>
          </a:p>
          <a:p>
            <a:pPr marL="1028700" lvl="1">
              <a:buFont typeface="Arial" panose="020B0604020202020204" pitchFamily="34" charset="0"/>
              <a:buChar char="•"/>
            </a:pPr>
            <a:r>
              <a:rPr lang="en-US" dirty="0"/>
              <a:t>Conclusion — No provision is </a:t>
            </a:r>
            <a:r>
              <a:rPr lang="en-US" dirty="0" err="1"/>
              <a:t>recognised</a:t>
            </a:r>
            <a:r>
              <a:rPr lang="en-US" dirty="0"/>
              <a:t> and the matter is disclosed as a contingent liability unless the probability of any outflow is regarded as remote.</a:t>
            </a:r>
          </a:p>
          <a:p>
            <a:r>
              <a:rPr lang="en-US" u="sng" dirty="0"/>
              <a:t>At 31 December 20X1</a:t>
            </a:r>
          </a:p>
          <a:p>
            <a:pPr marL="1028700" lvl="1">
              <a:buFont typeface="Arial" panose="020B0604020202020204" pitchFamily="34" charset="0"/>
              <a:buChar char="•"/>
            </a:pPr>
            <a:r>
              <a:rPr lang="en-US" dirty="0"/>
              <a:t>Present obligation as a result of a past obligating event — On the basis of the evidence available, there is a present obligation.</a:t>
            </a:r>
          </a:p>
          <a:p>
            <a:pPr marL="1028700" lvl="1">
              <a:buFont typeface="Arial" panose="020B0604020202020204" pitchFamily="34" charset="0"/>
              <a:buChar char="•"/>
            </a:pPr>
            <a:r>
              <a:rPr lang="en-US" dirty="0"/>
              <a:t>An outflow of resources embodying economic benefits in settlement — Probable.</a:t>
            </a:r>
          </a:p>
          <a:p>
            <a:pPr marL="1028700" lvl="1">
              <a:buFont typeface="Arial" panose="020B0604020202020204" pitchFamily="34" charset="0"/>
              <a:buChar char="•"/>
            </a:pPr>
            <a:r>
              <a:rPr lang="en-US" dirty="0"/>
              <a:t>Conclusion — A provision is </a:t>
            </a:r>
            <a:r>
              <a:rPr lang="en-US" dirty="0" err="1"/>
              <a:t>recognised</a:t>
            </a:r>
            <a:r>
              <a:rPr lang="en-US" dirty="0"/>
              <a:t> for the best estimate of the amount to settle the obligation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22145535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Provisions shall be reviewed at the end of each reporting period and adjusted to reflect the current best estimate. If it is no longer probable that an outflow of resources embodying economic benefits will be required to settle the obligation, the provision shall be reversed.</a:t>
            </a:r>
          </a:p>
          <a:p>
            <a:endParaRPr lang="en-US" dirty="0"/>
          </a:p>
          <a:p>
            <a:endParaRPr lang="en-US" dirty="0"/>
          </a:p>
          <a:p>
            <a:endParaRPr lang="en-US" dirty="0"/>
          </a:p>
          <a:p>
            <a:r>
              <a:rPr lang="en-US" dirty="0"/>
              <a:t>A provision shall be used only for expenditures for which the provision was originally </a:t>
            </a:r>
            <a:r>
              <a:rPr lang="en-US" dirty="0" err="1"/>
              <a:t>recognised</a:t>
            </a:r>
            <a:r>
              <a:rPr lang="en-US" dirty="0"/>
              <a:t>. Only expenditures that relate to the original provision are set against it. i.e. provision for warranty on products might be used only to cover actual expenditures for execution of warranties.</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graphicFrame>
        <p:nvGraphicFramePr>
          <p:cNvPr id="7" name="Table 6">
            <a:extLst>
              <a:ext uri="{FF2B5EF4-FFF2-40B4-BE49-F238E27FC236}">
                <a16:creationId xmlns:a16="http://schemas.microsoft.com/office/drawing/2014/main" id="{1C3064C4-B404-4EA2-89FB-BD0289554BD5}"/>
              </a:ext>
            </a:extLst>
          </p:cNvPr>
          <p:cNvGraphicFramePr>
            <a:graphicFrameLocks noGrp="1"/>
          </p:cNvGraphicFramePr>
          <p:nvPr>
            <p:extLst>
              <p:ext uri="{D42A27DB-BD31-4B8C-83A1-F6EECF244321}">
                <p14:modId xmlns:p14="http://schemas.microsoft.com/office/powerpoint/2010/main" val="3264537010"/>
              </p:ext>
            </p:extLst>
          </p:nvPr>
        </p:nvGraphicFramePr>
        <p:xfrm>
          <a:off x="1640916" y="2499432"/>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 for warranty (BS)</a:t>
                      </a:r>
                    </a:p>
                  </a:txBody>
                  <a:tcPr/>
                </a:tc>
                <a:tc>
                  <a:txBody>
                    <a:bodyPr/>
                    <a:lstStyle/>
                    <a:p>
                      <a:pPr algn="r"/>
                      <a:r>
                        <a:rPr lang="en-US" dirty="0"/>
                        <a:t>400.000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Reversing of a provision (P&amp;L)</a:t>
                      </a:r>
                    </a:p>
                  </a:txBody>
                  <a:tcPr/>
                </a:tc>
                <a:tc>
                  <a:txBody>
                    <a:bodyPr/>
                    <a:lstStyle/>
                    <a:p>
                      <a:pPr algn="r"/>
                      <a:endParaRPr lang="en-US" dirty="0"/>
                    </a:p>
                  </a:txBody>
                  <a:tcPr/>
                </a:tc>
                <a:tc>
                  <a:txBody>
                    <a:bodyPr/>
                    <a:lstStyle/>
                    <a:p>
                      <a:pPr algn="r"/>
                      <a:r>
                        <a:rPr lang="en-US" dirty="0"/>
                        <a:t>400.000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1307045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Provisions shall not be </a:t>
            </a:r>
            <a:r>
              <a:rPr lang="en-US" dirty="0" err="1"/>
              <a:t>recognised</a:t>
            </a:r>
            <a:r>
              <a:rPr lang="en-US" dirty="0"/>
              <a:t> for future operating losses as do not meet the definition of a liability and the general recognition criteria set out in IAS 37</a:t>
            </a:r>
          </a:p>
          <a:p>
            <a:r>
              <a:rPr lang="en-US" dirty="0"/>
              <a:t>An expectation of future operating losses is an indication that certain assets of the operation may be impaired. An entity tests these assets for impairment under IAS 36</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Provisions</a:t>
            </a:r>
            <a:endParaRPr lang="it-IT" sz="3600" dirty="0"/>
          </a:p>
        </p:txBody>
      </p:sp>
    </p:spTree>
    <p:extLst>
      <p:ext uri="{BB962C8B-B14F-4D97-AF65-F5344CB8AC3E}">
        <p14:creationId xmlns:p14="http://schemas.microsoft.com/office/powerpoint/2010/main" val="1194598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An onerous contract is a contract in which the unavoidable costs of meeting the obligations under the contract exceed the economic benefits expected to be received under it. The unavoidable costs under a contract reflect the least net cost of exiting from the contract, which is the lower of the cost of fulfilling it and any compensation or penalties arising from failure to fulfil it.</a:t>
            </a:r>
          </a:p>
          <a:p>
            <a:r>
              <a:rPr lang="en-US" dirty="0"/>
              <a:t>If an entity has a contract that is onerous, the present obligation under the contract shall be </a:t>
            </a:r>
            <a:r>
              <a:rPr lang="en-US" dirty="0" err="1"/>
              <a:t>recognised</a:t>
            </a:r>
            <a:r>
              <a:rPr lang="en-US" dirty="0"/>
              <a:t> and measured as a provision.</a:t>
            </a:r>
          </a:p>
          <a:p>
            <a:r>
              <a:rPr lang="en-US" dirty="0"/>
              <a:t>Many contracts establish both rights and obligations for each of the contracting parties (i.e. cancellation requires a party to pay for a compensation to the other party). Where events make such a contract onerous, the contract falls within the scope of IAS 37 and a liability exists which is </a:t>
            </a:r>
            <a:r>
              <a:rPr lang="en-US" dirty="0" err="1"/>
              <a:t>recognised</a:t>
            </a:r>
            <a:r>
              <a:rPr lang="en-US" dirty="0"/>
              <a:t>.</a:t>
            </a:r>
          </a:p>
          <a:p>
            <a:r>
              <a:rPr lang="en-US" dirty="0"/>
              <a:t>Before a separate provision for an onerous contract is established, an entity </a:t>
            </a:r>
            <a:r>
              <a:rPr lang="en-US" dirty="0" err="1"/>
              <a:t>recognises</a:t>
            </a:r>
            <a:r>
              <a:rPr lang="en-US" dirty="0"/>
              <a:t> any impairment loss that has occurred on assets dedicated to that contract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Onerous Contract</a:t>
            </a:r>
            <a:endParaRPr lang="it-IT" sz="3600" dirty="0"/>
          </a:p>
        </p:txBody>
      </p:sp>
    </p:spTree>
    <p:extLst>
      <p:ext uri="{BB962C8B-B14F-4D97-AF65-F5344CB8AC3E}">
        <p14:creationId xmlns:p14="http://schemas.microsoft.com/office/powerpoint/2010/main" val="2551915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In year n the company entered into a contract with a supplier to provide 100.000 units of the main component used in their manufacturing process. The contract stipulates that the price of each unit is Euro 5. All quantities must be purchased by the end of n+2. The company forecasted the following selling price:</a:t>
            </a:r>
          </a:p>
          <a:p>
            <a:endParaRPr lang="en-US" dirty="0"/>
          </a:p>
          <a:p>
            <a:endParaRPr lang="en-US" dirty="0"/>
          </a:p>
          <a:p>
            <a:endParaRPr lang="en-US" dirty="0"/>
          </a:p>
          <a:p>
            <a:r>
              <a:rPr lang="en-US" dirty="0"/>
              <a:t>In the first year 20.000 units were sold at the expected price of Euro 10. In second year a competitor entered the market and offered a similar product at Euro 5. </a:t>
            </a:r>
          </a:p>
          <a:p>
            <a:pPr algn="ctr"/>
            <a:r>
              <a:rPr lang="en-US" dirty="0"/>
              <a:t>Expected economic benefits: 80.000 finished goods * (CU 5-CU 1) = CU 320.000</a:t>
            </a:r>
          </a:p>
          <a:p>
            <a:pPr algn="ctr"/>
            <a:r>
              <a:rPr lang="en-US" dirty="0"/>
              <a:t>Unavoidable costs: 80.000 units * CU 5 = CU 400.000</a:t>
            </a:r>
          </a:p>
          <a:p>
            <a:r>
              <a:rPr lang="en-US" dirty="0"/>
              <a:t>In this case, the unavoidable costs do exceed the expected benefits under the contract. The contract is thus onerous and a provision shall be </a:t>
            </a:r>
            <a:r>
              <a:rPr lang="en-US" dirty="0" err="1"/>
              <a:t>recognised</a:t>
            </a:r>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Onerous Contract</a:t>
            </a:r>
            <a:endParaRPr lang="it-IT" sz="3600" dirty="0"/>
          </a:p>
        </p:txBody>
      </p:sp>
      <p:graphicFrame>
        <p:nvGraphicFramePr>
          <p:cNvPr id="7" name="Table 6">
            <a:extLst>
              <a:ext uri="{FF2B5EF4-FFF2-40B4-BE49-F238E27FC236}">
                <a16:creationId xmlns:a16="http://schemas.microsoft.com/office/drawing/2014/main" id="{18D971F7-C012-4F3D-80B1-6638528F07E1}"/>
              </a:ext>
            </a:extLst>
          </p:cNvPr>
          <p:cNvGraphicFramePr>
            <a:graphicFrameLocks noGrp="1"/>
          </p:cNvGraphicFramePr>
          <p:nvPr>
            <p:extLst>
              <p:ext uri="{D42A27DB-BD31-4B8C-83A1-F6EECF244321}">
                <p14:modId xmlns:p14="http://schemas.microsoft.com/office/powerpoint/2010/main" val="2292995237"/>
              </p:ext>
            </p:extLst>
          </p:nvPr>
        </p:nvGraphicFramePr>
        <p:xfrm>
          <a:off x="945335" y="2233437"/>
          <a:ext cx="6096000" cy="1066800"/>
        </p:xfrm>
        <a:graphic>
          <a:graphicData uri="http://schemas.openxmlformats.org/drawingml/2006/table">
            <a:tbl>
              <a:tblPr firstRow="1" firstCol="1" bandRow="1">
                <a:tableStyleId>{5C22544A-7EE6-4342-B048-85BDC9FD1C3A}</a:tableStyleId>
              </a:tblPr>
              <a:tblGrid>
                <a:gridCol w="4013336">
                  <a:extLst>
                    <a:ext uri="{9D8B030D-6E8A-4147-A177-3AD203B41FA5}">
                      <a16:colId xmlns:a16="http://schemas.microsoft.com/office/drawing/2014/main" val="20000"/>
                    </a:ext>
                  </a:extLst>
                </a:gridCol>
                <a:gridCol w="2082664">
                  <a:extLst>
                    <a:ext uri="{9D8B030D-6E8A-4147-A177-3AD203B41FA5}">
                      <a16:colId xmlns:a16="http://schemas.microsoft.com/office/drawing/2014/main" val="20001"/>
                    </a:ext>
                  </a:extLst>
                </a:gridCol>
              </a:tblGrid>
              <a:tr h="180000">
                <a:tc>
                  <a:txBody>
                    <a:bodyPr/>
                    <a:lstStyle/>
                    <a:p>
                      <a:pPr algn="just" hangingPunct="0">
                        <a:spcAft>
                          <a:spcPts val="0"/>
                        </a:spcAft>
                      </a:pPr>
                      <a:r>
                        <a:rPr lang="en-US" sz="1400" kern="1200" dirty="0">
                          <a:solidFill>
                            <a:schemeClr val="bg1"/>
                          </a:solidFill>
                          <a:effectLst/>
                          <a:latin typeface="+mn-lt"/>
                          <a:ea typeface="+mn-ea"/>
                          <a:cs typeface="+mn-cs"/>
                        </a:rPr>
                        <a:t>Description</a:t>
                      </a:r>
                      <a:endParaRPr lang="it-IT" sz="1400" kern="1200" dirty="0">
                        <a:solidFill>
                          <a:schemeClr val="bg1"/>
                        </a:solidFill>
                        <a:effectLst/>
                        <a:latin typeface="+mn-lt"/>
                        <a:ea typeface="+mn-ea"/>
                        <a:cs typeface="+mn-cs"/>
                      </a:endParaRPr>
                    </a:p>
                  </a:txBody>
                  <a:tcPr marL="68580" marR="68580" marT="0" marB="0"/>
                </a:tc>
                <a:tc>
                  <a:txBody>
                    <a:bodyPr/>
                    <a:lstStyle/>
                    <a:p>
                      <a:pPr algn="just" hangingPunct="0">
                        <a:spcAft>
                          <a:spcPts val="0"/>
                        </a:spcAft>
                      </a:pPr>
                      <a:r>
                        <a:rPr lang="en-US" sz="1400" kern="1200" dirty="0">
                          <a:solidFill>
                            <a:schemeClr val="bg1"/>
                          </a:solidFill>
                          <a:effectLst/>
                          <a:latin typeface="+mn-lt"/>
                          <a:ea typeface="+mn-ea"/>
                          <a:cs typeface="+mn-cs"/>
                        </a:rPr>
                        <a:t>Amount</a:t>
                      </a:r>
                      <a:endParaRPr lang="it-IT" sz="1400" kern="1200" dirty="0">
                        <a:solidFill>
                          <a:schemeClr val="bg1"/>
                        </a:solidFill>
                        <a:effectLst/>
                        <a:latin typeface="+mn-lt"/>
                        <a:ea typeface="+mn-ea"/>
                        <a:cs typeface="+mn-cs"/>
                      </a:endParaRPr>
                    </a:p>
                  </a:txBody>
                  <a:tcPr marL="68580" marR="68580" marT="0" marB="0"/>
                </a:tc>
                <a:extLst>
                  <a:ext uri="{0D108BD9-81ED-4DB2-BD59-A6C34878D82A}">
                    <a16:rowId xmlns:a16="http://schemas.microsoft.com/office/drawing/2014/main" val="10000"/>
                  </a:ext>
                </a:extLst>
              </a:tr>
              <a:tr h="180000">
                <a:tc>
                  <a:txBody>
                    <a:bodyPr/>
                    <a:lstStyle/>
                    <a:p>
                      <a:pPr marL="0" algn="just" defTabSz="914400" rtl="0" eaLnBrk="1" latinLnBrk="0" hangingPunct="0">
                        <a:spcAft>
                          <a:spcPts val="0"/>
                        </a:spcAft>
                      </a:pPr>
                      <a:r>
                        <a:rPr lang="en-US" sz="1400" kern="1200" dirty="0">
                          <a:solidFill>
                            <a:schemeClr val="bg1"/>
                          </a:solidFill>
                          <a:effectLst/>
                          <a:latin typeface="+mn-lt"/>
                          <a:ea typeface="+mn-ea"/>
                          <a:cs typeface="+mn-cs"/>
                        </a:rPr>
                        <a:t>Selling price</a:t>
                      </a:r>
                      <a:endParaRPr lang="it-IT" sz="1400" kern="1200" dirty="0">
                        <a:solidFill>
                          <a:schemeClr val="bg1"/>
                        </a:solidFill>
                        <a:effectLst/>
                        <a:latin typeface="+mn-lt"/>
                        <a:ea typeface="+mn-ea"/>
                        <a:cs typeface="+mn-cs"/>
                      </a:endParaRPr>
                    </a:p>
                  </a:txBody>
                  <a:tcPr marL="68580" marR="68580" marT="0" marB="0"/>
                </a:tc>
                <a:tc>
                  <a:txBody>
                    <a:bodyPr/>
                    <a:lstStyle/>
                    <a:p>
                      <a:pPr algn="just" hangingPunct="0">
                        <a:spcAft>
                          <a:spcPts val="0"/>
                        </a:spcAft>
                      </a:pPr>
                      <a:r>
                        <a:rPr lang="en-US" sz="1400" dirty="0">
                          <a:effectLst/>
                        </a:rPr>
                        <a:t>Euro 10</a:t>
                      </a:r>
                      <a:endParaRPr lang="it-IT" sz="1600" dirty="0">
                        <a:effectLst/>
                        <a:latin typeface="Times New Roman"/>
                        <a:ea typeface="Times New Roman"/>
                      </a:endParaRPr>
                    </a:p>
                  </a:txBody>
                  <a:tcPr marL="68580" marR="68580" marT="0" marB="0"/>
                </a:tc>
                <a:extLst>
                  <a:ext uri="{0D108BD9-81ED-4DB2-BD59-A6C34878D82A}">
                    <a16:rowId xmlns:a16="http://schemas.microsoft.com/office/drawing/2014/main" val="10001"/>
                  </a:ext>
                </a:extLst>
              </a:tr>
              <a:tr h="180000">
                <a:tc>
                  <a:txBody>
                    <a:bodyPr/>
                    <a:lstStyle/>
                    <a:p>
                      <a:pPr marL="0" algn="just" defTabSz="914400" rtl="0" eaLnBrk="1" latinLnBrk="0" hangingPunct="0">
                        <a:spcAft>
                          <a:spcPts val="0"/>
                        </a:spcAft>
                      </a:pPr>
                      <a:r>
                        <a:rPr lang="en-US" sz="1400" kern="1200" dirty="0">
                          <a:solidFill>
                            <a:schemeClr val="bg1"/>
                          </a:solidFill>
                          <a:effectLst/>
                          <a:latin typeface="+mn-lt"/>
                          <a:ea typeface="+mn-ea"/>
                          <a:cs typeface="+mn-cs"/>
                        </a:rPr>
                        <a:t>Component cost</a:t>
                      </a:r>
                      <a:endParaRPr lang="it-IT" sz="1400" kern="1200" dirty="0">
                        <a:solidFill>
                          <a:schemeClr val="bg1"/>
                        </a:solidFill>
                        <a:effectLst/>
                        <a:latin typeface="+mn-lt"/>
                        <a:ea typeface="+mn-ea"/>
                        <a:cs typeface="+mn-cs"/>
                      </a:endParaRPr>
                    </a:p>
                  </a:txBody>
                  <a:tcPr marL="68580" marR="68580" marT="0" marB="0"/>
                </a:tc>
                <a:tc>
                  <a:txBody>
                    <a:bodyPr/>
                    <a:lstStyle/>
                    <a:p>
                      <a:pPr algn="just" hangingPunct="0">
                        <a:spcAft>
                          <a:spcPts val="0"/>
                        </a:spcAft>
                      </a:pPr>
                      <a:r>
                        <a:rPr lang="en-US" sz="1400" dirty="0">
                          <a:effectLst/>
                        </a:rPr>
                        <a:t>Euro 5</a:t>
                      </a:r>
                      <a:endParaRPr lang="it-IT" sz="1600" dirty="0">
                        <a:effectLst/>
                        <a:latin typeface="Times New Roman"/>
                        <a:ea typeface="Times New Roman"/>
                      </a:endParaRPr>
                    </a:p>
                  </a:txBody>
                  <a:tcPr marL="68580" marR="68580" marT="0" marB="0"/>
                </a:tc>
                <a:extLst>
                  <a:ext uri="{0D108BD9-81ED-4DB2-BD59-A6C34878D82A}">
                    <a16:rowId xmlns:a16="http://schemas.microsoft.com/office/drawing/2014/main" val="10002"/>
                  </a:ext>
                </a:extLst>
              </a:tr>
              <a:tr h="180000">
                <a:tc>
                  <a:txBody>
                    <a:bodyPr/>
                    <a:lstStyle/>
                    <a:p>
                      <a:pPr marL="0" algn="just" defTabSz="914400" rtl="0" eaLnBrk="1" latinLnBrk="0" hangingPunct="0">
                        <a:spcAft>
                          <a:spcPts val="0"/>
                        </a:spcAft>
                      </a:pPr>
                      <a:r>
                        <a:rPr lang="en-US" sz="1400" kern="1200" dirty="0">
                          <a:solidFill>
                            <a:schemeClr val="bg1"/>
                          </a:solidFill>
                          <a:effectLst/>
                          <a:latin typeface="+mn-lt"/>
                          <a:ea typeface="+mn-ea"/>
                          <a:cs typeface="+mn-cs"/>
                        </a:rPr>
                        <a:t>Other variable costs</a:t>
                      </a:r>
                      <a:endParaRPr lang="it-IT" sz="1400" kern="1200" dirty="0">
                        <a:solidFill>
                          <a:schemeClr val="bg1"/>
                        </a:solidFill>
                        <a:effectLst/>
                        <a:latin typeface="+mn-lt"/>
                        <a:ea typeface="+mn-ea"/>
                        <a:cs typeface="+mn-cs"/>
                      </a:endParaRPr>
                    </a:p>
                  </a:txBody>
                  <a:tcPr marL="68580" marR="68580" marT="0" marB="0"/>
                </a:tc>
                <a:tc>
                  <a:txBody>
                    <a:bodyPr/>
                    <a:lstStyle/>
                    <a:p>
                      <a:pPr algn="just" hangingPunct="0">
                        <a:spcAft>
                          <a:spcPts val="0"/>
                        </a:spcAft>
                      </a:pPr>
                      <a:r>
                        <a:rPr lang="en-US" sz="1400" dirty="0">
                          <a:effectLst/>
                        </a:rPr>
                        <a:t>Euro 1</a:t>
                      </a:r>
                      <a:endParaRPr lang="it-IT" sz="1600" dirty="0">
                        <a:effectLst/>
                        <a:latin typeface="Times New Roman"/>
                        <a:ea typeface="Times New Roman"/>
                      </a:endParaRPr>
                    </a:p>
                  </a:txBody>
                  <a:tcPr marL="68580" marR="68580" marT="0" marB="0"/>
                </a:tc>
                <a:extLst>
                  <a:ext uri="{0D108BD9-81ED-4DB2-BD59-A6C34878D82A}">
                    <a16:rowId xmlns:a16="http://schemas.microsoft.com/office/drawing/2014/main" val="10003"/>
                  </a:ext>
                </a:extLst>
              </a:tr>
              <a:tr h="180000">
                <a:tc>
                  <a:txBody>
                    <a:bodyPr/>
                    <a:lstStyle/>
                    <a:p>
                      <a:pPr marL="0" algn="just" defTabSz="914400" rtl="0" eaLnBrk="1" latinLnBrk="0" hangingPunct="0">
                        <a:spcAft>
                          <a:spcPts val="0"/>
                        </a:spcAft>
                      </a:pPr>
                      <a:r>
                        <a:rPr lang="en-US" sz="1400" kern="1200" dirty="0">
                          <a:solidFill>
                            <a:schemeClr val="bg1"/>
                          </a:solidFill>
                          <a:effectLst/>
                          <a:latin typeface="+mn-lt"/>
                          <a:ea typeface="+mn-ea"/>
                          <a:cs typeface="+mn-cs"/>
                        </a:rPr>
                        <a:t>Margin</a:t>
                      </a:r>
                      <a:endParaRPr lang="it-IT" sz="1400" kern="1200" dirty="0">
                        <a:solidFill>
                          <a:schemeClr val="bg1"/>
                        </a:solidFill>
                        <a:effectLst/>
                        <a:latin typeface="+mn-lt"/>
                        <a:ea typeface="+mn-ea"/>
                        <a:cs typeface="+mn-cs"/>
                      </a:endParaRPr>
                    </a:p>
                  </a:txBody>
                  <a:tcPr marL="68580" marR="68580" marT="0" marB="0"/>
                </a:tc>
                <a:tc>
                  <a:txBody>
                    <a:bodyPr/>
                    <a:lstStyle/>
                    <a:p>
                      <a:pPr algn="just" hangingPunct="0">
                        <a:spcAft>
                          <a:spcPts val="0"/>
                        </a:spcAft>
                      </a:pPr>
                      <a:r>
                        <a:rPr lang="en-US" sz="1400" dirty="0">
                          <a:effectLst/>
                        </a:rPr>
                        <a:t>Euro 4</a:t>
                      </a:r>
                      <a:endParaRPr lang="it-IT" sz="1600" dirty="0">
                        <a:effectLst/>
                        <a:latin typeface="Times New Roman"/>
                        <a:ea typeface="Times New Roman"/>
                      </a:endParaRP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74484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future operating losses is accounted as following:</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Onerous Contract</a:t>
            </a:r>
            <a:endParaRPr lang="it-IT" sz="3600" dirty="0"/>
          </a:p>
        </p:txBody>
      </p:sp>
      <p:graphicFrame>
        <p:nvGraphicFramePr>
          <p:cNvPr id="8" name="Table 7">
            <a:extLst>
              <a:ext uri="{FF2B5EF4-FFF2-40B4-BE49-F238E27FC236}">
                <a16:creationId xmlns:a16="http://schemas.microsoft.com/office/drawing/2014/main" id="{F6CF7759-D917-4624-B95B-5BEE5AD01BB4}"/>
              </a:ext>
            </a:extLst>
          </p:cNvPr>
          <p:cNvGraphicFramePr>
            <a:graphicFrameLocks noGrp="1"/>
          </p:cNvGraphicFramePr>
          <p:nvPr>
            <p:extLst>
              <p:ext uri="{D42A27DB-BD31-4B8C-83A1-F6EECF244321}">
                <p14:modId xmlns:p14="http://schemas.microsoft.com/office/powerpoint/2010/main" val="2367113377"/>
              </p:ext>
            </p:extLst>
          </p:nvPr>
        </p:nvGraphicFramePr>
        <p:xfrm>
          <a:off x="818225" y="1846094"/>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a:t>
                      </a:r>
                    </a:p>
                  </a:txBody>
                  <a:tcPr/>
                </a:tc>
                <a:tc>
                  <a:txBody>
                    <a:bodyPr/>
                    <a:lstStyle/>
                    <a:p>
                      <a:pPr algn="r"/>
                      <a:r>
                        <a:rPr lang="en-US" dirty="0">
                          <a:solidFill>
                            <a:schemeClr val="tx1"/>
                          </a:solidFill>
                        </a:rPr>
                        <a:t>80.000</a:t>
                      </a:r>
                    </a:p>
                  </a:txBody>
                  <a:tcPr/>
                </a:tc>
                <a:tc>
                  <a:txBody>
                    <a:bodyPr/>
                    <a:lstStyle/>
                    <a:p>
                      <a:pPr algn="r"/>
                      <a:endParaRPr lang="en-US" dirty="0">
                        <a:solidFill>
                          <a:schemeClr val="tx1"/>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Future operating losses</a:t>
                      </a:r>
                    </a:p>
                  </a:txBody>
                  <a:tcPr/>
                </a:tc>
                <a:tc>
                  <a:txBody>
                    <a:bodyPr/>
                    <a:lstStyle/>
                    <a:p>
                      <a:pPr algn="r"/>
                      <a:endParaRPr lang="en-US" dirty="0">
                        <a:solidFill>
                          <a:schemeClr val="tx1"/>
                        </a:solidFill>
                      </a:endParaRPr>
                    </a:p>
                  </a:txBody>
                  <a:tcPr/>
                </a:tc>
                <a:tc>
                  <a:txBody>
                    <a:bodyPr/>
                    <a:lstStyle/>
                    <a:p>
                      <a:pPr algn="r"/>
                      <a:r>
                        <a:rPr lang="en-US" dirty="0">
                          <a:solidFill>
                            <a:schemeClr val="tx1"/>
                          </a:solidFill>
                        </a:rPr>
                        <a:t>80.000</a:t>
                      </a:r>
                    </a:p>
                  </a:txBody>
                  <a:tcPr/>
                </a:tc>
                <a:extLst>
                  <a:ext uri="{0D108BD9-81ED-4DB2-BD59-A6C34878D82A}">
                    <a16:rowId xmlns:a16="http://schemas.microsoft.com/office/drawing/2014/main" val="1610387038"/>
                  </a:ext>
                </a:extLst>
              </a:tr>
            </a:tbl>
          </a:graphicData>
        </a:graphic>
      </p:graphicFrame>
      <p:graphicFrame>
        <p:nvGraphicFramePr>
          <p:cNvPr id="10" name="Table 9">
            <a:extLst>
              <a:ext uri="{FF2B5EF4-FFF2-40B4-BE49-F238E27FC236}">
                <a16:creationId xmlns:a16="http://schemas.microsoft.com/office/drawing/2014/main" id="{8A06C191-42A1-4BE9-B472-EF5C8E884FDC}"/>
              </a:ext>
            </a:extLst>
          </p:cNvPr>
          <p:cNvGraphicFramePr>
            <a:graphicFrameLocks noGrp="1"/>
          </p:cNvGraphicFramePr>
          <p:nvPr>
            <p:extLst>
              <p:ext uri="{D42A27DB-BD31-4B8C-83A1-F6EECF244321}">
                <p14:modId xmlns:p14="http://schemas.microsoft.com/office/powerpoint/2010/main" val="3717943351"/>
              </p:ext>
            </p:extLst>
          </p:nvPr>
        </p:nvGraphicFramePr>
        <p:xfrm>
          <a:off x="1395166" y="3328217"/>
          <a:ext cx="1735195" cy="14292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Future operating losses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80.000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b="1" dirty="0"/>
                        <a:t>80.000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9AAC1485-094B-436D-818E-3C756410B7D8}"/>
              </a:ext>
            </a:extLst>
          </p:cNvPr>
          <p:cNvGraphicFramePr>
            <a:graphicFrameLocks noGrp="1"/>
          </p:cNvGraphicFramePr>
          <p:nvPr>
            <p:extLst>
              <p:ext uri="{D42A27DB-BD31-4B8C-83A1-F6EECF244321}">
                <p14:modId xmlns:p14="http://schemas.microsoft.com/office/powerpoint/2010/main" val="2197106853"/>
              </p:ext>
            </p:extLst>
          </p:nvPr>
        </p:nvGraphicFramePr>
        <p:xfrm>
          <a:off x="6008272" y="3328217"/>
          <a:ext cx="1735195" cy="1366697"/>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94697">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Provision </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80.000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80.000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776605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Provisions are defined by OIC 31 which defines post-employment benefits too. Compared to IAS 37 there are no relevant differences with reference to the definition of provision. The Italian principle statues more precisely what is meant for:</a:t>
            </a:r>
          </a:p>
          <a:p>
            <a:r>
              <a:rPr lang="en-US" dirty="0"/>
              <a:t>Probable – the occurrence of an event is bases on reliable and serious reasons even if not certain…it is probable opinion deserving the assent of a prudent person</a:t>
            </a:r>
          </a:p>
          <a:p>
            <a:r>
              <a:rPr lang="en-US" dirty="0"/>
              <a:t>Possible – the probability of occurrence of an event is less than probable. It can occur, but considering the information available is not probable.</a:t>
            </a:r>
          </a:p>
          <a:p>
            <a:r>
              <a:rPr lang="en-US" dirty="0"/>
              <a:t>Remote – the event has very poor probability to occur. </a:t>
            </a:r>
          </a:p>
          <a:p>
            <a:r>
              <a:rPr lang="en-US" dirty="0"/>
              <a:t>When probable a provision must be reported. When possible an even must be disclosed. When remote an event has not to be reported nor disclosed.</a:t>
            </a:r>
          </a:p>
          <a:p>
            <a:r>
              <a:rPr lang="en-US" dirty="0"/>
              <a:t>The relevant difference between IAS 37 and OIC 31 is related to the actualization of amount when the provision is relevant. OIC 31 does not require it.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IAS vs OIC</a:t>
            </a:r>
            <a:endParaRPr lang="it-IT" sz="3600" dirty="0"/>
          </a:p>
        </p:txBody>
      </p:sp>
    </p:spTree>
    <p:extLst>
      <p:ext uri="{BB962C8B-B14F-4D97-AF65-F5344CB8AC3E}">
        <p14:creationId xmlns:p14="http://schemas.microsoft.com/office/powerpoint/2010/main" val="14082370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en-US" dirty="0"/>
              <a:t>According to IAS 19 employee benefits are all forms of consideration given by an entity in exchange for service rendered by employees or for the termination of employment.</a:t>
            </a:r>
          </a:p>
          <a:p>
            <a:pPr marL="285750" indent="-285750">
              <a:buFont typeface="Arial" panose="020B0604020202020204" pitchFamily="34" charset="0"/>
              <a:buChar char="•"/>
            </a:pPr>
            <a:r>
              <a:rPr lang="en-US" dirty="0"/>
              <a:t>Short-term employee benefits are employee benefits that are expected to be settled wholly before twelve months after the end of the annual reporting period in which the employees render the related service.</a:t>
            </a:r>
          </a:p>
          <a:p>
            <a:pPr marL="285750" indent="-285750">
              <a:buFont typeface="Arial" panose="020B0604020202020204" pitchFamily="34" charset="0"/>
              <a:buChar char="•"/>
            </a:pPr>
            <a:r>
              <a:rPr lang="en-US" dirty="0"/>
              <a:t>Post-employment benefits are employee benefits that are payable after the completion of employment.</a:t>
            </a:r>
          </a:p>
          <a:p>
            <a:pPr marL="285750" indent="-285750">
              <a:buFont typeface="Arial" panose="020B0604020202020204" pitchFamily="34" charset="0"/>
              <a:buChar char="•"/>
            </a:pPr>
            <a:r>
              <a:rPr lang="en-US" dirty="0"/>
              <a:t>Other long-term employee benefits are all employee benefits other than short-term employee benefits, post-employment benefits and termination benefits.</a:t>
            </a:r>
          </a:p>
          <a:p>
            <a:pPr marL="285750" indent="-285750">
              <a:buFont typeface="Arial" panose="020B0604020202020204" pitchFamily="34" charset="0"/>
              <a:buChar char="•"/>
            </a:pPr>
            <a:r>
              <a:rPr lang="en-US" dirty="0"/>
              <a:t>Termination benefits are employee benefits provided in exchange for the termination of an employee's employment as a result of either:</a:t>
            </a:r>
          </a:p>
          <a:p>
            <a:pPr marL="1085850" lvl="1" indent="-342900">
              <a:buFont typeface="+mj-lt"/>
              <a:buAutoNum type="alphaLcParenR"/>
            </a:pPr>
            <a:r>
              <a:rPr lang="en-US" dirty="0"/>
              <a:t>an entity's decision to terminate an employee's employment before the normal retirement date; or</a:t>
            </a:r>
          </a:p>
          <a:p>
            <a:pPr marL="1085850" lvl="1" indent="-342900">
              <a:buFont typeface="+mj-lt"/>
              <a:buAutoNum type="alphaLcParenR"/>
            </a:pPr>
            <a:r>
              <a:rPr lang="en-US" dirty="0"/>
              <a:t>an employee's decision to accept an offer of benefits in exchange for the termination of employment.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200425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b="1" u="sng" dirty="0"/>
              <a:t>Short-term employee benefits</a:t>
            </a:r>
            <a:r>
              <a:rPr lang="en-US" dirty="0"/>
              <a:t> include items such as the following, if expected to be settled wholly before twelve months after the end of the annual reporting period in which the employees render the related services:</a:t>
            </a:r>
          </a:p>
          <a:p>
            <a:pPr marL="285750" indent="-285750">
              <a:buFont typeface="Arial" panose="020B0604020202020204" pitchFamily="34" charset="0"/>
              <a:buChar char="•"/>
            </a:pPr>
            <a:r>
              <a:rPr lang="en-US" dirty="0"/>
              <a:t>wages, salaries and social security contributions;</a:t>
            </a:r>
          </a:p>
          <a:p>
            <a:pPr marL="285750" indent="-285750">
              <a:buFont typeface="Arial" panose="020B0604020202020204" pitchFamily="34" charset="0"/>
              <a:buChar char="•"/>
            </a:pPr>
            <a:r>
              <a:rPr lang="en-US" dirty="0"/>
              <a:t>paid annual leave and paid sick leave;</a:t>
            </a:r>
          </a:p>
          <a:p>
            <a:pPr marL="285750" indent="-285750">
              <a:buFont typeface="Arial" panose="020B0604020202020204" pitchFamily="34" charset="0"/>
              <a:buChar char="•"/>
            </a:pPr>
            <a:r>
              <a:rPr lang="en-US" dirty="0"/>
              <a:t>profit-sharing and bonuses; and</a:t>
            </a:r>
          </a:p>
          <a:p>
            <a:pPr marL="285750" indent="-285750">
              <a:buFont typeface="Arial" panose="020B0604020202020204" pitchFamily="34" charset="0"/>
              <a:buChar char="•"/>
            </a:pPr>
            <a:r>
              <a:rPr lang="en-US" dirty="0"/>
              <a:t>non-monetary benefits (such as medical care, housing, cars and free or </a:t>
            </a:r>
            <a:r>
              <a:rPr lang="en-US" dirty="0" err="1"/>
              <a:t>subsidised</a:t>
            </a:r>
            <a:r>
              <a:rPr lang="en-US" dirty="0"/>
              <a:t> goods or services) for current employees.</a:t>
            </a:r>
          </a:p>
          <a:p>
            <a:r>
              <a:rPr lang="en-US" dirty="0"/>
              <a:t>When an employee has rendered service to an entity during an accounting period, the entity shall </a:t>
            </a:r>
            <a:r>
              <a:rPr lang="en-US" dirty="0" err="1"/>
              <a:t>recognise</a:t>
            </a:r>
            <a:r>
              <a:rPr lang="en-US" dirty="0"/>
              <a:t> the undiscounted amount of short-term employee benefits expected to be paid in exchange for that service:</a:t>
            </a:r>
          </a:p>
          <a:p>
            <a:pPr marL="342900" indent="-342900">
              <a:buFont typeface="+mj-lt"/>
              <a:buAutoNum type="alphaLcParenR"/>
            </a:pPr>
            <a:r>
              <a:rPr lang="en-US" dirty="0"/>
              <a:t>as a liability (accrued expense), after deducting any amount already paid. </a:t>
            </a:r>
          </a:p>
          <a:p>
            <a:pPr marL="342900" indent="-342900">
              <a:buFont typeface="+mj-lt"/>
              <a:buAutoNum type="alphaLcParenR"/>
            </a:pPr>
            <a:r>
              <a:rPr lang="en-US" dirty="0"/>
              <a:t>as an expense.</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580134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graphicFrame>
        <p:nvGraphicFramePr>
          <p:cNvPr id="7" name="Table 6">
            <a:extLst>
              <a:ext uri="{FF2B5EF4-FFF2-40B4-BE49-F238E27FC236}">
                <a16:creationId xmlns:a16="http://schemas.microsoft.com/office/drawing/2014/main" id="{15AAA7E6-DA17-46BD-9CF6-CCA6C12695EC}"/>
              </a:ext>
            </a:extLst>
          </p:cNvPr>
          <p:cNvGraphicFramePr>
            <a:graphicFrameLocks noGrp="1"/>
          </p:cNvGraphicFramePr>
          <p:nvPr>
            <p:extLst>
              <p:ext uri="{D42A27DB-BD31-4B8C-83A1-F6EECF244321}">
                <p14:modId xmlns:p14="http://schemas.microsoft.com/office/powerpoint/2010/main" val="3709704188"/>
              </p:ext>
            </p:extLst>
          </p:nvPr>
        </p:nvGraphicFramePr>
        <p:xfrm>
          <a:off x="818225" y="1438383"/>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Wages to employees</a:t>
                      </a:r>
                    </a:p>
                  </a:txBody>
                  <a:tcPr/>
                </a:tc>
                <a:tc>
                  <a:txBody>
                    <a:bodyPr/>
                    <a:lstStyle/>
                    <a:p>
                      <a:pPr algn="r"/>
                      <a:r>
                        <a:rPr lang="en-US" dirty="0">
                          <a:solidFill>
                            <a:srgbClr val="FF0000"/>
                          </a:solidFill>
                        </a:rPr>
                        <a:t>2.000</a:t>
                      </a:r>
                    </a:p>
                  </a:txBody>
                  <a:tcPr/>
                </a:tc>
                <a:tc>
                  <a:txBody>
                    <a:bodyPr/>
                    <a:lstStyle/>
                    <a:p>
                      <a:pPr algn="r"/>
                      <a:endParaRPr lang="en-US" dirty="0">
                        <a:solidFill>
                          <a:srgbClr val="FF000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Debts for wages</a:t>
                      </a:r>
                    </a:p>
                  </a:txBody>
                  <a:tcPr/>
                </a:tc>
                <a:tc>
                  <a:txBody>
                    <a:bodyPr/>
                    <a:lstStyle/>
                    <a:p>
                      <a:pPr algn="r"/>
                      <a:endParaRPr lang="en-US" dirty="0">
                        <a:solidFill>
                          <a:srgbClr val="FF0000"/>
                        </a:solidFill>
                      </a:endParaRPr>
                    </a:p>
                  </a:txBody>
                  <a:tcPr/>
                </a:tc>
                <a:tc>
                  <a:txBody>
                    <a:bodyPr/>
                    <a:lstStyle/>
                    <a:p>
                      <a:pPr algn="r"/>
                      <a:r>
                        <a:rPr lang="en-US" dirty="0">
                          <a:solidFill>
                            <a:srgbClr val="FF0000"/>
                          </a:solidFill>
                        </a:rPr>
                        <a:t>2.000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D3A9DDD9-3579-4153-8313-4AA267B3ACA4}"/>
              </a:ext>
            </a:extLst>
          </p:cNvPr>
          <p:cNvGraphicFramePr>
            <a:graphicFrameLocks noGrp="1"/>
          </p:cNvGraphicFramePr>
          <p:nvPr>
            <p:extLst>
              <p:ext uri="{D42A27DB-BD31-4B8C-83A1-F6EECF244321}">
                <p14:modId xmlns:p14="http://schemas.microsoft.com/office/powerpoint/2010/main" val="824833085"/>
              </p:ext>
            </p:extLst>
          </p:nvPr>
        </p:nvGraphicFramePr>
        <p:xfrm>
          <a:off x="818225" y="2692400"/>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Debts for wages</a:t>
                      </a:r>
                    </a:p>
                  </a:txBody>
                  <a:tcPr/>
                </a:tc>
                <a:tc>
                  <a:txBody>
                    <a:bodyPr/>
                    <a:lstStyle/>
                    <a:p>
                      <a:pPr algn="r"/>
                      <a:r>
                        <a:rPr lang="en-US" dirty="0">
                          <a:solidFill>
                            <a:srgbClr val="0070C0"/>
                          </a:solidFill>
                        </a:rPr>
                        <a:t>2.000</a:t>
                      </a:r>
                    </a:p>
                  </a:txBody>
                  <a:tcPr/>
                </a:tc>
                <a:tc>
                  <a:txBody>
                    <a:bodyPr/>
                    <a:lstStyle/>
                    <a:p>
                      <a:pPr algn="r"/>
                      <a:endParaRPr lang="en-US" dirty="0">
                        <a:solidFill>
                          <a:srgbClr val="0070C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solidFill>
                          <a:srgbClr val="0070C0"/>
                        </a:solidFill>
                      </a:endParaRPr>
                    </a:p>
                  </a:txBody>
                  <a:tcPr/>
                </a:tc>
                <a:tc>
                  <a:txBody>
                    <a:bodyPr/>
                    <a:lstStyle/>
                    <a:p>
                      <a:pPr algn="r"/>
                      <a:r>
                        <a:rPr lang="en-US" dirty="0">
                          <a:solidFill>
                            <a:srgbClr val="0070C0"/>
                          </a:solidFill>
                        </a:rPr>
                        <a:t>2.000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2F2CF2A5-815A-410A-AF6C-65A882192C3E}"/>
              </a:ext>
            </a:extLst>
          </p:cNvPr>
          <p:cNvGraphicFramePr>
            <a:graphicFrameLocks noGrp="1"/>
          </p:cNvGraphicFramePr>
          <p:nvPr>
            <p:extLst>
              <p:ext uri="{D42A27DB-BD31-4B8C-83A1-F6EECF244321}">
                <p14:modId xmlns:p14="http://schemas.microsoft.com/office/powerpoint/2010/main" val="3775116811"/>
              </p:ext>
            </p:extLst>
          </p:nvPr>
        </p:nvGraphicFramePr>
        <p:xfrm>
          <a:off x="818223" y="3976217"/>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0070C0"/>
                          </a:solidFill>
                        </a:rPr>
                        <a:t>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E531AFE6-DEC9-4425-A6A4-8ACA6C7E0E24}"/>
              </a:ext>
            </a:extLst>
          </p:cNvPr>
          <p:cNvGraphicFramePr>
            <a:graphicFrameLocks noGrp="1"/>
          </p:cNvGraphicFramePr>
          <p:nvPr>
            <p:extLst>
              <p:ext uri="{D42A27DB-BD31-4B8C-83A1-F6EECF244321}">
                <p14:modId xmlns:p14="http://schemas.microsoft.com/office/powerpoint/2010/main" val="3908938465"/>
              </p:ext>
            </p:extLst>
          </p:nvPr>
        </p:nvGraphicFramePr>
        <p:xfrm>
          <a:off x="3816019" y="3975659"/>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Debt for Wages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0070C0"/>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C6E29774-9044-4A81-9D97-D56B019A9978}"/>
              </a:ext>
            </a:extLst>
          </p:cNvPr>
          <p:cNvGraphicFramePr>
            <a:graphicFrameLocks noGrp="1"/>
          </p:cNvGraphicFramePr>
          <p:nvPr>
            <p:extLst>
              <p:ext uri="{D42A27DB-BD31-4B8C-83A1-F6EECF244321}">
                <p14:modId xmlns:p14="http://schemas.microsoft.com/office/powerpoint/2010/main" val="3740673580"/>
              </p:ext>
            </p:extLst>
          </p:nvPr>
        </p:nvGraphicFramePr>
        <p:xfrm>
          <a:off x="6813815" y="3976217"/>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Wages to employees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FF0000"/>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234530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b="1" u="sng" dirty="0"/>
              <a:t>Post-employment benefits</a:t>
            </a:r>
            <a:r>
              <a:rPr lang="en-US" dirty="0"/>
              <a:t> include items such as the following:</a:t>
            </a:r>
          </a:p>
          <a:p>
            <a:pPr marL="342900" indent="-342900" fontAlgn="t">
              <a:buFont typeface="+mj-lt"/>
              <a:buAutoNum type="alphaLcParenR"/>
            </a:pPr>
            <a:r>
              <a:rPr lang="en-US" dirty="0"/>
              <a:t>retirement benefits (</a:t>
            </a:r>
            <a:r>
              <a:rPr lang="en-US" dirty="0" err="1"/>
              <a:t>eg</a:t>
            </a:r>
            <a:r>
              <a:rPr lang="en-US" dirty="0"/>
              <a:t> pensions and lump sum payments on retirement); and</a:t>
            </a:r>
          </a:p>
          <a:p>
            <a:pPr marL="342900" indent="-342900" fontAlgn="t">
              <a:buFont typeface="+mj-lt"/>
              <a:buAutoNum type="alphaLcParenR"/>
            </a:pPr>
            <a:r>
              <a:rPr lang="en-US" dirty="0"/>
              <a:t>other post-employment benefits, such as post-employment life insurance and post-employment medical care.</a:t>
            </a:r>
          </a:p>
          <a:p>
            <a:r>
              <a:rPr lang="en-US" dirty="0"/>
              <a:t>Arrangements whereby an entity provides post-employment benefits are post-employment benefit plans. Post-employment benefit plans are classified as either </a:t>
            </a:r>
            <a:r>
              <a:rPr lang="en-US" i="1" u="sng" dirty="0"/>
              <a:t>defined contribution plans </a:t>
            </a:r>
            <a:r>
              <a:rPr lang="en-US" dirty="0"/>
              <a:t>or </a:t>
            </a:r>
            <a:r>
              <a:rPr lang="en-US" i="1" u="sng" dirty="0"/>
              <a:t>defined benefit plans</a:t>
            </a:r>
            <a:r>
              <a:rPr lang="en-US" dirty="0"/>
              <a:t>.</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1556619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20000"/>
              </a:bodyPr>
              <a:lstStyle/>
              <a:p>
                <a:r>
                  <a:rPr lang="en-US" dirty="0"/>
                  <a:t>Under defined contribution plans the entity's legal or constructive obligation is limited to the amount that it agrees to contribute to the fund. Thus, the amount of the post-employment benefits received by the employee is determined by the amount of contributions paid by an entity (and perhaps also the employee) to a post-employment benefit plan or to an insurance company.</a:t>
                </a:r>
              </a:p>
              <a:p>
                <a:r>
                  <a:rPr lang="en-US" dirty="0"/>
                  <a:t>This is the case of TFR (stands for </a:t>
                </a:r>
                <a:r>
                  <a:rPr lang="en-US" dirty="0" err="1"/>
                  <a:t>Trattamento</a:t>
                </a:r>
                <a:r>
                  <a:rPr lang="en-US" dirty="0"/>
                  <a:t> Fine Lavoro) in Italy for which an entity pays every year to an entity defined by the employee an amount equal to </a:t>
                </a:r>
                <a14:m>
                  <m:oMath xmlns:m="http://schemas.openxmlformats.org/officeDocument/2006/math">
                    <m:f>
                      <m:fPr>
                        <m:ctrlPr>
                          <a:rPr lang="en-US" i="1" smtClean="0">
                            <a:latin typeface="Cambria Math" panose="02040503050406030204" pitchFamily="18" charset="0"/>
                          </a:rPr>
                        </m:ctrlPr>
                      </m:fPr>
                      <m:num>
                        <m:r>
                          <a:rPr lang="it-IT" b="0" i="1" smtClean="0">
                            <a:latin typeface="Cambria Math" panose="02040503050406030204" pitchFamily="18" charset="0"/>
                          </a:rPr>
                          <m:t>1</m:t>
                        </m:r>
                      </m:num>
                      <m:den>
                        <m:r>
                          <a:rPr lang="it-IT" b="0" i="1" smtClean="0">
                            <a:latin typeface="Cambria Math" panose="02040503050406030204" pitchFamily="18" charset="0"/>
                          </a:rPr>
                          <m:t>13,5</m:t>
                        </m:r>
                      </m:den>
                    </m:f>
                    <m:r>
                      <a:rPr lang="it-IT" b="0" i="1" smtClean="0">
                        <a:latin typeface="Cambria Math" panose="02040503050406030204" pitchFamily="18" charset="0"/>
                      </a:rPr>
                      <m:t> </m:t>
                    </m:r>
                  </m:oMath>
                </a14:m>
                <a:r>
                  <a:rPr lang="en-US" dirty="0"/>
                  <a:t>of the annual lord pay to that employee, as defined by law. The benefit at the end of employment will be equal to the amount contributed.</a:t>
                </a:r>
              </a:p>
              <a:p>
                <a:r>
                  <a:rPr lang="en-US" dirty="0"/>
                  <a:t>Accounting for defined contribution plans is straightforward because the reporting entity's obligation for each period is determined by the amounts to be contributed for that period. Consequently, no actuarial assumptions are required to measure the obligation or the expense and there is no possibility of any actuarial gain or loss. </a:t>
                </a:r>
              </a:p>
              <a:p>
                <a:r>
                  <a:rPr lang="en-US" dirty="0"/>
                  <a:t>When an employee has rendered service to an entity during a period, the entity shall </a:t>
                </a:r>
                <a:r>
                  <a:rPr lang="en-US" dirty="0" err="1"/>
                  <a:t>recognise</a:t>
                </a:r>
                <a:r>
                  <a:rPr lang="en-US" dirty="0"/>
                  <a:t> the contribution payable to a defined contribution plan in exchange for that service. When contributions to a defined contribution plan are not expected to be settled wholly before twelve months after the end of the annual reporting period in which the employees render the related service, they shall be discounted using the discount rate.</a:t>
                </a:r>
              </a:p>
              <a:p>
                <a:endParaRPr lang="en-US" dirty="0"/>
              </a:p>
              <a:p>
                <a:endParaRPr lang="en-US" dirty="0"/>
              </a:p>
            </p:txBody>
          </p:sp>
        </mc:Choice>
        <mc:Fallback xmlns="">
          <p:sp>
            <p:nvSpPr>
              <p:cNvPr id="3" name="Content Placeholder 2">
                <a:extLst>
                  <a:ext uri="{FF2B5EF4-FFF2-40B4-BE49-F238E27FC236}">
                    <a16:creationId xmlns:a16="http://schemas.microsoft.com/office/drawing/2014/main" id="{1EFAD49E-71DB-4C0A-819D-80F99B2379AC}"/>
                  </a:ext>
                </a:extLst>
              </p:cNvPr>
              <p:cNvSpPr>
                <a:spLocks noGrp="1" noRot="1" noChangeAspect="1" noMove="1" noResize="1" noEditPoints="1" noAdjustHandles="1" noChangeArrowheads="1" noChangeShapeType="1" noTextEdit="1"/>
              </p:cNvSpPr>
              <p:nvPr>
                <p:ph idx="1"/>
              </p:nvPr>
            </p:nvSpPr>
            <p:spPr>
              <a:blipFill>
                <a:blip r:embed="rId2"/>
                <a:stretch>
                  <a:fillRect l="-426" t="-1423" r="-1135"/>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25862757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2993D4-048F-495A-99EE-0B7F77B1627E}"/>
              </a:ext>
            </a:extLst>
          </p:cNvPr>
          <p:cNvSpPr>
            <a:spLocks noGrp="1"/>
          </p:cNvSpPr>
          <p:nvPr>
            <p:ph idx="1"/>
          </p:nvPr>
        </p:nvSpPr>
        <p:spPr/>
        <p:txBody>
          <a:bodyPr/>
          <a:lstStyle/>
          <a:p>
            <a:r>
              <a:rPr lang="en-US" dirty="0"/>
              <a:t>Every year when provision is made:</a:t>
            </a:r>
          </a:p>
          <a:p>
            <a:endParaRPr lang="en-US" dirty="0"/>
          </a:p>
          <a:p>
            <a:endParaRPr lang="en-US" dirty="0"/>
          </a:p>
          <a:p>
            <a:endParaRPr lang="en-US" dirty="0"/>
          </a:p>
          <a:p>
            <a:r>
              <a:rPr lang="en-US" dirty="0"/>
              <a:t>At the end of work relationship when benefit is paid: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graphicFrame>
        <p:nvGraphicFramePr>
          <p:cNvPr id="7" name="Table 6">
            <a:extLst>
              <a:ext uri="{FF2B5EF4-FFF2-40B4-BE49-F238E27FC236}">
                <a16:creationId xmlns:a16="http://schemas.microsoft.com/office/drawing/2014/main" id="{15AAA7E6-DA17-46BD-9CF6-CCA6C12695EC}"/>
              </a:ext>
            </a:extLst>
          </p:cNvPr>
          <p:cNvGraphicFramePr>
            <a:graphicFrameLocks noGrp="1"/>
          </p:cNvGraphicFramePr>
          <p:nvPr>
            <p:extLst>
              <p:ext uri="{D42A27DB-BD31-4B8C-83A1-F6EECF244321}">
                <p14:modId xmlns:p14="http://schemas.microsoft.com/office/powerpoint/2010/main" val="2878245583"/>
              </p:ext>
            </p:extLst>
          </p:nvPr>
        </p:nvGraphicFramePr>
        <p:xfrm>
          <a:off x="818224" y="1479196"/>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Post Employment Benefit</a:t>
                      </a:r>
                    </a:p>
                  </a:txBody>
                  <a:tcPr/>
                </a:tc>
                <a:tc>
                  <a:txBody>
                    <a:bodyPr/>
                    <a:lstStyle/>
                    <a:p>
                      <a:pPr algn="r"/>
                      <a:r>
                        <a:rPr lang="en-US" dirty="0">
                          <a:solidFill>
                            <a:srgbClr val="FF0000"/>
                          </a:solidFill>
                        </a:rPr>
                        <a:t>1.000</a:t>
                      </a:r>
                    </a:p>
                  </a:txBody>
                  <a:tcPr/>
                </a:tc>
                <a:tc>
                  <a:txBody>
                    <a:bodyPr/>
                    <a:lstStyle/>
                    <a:p>
                      <a:pPr algn="r"/>
                      <a:endParaRPr lang="en-US" dirty="0">
                        <a:solidFill>
                          <a:srgbClr val="FF000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PEB Fund</a:t>
                      </a:r>
                    </a:p>
                  </a:txBody>
                  <a:tcPr/>
                </a:tc>
                <a:tc>
                  <a:txBody>
                    <a:bodyPr/>
                    <a:lstStyle/>
                    <a:p>
                      <a:pPr algn="r"/>
                      <a:endParaRPr lang="en-US" dirty="0">
                        <a:solidFill>
                          <a:srgbClr val="FF0000"/>
                        </a:solidFill>
                      </a:endParaRPr>
                    </a:p>
                  </a:txBody>
                  <a:tcPr/>
                </a:tc>
                <a:tc>
                  <a:txBody>
                    <a:bodyPr/>
                    <a:lstStyle/>
                    <a:p>
                      <a:pPr algn="r"/>
                      <a:r>
                        <a:rPr lang="en-US" dirty="0">
                          <a:solidFill>
                            <a:srgbClr val="FF0000"/>
                          </a:solidFill>
                        </a:rPr>
                        <a:t>1.000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2F2CF2A5-815A-410A-AF6C-65A882192C3E}"/>
              </a:ext>
            </a:extLst>
          </p:cNvPr>
          <p:cNvGraphicFramePr>
            <a:graphicFrameLocks noGrp="1"/>
          </p:cNvGraphicFramePr>
          <p:nvPr>
            <p:extLst>
              <p:ext uri="{D42A27DB-BD31-4B8C-83A1-F6EECF244321}">
                <p14:modId xmlns:p14="http://schemas.microsoft.com/office/powerpoint/2010/main" val="2065895005"/>
              </p:ext>
            </p:extLst>
          </p:nvPr>
        </p:nvGraphicFramePr>
        <p:xfrm>
          <a:off x="818225" y="4330192"/>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PEB Fund</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FF0000"/>
                          </a:solidFill>
                        </a:rPr>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0070C0"/>
                          </a:solidFill>
                        </a:rPr>
                        <a:t>1.000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C6E29774-9044-4A81-9D97-D56B019A9978}"/>
              </a:ext>
            </a:extLst>
          </p:cNvPr>
          <p:cNvGraphicFramePr>
            <a:graphicFrameLocks noGrp="1"/>
          </p:cNvGraphicFramePr>
          <p:nvPr>
            <p:extLst>
              <p:ext uri="{D42A27DB-BD31-4B8C-83A1-F6EECF244321}">
                <p14:modId xmlns:p14="http://schemas.microsoft.com/office/powerpoint/2010/main" val="1506349809"/>
              </p:ext>
            </p:extLst>
          </p:nvPr>
        </p:nvGraphicFramePr>
        <p:xfrm>
          <a:off x="3774965" y="4183784"/>
          <a:ext cx="1735195" cy="14292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Post Employment Benefit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0070C0"/>
                          </a:solidFill>
                        </a:rPr>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8" name="Table 7">
            <a:extLst>
              <a:ext uri="{FF2B5EF4-FFF2-40B4-BE49-F238E27FC236}">
                <a16:creationId xmlns:a16="http://schemas.microsoft.com/office/drawing/2014/main" id="{DA699655-93F1-4818-A71C-D2B2605CD417}"/>
              </a:ext>
            </a:extLst>
          </p:cNvPr>
          <p:cNvGraphicFramePr>
            <a:graphicFrameLocks noGrp="1"/>
          </p:cNvGraphicFramePr>
          <p:nvPr>
            <p:extLst>
              <p:ext uri="{D42A27DB-BD31-4B8C-83A1-F6EECF244321}">
                <p14:modId xmlns:p14="http://schemas.microsoft.com/office/powerpoint/2010/main" val="678422931"/>
              </p:ext>
            </p:extLst>
          </p:nvPr>
        </p:nvGraphicFramePr>
        <p:xfrm>
          <a:off x="818225" y="3084308"/>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PEB Fund</a:t>
                      </a:r>
                    </a:p>
                  </a:txBody>
                  <a:tcPr/>
                </a:tc>
                <a:tc>
                  <a:txBody>
                    <a:bodyPr/>
                    <a:lstStyle/>
                    <a:p>
                      <a:pPr algn="r"/>
                      <a:r>
                        <a:rPr lang="en-US" dirty="0">
                          <a:solidFill>
                            <a:srgbClr val="0070C0"/>
                          </a:solidFill>
                        </a:rPr>
                        <a:t>1.000</a:t>
                      </a:r>
                    </a:p>
                  </a:txBody>
                  <a:tcPr/>
                </a:tc>
                <a:tc>
                  <a:txBody>
                    <a:bodyPr/>
                    <a:lstStyle/>
                    <a:p>
                      <a:pPr algn="r"/>
                      <a:endParaRPr lang="en-US" dirty="0">
                        <a:solidFill>
                          <a:srgbClr val="0070C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solidFill>
                          <a:srgbClr val="0070C0"/>
                        </a:solidFill>
                      </a:endParaRPr>
                    </a:p>
                  </a:txBody>
                  <a:tcPr/>
                </a:tc>
                <a:tc>
                  <a:txBody>
                    <a:bodyPr/>
                    <a:lstStyle/>
                    <a:p>
                      <a:pPr algn="r"/>
                      <a:r>
                        <a:rPr lang="en-US" dirty="0">
                          <a:solidFill>
                            <a:srgbClr val="0070C0"/>
                          </a:solidFill>
                        </a:rPr>
                        <a:t>1.000</a:t>
                      </a:r>
                    </a:p>
                  </a:txBody>
                  <a:tcPr/>
                </a:tc>
                <a:extLst>
                  <a:ext uri="{0D108BD9-81ED-4DB2-BD59-A6C34878D82A}">
                    <a16:rowId xmlns:a16="http://schemas.microsoft.com/office/drawing/2014/main" val="1610387038"/>
                  </a:ext>
                </a:extLst>
              </a:tr>
            </a:tbl>
          </a:graphicData>
        </a:graphic>
      </p:graphicFrame>
      <p:graphicFrame>
        <p:nvGraphicFramePr>
          <p:cNvPr id="13" name="Table 12">
            <a:extLst>
              <a:ext uri="{FF2B5EF4-FFF2-40B4-BE49-F238E27FC236}">
                <a16:creationId xmlns:a16="http://schemas.microsoft.com/office/drawing/2014/main" id="{E8C56691-2A87-491D-8071-ED0F61CE8ED4}"/>
              </a:ext>
            </a:extLst>
          </p:cNvPr>
          <p:cNvGraphicFramePr>
            <a:graphicFrameLocks noGrp="1"/>
          </p:cNvGraphicFramePr>
          <p:nvPr>
            <p:extLst>
              <p:ext uri="{D42A27DB-BD31-4B8C-83A1-F6EECF244321}">
                <p14:modId xmlns:p14="http://schemas.microsoft.com/office/powerpoint/2010/main" val="2831813103"/>
              </p:ext>
            </p:extLst>
          </p:nvPr>
        </p:nvGraphicFramePr>
        <p:xfrm>
          <a:off x="6731706" y="4273187"/>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rgbClr val="FF0000"/>
                          </a:solidFill>
                        </a:rPr>
                        <a:t>1.000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223830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77500" lnSpcReduction="20000"/>
          </a:bodyPr>
          <a:lstStyle/>
          <a:p>
            <a:r>
              <a:rPr lang="en-US" dirty="0"/>
              <a:t>Under defined benefit plans:</a:t>
            </a:r>
          </a:p>
          <a:p>
            <a:pPr marL="342900" indent="-342900">
              <a:buFont typeface="+mj-lt"/>
              <a:buAutoNum type="alphaLcParenR"/>
            </a:pPr>
            <a:r>
              <a:rPr lang="en-US" dirty="0"/>
              <a:t>the entity's obligation is to provide the agreed benefits to current and former employees; and</a:t>
            </a:r>
          </a:p>
          <a:p>
            <a:pPr marL="342900" indent="-342900">
              <a:buFont typeface="+mj-lt"/>
              <a:buAutoNum type="alphaLcParenR"/>
            </a:pPr>
            <a:r>
              <a:rPr lang="en-US" dirty="0"/>
              <a:t>actuarial risk (that benefits will cost more than expected) and investment risk fall, in substance, on the entity. If actuarial or investment experience are worse than expected, the entity's obligation may be increased</a:t>
            </a:r>
          </a:p>
          <a:p>
            <a:r>
              <a:rPr lang="en-US" dirty="0"/>
              <a:t>Accounting for defined benefit plans is complex because actuarial assumptions are required to measure the obligation and the expense and there is a possibility of actuarial gains and losses. This involves:</a:t>
            </a:r>
          </a:p>
          <a:p>
            <a:pPr marL="342900" indent="-342900">
              <a:buFont typeface="+mj-lt"/>
              <a:buAutoNum type="alphaLcParenR"/>
            </a:pPr>
            <a:r>
              <a:rPr lang="en-US" dirty="0"/>
              <a:t>determining the deficit or surplus by:</a:t>
            </a:r>
          </a:p>
          <a:p>
            <a:pPr marL="1143000" lvl="1" indent="-400050">
              <a:buFont typeface="+mj-lt"/>
              <a:buAutoNum type="romanLcPeriod"/>
            </a:pPr>
            <a:r>
              <a:rPr lang="en-US" dirty="0"/>
              <a:t>using an actuarial technique, the projected unit credit method, to make a reliable estimate of the ultimate cost to the entity of the benefit that employees have earned in return for their service in the current and prior periods</a:t>
            </a:r>
          </a:p>
          <a:p>
            <a:pPr marL="1143000" lvl="1" indent="-400050">
              <a:buFont typeface="+mj-lt"/>
              <a:buAutoNum type="romanLcPeriod"/>
            </a:pPr>
            <a:r>
              <a:rPr lang="en-US" dirty="0"/>
              <a:t>discounting that benefit in order to determine the present value of the defined benefit obligation and the current service cost</a:t>
            </a:r>
          </a:p>
          <a:p>
            <a:pPr marL="1143000" lvl="1" indent="-400050">
              <a:buFont typeface="+mj-lt"/>
              <a:buAutoNum type="romanLcPeriod"/>
            </a:pPr>
            <a:r>
              <a:rPr lang="en-US" dirty="0"/>
              <a:t>deducting the fair value of any plan assets from the present value of the defined benefit obligation.</a:t>
            </a:r>
          </a:p>
          <a:p>
            <a:pPr marL="400050" indent="-400050">
              <a:buFont typeface="+mj-lt"/>
              <a:buAutoNum type="alphaLcParenR"/>
            </a:pPr>
            <a:r>
              <a:rPr lang="en-US" dirty="0"/>
              <a:t>determining the amount of the net defined benefit liability (asset) as the amount of the deficit or surplus determined in (a), adjusted for any effect of limiting a net defined benefit asset to the asset ceiling</a:t>
            </a:r>
          </a:p>
          <a:p>
            <a:pPr marL="400050" indent="-400050">
              <a:buFont typeface="+mj-lt"/>
              <a:buAutoNum type="alphaLcParenR"/>
            </a:pPr>
            <a:r>
              <a:rPr lang="en-US" dirty="0"/>
              <a:t>determining amounts to be </a:t>
            </a:r>
            <a:r>
              <a:rPr lang="en-US" dirty="0" err="1"/>
              <a:t>recognised</a:t>
            </a:r>
            <a:r>
              <a:rPr lang="en-US" dirty="0"/>
              <a:t> in profit or loss</a:t>
            </a:r>
          </a:p>
          <a:p>
            <a:pPr marL="400050" indent="-400050">
              <a:buFont typeface="+mj-lt"/>
              <a:buAutoNum type="alphaLcParenR"/>
            </a:pPr>
            <a:r>
              <a:rPr lang="en-US" dirty="0"/>
              <a:t>determining the remeasurements of the net defined benefit liability (asset), to be </a:t>
            </a:r>
            <a:r>
              <a:rPr lang="en-US" dirty="0" err="1"/>
              <a:t>recognised</a:t>
            </a:r>
            <a:r>
              <a:rPr lang="en-US" dirty="0"/>
              <a:t> in other comprehensive income</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32422204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following example, taken from the Illustrative Example to the par. 68 of IAS 19, represents some of the considerations that enter into an actuarial calculation:</a:t>
            </a:r>
          </a:p>
          <a:p>
            <a:r>
              <a:rPr lang="en-US" dirty="0"/>
              <a:t>A lump sum benefit is payable on termination of service and equal to 1 per cent of final salary for each year of service. The salary in year 1 is Euro 10.000 and is assumed to increase at 7 per cent (compound) each year. The discount rate used is 10 per cent per year. The employee is expected to leave at Y5.</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graphicFrame>
        <p:nvGraphicFramePr>
          <p:cNvPr id="2" name="Table 1">
            <a:extLst>
              <a:ext uri="{FF2B5EF4-FFF2-40B4-BE49-F238E27FC236}">
                <a16:creationId xmlns:a16="http://schemas.microsoft.com/office/drawing/2014/main" id="{77FF30BB-0FA0-41E9-A597-5F10C6E04C56}"/>
              </a:ext>
            </a:extLst>
          </p:cNvPr>
          <p:cNvGraphicFramePr>
            <a:graphicFrameLocks noGrp="1"/>
          </p:cNvGraphicFramePr>
          <p:nvPr>
            <p:extLst>
              <p:ext uri="{D42A27DB-BD31-4B8C-83A1-F6EECF244321}">
                <p14:modId xmlns:p14="http://schemas.microsoft.com/office/powerpoint/2010/main" val="186999154"/>
              </p:ext>
            </p:extLst>
          </p:nvPr>
        </p:nvGraphicFramePr>
        <p:xfrm>
          <a:off x="1482633" y="3332996"/>
          <a:ext cx="7282541" cy="2263140"/>
        </p:xfrm>
        <a:graphic>
          <a:graphicData uri="http://schemas.openxmlformats.org/drawingml/2006/table">
            <a:tbl>
              <a:tblPr firstRow="1" bandRow="1">
                <a:tableStyleId>{5C22544A-7EE6-4342-B048-85BDC9FD1C3A}</a:tableStyleId>
              </a:tblPr>
              <a:tblGrid>
                <a:gridCol w="4027714">
                  <a:extLst>
                    <a:ext uri="{9D8B030D-6E8A-4147-A177-3AD203B41FA5}">
                      <a16:colId xmlns:a16="http://schemas.microsoft.com/office/drawing/2014/main" val="3575589428"/>
                    </a:ext>
                  </a:extLst>
                </a:gridCol>
                <a:gridCol w="685800">
                  <a:extLst>
                    <a:ext uri="{9D8B030D-6E8A-4147-A177-3AD203B41FA5}">
                      <a16:colId xmlns:a16="http://schemas.microsoft.com/office/drawing/2014/main" val="2883436700"/>
                    </a:ext>
                  </a:extLst>
                </a:gridCol>
                <a:gridCol w="587829">
                  <a:extLst>
                    <a:ext uri="{9D8B030D-6E8A-4147-A177-3AD203B41FA5}">
                      <a16:colId xmlns:a16="http://schemas.microsoft.com/office/drawing/2014/main" val="404053892"/>
                    </a:ext>
                  </a:extLst>
                </a:gridCol>
                <a:gridCol w="674914">
                  <a:extLst>
                    <a:ext uri="{9D8B030D-6E8A-4147-A177-3AD203B41FA5}">
                      <a16:colId xmlns:a16="http://schemas.microsoft.com/office/drawing/2014/main" val="1887716694"/>
                    </a:ext>
                  </a:extLst>
                </a:gridCol>
                <a:gridCol w="631372">
                  <a:extLst>
                    <a:ext uri="{9D8B030D-6E8A-4147-A177-3AD203B41FA5}">
                      <a16:colId xmlns:a16="http://schemas.microsoft.com/office/drawing/2014/main" val="2776714492"/>
                    </a:ext>
                  </a:extLst>
                </a:gridCol>
                <a:gridCol w="674912">
                  <a:extLst>
                    <a:ext uri="{9D8B030D-6E8A-4147-A177-3AD203B41FA5}">
                      <a16:colId xmlns:a16="http://schemas.microsoft.com/office/drawing/2014/main" val="799247084"/>
                    </a:ext>
                  </a:extLst>
                </a:gridCol>
              </a:tblGrid>
              <a:tr h="229500">
                <a:tc>
                  <a:txBody>
                    <a:bodyPr/>
                    <a:lstStyle/>
                    <a:p>
                      <a:pPr algn="l"/>
                      <a:r>
                        <a:rPr lang="en-US" sz="1050" dirty="0"/>
                        <a:t>Year</a:t>
                      </a:r>
                    </a:p>
                  </a:txBody>
                  <a:tcPr anchor="ctr"/>
                </a:tc>
                <a:tc>
                  <a:txBody>
                    <a:bodyPr/>
                    <a:lstStyle/>
                    <a:p>
                      <a:pPr algn="ctr"/>
                      <a:r>
                        <a:rPr lang="en-US" sz="1050" dirty="0"/>
                        <a:t>1</a:t>
                      </a:r>
                    </a:p>
                  </a:txBody>
                  <a:tcPr anchor="ctr"/>
                </a:tc>
                <a:tc>
                  <a:txBody>
                    <a:bodyPr/>
                    <a:lstStyle/>
                    <a:p>
                      <a:pPr algn="ctr"/>
                      <a:r>
                        <a:rPr lang="en-US" sz="1050" dirty="0"/>
                        <a:t>2</a:t>
                      </a:r>
                    </a:p>
                  </a:txBody>
                  <a:tcPr anchor="ctr"/>
                </a:tc>
                <a:tc>
                  <a:txBody>
                    <a:bodyPr/>
                    <a:lstStyle/>
                    <a:p>
                      <a:pPr algn="ctr"/>
                      <a:r>
                        <a:rPr lang="en-US" sz="1050" dirty="0"/>
                        <a:t>3</a:t>
                      </a:r>
                    </a:p>
                  </a:txBody>
                  <a:tcPr anchor="ctr"/>
                </a:tc>
                <a:tc>
                  <a:txBody>
                    <a:bodyPr/>
                    <a:lstStyle/>
                    <a:p>
                      <a:pPr algn="ctr"/>
                      <a:r>
                        <a:rPr lang="en-US" sz="1050" dirty="0"/>
                        <a:t>4</a:t>
                      </a:r>
                    </a:p>
                  </a:txBody>
                  <a:tcPr anchor="ctr"/>
                </a:tc>
                <a:tc>
                  <a:txBody>
                    <a:bodyPr/>
                    <a:lstStyle/>
                    <a:p>
                      <a:pPr algn="ctr"/>
                      <a:r>
                        <a:rPr lang="en-US" sz="1050" dirty="0"/>
                        <a:t>5</a:t>
                      </a:r>
                    </a:p>
                  </a:txBody>
                  <a:tcPr anchor="ctr"/>
                </a:tc>
                <a:extLst>
                  <a:ext uri="{0D108BD9-81ED-4DB2-BD59-A6C34878D82A}">
                    <a16:rowId xmlns:a16="http://schemas.microsoft.com/office/drawing/2014/main" val="2188682048"/>
                  </a:ext>
                </a:extLst>
              </a:tr>
              <a:tr h="229500">
                <a:tc>
                  <a:txBody>
                    <a:bodyPr/>
                    <a:lstStyle/>
                    <a:p>
                      <a:pPr algn="l"/>
                      <a:r>
                        <a:rPr lang="en-US" sz="1050" dirty="0"/>
                        <a:t>Salary (7% annuum increase)</a:t>
                      </a:r>
                    </a:p>
                  </a:txBody>
                  <a:tcPr anchor="ctr"/>
                </a:tc>
                <a:tc>
                  <a:txBody>
                    <a:bodyPr/>
                    <a:lstStyle/>
                    <a:p>
                      <a:pPr algn="ctr"/>
                      <a:r>
                        <a:rPr lang="en-US" sz="1050" dirty="0"/>
                        <a:t>10.000</a:t>
                      </a:r>
                    </a:p>
                  </a:txBody>
                  <a:tcPr anchor="ctr"/>
                </a:tc>
                <a:tc>
                  <a:txBody>
                    <a:bodyPr/>
                    <a:lstStyle/>
                    <a:p>
                      <a:pPr algn="ctr"/>
                      <a:r>
                        <a:rPr lang="en-US" sz="1050" dirty="0"/>
                        <a:t>10.700</a:t>
                      </a:r>
                    </a:p>
                  </a:txBody>
                  <a:tcPr anchor="ctr"/>
                </a:tc>
                <a:tc>
                  <a:txBody>
                    <a:bodyPr/>
                    <a:lstStyle/>
                    <a:p>
                      <a:pPr algn="ctr"/>
                      <a:r>
                        <a:rPr lang="en-US" sz="1050" dirty="0"/>
                        <a:t>11.449</a:t>
                      </a:r>
                    </a:p>
                  </a:txBody>
                  <a:tcPr anchor="ctr"/>
                </a:tc>
                <a:tc>
                  <a:txBody>
                    <a:bodyPr/>
                    <a:lstStyle/>
                    <a:p>
                      <a:pPr algn="ctr"/>
                      <a:r>
                        <a:rPr lang="en-US" sz="1050" dirty="0"/>
                        <a:t>12.250</a:t>
                      </a:r>
                    </a:p>
                  </a:txBody>
                  <a:tcPr anchor="ctr"/>
                </a:tc>
                <a:tc>
                  <a:txBody>
                    <a:bodyPr/>
                    <a:lstStyle/>
                    <a:p>
                      <a:pPr algn="ctr"/>
                      <a:r>
                        <a:rPr lang="en-US" sz="1050" b="1" dirty="0">
                          <a:solidFill>
                            <a:srgbClr val="FF0000"/>
                          </a:solidFill>
                        </a:rPr>
                        <a:t>13.108</a:t>
                      </a:r>
                    </a:p>
                  </a:txBody>
                  <a:tcPr anchor="ctr"/>
                </a:tc>
                <a:extLst>
                  <a:ext uri="{0D108BD9-81ED-4DB2-BD59-A6C34878D82A}">
                    <a16:rowId xmlns:a16="http://schemas.microsoft.com/office/drawing/2014/main" val="2671599471"/>
                  </a:ext>
                </a:extLst>
              </a:tr>
              <a:tr h="229500">
                <a:tc>
                  <a:txBody>
                    <a:bodyPr/>
                    <a:lstStyle/>
                    <a:p>
                      <a:pPr algn="l"/>
                      <a:r>
                        <a:rPr lang="en-US" sz="1050" dirty="0"/>
                        <a:t>Benefit prior years</a:t>
                      </a:r>
                    </a:p>
                  </a:txBody>
                  <a:tcPr anchor="ctr"/>
                </a:tc>
                <a:tc>
                  <a:txBody>
                    <a:bodyPr/>
                    <a:lstStyle/>
                    <a:p>
                      <a:pPr algn="ctr"/>
                      <a:r>
                        <a:rPr lang="en-US" sz="1050" dirty="0"/>
                        <a:t>0</a:t>
                      </a:r>
                    </a:p>
                  </a:txBody>
                  <a:tcPr anchor="ctr"/>
                </a:tc>
                <a:tc>
                  <a:txBody>
                    <a:bodyPr/>
                    <a:lstStyle/>
                    <a:p>
                      <a:pPr algn="ctr"/>
                      <a:r>
                        <a:rPr lang="en-US" sz="1050" dirty="0"/>
                        <a:t>131</a:t>
                      </a:r>
                    </a:p>
                  </a:txBody>
                  <a:tcPr anchor="ctr"/>
                </a:tc>
                <a:tc>
                  <a:txBody>
                    <a:bodyPr/>
                    <a:lstStyle/>
                    <a:p>
                      <a:pPr algn="ctr"/>
                      <a:r>
                        <a:rPr lang="en-US" sz="1050" dirty="0"/>
                        <a:t>262</a:t>
                      </a:r>
                    </a:p>
                  </a:txBody>
                  <a:tcPr anchor="ctr"/>
                </a:tc>
                <a:tc>
                  <a:txBody>
                    <a:bodyPr/>
                    <a:lstStyle/>
                    <a:p>
                      <a:pPr algn="ctr"/>
                      <a:r>
                        <a:rPr lang="en-US" sz="1050" dirty="0"/>
                        <a:t>393</a:t>
                      </a:r>
                    </a:p>
                  </a:txBody>
                  <a:tcPr anchor="ctr"/>
                </a:tc>
                <a:tc>
                  <a:txBody>
                    <a:bodyPr/>
                    <a:lstStyle/>
                    <a:p>
                      <a:pPr algn="ctr"/>
                      <a:r>
                        <a:rPr lang="en-US" sz="1050" dirty="0"/>
                        <a:t>524</a:t>
                      </a:r>
                    </a:p>
                  </a:txBody>
                  <a:tcPr anchor="ctr"/>
                </a:tc>
                <a:extLst>
                  <a:ext uri="{0D108BD9-81ED-4DB2-BD59-A6C34878D82A}">
                    <a16:rowId xmlns:a16="http://schemas.microsoft.com/office/drawing/2014/main" val="4141052624"/>
                  </a:ext>
                </a:extLst>
              </a:tr>
              <a:tr h="229500">
                <a:tc>
                  <a:txBody>
                    <a:bodyPr/>
                    <a:lstStyle/>
                    <a:p>
                      <a:pPr algn="l"/>
                      <a:r>
                        <a:rPr lang="en-US" sz="1050" dirty="0"/>
                        <a:t>Benefit current year (1% of 13.108)</a:t>
                      </a:r>
                    </a:p>
                  </a:txBody>
                  <a:tcPr anchor="ctr"/>
                </a:tc>
                <a:tc>
                  <a:txBody>
                    <a:bodyPr/>
                    <a:lstStyle/>
                    <a:p>
                      <a:pPr algn="ctr"/>
                      <a:r>
                        <a:rPr lang="en-US" sz="1050" dirty="0"/>
                        <a:t>131</a:t>
                      </a:r>
                    </a:p>
                  </a:txBody>
                  <a:tcPr anchor="ctr"/>
                </a:tc>
                <a:tc>
                  <a:txBody>
                    <a:bodyPr/>
                    <a:lstStyle/>
                    <a:p>
                      <a:pPr algn="ctr"/>
                      <a:r>
                        <a:rPr lang="en-US" sz="1050" dirty="0"/>
                        <a:t>131</a:t>
                      </a:r>
                    </a:p>
                  </a:txBody>
                  <a:tcPr anchor="ctr"/>
                </a:tc>
                <a:tc>
                  <a:txBody>
                    <a:bodyPr/>
                    <a:lstStyle/>
                    <a:p>
                      <a:pPr algn="ctr"/>
                      <a:r>
                        <a:rPr lang="en-US" sz="1050" dirty="0"/>
                        <a:t>131</a:t>
                      </a:r>
                    </a:p>
                  </a:txBody>
                  <a:tcPr anchor="ctr"/>
                </a:tc>
                <a:tc>
                  <a:txBody>
                    <a:bodyPr/>
                    <a:lstStyle/>
                    <a:p>
                      <a:pPr algn="ctr"/>
                      <a:r>
                        <a:rPr lang="en-US" sz="1050" dirty="0"/>
                        <a:t>131</a:t>
                      </a:r>
                    </a:p>
                  </a:txBody>
                  <a:tcPr anchor="ctr"/>
                </a:tc>
                <a:tc>
                  <a:txBody>
                    <a:bodyPr/>
                    <a:lstStyle/>
                    <a:p>
                      <a:pPr algn="ctr"/>
                      <a:r>
                        <a:rPr lang="en-US" sz="1050" dirty="0"/>
                        <a:t>131</a:t>
                      </a:r>
                    </a:p>
                  </a:txBody>
                  <a:tcPr anchor="ctr"/>
                </a:tc>
                <a:extLst>
                  <a:ext uri="{0D108BD9-81ED-4DB2-BD59-A6C34878D82A}">
                    <a16:rowId xmlns:a16="http://schemas.microsoft.com/office/drawing/2014/main" val="2192078939"/>
                  </a:ext>
                </a:extLst>
              </a:tr>
              <a:tr h="229500">
                <a:tc>
                  <a:txBody>
                    <a:bodyPr/>
                    <a:lstStyle/>
                    <a:p>
                      <a:pPr algn="l"/>
                      <a:r>
                        <a:rPr lang="en-US" sz="1050" dirty="0"/>
                        <a:t>Cumulative Benefit</a:t>
                      </a:r>
                    </a:p>
                  </a:txBody>
                  <a:tcPr anchor="ctr"/>
                </a:tc>
                <a:tc>
                  <a:txBody>
                    <a:bodyPr/>
                    <a:lstStyle/>
                    <a:p>
                      <a:pPr algn="ctr"/>
                      <a:r>
                        <a:rPr lang="en-US" sz="1050" dirty="0"/>
                        <a:t>131</a:t>
                      </a:r>
                    </a:p>
                  </a:txBody>
                  <a:tcPr anchor="ctr"/>
                </a:tc>
                <a:tc>
                  <a:txBody>
                    <a:bodyPr/>
                    <a:lstStyle/>
                    <a:p>
                      <a:pPr algn="ctr"/>
                      <a:r>
                        <a:rPr lang="en-US" sz="1050" dirty="0"/>
                        <a:t>262</a:t>
                      </a:r>
                    </a:p>
                  </a:txBody>
                  <a:tcPr anchor="ctr"/>
                </a:tc>
                <a:tc>
                  <a:txBody>
                    <a:bodyPr/>
                    <a:lstStyle/>
                    <a:p>
                      <a:pPr algn="ctr"/>
                      <a:r>
                        <a:rPr lang="en-US" sz="1050" dirty="0"/>
                        <a:t>393</a:t>
                      </a:r>
                    </a:p>
                  </a:txBody>
                  <a:tcPr anchor="ctr"/>
                </a:tc>
                <a:tc>
                  <a:txBody>
                    <a:bodyPr/>
                    <a:lstStyle/>
                    <a:p>
                      <a:pPr algn="ctr"/>
                      <a:r>
                        <a:rPr lang="en-US" sz="1050" dirty="0"/>
                        <a:t>524</a:t>
                      </a:r>
                    </a:p>
                  </a:txBody>
                  <a:tcPr anchor="ctr"/>
                </a:tc>
                <a:tc>
                  <a:txBody>
                    <a:bodyPr/>
                    <a:lstStyle/>
                    <a:p>
                      <a:pPr algn="ctr"/>
                      <a:r>
                        <a:rPr lang="en-US" sz="1050" dirty="0"/>
                        <a:t>655</a:t>
                      </a:r>
                    </a:p>
                  </a:txBody>
                  <a:tcPr anchor="ctr"/>
                </a:tc>
                <a:extLst>
                  <a:ext uri="{0D108BD9-81ED-4DB2-BD59-A6C34878D82A}">
                    <a16:rowId xmlns:a16="http://schemas.microsoft.com/office/drawing/2014/main" val="3309985649"/>
                  </a:ext>
                </a:extLst>
              </a:tr>
              <a:tr h="229500">
                <a:tc>
                  <a:txBody>
                    <a:bodyPr/>
                    <a:lstStyle/>
                    <a:p>
                      <a:pPr algn="l"/>
                      <a:r>
                        <a:rPr lang="en-US" sz="1050" dirty="0"/>
                        <a:t>Opening Obligation (NPV benefit attributed to prior years)</a:t>
                      </a:r>
                    </a:p>
                  </a:txBody>
                  <a:tcPr anchor="ctr"/>
                </a:tc>
                <a:tc>
                  <a:txBody>
                    <a:bodyPr/>
                    <a:lstStyle/>
                    <a:p>
                      <a:pPr algn="ctr"/>
                      <a:r>
                        <a:rPr lang="en-US" sz="1050" dirty="0"/>
                        <a:t>0</a:t>
                      </a:r>
                    </a:p>
                  </a:txBody>
                  <a:tcPr anchor="ctr"/>
                </a:tc>
                <a:tc>
                  <a:txBody>
                    <a:bodyPr/>
                    <a:lstStyle/>
                    <a:p>
                      <a:pPr algn="ctr"/>
                      <a:r>
                        <a:rPr lang="en-US" sz="1050" dirty="0"/>
                        <a:t>89</a:t>
                      </a:r>
                    </a:p>
                  </a:txBody>
                  <a:tcPr anchor="ctr"/>
                </a:tc>
                <a:tc>
                  <a:txBody>
                    <a:bodyPr/>
                    <a:lstStyle/>
                    <a:p>
                      <a:pPr algn="ctr"/>
                      <a:r>
                        <a:rPr lang="en-US" sz="1050" dirty="0"/>
                        <a:t>196</a:t>
                      </a:r>
                    </a:p>
                  </a:txBody>
                  <a:tcPr anchor="ctr"/>
                </a:tc>
                <a:tc>
                  <a:txBody>
                    <a:bodyPr/>
                    <a:lstStyle/>
                    <a:p>
                      <a:pPr algn="ctr"/>
                      <a:r>
                        <a:rPr lang="en-US" sz="1050" dirty="0"/>
                        <a:t>324</a:t>
                      </a:r>
                    </a:p>
                  </a:txBody>
                  <a:tcPr anchor="ctr"/>
                </a:tc>
                <a:tc>
                  <a:txBody>
                    <a:bodyPr/>
                    <a:lstStyle/>
                    <a:p>
                      <a:pPr algn="ctr"/>
                      <a:r>
                        <a:rPr lang="en-US" sz="1050" dirty="0"/>
                        <a:t>476</a:t>
                      </a:r>
                    </a:p>
                  </a:txBody>
                  <a:tcPr anchor="ctr"/>
                </a:tc>
                <a:extLst>
                  <a:ext uri="{0D108BD9-81ED-4DB2-BD59-A6C34878D82A}">
                    <a16:rowId xmlns:a16="http://schemas.microsoft.com/office/drawing/2014/main" val="344625042"/>
                  </a:ext>
                </a:extLst>
              </a:tr>
              <a:tr h="229500">
                <a:tc>
                  <a:txBody>
                    <a:bodyPr/>
                    <a:lstStyle/>
                    <a:p>
                      <a:pPr algn="l"/>
                      <a:r>
                        <a:rPr lang="en-US" sz="1050" dirty="0"/>
                        <a:t>Interest at 10%</a:t>
                      </a:r>
                    </a:p>
                  </a:txBody>
                  <a:tcPr anchor="ctr"/>
                </a:tc>
                <a:tc>
                  <a:txBody>
                    <a:bodyPr/>
                    <a:lstStyle/>
                    <a:p>
                      <a:pPr algn="ctr"/>
                      <a:r>
                        <a:rPr lang="en-US" sz="1050" dirty="0"/>
                        <a:t>0</a:t>
                      </a:r>
                    </a:p>
                  </a:txBody>
                  <a:tcPr anchor="ctr"/>
                </a:tc>
                <a:tc>
                  <a:txBody>
                    <a:bodyPr/>
                    <a:lstStyle/>
                    <a:p>
                      <a:pPr algn="ctr"/>
                      <a:r>
                        <a:rPr lang="en-US" sz="1050" dirty="0"/>
                        <a:t>9</a:t>
                      </a:r>
                    </a:p>
                  </a:txBody>
                  <a:tcPr anchor="ctr"/>
                </a:tc>
                <a:tc>
                  <a:txBody>
                    <a:bodyPr/>
                    <a:lstStyle/>
                    <a:p>
                      <a:pPr algn="ctr"/>
                      <a:r>
                        <a:rPr lang="en-US" sz="1050" dirty="0"/>
                        <a:t>20</a:t>
                      </a:r>
                    </a:p>
                  </a:txBody>
                  <a:tcPr anchor="ctr"/>
                </a:tc>
                <a:tc>
                  <a:txBody>
                    <a:bodyPr/>
                    <a:lstStyle/>
                    <a:p>
                      <a:pPr algn="ctr"/>
                      <a:r>
                        <a:rPr lang="en-US" sz="1050" dirty="0"/>
                        <a:t>32</a:t>
                      </a:r>
                    </a:p>
                  </a:txBody>
                  <a:tcPr anchor="ctr"/>
                </a:tc>
                <a:tc>
                  <a:txBody>
                    <a:bodyPr/>
                    <a:lstStyle/>
                    <a:p>
                      <a:pPr algn="ctr"/>
                      <a:r>
                        <a:rPr lang="en-US" sz="1050" dirty="0"/>
                        <a:t>48</a:t>
                      </a:r>
                    </a:p>
                  </a:txBody>
                  <a:tcPr anchor="ctr"/>
                </a:tc>
                <a:extLst>
                  <a:ext uri="{0D108BD9-81ED-4DB2-BD59-A6C34878D82A}">
                    <a16:rowId xmlns:a16="http://schemas.microsoft.com/office/drawing/2014/main" val="3580496780"/>
                  </a:ext>
                </a:extLst>
              </a:tr>
              <a:tr h="229500">
                <a:tc>
                  <a:txBody>
                    <a:bodyPr/>
                    <a:lstStyle/>
                    <a:p>
                      <a:pPr algn="l"/>
                      <a:r>
                        <a:rPr lang="en-US" sz="1050" dirty="0"/>
                        <a:t>Current service cost (NPV of CY benefit)</a:t>
                      </a:r>
                    </a:p>
                  </a:txBody>
                  <a:tcPr anchor="ctr"/>
                </a:tc>
                <a:tc>
                  <a:txBody>
                    <a:bodyPr/>
                    <a:lstStyle/>
                    <a:p>
                      <a:pPr algn="ctr"/>
                      <a:r>
                        <a:rPr lang="en-US" sz="1050" dirty="0"/>
                        <a:t>89</a:t>
                      </a:r>
                    </a:p>
                  </a:txBody>
                  <a:tcPr anchor="ctr"/>
                </a:tc>
                <a:tc>
                  <a:txBody>
                    <a:bodyPr/>
                    <a:lstStyle/>
                    <a:p>
                      <a:pPr algn="ctr"/>
                      <a:r>
                        <a:rPr lang="en-US" sz="1050" dirty="0"/>
                        <a:t>98</a:t>
                      </a:r>
                    </a:p>
                  </a:txBody>
                  <a:tcPr anchor="ctr"/>
                </a:tc>
                <a:tc>
                  <a:txBody>
                    <a:bodyPr/>
                    <a:lstStyle/>
                    <a:p>
                      <a:pPr algn="ctr"/>
                      <a:r>
                        <a:rPr lang="en-US" sz="1050" dirty="0"/>
                        <a:t>108</a:t>
                      </a:r>
                    </a:p>
                  </a:txBody>
                  <a:tcPr anchor="ctr"/>
                </a:tc>
                <a:tc>
                  <a:txBody>
                    <a:bodyPr/>
                    <a:lstStyle/>
                    <a:p>
                      <a:pPr algn="ctr"/>
                      <a:r>
                        <a:rPr lang="en-US" sz="1050" dirty="0"/>
                        <a:t>119</a:t>
                      </a:r>
                    </a:p>
                  </a:txBody>
                  <a:tcPr anchor="ctr"/>
                </a:tc>
                <a:tc>
                  <a:txBody>
                    <a:bodyPr/>
                    <a:lstStyle/>
                    <a:p>
                      <a:pPr algn="ctr"/>
                      <a:r>
                        <a:rPr lang="en-US" sz="1050" dirty="0"/>
                        <a:t>131</a:t>
                      </a:r>
                    </a:p>
                  </a:txBody>
                  <a:tcPr anchor="ctr"/>
                </a:tc>
                <a:extLst>
                  <a:ext uri="{0D108BD9-81ED-4DB2-BD59-A6C34878D82A}">
                    <a16:rowId xmlns:a16="http://schemas.microsoft.com/office/drawing/2014/main" val="2738747412"/>
                  </a:ext>
                </a:extLst>
              </a:tr>
              <a:tr h="229500">
                <a:tc>
                  <a:txBody>
                    <a:bodyPr/>
                    <a:lstStyle/>
                    <a:p>
                      <a:pPr algn="l"/>
                      <a:r>
                        <a:rPr lang="en-US" sz="1050" dirty="0"/>
                        <a:t>Closing obligation (NPV of the benefit attributed to CY and PYs)</a:t>
                      </a:r>
                    </a:p>
                  </a:txBody>
                  <a:tcPr anchor="ctr"/>
                </a:tc>
                <a:tc>
                  <a:txBody>
                    <a:bodyPr/>
                    <a:lstStyle/>
                    <a:p>
                      <a:pPr algn="ctr"/>
                      <a:r>
                        <a:rPr lang="en-US" sz="1050" dirty="0"/>
                        <a:t>89</a:t>
                      </a:r>
                    </a:p>
                  </a:txBody>
                  <a:tcPr anchor="ctr"/>
                </a:tc>
                <a:tc>
                  <a:txBody>
                    <a:bodyPr/>
                    <a:lstStyle/>
                    <a:p>
                      <a:pPr algn="ctr"/>
                      <a:r>
                        <a:rPr lang="en-US" sz="1050" dirty="0"/>
                        <a:t>196</a:t>
                      </a:r>
                    </a:p>
                  </a:txBody>
                  <a:tcPr anchor="ctr"/>
                </a:tc>
                <a:tc>
                  <a:txBody>
                    <a:bodyPr/>
                    <a:lstStyle/>
                    <a:p>
                      <a:pPr algn="ctr"/>
                      <a:r>
                        <a:rPr lang="en-US" sz="1050" dirty="0"/>
                        <a:t>324</a:t>
                      </a:r>
                    </a:p>
                  </a:txBody>
                  <a:tcPr anchor="ctr"/>
                </a:tc>
                <a:tc>
                  <a:txBody>
                    <a:bodyPr/>
                    <a:lstStyle/>
                    <a:p>
                      <a:pPr algn="ctr"/>
                      <a:r>
                        <a:rPr lang="en-US" sz="1050" dirty="0"/>
                        <a:t>476</a:t>
                      </a:r>
                    </a:p>
                  </a:txBody>
                  <a:tcPr anchor="ctr"/>
                </a:tc>
                <a:tc>
                  <a:txBody>
                    <a:bodyPr/>
                    <a:lstStyle/>
                    <a:p>
                      <a:pPr algn="ctr"/>
                      <a:r>
                        <a:rPr lang="en-US" sz="1050" dirty="0"/>
                        <a:t>655</a:t>
                      </a:r>
                    </a:p>
                  </a:txBody>
                  <a:tcPr anchor="ctr"/>
                </a:tc>
                <a:extLst>
                  <a:ext uri="{0D108BD9-81ED-4DB2-BD59-A6C34878D82A}">
                    <a16:rowId xmlns:a16="http://schemas.microsoft.com/office/drawing/2014/main" val="4209336878"/>
                  </a:ext>
                </a:extLst>
              </a:tr>
            </a:tbl>
          </a:graphicData>
        </a:graphic>
      </p:graphicFrame>
    </p:spTree>
    <p:extLst>
      <p:ext uri="{BB962C8B-B14F-4D97-AF65-F5344CB8AC3E}">
        <p14:creationId xmlns:p14="http://schemas.microsoft.com/office/powerpoint/2010/main" val="945490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3A4E86DC-3B1B-427E-A009-76C157C21409}"/>
              </a:ext>
            </a:extLst>
          </p:cNvPr>
          <p:cNvSpPr>
            <a:spLocks noGrp="1"/>
          </p:cNvSpPr>
          <p:nvPr>
            <p:ph idx="1"/>
          </p:nvPr>
        </p:nvSpPr>
        <p:spPr/>
        <p:txBody>
          <a:bodyPr/>
          <a:lstStyle/>
          <a:p>
            <a:r>
              <a:rPr lang="en-US" dirty="0"/>
              <a:t>In year 1 the PEB fund was </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sz="1400" dirty="0"/>
              <a:t>For a detailed exposition of the accounting related to the example please open the Excel worksheet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475AE7AA-5CFE-4354-92B5-449F35CF2BD3}"/>
              </a:ext>
            </a:extLst>
          </p:cNvPr>
          <p:cNvGraphicFramePr>
            <a:graphicFrameLocks noGrp="1"/>
          </p:cNvGraphicFramePr>
          <p:nvPr>
            <p:extLst>
              <p:ext uri="{D42A27DB-BD31-4B8C-83A1-F6EECF244321}">
                <p14:modId xmlns:p14="http://schemas.microsoft.com/office/powerpoint/2010/main" val="1254913267"/>
              </p:ext>
            </p:extLst>
          </p:nvPr>
        </p:nvGraphicFramePr>
        <p:xfrm>
          <a:off x="818225" y="1471601"/>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PEB Fund</a:t>
                      </a:r>
                    </a:p>
                  </a:txBody>
                  <a:tcPr/>
                </a:tc>
                <a:tc>
                  <a:txBody>
                    <a:bodyPr/>
                    <a:lstStyle/>
                    <a:p>
                      <a:pPr algn="r"/>
                      <a:r>
                        <a:rPr lang="en-US" dirty="0">
                          <a:solidFill>
                            <a:srgbClr val="FF0000"/>
                          </a:solidFill>
                        </a:rPr>
                        <a:t>42</a:t>
                      </a:r>
                    </a:p>
                  </a:txBody>
                  <a:tcPr/>
                </a:tc>
                <a:tc>
                  <a:txBody>
                    <a:bodyPr/>
                    <a:lstStyle/>
                    <a:p>
                      <a:pPr algn="r"/>
                      <a:endParaRPr lang="en-US" dirty="0">
                        <a:solidFill>
                          <a:srgbClr val="FF000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Actuarial reserve</a:t>
                      </a:r>
                    </a:p>
                  </a:txBody>
                  <a:tcPr/>
                </a:tc>
                <a:tc>
                  <a:txBody>
                    <a:bodyPr/>
                    <a:lstStyle/>
                    <a:p>
                      <a:pPr algn="r"/>
                      <a:endParaRPr lang="en-US" dirty="0">
                        <a:solidFill>
                          <a:srgbClr val="FF0000"/>
                        </a:solidFill>
                      </a:endParaRPr>
                    </a:p>
                  </a:txBody>
                  <a:tcPr/>
                </a:tc>
                <a:tc>
                  <a:txBody>
                    <a:bodyPr/>
                    <a:lstStyle/>
                    <a:p>
                      <a:pPr algn="r"/>
                      <a:r>
                        <a:rPr lang="en-US" dirty="0">
                          <a:solidFill>
                            <a:srgbClr val="FF0000"/>
                          </a:solidFill>
                        </a:rPr>
                        <a:t>42</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29558DEC-EEE1-4022-95F9-B132D62F8C42}"/>
              </a:ext>
            </a:extLst>
          </p:cNvPr>
          <p:cNvGraphicFramePr>
            <a:graphicFrameLocks noGrp="1"/>
          </p:cNvGraphicFramePr>
          <p:nvPr>
            <p:extLst>
              <p:ext uri="{D42A27DB-BD31-4B8C-83A1-F6EECF244321}">
                <p14:modId xmlns:p14="http://schemas.microsoft.com/office/powerpoint/2010/main" val="2448888215"/>
              </p:ext>
            </p:extLst>
          </p:nvPr>
        </p:nvGraphicFramePr>
        <p:xfrm>
          <a:off x="1182803" y="287377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PEB Fund</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42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131</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89</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28819891-1E16-4AD4-A36C-B8014720EC9C}"/>
              </a:ext>
            </a:extLst>
          </p:cNvPr>
          <p:cNvGraphicFramePr>
            <a:graphicFrameLocks noGrp="1"/>
          </p:cNvGraphicFramePr>
          <p:nvPr>
            <p:extLst>
              <p:ext uri="{D42A27DB-BD31-4B8C-83A1-F6EECF244321}">
                <p14:modId xmlns:p14="http://schemas.microsoft.com/office/powerpoint/2010/main" val="650725667"/>
              </p:ext>
            </p:extLst>
          </p:nvPr>
        </p:nvGraphicFramePr>
        <p:xfrm>
          <a:off x="4360804" y="287377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Actuarial reserve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42</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42</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
        <p:nvSpPr>
          <p:cNvPr id="12" name="TextBox 11">
            <a:extLst>
              <a:ext uri="{FF2B5EF4-FFF2-40B4-BE49-F238E27FC236}">
                <a16:creationId xmlns:a16="http://schemas.microsoft.com/office/drawing/2014/main" id="{209469BB-9E41-4AB3-84D9-CF54F43EF4CB}"/>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graphicFrame>
        <p:nvGraphicFramePr>
          <p:cNvPr id="2" name="Object 1">
            <a:extLst>
              <a:ext uri="{FF2B5EF4-FFF2-40B4-BE49-F238E27FC236}">
                <a16:creationId xmlns:a16="http://schemas.microsoft.com/office/drawing/2014/main" id="{08E1D2DD-7445-419B-AA20-3639D89218E1}"/>
              </a:ext>
            </a:extLst>
          </p:cNvPr>
          <p:cNvGraphicFramePr>
            <a:graphicFrameLocks noChangeAspect="1"/>
          </p:cNvGraphicFramePr>
          <p:nvPr>
            <p:extLst>
              <p:ext uri="{D42A27DB-BD31-4B8C-83A1-F6EECF244321}">
                <p14:modId xmlns:p14="http://schemas.microsoft.com/office/powerpoint/2010/main" val="2563230581"/>
              </p:ext>
            </p:extLst>
          </p:nvPr>
        </p:nvGraphicFramePr>
        <p:xfrm>
          <a:off x="4933335" y="5011406"/>
          <a:ext cx="914400" cy="771525"/>
        </p:xfrm>
        <a:graphic>
          <a:graphicData uri="http://schemas.openxmlformats.org/presentationml/2006/ole">
            <mc:AlternateContent xmlns:mc="http://schemas.openxmlformats.org/markup-compatibility/2006">
              <mc:Choice xmlns:v="urn:schemas-microsoft-com:vml" Requires="v">
                <p:oleObj name="Worksheet" showAsIcon="1" r:id="rId2" imgW="914400" imgH="771480" progId="Excel.Sheet.12">
                  <p:embed/>
                </p:oleObj>
              </mc:Choice>
              <mc:Fallback>
                <p:oleObj name="Worksheet" showAsIcon="1" r:id="rId2" imgW="914400" imgH="771480" progId="Excel.Sheet.12">
                  <p:embed/>
                  <p:pic>
                    <p:nvPicPr>
                      <p:cNvPr id="2" name="Object 1">
                        <a:extLst>
                          <a:ext uri="{FF2B5EF4-FFF2-40B4-BE49-F238E27FC236}">
                            <a16:creationId xmlns:a16="http://schemas.microsoft.com/office/drawing/2014/main" id="{08E1D2DD-7445-419B-AA20-3639D89218E1}"/>
                          </a:ext>
                        </a:extLst>
                      </p:cNvPr>
                      <p:cNvPicPr/>
                      <p:nvPr/>
                    </p:nvPicPr>
                    <p:blipFill>
                      <a:blip r:embed="rId3"/>
                      <a:stretch>
                        <a:fillRect/>
                      </a:stretch>
                    </p:blipFill>
                    <p:spPr>
                      <a:xfrm>
                        <a:off x="4933335" y="5011406"/>
                        <a:ext cx="914400" cy="771525"/>
                      </a:xfrm>
                      <a:prstGeom prst="rect">
                        <a:avLst/>
                      </a:prstGeom>
                    </p:spPr>
                  </p:pic>
                </p:oleObj>
              </mc:Fallback>
            </mc:AlternateContent>
          </a:graphicData>
        </a:graphic>
      </p:graphicFrame>
    </p:spTree>
    <p:extLst>
      <p:ext uri="{BB962C8B-B14F-4D97-AF65-F5344CB8AC3E}">
        <p14:creationId xmlns:p14="http://schemas.microsoft.com/office/powerpoint/2010/main" val="2251371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Other long-term employee benefits include items such as the following, if not expected to be settled wholly before twelve months after the end of the annual reporting period in which the employees render the related service:</a:t>
            </a:r>
          </a:p>
          <a:p>
            <a:pPr marL="342900" indent="-342900">
              <a:buFont typeface="+mj-lt"/>
              <a:buAutoNum type="alphaLcParenR"/>
            </a:pPr>
            <a:r>
              <a:rPr lang="en-US" dirty="0"/>
              <a:t>long-term paid absences such as long-service or sabbatical leave;</a:t>
            </a:r>
          </a:p>
          <a:p>
            <a:pPr marL="342900" indent="-342900">
              <a:buFont typeface="+mj-lt"/>
              <a:buAutoNum type="alphaLcParenR"/>
            </a:pPr>
            <a:r>
              <a:rPr lang="en-US" dirty="0"/>
              <a:t>jubilee or other long-service benefits;</a:t>
            </a:r>
          </a:p>
          <a:p>
            <a:pPr marL="342900" indent="-342900">
              <a:buFont typeface="+mj-lt"/>
              <a:buAutoNum type="alphaLcParenR"/>
            </a:pPr>
            <a:r>
              <a:rPr lang="en-US" dirty="0"/>
              <a:t>long-term disability benefits;</a:t>
            </a:r>
          </a:p>
          <a:p>
            <a:pPr marL="342900" indent="-342900">
              <a:buFont typeface="+mj-lt"/>
              <a:buAutoNum type="alphaLcParenR"/>
            </a:pPr>
            <a:r>
              <a:rPr lang="en-US" dirty="0"/>
              <a:t>profit-sharing and bonuses; and</a:t>
            </a:r>
          </a:p>
          <a:p>
            <a:pPr marL="342900" indent="-342900">
              <a:buFont typeface="+mj-lt"/>
              <a:buAutoNum type="alphaLcParenR"/>
            </a:pPr>
            <a:r>
              <a:rPr lang="en-US" dirty="0"/>
              <a:t>deferred remuneration.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5377320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Termination benefits result from either an entity's decision to terminate the employment or an employee's decision to accept an entity's offer of benefits in exchange for termination of employment.</a:t>
            </a:r>
          </a:p>
          <a:p>
            <a:r>
              <a:rPr lang="en-US" dirty="0"/>
              <a:t>Termination benefits are typically lump sum payments, but sometimes also include:</a:t>
            </a:r>
          </a:p>
          <a:p>
            <a:pPr marL="342900" indent="-342900">
              <a:buFont typeface="+mj-lt"/>
              <a:buAutoNum type="alphaLcParenR"/>
            </a:pPr>
            <a:r>
              <a:rPr lang="en-US" dirty="0"/>
              <a:t>enhancement of post-employment benefits, either indirectly through an employee benefit plan or directly.</a:t>
            </a:r>
          </a:p>
          <a:p>
            <a:pPr marL="342900" indent="-342900">
              <a:buFont typeface="+mj-lt"/>
              <a:buAutoNum type="alphaLcParenR"/>
            </a:pPr>
            <a:r>
              <a:rPr lang="en-US" dirty="0"/>
              <a:t>salary until the end of a specified notice period if the employee renders no further service that provides economic benefits to the entity.</a:t>
            </a:r>
          </a:p>
          <a:p>
            <a:endParaRPr lang="en-US" dirty="0"/>
          </a:p>
          <a:p>
            <a:r>
              <a:rPr lang="en-US" dirty="0"/>
              <a:t>An entity shall </a:t>
            </a:r>
            <a:r>
              <a:rPr lang="en-US" dirty="0" err="1"/>
              <a:t>recognise</a:t>
            </a:r>
            <a:r>
              <a:rPr lang="en-US" dirty="0"/>
              <a:t> a liability and expense for termination benefits at the earlier of the following dates:</a:t>
            </a:r>
          </a:p>
          <a:p>
            <a:pPr marL="342900" indent="-342900">
              <a:buFont typeface="+mj-lt"/>
              <a:buAutoNum type="arabicPeriod"/>
            </a:pPr>
            <a:r>
              <a:rPr lang="en-US" dirty="0"/>
              <a:t>when the entity can no longer withdraw the offer of those benefits; and</a:t>
            </a:r>
          </a:p>
          <a:p>
            <a:pPr marL="342900" indent="-342900">
              <a:buFont typeface="+mj-lt"/>
              <a:buAutoNum type="arabicPeriod"/>
            </a:pPr>
            <a:r>
              <a:rPr lang="en-US" dirty="0"/>
              <a:t>when the entity </a:t>
            </a:r>
            <a:r>
              <a:rPr lang="en-US" dirty="0" err="1"/>
              <a:t>recognises</a:t>
            </a:r>
            <a:r>
              <a:rPr lang="en-US" dirty="0"/>
              <a:t> costs for a restructuring that is within the scope of IAS 37 and involves the payment of termination benefits.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Employee benefits</a:t>
            </a:r>
            <a:endParaRPr lang="it-IT" sz="3600" dirty="0"/>
          </a:p>
        </p:txBody>
      </p:sp>
    </p:spTree>
    <p:extLst>
      <p:ext uri="{BB962C8B-B14F-4D97-AF65-F5344CB8AC3E}">
        <p14:creationId xmlns:p14="http://schemas.microsoft.com/office/powerpoint/2010/main" val="1592332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employee benefits are defined in the standard OIC 31. The difference between the two accounting standards is related to the total absence of a reference to any actualization operation in the Italian GAAP. </a:t>
            </a:r>
          </a:p>
          <a:p>
            <a:r>
              <a:rPr lang="en-US" dirty="0"/>
              <a:t>Based on Italian standards the provision is to be accrued when it is probable the outcome and as this provision, when a contractual obligation exists, is certain it has to be accrued year per year. Its value is represented by the value defined by the Italian law. Art. 61 of OIC 31 stands “it should be measured based on art. 2120 of Civil Code”</a:t>
            </a:r>
            <a:r>
              <a:rPr lang="it-IT" dirty="0"/>
              <a:t>. </a:t>
            </a:r>
          </a:p>
          <a:p>
            <a:r>
              <a:rPr lang="en-US" dirty="0"/>
              <a:t>This means the actual obligation to the employees exactly will correspond to the accounting value of the provision without taking into consideration any time effect, probability of occurrence (is certain), composition of the employees within the company. </a:t>
            </a:r>
          </a:p>
          <a:p>
            <a:r>
              <a:rPr lang="en-US" dirty="0"/>
              <a:t>This difference is basically explained by the fact that Italian laws predict a certain amount to be paid at the end of the work period and this is not always provided in other legislations. </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IAS vs OIC</a:t>
            </a:r>
            <a:endParaRPr lang="it-IT" sz="3600" dirty="0"/>
          </a:p>
        </p:txBody>
      </p:sp>
    </p:spTree>
    <p:extLst>
      <p:ext uri="{BB962C8B-B14F-4D97-AF65-F5344CB8AC3E}">
        <p14:creationId xmlns:p14="http://schemas.microsoft.com/office/powerpoint/2010/main" val="171170982"/>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0B3738337CE104A9E3BDEF4DC48861E" ma:contentTypeVersion="13" ma:contentTypeDescription="Create a new document." ma:contentTypeScope="" ma:versionID="be2e04c93087bc74e0c45fda2840510c">
  <xsd:schema xmlns:xsd="http://www.w3.org/2001/XMLSchema" xmlns:xs="http://www.w3.org/2001/XMLSchema" xmlns:p="http://schemas.microsoft.com/office/2006/metadata/properties" xmlns:ns3="ffbe8e91-bea6-4819-9b4a-196fb16252bf" xmlns:ns4="ceab28f9-0f7b-4a62-ab03-516cc0ce2d38" targetNamespace="http://schemas.microsoft.com/office/2006/metadata/properties" ma:root="true" ma:fieldsID="1723b5599cd71187268929353dc0a952" ns3:_="" ns4:_="">
    <xsd:import namespace="ffbe8e91-bea6-4819-9b4a-196fb16252bf"/>
    <xsd:import namespace="ceab28f9-0f7b-4a62-ab03-516cc0ce2d3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be8e91-bea6-4819-9b4a-196fb16252b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eab28f9-0f7b-4a62-ab03-516cc0ce2d3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77CE6F7-CC9B-4CA3-9529-AC1237C90990}">
  <ds:schemaRefs>
    <ds:schemaRef ds:uri="http://schemas.microsoft.com/sharepoint/v3/contenttype/forms"/>
  </ds:schemaRefs>
</ds:datastoreItem>
</file>

<file path=customXml/itemProps2.xml><?xml version="1.0" encoding="utf-8"?>
<ds:datastoreItem xmlns:ds="http://schemas.openxmlformats.org/officeDocument/2006/customXml" ds:itemID="{71E98E74-2B9F-42B7-9761-DBA8F32182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fbe8e91-bea6-4819-9b4a-196fb16252bf"/>
    <ds:schemaRef ds:uri="ceab28f9-0f7b-4a62-ab03-516cc0ce2d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6A503E-09DC-41F9-A876-F0EE22EDA217}">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Facet</Template>
  <TotalTime>15075</TotalTime>
  <Words>5042</Words>
  <Application>Microsoft Office PowerPoint</Application>
  <PresentationFormat>Widescreen</PresentationFormat>
  <Paragraphs>495</Paragraphs>
  <Slides>34</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2" baseType="lpstr">
      <vt:lpstr>Arial</vt:lpstr>
      <vt:lpstr>Calibri</vt:lpstr>
      <vt:lpstr>Cambria Math</vt:lpstr>
      <vt:lpstr>Times New Roman</vt:lpstr>
      <vt:lpstr>Trebuchet MS</vt:lpstr>
      <vt:lpstr>Wingdings 3</vt:lpstr>
      <vt:lpstr>Facet</vt:lpstr>
      <vt:lpstr>Worksheet</vt:lpstr>
      <vt:lpstr>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358</cp:revision>
  <dcterms:created xsi:type="dcterms:W3CDTF">2020-02-10T13:29:01Z</dcterms:created>
  <dcterms:modified xsi:type="dcterms:W3CDTF">2025-04-03T06:01:25Z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0x010100C0B3738337CE104A9E3BDEF4DC48861E</vt:lpwstr>
  </property>
</Properties>
</file>