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8"/>
  </p:notesMasterIdLst>
  <p:handoutMasterIdLst>
    <p:handoutMasterId r:id="rId29"/>
  </p:handoutMasterIdLst>
  <p:sldIdLst>
    <p:sldId id="256" r:id="rId2"/>
    <p:sldId id="257"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3" r:id="rId22"/>
    <p:sldId id="282" r:id="rId23"/>
    <p:sldId id="284" r:id="rId24"/>
    <p:sldId id="285" r:id="rId25"/>
    <p:sldId id="286" r:id="rId26"/>
    <p:sldId id="287"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A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9ED5F4-4D8C-4A86-8A01-0D5F7C64916A}" v="1" dt="2025-05-07T07:06:48.1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22C892FD-BB5E-4783-818D-4AADBE16E9A1}"/>
    <pc:docChg chg="modSld modMainMaster">
      <pc:chgData name="Francesco Lucà" userId="be252dd4-0f5a-48eb-bdff-dd588f7f9609" providerId="ADAL" clId="{22C892FD-BB5E-4783-818D-4AADBE16E9A1}" dt="2022-05-20T09:34:21.186" v="0"/>
      <pc:docMkLst>
        <pc:docMk/>
      </pc:docMkLst>
      <pc:sldChg chg="modSp">
        <pc:chgData name="Francesco Lucà" userId="be252dd4-0f5a-48eb-bdff-dd588f7f9609" providerId="ADAL" clId="{22C892FD-BB5E-4783-818D-4AADBE16E9A1}" dt="2022-05-20T09:34:21.186" v="0"/>
        <pc:sldMkLst>
          <pc:docMk/>
          <pc:sldMk cId="3762391800" sldId="256"/>
        </pc:sldMkLst>
      </pc:sldChg>
      <pc:sldChg chg="modSp">
        <pc:chgData name="Francesco Lucà" userId="be252dd4-0f5a-48eb-bdff-dd588f7f9609" providerId="ADAL" clId="{22C892FD-BB5E-4783-818D-4AADBE16E9A1}" dt="2022-05-20T09:34:21.186" v="0"/>
        <pc:sldMkLst>
          <pc:docMk/>
          <pc:sldMk cId="3210307374" sldId="257"/>
        </pc:sldMkLst>
      </pc:sldChg>
      <pc:sldChg chg="modSp">
        <pc:chgData name="Francesco Lucà" userId="be252dd4-0f5a-48eb-bdff-dd588f7f9609" providerId="ADAL" clId="{22C892FD-BB5E-4783-818D-4AADBE16E9A1}" dt="2022-05-20T09:34:21.186" v="0"/>
        <pc:sldMkLst>
          <pc:docMk/>
          <pc:sldMk cId="1789084615" sldId="264"/>
        </pc:sldMkLst>
      </pc:sldChg>
      <pc:sldChg chg="modSp">
        <pc:chgData name="Francesco Lucà" userId="be252dd4-0f5a-48eb-bdff-dd588f7f9609" providerId="ADAL" clId="{22C892FD-BB5E-4783-818D-4AADBE16E9A1}" dt="2022-05-20T09:34:21.186" v="0"/>
        <pc:sldMkLst>
          <pc:docMk/>
          <pc:sldMk cId="968130405" sldId="265"/>
        </pc:sldMkLst>
      </pc:sldChg>
      <pc:sldChg chg="modSp">
        <pc:chgData name="Francesco Lucà" userId="be252dd4-0f5a-48eb-bdff-dd588f7f9609" providerId="ADAL" clId="{22C892FD-BB5E-4783-818D-4AADBE16E9A1}" dt="2022-05-20T09:34:21.186" v="0"/>
        <pc:sldMkLst>
          <pc:docMk/>
          <pc:sldMk cId="912808744" sldId="266"/>
        </pc:sldMkLst>
      </pc:sldChg>
      <pc:sldChg chg="modSp">
        <pc:chgData name="Francesco Lucà" userId="be252dd4-0f5a-48eb-bdff-dd588f7f9609" providerId="ADAL" clId="{22C892FD-BB5E-4783-818D-4AADBE16E9A1}" dt="2022-05-20T09:34:21.186" v="0"/>
        <pc:sldMkLst>
          <pc:docMk/>
          <pc:sldMk cId="3362626425" sldId="267"/>
        </pc:sldMkLst>
      </pc:sldChg>
      <pc:sldChg chg="modSp">
        <pc:chgData name="Francesco Lucà" userId="be252dd4-0f5a-48eb-bdff-dd588f7f9609" providerId="ADAL" clId="{22C892FD-BB5E-4783-818D-4AADBE16E9A1}" dt="2022-05-20T09:34:21.186" v="0"/>
        <pc:sldMkLst>
          <pc:docMk/>
          <pc:sldMk cId="257973844" sldId="268"/>
        </pc:sldMkLst>
      </pc:sldChg>
      <pc:sldChg chg="modSp">
        <pc:chgData name="Francesco Lucà" userId="be252dd4-0f5a-48eb-bdff-dd588f7f9609" providerId="ADAL" clId="{22C892FD-BB5E-4783-818D-4AADBE16E9A1}" dt="2022-05-20T09:34:21.186" v="0"/>
        <pc:sldMkLst>
          <pc:docMk/>
          <pc:sldMk cId="2796791939" sldId="269"/>
        </pc:sldMkLst>
      </pc:sldChg>
      <pc:sldChg chg="modSp">
        <pc:chgData name="Francesco Lucà" userId="be252dd4-0f5a-48eb-bdff-dd588f7f9609" providerId="ADAL" clId="{22C892FD-BB5E-4783-818D-4AADBE16E9A1}" dt="2022-05-20T09:34:21.186" v="0"/>
        <pc:sldMkLst>
          <pc:docMk/>
          <pc:sldMk cId="4209272467" sldId="270"/>
        </pc:sldMkLst>
      </pc:sldChg>
      <pc:sldChg chg="modSp">
        <pc:chgData name="Francesco Lucà" userId="be252dd4-0f5a-48eb-bdff-dd588f7f9609" providerId="ADAL" clId="{22C892FD-BB5E-4783-818D-4AADBE16E9A1}" dt="2022-05-20T09:34:21.186" v="0"/>
        <pc:sldMkLst>
          <pc:docMk/>
          <pc:sldMk cId="1190650511" sldId="271"/>
        </pc:sldMkLst>
      </pc:sldChg>
      <pc:sldChg chg="modSp">
        <pc:chgData name="Francesco Lucà" userId="be252dd4-0f5a-48eb-bdff-dd588f7f9609" providerId="ADAL" clId="{22C892FD-BB5E-4783-818D-4AADBE16E9A1}" dt="2022-05-20T09:34:21.186" v="0"/>
        <pc:sldMkLst>
          <pc:docMk/>
          <pc:sldMk cId="700821997" sldId="272"/>
        </pc:sldMkLst>
      </pc:sldChg>
      <pc:sldChg chg="modSp">
        <pc:chgData name="Francesco Lucà" userId="be252dd4-0f5a-48eb-bdff-dd588f7f9609" providerId="ADAL" clId="{22C892FD-BB5E-4783-818D-4AADBE16E9A1}" dt="2022-05-20T09:34:21.186" v="0"/>
        <pc:sldMkLst>
          <pc:docMk/>
          <pc:sldMk cId="3668934526" sldId="273"/>
        </pc:sldMkLst>
      </pc:sldChg>
      <pc:sldChg chg="modSp">
        <pc:chgData name="Francesco Lucà" userId="be252dd4-0f5a-48eb-bdff-dd588f7f9609" providerId="ADAL" clId="{22C892FD-BB5E-4783-818D-4AADBE16E9A1}" dt="2022-05-20T09:34:21.186" v="0"/>
        <pc:sldMkLst>
          <pc:docMk/>
          <pc:sldMk cId="3099900581" sldId="274"/>
        </pc:sldMkLst>
      </pc:sldChg>
      <pc:sldChg chg="modSp">
        <pc:chgData name="Francesco Lucà" userId="be252dd4-0f5a-48eb-bdff-dd588f7f9609" providerId="ADAL" clId="{22C892FD-BB5E-4783-818D-4AADBE16E9A1}" dt="2022-05-20T09:34:21.186" v="0"/>
        <pc:sldMkLst>
          <pc:docMk/>
          <pc:sldMk cId="2904293866" sldId="275"/>
        </pc:sldMkLst>
      </pc:sldChg>
      <pc:sldChg chg="modSp">
        <pc:chgData name="Francesco Lucà" userId="be252dd4-0f5a-48eb-bdff-dd588f7f9609" providerId="ADAL" clId="{22C892FD-BB5E-4783-818D-4AADBE16E9A1}" dt="2022-05-20T09:34:21.186" v="0"/>
        <pc:sldMkLst>
          <pc:docMk/>
          <pc:sldMk cId="2856965550" sldId="276"/>
        </pc:sldMkLst>
      </pc:sldChg>
      <pc:sldChg chg="modSp">
        <pc:chgData name="Francesco Lucà" userId="be252dd4-0f5a-48eb-bdff-dd588f7f9609" providerId="ADAL" clId="{22C892FD-BB5E-4783-818D-4AADBE16E9A1}" dt="2022-05-20T09:34:21.186" v="0"/>
        <pc:sldMkLst>
          <pc:docMk/>
          <pc:sldMk cId="963302190" sldId="277"/>
        </pc:sldMkLst>
      </pc:sldChg>
      <pc:sldChg chg="modSp">
        <pc:chgData name="Francesco Lucà" userId="be252dd4-0f5a-48eb-bdff-dd588f7f9609" providerId="ADAL" clId="{22C892FD-BB5E-4783-818D-4AADBE16E9A1}" dt="2022-05-20T09:34:21.186" v="0"/>
        <pc:sldMkLst>
          <pc:docMk/>
          <pc:sldMk cId="1624492931" sldId="278"/>
        </pc:sldMkLst>
      </pc:sldChg>
      <pc:sldChg chg="modSp">
        <pc:chgData name="Francesco Lucà" userId="be252dd4-0f5a-48eb-bdff-dd588f7f9609" providerId="ADAL" clId="{22C892FD-BB5E-4783-818D-4AADBE16E9A1}" dt="2022-05-20T09:34:21.186" v="0"/>
        <pc:sldMkLst>
          <pc:docMk/>
          <pc:sldMk cId="1181131900" sldId="279"/>
        </pc:sldMkLst>
      </pc:sldChg>
      <pc:sldChg chg="modSp">
        <pc:chgData name="Francesco Lucà" userId="be252dd4-0f5a-48eb-bdff-dd588f7f9609" providerId="ADAL" clId="{22C892FD-BB5E-4783-818D-4AADBE16E9A1}" dt="2022-05-20T09:34:21.186" v="0"/>
        <pc:sldMkLst>
          <pc:docMk/>
          <pc:sldMk cId="1941271217" sldId="280"/>
        </pc:sldMkLst>
      </pc:sldChg>
      <pc:sldChg chg="modSp">
        <pc:chgData name="Francesco Lucà" userId="be252dd4-0f5a-48eb-bdff-dd588f7f9609" providerId="ADAL" clId="{22C892FD-BB5E-4783-818D-4AADBE16E9A1}" dt="2022-05-20T09:34:21.186" v="0"/>
        <pc:sldMkLst>
          <pc:docMk/>
          <pc:sldMk cId="460230612" sldId="281"/>
        </pc:sldMkLst>
      </pc:sldChg>
      <pc:sldChg chg="modSp">
        <pc:chgData name="Francesco Lucà" userId="be252dd4-0f5a-48eb-bdff-dd588f7f9609" providerId="ADAL" clId="{22C892FD-BB5E-4783-818D-4AADBE16E9A1}" dt="2022-05-20T09:34:21.186" v="0"/>
        <pc:sldMkLst>
          <pc:docMk/>
          <pc:sldMk cId="868516052" sldId="282"/>
        </pc:sldMkLst>
      </pc:sldChg>
      <pc:sldChg chg="modSp">
        <pc:chgData name="Francesco Lucà" userId="be252dd4-0f5a-48eb-bdff-dd588f7f9609" providerId="ADAL" clId="{22C892FD-BB5E-4783-818D-4AADBE16E9A1}" dt="2022-05-20T09:34:21.186" v="0"/>
        <pc:sldMkLst>
          <pc:docMk/>
          <pc:sldMk cId="4061522239" sldId="283"/>
        </pc:sldMkLst>
      </pc:sldChg>
      <pc:sldChg chg="modSp">
        <pc:chgData name="Francesco Lucà" userId="be252dd4-0f5a-48eb-bdff-dd588f7f9609" providerId="ADAL" clId="{22C892FD-BB5E-4783-818D-4AADBE16E9A1}" dt="2022-05-20T09:34:21.186" v="0"/>
        <pc:sldMkLst>
          <pc:docMk/>
          <pc:sldMk cId="2002318355" sldId="284"/>
        </pc:sldMkLst>
      </pc:sldChg>
      <pc:sldChg chg="modSp">
        <pc:chgData name="Francesco Lucà" userId="be252dd4-0f5a-48eb-bdff-dd588f7f9609" providerId="ADAL" clId="{22C892FD-BB5E-4783-818D-4AADBE16E9A1}" dt="2022-05-20T09:34:21.186" v="0"/>
        <pc:sldMkLst>
          <pc:docMk/>
          <pc:sldMk cId="2164476763" sldId="285"/>
        </pc:sldMkLst>
      </pc:sldChg>
      <pc:sldChg chg="modSp">
        <pc:chgData name="Francesco Lucà" userId="be252dd4-0f5a-48eb-bdff-dd588f7f9609" providerId="ADAL" clId="{22C892FD-BB5E-4783-818D-4AADBE16E9A1}" dt="2022-05-20T09:34:21.186" v="0"/>
        <pc:sldMkLst>
          <pc:docMk/>
          <pc:sldMk cId="1566192802" sldId="286"/>
        </pc:sldMkLst>
      </pc:sldChg>
      <pc:sldChg chg="modSp">
        <pc:chgData name="Francesco Lucà" userId="be252dd4-0f5a-48eb-bdff-dd588f7f9609" providerId="ADAL" clId="{22C892FD-BB5E-4783-818D-4AADBE16E9A1}" dt="2022-05-20T09:34:21.186" v="0"/>
        <pc:sldMkLst>
          <pc:docMk/>
          <pc:sldMk cId="2566455422" sldId="287"/>
        </pc:sldMkLst>
      </pc:sldChg>
      <pc:sldMasterChg chg="modSp modSldLayout">
        <pc:chgData name="Francesco Lucà" userId="be252dd4-0f5a-48eb-bdff-dd588f7f9609" providerId="ADAL" clId="{22C892FD-BB5E-4783-818D-4AADBE16E9A1}" dt="2022-05-20T09:34:21.186" v="0"/>
        <pc:sldMasterMkLst>
          <pc:docMk/>
          <pc:sldMasterMk cId="0" sldId="2147483648"/>
        </pc:sldMasterMkLst>
        <pc:sldLayoutChg chg="modSp">
          <pc:chgData name="Francesco Lucà" userId="be252dd4-0f5a-48eb-bdff-dd588f7f9609" providerId="ADAL" clId="{22C892FD-BB5E-4783-818D-4AADBE16E9A1}" dt="2022-05-20T09:34:21.186" v="0"/>
          <pc:sldLayoutMkLst>
            <pc:docMk/>
            <pc:sldMasterMk cId="0" sldId="2147483648"/>
            <pc:sldLayoutMk cId="0" sldId="2147483649"/>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0"/>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1"/>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3"/>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4"/>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5"/>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7"/>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59"/>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0"/>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1"/>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2"/>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3"/>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4"/>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5"/>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6"/>
          </pc:sldLayoutMkLst>
        </pc:sldLayoutChg>
        <pc:sldLayoutChg chg="modSp">
          <pc:chgData name="Francesco Lucà" userId="be252dd4-0f5a-48eb-bdff-dd588f7f9609" providerId="ADAL" clId="{22C892FD-BB5E-4783-818D-4AADBE16E9A1}" dt="2022-05-20T09:34:21.186" v="0"/>
          <pc:sldLayoutMkLst>
            <pc:docMk/>
            <pc:sldMasterMk cId="0" sldId="2147483648"/>
            <pc:sldLayoutMk cId="0" sldId="2147483667"/>
          </pc:sldLayoutMkLst>
        </pc:sldLayoutChg>
      </pc:sldMasterChg>
    </pc:docChg>
  </pc:docChgLst>
  <pc:docChgLst>
    <pc:chgData name="Francesco Lucà" userId="be252dd4-0f5a-48eb-bdff-dd588f7f9609" providerId="ADAL" clId="{EE9B4CD9-81B3-42B1-8B7C-E5093B7C7D20}"/>
    <pc:docChg chg="modSld">
      <pc:chgData name="Francesco Lucà" userId="be252dd4-0f5a-48eb-bdff-dd588f7f9609" providerId="ADAL" clId="{EE9B4CD9-81B3-42B1-8B7C-E5093B7C7D20}" dt="2023-05-26T05:42:17.238" v="26" actId="20577"/>
      <pc:docMkLst>
        <pc:docMk/>
      </pc:docMkLst>
      <pc:sldChg chg="modSp mod">
        <pc:chgData name="Francesco Lucà" userId="be252dd4-0f5a-48eb-bdff-dd588f7f9609" providerId="ADAL" clId="{EE9B4CD9-81B3-42B1-8B7C-E5093B7C7D20}" dt="2023-05-26T05:42:17.238" v="26" actId="20577"/>
        <pc:sldMkLst>
          <pc:docMk/>
          <pc:sldMk cId="3668934526" sldId="273"/>
        </pc:sldMkLst>
      </pc:sldChg>
    </pc:docChg>
  </pc:docChgLst>
  <pc:docChgLst>
    <pc:chgData name="Francesco Lucà" userId="be252dd4-0f5a-48eb-bdff-dd588f7f9609" providerId="ADAL" clId="{8C9ED5F4-4D8C-4A86-8A01-0D5F7C64916A}"/>
    <pc:docChg chg="modSld modMainMaster">
      <pc:chgData name="Francesco Lucà" userId="be252dd4-0f5a-48eb-bdff-dd588f7f9609" providerId="ADAL" clId="{8C9ED5F4-4D8C-4A86-8A01-0D5F7C64916A}" dt="2025-05-07T07:06:48.133" v="0"/>
      <pc:docMkLst>
        <pc:docMk/>
      </pc:docMkLst>
      <pc:sldChg chg="modSp">
        <pc:chgData name="Francesco Lucà" userId="be252dd4-0f5a-48eb-bdff-dd588f7f9609" providerId="ADAL" clId="{8C9ED5F4-4D8C-4A86-8A01-0D5F7C64916A}" dt="2025-05-07T07:06:48.133" v="0"/>
        <pc:sldMkLst>
          <pc:docMk/>
          <pc:sldMk cId="3762391800" sldId="256"/>
        </pc:sldMkLst>
        <pc:spChg chg="mod">
          <ac:chgData name="Francesco Lucà" userId="be252dd4-0f5a-48eb-bdff-dd588f7f9609" providerId="ADAL" clId="{8C9ED5F4-4D8C-4A86-8A01-0D5F7C64916A}" dt="2025-05-07T07:06:48.133" v="0"/>
          <ac:spMkLst>
            <pc:docMk/>
            <pc:sldMk cId="3762391800" sldId="256"/>
            <ac:spMk id="6" creationId="{AC3F5F94-FE68-4AEF-8871-3A3DB0DEB556}"/>
          </ac:spMkLst>
        </pc:spChg>
      </pc:sldChg>
      <pc:sldChg chg="modSp">
        <pc:chgData name="Francesco Lucà" userId="be252dd4-0f5a-48eb-bdff-dd588f7f9609" providerId="ADAL" clId="{8C9ED5F4-4D8C-4A86-8A01-0D5F7C64916A}" dt="2025-05-07T07:06:48.133" v="0"/>
        <pc:sldMkLst>
          <pc:docMk/>
          <pc:sldMk cId="3210307374" sldId="257"/>
        </pc:sldMkLst>
        <pc:spChg chg="mod">
          <ac:chgData name="Francesco Lucà" userId="be252dd4-0f5a-48eb-bdff-dd588f7f9609" providerId="ADAL" clId="{8C9ED5F4-4D8C-4A86-8A01-0D5F7C64916A}" dt="2025-05-07T07:06:48.133" v="0"/>
          <ac:spMkLst>
            <pc:docMk/>
            <pc:sldMk cId="3210307374" sldId="257"/>
            <ac:spMk id="2" creationId="{4123189D-7033-4030-97A7-3010BBB0C76F}"/>
          </ac:spMkLst>
        </pc:spChg>
      </pc:sldChg>
      <pc:sldChg chg="modSp">
        <pc:chgData name="Francesco Lucà" userId="be252dd4-0f5a-48eb-bdff-dd588f7f9609" providerId="ADAL" clId="{8C9ED5F4-4D8C-4A86-8A01-0D5F7C64916A}" dt="2025-05-07T07:06:48.133" v="0"/>
        <pc:sldMkLst>
          <pc:docMk/>
          <pc:sldMk cId="1789084615" sldId="264"/>
        </pc:sldMkLst>
        <pc:spChg chg="mod">
          <ac:chgData name="Francesco Lucà" userId="be252dd4-0f5a-48eb-bdff-dd588f7f9609" providerId="ADAL" clId="{8C9ED5F4-4D8C-4A86-8A01-0D5F7C64916A}" dt="2025-05-07T07:06:48.133" v="0"/>
          <ac:spMkLst>
            <pc:docMk/>
            <pc:sldMk cId="1789084615" sldId="264"/>
            <ac:spMk id="5" creationId="{162142C1-41B0-48B3-B761-C0ACEE95F5B6}"/>
          </ac:spMkLst>
        </pc:spChg>
      </pc:sldChg>
      <pc:sldChg chg="modSp">
        <pc:chgData name="Francesco Lucà" userId="be252dd4-0f5a-48eb-bdff-dd588f7f9609" providerId="ADAL" clId="{8C9ED5F4-4D8C-4A86-8A01-0D5F7C64916A}" dt="2025-05-07T07:06:48.133" v="0"/>
        <pc:sldMkLst>
          <pc:docMk/>
          <pc:sldMk cId="968130405" sldId="265"/>
        </pc:sldMkLst>
        <pc:spChg chg="mod">
          <ac:chgData name="Francesco Lucà" userId="be252dd4-0f5a-48eb-bdff-dd588f7f9609" providerId="ADAL" clId="{8C9ED5F4-4D8C-4A86-8A01-0D5F7C64916A}" dt="2025-05-07T07:06:48.133" v="0"/>
          <ac:spMkLst>
            <pc:docMk/>
            <pc:sldMk cId="968130405" sldId="265"/>
            <ac:spMk id="5" creationId="{162142C1-41B0-48B3-B761-C0ACEE95F5B6}"/>
          </ac:spMkLst>
        </pc:spChg>
      </pc:sldChg>
      <pc:sldChg chg="modSp">
        <pc:chgData name="Francesco Lucà" userId="be252dd4-0f5a-48eb-bdff-dd588f7f9609" providerId="ADAL" clId="{8C9ED5F4-4D8C-4A86-8A01-0D5F7C64916A}" dt="2025-05-07T07:06:48.133" v="0"/>
        <pc:sldMkLst>
          <pc:docMk/>
          <pc:sldMk cId="912808744" sldId="266"/>
        </pc:sldMkLst>
        <pc:spChg chg="mod">
          <ac:chgData name="Francesco Lucà" userId="be252dd4-0f5a-48eb-bdff-dd588f7f9609" providerId="ADAL" clId="{8C9ED5F4-4D8C-4A86-8A01-0D5F7C64916A}" dt="2025-05-07T07:06:48.133" v="0"/>
          <ac:spMkLst>
            <pc:docMk/>
            <pc:sldMk cId="912808744" sldId="266"/>
            <ac:spMk id="5" creationId="{162142C1-41B0-48B3-B761-C0ACEE95F5B6}"/>
          </ac:spMkLst>
        </pc:spChg>
      </pc:sldChg>
      <pc:sldChg chg="modSp">
        <pc:chgData name="Francesco Lucà" userId="be252dd4-0f5a-48eb-bdff-dd588f7f9609" providerId="ADAL" clId="{8C9ED5F4-4D8C-4A86-8A01-0D5F7C64916A}" dt="2025-05-07T07:06:48.133" v="0"/>
        <pc:sldMkLst>
          <pc:docMk/>
          <pc:sldMk cId="3362626425" sldId="267"/>
        </pc:sldMkLst>
        <pc:spChg chg="mod">
          <ac:chgData name="Francesco Lucà" userId="be252dd4-0f5a-48eb-bdff-dd588f7f9609" providerId="ADAL" clId="{8C9ED5F4-4D8C-4A86-8A01-0D5F7C64916A}" dt="2025-05-07T07:06:48.133" v="0"/>
          <ac:spMkLst>
            <pc:docMk/>
            <pc:sldMk cId="3362626425" sldId="267"/>
            <ac:spMk id="5" creationId="{162142C1-41B0-48B3-B761-C0ACEE95F5B6}"/>
          </ac:spMkLst>
        </pc:spChg>
      </pc:sldChg>
      <pc:sldChg chg="modSp">
        <pc:chgData name="Francesco Lucà" userId="be252dd4-0f5a-48eb-bdff-dd588f7f9609" providerId="ADAL" clId="{8C9ED5F4-4D8C-4A86-8A01-0D5F7C64916A}" dt="2025-05-07T07:06:48.133" v="0"/>
        <pc:sldMkLst>
          <pc:docMk/>
          <pc:sldMk cId="257973844" sldId="268"/>
        </pc:sldMkLst>
        <pc:spChg chg="mod">
          <ac:chgData name="Francesco Lucà" userId="be252dd4-0f5a-48eb-bdff-dd588f7f9609" providerId="ADAL" clId="{8C9ED5F4-4D8C-4A86-8A01-0D5F7C64916A}" dt="2025-05-07T07:06:48.133" v="0"/>
          <ac:spMkLst>
            <pc:docMk/>
            <pc:sldMk cId="257973844" sldId="268"/>
            <ac:spMk id="5" creationId="{162142C1-41B0-48B3-B761-C0ACEE95F5B6}"/>
          </ac:spMkLst>
        </pc:spChg>
      </pc:sldChg>
      <pc:sldChg chg="modSp">
        <pc:chgData name="Francesco Lucà" userId="be252dd4-0f5a-48eb-bdff-dd588f7f9609" providerId="ADAL" clId="{8C9ED5F4-4D8C-4A86-8A01-0D5F7C64916A}" dt="2025-05-07T07:06:48.133" v="0"/>
        <pc:sldMkLst>
          <pc:docMk/>
          <pc:sldMk cId="2796791939" sldId="269"/>
        </pc:sldMkLst>
        <pc:spChg chg="mod">
          <ac:chgData name="Francesco Lucà" userId="be252dd4-0f5a-48eb-bdff-dd588f7f9609" providerId="ADAL" clId="{8C9ED5F4-4D8C-4A86-8A01-0D5F7C64916A}" dt="2025-05-07T07:06:48.133" v="0"/>
          <ac:spMkLst>
            <pc:docMk/>
            <pc:sldMk cId="2796791939" sldId="269"/>
            <ac:spMk id="5" creationId="{162142C1-41B0-48B3-B761-C0ACEE95F5B6}"/>
          </ac:spMkLst>
        </pc:spChg>
      </pc:sldChg>
      <pc:sldChg chg="modSp">
        <pc:chgData name="Francesco Lucà" userId="be252dd4-0f5a-48eb-bdff-dd588f7f9609" providerId="ADAL" clId="{8C9ED5F4-4D8C-4A86-8A01-0D5F7C64916A}" dt="2025-05-07T07:06:48.133" v="0"/>
        <pc:sldMkLst>
          <pc:docMk/>
          <pc:sldMk cId="4209272467" sldId="270"/>
        </pc:sldMkLst>
        <pc:spChg chg="mod">
          <ac:chgData name="Francesco Lucà" userId="be252dd4-0f5a-48eb-bdff-dd588f7f9609" providerId="ADAL" clId="{8C9ED5F4-4D8C-4A86-8A01-0D5F7C64916A}" dt="2025-05-07T07:06:48.133" v="0"/>
          <ac:spMkLst>
            <pc:docMk/>
            <pc:sldMk cId="4209272467" sldId="270"/>
            <ac:spMk id="5" creationId="{162142C1-41B0-48B3-B761-C0ACEE95F5B6}"/>
          </ac:spMkLst>
        </pc:spChg>
      </pc:sldChg>
      <pc:sldChg chg="modSp">
        <pc:chgData name="Francesco Lucà" userId="be252dd4-0f5a-48eb-bdff-dd588f7f9609" providerId="ADAL" clId="{8C9ED5F4-4D8C-4A86-8A01-0D5F7C64916A}" dt="2025-05-07T07:06:48.133" v="0"/>
        <pc:sldMkLst>
          <pc:docMk/>
          <pc:sldMk cId="1190650511" sldId="271"/>
        </pc:sldMkLst>
        <pc:spChg chg="mod">
          <ac:chgData name="Francesco Lucà" userId="be252dd4-0f5a-48eb-bdff-dd588f7f9609" providerId="ADAL" clId="{8C9ED5F4-4D8C-4A86-8A01-0D5F7C64916A}" dt="2025-05-07T07:06:48.133" v="0"/>
          <ac:spMkLst>
            <pc:docMk/>
            <pc:sldMk cId="1190650511" sldId="271"/>
            <ac:spMk id="5" creationId="{162142C1-41B0-48B3-B761-C0ACEE95F5B6}"/>
          </ac:spMkLst>
        </pc:spChg>
      </pc:sldChg>
      <pc:sldChg chg="modSp">
        <pc:chgData name="Francesco Lucà" userId="be252dd4-0f5a-48eb-bdff-dd588f7f9609" providerId="ADAL" clId="{8C9ED5F4-4D8C-4A86-8A01-0D5F7C64916A}" dt="2025-05-07T07:06:48.133" v="0"/>
        <pc:sldMkLst>
          <pc:docMk/>
          <pc:sldMk cId="700821997" sldId="272"/>
        </pc:sldMkLst>
        <pc:spChg chg="mod">
          <ac:chgData name="Francesco Lucà" userId="be252dd4-0f5a-48eb-bdff-dd588f7f9609" providerId="ADAL" clId="{8C9ED5F4-4D8C-4A86-8A01-0D5F7C64916A}" dt="2025-05-07T07:06:48.133" v="0"/>
          <ac:spMkLst>
            <pc:docMk/>
            <pc:sldMk cId="700821997" sldId="272"/>
            <ac:spMk id="5" creationId="{162142C1-41B0-48B3-B761-C0ACEE95F5B6}"/>
          </ac:spMkLst>
        </pc:spChg>
      </pc:sldChg>
      <pc:sldChg chg="modSp">
        <pc:chgData name="Francesco Lucà" userId="be252dd4-0f5a-48eb-bdff-dd588f7f9609" providerId="ADAL" clId="{8C9ED5F4-4D8C-4A86-8A01-0D5F7C64916A}" dt="2025-05-07T07:06:48.133" v="0"/>
        <pc:sldMkLst>
          <pc:docMk/>
          <pc:sldMk cId="3668934526" sldId="273"/>
        </pc:sldMkLst>
        <pc:spChg chg="mod">
          <ac:chgData name="Francesco Lucà" userId="be252dd4-0f5a-48eb-bdff-dd588f7f9609" providerId="ADAL" clId="{8C9ED5F4-4D8C-4A86-8A01-0D5F7C64916A}" dt="2025-05-07T07:06:48.133" v="0"/>
          <ac:spMkLst>
            <pc:docMk/>
            <pc:sldMk cId="3668934526" sldId="273"/>
            <ac:spMk id="5" creationId="{162142C1-41B0-48B3-B761-C0ACEE95F5B6}"/>
          </ac:spMkLst>
        </pc:spChg>
      </pc:sldChg>
      <pc:sldChg chg="modSp">
        <pc:chgData name="Francesco Lucà" userId="be252dd4-0f5a-48eb-bdff-dd588f7f9609" providerId="ADAL" clId="{8C9ED5F4-4D8C-4A86-8A01-0D5F7C64916A}" dt="2025-05-07T07:06:48.133" v="0"/>
        <pc:sldMkLst>
          <pc:docMk/>
          <pc:sldMk cId="3099900581" sldId="274"/>
        </pc:sldMkLst>
        <pc:spChg chg="mod">
          <ac:chgData name="Francesco Lucà" userId="be252dd4-0f5a-48eb-bdff-dd588f7f9609" providerId="ADAL" clId="{8C9ED5F4-4D8C-4A86-8A01-0D5F7C64916A}" dt="2025-05-07T07:06:48.133" v="0"/>
          <ac:spMkLst>
            <pc:docMk/>
            <pc:sldMk cId="3099900581" sldId="274"/>
            <ac:spMk id="5" creationId="{162142C1-41B0-48B3-B761-C0ACEE95F5B6}"/>
          </ac:spMkLst>
        </pc:spChg>
      </pc:sldChg>
      <pc:sldChg chg="modSp">
        <pc:chgData name="Francesco Lucà" userId="be252dd4-0f5a-48eb-bdff-dd588f7f9609" providerId="ADAL" clId="{8C9ED5F4-4D8C-4A86-8A01-0D5F7C64916A}" dt="2025-05-07T07:06:48.133" v="0"/>
        <pc:sldMkLst>
          <pc:docMk/>
          <pc:sldMk cId="2904293866" sldId="275"/>
        </pc:sldMkLst>
        <pc:spChg chg="mod">
          <ac:chgData name="Francesco Lucà" userId="be252dd4-0f5a-48eb-bdff-dd588f7f9609" providerId="ADAL" clId="{8C9ED5F4-4D8C-4A86-8A01-0D5F7C64916A}" dt="2025-05-07T07:06:48.133" v="0"/>
          <ac:spMkLst>
            <pc:docMk/>
            <pc:sldMk cId="2904293866" sldId="275"/>
            <ac:spMk id="5" creationId="{162142C1-41B0-48B3-B761-C0ACEE95F5B6}"/>
          </ac:spMkLst>
        </pc:spChg>
      </pc:sldChg>
      <pc:sldChg chg="modSp">
        <pc:chgData name="Francesco Lucà" userId="be252dd4-0f5a-48eb-bdff-dd588f7f9609" providerId="ADAL" clId="{8C9ED5F4-4D8C-4A86-8A01-0D5F7C64916A}" dt="2025-05-07T07:06:48.133" v="0"/>
        <pc:sldMkLst>
          <pc:docMk/>
          <pc:sldMk cId="2856965550" sldId="276"/>
        </pc:sldMkLst>
        <pc:spChg chg="mod">
          <ac:chgData name="Francesco Lucà" userId="be252dd4-0f5a-48eb-bdff-dd588f7f9609" providerId="ADAL" clId="{8C9ED5F4-4D8C-4A86-8A01-0D5F7C64916A}" dt="2025-05-07T07:06:48.133" v="0"/>
          <ac:spMkLst>
            <pc:docMk/>
            <pc:sldMk cId="2856965550" sldId="276"/>
            <ac:spMk id="5" creationId="{162142C1-41B0-48B3-B761-C0ACEE95F5B6}"/>
          </ac:spMkLst>
        </pc:spChg>
      </pc:sldChg>
      <pc:sldChg chg="modSp">
        <pc:chgData name="Francesco Lucà" userId="be252dd4-0f5a-48eb-bdff-dd588f7f9609" providerId="ADAL" clId="{8C9ED5F4-4D8C-4A86-8A01-0D5F7C64916A}" dt="2025-05-07T07:06:48.133" v="0"/>
        <pc:sldMkLst>
          <pc:docMk/>
          <pc:sldMk cId="963302190" sldId="277"/>
        </pc:sldMkLst>
        <pc:spChg chg="mod">
          <ac:chgData name="Francesco Lucà" userId="be252dd4-0f5a-48eb-bdff-dd588f7f9609" providerId="ADAL" clId="{8C9ED5F4-4D8C-4A86-8A01-0D5F7C64916A}" dt="2025-05-07T07:06:48.133" v="0"/>
          <ac:spMkLst>
            <pc:docMk/>
            <pc:sldMk cId="963302190" sldId="277"/>
            <ac:spMk id="5" creationId="{162142C1-41B0-48B3-B761-C0ACEE95F5B6}"/>
          </ac:spMkLst>
        </pc:spChg>
      </pc:sldChg>
      <pc:sldChg chg="modSp">
        <pc:chgData name="Francesco Lucà" userId="be252dd4-0f5a-48eb-bdff-dd588f7f9609" providerId="ADAL" clId="{8C9ED5F4-4D8C-4A86-8A01-0D5F7C64916A}" dt="2025-05-07T07:06:48.133" v="0"/>
        <pc:sldMkLst>
          <pc:docMk/>
          <pc:sldMk cId="1624492931" sldId="278"/>
        </pc:sldMkLst>
        <pc:spChg chg="mod">
          <ac:chgData name="Francesco Lucà" userId="be252dd4-0f5a-48eb-bdff-dd588f7f9609" providerId="ADAL" clId="{8C9ED5F4-4D8C-4A86-8A01-0D5F7C64916A}" dt="2025-05-07T07:06:48.133" v="0"/>
          <ac:spMkLst>
            <pc:docMk/>
            <pc:sldMk cId="1624492931" sldId="278"/>
            <ac:spMk id="5" creationId="{162142C1-41B0-48B3-B761-C0ACEE95F5B6}"/>
          </ac:spMkLst>
        </pc:spChg>
      </pc:sldChg>
      <pc:sldChg chg="modSp">
        <pc:chgData name="Francesco Lucà" userId="be252dd4-0f5a-48eb-bdff-dd588f7f9609" providerId="ADAL" clId="{8C9ED5F4-4D8C-4A86-8A01-0D5F7C64916A}" dt="2025-05-07T07:06:48.133" v="0"/>
        <pc:sldMkLst>
          <pc:docMk/>
          <pc:sldMk cId="1181131900" sldId="279"/>
        </pc:sldMkLst>
        <pc:spChg chg="mod">
          <ac:chgData name="Francesco Lucà" userId="be252dd4-0f5a-48eb-bdff-dd588f7f9609" providerId="ADAL" clId="{8C9ED5F4-4D8C-4A86-8A01-0D5F7C64916A}" dt="2025-05-07T07:06:48.133" v="0"/>
          <ac:spMkLst>
            <pc:docMk/>
            <pc:sldMk cId="1181131900" sldId="279"/>
            <ac:spMk id="5" creationId="{162142C1-41B0-48B3-B761-C0ACEE95F5B6}"/>
          </ac:spMkLst>
        </pc:spChg>
      </pc:sldChg>
      <pc:sldChg chg="modSp">
        <pc:chgData name="Francesco Lucà" userId="be252dd4-0f5a-48eb-bdff-dd588f7f9609" providerId="ADAL" clId="{8C9ED5F4-4D8C-4A86-8A01-0D5F7C64916A}" dt="2025-05-07T07:06:48.133" v="0"/>
        <pc:sldMkLst>
          <pc:docMk/>
          <pc:sldMk cId="1941271217" sldId="280"/>
        </pc:sldMkLst>
        <pc:spChg chg="mod">
          <ac:chgData name="Francesco Lucà" userId="be252dd4-0f5a-48eb-bdff-dd588f7f9609" providerId="ADAL" clId="{8C9ED5F4-4D8C-4A86-8A01-0D5F7C64916A}" dt="2025-05-07T07:06:48.133" v="0"/>
          <ac:spMkLst>
            <pc:docMk/>
            <pc:sldMk cId="1941271217" sldId="280"/>
            <ac:spMk id="5" creationId="{162142C1-41B0-48B3-B761-C0ACEE95F5B6}"/>
          </ac:spMkLst>
        </pc:spChg>
      </pc:sldChg>
      <pc:sldChg chg="modSp">
        <pc:chgData name="Francesco Lucà" userId="be252dd4-0f5a-48eb-bdff-dd588f7f9609" providerId="ADAL" clId="{8C9ED5F4-4D8C-4A86-8A01-0D5F7C64916A}" dt="2025-05-07T07:06:48.133" v="0"/>
        <pc:sldMkLst>
          <pc:docMk/>
          <pc:sldMk cId="460230612" sldId="281"/>
        </pc:sldMkLst>
        <pc:spChg chg="mod">
          <ac:chgData name="Francesco Lucà" userId="be252dd4-0f5a-48eb-bdff-dd588f7f9609" providerId="ADAL" clId="{8C9ED5F4-4D8C-4A86-8A01-0D5F7C64916A}" dt="2025-05-07T07:06:48.133" v="0"/>
          <ac:spMkLst>
            <pc:docMk/>
            <pc:sldMk cId="460230612" sldId="281"/>
            <ac:spMk id="5" creationId="{162142C1-41B0-48B3-B761-C0ACEE95F5B6}"/>
          </ac:spMkLst>
        </pc:spChg>
      </pc:sldChg>
      <pc:sldChg chg="modSp">
        <pc:chgData name="Francesco Lucà" userId="be252dd4-0f5a-48eb-bdff-dd588f7f9609" providerId="ADAL" clId="{8C9ED5F4-4D8C-4A86-8A01-0D5F7C64916A}" dt="2025-05-07T07:06:48.133" v="0"/>
        <pc:sldMkLst>
          <pc:docMk/>
          <pc:sldMk cId="868516052" sldId="282"/>
        </pc:sldMkLst>
        <pc:spChg chg="mod">
          <ac:chgData name="Francesco Lucà" userId="be252dd4-0f5a-48eb-bdff-dd588f7f9609" providerId="ADAL" clId="{8C9ED5F4-4D8C-4A86-8A01-0D5F7C64916A}" dt="2025-05-07T07:06:48.133" v="0"/>
          <ac:spMkLst>
            <pc:docMk/>
            <pc:sldMk cId="868516052" sldId="282"/>
            <ac:spMk id="5" creationId="{162142C1-41B0-48B3-B761-C0ACEE95F5B6}"/>
          </ac:spMkLst>
        </pc:spChg>
      </pc:sldChg>
      <pc:sldChg chg="modSp">
        <pc:chgData name="Francesco Lucà" userId="be252dd4-0f5a-48eb-bdff-dd588f7f9609" providerId="ADAL" clId="{8C9ED5F4-4D8C-4A86-8A01-0D5F7C64916A}" dt="2025-05-07T07:06:48.133" v="0"/>
        <pc:sldMkLst>
          <pc:docMk/>
          <pc:sldMk cId="4061522239" sldId="283"/>
        </pc:sldMkLst>
        <pc:spChg chg="mod">
          <ac:chgData name="Francesco Lucà" userId="be252dd4-0f5a-48eb-bdff-dd588f7f9609" providerId="ADAL" clId="{8C9ED5F4-4D8C-4A86-8A01-0D5F7C64916A}" dt="2025-05-07T07:06:48.133" v="0"/>
          <ac:spMkLst>
            <pc:docMk/>
            <pc:sldMk cId="4061522239" sldId="283"/>
            <ac:spMk id="5" creationId="{162142C1-41B0-48B3-B761-C0ACEE95F5B6}"/>
          </ac:spMkLst>
        </pc:spChg>
      </pc:sldChg>
      <pc:sldChg chg="modSp">
        <pc:chgData name="Francesco Lucà" userId="be252dd4-0f5a-48eb-bdff-dd588f7f9609" providerId="ADAL" clId="{8C9ED5F4-4D8C-4A86-8A01-0D5F7C64916A}" dt="2025-05-07T07:06:48.133" v="0"/>
        <pc:sldMkLst>
          <pc:docMk/>
          <pc:sldMk cId="2002318355" sldId="284"/>
        </pc:sldMkLst>
        <pc:spChg chg="mod">
          <ac:chgData name="Francesco Lucà" userId="be252dd4-0f5a-48eb-bdff-dd588f7f9609" providerId="ADAL" clId="{8C9ED5F4-4D8C-4A86-8A01-0D5F7C64916A}" dt="2025-05-07T07:06:48.133" v="0"/>
          <ac:spMkLst>
            <pc:docMk/>
            <pc:sldMk cId="2002318355" sldId="284"/>
            <ac:spMk id="5" creationId="{162142C1-41B0-48B3-B761-C0ACEE95F5B6}"/>
          </ac:spMkLst>
        </pc:spChg>
      </pc:sldChg>
      <pc:sldChg chg="modSp">
        <pc:chgData name="Francesco Lucà" userId="be252dd4-0f5a-48eb-bdff-dd588f7f9609" providerId="ADAL" clId="{8C9ED5F4-4D8C-4A86-8A01-0D5F7C64916A}" dt="2025-05-07T07:06:48.133" v="0"/>
        <pc:sldMkLst>
          <pc:docMk/>
          <pc:sldMk cId="2164476763" sldId="285"/>
        </pc:sldMkLst>
        <pc:spChg chg="mod">
          <ac:chgData name="Francesco Lucà" userId="be252dd4-0f5a-48eb-bdff-dd588f7f9609" providerId="ADAL" clId="{8C9ED5F4-4D8C-4A86-8A01-0D5F7C64916A}" dt="2025-05-07T07:06:48.133" v="0"/>
          <ac:spMkLst>
            <pc:docMk/>
            <pc:sldMk cId="2164476763" sldId="285"/>
            <ac:spMk id="5" creationId="{162142C1-41B0-48B3-B761-C0ACEE95F5B6}"/>
          </ac:spMkLst>
        </pc:spChg>
      </pc:sldChg>
      <pc:sldChg chg="modSp">
        <pc:chgData name="Francesco Lucà" userId="be252dd4-0f5a-48eb-bdff-dd588f7f9609" providerId="ADAL" clId="{8C9ED5F4-4D8C-4A86-8A01-0D5F7C64916A}" dt="2025-05-07T07:06:48.133" v="0"/>
        <pc:sldMkLst>
          <pc:docMk/>
          <pc:sldMk cId="1566192802" sldId="286"/>
        </pc:sldMkLst>
        <pc:spChg chg="mod">
          <ac:chgData name="Francesco Lucà" userId="be252dd4-0f5a-48eb-bdff-dd588f7f9609" providerId="ADAL" clId="{8C9ED5F4-4D8C-4A86-8A01-0D5F7C64916A}" dt="2025-05-07T07:06:48.133" v="0"/>
          <ac:spMkLst>
            <pc:docMk/>
            <pc:sldMk cId="1566192802" sldId="286"/>
            <ac:spMk id="5" creationId="{162142C1-41B0-48B3-B761-C0ACEE95F5B6}"/>
          </ac:spMkLst>
        </pc:spChg>
      </pc:sldChg>
      <pc:sldChg chg="modSp">
        <pc:chgData name="Francesco Lucà" userId="be252dd4-0f5a-48eb-bdff-dd588f7f9609" providerId="ADAL" clId="{8C9ED5F4-4D8C-4A86-8A01-0D5F7C64916A}" dt="2025-05-07T07:06:48.133" v="0"/>
        <pc:sldMkLst>
          <pc:docMk/>
          <pc:sldMk cId="2566455422" sldId="287"/>
        </pc:sldMkLst>
        <pc:spChg chg="mod">
          <ac:chgData name="Francesco Lucà" userId="be252dd4-0f5a-48eb-bdff-dd588f7f9609" providerId="ADAL" clId="{8C9ED5F4-4D8C-4A86-8A01-0D5F7C64916A}" dt="2025-05-07T07:06:48.133" v="0"/>
          <ac:spMkLst>
            <pc:docMk/>
            <pc:sldMk cId="2566455422" sldId="287"/>
            <ac:spMk id="5" creationId="{162142C1-41B0-48B3-B761-C0ACEE95F5B6}"/>
          </ac:spMkLst>
        </pc:spChg>
      </pc:sldChg>
      <pc:sldMasterChg chg="modSp modSldLayout">
        <pc:chgData name="Francesco Lucà" userId="be252dd4-0f5a-48eb-bdff-dd588f7f9609" providerId="ADAL" clId="{8C9ED5F4-4D8C-4A86-8A01-0D5F7C64916A}" dt="2025-05-07T07:06:48.133" v="0"/>
        <pc:sldMasterMkLst>
          <pc:docMk/>
          <pc:sldMasterMk cId="0" sldId="2147483648"/>
        </pc:sldMasterMkLst>
        <pc:spChg chg="mod">
          <ac:chgData name="Francesco Lucà" userId="be252dd4-0f5a-48eb-bdff-dd588f7f9609" providerId="ADAL" clId="{8C9ED5F4-4D8C-4A86-8A01-0D5F7C64916A}" dt="2025-05-07T07:06:48.133" v="0"/>
          <ac:spMkLst>
            <pc:docMk/>
            <pc:sldMasterMk cId="0" sldId="2147483648"/>
            <ac:spMk id="19" creationId="{DBE90251-E50E-4F70-9059-73CB9BD5D14C}"/>
          </ac:spMkLst>
        </pc:spChg>
        <pc:sldLayoutChg chg="modSp">
          <pc:chgData name="Francesco Lucà" userId="be252dd4-0f5a-48eb-bdff-dd588f7f9609" providerId="ADAL" clId="{8C9ED5F4-4D8C-4A86-8A01-0D5F7C64916A}" dt="2025-05-07T07:06:48.133" v="0"/>
          <pc:sldLayoutMkLst>
            <pc:docMk/>
            <pc:sldMasterMk cId="0" sldId="2147483648"/>
            <pc:sldLayoutMk cId="0" sldId="2147483649"/>
          </pc:sldLayoutMkLst>
          <pc:spChg chg="mod">
            <ac:chgData name="Francesco Lucà" userId="be252dd4-0f5a-48eb-bdff-dd588f7f9609" providerId="ADAL" clId="{8C9ED5F4-4D8C-4A86-8A01-0D5F7C64916A}" dt="2025-05-07T07:06:48.133"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0"/>
          </pc:sldLayoutMkLst>
          <pc:spChg chg="mod">
            <ac:chgData name="Francesco Lucà" userId="be252dd4-0f5a-48eb-bdff-dd588f7f9609" providerId="ADAL" clId="{8C9ED5F4-4D8C-4A86-8A01-0D5F7C64916A}" dt="2025-05-07T07:06:48.133"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1"/>
          </pc:sldLayoutMkLst>
          <pc:spChg chg="mod">
            <ac:chgData name="Francesco Lucà" userId="be252dd4-0f5a-48eb-bdff-dd588f7f9609" providerId="ADAL" clId="{8C9ED5F4-4D8C-4A86-8A01-0D5F7C64916A}" dt="2025-05-07T07:06:48.133"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3"/>
          </pc:sldLayoutMkLst>
          <pc:spChg chg="mod">
            <ac:chgData name="Francesco Lucà" userId="be252dd4-0f5a-48eb-bdff-dd588f7f9609" providerId="ADAL" clId="{8C9ED5F4-4D8C-4A86-8A01-0D5F7C64916A}" dt="2025-05-07T07:06:48.133"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4"/>
          </pc:sldLayoutMkLst>
          <pc:spChg chg="mod">
            <ac:chgData name="Francesco Lucà" userId="be252dd4-0f5a-48eb-bdff-dd588f7f9609" providerId="ADAL" clId="{8C9ED5F4-4D8C-4A86-8A01-0D5F7C64916A}" dt="2025-05-07T07:06:48.133"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5"/>
          </pc:sldLayoutMkLst>
          <pc:spChg chg="mod">
            <ac:chgData name="Francesco Lucà" userId="be252dd4-0f5a-48eb-bdff-dd588f7f9609" providerId="ADAL" clId="{8C9ED5F4-4D8C-4A86-8A01-0D5F7C64916A}" dt="2025-05-07T07:06:48.133"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7"/>
          </pc:sldLayoutMkLst>
          <pc:spChg chg="mod">
            <ac:chgData name="Francesco Lucà" userId="be252dd4-0f5a-48eb-bdff-dd588f7f9609" providerId="ADAL" clId="{8C9ED5F4-4D8C-4A86-8A01-0D5F7C64916A}" dt="2025-05-07T07:06:48.133"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59"/>
          </pc:sldLayoutMkLst>
          <pc:spChg chg="mod">
            <ac:chgData name="Francesco Lucà" userId="be252dd4-0f5a-48eb-bdff-dd588f7f9609" providerId="ADAL" clId="{8C9ED5F4-4D8C-4A86-8A01-0D5F7C64916A}" dt="2025-05-07T07:06:48.133"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0"/>
          </pc:sldLayoutMkLst>
          <pc:spChg chg="mod">
            <ac:chgData name="Francesco Lucà" userId="be252dd4-0f5a-48eb-bdff-dd588f7f9609" providerId="ADAL" clId="{8C9ED5F4-4D8C-4A86-8A01-0D5F7C64916A}" dt="2025-05-07T07:06:48.133"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1"/>
          </pc:sldLayoutMkLst>
          <pc:spChg chg="mod">
            <ac:chgData name="Francesco Lucà" userId="be252dd4-0f5a-48eb-bdff-dd588f7f9609" providerId="ADAL" clId="{8C9ED5F4-4D8C-4A86-8A01-0D5F7C64916A}" dt="2025-05-07T07:06:48.133"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2"/>
          </pc:sldLayoutMkLst>
          <pc:spChg chg="mod">
            <ac:chgData name="Francesco Lucà" userId="be252dd4-0f5a-48eb-bdff-dd588f7f9609" providerId="ADAL" clId="{8C9ED5F4-4D8C-4A86-8A01-0D5F7C64916A}" dt="2025-05-07T07:06:48.133"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3"/>
          </pc:sldLayoutMkLst>
          <pc:spChg chg="mod">
            <ac:chgData name="Francesco Lucà" userId="be252dd4-0f5a-48eb-bdff-dd588f7f9609" providerId="ADAL" clId="{8C9ED5F4-4D8C-4A86-8A01-0D5F7C64916A}" dt="2025-05-07T07:06:48.133"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4"/>
          </pc:sldLayoutMkLst>
          <pc:spChg chg="mod">
            <ac:chgData name="Francesco Lucà" userId="be252dd4-0f5a-48eb-bdff-dd588f7f9609" providerId="ADAL" clId="{8C9ED5F4-4D8C-4A86-8A01-0D5F7C64916A}" dt="2025-05-07T07:06:48.133"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5"/>
          </pc:sldLayoutMkLst>
          <pc:spChg chg="mod">
            <ac:chgData name="Francesco Lucà" userId="be252dd4-0f5a-48eb-bdff-dd588f7f9609" providerId="ADAL" clId="{8C9ED5F4-4D8C-4A86-8A01-0D5F7C64916A}" dt="2025-05-07T07:06:48.133"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6"/>
          </pc:sldLayoutMkLst>
          <pc:spChg chg="mod">
            <ac:chgData name="Francesco Lucà" userId="be252dd4-0f5a-48eb-bdff-dd588f7f9609" providerId="ADAL" clId="{8C9ED5F4-4D8C-4A86-8A01-0D5F7C64916A}" dt="2025-05-07T07:06:48.133"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8C9ED5F4-4D8C-4A86-8A01-0D5F7C64916A}" dt="2025-05-07T07:06:48.133" v="0"/>
          <pc:sldLayoutMkLst>
            <pc:docMk/>
            <pc:sldMasterMk cId="0" sldId="2147483648"/>
            <pc:sldLayoutMk cId="0" sldId="2147483667"/>
          </pc:sldLayoutMkLst>
          <pc:spChg chg="mod">
            <ac:chgData name="Francesco Lucà" userId="be252dd4-0f5a-48eb-bdff-dd588f7f9609" providerId="ADAL" clId="{8C9ED5F4-4D8C-4A86-8A01-0D5F7C64916A}" dt="2025-05-07T07:06:48.133"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686B73BC-A4E2-49CE-BA28-648237DB87AB}"/>
    <pc:docChg chg="modSld modMainMaster">
      <pc:chgData name="Francesco Lucà" userId="be252dd4-0f5a-48eb-bdff-dd588f7f9609" providerId="ADAL" clId="{686B73BC-A4E2-49CE-BA28-648237DB87AB}" dt="2021-05-24T18:18:04.149" v="0"/>
      <pc:docMkLst>
        <pc:docMk/>
      </pc:docMkLst>
      <pc:sldChg chg="modSp">
        <pc:chgData name="Francesco Lucà" userId="be252dd4-0f5a-48eb-bdff-dd588f7f9609" providerId="ADAL" clId="{686B73BC-A4E2-49CE-BA28-648237DB87AB}" dt="2021-05-24T18:18:04.149" v="0"/>
        <pc:sldMkLst>
          <pc:docMk/>
          <pc:sldMk cId="3762391800" sldId="256"/>
        </pc:sldMkLst>
      </pc:sldChg>
      <pc:sldChg chg="modSp">
        <pc:chgData name="Francesco Lucà" userId="be252dd4-0f5a-48eb-bdff-dd588f7f9609" providerId="ADAL" clId="{686B73BC-A4E2-49CE-BA28-648237DB87AB}" dt="2021-05-24T18:18:04.149" v="0"/>
        <pc:sldMkLst>
          <pc:docMk/>
          <pc:sldMk cId="3210307374" sldId="257"/>
        </pc:sldMkLst>
      </pc:sldChg>
      <pc:sldChg chg="modSp">
        <pc:chgData name="Francesco Lucà" userId="be252dd4-0f5a-48eb-bdff-dd588f7f9609" providerId="ADAL" clId="{686B73BC-A4E2-49CE-BA28-648237DB87AB}" dt="2021-05-24T18:18:04.149" v="0"/>
        <pc:sldMkLst>
          <pc:docMk/>
          <pc:sldMk cId="1789084615" sldId="264"/>
        </pc:sldMkLst>
      </pc:sldChg>
      <pc:sldChg chg="modSp">
        <pc:chgData name="Francesco Lucà" userId="be252dd4-0f5a-48eb-bdff-dd588f7f9609" providerId="ADAL" clId="{686B73BC-A4E2-49CE-BA28-648237DB87AB}" dt="2021-05-24T18:18:04.149" v="0"/>
        <pc:sldMkLst>
          <pc:docMk/>
          <pc:sldMk cId="968130405" sldId="265"/>
        </pc:sldMkLst>
      </pc:sldChg>
      <pc:sldChg chg="modSp">
        <pc:chgData name="Francesco Lucà" userId="be252dd4-0f5a-48eb-bdff-dd588f7f9609" providerId="ADAL" clId="{686B73BC-A4E2-49CE-BA28-648237DB87AB}" dt="2021-05-24T18:18:04.149" v="0"/>
        <pc:sldMkLst>
          <pc:docMk/>
          <pc:sldMk cId="912808744" sldId="266"/>
        </pc:sldMkLst>
      </pc:sldChg>
      <pc:sldChg chg="modSp">
        <pc:chgData name="Francesco Lucà" userId="be252dd4-0f5a-48eb-bdff-dd588f7f9609" providerId="ADAL" clId="{686B73BC-A4E2-49CE-BA28-648237DB87AB}" dt="2021-05-24T18:18:04.149" v="0"/>
        <pc:sldMkLst>
          <pc:docMk/>
          <pc:sldMk cId="3362626425" sldId="267"/>
        </pc:sldMkLst>
      </pc:sldChg>
      <pc:sldChg chg="modSp">
        <pc:chgData name="Francesco Lucà" userId="be252dd4-0f5a-48eb-bdff-dd588f7f9609" providerId="ADAL" clId="{686B73BC-A4E2-49CE-BA28-648237DB87AB}" dt="2021-05-24T18:18:04.149" v="0"/>
        <pc:sldMkLst>
          <pc:docMk/>
          <pc:sldMk cId="257973844" sldId="268"/>
        </pc:sldMkLst>
      </pc:sldChg>
      <pc:sldChg chg="modSp">
        <pc:chgData name="Francesco Lucà" userId="be252dd4-0f5a-48eb-bdff-dd588f7f9609" providerId="ADAL" clId="{686B73BC-A4E2-49CE-BA28-648237DB87AB}" dt="2021-05-24T18:18:04.149" v="0"/>
        <pc:sldMkLst>
          <pc:docMk/>
          <pc:sldMk cId="2796791939" sldId="269"/>
        </pc:sldMkLst>
      </pc:sldChg>
      <pc:sldChg chg="modSp">
        <pc:chgData name="Francesco Lucà" userId="be252dd4-0f5a-48eb-bdff-dd588f7f9609" providerId="ADAL" clId="{686B73BC-A4E2-49CE-BA28-648237DB87AB}" dt="2021-05-24T18:18:04.149" v="0"/>
        <pc:sldMkLst>
          <pc:docMk/>
          <pc:sldMk cId="4209272467" sldId="270"/>
        </pc:sldMkLst>
      </pc:sldChg>
      <pc:sldChg chg="modSp">
        <pc:chgData name="Francesco Lucà" userId="be252dd4-0f5a-48eb-bdff-dd588f7f9609" providerId="ADAL" clId="{686B73BC-A4E2-49CE-BA28-648237DB87AB}" dt="2021-05-24T18:18:04.149" v="0"/>
        <pc:sldMkLst>
          <pc:docMk/>
          <pc:sldMk cId="1190650511" sldId="271"/>
        </pc:sldMkLst>
      </pc:sldChg>
      <pc:sldChg chg="modSp">
        <pc:chgData name="Francesco Lucà" userId="be252dd4-0f5a-48eb-bdff-dd588f7f9609" providerId="ADAL" clId="{686B73BC-A4E2-49CE-BA28-648237DB87AB}" dt="2021-05-24T18:18:04.149" v="0"/>
        <pc:sldMkLst>
          <pc:docMk/>
          <pc:sldMk cId="700821997" sldId="272"/>
        </pc:sldMkLst>
      </pc:sldChg>
      <pc:sldChg chg="modSp">
        <pc:chgData name="Francesco Lucà" userId="be252dd4-0f5a-48eb-bdff-dd588f7f9609" providerId="ADAL" clId="{686B73BC-A4E2-49CE-BA28-648237DB87AB}" dt="2021-05-24T18:18:04.149" v="0"/>
        <pc:sldMkLst>
          <pc:docMk/>
          <pc:sldMk cId="3668934526" sldId="273"/>
        </pc:sldMkLst>
      </pc:sldChg>
      <pc:sldChg chg="modSp">
        <pc:chgData name="Francesco Lucà" userId="be252dd4-0f5a-48eb-bdff-dd588f7f9609" providerId="ADAL" clId="{686B73BC-A4E2-49CE-BA28-648237DB87AB}" dt="2021-05-24T18:18:04.149" v="0"/>
        <pc:sldMkLst>
          <pc:docMk/>
          <pc:sldMk cId="3099900581" sldId="274"/>
        </pc:sldMkLst>
      </pc:sldChg>
      <pc:sldChg chg="modSp">
        <pc:chgData name="Francesco Lucà" userId="be252dd4-0f5a-48eb-bdff-dd588f7f9609" providerId="ADAL" clId="{686B73BC-A4E2-49CE-BA28-648237DB87AB}" dt="2021-05-24T18:18:04.149" v="0"/>
        <pc:sldMkLst>
          <pc:docMk/>
          <pc:sldMk cId="2904293866" sldId="275"/>
        </pc:sldMkLst>
      </pc:sldChg>
      <pc:sldChg chg="modSp">
        <pc:chgData name="Francesco Lucà" userId="be252dd4-0f5a-48eb-bdff-dd588f7f9609" providerId="ADAL" clId="{686B73BC-A4E2-49CE-BA28-648237DB87AB}" dt="2021-05-24T18:18:04.149" v="0"/>
        <pc:sldMkLst>
          <pc:docMk/>
          <pc:sldMk cId="2856965550" sldId="276"/>
        </pc:sldMkLst>
      </pc:sldChg>
      <pc:sldChg chg="modSp">
        <pc:chgData name="Francesco Lucà" userId="be252dd4-0f5a-48eb-bdff-dd588f7f9609" providerId="ADAL" clId="{686B73BC-A4E2-49CE-BA28-648237DB87AB}" dt="2021-05-24T18:18:04.149" v="0"/>
        <pc:sldMkLst>
          <pc:docMk/>
          <pc:sldMk cId="963302190" sldId="277"/>
        </pc:sldMkLst>
      </pc:sldChg>
      <pc:sldChg chg="modSp">
        <pc:chgData name="Francesco Lucà" userId="be252dd4-0f5a-48eb-bdff-dd588f7f9609" providerId="ADAL" clId="{686B73BC-A4E2-49CE-BA28-648237DB87AB}" dt="2021-05-24T18:18:04.149" v="0"/>
        <pc:sldMkLst>
          <pc:docMk/>
          <pc:sldMk cId="1624492931" sldId="278"/>
        </pc:sldMkLst>
      </pc:sldChg>
      <pc:sldChg chg="modSp">
        <pc:chgData name="Francesco Lucà" userId="be252dd4-0f5a-48eb-bdff-dd588f7f9609" providerId="ADAL" clId="{686B73BC-A4E2-49CE-BA28-648237DB87AB}" dt="2021-05-24T18:18:04.149" v="0"/>
        <pc:sldMkLst>
          <pc:docMk/>
          <pc:sldMk cId="1181131900" sldId="279"/>
        </pc:sldMkLst>
      </pc:sldChg>
      <pc:sldChg chg="modSp">
        <pc:chgData name="Francesco Lucà" userId="be252dd4-0f5a-48eb-bdff-dd588f7f9609" providerId="ADAL" clId="{686B73BC-A4E2-49CE-BA28-648237DB87AB}" dt="2021-05-24T18:18:04.149" v="0"/>
        <pc:sldMkLst>
          <pc:docMk/>
          <pc:sldMk cId="1941271217" sldId="280"/>
        </pc:sldMkLst>
      </pc:sldChg>
      <pc:sldChg chg="modSp">
        <pc:chgData name="Francesco Lucà" userId="be252dd4-0f5a-48eb-bdff-dd588f7f9609" providerId="ADAL" clId="{686B73BC-A4E2-49CE-BA28-648237DB87AB}" dt="2021-05-24T18:18:04.149" v="0"/>
        <pc:sldMkLst>
          <pc:docMk/>
          <pc:sldMk cId="460230612" sldId="281"/>
        </pc:sldMkLst>
      </pc:sldChg>
      <pc:sldChg chg="modSp">
        <pc:chgData name="Francesco Lucà" userId="be252dd4-0f5a-48eb-bdff-dd588f7f9609" providerId="ADAL" clId="{686B73BC-A4E2-49CE-BA28-648237DB87AB}" dt="2021-05-24T18:18:04.149" v="0"/>
        <pc:sldMkLst>
          <pc:docMk/>
          <pc:sldMk cId="868516052" sldId="282"/>
        </pc:sldMkLst>
      </pc:sldChg>
      <pc:sldChg chg="modSp">
        <pc:chgData name="Francesco Lucà" userId="be252dd4-0f5a-48eb-bdff-dd588f7f9609" providerId="ADAL" clId="{686B73BC-A4E2-49CE-BA28-648237DB87AB}" dt="2021-05-24T18:18:04.149" v="0"/>
        <pc:sldMkLst>
          <pc:docMk/>
          <pc:sldMk cId="4061522239" sldId="283"/>
        </pc:sldMkLst>
      </pc:sldChg>
      <pc:sldChg chg="modSp">
        <pc:chgData name="Francesco Lucà" userId="be252dd4-0f5a-48eb-bdff-dd588f7f9609" providerId="ADAL" clId="{686B73BC-A4E2-49CE-BA28-648237DB87AB}" dt="2021-05-24T18:18:04.149" v="0"/>
        <pc:sldMkLst>
          <pc:docMk/>
          <pc:sldMk cId="2002318355" sldId="284"/>
        </pc:sldMkLst>
      </pc:sldChg>
      <pc:sldChg chg="modSp">
        <pc:chgData name="Francesco Lucà" userId="be252dd4-0f5a-48eb-bdff-dd588f7f9609" providerId="ADAL" clId="{686B73BC-A4E2-49CE-BA28-648237DB87AB}" dt="2021-05-24T18:18:04.149" v="0"/>
        <pc:sldMkLst>
          <pc:docMk/>
          <pc:sldMk cId="2164476763" sldId="285"/>
        </pc:sldMkLst>
      </pc:sldChg>
      <pc:sldChg chg="modSp">
        <pc:chgData name="Francesco Lucà" userId="be252dd4-0f5a-48eb-bdff-dd588f7f9609" providerId="ADAL" clId="{686B73BC-A4E2-49CE-BA28-648237DB87AB}" dt="2021-05-24T18:18:04.149" v="0"/>
        <pc:sldMkLst>
          <pc:docMk/>
          <pc:sldMk cId="1566192802" sldId="286"/>
        </pc:sldMkLst>
      </pc:sldChg>
      <pc:sldChg chg="modSp">
        <pc:chgData name="Francesco Lucà" userId="be252dd4-0f5a-48eb-bdff-dd588f7f9609" providerId="ADAL" clId="{686B73BC-A4E2-49CE-BA28-648237DB87AB}" dt="2021-05-24T18:18:04.149" v="0"/>
        <pc:sldMkLst>
          <pc:docMk/>
          <pc:sldMk cId="2566455422" sldId="287"/>
        </pc:sldMkLst>
      </pc:sldChg>
      <pc:sldMasterChg chg="modSp modSldLayout">
        <pc:chgData name="Francesco Lucà" userId="be252dd4-0f5a-48eb-bdff-dd588f7f9609" providerId="ADAL" clId="{686B73BC-A4E2-49CE-BA28-648237DB87AB}" dt="2021-05-24T18:18:04.149" v="0"/>
        <pc:sldMasterMkLst>
          <pc:docMk/>
          <pc:sldMasterMk cId="0" sldId="2147483648"/>
        </pc:sldMasterMkLst>
        <pc:sldLayoutChg chg="modSp">
          <pc:chgData name="Francesco Lucà" userId="be252dd4-0f5a-48eb-bdff-dd588f7f9609" providerId="ADAL" clId="{686B73BC-A4E2-49CE-BA28-648237DB87AB}" dt="2021-05-24T18:18:04.149" v="0"/>
          <pc:sldLayoutMkLst>
            <pc:docMk/>
            <pc:sldMasterMk cId="0" sldId="2147483648"/>
            <pc:sldLayoutMk cId="0" sldId="2147483649"/>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0"/>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1"/>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3"/>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4"/>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5"/>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7"/>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59"/>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0"/>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1"/>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2"/>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3"/>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4"/>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5"/>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6"/>
          </pc:sldLayoutMkLst>
        </pc:sldLayoutChg>
        <pc:sldLayoutChg chg="modSp">
          <pc:chgData name="Francesco Lucà" userId="be252dd4-0f5a-48eb-bdff-dd588f7f9609" providerId="ADAL" clId="{686B73BC-A4E2-49CE-BA28-648237DB87AB}" dt="2021-05-24T18:18:04.149"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07/05/2025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07/05/2025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Governance</a:t>
            </a:r>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Reading the financial statement driven by professional skepticism: an introduction to financial statements analysis.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409700" y="485775"/>
            <a:ext cx="7277100" cy="1200329"/>
          </a:xfrm>
          <a:prstGeom prst="rect">
            <a:avLst/>
          </a:prstGeom>
          <a:noFill/>
        </p:spPr>
        <p:txBody>
          <a:bodyPr wrap="square" rtlCol="0">
            <a:spAutoFit/>
          </a:bodyPr>
          <a:lstStyle/>
          <a:p>
            <a:r>
              <a:rPr lang="it-IT" dirty="0"/>
              <a:t>Agenda</a:t>
            </a:r>
          </a:p>
          <a:p>
            <a:pPr marL="342900" indent="-342900">
              <a:buFont typeface="+mj-lt"/>
              <a:buAutoNum type="arabicPeriod"/>
            </a:pPr>
            <a:r>
              <a:rPr lang="it-IT" dirty="0"/>
              <a:t>The </a:t>
            </a:r>
            <a:r>
              <a:rPr lang="it-IT" dirty="0" err="1"/>
              <a:t>financial</a:t>
            </a:r>
            <a:r>
              <a:rPr lang="it-IT" dirty="0"/>
              <a:t> statements </a:t>
            </a:r>
            <a:r>
              <a:rPr lang="it-IT" dirty="0" err="1"/>
              <a:t>analysis</a:t>
            </a:r>
            <a:endParaRPr lang="it-IT" dirty="0"/>
          </a:p>
          <a:p>
            <a:pPr marL="342900" indent="-342900">
              <a:buFont typeface="+mj-lt"/>
              <a:buAutoNum type="arabicPeriod"/>
            </a:pPr>
            <a:r>
              <a:rPr lang="it-IT" dirty="0"/>
              <a:t>Ratio </a:t>
            </a:r>
            <a:r>
              <a:rPr lang="it-IT" dirty="0" err="1"/>
              <a:t>analysis</a:t>
            </a:r>
            <a:endParaRPr lang="it-IT" dirty="0"/>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The financial statements analysis help making analysis of different business areas to get:</a:t>
            </a:r>
          </a:p>
          <a:p>
            <a:pPr marL="285750" indent="-285750">
              <a:buFont typeface="Wingdings" panose="05000000000000000000" pitchFamily="2" charset="2"/>
              <a:buChar char="Ø"/>
            </a:pPr>
            <a:r>
              <a:rPr lang="en-US" dirty="0"/>
              <a:t>Going-concern: survive under specific condition or/and somehow in the future change the structure</a:t>
            </a:r>
          </a:p>
          <a:p>
            <a:pPr marL="285750" indent="-285750">
              <a:buFont typeface="Wingdings" panose="05000000000000000000" pitchFamily="2" charset="2"/>
              <a:buChar char="Ø"/>
            </a:pPr>
            <a:r>
              <a:rPr lang="en-US" dirty="0"/>
              <a:t>Profitability: generate profits (sales vs costs)</a:t>
            </a:r>
          </a:p>
          <a:p>
            <a:pPr marL="285750" indent="-285750">
              <a:buFont typeface="Wingdings" panose="05000000000000000000" pitchFamily="2" charset="2"/>
              <a:buChar char="Ø"/>
            </a:pPr>
            <a:r>
              <a:rPr lang="en-US" dirty="0"/>
              <a:t>Cash generating: generate cash flows (cash in vs cash out)</a:t>
            </a:r>
          </a:p>
          <a:p>
            <a:r>
              <a:rPr lang="en-US" dirty="0"/>
              <a:t>Set performance targets and verify achievement (Variance analysis)</a:t>
            </a:r>
          </a:p>
          <a:p>
            <a:r>
              <a:rPr lang="en-US" dirty="0"/>
              <a:t>Support the forecasting of future performance enhances the ability to make a sound judgment about a company’s financial strength and future prospects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789084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Basic parameters:</a:t>
            </a:r>
          </a:p>
          <a:p>
            <a:endParaRPr lang="en-US"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2050" name="Picture 2" descr="Seeking Solutions to Increase Hotel Profitability">
            <a:extLst>
              <a:ext uri="{FF2B5EF4-FFF2-40B4-BE49-F238E27FC236}">
                <a16:creationId xmlns:a16="http://schemas.microsoft.com/office/drawing/2014/main" id="{671964B3-625B-43AA-9446-60C5D3F4CE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9098" y="1875976"/>
            <a:ext cx="2001642" cy="1332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and With Money - Fotografie stock e altre immagini di Affari - iStock">
            <a:extLst>
              <a:ext uri="{FF2B5EF4-FFF2-40B4-BE49-F238E27FC236}">
                <a16:creationId xmlns:a16="http://schemas.microsoft.com/office/drawing/2014/main" id="{34B7BE75-E900-4C7A-A796-BC373FF1E2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27" t="5727" r="-21260" b="5826"/>
          <a:stretch/>
        </p:blipFill>
        <p:spPr bwMode="auto">
          <a:xfrm>
            <a:off x="4113766" y="1874476"/>
            <a:ext cx="2001600" cy="1333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Verifica di Solvibilità dei Clienti - Servizi | Recupero24">
            <a:extLst>
              <a:ext uri="{FF2B5EF4-FFF2-40B4-BE49-F238E27FC236}">
                <a16:creationId xmlns:a16="http://schemas.microsoft.com/office/drawing/2014/main" id="{1DE0D3DB-2FD1-4C60-99FF-0355F63594A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197" r="12218"/>
          <a:stretch/>
        </p:blipFill>
        <p:spPr bwMode="auto">
          <a:xfrm>
            <a:off x="6930732" y="1874476"/>
            <a:ext cx="2001600" cy="1333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Energy efficiency | Bticino Professionisti">
            <a:extLst>
              <a:ext uri="{FF2B5EF4-FFF2-40B4-BE49-F238E27FC236}">
                <a16:creationId xmlns:a16="http://schemas.microsoft.com/office/drawing/2014/main" id="{42839075-49D3-4F22-B89C-26E42411B6D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243" t="-664" r="24220" b="664"/>
          <a:stretch/>
        </p:blipFill>
        <p:spPr bwMode="auto">
          <a:xfrm>
            <a:off x="2112124" y="4009978"/>
            <a:ext cx="2001642" cy="1333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tock Exchange: immagini, foto stock e grafica vettoriale ...">
            <a:extLst>
              <a:ext uri="{FF2B5EF4-FFF2-40B4-BE49-F238E27FC236}">
                <a16:creationId xmlns:a16="http://schemas.microsoft.com/office/drawing/2014/main" id="{F6FEF0FB-8862-4AB3-BEE9-0936AA43CE2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183" r="12357" b="8175"/>
          <a:stretch/>
        </p:blipFill>
        <p:spPr bwMode="auto">
          <a:xfrm>
            <a:off x="6096000" y="4009978"/>
            <a:ext cx="2001600" cy="1333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59FAE6F-CE07-4A90-9630-E1A42B0AA35B}"/>
              </a:ext>
            </a:extLst>
          </p:cNvPr>
          <p:cNvSpPr txBox="1"/>
          <p:nvPr/>
        </p:nvSpPr>
        <p:spPr>
          <a:xfrm>
            <a:off x="1197723" y="3207976"/>
            <a:ext cx="1980000" cy="369332"/>
          </a:xfrm>
          <a:prstGeom prst="rect">
            <a:avLst/>
          </a:prstGeom>
          <a:noFill/>
          <a:ln w="28575">
            <a:solidFill>
              <a:schemeClr val="tx1"/>
            </a:solidFill>
          </a:ln>
        </p:spPr>
        <p:txBody>
          <a:bodyPr wrap="square" rtlCol="0">
            <a:spAutoFit/>
          </a:bodyPr>
          <a:lstStyle/>
          <a:p>
            <a:pPr algn="ctr"/>
            <a:r>
              <a:rPr lang="en-US" dirty="0"/>
              <a:t>Profitability</a:t>
            </a:r>
          </a:p>
        </p:txBody>
      </p:sp>
      <p:sp>
        <p:nvSpPr>
          <p:cNvPr id="12" name="TextBox 11">
            <a:extLst>
              <a:ext uri="{FF2B5EF4-FFF2-40B4-BE49-F238E27FC236}">
                <a16:creationId xmlns:a16="http://schemas.microsoft.com/office/drawing/2014/main" id="{9D06D2CA-8C12-43FC-AF6B-3017FBE24973}"/>
              </a:ext>
            </a:extLst>
          </p:cNvPr>
          <p:cNvSpPr txBox="1"/>
          <p:nvPr/>
        </p:nvSpPr>
        <p:spPr>
          <a:xfrm>
            <a:off x="4113723" y="3207976"/>
            <a:ext cx="2001643" cy="369332"/>
          </a:xfrm>
          <a:prstGeom prst="rect">
            <a:avLst/>
          </a:prstGeom>
          <a:noFill/>
          <a:ln w="28575">
            <a:solidFill>
              <a:schemeClr val="tx1"/>
            </a:solidFill>
          </a:ln>
        </p:spPr>
        <p:txBody>
          <a:bodyPr wrap="square" rtlCol="0">
            <a:spAutoFit/>
          </a:bodyPr>
          <a:lstStyle/>
          <a:p>
            <a:pPr algn="ctr"/>
            <a:r>
              <a:rPr lang="en-US" dirty="0"/>
              <a:t>Liquidity</a:t>
            </a:r>
          </a:p>
        </p:txBody>
      </p:sp>
      <p:sp>
        <p:nvSpPr>
          <p:cNvPr id="13" name="TextBox 12">
            <a:extLst>
              <a:ext uri="{FF2B5EF4-FFF2-40B4-BE49-F238E27FC236}">
                <a16:creationId xmlns:a16="http://schemas.microsoft.com/office/drawing/2014/main" id="{1C3D91E6-40C2-4CCF-8B07-E3DDBD4F08E7}"/>
              </a:ext>
            </a:extLst>
          </p:cNvPr>
          <p:cNvSpPr txBox="1"/>
          <p:nvPr/>
        </p:nvSpPr>
        <p:spPr>
          <a:xfrm>
            <a:off x="6939315" y="3201194"/>
            <a:ext cx="1980000" cy="369332"/>
          </a:xfrm>
          <a:prstGeom prst="rect">
            <a:avLst/>
          </a:prstGeom>
          <a:noFill/>
          <a:ln w="28575">
            <a:solidFill>
              <a:schemeClr val="tx1"/>
            </a:solidFill>
          </a:ln>
        </p:spPr>
        <p:txBody>
          <a:bodyPr wrap="square" rtlCol="0">
            <a:spAutoFit/>
          </a:bodyPr>
          <a:lstStyle/>
          <a:p>
            <a:pPr algn="ctr"/>
            <a:r>
              <a:rPr lang="en-US" dirty="0"/>
              <a:t>Solvency</a:t>
            </a:r>
          </a:p>
        </p:txBody>
      </p:sp>
      <p:sp>
        <p:nvSpPr>
          <p:cNvPr id="14" name="TextBox 13">
            <a:extLst>
              <a:ext uri="{FF2B5EF4-FFF2-40B4-BE49-F238E27FC236}">
                <a16:creationId xmlns:a16="http://schemas.microsoft.com/office/drawing/2014/main" id="{BB459715-B76A-441F-BB6B-634712DA4682}"/>
              </a:ext>
            </a:extLst>
          </p:cNvPr>
          <p:cNvSpPr txBox="1"/>
          <p:nvPr/>
        </p:nvSpPr>
        <p:spPr>
          <a:xfrm>
            <a:off x="2120706" y="5343478"/>
            <a:ext cx="1980000" cy="369332"/>
          </a:xfrm>
          <a:prstGeom prst="rect">
            <a:avLst/>
          </a:prstGeom>
          <a:noFill/>
          <a:ln w="28575">
            <a:solidFill>
              <a:schemeClr val="tx1"/>
            </a:solidFill>
          </a:ln>
        </p:spPr>
        <p:txBody>
          <a:bodyPr wrap="square" rtlCol="0">
            <a:spAutoFit/>
          </a:bodyPr>
          <a:lstStyle/>
          <a:p>
            <a:pPr algn="ctr"/>
            <a:r>
              <a:rPr lang="en-US" dirty="0"/>
              <a:t>Efficiency</a:t>
            </a:r>
          </a:p>
        </p:txBody>
      </p:sp>
      <p:sp>
        <p:nvSpPr>
          <p:cNvPr id="15" name="TextBox 14">
            <a:extLst>
              <a:ext uri="{FF2B5EF4-FFF2-40B4-BE49-F238E27FC236}">
                <a16:creationId xmlns:a16="http://schemas.microsoft.com/office/drawing/2014/main" id="{92EAD024-A2D1-4FE6-8D20-968E083A1955}"/>
              </a:ext>
            </a:extLst>
          </p:cNvPr>
          <p:cNvSpPr txBox="1"/>
          <p:nvPr/>
        </p:nvSpPr>
        <p:spPr>
          <a:xfrm>
            <a:off x="6106740" y="5343478"/>
            <a:ext cx="1980000" cy="369332"/>
          </a:xfrm>
          <a:prstGeom prst="rect">
            <a:avLst/>
          </a:prstGeom>
          <a:noFill/>
          <a:ln w="28575">
            <a:solidFill>
              <a:schemeClr val="tx1"/>
            </a:solidFill>
          </a:ln>
        </p:spPr>
        <p:txBody>
          <a:bodyPr wrap="square" rtlCol="0">
            <a:spAutoFit/>
          </a:bodyPr>
          <a:lstStyle/>
          <a:p>
            <a:pPr algn="ctr"/>
            <a:r>
              <a:rPr lang="en-US" dirty="0"/>
              <a:t>Market</a:t>
            </a:r>
          </a:p>
        </p:txBody>
      </p:sp>
    </p:spTree>
    <p:extLst>
      <p:ext uri="{BB962C8B-B14F-4D97-AF65-F5344CB8AC3E}">
        <p14:creationId xmlns:p14="http://schemas.microsoft.com/office/powerpoint/2010/main" val="968130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Profitability is the ability of a business to earn profits after paying all expenses directly related to the generation of the revenue, such as:</a:t>
            </a:r>
          </a:p>
          <a:p>
            <a:pPr marL="285750" indent="-285750">
              <a:buFont typeface="Wingdings" panose="05000000000000000000" pitchFamily="2" charset="2"/>
              <a:buChar char="Ø"/>
            </a:pPr>
            <a:r>
              <a:rPr lang="en-US" dirty="0"/>
              <a:t>Materials, Rental Payments, Employees, Services… (operating)</a:t>
            </a:r>
          </a:p>
          <a:p>
            <a:pPr marL="285750" indent="-285750">
              <a:buFont typeface="Wingdings" panose="05000000000000000000" pitchFamily="2" charset="2"/>
              <a:buChar char="Ø"/>
            </a:pPr>
            <a:r>
              <a:rPr lang="en-US" dirty="0"/>
              <a:t>Depreciation, Amortization, Loss, Impairment (operating)</a:t>
            </a:r>
          </a:p>
          <a:p>
            <a:pPr marL="285750" indent="-285750">
              <a:buFont typeface="Wingdings" panose="05000000000000000000" pitchFamily="2" charset="2"/>
              <a:buChar char="Ø"/>
            </a:pPr>
            <a:r>
              <a:rPr lang="en-US" dirty="0"/>
              <a:t>Financial Expenses (financing)</a:t>
            </a:r>
          </a:p>
          <a:p>
            <a:pPr marL="285750" indent="-285750">
              <a:buFont typeface="Wingdings" panose="05000000000000000000" pitchFamily="2" charset="2"/>
              <a:buChar char="Ø"/>
            </a:pPr>
            <a:r>
              <a:rPr lang="en-US" dirty="0"/>
              <a:t>Taxes</a:t>
            </a:r>
          </a:p>
          <a:p>
            <a:r>
              <a:rPr lang="en-US" b="1" dirty="0"/>
              <a:t>The ability to generate income in a year basis and to sustain the growth in the future both in short-term and long-term perspective</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912808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graphicFrame>
        <p:nvGraphicFramePr>
          <p:cNvPr id="6" name="Content Placeholder 5">
            <a:extLst>
              <a:ext uri="{FF2B5EF4-FFF2-40B4-BE49-F238E27FC236}">
                <a16:creationId xmlns:a16="http://schemas.microsoft.com/office/drawing/2014/main" id="{4C276C47-BA38-47BA-AE2C-0C9E7E97AE1F}"/>
              </a:ext>
            </a:extLst>
          </p:cNvPr>
          <p:cNvGraphicFramePr>
            <a:graphicFrameLocks noGrp="1"/>
          </p:cNvGraphicFramePr>
          <p:nvPr>
            <p:ph idx="1"/>
            <p:extLst>
              <p:ext uri="{D42A27DB-BD31-4B8C-83A1-F6EECF244321}">
                <p14:modId xmlns:p14="http://schemas.microsoft.com/office/powerpoint/2010/main" val="1674548009"/>
              </p:ext>
            </p:extLst>
          </p:nvPr>
        </p:nvGraphicFramePr>
        <p:xfrm>
          <a:off x="677863" y="1238250"/>
          <a:ext cx="8596312" cy="4334493"/>
        </p:xfrm>
        <a:graphic>
          <a:graphicData uri="http://schemas.openxmlformats.org/drawingml/2006/table">
            <a:tbl>
              <a:tblPr firstRow="1" bandRow="1">
                <a:tableStyleId>{5C22544A-7EE6-4342-B048-85BDC9FD1C3A}</a:tableStyleId>
              </a:tblPr>
              <a:tblGrid>
                <a:gridCol w="4298156">
                  <a:extLst>
                    <a:ext uri="{9D8B030D-6E8A-4147-A177-3AD203B41FA5}">
                      <a16:colId xmlns:a16="http://schemas.microsoft.com/office/drawing/2014/main" val="2967320716"/>
                    </a:ext>
                  </a:extLst>
                </a:gridCol>
                <a:gridCol w="4298156">
                  <a:extLst>
                    <a:ext uri="{9D8B030D-6E8A-4147-A177-3AD203B41FA5}">
                      <a16:colId xmlns:a16="http://schemas.microsoft.com/office/drawing/2014/main" val="3323573445"/>
                    </a:ext>
                  </a:extLst>
                </a:gridCol>
              </a:tblGrid>
              <a:tr h="683245">
                <a:tc>
                  <a:txBody>
                    <a:bodyPr/>
                    <a:lstStyle/>
                    <a:p>
                      <a:pPr algn="ctr"/>
                      <a:endParaRPr lang="en-US" sz="4000" dirty="0">
                        <a:solidFill>
                          <a:schemeClr val="tx1"/>
                        </a:solidFill>
                      </a:endParaRPr>
                    </a:p>
                  </a:txBody>
                  <a:tcPr>
                    <a:solidFill>
                      <a:schemeClr val="bg1"/>
                    </a:solidFill>
                  </a:tcPr>
                </a:tc>
                <a:tc>
                  <a:txBody>
                    <a:bodyPr/>
                    <a:lstStyle/>
                    <a:p>
                      <a:pPr algn="ctr"/>
                      <a:endParaRPr lang="en-US" sz="4000" dirty="0">
                        <a:solidFill>
                          <a:schemeClr val="tx1"/>
                        </a:solidFill>
                      </a:endParaRPr>
                    </a:p>
                  </a:txBody>
                  <a:tcPr>
                    <a:solidFill>
                      <a:schemeClr val="bg1"/>
                    </a:solidFill>
                  </a:tcPr>
                </a:tc>
                <a:extLst>
                  <a:ext uri="{0D108BD9-81ED-4DB2-BD59-A6C34878D82A}">
                    <a16:rowId xmlns:a16="http://schemas.microsoft.com/office/drawing/2014/main" val="786518992"/>
                  </a:ext>
                </a:extLst>
              </a:tr>
              <a:tr h="297063">
                <a:tc>
                  <a:txBody>
                    <a:bodyPr/>
                    <a:lstStyle/>
                    <a:p>
                      <a:pPr marL="0" algn="ctr" defTabSz="457200" rtl="0" eaLnBrk="1" latinLnBrk="0" hangingPunct="1"/>
                      <a:r>
                        <a:rPr lang="en-US" sz="1800" b="1" kern="1200" dirty="0">
                          <a:solidFill>
                            <a:schemeClr val="lt1"/>
                          </a:solidFill>
                          <a:latin typeface="+mn-lt"/>
                          <a:ea typeface="+mn-ea"/>
                          <a:cs typeface="+mn-cs"/>
                        </a:rPr>
                        <a:t>Expenses</a:t>
                      </a:r>
                    </a:p>
                  </a:txBody>
                  <a:tcPr>
                    <a:solidFill>
                      <a:srgbClr val="2F5A12"/>
                    </a:solidFill>
                  </a:tcPr>
                </a:tc>
                <a:tc>
                  <a:txBody>
                    <a:bodyPr/>
                    <a:lstStyle/>
                    <a:p>
                      <a:pPr marL="0" algn="ctr" defTabSz="457200" rtl="0" eaLnBrk="1" latinLnBrk="0" hangingPunct="1"/>
                      <a:r>
                        <a:rPr lang="en-US" sz="1800" b="1" kern="1200" dirty="0">
                          <a:solidFill>
                            <a:schemeClr val="lt1"/>
                          </a:solidFill>
                          <a:latin typeface="+mn-lt"/>
                          <a:ea typeface="+mn-ea"/>
                          <a:cs typeface="+mn-cs"/>
                        </a:rPr>
                        <a:t>Revenue</a:t>
                      </a:r>
                    </a:p>
                  </a:txBody>
                  <a:tcPr>
                    <a:solidFill>
                      <a:srgbClr val="2F5A12"/>
                    </a:solidFill>
                  </a:tcPr>
                </a:tc>
                <a:extLst>
                  <a:ext uri="{0D108BD9-81ED-4DB2-BD59-A6C34878D82A}">
                    <a16:rowId xmlns:a16="http://schemas.microsoft.com/office/drawing/2014/main" val="501145877"/>
                  </a:ext>
                </a:extLst>
              </a:tr>
              <a:tr h="297063">
                <a:tc>
                  <a:txBody>
                    <a:bodyPr/>
                    <a:lstStyle/>
                    <a:p>
                      <a:pPr algn="ctr"/>
                      <a:r>
                        <a:rPr lang="en-US" sz="1200" dirty="0"/>
                        <a:t>Materials</a:t>
                      </a:r>
                    </a:p>
                  </a:txBody>
                  <a:tcPr/>
                </a:tc>
                <a:tc>
                  <a:txBody>
                    <a:bodyPr/>
                    <a:lstStyle/>
                    <a:p>
                      <a:pPr algn="ctr"/>
                      <a:r>
                        <a:rPr lang="en-US" sz="1200" dirty="0"/>
                        <a:t>Sales</a:t>
                      </a:r>
                    </a:p>
                  </a:txBody>
                  <a:tcPr/>
                </a:tc>
                <a:extLst>
                  <a:ext uri="{0D108BD9-81ED-4DB2-BD59-A6C34878D82A}">
                    <a16:rowId xmlns:a16="http://schemas.microsoft.com/office/drawing/2014/main" val="2219982665"/>
                  </a:ext>
                </a:extLst>
              </a:tr>
              <a:tr h="297063">
                <a:tc>
                  <a:txBody>
                    <a:bodyPr/>
                    <a:lstStyle/>
                    <a:p>
                      <a:pPr algn="ctr"/>
                      <a:r>
                        <a:rPr lang="en-US" sz="1200" dirty="0"/>
                        <a:t>Services</a:t>
                      </a:r>
                    </a:p>
                  </a:txBody>
                  <a:tcPr/>
                </a:tc>
                <a:tc>
                  <a:txBody>
                    <a:bodyPr/>
                    <a:lstStyle/>
                    <a:p>
                      <a:pPr algn="ctr"/>
                      <a:r>
                        <a:rPr lang="en-US" sz="1200" dirty="0"/>
                        <a:t>Gains</a:t>
                      </a:r>
                    </a:p>
                  </a:txBody>
                  <a:tcPr/>
                </a:tc>
                <a:extLst>
                  <a:ext uri="{0D108BD9-81ED-4DB2-BD59-A6C34878D82A}">
                    <a16:rowId xmlns:a16="http://schemas.microsoft.com/office/drawing/2014/main" val="1558653993"/>
                  </a:ext>
                </a:extLst>
              </a:tr>
              <a:tr h="297063">
                <a:tc>
                  <a:txBody>
                    <a:bodyPr/>
                    <a:lstStyle/>
                    <a:p>
                      <a:pPr algn="ctr"/>
                      <a:r>
                        <a:rPr lang="en-US" sz="1200" dirty="0"/>
                        <a:t>Employees</a:t>
                      </a:r>
                    </a:p>
                  </a:txBody>
                  <a:tcPr/>
                </a:tc>
                <a:tc>
                  <a:txBody>
                    <a:bodyPr/>
                    <a:lstStyle/>
                    <a:p>
                      <a:pPr algn="ctr"/>
                      <a:r>
                        <a:rPr lang="en-US" sz="1200" dirty="0"/>
                        <a:t>Financial revenue</a:t>
                      </a:r>
                    </a:p>
                  </a:txBody>
                  <a:tcPr/>
                </a:tc>
                <a:extLst>
                  <a:ext uri="{0D108BD9-81ED-4DB2-BD59-A6C34878D82A}">
                    <a16:rowId xmlns:a16="http://schemas.microsoft.com/office/drawing/2014/main" val="3684397713"/>
                  </a:ext>
                </a:extLst>
              </a:tr>
              <a:tr h="297063">
                <a:tc>
                  <a:txBody>
                    <a:bodyPr/>
                    <a:lstStyle/>
                    <a:p>
                      <a:pPr algn="ctr"/>
                      <a:r>
                        <a:rPr lang="en-US" sz="1200" dirty="0"/>
                        <a:t>Rental payments</a:t>
                      </a:r>
                    </a:p>
                  </a:txBody>
                  <a:tcPr/>
                </a:tc>
                <a:tc>
                  <a:txBody>
                    <a:bodyPr/>
                    <a:lstStyle/>
                    <a:p>
                      <a:pPr algn="ctr"/>
                      <a:r>
                        <a:rPr lang="en-US" sz="1200" dirty="0"/>
                        <a:t>Revaluations</a:t>
                      </a:r>
                    </a:p>
                  </a:txBody>
                  <a:tcPr/>
                </a:tc>
                <a:extLst>
                  <a:ext uri="{0D108BD9-81ED-4DB2-BD59-A6C34878D82A}">
                    <a16:rowId xmlns:a16="http://schemas.microsoft.com/office/drawing/2014/main" val="1858370111"/>
                  </a:ext>
                </a:extLst>
              </a:tr>
              <a:tr h="297063">
                <a:tc>
                  <a:txBody>
                    <a:bodyPr/>
                    <a:lstStyle/>
                    <a:p>
                      <a:pPr algn="ctr"/>
                      <a:r>
                        <a:rPr lang="en-US" sz="1200" dirty="0"/>
                        <a:t>Other operating assets</a:t>
                      </a:r>
                    </a:p>
                  </a:txBody>
                  <a:tcPr/>
                </a:tc>
                <a:tc>
                  <a:txBody>
                    <a:bodyPr/>
                    <a:lstStyle/>
                    <a:p>
                      <a:pPr algn="ctr"/>
                      <a:r>
                        <a:rPr lang="en-US" sz="1200" dirty="0"/>
                        <a:t>Inventories</a:t>
                      </a:r>
                    </a:p>
                  </a:txBody>
                  <a:tcPr/>
                </a:tc>
                <a:extLst>
                  <a:ext uri="{0D108BD9-81ED-4DB2-BD59-A6C34878D82A}">
                    <a16:rowId xmlns:a16="http://schemas.microsoft.com/office/drawing/2014/main" val="1963162962"/>
                  </a:ext>
                </a:extLst>
              </a:tr>
              <a:tr h="297063">
                <a:tc>
                  <a:txBody>
                    <a:bodyPr/>
                    <a:lstStyle/>
                    <a:p>
                      <a:pPr algn="ctr"/>
                      <a:r>
                        <a:rPr lang="en-US" sz="1200" dirty="0"/>
                        <a:t>Depreciation</a:t>
                      </a:r>
                    </a:p>
                  </a:txBody>
                  <a:tcPr/>
                </a:tc>
                <a:tc>
                  <a:txBody>
                    <a:bodyPr/>
                    <a:lstStyle/>
                    <a:p>
                      <a:pPr algn="ctr"/>
                      <a:endParaRPr lang="en-US" sz="1200" dirty="0"/>
                    </a:p>
                  </a:txBody>
                  <a:tcPr/>
                </a:tc>
                <a:extLst>
                  <a:ext uri="{0D108BD9-81ED-4DB2-BD59-A6C34878D82A}">
                    <a16:rowId xmlns:a16="http://schemas.microsoft.com/office/drawing/2014/main" val="4027702914"/>
                  </a:ext>
                </a:extLst>
              </a:tr>
              <a:tr h="297063">
                <a:tc>
                  <a:txBody>
                    <a:bodyPr/>
                    <a:lstStyle/>
                    <a:p>
                      <a:pPr algn="ctr"/>
                      <a:r>
                        <a:rPr lang="en-US" sz="1200" dirty="0"/>
                        <a:t>Amortization</a:t>
                      </a:r>
                    </a:p>
                  </a:txBody>
                  <a:tcPr/>
                </a:tc>
                <a:tc>
                  <a:txBody>
                    <a:bodyPr/>
                    <a:lstStyle/>
                    <a:p>
                      <a:pPr algn="ctr"/>
                      <a:endParaRPr lang="en-US" sz="1200" dirty="0"/>
                    </a:p>
                  </a:txBody>
                  <a:tcPr/>
                </a:tc>
                <a:extLst>
                  <a:ext uri="{0D108BD9-81ED-4DB2-BD59-A6C34878D82A}">
                    <a16:rowId xmlns:a16="http://schemas.microsoft.com/office/drawing/2014/main" val="197610859"/>
                  </a:ext>
                </a:extLst>
              </a:tr>
              <a:tr h="297063">
                <a:tc>
                  <a:txBody>
                    <a:bodyPr/>
                    <a:lstStyle/>
                    <a:p>
                      <a:pPr algn="ctr"/>
                      <a:r>
                        <a:rPr lang="en-US" sz="1200" dirty="0"/>
                        <a:t>Loss</a:t>
                      </a:r>
                    </a:p>
                  </a:txBody>
                  <a:tcPr/>
                </a:tc>
                <a:tc>
                  <a:txBody>
                    <a:bodyPr/>
                    <a:lstStyle/>
                    <a:p>
                      <a:pPr algn="ctr"/>
                      <a:endParaRPr lang="en-US" sz="1200" dirty="0"/>
                    </a:p>
                  </a:txBody>
                  <a:tcPr/>
                </a:tc>
                <a:extLst>
                  <a:ext uri="{0D108BD9-81ED-4DB2-BD59-A6C34878D82A}">
                    <a16:rowId xmlns:a16="http://schemas.microsoft.com/office/drawing/2014/main" val="967647106"/>
                  </a:ext>
                </a:extLst>
              </a:tr>
              <a:tr h="297063">
                <a:tc>
                  <a:txBody>
                    <a:bodyPr/>
                    <a:lstStyle/>
                    <a:p>
                      <a:pPr algn="ctr"/>
                      <a:r>
                        <a:rPr lang="en-US" sz="1200" dirty="0"/>
                        <a:t>Impairment </a:t>
                      </a:r>
                    </a:p>
                  </a:txBody>
                  <a:tcPr/>
                </a:tc>
                <a:tc>
                  <a:txBody>
                    <a:bodyPr/>
                    <a:lstStyle/>
                    <a:p>
                      <a:pPr algn="ctr"/>
                      <a:endParaRPr lang="en-US" sz="1200" dirty="0"/>
                    </a:p>
                  </a:txBody>
                  <a:tcPr/>
                </a:tc>
                <a:extLst>
                  <a:ext uri="{0D108BD9-81ED-4DB2-BD59-A6C34878D82A}">
                    <a16:rowId xmlns:a16="http://schemas.microsoft.com/office/drawing/2014/main" val="1207579120"/>
                  </a:ext>
                </a:extLst>
              </a:tr>
              <a:tr h="297063">
                <a:tc>
                  <a:txBody>
                    <a:bodyPr/>
                    <a:lstStyle/>
                    <a:p>
                      <a:pPr algn="ctr"/>
                      <a:r>
                        <a:rPr lang="en-US" sz="1200" dirty="0"/>
                        <a:t>Financial expenses </a:t>
                      </a:r>
                    </a:p>
                  </a:txBody>
                  <a:tcPr/>
                </a:tc>
                <a:tc>
                  <a:txBody>
                    <a:bodyPr/>
                    <a:lstStyle/>
                    <a:p>
                      <a:pPr algn="ctr"/>
                      <a:endParaRPr lang="en-US" sz="1200" dirty="0"/>
                    </a:p>
                  </a:txBody>
                  <a:tcPr/>
                </a:tc>
                <a:extLst>
                  <a:ext uri="{0D108BD9-81ED-4DB2-BD59-A6C34878D82A}">
                    <a16:rowId xmlns:a16="http://schemas.microsoft.com/office/drawing/2014/main" val="2342648683"/>
                  </a:ext>
                </a:extLst>
              </a:tr>
              <a:tr h="297063">
                <a:tc>
                  <a:txBody>
                    <a:bodyPr/>
                    <a:lstStyle/>
                    <a:p>
                      <a:pPr algn="ctr"/>
                      <a:r>
                        <a:rPr lang="en-US" sz="1200" dirty="0"/>
                        <a:t>Taxes</a:t>
                      </a:r>
                    </a:p>
                  </a:txBody>
                  <a:tcPr/>
                </a:tc>
                <a:tc>
                  <a:txBody>
                    <a:bodyPr/>
                    <a:lstStyle/>
                    <a:p>
                      <a:pPr algn="ctr"/>
                      <a:endParaRPr lang="en-US" sz="1200" dirty="0"/>
                    </a:p>
                  </a:txBody>
                  <a:tcPr/>
                </a:tc>
                <a:extLst>
                  <a:ext uri="{0D108BD9-81ED-4DB2-BD59-A6C34878D82A}">
                    <a16:rowId xmlns:a16="http://schemas.microsoft.com/office/drawing/2014/main" val="2154640133"/>
                  </a:ext>
                </a:extLst>
              </a:tr>
            </a:tbl>
          </a:graphicData>
        </a:graphic>
      </p:graphicFrame>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362626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8" name="Content Placeholder 7">
            <a:extLst>
              <a:ext uri="{FF2B5EF4-FFF2-40B4-BE49-F238E27FC236}">
                <a16:creationId xmlns:a16="http://schemas.microsoft.com/office/drawing/2014/main" id="{C4BFE3DE-273A-40E9-8639-D2B35D31D0C5}"/>
              </a:ext>
            </a:extLst>
          </p:cNvPr>
          <p:cNvGraphicFramePr>
            <a:graphicFrameLocks noGrp="1"/>
          </p:cNvGraphicFramePr>
          <p:nvPr>
            <p:ph idx="1"/>
            <p:extLst>
              <p:ext uri="{D42A27DB-BD31-4B8C-83A1-F6EECF244321}">
                <p14:modId xmlns:p14="http://schemas.microsoft.com/office/powerpoint/2010/main" val="244722329"/>
              </p:ext>
            </p:extLst>
          </p:nvPr>
        </p:nvGraphicFramePr>
        <p:xfrm>
          <a:off x="2106465" y="1105907"/>
          <a:ext cx="5985111" cy="4846320"/>
        </p:xfrm>
        <a:graphic>
          <a:graphicData uri="http://schemas.openxmlformats.org/drawingml/2006/table">
            <a:tbl>
              <a:tblPr firstRow="1" bandRow="1">
                <a:tableStyleId>{5C22544A-7EE6-4342-B048-85BDC9FD1C3A}</a:tableStyleId>
              </a:tblPr>
              <a:tblGrid>
                <a:gridCol w="498704">
                  <a:extLst>
                    <a:ext uri="{9D8B030D-6E8A-4147-A177-3AD203B41FA5}">
                      <a16:colId xmlns:a16="http://schemas.microsoft.com/office/drawing/2014/main" val="3839119752"/>
                    </a:ext>
                  </a:extLst>
                </a:gridCol>
                <a:gridCol w="3000272">
                  <a:extLst>
                    <a:ext uri="{9D8B030D-6E8A-4147-A177-3AD203B41FA5}">
                      <a16:colId xmlns:a16="http://schemas.microsoft.com/office/drawing/2014/main" val="1212836018"/>
                    </a:ext>
                  </a:extLst>
                </a:gridCol>
                <a:gridCol w="2486135">
                  <a:extLst>
                    <a:ext uri="{9D8B030D-6E8A-4147-A177-3AD203B41FA5}">
                      <a16:colId xmlns:a16="http://schemas.microsoft.com/office/drawing/2014/main" val="3244482983"/>
                    </a:ext>
                  </a:extLst>
                </a:gridCol>
              </a:tblGrid>
              <a:tr h="355765">
                <a:tc gridSpan="2">
                  <a:txBody>
                    <a:bodyPr/>
                    <a:lstStyle/>
                    <a:p>
                      <a:pPr algn="ctr"/>
                      <a:r>
                        <a:rPr lang="en-US" dirty="0"/>
                        <a:t>Income statement</a:t>
                      </a:r>
                    </a:p>
                  </a:txBody>
                  <a:tcPr/>
                </a:tc>
                <a:tc hMerge="1">
                  <a:txBody>
                    <a:bodyPr/>
                    <a:lstStyle/>
                    <a:p>
                      <a:endParaRPr lang="en-US" dirty="0"/>
                    </a:p>
                  </a:txBody>
                  <a:tcPr/>
                </a:tc>
                <a:tc>
                  <a:txBody>
                    <a:bodyPr/>
                    <a:lstStyle/>
                    <a:p>
                      <a:pPr algn="ctr"/>
                      <a:endParaRPr lang="en-US" dirty="0"/>
                    </a:p>
                  </a:txBody>
                  <a:tcPr>
                    <a:noFill/>
                  </a:tcPr>
                </a:tc>
                <a:extLst>
                  <a:ext uri="{0D108BD9-81ED-4DB2-BD59-A6C34878D82A}">
                    <a16:rowId xmlns:a16="http://schemas.microsoft.com/office/drawing/2014/main" val="303057693"/>
                  </a:ext>
                </a:extLst>
              </a:tr>
              <a:tr h="800471">
                <a:tc>
                  <a:txBody>
                    <a:bodyPr/>
                    <a:lstStyle/>
                    <a:p>
                      <a:pPr algn="ctr"/>
                      <a:r>
                        <a:rPr lang="en-US" sz="1200" dirty="0"/>
                        <a:t>+</a:t>
                      </a:r>
                    </a:p>
                  </a:txBody>
                  <a:tcPr anchor="ctr"/>
                </a:tc>
                <a:tc>
                  <a:txBody>
                    <a:bodyPr/>
                    <a:lstStyle/>
                    <a:p>
                      <a:r>
                        <a:rPr lang="en-US" sz="1200" dirty="0"/>
                        <a:t>Sales</a:t>
                      </a:r>
                    </a:p>
                    <a:p>
                      <a:r>
                        <a:rPr lang="en-US" sz="1200" dirty="0"/>
                        <a:t>Gain</a:t>
                      </a:r>
                    </a:p>
                    <a:p>
                      <a:r>
                        <a:rPr lang="en-US" sz="1200" dirty="0"/>
                        <a:t>Revaluation</a:t>
                      </a:r>
                    </a:p>
                    <a:p>
                      <a:r>
                        <a:rPr lang="en-US" sz="1200" dirty="0"/>
                        <a:t>Inventories</a:t>
                      </a:r>
                    </a:p>
                  </a:txBody>
                  <a:tcPr/>
                </a:tc>
                <a:tc>
                  <a:txBody>
                    <a:bodyPr/>
                    <a:lstStyle/>
                    <a:p>
                      <a:endParaRPr lang="en-US" sz="1200" dirty="0"/>
                    </a:p>
                  </a:txBody>
                  <a:tcPr>
                    <a:noFill/>
                  </a:tcPr>
                </a:tc>
                <a:extLst>
                  <a:ext uri="{0D108BD9-81ED-4DB2-BD59-A6C34878D82A}">
                    <a16:rowId xmlns:a16="http://schemas.microsoft.com/office/drawing/2014/main" val="1060640502"/>
                  </a:ext>
                </a:extLst>
              </a:tr>
              <a:tr h="978353">
                <a:tc>
                  <a:txBody>
                    <a:bodyPr/>
                    <a:lstStyle/>
                    <a:p>
                      <a:pPr algn="ctr"/>
                      <a:r>
                        <a:rPr lang="en-US" sz="1200" dirty="0"/>
                        <a:t>-</a:t>
                      </a:r>
                    </a:p>
                  </a:txBody>
                  <a:tcPr anchor="ctr"/>
                </a:tc>
                <a:tc>
                  <a:txBody>
                    <a:bodyPr/>
                    <a:lstStyle/>
                    <a:p>
                      <a:r>
                        <a:rPr lang="en-US" sz="1200" dirty="0"/>
                        <a:t>Materials</a:t>
                      </a:r>
                    </a:p>
                    <a:p>
                      <a:r>
                        <a:rPr lang="en-US" sz="1200" dirty="0"/>
                        <a:t>Employees</a:t>
                      </a:r>
                    </a:p>
                    <a:p>
                      <a:r>
                        <a:rPr lang="en-US" sz="1200" dirty="0"/>
                        <a:t>Rental payments</a:t>
                      </a:r>
                    </a:p>
                    <a:p>
                      <a:r>
                        <a:rPr lang="en-US" sz="1200" dirty="0"/>
                        <a:t>Other operating expenses</a:t>
                      </a:r>
                    </a:p>
                    <a:p>
                      <a:r>
                        <a:rPr lang="en-US" sz="1200" dirty="0"/>
                        <a:t>Losses</a:t>
                      </a:r>
                    </a:p>
                  </a:txBody>
                  <a:tcPr/>
                </a:tc>
                <a:tc>
                  <a:txBody>
                    <a:bodyPr/>
                    <a:lstStyle/>
                    <a:p>
                      <a:endParaRPr lang="en-US" sz="1200" dirty="0"/>
                    </a:p>
                  </a:txBody>
                  <a:tcPr>
                    <a:noFill/>
                  </a:tcPr>
                </a:tc>
                <a:extLst>
                  <a:ext uri="{0D108BD9-81ED-4DB2-BD59-A6C34878D82A}">
                    <a16:rowId xmlns:a16="http://schemas.microsoft.com/office/drawing/2014/main" val="2379241689"/>
                  </a:ext>
                </a:extLst>
              </a:tr>
              <a:tr h="266824">
                <a:tc>
                  <a:txBody>
                    <a:bodyPr/>
                    <a:lstStyle/>
                    <a:p>
                      <a:pPr algn="ctr"/>
                      <a:endParaRPr lang="en-US" sz="1200" dirty="0"/>
                    </a:p>
                  </a:txBody>
                  <a:tcPr/>
                </a:tc>
                <a:tc>
                  <a:txBody>
                    <a:bodyPr/>
                    <a:lstStyle/>
                    <a:p>
                      <a:r>
                        <a:rPr lang="en-US" sz="1200" dirty="0"/>
                        <a:t>EBITDA</a:t>
                      </a:r>
                    </a:p>
                  </a:txBody>
                  <a:tcPr/>
                </a:tc>
                <a:tc>
                  <a:txBody>
                    <a:bodyPr/>
                    <a:lstStyle/>
                    <a:p>
                      <a:r>
                        <a:rPr lang="en-US" sz="1200" dirty="0"/>
                        <a:t>Earnings Before Interests Tax Devaluation Amortization</a:t>
                      </a:r>
                    </a:p>
                  </a:txBody>
                  <a:tcPr>
                    <a:noFill/>
                  </a:tcPr>
                </a:tc>
                <a:extLst>
                  <a:ext uri="{0D108BD9-81ED-4DB2-BD59-A6C34878D82A}">
                    <a16:rowId xmlns:a16="http://schemas.microsoft.com/office/drawing/2014/main" val="3511105187"/>
                  </a:ext>
                </a:extLst>
              </a:tr>
              <a:tr h="622588">
                <a:tc>
                  <a:txBody>
                    <a:bodyPr/>
                    <a:lstStyle/>
                    <a:p>
                      <a:pPr algn="ctr"/>
                      <a:r>
                        <a:rPr lang="en-US" sz="1200" dirty="0"/>
                        <a:t>-</a:t>
                      </a:r>
                    </a:p>
                  </a:txBody>
                  <a:tcPr anchor="ctr"/>
                </a:tc>
                <a:tc>
                  <a:txBody>
                    <a:bodyPr/>
                    <a:lstStyle/>
                    <a:p>
                      <a:r>
                        <a:rPr lang="en-US" sz="1200" dirty="0"/>
                        <a:t>Depreciation</a:t>
                      </a:r>
                    </a:p>
                    <a:p>
                      <a:r>
                        <a:rPr lang="en-US" sz="1200" dirty="0"/>
                        <a:t>Amortization</a:t>
                      </a:r>
                    </a:p>
                    <a:p>
                      <a:r>
                        <a:rPr lang="en-US" sz="1200" dirty="0"/>
                        <a:t>Impairment</a:t>
                      </a:r>
                    </a:p>
                  </a:txBody>
                  <a:tcPr/>
                </a:tc>
                <a:tc>
                  <a:txBody>
                    <a:bodyPr/>
                    <a:lstStyle/>
                    <a:p>
                      <a:endParaRPr lang="en-US" sz="1200" dirty="0"/>
                    </a:p>
                  </a:txBody>
                  <a:tcPr>
                    <a:noFill/>
                  </a:tcPr>
                </a:tc>
                <a:extLst>
                  <a:ext uri="{0D108BD9-81ED-4DB2-BD59-A6C34878D82A}">
                    <a16:rowId xmlns:a16="http://schemas.microsoft.com/office/drawing/2014/main" val="3179291450"/>
                  </a:ext>
                </a:extLst>
              </a:tr>
              <a:tr h="266824">
                <a:tc>
                  <a:txBody>
                    <a:bodyPr/>
                    <a:lstStyle/>
                    <a:p>
                      <a:pPr algn="ctr"/>
                      <a:endParaRPr lang="en-US" sz="1200" dirty="0"/>
                    </a:p>
                  </a:txBody>
                  <a:tcPr/>
                </a:tc>
                <a:tc>
                  <a:txBody>
                    <a:bodyPr/>
                    <a:lstStyle/>
                    <a:p>
                      <a:r>
                        <a:rPr lang="en-US" sz="1200" dirty="0"/>
                        <a:t>EBIT</a:t>
                      </a:r>
                    </a:p>
                  </a:txBody>
                  <a:tcPr/>
                </a:tc>
                <a:tc>
                  <a:txBody>
                    <a:bodyPr/>
                    <a:lstStyle/>
                    <a:p>
                      <a:r>
                        <a:rPr lang="en-US" sz="1200" dirty="0"/>
                        <a:t>Earnings Before Interests Tax</a:t>
                      </a:r>
                    </a:p>
                  </a:txBody>
                  <a:tcPr>
                    <a:noFill/>
                  </a:tcPr>
                </a:tc>
                <a:extLst>
                  <a:ext uri="{0D108BD9-81ED-4DB2-BD59-A6C34878D82A}">
                    <a16:rowId xmlns:a16="http://schemas.microsoft.com/office/drawing/2014/main" val="3866867477"/>
                  </a:ext>
                </a:extLst>
              </a:tr>
              <a:tr h="444706">
                <a:tc>
                  <a:txBody>
                    <a:bodyPr/>
                    <a:lstStyle/>
                    <a:p>
                      <a:pPr algn="ctr"/>
                      <a:r>
                        <a:rPr lang="en-US" sz="1200" dirty="0"/>
                        <a:t>-/+</a:t>
                      </a:r>
                    </a:p>
                  </a:txBody>
                  <a:tcPr anchor="ctr"/>
                </a:tc>
                <a:tc>
                  <a:txBody>
                    <a:bodyPr/>
                    <a:lstStyle/>
                    <a:p>
                      <a:r>
                        <a:rPr lang="en-US" sz="1200" dirty="0"/>
                        <a:t>Financial Expenses</a:t>
                      </a:r>
                    </a:p>
                    <a:p>
                      <a:r>
                        <a:rPr lang="en-US" sz="1200" dirty="0"/>
                        <a:t>Financial Revenues</a:t>
                      </a:r>
                    </a:p>
                  </a:txBody>
                  <a:tcPr/>
                </a:tc>
                <a:tc>
                  <a:txBody>
                    <a:bodyPr/>
                    <a:lstStyle/>
                    <a:p>
                      <a:endParaRPr lang="en-US" sz="1200" dirty="0"/>
                    </a:p>
                  </a:txBody>
                  <a:tcPr>
                    <a:noFill/>
                  </a:tcPr>
                </a:tc>
                <a:extLst>
                  <a:ext uri="{0D108BD9-81ED-4DB2-BD59-A6C34878D82A}">
                    <a16:rowId xmlns:a16="http://schemas.microsoft.com/office/drawing/2014/main" val="1751184197"/>
                  </a:ext>
                </a:extLst>
              </a:tr>
              <a:tr h="266824">
                <a:tc>
                  <a:txBody>
                    <a:bodyPr/>
                    <a:lstStyle/>
                    <a:p>
                      <a:pPr algn="ctr"/>
                      <a:endParaRPr lang="en-US" sz="1200" dirty="0"/>
                    </a:p>
                  </a:txBody>
                  <a:tcPr/>
                </a:tc>
                <a:tc>
                  <a:txBody>
                    <a:bodyPr/>
                    <a:lstStyle/>
                    <a:p>
                      <a:r>
                        <a:rPr lang="en-US" sz="1200" dirty="0"/>
                        <a:t>EBT</a:t>
                      </a:r>
                    </a:p>
                  </a:txBody>
                  <a:tcPr/>
                </a:tc>
                <a:tc>
                  <a:txBody>
                    <a:bodyPr/>
                    <a:lstStyle/>
                    <a:p>
                      <a:r>
                        <a:rPr lang="en-US" sz="1200" dirty="0"/>
                        <a:t>Earnings Before Tax</a:t>
                      </a:r>
                    </a:p>
                  </a:txBody>
                  <a:tcPr>
                    <a:noFill/>
                  </a:tcPr>
                </a:tc>
                <a:extLst>
                  <a:ext uri="{0D108BD9-81ED-4DB2-BD59-A6C34878D82A}">
                    <a16:rowId xmlns:a16="http://schemas.microsoft.com/office/drawing/2014/main" val="3340915688"/>
                  </a:ext>
                </a:extLst>
              </a:tr>
              <a:tr h="266824">
                <a:tc>
                  <a:txBody>
                    <a:bodyPr/>
                    <a:lstStyle/>
                    <a:p>
                      <a:pPr algn="ctr"/>
                      <a:r>
                        <a:rPr lang="en-US" sz="1200" dirty="0"/>
                        <a:t>-</a:t>
                      </a:r>
                    </a:p>
                  </a:txBody>
                  <a:tcPr/>
                </a:tc>
                <a:tc>
                  <a:txBody>
                    <a:bodyPr/>
                    <a:lstStyle/>
                    <a:p>
                      <a:r>
                        <a:rPr lang="en-US" sz="1200" dirty="0"/>
                        <a:t>Taxes</a:t>
                      </a:r>
                    </a:p>
                  </a:txBody>
                  <a:tcPr/>
                </a:tc>
                <a:tc>
                  <a:txBody>
                    <a:bodyPr/>
                    <a:lstStyle/>
                    <a:p>
                      <a:endParaRPr lang="en-US" sz="1200" dirty="0"/>
                    </a:p>
                  </a:txBody>
                  <a:tcPr>
                    <a:noFill/>
                  </a:tcPr>
                </a:tc>
                <a:extLst>
                  <a:ext uri="{0D108BD9-81ED-4DB2-BD59-A6C34878D82A}">
                    <a16:rowId xmlns:a16="http://schemas.microsoft.com/office/drawing/2014/main" val="1167207499"/>
                  </a:ext>
                </a:extLst>
              </a:tr>
              <a:tr h="266824">
                <a:tc>
                  <a:txBody>
                    <a:bodyPr/>
                    <a:lstStyle/>
                    <a:p>
                      <a:pPr algn="ctr"/>
                      <a:endParaRPr lang="en-US" sz="1200" dirty="0"/>
                    </a:p>
                  </a:txBody>
                  <a:tcPr/>
                </a:tc>
                <a:tc>
                  <a:txBody>
                    <a:bodyPr/>
                    <a:lstStyle/>
                    <a:p>
                      <a:r>
                        <a:rPr lang="en-US" sz="1200" dirty="0"/>
                        <a:t>Net income/loss</a:t>
                      </a:r>
                    </a:p>
                  </a:txBody>
                  <a:tcPr/>
                </a:tc>
                <a:tc>
                  <a:txBody>
                    <a:bodyPr/>
                    <a:lstStyle/>
                    <a:p>
                      <a:endParaRPr lang="en-US" sz="1200" dirty="0"/>
                    </a:p>
                  </a:txBody>
                  <a:tcPr>
                    <a:noFill/>
                  </a:tcPr>
                </a:tc>
                <a:extLst>
                  <a:ext uri="{0D108BD9-81ED-4DB2-BD59-A6C34878D82A}">
                    <a16:rowId xmlns:a16="http://schemas.microsoft.com/office/drawing/2014/main" val="495778528"/>
                  </a:ext>
                </a:extLst>
              </a:tr>
            </a:tbl>
          </a:graphicData>
        </a:graphic>
      </p:graphicFrame>
    </p:spTree>
    <p:extLst>
      <p:ext uri="{BB962C8B-B14F-4D97-AF65-F5344CB8AC3E}">
        <p14:creationId xmlns:p14="http://schemas.microsoft.com/office/powerpoint/2010/main" val="257973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Liquidity is a key factor in assessing a company's basic financial health.</a:t>
            </a:r>
          </a:p>
          <a:p>
            <a:r>
              <a:rPr lang="en-US" dirty="0"/>
              <a:t>It regards the amount of cash and easily-convertible-to-cash assets a company owns to manage its short-term debt obligations</a:t>
            </a:r>
          </a:p>
          <a:p>
            <a:endParaRPr lang="en-US" dirty="0"/>
          </a:p>
          <a:p>
            <a:r>
              <a:rPr lang="en-US" b="1" dirty="0"/>
              <a:t>The ability to maintain positive cash flows while meeting/paying off immediately obligations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796791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graphicFrame>
        <p:nvGraphicFramePr>
          <p:cNvPr id="6" name="Content Placeholder 5">
            <a:extLst>
              <a:ext uri="{FF2B5EF4-FFF2-40B4-BE49-F238E27FC236}">
                <a16:creationId xmlns:a16="http://schemas.microsoft.com/office/drawing/2014/main" id="{4C276C47-BA38-47BA-AE2C-0C9E7E97AE1F}"/>
              </a:ext>
            </a:extLst>
          </p:cNvPr>
          <p:cNvGraphicFramePr>
            <a:graphicFrameLocks noGrp="1"/>
          </p:cNvGraphicFramePr>
          <p:nvPr>
            <p:ph idx="1"/>
            <p:extLst>
              <p:ext uri="{D42A27DB-BD31-4B8C-83A1-F6EECF244321}">
                <p14:modId xmlns:p14="http://schemas.microsoft.com/office/powerpoint/2010/main" val="812699819"/>
              </p:ext>
            </p:extLst>
          </p:nvPr>
        </p:nvGraphicFramePr>
        <p:xfrm>
          <a:off x="677863" y="1238250"/>
          <a:ext cx="8596311" cy="3542949"/>
        </p:xfrm>
        <a:graphic>
          <a:graphicData uri="http://schemas.openxmlformats.org/drawingml/2006/table">
            <a:tbl>
              <a:tblPr firstRow="1" bandRow="1">
                <a:tableStyleId>{5C22544A-7EE6-4342-B048-85BDC9FD1C3A}</a:tableStyleId>
              </a:tblPr>
              <a:tblGrid>
                <a:gridCol w="4092545">
                  <a:extLst>
                    <a:ext uri="{9D8B030D-6E8A-4147-A177-3AD203B41FA5}">
                      <a16:colId xmlns:a16="http://schemas.microsoft.com/office/drawing/2014/main" val="2967320716"/>
                    </a:ext>
                  </a:extLst>
                </a:gridCol>
                <a:gridCol w="577969">
                  <a:extLst>
                    <a:ext uri="{9D8B030D-6E8A-4147-A177-3AD203B41FA5}">
                      <a16:colId xmlns:a16="http://schemas.microsoft.com/office/drawing/2014/main" val="1097283809"/>
                    </a:ext>
                  </a:extLst>
                </a:gridCol>
                <a:gridCol w="3925797">
                  <a:extLst>
                    <a:ext uri="{9D8B030D-6E8A-4147-A177-3AD203B41FA5}">
                      <a16:colId xmlns:a16="http://schemas.microsoft.com/office/drawing/2014/main" val="3323573445"/>
                    </a:ext>
                  </a:extLst>
                </a:gridCol>
              </a:tblGrid>
              <a:tr h="297063">
                <a:tc>
                  <a:txBody>
                    <a:bodyPr/>
                    <a:lstStyle/>
                    <a:p>
                      <a:pPr marL="0" algn="ctr" defTabSz="457200" rtl="0" eaLnBrk="1" latinLnBrk="0" hangingPunct="1"/>
                      <a:r>
                        <a:rPr lang="en-US" sz="1800" b="1" kern="1200" dirty="0">
                          <a:solidFill>
                            <a:schemeClr val="lt1"/>
                          </a:solidFill>
                          <a:latin typeface="+mn-lt"/>
                          <a:ea typeface="+mn-ea"/>
                          <a:cs typeface="+mn-cs"/>
                        </a:rPr>
                        <a:t>Assets</a:t>
                      </a:r>
                    </a:p>
                  </a:txBody>
                  <a:tcPr>
                    <a:solidFill>
                      <a:srgbClr val="2F5A12"/>
                    </a:solidFill>
                  </a:tcPr>
                </a:tc>
                <a:tc rowSpan="7">
                  <a:txBody>
                    <a:bodyPr/>
                    <a:lstStyle/>
                    <a:p>
                      <a:pPr marL="0" algn="ctr" defTabSz="457200" rtl="0" eaLnBrk="1" latinLnBrk="0" hangingPunct="1"/>
                      <a:endParaRPr lang="en-US" sz="1800" b="1" kern="1200" dirty="0">
                        <a:solidFill>
                          <a:schemeClr val="lt1"/>
                        </a:solidFill>
                        <a:latin typeface="+mn-lt"/>
                        <a:ea typeface="+mn-ea"/>
                        <a:cs typeface="+mn-cs"/>
                      </a:endParaRPr>
                    </a:p>
                  </a:txBody>
                  <a:tcPr>
                    <a:solidFill>
                      <a:schemeClr val="bg1"/>
                    </a:solidFill>
                  </a:tcPr>
                </a:tc>
                <a:tc>
                  <a:txBody>
                    <a:bodyPr/>
                    <a:lstStyle/>
                    <a:p>
                      <a:pPr marL="0" algn="ctr" defTabSz="457200" rtl="0" eaLnBrk="1" latinLnBrk="0" hangingPunct="1"/>
                      <a:r>
                        <a:rPr lang="en-US" sz="1800" b="1" kern="1200" dirty="0">
                          <a:solidFill>
                            <a:schemeClr val="lt1"/>
                          </a:solidFill>
                          <a:latin typeface="+mn-lt"/>
                          <a:ea typeface="+mn-ea"/>
                          <a:cs typeface="+mn-cs"/>
                        </a:rPr>
                        <a:t>Liabilities + Equity</a:t>
                      </a:r>
                    </a:p>
                  </a:txBody>
                  <a:tcPr>
                    <a:solidFill>
                      <a:srgbClr val="2F5A12"/>
                    </a:solidFill>
                  </a:tcPr>
                </a:tc>
                <a:extLst>
                  <a:ext uri="{0D108BD9-81ED-4DB2-BD59-A6C34878D82A}">
                    <a16:rowId xmlns:a16="http://schemas.microsoft.com/office/drawing/2014/main" val="501145877"/>
                  </a:ext>
                </a:extLst>
              </a:tr>
              <a:tr h="297063">
                <a:tc>
                  <a:txBody>
                    <a:bodyPr/>
                    <a:lstStyle/>
                    <a:p>
                      <a:pPr algn="ctr"/>
                      <a:r>
                        <a:rPr lang="en-US" sz="1200" dirty="0"/>
                        <a:t>Current Assets</a:t>
                      </a:r>
                    </a:p>
                  </a:txBody>
                  <a:tcPr/>
                </a:tc>
                <a:tc vMerge="1">
                  <a:txBody>
                    <a:bodyPr/>
                    <a:lstStyle/>
                    <a:p>
                      <a:pPr algn="ctr"/>
                      <a:endParaRPr lang="en-US" sz="1200" dirty="0"/>
                    </a:p>
                  </a:txBody>
                  <a:tcPr/>
                </a:tc>
                <a:tc>
                  <a:txBody>
                    <a:bodyPr/>
                    <a:lstStyle/>
                    <a:p>
                      <a:pPr algn="ctr"/>
                      <a:r>
                        <a:rPr lang="en-US" sz="1200" dirty="0"/>
                        <a:t>Current Liabilities</a:t>
                      </a:r>
                    </a:p>
                  </a:txBody>
                  <a:tcPr/>
                </a:tc>
                <a:extLst>
                  <a:ext uri="{0D108BD9-81ED-4DB2-BD59-A6C34878D82A}">
                    <a16:rowId xmlns:a16="http://schemas.microsoft.com/office/drawing/2014/main" val="2219982665"/>
                  </a:ext>
                </a:extLst>
              </a:tr>
              <a:tr h="297063">
                <a:tc>
                  <a:txBody>
                    <a:bodyPr/>
                    <a:lstStyle/>
                    <a:p>
                      <a:pPr algn="ctr"/>
                      <a:r>
                        <a:rPr lang="en-US" sz="1200" dirty="0"/>
                        <a:t>Cash &amp; Cash Equivalents</a:t>
                      </a:r>
                    </a:p>
                    <a:p>
                      <a:pPr algn="ctr"/>
                      <a:r>
                        <a:rPr lang="en-US" sz="1200" dirty="0"/>
                        <a:t>Account Receivables</a:t>
                      </a:r>
                    </a:p>
                    <a:p>
                      <a:pPr algn="ctr"/>
                      <a:r>
                        <a:rPr lang="en-US" sz="1200" dirty="0"/>
                        <a:t>Inventories</a:t>
                      </a:r>
                    </a:p>
                    <a:p>
                      <a:pPr algn="ctr"/>
                      <a:r>
                        <a:rPr lang="en-US" sz="1200" dirty="0"/>
                        <a:t>Tax Receivables</a:t>
                      </a:r>
                    </a:p>
                    <a:p>
                      <a:pPr algn="ctr"/>
                      <a:r>
                        <a:rPr lang="en-US" sz="1200" dirty="0"/>
                        <a:t>Other short term Receivables</a:t>
                      </a:r>
                    </a:p>
                  </a:txBody>
                  <a:tcPr/>
                </a:tc>
                <a:tc vMerge="1">
                  <a:txBody>
                    <a:bodyPr/>
                    <a:lstStyle/>
                    <a:p>
                      <a:pPr algn="ctr"/>
                      <a:endParaRPr lang="en-US" sz="1200" dirty="0"/>
                    </a:p>
                  </a:txBody>
                  <a:tcPr/>
                </a:tc>
                <a:tc>
                  <a:txBody>
                    <a:bodyPr/>
                    <a:lstStyle/>
                    <a:p>
                      <a:pPr algn="ctr"/>
                      <a:r>
                        <a:rPr lang="en-US" sz="1200" dirty="0"/>
                        <a:t>Bank Overdraft</a:t>
                      </a:r>
                    </a:p>
                    <a:p>
                      <a:pPr algn="ctr"/>
                      <a:r>
                        <a:rPr lang="en-US" sz="1200" dirty="0"/>
                        <a:t>Financial short term Debt</a:t>
                      </a:r>
                    </a:p>
                    <a:p>
                      <a:pPr algn="ctr"/>
                      <a:r>
                        <a:rPr lang="en-US" sz="1200" dirty="0"/>
                        <a:t>Current portion of long term debt</a:t>
                      </a:r>
                    </a:p>
                    <a:p>
                      <a:pPr algn="ctr"/>
                      <a:r>
                        <a:rPr lang="en-US" sz="1200" dirty="0"/>
                        <a:t>Accounts Payables</a:t>
                      </a:r>
                    </a:p>
                    <a:p>
                      <a:pPr algn="ctr"/>
                      <a:r>
                        <a:rPr lang="en-US" sz="1200" dirty="0"/>
                        <a:t>Tax Payables</a:t>
                      </a:r>
                    </a:p>
                    <a:p>
                      <a:pPr algn="ctr"/>
                      <a:r>
                        <a:rPr lang="en-US" sz="1200" dirty="0"/>
                        <a:t>Other short term Payables</a:t>
                      </a:r>
                    </a:p>
                  </a:txBody>
                  <a:tcPr/>
                </a:tc>
                <a:extLst>
                  <a:ext uri="{0D108BD9-81ED-4DB2-BD59-A6C34878D82A}">
                    <a16:rowId xmlns:a16="http://schemas.microsoft.com/office/drawing/2014/main" val="1558653993"/>
                  </a:ext>
                </a:extLst>
              </a:tr>
              <a:tr h="297063">
                <a:tc>
                  <a:txBody>
                    <a:bodyPr/>
                    <a:lstStyle/>
                    <a:p>
                      <a:pPr algn="ctr"/>
                      <a:r>
                        <a:rPr lang="en-US" sz="1200" dirty="0"/>
                        <a:t>Non Current Assets</a:t>
                      </a:r>
                    </a:p>
                  </a:txBody>
                  <a:tcPr/>
                </a:tc>
                <a:tc vMerge="1">
                  <a:txBody>
                    <a:bodyPr/>
                    <a:lstStyle/>
                    <a:p>
                      <a:pPr algn="ctr"/>
                      <a:endParaRPr lang="en-US" sz="1200" dirty="0"/>
                    </a:p>
                  </a:txBody>
                  <a:tcPr/>
                </a:tc>
                <a:tc>
                  <a:txBody>
                    <a:bodyPr/>
                    <a:lstStyle/>
                    <a:p>
                      <a:pPr algn="ctr"/>
                      <a:r>
                        <a:rPr lang="en-US" sz="1200" dirty="0"/>
                        <a:t>Non Current Liabilities</a:t>
                      </a:r>
                    </a:p>
                  </a:txBody>
                  <a:tcPr/>
                </a:tc>
                <a:extLst>
                  <a:ext uri="{0D108BD9-81ED-4DB2-BD59-A6C34878D82A}">
                    <a16:rowId xmlns:a16="http://schemas.microsoft.com/office/drawing/2014/main" val="3684397713"/>
                  </a:ext>
                </a:extLst>
              </a:tr>
              <a:tr h="297063">
                <a:tc rowSpan="3">
                  <a:txBody>
                    <a:bodyPr/>
                    <a:lstStyle/>
                    <a:p>
                      <a:pPr algn="ctr"/>
                      <a:r>
                        <a:rPr lang="en-US" sz="1200" dirty="0"/>
                        <a:t>Tangible Assets</a:t>
                      </a:r>
                    </a:p>
                    <a:p>
                      <a:pPr algn="ctr"/>
                      <a:r>
                        <a:rPr lang="en-US" sz="1200" dirty="0"/>
                        <a:t>Intangible Assets</a:t>
                      </a:r>
                    </a:p>
                    <a:p>
                      <a:pPr algn="ctr"/>
                      <a:r>
                        <a:rPr lang="en-US" sz="1200" dirty="0"/>
                        <a:t>Financial Assets</a:t>
                      </a:r>
                    </a:p>
                  </a:txBody>
                  <a:tcPr anchor="ctr"/>
                </a:tc>
                <a:tc vMerge="1">
                  <a:txBody>
                    <a:bodyPr/>
                    <a:lstStyle/>
                    <a:p>
                      <a:pPr algn="ctr"/>
                      <a:endParaRPr lang="en-US" sz="1200" dirty="0"/>
                    </a:p>
                  </a:txBody>
                  <a:tcPr/>
                </a:tc>
                <a:tc>
                  <a:txBody>
                    <a:bodyPr/>
                    <a:lstStyle/>
                    <a:p>
                      <a:pPr algn="ctr"/>
                      <a:r>
                        <a:rPr lang="en-US" sz="1200" dirty="0"/>
                        <a:t>Loans</a:t>
                      </a:r>
                    </a:p>
                    <a:p>
                      <a:pPr algn="ctr"/>
                      <a:r>
                        <a:rPr lang="en-US" sz="1200" dirty="0"/>
                        <a:t>Long Term Debt</a:t>
                      </a:r>
                    </a:p>
                  </a:txBody>
                  <a:tcPr/>
                </a:tc>
                <a:extLst>
                  <a:ext uri="{0D108BD9-81ED-4DB2-BD59-A6C34878D82A}">
                    <a16:rowId xmlns:a16="http://schemas.microsoft.com/office/drawing/2014/main" val="1858370111"/>
                  </a:ext>
                </a:extLst>
              </a:tr>
              <a:tr h="297063">
                <a:tc vMerge="1">
                  <a:txBody>
                    <a:bodyPr/>
                    <a:lstStyle/>
                    <a:p>
                      <a:pPr algn="ctr"/>
                      <a:endParaRPr lang="en-US" sz="1200" dirty="0"/>
                    </a:p>
                  </a:txBody>
                  <a:tcPr/>
                </a:tc>
                <a:tc vMerge="1">
                  <a:txBody>
                    <a:bodyPr/>
                    <a:lstStyle/>
                    <a:p>
                      <a:pPr algn="ctr"/>
                      <a:endParaRPr lang="en-US" sz="1200" dirty="0"/>
                    </a:p>
                  </a:txBody>
                  <a:tcPr/>
                </a:tc>
                <a:tc>
                  <a:txBody>
                    <a:bodyPr/>
                    <a:lstStyle/>
                    <a:p>
                      <a:pPr algn="ctr"/>
                      <a:r>
                        <a:rPr lang="en-US" sz="1200" dirty="0"/>
                        <a:t>Equity</a:t>
                      </a:r>
                    </a:p>
                  </a:txBody>
                  <a:tcPr/>
                </a:tc>
                <a:extLst>
                  <a:ext uri="{0D108BD9-81ED-4DB2-BD59-A6C34878D82A}">
                    <a16:rowId xmlns:a16="http://schemas.microsoft.com/office/drawing/2014/main" val="1963162962"/>
                  </a:ext>
                </a:extLst>
              </a:tr>
              <a:tr h="297063">
                <a:tc vMerge="1">
                  <a:txBody>
                    <a:bodyPr/>
                    <a:lstStyle/>
                    <a:p>
                      <a:pPr algn="ctr"/>
                      <a:endParaRPr lang="en-US" sz="1200" dirty="0"/>
                    </a:p>
                  </a:txBody>
                  <a:tcPr/>
                </a:tc>
                <a:tc vMerge="1">
                  <a:txBody>
                    <a:bodyPr/>
                    <a:lstStyle/>
                    <a:p>
                      <a:pPr algn="ctr"/>
                      <a:endParaRPr lang="en-US" sz="1200" dirty="0"/>
                    </a:p>
                  </a:txBody>
                  <a:tcPr/>
                </a:tc>
                <a:tc>
                  <a:txBody>
                    <a:bodyPr/>
                    <a:lstStyle/>
                    <a:p>
                      <a:pPr algn="ctr"/>
                      <a:r>
                        <a:rPr lang="en-US" sz="1200" dirty="0"/>
                        <a:t>Capital Shares</a:t>
                      </a:r>
                    </a:p>
                    <a:p>
                      <a:pPr algn="ctr"/>
                      <a:r>
                        <a:rPr lang="en-US" sz="1200" dirty="0"/>
                        <a:t>Reserves</a:t>
                      </a:r>
                    </a:p>
                    <a:p>
                      <a:pPr algn="ctr"/>
                      <a:r>
                        <a:rPr lang="en-US" sz="1200" dirty="0"/>
                        <a:t>Accumulated Net Income / Loss</a:t>
                      </a:r>
                    </a:p>
                  </a:txBody>
                  <a:tcPr/>
                </a:tc>
                <a:extLst>
                  <a:ext uri="{0D108BD9-81ED-4DB2-BD59-A6C34878D82A}">
                    <a16:rowId xmlns:a16="http://schemas.microsoft.com/office/drawing/2014/main" val="4027702914"/>
                  </a:ext>
                </a:extLst>
              </a:tr>
            </a:tbl>
          </a:graphicData>
        </a:graphic>
      </p:graphicFrame>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3" name="Arrow: Right 2">
            <a:extLst>
              <a:ext uri="{FF2B5EF4-FFF2-40B4-BE49-F238E27FC236}">
                <a16:creationId xmlns:a16="http://schemas.microsoft.com/office/drawing/2014/main" id="{9BB9DCA6-F548-494A-9D54-4B8322323618}"/>
              </a:ext>
            </a:extLst>
          </p:cNvPr>
          <p:cNvSpPr/>
          <p:nvPr/>
        </p:nvSpPr>
        <p:spPr>
          <a:xfrm>
            <a:off x="4822169" y="2234242"/>
            <a:ext cx="508959" cy="4744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9272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Solvency is related on meeting/paying off debt obligations on an ongoing basis, not just over the short term.</a:t>
            </a:r>
          </a:p>
          <a:p>
            <a:r>
              <a:rPr lang="en-US" dirty="0"/>
              <a:t>Solvency measures calculate a company's long-term debt in relation to its assets or equity</a:t>
            </a:r>
          </a:p>
          <a:p>
            <a:endParaRPr lang="en-US" dirty="0"/>
          </a:p>
          <a:p>
            <a:r>
              <a:rPr lang="en-US" b="1" dirty="0"/>
              <a:t>The ability to pay obligations in the long run and also to maintain a balance between assets and liabilities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90650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graphicFrame>
        <p:nvGraphicFramePr>
          <p:cNvPr id="6" name="Content Placeholder 5">
            <a:extLst>
              <a:ext uri="{FF2B5EF4-FFF2-40B4-BE49-F238E27FC236}">
                <a16:creationId xmlns:a16="http://schemas.microsoft.com/office/drawing/2014/main" id="{4C276C47-BA38-47BA-AE2C-0C9E7E97AE1F}"/>
              </a:ext>
            </a:extLst>
          </p:cNvPr>
          <p:cNvGraphicFramePr>
            <a:graphicFrameLocks noGrp="1"/>
          </p:cNvGraphicFramePr>
          <p:nvPr>
            <p:ph idx="1"/>
          </p:nvPr>
        </p:nvGraphicFramePr>
        <p:xfrm>
          <a:off x="677863" y="1238250"/>
          <a:ext cx="8596311" cy="3542949"/>
        </p:xfrm>
        <a:graphic>
          <a:graphicData uri="http://schemas.openxmlformats.org/drawingml/2006/table">
            <a:tbl>
              <a:tblPr firstRow="1" bandRow="1">
                <a:tableStyleId>{5C22544A-7EE6-4342-B048-85BDC9FD1C3A}</a:tableStyleId>
              </a:tblPr>
              <a:tblGrid>
                <a:gridCol w="4092545">
                  <a:extLst>
                    <a:ext uri="{9D8B030D-6E8A-4147-A177-3AD203B41FA5}">
                      <a16:colId xmlns:a16="http://schemas.microsoft.com/office/drawing/2014/main" val="2967320716"/>
                    </a:ext>
                  </a:extLst>
                </a:gridCol>
                <a:gridCol w="577969">
                  <a:extLst>
                    <a:ext uri="{9D8B030D-6E8A-4147-A177-3AD203B41FA5}">
                      <a16:colId xmlns:a16="http://schemas.microsoft.com/office/drawing/2014/main" val="1097283809"/>
                    </a:ext>
                  </a:extLst>
                </a:gridCol>
                <a:gridCol w="3925797">
                  <a:extLst>
                    <a:ext uri="{9D8B030D-6E8A-4147-A177-3AD203B41FA5}">
                      <a16:colId xmlns:a16="http://schemas.microsoft.com/office/drawing/2014/main" val="3323573445"/>
                    </a:ext>
                  </a:extLst>
                </a:gridCol>
              </a:tblGrid>
              <a:tr h="297063">
                <a:tc>
                  <a:txBody>
                    <a:bodyPr/>
                    <a:lstStyle/>
                    <a:p>
                      <a:pPr marL="0" algn="ctr" defTabSz="457200" rtl="0" eaLnBrk="1" latinLnBrk="0" hangingPunct="1"/>
                      <a:r>
                        <a:rPr lang="en-US" sz="1800" b="1" kern="1200" dirty="0">
                          <a:solidFill>
                            <a:schemeClr val="lt1"/>
                          </a:solidFill>
                          <a:latin typeface="+mn-lt"/>
                          <a:ea typeface="+mn-ea"/>
                          <a:cs typeface="+mn-cs"/>
                        </a:rPr>
                        <a:t>Assets</a:t>
                      </a:r>
                    </a:p>
                  </a:txBody>
                  <a:tcPr>
                    <a:solidFill>
                      <a:srgbClr val="2F5A12"/>
                    </a:solidFill>
                  </a:tcPr>
                </a:tc>
                <a:tc rowSpan="7">
                  <a:txBody>
                    <a:bodyPr/>
                    <a:lstStyle/>
                    <a:p>
                      <a:pPr marL="0" algn="ctr" defTabSz="457200" rtl="0" eaLnBrk="1" latinLnBrk="0" hangingPunct="1"/>
                      <a:endParaRPr lang="en-US" sz="1800" b="1" kern="1200" dirty="0">
                        <a:solidFill>
                          <a:schemeClr val="lt1"/>
                        </a:solidFill>
                        <a:latin typeface="+mn-lt"/>
                        <a:ea typeface="+mn-ea"/>
                        <a:cs typeface="+mn-cs"/>
                      </a:endParaRPr>
                    </a:p>
                  </a:txBody>
                  <a:tcPr>
                    <a:solidFill>
                      <a:schemeClr val="bg1"/>
                    </a:solidFill>
                  </a:tcPr>
                </a:tc>
                <a:tc>
                  <a:txBody>
                    <a:bodyPr/>
                    <a:lstStyle/>
                    <a:p>
                      <a:pPr marL="0" algn="ctr" defTabSz="457200" rtl="0" eaLnBrk="1" latinLnBrk="0" hangingPunct="1"/>
                      <a:r>
                        <a:rPr lang="en-US" sz="1800" b="1" kern="1200" dirty="0">
                          <a:solidFill>
                            <a:schemeClr val="lt1"/>
                          </a:solidFill>
                          <a:latin typeface="+mn-lt"/>
                          <a:ea typeface="+mn-ea"/>
                          <a:cs typeface="+mn-cs"/>
                        </a:rPr>
                        <a:t>Liabilities + Equity</a:t>
                      </a:r>
                    </a:p>
                  </a:txBody>
                  <a:tcPr>
                    <a:solidFill>
                      <a:srgbClr val="2F5A12"/>
                    </a:solidFill>
                  </a:tcPr>
                </a:tc>
                <a:extLst>
                  <a:ext uri="{0D108BD9-81ED-4DB2-BD59-A6C34878D82A}">
                    <a16:rowId xmlns:a16="http://schemas.microsoft.com/office/drawing/2014/main" val="501145877"/>
                  </a:ext>
                </a:extLst>
              </a:tr>
              <a:tr h="297063">
                <a:tc>
                  <a:txBody>
                    <a:bodyPr/>
                    <a:lstStyle/>
                    <a:p>
                      <a:pPr algn="ctr"/>
                      <a:r>
                        <a:rPr lang="en-US" sz="1200" dirty="0"/>
                        <a:t>Current Assets</a:t>
                      </a:r>
                    </a:p>
                  </a:txBody>
                  <a:tcPr/>
                </a:tc>
                <a:tc vMerge="1">
                  <a:txBody>
                    <a:bodyPr/>
                    <a:lstStyle/>
                    <a:p>
                      <a:pPr algn="ctr"/>
                      <a:endParaRPr lang="en-US" sz="1200" dirty="0"/>
                    </a:p>
                  </a:txBody>
                  <a:tcPr/>
                </a:tc>
                <a:tc>
                  <a:txBody>
                    <a:bodyPr/>
                    <a:lstStyle/>
                    <a:p>
                      <a:pPr algn="ctr"/>
                      <a:r>
                        <a:rPr lang="en-US" sz="1200" dirty="0"/>
                        <a:t>Current Liabilities</a:t>
                      </a:r>
                    </a:p>
                  </a:txBody>
                  <a:tcPr/>
                </a:tc>
                <a:extLst>
                  <a:ext uri="{0D108BD9-81ED-4DB2-BD59-A6C34878D82A}">
                    <a16:rowId xmlns:a16="http://schemas.microsoft.com/office/drawing/2014/main" val="2219982665"/>
                  </a:ext>
                </a:extLst>
              </a:tr>
              <a:tr h="297063">
                <a:tc>
                  <a:txBody>
                    <a:bodyPr/>
                    <a:lstStyle/>
                    <a:p>
                      <a:pPr algn="ctr"/>
                      <a:r>
                        <a:rPr lang="en-US" sz="1200" dirty="0"/>
                        <a:t>Cash &amp; Cash Equivalents</a:t>
                      </a:r>
                    </a:p>
                    <a:p>
                      <a:pPr algn="ctr"/>
                      <a:r>
                        <a:rPr lang="en-US" sz="1200" dirty="0"/>
                        <a:t>Account Receivables</a:t>
                      </a:r>
                    </a:p>
                    <a:p>
                      <a:pPr algn="ctr"/>
                      <a:r>
                        <a:rPr lang="en-US" sz="1200" dirty="0"/>
                        <a:t>Inventories</a:t>
                      </a:r>
                    </a:p>
                    <a:p>
                      <a:pPr algn="ctr"/>
                      <a:r>
                        <a:rPr lang="en-US" sz="1200" dirty="0"/>
                        <a:t>Tax Receivables</a:t>
                      </a:r>
                    </a:p>
                    <a:p>
                      <a:pPr algn="ctr"/>
                      <a:r>
                        <a:rPr lang="en-US" sz="1200" dirty="0"/>
                        <a:t>Other short term Receivables</a:t>
                      </a:r>
                    </a:p>
                  </a:txBody>
                  <a:tcPr/>
                </a:tc>
                <a:tc vMerge="1">
                  <a:txBody>
                    <a:bodyPr/>
                    <a:lstStyle/>
                    <a:p>
                      <a:pPr algn="ctr"/>
                      <a:endParaRPr lang="en-US" sz="1200" dirty="0"/>
                    </a:p>
                  </a:txBody>
                  <a:tcPr/>
                </a:tc>
                <a:tc>
                  <a:txBody>
                    <a:bodyPr/>
                    <a:lstStyle/>
                    <a:p>
                      <a:pPr algn="ctr"/>
                      <a:r>
                        <a:rPr lang="en-US" sz="1200" dirty="0"/>
                        <a:t>Bank Overdraft</a:t>
                      </a:r>
                    </a:p>
                    <a:p>
                      <a:pPr algn="ctr"/>
                      <a:r>
                        <a:rPr lang="en-US" sz="1200" dirty="0"/>
                        <a:t>Financial short term Debt</a:t>
                      </a:r>
                    </a:p>
                    <a:p>
                      <a:pPr algn="ctr"/>
                      <a:r>
                        <a:rPr lang="en-US" sz="1200" dirty="0"/>
                        <a:t>Current portion of long term debt</a:t>
                      </a:r>
                    </a:p>
                    <a:p>
                      <a:pPr algn="ctr"/>
                      <a:r>
                        <a:rPr lang="en-US" sz="1200" dirty="0"/>
                        <a:t>Accounts Payables</a:t>
                      </a:r>
                    </a:p>
                    <a:p>
                      <a:pPr algn="ctr"/>
                      <a:r>
                        <a:rPr lang="en-US" sz="1200" dirty="0"/>
                        <a:t>Tax Payables</a:t>
                      </a:r>
                    </a:p>
                    <a:p>
                      <a:pPr algn="ctr"/>
                      <a:r>
                        <a:rPr lang="en-US" sz="1200" dirty="0"/>
                        <a:t>Other short term Payables</a:t>
                      </a:r>
                    </a:p>
                  </a:txBody>
                  <a:tcPr/>
                </a:tc>
                <a:extLst>
                  <a:ext uri="{0D108BD9-81ED-4DB2-BD59-A6C34878D82A}">
                    <a16:rowId xmlns:a16="http://schemas.microsoft.com/office/drawing/2014/main" val="1558653993"/>
                  </a:ext>
                </a:extLst>
              </a:tr>
              <a:tr h="297063">
                <a:tc>
                  <a:txBody>
                    <a:bodyPr/>
                    <a:lstStyle/>
                    <a:p>
                      <a:pPr algn="ctr"/>
                      <a:r>
                        <a:rPr lang="en-US" sz="1200" dirty="0"/>
                        <a:t>Non Current Assets</a:t>
                      </a:r>
                    </a:p>
                  </a:txBody>
                  <a:tcPr/>
                </a:tc>
                <a:tc vMerge="1">
                  <a:txBody>
                    <a:bodyPr/>
                    <a:lstStyle/>
                    <a:p>
                      <a:pPr algn="ctr"/>
                      <a:endParaRPr lang="en-US" sz="1200" dirty="0"/>
                    </a:p>
                  </a:txBody>
                  <a:tcPr/>
                </a:tc>
                <a:tc>
                  <a:txBody>
                    <a:bodyPr/>
                    <a:lstStyle/>
                    <a:p>
                      <a:pPr algn="ctr"/>
                      <a:r>
                        <a:rPr lang="en-US" sz="1200" dirty="0"/>
                        <a:t>Non Current Liabilities</a:t>
                      </a:r>
                    </a:p>
                  </a:txBody>
                  <a:tcPr/>
                </a:tc>
                <a:extLst>
                  <a:ext uri="{0D108BD9-81ED-4DB2-BD59-A6C34878D82A}">
                    <a16:rowId xmlns:a16="http://schemas.microsoft.com/office/drawing/2014/main" val="3684397713"/>
                  </a:ext>
                </a:extLst>
              </a:tr>
              <a:tr h="297063">
                <a:tc rowSpan="3">
                  <a:txBody>
                    <a:bodyPr/>
                    <a:lstStyle/>
                    <a:p>
                      <a:pPr algn="ctr"/>
                      <a:r>
                        <a:rPr lang="en-US" sz="1200" dirty="0"/>
                        <a:t>Tangible Assets</a:t>
                      </a:r>
                    </a:p>
                    <a:p>
                      <a:pPr algn="ctr"/>
                      <a:r>
                        <a:rPr lang="en-US" sz="1200" dirty="0"/>
                        <a:t>Intangible Assets</a:t>
                      </a:r>
                    </a:p>
                    <a:p>
                      <a:pPr algn="ctr"/>
                      <a:r>
                        <a:rPr lang="en-US" sz="1200" dirty="0"/>
                        <a:t>Financial Assets</a:t>
                      </a:r>
                    </a:p>
                  </a:txBody>
                  <a:tcPr anchor="ctr"/>
                </a:tc>
                <a:tc vMerge="1">
                  <a:txBody>
                    <a:bodyPr/>
                    <a:lstStyle/>
                    <a:p>
                      <a:pPr algn="ctr"/>
                      <a:endParaRPr lang="en-US" sz="1200" dirty="0"/>
                    </a:p>
                  </a:txBody>
                  <a:tcPr/>
                </a:tc>
                <a:tc>
                  <a:txBody>
                    <a:bodyPr/>
                    <a:lstStyle/>
                    <a:p>
                      <a:pPr algn="ctr"/>
                      <a:r>
                        <a:rPr lang="en-US" sz="1200" dirty="0"/>
                        <a:t>Loans</a:t>
                      </a:r>
                    </a:p>
                    <a:p>
                      <a:pPr algn="ctr"/>
                      <a:r>
                        <a:rPr lang="en-US" sz="1200" dirty="0"/>
                        <a:t>Long Term Debt</a:t>
                      </a:r>
                    </a:p>
                  </a:txBody>
                  <a:tcPr/>
                </a:tc>
                <a:extLst>
                  <a:ext uri="{0D108BD9-81ED-4DB2-BD59-A6C34878D82A}">
                    <a16:rowId xmlns:a16="http://schemas.microsoft.com/office/drawing/2014/main" val="1858370111"/>
                  </a:ext>
                </a:extLst>
              </a:tr>
              <a:tr h="297063">
                <a:tc vMerge="1">
                  <a:txBody>
                    <a:bodyPr/>
                    <a:lstStyle/>
                    <a:p>
                      <a:pPr algn="ctr"/>
                      <a:endParaRPr lang="en-US" sz="1200" dirty="0"/>
                    </a:p>
                  </a:txBody>
                  <a:tcPr/>
                </a:tc>
                <a:tc vMerge="1">
                  <a:txBody>
                    <a:bodyPr/>
                    <a:lstStyle/>
                    <a:p>
                      <a:pPr algn="ctr"/>
                      <a:endParaRPr lang="en-US" sz="1200" dirty="0"/>
                    </a:p>
                  </a:txBody>
                  <a:tcPr/>
                </a:tc>
                <a:tc>
                  <a:txBody>
                    <a:bodyPr/>
                    <a:lstStyle/>
                    <a:p>
                      <a:pPr algn="ctr"/>
                      <a:r>
                        <a:rPr lang="en-US" sz="1200" dirty="0"/>
                        <a:t>Equity</a:t>
                      </a:r>
                    </a:p>
                  </a:txBody>
                  <a:tcPr/>
                </a:tc>
                <a:extLst>
                  <a:ext uri="{0D108BD9-81ED-4DB2-BD59-A6C34878D82A}">
                    <a16:rowId xmlns:a16="http://schemas.microsoft.com/office/drawing/2014/main" val="1963162962"/>
                  </a:ext>
                </a:extLst>
              </a:tr>
              <a:tr h="297063">
                <a:tc vMerge="1">
                  <a:txBody>
                    <a:bodyPr/>
                    <a:lstStyle/>
                    <a:p>
                      <a:pPr algn="ctr"/>
                      <a:endParaRPr lang="en-US" sz="1200" dirty="0"/>
                    </a:p>
                  </a:txBody>
                  <a:tcPr/>
                </a:tc>
                <a:tc vMerge="1">
                  <a:txBody>
                    <a:bodyPr/>
                    <a:lstStyle/>
                    <a:p>
                      <a:pPr algn="ctr"/>
                      <a:endParaRPr lang="en-US" sz="1200" dirty="0"/>
                    </a:p>
                  </a:txBody>
                  <a:tcPr/>
                </a:tc>
                <a:tc>
                  <a:txBody>
                    <a:bodyPr/>
                    <a:lstStyle/>
                    <a:p>
                      <a:pPr algn="ctr"/>
                      <a:r>
                        <a:rPr lang="en-US" sz="1200" dirty="0"/>
                        <a:t>Capital Shares</a:t>
                      </a:r>
                    </a:p>
                    <a:p>
                      <a:pPr algn="ctr"/>
                      <a:r>
                        <a:rPr lang="en-US" sz="1200" dirty="0"/>
                        <a:t>Reserves</a:t>
                      </a:r>
                    </a:p>
                    <a:p>
                      <a:pPr algn="ctr"/>
                      <a:r>
                        <a:rPr lang="en-US" sz="1200" dirty="0"/>
                        <a:t>Accumulated Net Income / Loss</a:t>
                      </a:r>
                    </a:p>
                  </a:txBody>
                  <a:tcPr/>
                </a:tc>
                <a:extLst>
                  <a:ext uri="{0D108BD9-81ED-4DB2-BD59-A6C34878D82A}">
                    <a16:rowId xmlns:a16="http://schemas.microsoft.com/office/drawing/2014/main" val="4027702914"/>
                  </a:ext>
                </a:extLst>
              </a:tr>
            </a:tbl>
          </a:graphicData>
        </a:graphic>
      </p:graphicFrame>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3" name="Arrow: Right 2">
            <a:extLst>
              <a:ext uri="{FF2B5EF4-FFF2-40B4-BE49-F238E27FC236}">
                <a16:creationId xmlns:a16="http://schemas.microsoft.com/office/drawing/2014/main" id="{9BB9DCA6-F548-494A-9D54-4B8322323618}"/>
              </a:ext>
            </a:extLst>
          </p:cNvPr>
          <p:cNvSpPr/>
          <p:nvPr/>
        </p:nvSpPr>
        <p:spPr>
          <a:xfrm rot="2242872">
            <a:off x="4746979" y="2672241"/>
            <a:ext cx="675284" cy="3034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8AB6E6D0-2805-469B-9AD4-1C8D087FA5FE}"/>
              </a:ext>
            </a:extLst>
          </p:cNvPr>
          <p:cNvSpPr/>
          <p:nvPr/>
        </p:nvSpPr>
        <p:spPr>
          <a:xfrm>
            <a:off x="4822169" y="3545452"/>
            <a:ext cx="508959" cy="3097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Up-Down 7">
            <a:extLst>
              <a:ext uri="{FF2B5EF4-FFF2-40B4-BE49-F238E27FC236}">
                <a16:creationId xmlns:a16="http://schemas.microsoft.com/office/drawing/2014/main" id="{0B71B1D8-6AD6-4DE9-A7FD-2834E86EC43F}"/>
              </a:ext>
            </a:extLst>
          </p:cNvPr>
          <p:cNvSpPr/>
          <p:nvPr/>
        </p:nvSpPr>
        <p:spPr>
          <a:xfrm>
            <a:off x="9273399" y="2277374"/>
            <a:ext cx="405441" cy="1500996"/>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0821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a:t>Efficiency rations show </a:t>
            </a:r>
            <a:r>
              <a:rPr lang="en-US" dirty="0"/>
              <a:t>how well the company is dealing with its resources</a:t>
            </a:r>
          </a:p>
          <a:p>
            <a:r>
              <a:rPr lang="en-US" dirty="0"/>
              <a:t>It indicates how long does it take for a company to move a specific item regarding the short-term period</a:t>
            </a:r>
          </a:p>
          <a:p>
            <a:r>
              <a:rPr lang="en-US" dirty="0"/>
              <a:t>Three main ratios are important:</a:t>
            </a:r>
          </a:p>
          <a:p>
            <a:r>
              <a:rPr lang="en-US" dirty="0"/>
              <a:t>- DAYS INVENTORY OUSTANDING (DIO)</a:t>
            </a:r>
          </a:p>
          <a:p>
            <a:r>
              <a:rPr lang="en-US" dirty="0"/>
              <a:t>- DAYS SALES OUSTANDING (DSO)</a:t>
            </a:r>
          </a:p>
          <a:p>
            <a:r>
              <a:rPr lang="en-US" dirty="0"/>
              <a:t>- DAYS PAYABLES OUSTANDING (DPO)</a:t>
            </a:r>
          </a:p>
          <a:p>
            <a:endParaRPr lang="en-US" dirty="0"/>
          </a:p>
          <a:p>
            <a:r>
              <a:rPr lang="en-US" b="1" dirty="0"/>
              <a:t>The ability to quickly convert short-term items into cash</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6689345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graphicFrame>
        <p:nvGraphicFramePr>
          <p:cNvPr id="6" name="Content Placeholder 5">
            <a:extLst>
              <a:ext uri="{FF2B5EF4-FFF2-40B4-BE49-F238E27FC236}">
                <a16:creationId xmlns:a16="http://schemas.microsoft.com/office/drawing/2014/main" id="{4C276C47-BA38-47BA-AE2C-0C9E7E97AE1F}"/>
              </a:ext>
            </a:extLst>
          </p:cNvPr>
          <p:cNvGraphicFramePr>
            <a:graphicFrameLocks noGrp="1"/>
          </p:cNvGraphicFramePr>
          <p:nvPr>
            <p:ph idx="1"/>
            <p:extLst>
              <p:ext uri="{D42A27DB-BD31-4B8C-83A1-F6EECF244321}">
                <p14:modId xmlns:p14="http://schemas.microsoft.com/office/powerpoint/2010/main" val="905319502"/>
              </p:ext>
            </p:extLst>
          </p:nvPr>
        </p:nvGraphicFramePr>
        <p:xfrm>
          <a:off x="1255660" y="1238250"/>
          <a:ext cx="8018342" cy="1851543"/>
        </p:xfrm>
        <a:graphic>
          <a:graphicData uri="http://schemas.openxmlformats.org/drawingml/2006/table">
            <a:tbl>
              <a:tblPr firstRow="1" bandRow="1">
                <a:tableStyleId>{5C22544A-7EE6-4342-B048-85BDC9FD1C3A}</a:tableStyleId>
              </a:tblPr>
              <a:tblGrid>
                <a:gridCol w="4092545">
                  <a:extLst>
                    <a:ext uri="{9D8B030D-6E8A-4147-A177-3AD203B41FA5}">
                      <a16:colId xmlns:a16="http://schemas.microsoft.com/office/drawing/2014/main" val="2967320716"/>
                    </a:ext>
                  </a:extLst>
                </a:gridCol>
                <a:gridCol w="3925797">
                  <a:extLst>
                    <a:ext uri="{9D8B030D-6E8A-4147-A177-3AD203B41FA5}">
                      <a16:colId xmlns:a16="http://schemas.microsoft.com/office/drawing/2014/main" val="3323573445"/>
                    </a:ext>
                  </a:extLst>
                </a:gridCol>
              </a:tblGrid>
              <a:tr h="297063">
                <a:tc>
                  <a:txBody>
                    <a:bodyPr/>
                    <a:lstStyle/>
                    <a:p>
                      <a:pPr marL="0" algn="ctr" defTabSz="457200" rtl="0" eaLnBrk="1" latinLnBrk="0" hangingPunct="1"/>
                      <a:r>
                        <a:rPr lang="en-US" sz="1800" b="1" kern="1200" dirty="0">
                          <a:solidFill>
                            <a:schemeClr val="lt1"/>
                          </a:solidFill>
                          <a:latin typeface="+mn-lt"/>
                          <a:ea typeface="+mn-ea"/>
                          <a:cs typeface="+mn-cs"/>
                        </a:rPr>
                        <a:t>Assets</a:t>
                      </a:r>
                    </a:p>
                  </a:txBody>
                  <a:tcPr>
                    <a:solidFill>
                      <a:srgbClr val="2F5A12"/>
                    </a:solidFill>
                  </a:tcPr>
                </a:tc>
                <a:tc>
                  <a:txBody>
                    <a:bodyPr/>
                    <a:lstStyle/>
                    <a:p>
                      <a:pPr marL="0" algn="ctr" defTabSz="457200" rtl="0" eaLnBrk="1" latinLnBrk="0" hangingPunct="1"/>
                      <a:r>
                        <a:rPr lang="en-US" sz="1800" b="1" kern="1200" dirty="0">
                          <a:solidFill>
                            <a:schemeClr val="lt1"/>
                          </a:solidFill>
                          <a:latin typeface="+mn-lt"/>
                          <a:ea typeface="+mn-ea"/>
                          <a:cs typeface="+mn-cs"/>
                        </a:rPr>
                        <a:t>Liabilities + Equity</a:t>
                      </a:r>
                    </a:p>
                  </a:txBody>
                  <a:tcPr>
                    <a:solidFill>
                      <a:srgbClr val="2F5A12"/>
                    </a:solidFill>
                  </a:tcPr>
                </a:tc>
                <a:extLst>
                  <a:ext uri="{0D108BD9-81ED-4DB2-BD59-A6C34878D82A}">
                    <a16:rowId xmlns:a16="http://schemas.microsoft.com/office/drawing/2014/main" val="501145877"/>
                  </a:ext>
                </a:extLst>
              </a:tr>
              <a:tr h="297063">
                <a:tc>
                  <a:txBody>
                    <a:bodyPr/>
                    <a:lstStyle/>
                    <a:p>
                      <a:pPr algn="ctr"/>
                      <a:r>
                        <a:rPr lang="en-US" sz="1200" dirty="0"/>
                        <a:t>Current Assets</a:t>
                      </a:r>
                    </a:p>
                  </a:txBody>
                  <a:tcPr/>
                </a:tc>
                <a:tc>
                  <a:txBody>
                    <a:bodyPr/>
                    <a:lstStyle/>
                    <a:p>
                      <a:pPr algn="ctr"/>
                      <a:r>
                        <a:rPr lang="en-US" sz="1200" dirty="0"/>
                        <a:t>Current Liabilities</a:t>
                      </a:r>
                    </a:p>
                  </a:txBody>
                  <a:tcPr/>
                </a:tc>
                <a:extLst>
                  <a:ext uri="{0D108BD9-81ED-4DB2-BD59-A6C34878D82A}">
                    <a16:rowId xmlns:a16="http://schemas.microsoft.com/office/drawing/2014/main" val="2219982665"/>
                  </a:ext>
                </a:extLst>
              </a:tr>
              <a:tr h="297063">
                <a:tc>
                  <a:txBody>
                    <a:bodyPr/>
                    <a:lstStyle/>
                    <a:p>
                      <a:pPr algn="ctr"/>
                      <a:r>
                        <a:rPr lang="en-US" sz="1200" dirty="0"/>
                        <a:t>Cash &amp; Cash Equivalents</a:t>
                      </a:r>
                    </a:p>
                    <a:p>
                      <a:pPr algn="ctr"/>
                      <a:r>
                        <a:rPr lang="en-US" sz="1200" b="1" u="sng" dirty="0"/>
                        <a:t>Account Receivables</a:t>
                      </a:r>
                    </a:p>
                    <a:p>
                      <a:pPr algn="ctr"/>
                      <a:r>
                        <a:rPr lang="en-US" sz="1200" b="1" u="sng" dirty="0"/>
                        <a:t>Inventories</a:t>
                      </a:r>
                    </a:p>
                    <a:p>
                      <a:pPr algn="ctr"/>
                      <a:r>
                        <a:rPr lang="en-US" sz="1200" dirty="0"/>
                        <a:t>Tax Receivables</a:t>
                      </a:r>
                    </a:p>
                    <a:p>
                      <a:pPr algn="ctr"/>
                      <a:r>
                        <a:rPr lang="en-US" sz="1200" dirty="0"/>
                        <a:t>Other short term Receivables</a:t>
                      </a:r>
                    </a:p>
                  </a:txBody>
                  <a:tcPr/>
                </a:tc>
                <a:tc>
                  <a:txBody>
                    <a:bodyPr/>
                    <a:lstStyle/>
                    <a:p>
                      <a:pPr algn="ctr"/>
                      <a:r>
                        <a:rPr lang="en-US" sz="1200" dirty="0"/>
                        <a:t>Bank Overdraft</a:t>
                      </a:r>
                    </a:p>
                    <a:p>
                      <a:pPr algn="ctr"/>
                      <a:r>
                        <a:rPr lang="en-US" sz="1200" dirty="0"/>
                        <a:t>Financial short term Debt</a:t>
                      </a:r>
                    </a:p>
                    <a:p>
                      <a:pPr algn="ctr"/>
                      <a:r>
                        <a:rPr lang="en-US" sz="1200" dirty="0"/>
                        <a:t>Current portion of long term debt</a:t>
                      </a:r>
                    </a:p>
                    <a:p>
                      <a:pPr algn="ctr"/>
                      <a:r>
                        <a:rPr lang="en-US" sz="1200" b="1" u="sng" dirty="0"/>
                        <a:t>Accounts Payables</a:t>
                      </a:r>
                    </a:p>
                    <a:p>
                      <a:pPr algn="ctr"/>
                      <a:r>
                        <a:rPr lang="en-US" sz="1200" dirty="0"/>
                        <a:t>Tax Payables</a:t>
                      </a:r>
                    </a:p>
                    <a:p>
                      <a:pPr algn="ctr"/>
                      <a:r>
                        <a:rPr lang="en-US" sz="1200" dirty="0"/>
                        <a:t>Other short term Payables</a:t>
                      </a:r>
                    </a:p>
                  </a:txBody>
                  <a:tcPr/>
                </a:tc>
                <a:extLst>
                  <a:ext uri="{0D108BD9-81ED-4DB2-BD59-A6C34878D82A}">
                    <a16:rowId xmlns:a16="http://schemas.microsoft.com/office/drawing/2014/main" val="1558653993"/>
                  </a:ext>
                </a:extLst>
              </a:tr>
            </a:tbl>
          </a:graphicData>
        </a:graphic>
      </p:graphicFrame>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3" name="Arrow: Right 2">
            <a:extLst>
              <a:ext uri="{FF2B5EF4-FFF2-40B4-BE49-F238E27FC236}">
                <a16:creationId xmlns:a16="http://schemas.microsoft.com/office/drawing/2014/main" id="{9BB9DCA6-F548-494A-9D54-4B8322323618}"/>
              </a:ext>
            </a:extLst>
          </p:cNvPr>
          <p:cNvSpPr/>
          <p:nvPr/>
        </p:nvSpPr>
        <p:spPr>
          <a:xfrm>
            <a:off x="6096000" y="2498374"/>
            <a:ext cx="50895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65927B0B-A8A2-4E59-840B-7669D34DFBC2}"/>
              </a:ext>
            </a:extLst>
          </p:cNvPr>
          <p:cNvSpPr/>
          <p:nvPr/>
        </p:nvSpPr>
        <p:spPr>
          <a:xfrm>
            <a:off x="1662022" y="2147795"/>
            <a:ext cx="50895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5EC47C50-986E-46FE-AB05-C6009DA59E6A}"/>
              </a:ext>
            </a:extLst>
          </p:cNvPr>
          <p:cNvSpPr/>
          <p:nvPr/>
        </p:nvSpPr>
        <p:spPr>
          <a:xfrm>
            <a:off x="1938066" y="2341706"/>
            <a:ext cx="50895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9900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Market ratios are used to evaluate the current share price of a publicly-held company's stock.</a:t>
            </a:r>
          </a:p>
          <a:p>
            <a:r>
              <a:rPr lang="en-US" dirty="0"/>
              <a:t>These ratios are employed by current and potential investors to determine the real value of the business whether a company’s shares are over-priced or underpriced.</a:t>
            </a:r>
          </a:p>
          <a:p>
            <a:endParaRPr lang="en-US" dirty="0"/>
          </a:p>
          <a:p>
            <a:r>
              <a:rPr lang="en-US" b="1" dirty="0"/>
              <a:t>The ability to develop intangibles and growth ability</a:t>
            </a:r>
          </a:p>
          <a:p>
            <a:endParaRPr lang="en-US" dirty="0"/>
          </a:p>
          <a:p>
            <a:pPr algn="ctr"/>
            <a:r>
              <a:rPr lang="en-US" b="1" dirty="0"/>
              <a:t>ACCOUNTING VALUES vs MARKET VALUES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904293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Specific Techniques </a:t>
            </a:r>
          </a:p>
          <a:p>
            <a:pPr marL="342900" indent="-342900">
              <a:spcAft>
                <a:spcPts val="1200"/>
              </a:spcAft>
              <a:buFont typeface="+mj-lt"/>
              <a:buAutoNum type="arabicPeriod"/>
            </a:pPr>
            <a:r>
              <a:rPr lang="en-US" b="1" dirty="0"/>
              <a:t>Horizontal analysis				</a:t>
            </a:r>
          </a:p>
          <a:p>
            <a:pPr marL="342900" indent="-342900">
              <a:spcAft>
                <a:spcPts val="1200"/>
              </a:spcAft>
              <a:buFont typeface="+mj-lt"/>
              <a:buAutoNum type="arabicPeriod"/>
            </a:pPr>
            <a:r>
              <a:rPr lang="en-US" b="1" dirty="0"/>
              <a:t>Vertical analysis					</a:t>
            </a:r>
          </a:p>
          <a:p>
            <a:pPr marL="342900" indent="-342900">
              <a:spcAft>
                <a:spcPts val="1200"/>
              </a:spcAft>
              <a:buFont typeface="+mj-lt"/>
              <a:buAutoNum type="arabicPeriod"/>
            </a:pPr>
            <a:r>
              <a:rPr lang="en-US" b="1" dirty="0"/>
              <a:t>Cash flow analysis					</a:t>
            </a:r>
          </a:p>
          <a:p>
            <a:pPr marL="342900" indent="-342900">
              <a:spcAft>
                <a:spcPts val="1200"/>
              </a:spcAft>
              <a:buFont typeface="+mj-lt"/>
              <a:buAutoNum type="arabicPeriod"/>
            </a:pPr>
            <a:r>
              <a:rPr lang="en-US" b="1" dirty="0"/>
              <a:t>Ratio Analysis					</a:t>
            </a:r>
            <a:r>
              <a:rPr lang="en-US" sz="1200" b="1" dirty="0"/>
              <a:t>	</a:t>
            </a:r>
            <a:endParaRPr lang="en-US" b="1"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FB72B65B-DA52-4026-995B-306FC9C230B4}"/>
              </a:ext>
            </a:extLst>
          </p:cNvPr>
          <p:cNvSpPr txBox="1"/>
          <p:nvPr/>
        </p:nvSpPr>
        <p:spPr>
          <a:xfrm>
            <a:off x="4887981" y="1669206"/>
            <a:ext cx="4903000" cy="2092881"/>
          </a:xfrm>
          <a:prstGeom prst="rect">
            <a:avLst/>
          </a:prstGeom>
          <a:noFill/>
        </p:spPr>
        <p:txBody>
          <a:bodyPr wrap="square" rtlCol="0">
            <a:spAutoFit/>
          </a:bodyPr>
          <a:lstStyle/>
          <a:p>
            <a:pPr>
              <a:spcBef>
                <a:spcPts val="1000"/>
              </a:spcBef>
              <a:spcAft>
                <a:spcPts val="1200"/>
              </a:spcAft>
            </a:pPr>
            <a:r>
              <a:rPr lang="en-US" sz="1400" b="1" dirty="0"/>
              <a:t>Comparative Statement Analysis</a:t>
            </a:r>
          </a:p>
          <a:p>
            <a:pPr>
              <a:spcBef>
                <a:spcPts val="1000"/>
              </a:spcBef>
              <a:spcAft>
                <a:spcPts val="1800"/>
              </a:spcAft>
            </a:pPr>
            <a:r>
              <a:rPr lang="en-US" sz="1400" b="1" dirty="0"/>
              <a:t>Common-size Statement Analysis</a:t>
            </a:r>
          </a:p>
          <a:p>
            <a:pPr>
              <a:spcBef>
                <a:spcPts val="1000"/>
              </a:spcBef>
              <a:spcAft>
                <a:spcPts val="1200"/>
              </a:spcAft>
            </a:pPr>
            <a:r>
              <a:rPr lang="en-US" sz="1400" b="1" dirty="0"/>
              <a:t>How much cash we generate from our activities</a:t>
            </a:r>
          </a:p>
          <a:p>
            <a:pPr>
              <a:spcBef>
                <a:spcPts val="1000"/>
              </a:spcBef>
              <a:spcAft>
                <a:spcPts val="1200"/>
              </a:spcAft>
            </a:pPr>
            <a:r>
              <a:rPr lang="en-US" sz="1400" b="1" dirty="0"/>
              <a:t>We combine different line of items in different financial statements</a:t>
            </a:r>
          </a:p>
        </p:txBody>
      </p:sp>
      <p:sp>
        <p:nvSpPr>
          <p:cNvPr id="7" name="Arrow: Right 6">
            <a:extLst>
              <a:ext uri="{FF2B5EF4-FFF2-40B4-BE49-F238E27FC236}">
                <a16:creationId xmlns:a16="http://schemas.microsoft.com/office/drawing/2014/main" id="{DE309D1D-3E98-4690-AA77-DBD0D871034D}"/>
              </a:ext>
            </a:extLst>
          </p:cNvPr>
          <p:cNvSpPr/>
          <p:nvPr/>
        </p:nvSpPr>
        <p:spPr>
          <a:xfrm>
            <a:off x="3626290" y="1725283"/>
            <a:ext cx="94027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A105B31E-D449-49A7-95AD-C5F5CE05B4B7}"/>
              </a:ext>
            </a:extLst>
          </p:cNvPr>
          <p:cNvSpPr/>
          <p:nvPr/>
        </p:nvSpPr>
        <p:spPr>
          <a:xfrm>
            <a:off x="3626289" y="2212316"/>
            <a:ext cx="94027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8E4865FB-1293-4BCE-ACAA-6299BC346395}"/>
              </a:ext>
            </a:extLst>
          </p:cNvPr>
          <p:cNvSpPr/>
          <p:nvPr/>
        </p:nvSpPr>
        <p:spPr>
          <a:xfrm>
            <a:off x="3626289" y="2807537"/>
            <a:ext cx="94027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20605B0C-1028-430B-8212-5A5ECAD457C5}"/>
              </a:ext>
            </a:extLst>
          </p:cNvPr>
          <p:cNvSpPr/>
          <p:nvPr/>
        </p:nvSpPr>
        <p:spPr>
          <a:xfrm>
            <a:off x="3626289" y="3401323"/>
            <a:ext cx="940279"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69655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Horizontal Analysis also knows as «Comparative statement analysis»</a:t>
            </a:r>
          </a:p>
          <a:p>
            <a:endParaRPr lang="en-US" b="1" dirty="0"/>
          </a:p>
          <a:p>
            <a:endParaRPr lang="en-US" b="1" dirty="0"/>
          </a:p>
          <a:p>
            <a:endParaRPr lang="en-US" b="1" dirty="0"/>
          </a:p>
          <a:p>
            <a:endParaRPr lang="en-US" b="1" dirty="0"/>
          </a:p>
          <a:p>
            <a:r>
              <a:rPr lang="en-US" b="1" dirty="0"/>
              <a:t>Facilitate the comparison of statements over a period of time</a:t>
            </a:r>
          </a:p>
          <a:p>
            <a:endParaRPr lang="en-US" b="1"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6" name="Picture 5">
            <a:extLst>
              <a:ext uri="{FF2B5EF4-FFF2-40B4-BE49-F238E27FC236}">
                <a16:creationId xmlns:a16="http://schemas.microsoft.com/office/drawing/2014/main" id="{CA510000-82D6-4B45-87E0-2660D7705015}"/>
              </a:ext>
            </a:extLst>
          </p:cNvPr>
          <p:cNvPicPr>
            <a:picLocks noChangeAspect="1"/>
          </p:cNvPicPr>
          <p:nvPr/>
        </p:nvPicPr>
        <p:blipFill>
          <a:blip r:embed="rId2"/>
          <a:stretch>
            <a:fillRect/>
          </a:stretch>
        </p:blipFill>
        <p:spPr>
          <a:xfrm>
            <a:off x="2803585" y="1615924"/>
            <a:ext cx="4296045" cy="1679108"/>
          </a:xfrm>
          <a:prstGeom prst="rect">
            <a:avLst/>
          </a:prstGeom>
        </p:spPr>
      </p:pic>
      <p:graphicFrame>
        <p:nvGraphicFramePr>
          <p:cNvPr id="7" name="Table 6">
            <a:extLst>
              <a:ext uri="{FF2B5EF4-FFF2-40B4-BE49-F238E27FC236}">
                <a16:creationId xmlns:a16="http://schemas.microsoft.com/office/drawing/2014/main" id="{70072351-3C1E-4F77-880A-550EC9430F77}"/>
              </a:ext>
            </a:extLst>
          </p:cNvPr>
          <p:cNvGraphicFramePr>
            <a:graphicFrameLocks noGrp="1"/>
          </p:cNvGraphicFramePr>
          <p:nvPr>
            <p:extLst>
              <p:ext uri="{D42A27DB-BD31-4B8C-83A1-F6EECF244321}">
                <p14:modId xmlns:p14="http://schemas.microsoft.com/office/powerpoint/2010/main" val="3402636559"/>
              </p:ext>
            </p:extLst>
          </p:nvPr>
        </p:nvGraphicFramePr>
        <p:xfrm>
          <a:off x="791699" y="3671348"/>
          <a:ext cx="6307931" cy="2049805"/>
        </p:xfrm>
        <a:graphic>
          <a:graphicData uri="http://schemas.openxmlformats.org/drawingml/2006/table">
            <a:tbl>
              <a:tblPr firstRow="1" bandRow="1">
                <a:tableStyleId>{5C22544A-7EE6-4342-B048-85BDC9FD1C3A}</a:tableStyleId>
              </a:tblPr>
              <a:tblGrid>
                <a:gridCol w="2270678">
                  <a:extLst>
                    <a:ext uri="{9D8B030D-6E8A-4147-A177-3AD203B41FA5}">
                      <a16:colId xmlns:a16="http://schemas.microsoft.com/office/drawing/2014/main" val="1975784821"/>
                    </a:ext>
                  </a:extLst>
                </a:gridCol>
                <a:gridCol w="759125">
                  <a:extLst>
                    <a:ext uri="{9D8B030D-6E8A-4147-A177-3AD203B41FA5}">
                      <a16:colId xmlns:a16="http://schemas.microsoft.com/office/drawing/2014/main" val="1230524093"/>
                    </a:ext>
                  </a:extLst>
                </a:gridCol>
                <a:gridCol w="931653">
                  <a:extLst>
                    <a:ext uri="{9D8B030D-6E8A-4147-A177-3AD203B41FA5}">
                      <a16:colId xmlns:a16="http://schemas.microsoft.com/office/drawing/2014/main" val="3663862679"/>
                    </a:ext>
                  </a:extLst>
                </a:gridCol>
                <a:gridCol w="1319703">
                  <a:extLst>
                    <a:ext uri="{9D8B030D-6E8A-4147-A177-3AD203B41FA5}">
                      <a16:colId xmlns:a16="http://schemas.microsoft.com/office/drawing/2014/main" val="2356566458"/>
                    </a:ext>
                  </a:extLst>
                </a:gridCol>
                <a:gridCol w="1026772">
                  <a:extLst>
                    <a:ext uri="{9D8B030D-6E8A-4147-A177-3AD203B41FA5}">
                      <a16:colId xmlns:a16="http://schemas.microsoft.com/office/drawing/2014/main" val="13608099"/>
                    </a:ext>
                  </a:extLst>
                </a:gridCol>
              </a:tblGrid>
              <a:tr h="403885">
                <a:tc>
                  <a:txBody>
                    <a:bodyPr/>
                    <a:lstStyle/>
                    <a:p>
                      <a:r>
                        <a:rPr lang="en-US" sz="1200" dirty="0"/>
                        <a:t>Items</a:t>
                      </a:r>
                    </a:p>
                  </a:txBody>
                  <a:tcPr anchor="ctr"/>
                </a:tc>
                <a:tc>
                  <a:txBody>
                    <a:bodyPr/>
                    <a:lstStyle/>
                    <a:p>
                      <a:pPr algn="ctr"/>
                      <a:r>
                        <a:rPr lang="en-US" sz="1200" dirty="0"/>
                        <a:t>20XX</a:t>
                      </a:r>
                    </a:p>
                  </a:txBody>
                  <a:tcPr anchor="ctr"/>
                </a:tc>
                <a:tc>
                  <a:txBody>
                    <a:bodyPr/>
                    <a:lstStyle/>
                    <a:p>
                      <a:pPr algn="ctr"/>
                      <a:r>
                        <a:rPr lang="en-US" sz="1200" dirty="0"/>
                        <a:t>20XX+1</a:t>
                      </a:r>
                    </a:p>
                  </a:txBody>
                  <a:tcPr anchor="ctr"/>
                </a:tc>
                <a:tc>
                  <a:txBody>
                    <a:bodyPr/>
                    <a:lstStyle/>
                    <a:p>
                      <a:pPr algn="ctr"/>
                      <a:r>
                        <a:rPr lang="en-US" sz="1200" dirty="0"/>
                        <a:t>Abs. Variation</a:t>
                      </a:r>
                    </a:p>
                  </a:txBody>
                  <a:tcPr anchor="ctr"/>
                </a:tc>
                <a:tc>
                  <a:txBody>
                    <a:bodyPr/>
                    <a:lstStyle/>
                    <a:p>
                      <a:pPr algn="ctr"/>
                      <a:r>
                        <a:rPr lang="en-US" sz="1200" dirty="0"/>
                        <a:t>% Variation</a:t>
                      </a:r>
                    </a:p>
                  </a:txBody>
                  <a:tcPr anchor="ctr"/>
                </a:tc>
                <a:extLst>
                  <a:ext uri="{0D108BD9-81ED-4DB2-BD59-A6C34878D82A}">
                    <a16:rowId xmlns:a16="http://schemas.microsoft.com/office/drawing/2014/main" val="3000892657"/>
                  </a:ext>
                </a:extLst>
              </a:tr>
              <a:tr h="252000">
                <a:tc>
                  <a:txBody>
                    <a:bodyPr/>
                    <a:lstStyle/>
                    <a:p>
                      <a:r>
                        <a:rPr lang="en-US" sz="1200" dirty="0"/>
                        <a:t>Sales</a:t>
                      </a:r>
                    </a:p>
                  </a:txBody>
                  <a:tcPr/>
                </a:tc>
                <a:tc>
                  <a:txBody>
                    <a:bodyPr/>
                    <a:lstStyle/>
                    <a:p>
                      <a:pPr algn="ctr"/>
                      <a:r>
                        <a:rPr lang="en-US" sz="1200" dirty="0"/>
                        <a:t>800</a:t>
                      </a:r>
                    </a:p>
                  </a:txBody>
                  <a:tcPr/>
                </a:tc>
                <a:tc>
                  <a:txBody>
                    <a:bodyPr/>
                    <a:lstStyle/>
                    <a:p>
                      <a:pPr algn="ctr"/>
                      <a:r>
                        <a:rPr lang="en-US" sz="1200" dirty="0"/>
                        <a:t>1.000</a:t>
                      </a:r>
                    </a:p>
                  </a:txBody>
                  <a:tcPr/>
                </a:tc>
                <a:tc>
                  <a:txBody>
                    <a:bodyPr/>
                    <a:lstStyle/>
                    <a:p>
                      <a:pPr algn="ctr"/>
                      <a:r>
                        <a:rPr lang="en-US" sz="1200" dirty="0"/>
                        <a:t>200</a:t>
                      </a:r>
                    </a:p>
                  </a:txBody>
                  <a:tcPr/>
                </a:tc>
                <a:tc>
                  <a:txBody>
                    <a:bodyPr/>
                    <a:lstStyle/>
                    <a:p>
                      <a:pPr algn="ctr"/>
                      <a:r>
                        <a:rPr lang="en-US" sz="1200" dirty="0"/>
                        <a:t>25%</a:t>
                      </a:r>
                    </a:p>
                  </a:txBody>
                  <a:tcPr/>
                </a:tc>
                <a:extLst>
                  <a:ext uri="{0D108BD9-81ED-4DB2-BD59-A6C34878D82A}">
                    <a16:rowId xmlns:a16="http://schemas.microsoft.com/office/drawing/2014/main" val="282304660"/>
                  </a:ext>
                </a:extLst>
              </a:tr>
              <a:tr h="252000">
                <a:tc>
                  <a:txBody>
                    <a:bodyPr/>
                    <a:lstStyle/>
                    <a:p>
                      <a:r>
                        <a:rPr lang="en-US" sz="1200" dirty="0"/>
                        <a:t>Cost of raw materials</a:t>
                      </a:r>
                    </a:p>
                  </a:txBody>
                  <a:tcPr/>
                </a:tc>
                <a:tc>
                  <a:txBody>
                    <a:bodyPr/>
                    <a:lstStyle/>
                    <a:p>
                      <a:pPr algn="ctr"/>
                      <a:r>
                        <a:rPr lang="en-US" sz="1200" dirty="0"/>
                        <a:t>600</a:t>
                      </a:r>
                    </a:p>
                  </a:txBody>
                  <a:tcPr/>
                </a:tc>
                <a:tc>
                  <a:txBody>
                    <a:bodyPr/>
                    <a:lstStyle/>
                    <a:p>
                      <a:pPr algn="ctr"/>
                      <a:r>
                        <a:rPr lang="en-US" sz="1200" dirty="0"/>
                        <a:t>750</a:t>
                      </a:r>
                    </a:p>
                  </a:txBody>
                  <a:tcPr/>
                </a:tc>
                <a:tc>
                  <a:txBody>
                    <a:bodyPr/>
                    <a:lstStyle/>
                    <a:p>
                      <a:pPr algn="ctr"/>
                      <a:r>
                        <a:rPr lang="en-US" sz="1200" dirty="0"/>
                        <a:t>150</a:t>
                      </a:r>
                    </a:p>
                  </a:txBody>
                  <a:tcPr/>
                </a:tc>
                <a:tc>
                  <a:txBody>
                    <a:bodyPr/>
                    <a:lstStyle/>
                    <a:p>
                      <a:pPr algn="ctr"/>
                      <a:r>
                        <a:rPr lang="en-US" sz="1200" dirty="0"/>
                        <a:t>25%</a:t>
                      </a:r>
                    </a:p>
                  </a:txBody>
                  <a:tcPr/>
                </a:tc>
                <a:extLst>
                  <a:ext uri="{0D108BD9-81ED-4DB2-BD59-A6C34878D82A}">
                    <a16:rowId xmlns:a16="http://schemas.microsoft.com/office/drawing/2014/main" val="3959709875"/>
                  </a:ext>
                </a:extLst>
              </a:tr>
              <a:tr h="252000">
                <a:tc>
                  <a:txBody>
                    <a:bodyPr/>
                    <a:lstStyle/>
                    <a:p>
                      <a:r>
                        <a:rPr lang="en-US" sz="1200" dirty="0"/>
                        <a:t>Gross Profit</a:t>
                      </a:r>
                    </a:p>
                  </a:txBody>
                  <a:tcPr/>
                </a:tc>
                <a:tc>
                  <a:txBody>
                    <a:bodyPr/>
                    <a:lstStyle/>
                    <a:p>
                      <a:pPr algn="ctr"/>
                      <a:r>
                        <a:rPr lang="en-US" sz="1200" dirty="0"/>
                        <a:t>200</a:t>
                      </a:r>
                    </a:p>
                  </a:txBody>
                  <a:tcPr/>
                </a:tc>
                <a:tc>
                  <a:txBody>
                    <a:bodyPr/>
                    <a:lstStyle/>
                    <a:p>
                      <a:pPr algn="ctr"/>
                      <a:r>
                        <a:rPr lang="en-US" sz="1200" dirty="0"/>
                        <a:t>250</a:t>
                      </a:r>
                    </a:p>
                  </a:txBody>
                  <a:tcPr/>
                </a:tc>
                <a:tc>
                  <a:txBody>
                    <a:bodyPr/>
                    <a:lstStyle/>
                    <a:p>
                      <a:pPr algn="ctr"/>
                      <a:r>
                        <a:rPr lang="en-US" sz="1200" dirty="0"/>
                        <a:t>50</a:t>
                      </a:r>
                    </a:p>
                  </a:txBody>
                  <a:tcPr/>
                </a:tc>
                <a:tc>
                  <a:txBody>
                    <a:bodyPr/>
                    <a:lstStyle/>
                    <a:p>
                      <a:pPr algn="ctr"/>
                      <a:r>
                        <a:rPr lang="en-US" sz="1200" dirty="0"/>
                        <a:t>25%</a:t>
                      </a:r>
                    </a:p>
                  </a:txBody>
                  <a:tcPr/>
                </a:tc>
                <a:extLst>
                  <a:ext uri="{0D108BD9-81ED-4DB2-BD59-A6C34878D82A}">
                    <a16:rowId xmlns:a16="http://schemas.microsoft.com/office/drawing/2014/main" val="1243973038"/>
                  </a:ext>
                </a:extLst>
              </a:tr>
              <a:tr h="252000">
                <a:tc>
                  <a:txBody>
                    <a:bodyPr/>
                    <a:lstStyle/>
                    <a:p>
                      <a:r>
                        <a:rPr lang="en-US" sz="1200" dirty="0"/>
                        <a:t>Administration Expenses</a:t>
                      </a:r>
                    </a:p>
                  </a:txBody>
                  <a:tcPr/>
                </a:tc>
                <a:tc>
                  <a:txBody>
                    <a:bodyPr/>
                    <a:lstStyle/>
                    <a:p>
                      <a:pPr algn="ctr"/>
                      <a:r>
                        <a:rPr lang="en-US" sz="1200" dirty="0"/>
                        <a:t>20</a:t>
                      </a:r>
                    </a:p>
                  </a:txBody>
                  <a:tcPr/>
                </a:tc>
                <a:tc>
                  <a:txBody>
                    <a:bodyPr/>
                    <a:lstStyle/>
                    <a:p>
                      <a:pPr algn="ctr"/>
                      <a:r>
                        <a:rPr lang="en-US" sz="1200" dirty="0"/>
                        <a:t>20</a:t>
                      </a:r>
                    </a:p>
                  </a:txBody>
                  <a:tcPr/>
                </a:tc>
                <a:tc>
                  <a:txBody>
                    <a:bodyPr/>
                    <a:lstStyle/>
                    <a:p>
                      <a:pPr algn="ctr"/>
                      <a:r>
                        <a:rPr lang="en-US" sz="1200" dirty="0"/>
                        <a:t>0</a:t>
                      </a:r>
                    </a:p>
                  </a:txBody>
                  <a:tcPr/>
                </a:tc>
                <a:tc>
                  <a:txBody>
                    <a:bodyPr/>
                    <a:lstStyle/>
                    <a:p>
                      <a:pPr algn="ctr"/>
                      <a:r>
                        <a:rPr lang="en-US" sz="1200" dirty="0"/>
                        <a:t>0%</a:t>
                      </a:r>
                    </a:p>
                  </a:txBody>
                  <a:tcPr/>
                </a:tc>
                <a:extLst>
                  <a:ext uri="{0D108BD9-81ED-4DB2-BD59-A6C34878D82A}">
                    <a16:rowId xmlns:a16="http://schemas.microsoft.com/office/drawing/2014/main" val="195124750"/>
                  </a:ext>
                </a:extLst>
              </a:tr>
              <a:tr h="252000">
                <a:tc>
                  <a:txBody>
                    <a:bodyPr/>
                    <a:lstStyle/>
                    <a:p>
                      <a:r>
                        <a:rPr lang="en-US" sz="1200" dirty="0"/>
                        <a:t>Selling Expenses</a:t>
                      </a:r>
                    </a:p>
                  </a:txBody>
                  <a:tcPr/>
                </a:tc>
                <a:tc>
                  <a:txBody>
                    <a:bodyPr/>
                    <a:lstStyle/>
                    <a:p>
                      <a:pPr algn="ctr"/>
                      <a:r>
                        <a:rPr lang="en-US" sz="1200" dirty="0"/>
                        <a:t>30</a:t>
                      </a:r>
                    </a:p>
                  </a:txBody>
                  <a:tcPr/>
                </a:tc>
                <a:tc>
                  <a:txBody>
                    <a:bodyPr/>
                    <a:lstStyle/>
                    <a:p>
                      <a:pPr algn="ctr"/>
                      <a:r>
                        <a:rPr lang="en-US" sz="1200" dirty="0"/>
                        <a:t>40</a:t>
                      </a:r>
                    </a:p>
                  </a:txBody>
                  <a:tcPr/>
                </a:tc>
                <a:tc>
                  <a:txBody>
                    <a:bodyPr/>
                    <a:lstStyle/>
                    <a:p>
                      <a:pPr algn="ctr"/>
                      <a:r>
                        <a:rPr lang="en-US" sz="1200" dirty="0"/>
                        <a:t>10</a:t>
                      </a:r>
                    </a:p>
                  </a:txBody>
                  <a:tcPr/>
                </a:tc>
                <a:tc>
                  <a:txBody>
                    <a:bodyPr/>
                    <a:lstStyle/>
                    <a:p>
                      <a:pPr algn="ctr"/>
                      <a:r>
                        <a:rPr lang="en-US" sz="1200" dirty="0"/>
                        <a:t>33,3%</a:t>
                      </a:r>
                    </a:p>
                  </a:txBody>
                  <a:tcPr/>
                </a:tc>
                <a:extLst>
                  <a:ext uri="{0D108BD9-81ED-4DB2-BD59-A6C34878D82A}">
                    <a16:rowId xmlns:a16="http://schemas.microsoft.com/office/drawing/2014/main" val="3344853006"/>
                  </a:ext>
                </a:extLst>
              </a:tr>
              <a:tr h="252000">
                <a:tc>
                  <a:txBody>
                    <a:bodyPr/>
                    <a:lstStyle/>
                    <a:p>
                      <a:r>
                        <a:rPr lang="en-US" sz="1200" dirty="0"/>
                        <a:t>Operating Profit</a:t>
                      </a:r>
                    </a:p>
                  </a:txBody>
                  <a:tcPr/>
                </a:tc>
                <a:tc>
                  <a:txBody>
                    <a:bodyPr/>
                    <a:lstStyle/>
                    <a:p>
                      <a:pPr algn="ctr"/>
                      <a:r>
                        <a:rPr lang="en-US" sz="1200" dirty="0"/>
                        <a:t>150</a:t>
                      </a:r>
                    </a:p>
                  </a:txBody>
                  <a:tcPr/>
                </a:tc>
                <a:tc>
                  <a:txBody>
                    <a:bodyPr/>
                    <a:lstStyle/>
                    <a:p>
                      <a:pPr algn="ctr"/>
                      <a:r>
                        <a:rPr lang="en-US" sz="1200" dirty="0"/>
                        <a:t>190</a:t>
                      </a:r>
                    </a:p>
                  </a:txBody>
                  <a:tcPr/>
                </a:tc>
                <a:tc>
                  <a:txBody>
                    <a:bodyPr/>
                    <a:lstStyle/>
                    <a:p>
                      <a:pPr algn="ctr"/>
                      <a:r>
                        <a:rPr lang="en-US" sz="1200" dirty="0"/>
                        <a:t>40</a:t>
                      </a:r>
                    </a:p>
                  </a:txBody>
                  <a:tcPr/>
                </a:tc>
                <a:tc>
                  <a:txBody>
                    <a:bodyPr/>
                    <a:lstStyle/>
                    <a:p>
                      <a:pPr algn="ctr"/>
                      <a:r>
                        <a:rPr lang="en-US" sz="1200" dirty="0"/>
                        <a:t>26,7%</a:t>
                      </a:r>
                    </a:p>
                  </a:txBody>
                  <a:tcPr/>
                </a:tc>
                <a:extLst>
                  <a:ext uri="{0D108BD9-81ED-4DB2-BD59-A6C34878D82A}">
                    <a16:rowId xmlns:a16="http://schemas.microsoft.com/office/drawing/2014/main" val="3222472109"/>
                  </a:ext>
                </a:extLst>
              </a:tr>
            </a:tbl>
          </a:graphicData>
        </a:graphic>
      </p:graphicFrame>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BD55EE2F-885C-4F75-9C7F-CD9C63806642}"/>
                  </a:ext>
                </a:extLst>
              </p:cNvPr>
              <p:cNvSpPr txBox="1"/>
              <p:nvPr/>
            </p:nvSpPr>
            <p:spPr>
              <a:xfrm>
                <a:off x="7602097" y="4247345"/>
                <a:ext cx="2188884" cy="448905"/>
              </a:xfrm>
              <a:prstGeom prst="rect">
                <a:avLst/>
              </a:prstGeom>
              <a:noFill/>
              <a:ln w="12700">
                <a:solidFill>
                  <a:schemeClr val="tx1"/>
                </a:solidFill>
                <a:prstDash val="lgDash"/>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US" sz="1100" i="1" dirty="0" smtClean="0">
                              <a:latin typeface="Cambria Math" panose="02040503050406030204" pitchFamily="18" charset="0"/>
                            </a:rPr>
                          </m:ctrlPr>
                        </m:fPr>
                        <m:num>
                          <m:r>
                            <a:rPr lang="it-IT" sz="1100" b="0" i="0" dirty="0" smtClean="0">
                              <a:latin typeface="Cambria Math" panose="02040503050406030204" pitchFamily="18" charset="0"/>
                            </a:rPr>
                            <m:t>(</m:t>
                          </m:r>
                          <m:r>
                            <m:rPr>
                              <m:nor/>
                            </m:rPr>
                            <a:rPr lang="en-US" sz="1100" dirty="0">
                              <a:latin typeface="+mj-lt"/>
                            </a:rPr>
                            <m:t>Ending</m:t>
                          </m:r>
                          <m:r>
                            <m:rPr>
                              <m:nor/>
                            </m:rPr>
                            <a:rPr lang="en-US" sz="1100" dirty="0">
                              <a:latin typeface="+mj-lt"/>
                            </a:rPr>
                            <m:t> </m:t>
                          </m:r>
                          <m:r>
                            <m:rPr>
                              <m:nor/>
                            </m:rPr>
                            <a:rPr lang="en-US" sz="1100" dirty="0">
                              <a:latin typeface="+mj-lt"/>
                            </a:rPr>
                            <m:t>Value</m:t>
                          </m:r>
                          <m:r>
                            <m:rPr>
                              <m:nor/>
                            </m:rPr>
                            <a:rPr lang="en-US" sz="1100" dirty="0">
                              <a:latin typeface="+mj-lt"/>
                            </a:rPr>
                            <m:t> – </m:t>
                          </m:r>
                          <m:r>
                            <m:rPr>
                              <m:nor/>
                            </m:rPr>
                            <a:rPr lang="en-US" sz="1100" dirty="0">
                              <a:latin typeface="+mj-lt"/>
                            </a:rPr>
                            <m:t>Beginning</m:t>
                          </m:r>
                          <m:r>
                            <m:rPr>
                              <m:nor/>
                            </m:rPr>
                            <a:rPr lang="en-US" sz="1100" dirty="0">
                              <a:latin typeface="+mj-lt"/>
                            </a:rPr>
                            <m:t> </m:t>
                          </m:r>
                          <m:r>
                            <m:rPr>
                              <m:nor/>
                            </m:rPr>
                            <a:rPr lang="en-US" sz="1100" dirty="0">
                              <a:latin typeface="+mj-lt"/>
                            </a:rPr>
                            <m:t>Value</m:t>
                          </m:r>
                          <m:r>
                            <m:rPr>
                              <m:nor/>
                            </m:rPr>
                            <a:rPr lang="it-IT" sz="1100" b="0" i="0" dirty="0" smtClean="0">
                              <a:latin typeface="+mj-lt"/>
                            </a:rPr>
                            <m:t>)</m:t>
                          </m:r>
                        </m:num>
                        <m:den>
                          <m:r>
                            <a:rPr lang="it-IT" sz="1100" dirty="0">
                              <a:latin typeface="Cambria Math" panose="02040503050406030204" pitchFamily="18" charset="0"/>
                            </a:rPr>
                            <m:t>𝐵𝑒𝑔𝑖𝑛𝑛𝑖𝑛𝑔</m:t>
                          </m:r>
                          <m:r>
                            <a:rPr lang="it-IT" sz="1100" dirty="0">
                              <a:latin typeface="Cambria Math" panose="02040503050406030204" pitchFamily="18" charset="0"/>
                            </a:rPr>
                            <m:t> </m:t>
                          </m:r>
                          <m:r>
                            <a:rPr lang="it-IT" sz="1100" dirty="0">
                              <a:latin typeface="Cambria Math" panose="02040503050406030204" pitchFamily="18" charset="0"/>
                            </a:rPr>
                            <m:t>𝑉𝑎𝑙𝑢𝑒</m:t>
                          </m:r>
                        </m:den>
                      </m:f>
                    </m:oMath>
                  </m:oMathPara>
                </a14:m>
                <a:endParaRPr lang="en-US" sz="1200" dirty="0">
                  <a:latin typeface="+mj-lt"/>
                </a:endParaRPr>
              </a:p>
            </p:txBody>
          </p:sp>
        </mc:Choice>
        <mc:Fallback xmlns="">
          <p:sp>
            <p:nvSpPr>
              <p:cNvPr id="8" name="TextBox 7">
                <a:extLst>
                  <a:ext uri="{FF2B5EF4-FFF2-40B4-BE49-F238E27FC236}">
                    <a16:creationId xmlns:a16="http://schemas.microsoft.com/office/drawing/2014/main" id="{BD55EE2F-885C-4F75-9C7F-CD9C63806642}"/>
                  </a:ext>
                </a:extLst>
              </p:cNvPr>
              <p:cNvSpPr txBox="1">
                <a:spLocks noRot="1" noChangeAspect="1" noMove="1" noResize="1" noEditPoints="1" noAdjustHandles="1" noChangeArrowheads="1" noChangeShapeType="1" noTextEdit="1"/>
              </p:cNvSpPr>
              <p:nvPr/>
            </p:nvSpPr>
            <p:spPr>
              <a:xfrm>
                <a:off x="7602097" y="4247345"/>
                <a:ext cx="2188884" cy="448905"/>
              </a:xfrm>
              <a:prstGeom prst="rect">
                <a:avLst/>
              </a:prstGeom>
              <a:blipFill>
                <a:blip r:embed="rId3"/>
                <a:stretch>
                  <a:fillRect r="-1108" b="-2667"/>
                </a:stretch>
              </a:blipFill>
              <a:ln w="12700">
                <a:solidFill>
                  <a:schemeClr val="tx1"/>
                </a:solidFill>
                <a:prstDash val="lgDash"/>
              </a:ln>
            </p:spPr>
            <p:txBody>
              <a:bodyPr/>
              <a:lstStyle/>
              <a:p>
                <a:r>
                  <a:rPr lang="en-US">
                    <a:noFill/>
                  </a:rPr>
                  <a:t> </a:t>
                </a:r>
              </a:p>
            </p:txBody>
          </p:sp>
        </mc:Fallback>
      </mc:AlternateContent>
    </p:spTree>
    <p:extLst>
      <p:ext uri="{BB962C8B-B14F-4D97-AF65-F5344CB8AC3E}">
        <p14:creationId xmlns:p14="http://schemas.microsoft.com/office/powerpoint/2010/main" val="963302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Also knows as «Common-size statement analysis»</a:t>
            </a:r>
          </a:p>
          <a:p>
            <a:r>
              <a:rPr lang="en-US" dirty="0"/>
              <a:t>Financial Information is converted into percentages using some common base</a:t>
            </a:r>
            <a:endParaRPr lang="en-US" b="1" dirty="0"/>
          </a:p>
          <a:p>
            <a:endParaRPr lang="en-US" b="1" dirty="0"/>
          </a:p>
          <a:p>
            <a:endParaRPr lang="en-US" b="1" dirty="0"/>
          </a:p>
          <a:p>
            <a:endParaRPr lang="en-US" b="1" dirty="0"/>
          </a:p>
          <a:p>
            <a:endParaRPr lang="en-US" b="1"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70072351-3C1E-4F77-880A-550EC9430F77}"/>
              </a:ext>
            </a:extLst>
          </p:cNvPr>
          <p:cNvGraphicFramePr>
            <a:graphicFrameLocks noGrp="1"/>
          </p:cNvGraphicFramePr>
          <p:nvPr>
            <p:extLst>
              <p:ext uri="{D42A27DB-BD31-4B8C-83A1-F6EECF244321}">
                <p14:modId xmlns:p14="http://schemas.microsoft.com/office/powerpoint/2010/main" val="4103560300"/>
              </p:ext>
            </p:extLst>
          </p:nvPr>
        </p:nvGraphicFramePr>
        <p:xfrm>
          <a:off x="677334" y="2593047"/>
          <a:ext cx="6307931" cy="2049805"/>
        </p:xfrm>
        <a:graphic>
          <a:graphicData uri="http://schemas.openxmlformats.org/drawingml/2006/table">
            <a:tbl>
              <a:tblPr firstRow="1" bandRow="1">
                <a:tableStyleId>{5C22544A-7EE6-4342-B048-85BDC9FD1C3A}</a:tableStyleId>
              </a:tblPr>
              <a:tblGrid>
                <a:gridCol w="2270678">
                  <a:extLst>
                    <a:ext uri="{9D8B030D-6E8A-4147-A177-3AD203B41FA5}">
                      <a16:colId xmlns:a16="http://schemas.microsoft.com/office/drawing/2014/main" val="1975784821"/>
                    </a:ext>
                  </a:extLst>
                </a:gridCol>
                <a:gridCol w="759125">
                  <a:extLst>
                    <a:ext uri="{9D8B030D-6E8A-4147-A177-3AD203B41FA5}">
                      <a16:colId xmlns:a16="http://schemas.microsoft.com/office/drawing/2014/main" val="1230524093"/>
                    </a:ext>
                  </a:extLst>
                </a:gridCol>
                <a:gridCol w="931653">
                  <a:extLst>
                    <a:ext uri="{9D8B030D-6E8A-4147-A177-3AD203B41FA5}">
                      <a16:colId xmlns:a16="http://schemas.microsoft.com/office/drawing/2014/main" val="3663862679"/>
                    </a:ext>
                  </a:extLst>
                </a:gridCol>
                <a:gridCol w="1319703">
                  <a:extLst>
                    <a:ext uri="{9D8B030D-6E8A-4147-A177-3AD203B41FA5}">
                      <a16:colId xmlns:a16="http://schemas.microsoft.com/office/drawing/2014/main" val="2356566458"/>
                    </a:ext>
                  </a:extLst>
                </a:gridCol>
                <a:gridCol w="1026772">
                  <a:extLst>
                    <a:ext uri="{9D8B030D-6E8A-4147-A177-3AD203B41FA5}">
                      <a16:colId xmlns:a16="http://schemas.microsoft.com/office/drawing/2014/main" val="13608099"/>
                    </a:ext>
                  </a:extLst>
                </a:gridCol>
              </a:tblGrid>
              <a:tr h="403885">
                <a:tc>
                  <a:txBody>
                    <a:bodyPr/>
                    <a:lstStyle/>
                    <a:p>
                      <a:r>
                        <a:rPr lang="en-US" sz="1200" dirty="0"/>
                        <a:t>Items</a:t>
                      </a:r>
                    </a:p>
                  </a:txBody>
                  <a:tcPr anchor="ctr"/>
                </a:tc>
                <a:tc>
                  <a:txBody>
                    <a:bodyPr/>
                    <a:lstStyle/>
                    <a:p>
                      <a:pPr algn="ctr"/>
                      <a:r>
                        <a:rPr lang="en-US" sz="1200" dirty="0"/>
                        <a:t>20XX</a:t>
                      </a:r>
                    </a:p>
                  </a:txBody>
                  <a:tcPr anchor="ctr"/>
                </a:tc>
                <a:tc>
                  <a:txBody>
                    <a:bodyPr/>
                    <a:lstStyle/>
                    <a:p>
                      <a:pPr algn="ctr"/>
                      <a:r>
                        <a:rPr lang="en-US" sz="1200" dirty="0"/>
                        <a:t>20XX+1</a:t>
                      </a:r>
                    </a:p>
                  </a:txBody>
                  <a:tcPr anchor="ctr"/>
                </a:tc>
                <a:tc>
                  <a:txBody>
                    <a:bodyPr/>
                    <a:lstStyle/>
                    <a:p>
                      <a:pPr algn="ctr"/>
                      <a:r>
                        <a:rPr lang="en-US" sz="1200" dirty="0"/>
                        <a:t>20XX %</a:t>
                      </a:r>
                    </a:p>
                  </a:txBody>
                  <a:tcPr anchor="ctr"/>
                </a:tc>
                <a:tc>
                  <a:txBody>
                    <a:bodyPr/>
                    <a:lstStyle/>
                    <a:p>
                      <a:pPr algn="ctr"/>
                      <a:r>
                        <a:rPr lang="en-US" sz="1200" dirty="0"/>
                        <a:t>20XX+1 %</a:t>
                      </a:r>
                    </a:p>
                  </a:txBody>
                  <a:tcPr anchor="ctr"/>
                </a:tc>
                <a:extLst>
                  <a:ext uri="{0D108BD9-81ED-4DB2-BD59-A6C34878D82A}">
                    <a16:rowId xmlns:a16="http://schemas.microsoft.com/office/drawing/2014/main" val="3000892657"/>
                  </a:ext>
                </a:extLst>
              </a:tr>
              <a:tr h="252000">
                <a:tc>
                  <a:txBody>
                    <a:bodyPr/>
                    <a:lstStyle/>
                    <a:p>
                      <a:r>
                        <a:rPr lang="en-US" sz="1200" dirty="0"/>
                        <a:t>Sales</a:t>
                      </a:r>
                    </a:p>
                  </a:txBody>
                  <a:tcPr/>
                </a:tc>
                <a:tc>
                  <a:txBody>
                    <a:bodyPr/>
                    <a:lstStyle/>
                    <a:p>
                      <a:pPr algn="ctr"/>
                      <a:r>
                        <a:rPr lang="en-US" sz="1200" dirty="0"/>
                        <a:t>800</a:t>
                      </a:r>
                    </a:p>
                  </a:txBody>
                  <a:tcPr/>
                </a:tc>
                <a:tc>
                  <a:txBody>
                    <a:bodyPr/>
                    <a:lstStyle/>
                    <a:p>
                      <a:pPr algn="ctr"/>
                      <a:r>
                        <a:rPr lang="en-US" sz="1200" dirty="0"/>
                        <a:t>1.000</a:t>
                      </a:r>
                    </a:p>
                  </a:txBody>
                  <a:tcPr/>
                </a:tc>
                <a:tc>
                  <a:txBody>
                    <a:bodyPr/>
                    <a:lstStyle/>
                    <a:p>
                      <a:pPr algn="ctr"/>
                      <a:r>
                        <a:rPr lang="en-US" sz="1200" dirty="0"/>
                        <a:t>100%</a:t>
                      </a:r>
                    </a:p>
                  </a:txBody>
                  <a:tcPr/>
                </a:tc>
                <a:tc>
                  <a:txBody>
                    <a:bodyPr/>
                    <a:lstStyle/>
                    <a:p>
                      <a:pPr algn="ctr"/>
                      <a:r>
                        <a:rPr lang="en-US" sz="1200" dirty="0"/>
                        <a:t>100%</a:t>
                      </a:r>
                    </a:p>
                  </a:txBody>
                  <a:tcPr/>
                </a:tc>
                <a:extLst>
                  <a:ext uri="{0D108BD9-81ED-4DB2-BD59-A6C34878D82A}">
                    <a16:rowId xmlns:a16="http://schemas.microsoft.com/office/drawing/2014/main" val="282304660"/>
                  </a:ext>
                </a:extLst>
              </a:tr>
              <a:tr h="252000">
                <a:tc>
                  <a:txBody>
                    <a:bodyPr/>
                    <a:lstStyle/>
                    <a:p>
                      <a:r>
                        <a:rPr lang="en-US" sz="1200" dirty="0"/>
                        <a:t>Cost of raw materials</a:t>
                      </a:r>
                    </a:p>
                  </a:txBody>
                  <a:tcPr/>
                </a:tc>
                <a:tc>
                  <a:txBody>
                    <a:bodyPr/>
                    <a:lstStyle/>
                    <a:p>
                      <a:pPr algn="ctr"/>
                      <a:r>
                        <a:rPr lang="en-US" sz="1200" dirty="0"/>
                        <a:t>600</a:t>
                      </a:r>
                    </a:p>
                  </a:txBody>
                  <a:tcPr/>
                </a:tc>
                <a:tc>
                  <a:txBody>
                    <a:bodyPr/>
                    <a:lstStyle/>
                    <a:p>
                      <a:pPr algn="ctr"/>
                      <a:r>
                        <a:rPr lang="en-US" sz="1200" dirty="0"/>
                        <a:t>750</a:t>
                      </a:r>
                    </a:p>
                  </a:txBody>
                  <a:tcPr/>
                </a:tc>
                <a:tc>
                  <a:txBody>
                    <a:bodyPr/>
                    <a:lstStyle/>
                    <a:p>
                      <a:pPr algn="ctr"/>
                      <a:r>
                        <a:rPr lang="en-US" sz="1200" dirty="0"/>
                        <a:t>75%</a:t>
                      </a:r>
                    </a:p>
                  </a:txBody>
                  <a:tcPr/>
                </a:tc>
                <a:tc>
                  <a:txBody>
                    <a:bodyPr/>
                    <a:lstStyle/>
                    <a:p>
                      <a:pPr algn="ctr"/>
                      <a:r>
                        <a:rPr lang="en-US" sz="1200" dirty="0"/>
                        <a:t>75%</a:t>
                      </a:r>
                    </a:p>
                  </a:txBody>
                  <a:tcPr/>
                </a:tc>
                <a:extLst>
                  <a:ext uri="{0D108BD9-81ED-4DB2-BD59-A6C34878D82A}">
                    <a16:rowId xmlns:a16="http://schemas.microsoft.com/office/drawing/2014/main" val="3959709875"/>
                  </a:ext>
                </a:extLst>
              </a:tr>
              <a:tr h="252000">
                <a:tc>
                  <a:txBody>
                    <a:bodyPr/>
                    <a:lstStyle/>
                    <a:p>
                      <a:r>
                        <a:rPr lang="en-US" sz="1200" dirty="0"/>
                        <a:t>Gross Profit</a:t>
                      </a:r>
                    </a:p>
                  </a:txBody>
                  <a:tcPr/>
                </a:tc>
                <a:tc>
                  <a:txBody>
                    <a:bodyPr/>
                    <a:lstStyle/>
                    <a:p>
                      <a:pPr algn="ctr"/>
                      <a:r>
                        <a:rPr lang="en-US" sz="1200" dirty="0"/>
                        <a:t>200</a:t>
                      </a:r>
                    </a:p>
                  </a:txBody>
                  <a:tcPr/>
                </a:tc>
                <a:tc>
                  <a:txBody>
                    <a:bodyPr/>
                    <a:lstStyle/>
                    <a:p>
                      <a:pPr algn="ctr"/>
                      <a:r>
                        <a:rPr lang="en-US" sz="1200" dirty="0"/>
                        <a:t>250</a:t>
                      </a:r>
                    </a:p>
                  </a:txBody>
                  <a:tcPr/>
                </a:tc>
                <a:tc>
                  <a:txBody>
                    <a:bodyPr/>
                    <a:lstStyle/>
                    <a:p>
                      <a:pPr algn="ctr"/>
                      <a:r>
                        <a:rPr lang="en-US" sz="1200" dirty="0"/>
                        <a:t>25%</a:t>
                      </a:r>
                    </a:p>
                  </a:txBody>
                  <a:tcPr/>
                </a:tc>
                <a:tc>
                  <a:txBody>
                    <a:bodyPr/>
                    <a:lstStyle/>
                    <a:p>
                      <a:pPr algn="ctr"/>
                      <a:r>
                        <a:rPr lang="en-US" sz="1200" dirty="0"/>
                        <a:t>25%</a:t>
                      </a:r>
                    </a:p>
                  </a:txBody>
                  <a:tcPr/>
                </a:tc>
                <a:extLst>
                  <a:ext uri="{0D108BD9-81ED-4DB2-BD59-A6C34878D82A}">
                    <a16:rowId xmlns:a16="http://schemas.microsoft.com/office/drawing/2014/main" val="1243973038"/>
                  </a:ext>
                </a:extLst>
              </a:tr>
              <a:tr h="252000">
                <a:tc>
                  <a:txBody>
                    <a:bodyPr/>
                    <a:lstStyle/>
                    <a:p>
                      <a:r>
                        <a:rPr lang="en-US" sz="1200" dirty="0"/>
                        <a:t>Administration Expenses</a:t>
                      </a:r>
                    </a:p>
                  </a:txBody>
                  <a:tcPr/>
                </a:tc>
                <a:tc>
                  <a:txBody>
                    <a:bodyPr/>
                    <a:lstStyle/>
                    <a:p>
                      <a:pPr algn="ctr"/>
                      <a:r>
                        <a:rPr lang="en-US" sz="1200" dirty="0"/>
                        <a:t>20</a:t>
                      </a:r>
                    </a:p>
                  </a:txBody>
                  <a:tcPr/>
                </a:tc>
                <a:tc>
                  <a:txBody>
                    <a:bodyPr/>
                    <a:lstStyle/>
                    <a:p>
                      <a:pPr algn="ctr"/>
                      <a:r>
                        <a:rPr lang="en-US" sz="1200" dirty="0"/>
                        <a:t>20</a:t>
                      </a:r>
                    </a:p>
                  </a:txBody>
                  <a:tcPr/>
                </a:tc>
                <a:tc>
                  <a:txBody>
                    <a:bodyPr/>
                    <a:lstStyle/>
                    <a:p>
                      <a:pPr algn="ctr"/>
                      <a:r>
                        <a:rPr lang="en-US" sz="1200" dirty="0"/>
                        <a:t>2,5%</a:t>
                      </a:r>
                    </a:p>
                  </a:txBody>
                  <a:tcPr/>
                </a:tc>
                <a:tc>
                  <a:txBody>
                    <a:bodyPr/>
                    <a:lstStyle/>
                    <a:p>
                      <a:pPr algn="ctr"/>
                      <a:r>
                        <a:rPr lang="en-US" sz="1200" dirty="0"/>
                        <a:t>2%</a:t>
                      </a:r>
                    </a:p>
                  </a:txBody>
                  <a:tcPr/>
                </a:tc>
                <a:extLst>
                  <a:ext uri="{0D108BD9-81ED-4DB2-BD59-A6C34878D82A}">
                    <a16:rowId xmlns:a16="http://schemas.microsoft.com/office/drawing/2014/main" val="195124750"/>
                  </a:ext>
                </a:extLst>
              </a:tr>
              <a:tr h="252000">
                <a:tc>
                  <a:txBody>
                    <a:bodyPr/>
                    <a:lstStyle/>
                    <a:p>
                      <a:r>
                        <a:rPr lang="en-US" sz="1200" dirty="0"/>
                        <a:t>Selling Expenses</a:t>
                      </a:r>
                    </a:p>
                  </a:txBody>
                  <a:tcPr/>
                </a:tc>
                <a:tc>
                  <a:txBody>
                    <a:bodyPr/>
                    <a:lstStyle/>
                    <a:p>
                      <a:pPr algn="ctr"/>
                      <a:r>
                        <a:rPr lang="en-US" sz="1200" dirty="0"/>
                        <a:t>30</a:t>
                      </a:r>
                    </a:p>
                  </a:txBody>
                  <a:tcPr/>
                </a:tc>
                <a:tc>
                  <a:txBody>
                    <a:bodyPr/>
                    <a:lstStyle/>
                    <a:p>
                      <a:pPr algn="ctr"/>
                      <a:r>
                        <a:rPr lang="en-US" sz="1200" dirty="0"/>
                        <a:t>40</a:t>
                      </a:r>
                    </a:p>
                  </a:txBody>
                  <a:tcPr/>
                </a:tc>
                <a:tc>
                  <a:txBody>
                    <a:bodyPr/>
                    <a:lstStyle/>
                    <a:p>
                      <a:pPr algn="ctr"/>
                      <a:r>
                        <a:rPr lang="en-US" sz="1200" dirty="0"/>
                        <a:t>3,75%</a:t>
                      </a:r>
                    </a:p>
                  </a:txBody>
                  <a:tcPr/>
                </a:tc>
                <a:tc>
                  <a:txBody>
                    <a:bodyPr/>
                    <a:lstStyle/>
                    <a:p>
                      <a:pPr algn="ctr"/>
                      <a:r>
                        <a:rPr lang="en-US" sz="1200" dirty="0"/>
                        <a:t>4%</a:t>
                      </a:r>
                    </a:p>
                  </a:txBody>
                  <a:tcPr/>
                </a:tc>
                <a:extLst>
                  <a:ext uri="{0D108BD9-81ED-4DB2-BD59-A6C34878D82A}">
                    <a16:rowId xmlns:a16="http://schemas.microsoft.com/office/drawing/2014/main" val="3344853006"/>
                  </a:ext>
                </a:extLst>
              </a:tr>
              <a:tr h="252000">
                <a:tc>
                  <a:txBody>
                    <a:bodyPr/>
                    <a:lstStyle/>
                    <a:p>
                      <a:r>
                        <a:rPr lang="en-US" sz="1200" dirty="0"/>
                        <a:t>Operating Profit</a:t>
                      </a:r>
                    </a:p>
                  </a:txBody>
                  <a:tcPr/>
                </a:tc>
                <a:tc>
                  <a:txBody>
                    <a:bodyPr/>
                    <a:lstStyle/>
                    <a:p>
                      <a:pPr algn="ctr"/>
                      <a:r>
                        <a:rPr lang="en-US" sz="1200" dirty="0"/>
                        <a:t>150</a:t>
                      </a:r>
                    </a:p>
                  </a:txBody>
                  <a:tcPr/>
                </a:tc>
                <a:tc>
                  <a:txBody>
                    <a:bodyPr/>
                    <a:lstStyle/>
                    <a:p>
                      <a:pPr algn="ctr"/>
                      <a:r>
                        <a:rPr lang="en-US" sz="1200" dirty="0"/>
                        <a:t>190</a:t>
                      </a:r>
                    </a:p>
                  </a:txBody>
                  <a:tcPr/>
                </a:tc>
                <a:tc>
                  <a:txBody>
                    <a:bodyPr/>
                    <a:lstStyle/>
                    <a:p>
                      <a:pPr algn="ctr"/>
                      <a:r>
                        <a:rPr lang="en-US" sz="1200" dirty="0"/>
                        <a:t>18,75%</a:t>
                      </a:r>
                    </a:p>
                  </a:txBody>
                  <a:tcPr/>
                </a:tc>
                <a:tc>
                  <a:txBody>
                    <a:bodyPr/>
                    <a:lstStyle/>
                    <a:p>
                      <a:pPr algn="ctr"/>
                      <a:r>
                        <a:rPr lang="en-US" sz="1200" dirty="0"/>
                        <a:t>19%</a:t>
                      </a:r>
                    </a:p>
                  </a:txBody>
                  <a:tcPr/>
                </a:tc>
                <a:extLst>
                  <a:ext uri="{0D108BD9-81ED-4DB2-BD59-A6C34878D82A}">
                    <a16:rowId xmlns:a16="http://schemas.microsoft.com/office/drawing/2014/main" val="3222472109"/>
                  </a:ext>
                </a:extLst>
              </a:tr>
            </a:tbl>
          </a:graphicData>
        </a:graphic>
      </p:graphicFrame>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167DAE4B-DA51-4A60-8B39-2498F13D513E}"/>
                  </a:ext>
                </a:extLst>
              </p:cNvPr>
              <p:cNvSpPr txBox="1"/>
              <p:nvPr/>
            </p:nvSpPr>
            <p:spPr>
              <a:xfrm>
                <a:off x="7591084" y="3177006"/>
                <a:ext cx="2188884" cy="424988"/>
              </a:xfrm>
              <a:prstGeom prst="rect">
                <a:avLst/>
              </a:prstGeom>
              <a:noFill/>
              <a:ln w="12700">
                <a:solidFill>
                  <a:schemeClr val="tx1"/>
                </a:solidFill>
                <a:prstDash val="lgDash"/>
              </a:ln>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US" sz="1100" i="1" dirty="0" smtClean="0">
                              <a:latin typeface="Cambria Math" panose="02040503050406030204" pitchFamily="18" charset="0"/>
                            </a:rPr>
                          </m:ctrlPr>
                        </m:fPr>
                        <m:num>
                          <m:r>
                            <m:rPr>
                              <m:sty m:val="p"/>
                            </m:rPr>
                            <a:rPr lang="it-IT" sz="1100" b="0" i="0" dirty="0" smtClean="0">
                              <a:latin typeface="Cambria Math" panose="02040503050406030204" pitchFamily="18" charset="0"/>
                            </a:rPr>
                            <m:t>P</m:t>
                          </m:r>
                          <m:r>
                            <a:rPr lang="it-IT" sz="1100" b="0" i="0" dirty="0" smtClean="0">
                              <a:latin typeface="Cambria Math" panose="02040503050406030204" pitchFamily="18" charset="0"/>
                            </a:rPr>
                            <m:t>&amp;</m:t>
                          </m:r>
                          <m:r>
                            <m:rPr>
                              <m:sty m:val="p"/>
                            </m:rPr>
                            <a:rPr lang="it-IT" sz="1100" b="0" i="0" dirty="0" smtClean="0">
                              <a:latin typeface="Cambria Math" panose="02040503050406030204" pitchFamily="18" charset="0"/>
                            </a:rPr>
                            <m:t>L</m:t>
                          </m:r>
                          <m:r>
                            <a:rPr lang="it-IT" sz="1100" b="0" i="0" dirty="0" smtClean="0">
                              <a:latin typeface="Cambria Math" panose="02040503050406030204" pitchFamily="18" charset="0"/>
                            </a:rPr>
                            <m:t> </m:t>
                          </m:r>
                          <m:r>
                            <m:rPr>
                              <m:sty m:val="p"/>
                            </m:rPr>
                            <a:rPr lang="it-IT" sz="1100" b="0" i="0" dirty="0" smtClean="0">
                              <a:latin typeface="Cambria Math" panose="02040503050406030204" pitchFamily="18" charset="0"/>
                            </a:rPr>
                            <m:t>Account</m:t>
                          </m:r>
                        </m:num>
                        <m:den>
                          <m:r>
                            <m:rPr>
                              <m:sty m:val="p"/>
                            </m:rPr>
                            <a:rPr lang="it-IT" sz="1100" b="0" i="0" dirty="0" smtClean="0">
                              <a:latin typeface="Cambria Math" panose="02040503050406030204" pitchFamily="18" charset="0"/>
                            </a:rPr>
                            <m:t>Sales</m:t>
                          </m:r>
                        </m:den>
                      </m:f>
                    </m:oMath>
                  </m:oMathPara>
                </a14:m>
                <a:endParaRPr lang="en-US" sz="1200" dirty="0">
                  <a:latin typeface="+mj-lt"/>
                </a:endParaRPr>
              </a:p>
            </p:txBody>
          </p:sp>
        </mc:Choice>
        <mc:Fallback xmlns="">
          <p:sp>
            <p:nvSpPr>
              <p:cNvPr id="9" name="TextBox 8">
                <a:extLst>
                  <a:ext uri="{FF2B5EF4-FFF2-40B4-BE49-F238E27FC236}">
                    <a16:creationId xmlns:a16="http://schemas.microsoft.com/office/drawing/2014/main" id="{167DAE4B-DA51-4A60-8B39-2498F13D513E}"/>
                  </a:ext>
                </a:extLst>
              </p:cNvPr>
              <p:cNvSpPr txBox="1">
                <a:spLocks noRot="1" noChangeAspect="1" noMove="1" noResize="1" noEditPoints="1" noAdjustHandles="1" noChangeArrowheads="1" noChangeShapeType="1" noTextEdit="1"/>
              </p:cNvSpPr>
              <p:nvPr/>
            </p:nvSpPr>
            <p:spPr>
              <a:xfrm>
                <a:off x="7591084" y="3177006"/>
                <a:ext cx="2188884" cy="424988"/>
              </a:xfrm>
              <a:prstGeom prst="rect">
                <a:avLst/>
              </a:prstGeom>
              <a:blipFill>
                <a:blip r:embed="rId2"/>
                <a:stretch>
                  <a:fillRect/>
                </a:stretch>
              </a:blipFill>
              <a:ln w="12700">
                <a:solidFill>
                  <a:schemeClr val="tx1"/>
                </a:solidFill>
                <a:prstDash val="lgDash"/>
              </a:ln>
            </p:spPr>
            <p:txBody>
              <a:bodyPr/>
              <a:lstStyle/>
              <a:p>
                <a:r>
                  <a:rPr lang="en-US">
                    <a:noFill/>
                  </a:rPr>
                  <a:t> </a:t>
                </a:r>
              </a:p>
            </p:txBody>
          </p:sp>
        </mc:Fallback>
      </mc:AlternateContent>
    </p:spTree>
    <p:extLst>
      <p:ext uri="{BB962C8B-B14F-4D97-AF65-F5344CB8AC3E}">
        <p14:creationId xmlns:p14="http://schemas.microsoft.com/office/powerpoint/2010/main" val="1624492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a:bodyPr>
          <a:lstStyle/>
          <a:p>
            <a:r>
              <a:rPr lang="en-US" dirty="0"/>
              <a:t>The cash flow analysis refers to the examination or analysis of the different inflows of the cash to the company and the outflow of the cash from the company during the period under consideration from the different activities which include operating activities, investing activities and financing activities.</a:t>
            </a:r>
          </a:p>
          <a:p>
            <a:endParaRPr lang="en-US" b="1" dirty="0"/>
          </a:p>
          <a:p>
            <a:endParaRPr lang="en-US" b="1" dirty="0"/>
          </a:p>
          <a:p>
            <a:r>
              <a:rPr lang="en-US" dirty="0"/>
              <a:t>A company earned revenue for Euro 200 and sustained expenses for Euro 120, then at the end of the year it realized income for Euro 80. During the year collected receivables for Euro 160 and paid payables for Euro 100. The at the end it realized a net cash flow for Euro 60. So even if the Company made a profit for Euro 80, its net cash flow is 60.</a:t>
            </a:r>
          </a:p>
          <a:p>
            <a:endParaRPr lang="en-US" b="1" dirty="0"/>
          </a:p>
          <a:p>
            <a:endParaRPr lang="en-US" b="1" dirty="0"/>
          </a:p>
          <a:p>
            <a:endParaRPr lang="en-US" b="1" dirty="0"/>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81131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3" name="Content Placeholder 2">
            <a:extLst>
              <a:ext uri="{FF2B5EF4-FFF2-40B4-BE49-F238E27FC236}">
                <a16:creationId xmlns:a16="http://schemas.microsoft.com/office/drawing/2014/main" id="{8C2FF118-9CF3-4D0F-914B-C64BFEB225D2}"/>
              </a:ext>
            </a:extLst>
          </p:cNvPr>
          <p:cNvSpPr>
            <a:spLocks noGrp="1"/>
          </p:cNvSpPr>
          <p:nvPr>
            <p:ph idx="1"/>
          </p:nvPr>
        </p:nvSpPr>
        <p:spPr>
          <a:xfrm>
            <a:off x="677334" y="1238249"/>
            <a:ext cx="8596668" cy="4544681"/>
          </a:xfrm>
        </p:spPr>
        <p:txBody>
          <a:bodyPr>
            <a:normAutofit fontScale="92500" lnSpcReduction="10000"/>
          </a:bodyPr>
          <a:lstStyle/>
          <a:p>
            <a:r>
              <a:rPr lang="en-US" dirty="0"/>
              <a:t>Ratio analysis is the comparison of line items in the financial statements of a business. Ratio analysis is used to evaluate a number of issues with an entity, such as its liquidity, efficiency of operations, and profitability. This type of analysis is particularly useful to analysts outside of a business, since their primary source of information about an organization is its financial statements. </a:t>
            </a:r>
          </a:p>
          <a:p>
            <a:r>
              <a:rPr lang="en-US" dirty="0"/>
              <a:t>Most analysts think of financial ratios as consisting of five basic types:</a:t>
            </a:r>
          </a:p>
          <a:p>
            <a:pPr marL="285750" indent="-285750">
              <a:buFont typeface="Arial" panose="020B0604020202020204" pitchFamily="34" charset="0"/>
              <a:buChar char="•"/>
            </a:pPr>
            <a:r>
              <a:rPr lang="en-US" dirty="0"/>
              <a:t>Profitability ratios measure the firm’s use of its assets and control of its expenses to generate an acceptable rate of return;</a:t>
            </a:r>
          </a:p>
          <a:p>
            <a:pPr marL="285750" indent="-285750">
              <a:buFont typeface="Arial" panose="020B0604020202020204" pitchFamily="34" charset="0"/>
              <a:buChar char="•"/>
            </a:pPr>
            <a:r>
              <a:rPr lang="en-US" dirty="0"/>
              <a:t>Liquidity ratios measure the availability of cash to pay debt;</a:t>
            </a:r>
          </a:p>
          <a:p>
            <a:pPr marL="285750" indent="-285750">
              <a:buFont typeface="Arial" panose="020B0604020202020204" pitchFamily="34" charset="0"/>
              <a:buChar char="•"/>
            </a:pPr>
            <a:r>
              <a:rPr lang="en-US" dirty="0"/>
              <a:t>Activity ratios, also called efficiency ratios, measure the effectiveness of a firm’s use of resources, or assets;</a:t>
            </a:r>
          </a:p>
          <a:p>
            <a:pPr marL="285750" indent="-285750">
              <a:buFont typeface="Arial" panose="020B0604020202020204" pitchFamily="34" charset="0"/>
              <a:buChar char="•"/>
            </a:pPr>
            <a:r>
              <a:rPr lang="en-US" dirty="0"/>
              <a:t>Debt, or leverage, ratios measure the firm’s ability to repay long-term debt;</a:t>
            </a:r>
          </a:p>
          <a:p>
            <a:pPr marL="285750" indent="-285750">
              <a:buFont typeface="Arial" panose="020B0604020202020204" pitchFamily="34" charset="0"/>
              <a:buChar char="•"/>
            </a:pPr>
            <a:r>
              <a:rPr lang="en-US" dirty="0"/>
              <a:t>Market ratios are concerned with shareholder audiences. They measure the cost of issuing stock and the relationship between return and the value of an investment in company’s shares.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941271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9" name="Content Placeholder 5">
            <a:extLst>
              <a:ext uri="{FF2B5EF4-FFF2-40B4-BE49-F238E27FC236}">
                <a16:creationId xmlns:a16="http://schemas.microsoft.com/office/drawing/2014/main" id="{A0A4186D-8C68-497D-9AF5-3B9E0A1C9E1B}"/>
              </a:ext>
            </a:extLst>
          </p:cNvPr>
          <p:cNvGraphicFramePr>
            <a:graphicFrameLocks/>
          </p:cNvGraphicFramePr>
          <p:nvPr>
            <p:extLst>
              <p:ext uri="{D42A27DB-BD31-4B8C-83A1-F6EECF244321}">
                <p14:modId xmlns:p14="http://schemas.microsoft.com/office/powerpoint/2010/main" val="4187225294"/>
              </p:ext>
            </p:extLst>
          </p:nvPr>
        </p:nvGraphicFramePr>
        <p:xfrm>
          <a:off x="931360" y="1202486"/>
          <a:ext cx="8596310" cy="4543346"/>
        </p:xfrm>
        <a:graphic>
          <a:graphicData uri="http://schemas.openxmlformats.org/drawingml/2006/table">
            <a:tbl>
              <a:tblPr firstRow="1" bandRow="1">
                <a:tableStyleId>{5C22544A-7EE6-4342-B048-85BDC9FD1C3A}</a:tableStyleId>
              </a:tblPr>
              <a:tblGrid>
                <a:gridCol w="360663">
                  <a:extLst>
                    <a:ext uri="{9D8B030D-6E8A-4147-A177-3AD203B41FA5}">
                      <a16:colId xmlns:a16="http://schemas.microsoft.com/office/drawing/2014/main" val="271679583"/>
                    </a:ext>
                  </a:extLst>
                </a:gridCol>
                <a:gridCol w="2377121">
                  <a:extLst>
                    <a:ext uri="{9D8B030D-6E8A-4147-A177-3AD203B41FA5}">
                      <a16:colId xmlns:a16="http://schemas.microsoft.com/office/drawing/2014/main" val="3132334004"/>
                    </a:ext>
                  </a:extLst>
                </a:gridCol>
                <a:gridCol w="2929263">
                  <a:extLst>
                    <a:ext uri="{9D8B030D-6E8A-4147-A177-3AD203B41FA5}">
                      <a16:colId xmlns:a16="http://schemas.microsoft.com/office/drawing/2014/main" val="138869417"/>
                    </a:ext>
                  </a:extLst>
                </a:gridCol>
                <a:gridCol w="2929263">
                  <a:extLst>
                    <a:ext uri="{9D8B030D-6E8A-4147-A177-3AD203B41FA5}">
                      <a16:colId xmlns:a16="http://schemas.microsoft.com/office/drawing/2014/main" val="3364346125"/>
                    </a:ext>
                  </a:extLst>
                </a:gridCol>
              </a:tblGrid>
              <a:tr h="292568">
                <a:tc>
                  <a:txBody>
                    <a:bodyPr/>
                    <a:lstStyle/>
                    <a:p>
                      <a:r>
                        <a:rPr lang="en-US" sz="1200" kern="1200" dirty="0"/>
                        <a:t>#</a:t>
                      </a:r>
                      <a:endParaRPr lang="en-US" sz="1200" b="1" kern="1200" dirty="0">
                        <a:solidFill>
                          <a:schemeClr val="lt1"/>
                        </a:solidFill>
                        <a:latin typeface="+mn-lt"/>
                        <a:ea typeface="+mn-ea"/>
                        <a:cs typeface="+mn-cs"/>
                      </a:endParaRPr>
                    </a:p>
                  </a:txBody>
                  <a:tcPr/>
                </a:tc>
                <a:tc>
                  <a:txBody>
                    <a:bodyPr/>
                    <a:lstStyle/>
                    <a:p>
                      <a:r>
                        <a:rPr lang="en-US" sz="1200" kern="1200" dirty="0"/>
                        <a:t>Ratios</a:t>
                      </a:r>
                      <a:endParaRPr lang="en-US" sz="1200" b="1" kern="1200" dirty="0">
                        <a:solidFill>
                          <a:schemeClr val="lt1"/>
                        </a:solidFill>
                        <a:latin typeface="+mn-lt"/>
                        <a:ea typeface="+mn-ea"/>
                        <a:cs typeface="+mn-cs"/>
                      </a:endParaRPr>
                    </a:p>
                  </a:txBody>
                  <a:tcPr/>
                </a:tc>
                <a:tc>
                  <a:txBody>
                    <a:bodyPr/>
                    <a:lstStyle/>
                    <a:p>
                      <a:r>
                        <a:rPr lang="en-US" sz="1200" kern="1200" dirty="0"/>
                        <a:t>Formulas</a:t>
                      </a:r>
                      <a:endParaRPr lang="en-US" sz="1200" b="1" kern="1200" dirty="0">
                        <a:solidFill>
                          <a:schemeClr val="lt1"/>
                        </a:solidFill>
                        <a:latin typeface="+mn-lt"/>
                        <a:ea typeface="+mn-ea"/>
                        <a:cs typeface="+mn-cs"/>
                      </a:endParaRPr>
                    </a:p>
                  </a:txBody>
                  <a:tcPr/>
                </a:tc>
                <a:tc>
                  <a:txBody>
                    <a:bodyPr/>
                    <a:lstStyle/>
                    <a:p>
                      <a:r>
                        <a:rPr lang="en-US" sz="1200" b="1" kern="1200" dirty="0">
                          <a:solidFill>
                            <a:schemeClr val="lt1"/>
                          </a:solidFill>
                          <a:latin typeface="+mn-lt"/>
                          <a:ea typeface="+mn-ea"/>
                          <a:cs typeface="+mn-cs"/>
                        </a:rPr>
                        <a:t>Objective</a:t>
                      </a:r>
                    </a:p>
                  </a:txBody>
                  <a:tcPr/>
                </a:tc>
                <a:extLst>
                  <a:ext uri="{0D108BD9-81ED-4DB2-BD59-A6C34878D82A}">
                    <a16:rowId xmlns:a16="http://schemas.microsoft.com/office/drawing/2014/main" val="2357142253"/>
                  </a:ext>
                </a:extLst>
              </a:tr>
              <a:tr h="292568">
                <a:tc gridSpan="3">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b="1" u="sng" dirty="0"/>
                        <a:t>Liquidity Ratios</a:t>
                      </a:r>
                    </a:p>
                  </a:txBody>
                  <a:tcPr/>
                </a:tc>
                <a:tc hMerge="1">
                  <a:txBody>
                    <a:bodyPr/>
                    <a:lstStyle/>
                    <a:p>
                      <a:endParaRPr lang="en-US" sz="1800" b="1" kern="1200" dirty="0">
                        <a:solidFill>
                          <a:schemeClr val="lt1"/>
                        </a:solidFill>
                        <a:latin typeface="+mn-lt"/>
                        <a:ea typeface="+mn-ea"/>
                        <a:cs typeface="+mn-cs"/>
                      </a:endParaRPr>
                    </a:p>
                  </a:txBody>
                  <a:tcPr/>
                </a:tc>
                <a:tc hMerge="1">
                  <a:txBody>
                    <a:bodyPr/>
                    <a:lstStyle/>
                    <a:p>
                      <a:endParaRPr lang="en-US" sz="1800" b="1" kern="1200" dirty="0">
                        <a:solidFill>
                          <a:schemeClr val="lt1"/>
                        </a:solidFill>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1" u="sng" dirty="0"/>
                    </a:p>
                  </a:txBody>
                  <a:tcPr/>
                </a:tc>
                <a:extLst>
                  <a:ext uri="{0D108BD9-81ED-4DB2-BD59-A6C34878D82A}">
                    <a16:rowId xmlns:a16="http://schemas.microsoft.com/office/drawing/2014/main" val="1366442770"/>
                  </a:ext>
                </a:extLst>
              </a:tr>
              <a:tr h="357582">
                <a:tc>
                  <a:txBody>
                    <a:bodyPr/>
                    <a:lstStyle/>
                    <a:p>
                      <a:r>
                        <a:rPr lang="en-US" sz="1100" dirty="0"/>
                        <a:t>1</a:t>
                      </a:r>
                    </a:p>
                  </a:txBody>
                  <a:tcPr/>
                </a:tc>
                <a:tc>
                  <a:txBody>
                    <a:bodyPr/>
                    <a:lstStyle/>
                    <a:p>
                      <a:pPr fontAlgn="t"/>
                      <a:r>
                        <a:rPr lang="it-IT" sz="1100" dirty="0" err="1">
                          <a:effectLst/>
                        </a:rPr>
                        <a:t>Current</a:t>
                      </a:r>
                      <a:r>
                        <a:rPr lang="it-IT" sz="1100" dirty="0">
                          <a:effectLst/>
                        </a:rPr>
                        <a:t> Ratio</a:t>
                      </a:r>
                    </a:p>
                  </a:txBody>
                  <a:tcPr marL="76200" marR="76200" marT="76200" marB="76200"/>
                </a:tc>
                <a:tc>
                  <a:txBody>
                    <a:bodyPr/>
                    <a:lstStyle/>
                    <a:p>
                      <a:pPr fontAlgn="t"/>
                      <a:r>
                        <a:rPr lang="it-IT" sz="1100" dirty="0" err="1">
                          <a:effectLst/>
                        </a:rPr>
                        <a:t>Current</a:t>
                      </a:r>
                      <a:r>
                        <a:rPr lang="it-IT" sz="1100" dirty="0">
                          <a:effectLst/>
                        </a:rPr>
                        <a:t> </a:t>
                      </a:r>
                      <a:r>
                        <a:rPr lang="it-IT" sz="1100" dirty="0" err="1">
                          <a:effectLst/>
                        </a:rPr>
                        <a:t>Assets</a:t>
                      </a:r>
                      <a:r>
                        <a:rPr lang="it-IT" sz="1100" dirty="0">
                          <a:effectLst/>
                        </a:rPr>
                        <a:t>/</a:t>
                      </a:r>
                      <a:r>
                        <a:rPr lang="it-IT" sz="1100" dirty="0" err="1">
                          <a:effectLst/>
                        </a:rPr>
                        <a:t>Current</a:t>
                      </a:r>
                      <a:r>
                        <a:rPr lang="it-IT" sz="1100" dirty="0">
                          <a:effectLst/>
                        </a:rPr>
                        <a:t> </a:t>
                      </a:r>
                      <a:r>
                        <a:rPr lang="it-IT" sz="1100" dirty="0" err="1">
                          <a:effectLst/>
                        </a:rPr>
                        <a:t>Liabilities</a:t>
                      </a:r>
                      <a:endParaRPr lang="it-IT" sz="1100" dirty="0">
                        <a:effectLst/>
                      </a:endParaRPr>
                    </a:p>
                  </a:txBody>
                  <a:tcPr marL="76200" marR="76200" marT="76200" marB="76200"/>
                </a:tc>
                <a:tc>
                  <a:txBody>
                    <a:bodyPr/>
                    <a:lstStyle/>
                    <a:p>
                      <a:pPr fontAlgn="t"/>
                      <a:r>
                        <a:rPr lang="en-US" sz="700" b="0" i="0" kern="1200" dirty="0">
                          <a:solidFill>
                            <a:schemeClr val="dk1"/>
                          </a:solidFill>
                          <a:effectLst/>
                          <a:latin typeface="+mn-lt"/>
                          <a:ea typeface="+mn-ea"/>
                          <a:cs typeface="+mn-cs"/>
                        </a:rPr>
                        <a:t>Is a liquidity </a:t>
                      </a:r>
                      <a:r>
                        <a:rPr lang="en-US" sz="700" b="1" i="0" kern="1200" dirty="0">
                          <a:solidFill>
                            <a:schemeClr val="dk1"/>
                          </a:solidFill>
                          <a:effectLst/>
                          <a:latin typeface="+mn-lt"/>
                          <a:ea typeface="+mn-ea"/>
                          <a:cs typeface="+mn-cs"/>
                        </a:rPr>
                        <a:t>ratio</a:t>
                      </a:r>
                      <a:r>
                        <a:rPr lang="en-US" sz="700" b="0" i="0" kern="1200" dirty="0">
                          <a:solidFill>
                            <a:schemeClr val="dk1"/>
                          </a:solidFill>
                          <a:effectLst/>
                          <a:latin typeface="+mn-lt"/>
                          <a:ea typeface="+mn-ea"/>
                          <a:cs typeface="+mn-cs"/>
                        </a:rPr>
                        <a:t> that measures a company's ability to pay short-term obligations or those due within one year</a:t>
                      </a:r>
                      <a:endParaRPr lang="it-IT" sz="400" dirty="0">
                        <a:effectLst/>
                      </a:endParaRPr>
                    </a:p>
                  </a:txBody>
                  <a:tcPr marL="76200" marR="76200" marT="76200" marB="76200"/>
                </a:tc>
                <a:extLst>
                  <a:ext uri="{0D108BD9-81ED-4DB2-BD59-A6C34878D82A}">
                    <a16:rowId xmlns:a16="http://schemas.microsoft.com/office/drawing/2014/main" val="1180352225"/>
                  </a:ext>
                </a:extLst>
              </a:tr>
              <a:tr h="357582">
                <a:tc>
                  <a:txBody>
                    <a:bodyPr/>
                    <a:lstStyle/>
                    <a:p>
                      <a:pPr fontAlgn="t"/>
                      <a:r>
                        <a:rPr lang="it-IT" sz="1100" dirty="0">
                          <a:effectLst/>
                        </a:rPr>
                        <a:t>2</a:t>
                      </a:r>
                    </a:p>
                  </a:txBody>
                  <a:tcPr marL="76200" marR="76200" marT="76200" marB="76200"/>
                </a:tc>
                <a:tc>
                  <a:txBody>
                    <a:bodyPr/>
                    <a:lstStyle/>
                    <a:p>
                      <a:pPr fontAlgn="t"/>
                      <a:r>
                        <a:rPr lang="it-IT" sz="1100" dirty="0">
                          <a:effectLst/>
                        </a:rPr>
                        <a:t>Quick Ratio</a:t>
                      </a:r>
                    </a:p>
                  </a:txBody>
                  <a:tcPr marL="76200" marR="76200" marT="76200" marB="76200"/>
                </a:tc>
                <a:tc>
                  <a:txBody>
                    <a:bodyPr/>
                    <a:lstStyle/>
                    <a:p>
                      <a:pPr fontAlgn="t"/>
                      <a:r>
                        <a:rPr lang="it-IT" sz="1100" dirty="0">
                          <a:effectLst/>
                        </a:rPr>
                        <a:t>Liquid </a:t>
                      </a:r>
                      <a:r>
                        <a:rPr lang="it-IT" sz="1100" dirty="0" err="1">
                          <a:effectLst/>
                        </a:rPr>
                        <a:t>Assets</a:t>
                      </a:r>
                      <a:r>
                        <a:rPr lang="it-IT" sz="1100" dirty="0">
                          <a:effectLst/>
                        </a:rPr>
                        <a:t>/</a:t>
                      </a:r>
                      <a:r>
                        <a:rPr lang="it-IT" sz="1100" dirty="0" err="1">
                          <a:effectLst/>
                        </a:rPr>
                        <a:t>Current</a:t>
                      </a:r>
                      <a:r>
                        <a:rPr lang="it-IT" sz="1100" dirty="0">
                          <a:effectLst/>
                        </a:rPr>
                        <a:t> </a:t>
                      </a:r>
                      <a:r>
                        <a:rPr lang="it-IT" sz="1100" dirty="0" err="1">
                          <a:effectLst/>
                        </a:rPr>
                        <a:t>Liabilities</a:t>
                      </a:r>
                      <a:endParaRPr lang="it-IT" sz="1100" dirty="0">
                        <a:effectLst/>
                      </a:endParaRPr>
                    </a:p>
                  </a:txBody>
                  <a:tcPr marL="76200" marR="76200" marT="76200" marB="76200"/>
                </a:tc>
                <a:tc>
                  <a:txBody>
                    <a:bodyPr/>
                    <a:lstStyle/>
                    <a:p>
                      <a:pPr fontAlgn="t"/>
                      <a:r>
                        <a:rPr lang="en-US" sz="700" b="1" i="0" kern="1200" dirty="0">
                          <a:solidFill>
                            <a:schemeClr val="dk1"/>
                          </a:solidFill>
                          <a:effectLst/>
                          <a:latin typeface="+mn-lt"/>
                          <a:ea typeface="+mn-ea"/>
                          <a:cs typeface="+mn-cs"/>
                        </a:rPr>
                        <a:t>Indicates a company's capacity to pay its current liabilities without needing to sell its inventory or get additional financing</a:t>
                      </a:r>
                      <a:endParaRPr lang="it-IT" sz="700" b="1" i="0" kern="1200" dirty="0">
                        <a:solidFill>
                          <a:schemeClr val="dk1"/>
                        </a:solidFill>
                        <a:effectLst/>
                        <a:latin typeface="+mn-lt"/>
                        <a:ea typeface="+mn-ea"/>
                        <a:cs typeface="+mn-cs"/>
                      </a:endParaRPr>
                    </a:p>
                  </a:txBody>
                  <a:tcPr marL="76200" marR="76200" marT="76200" marB="76200"/>
                </a:tc>
                <a:extLst>
                  <a:ext uri="{0D108BD9-81ED-4DB2-BD59-A6C34878D82A}">
                    <a16:rowId xmlns:a16="http://schemas.microsoft.com/office/drawing/2014/main" val="1726188601"/>
                  </a:ext>
                </a:extLst>
              </a:tr>
              <a:tr h="357582">
                <a:tc>
                  <a:txBody>
                    <a:bodyPr/>
                    <a:lstStyle/>
                    <a:p>
                      <a:pPr fontAlgn="t"/>
                      <a:r>
                        <a:rPr lang="it-IT" sz="1100" dirty="0">
                          <a:effectLst/>
                        </a:rPr>
                        <a:t>3</a:t>
                      </a:r>
                    </a:p>
                  </a:txBody>
                  <a:tcPr marL="76200" marR="76200" marT="76200" marB="76200"/>
                </a:tc>
                <a:tc>
                  <a:txBody>
                    <a:bodyPr/>
                    <a:lstStyle/>
                    <a:p>
                      <a:pPr fontAlgn="t"/>
                      <a:r>
                        <a:rPr lang="it-IT" sz="1100" dirty="0">
                          <a:effectLst/>
                        </a:rPr>
                        <a:t>Absolute Liquid Ratio</a:t>
                      </a:r>
                    </a:p>
                  </a:txBody>
                  <a:tcPr marL="76200" marR="76200" marT="76200" marB="76200"/>
                </a:tc>
                <a:tc>
                  <a:txBody>
                    <a:bodyPr/>
                    <a:lstStyle/>
                    <a:p>
                      <a:pPr fontAlgn="t"/>
                      <a:r>
                        <a:rPr lang="fr-FR" sz="1100" dirty="0" err="1">
                          <a:effectLst/>
                        </a:rPr>
                        <a:t>Absolute</a:t>
                      </a:r>
                      <a:r>
                        <a:rPr lang="fr-FR" sz="1100" dirty="0">
                          <a:effectLst/>
                        </a:rPr>
                        <a:t> </a:t>
                      </a:r>
                      <a:r>
                        <a:rPr lang="fr-FR" sz="1100" dirty="0" err="1">
                          <a:effectLst/>
                        </a:rPr>
                        <a:t>Liquid</a:t>
                      </a:r>
                      <a:r>
                        <a:rPr lang="fr-FR" sz="1100" dirty="0">
                          <a:effectLst/>
                        </a:rPr>
                        <a:t> Assets/</a:t>
                      </a:r>
                      <a:r>
                        <a:rPr lang="fr-FR" sz="1100" dirty="0" err="1">
                          <a:effectLst/>
                        </a:rPr>
                        <a:t>Current</a:t>
                      </a:r>
                      <a:r>
                        <a:rPr lang="fr-FR" sz="1100" dirty="0">
                          <a:effectLst/>
                        </a:rPr>
                        <a:t> </a:t>
                      </a:r>
                      <a:r>
                        <a:rPr lang="fr-FR" sz="1100" dirty="0" err="1">
                          <a:effectLst/>
                        </a:rPr>
                        <a:t>Liabilities</a:t>
                      </a:r>
                      <a:endParaRPr lang="fr-FR" sz="1100" dirty="0">
                        <a:effectLst/>
                      </a:endParaRPr>
                    </a:p>
                  </a:txBody>
                  <a:tcPr marL="76200" marR="76200" marT="76200" marB="76200"/>
                </a:tc>
                <a:tc>
                  <a:txBody>
                    <a:bodyPr/>
                    <a:lstStyle/>
                    <a:p>
                      <a:pPr fontAlgn="t"/>
                      <a:r>
                        <a:rPr lang="en-US" sz="700" b="1" i="0" kern="1200" dirty="0">
                          <a:solidFill>
                            <a:schemeClr val="dk1"/>
                          </a:solidFill>
                          <a:effectLst/>
                          <a:latin typeface="+mn-lt"/>
                          <a:ea typeface="+mn-ea"/>
                          <a:cs typeface="+mn-cs"/>
                        </a:rPr>
                        <a:t>Evaluate the firm's ability to pay its short-term liabilities, i.e. current liabilities</a:t>
                      </a:r>
                      <a:endParaRPr lang="fr-FR" sz="700" b="1" i="0" kern="1200" dirty="0">
                        <a:solidFill>
                          <a:schemeClr val="dk1"/>
                        </a:solidFill>
                        <a:effectLst/>
                        <a:latin typeface="+mn-lt"/>
                        <a:ea typeface="+mn-ea"/>
                        <a:cs typeface="+mn-cs"/>
                      </a:endParaRPr>
                    </a:p>
                  </a:txBody>
                  <a:tcPr marL="76200" marR="76200" marT="76200" marB="76200"/>
                </a:tc>
                <a:extLst>
                  <a:ext uri="{0D108BD9-81ED-4DB2-BD59-A6C34878D82A}">
                    <a16:rowId xmlns:a16="http://schemas.microsoft.com/office/drawing/2014/main" val="941789410"/>
                  </a:ext>
                </a:extLst>
              </a:tr>
              <a:tr h="357582">
                <a:tc gridSpan="3">
                  <a:txBody>
                    <a:bodyPr/>
                    <a:lstStyle/>
                    <a:p>
                      <a:pPr fontAlgn="t"/>
                      <a:r>
                        <a:rPr lang="it-IT" sz="1100" b="1" u="sng" dirty="0" err="1">
                          <a:effectLst/>
                        </a:rPr>
                        <a:t>Profitability</a:t>
                      </a:r>
                      <a:r>
                        <a:rPr lang="it-IT" sz="1100" b="1" u="sng" dirty="0">
                          <a:effectLst/>
                        </a:rPr>
                        <a:t> </a:t>
                      </a:r>
                      <a:r>
                        <a:rPr lang="it-IT" sz="1100" b="1" u="sng" dirty="0" err="1">
                          <a:effectLst/>
                        </a:rPr>
                        <a:t>Ratios</a:t>
                      </a:r>
                      <a:endParaRPr lang="it-IT" sz="1100" b="1" u="sng" dirty="0">
                        <a:effectLst/>
                      </a:endParaRPr>
                    </a:p>
                  </a:txBody>
                  <a:tcPr marL="76200" marR="76200" marT="76200" marB="76200"/>
                </a:tc>
                <a:tc hMerge="1">
                  <a:txBody>
                    <a:bodyPr/>
                    <a:lstStyle/>
                    <a:p>
                      <a:pPr fontAlgn="t"/>
                      <a:endParaRPr lang="it-IT" dirty="0">
                        <a:effectLst/>
                      </a:endParaRPr>
                    </a:p>
                  </a:txBody>
                  <a:tcPr marL="76200" marR="76200" marT="76200" marB="76200"/>
                </a:tc>
                <a:tc hMerge="1">
                  <a:txBody>
                    <a:bodyPr/>
                    <a:lstStyle/>
                    <a:p>
                      <a:pPr fontAlgn="t"/>
                      <a:endParaRPr lang="fr-FR" dirty="0">
                        <a:effectLst/>
                      </a:endParaRPr>
                    </a:p>
                  </a:txBody>
                  <a:tcPr marL="76200" marR="76200" marT="76200" marB="76200"/>
                </a:tc>
                <a:tc>
                  <a:txBody>
                    <a:bodyPr/>
                    <a:lstStyle/>
                    <a:p>
                      <a:pPr fontAlgn="t"/>
                      <a:endParaRPr lang="it-IT" sz="700" b="1" i="0" kern="1200" dirty="0">
                        <a:solidFill>
                          <a:schemeClr val="dk1"/>
                        </a:solidFill>
                        <a:effectLst/>
                        <a:latin typeface="+mn-lt"/>
                        <a:ea typeface="+mn-ea"/>
                        <a:cs typeface="+mn-cs"/>
                      </a:endParaRPr>
                    </a:p>
                  </a:txBody>
                  <a:tcPr marL="76200" marR="76200" marT="76200" marB="76200"/>
                </a:tc>
                <a:extLst>
                  <a:ext uri="{0D108BD9-81ED-4DB2-BD59-A6C34878D82A}">
                    <a16:rowId xmlns:a16="http://schemas.microsoft.com/office/drawing/2014/main" val="1434677888"/>
                  </a:ext>
                </a:extLst>
              </a:tr>
              <a:tr h="357582">
                <a:tc>
                  <a:txBody>
                    <a:bodyPr/>
                    <a:lstStyle/>
                    <a:p>
                      <a:pPr fontAlgn="t"/>
                      <a:r>
                        <a:rPr lang="it-IT" sz="1100" dirty="0">
                          <a:effectLst/>
                        </a:rPr>
                        <a:t>1</a:t>
                      </a:r>
                    </a:p>
                  </a:txBody>
                  <a:tcPr marL="76200" marR="76200" marT="76200" marB="76200"/>
                </a:tc>
                <a:tc>
                  <a:txBody>
                    <a:bodyPr/>
                    <a:lstStyle/>
                    <a:p>
                      <a:pPr fontAlgn="t"/>
                      <a:r>
                        <a:rPr lang="it-IT" sz="1100" dirty="0">
                          <a:effectLst/>
                        </a:rPr>
                        <a:t>Gross Profit Ratio</a:t>
                      </a:r>
                    </a:p>
                  </a:txBody>
                  <a:tcPr marL="76200" marR="76200" marT="76200" marB="76200"/>
                </a:tc>
                <a:tc>
                  <a:txBody>
                    <a:bodyPr/>
                    <a:lstStyle/>
                    <a:p>
                      <a:pPr fontAlgn="t"/>
                      <a:r>
                        <a:rPr lang="en-US" sz="1100">
                          <a:effectLst/>
                        </a:rPr>
                        <a:t>Gross Profit/Net Sales X 100</a:t>
                      </a:r>
                    </a:p>
                  </a:txBody>
                  <a:tcPr marL="76200" marR="76200" marT="76200" marB="76200"/>
                </a:tc>
                <a:tc>
                  <a:txBody>
                    <a:bodyPr/>
                    <a:lstStyle/>
                    <a:p>
                      <a:pPr fontAlgn="t"/>
                      <a:r>
                        <a:rPr lang="en-US" sz="700" b="1" i="0" kern="1200" dirty="0">
                          <a:solidFill>
                            <a:schemeClr val="dk1"/>
                          </a:solidFill>
                          <a:effectLst/>
                          <a:latin typeface="+mn-lt"/>
                          <a:ea typeface="+mn-ea"/>
                          <a:cs typeface="+mn-cs"/>
                        </a:rPr>
                        <a:t>Shows the relationship between gross profit and total net sales revenue</a:t>
                      </a:r>
                    </a:p>
                  </a:txBody>
                  <a:tcPr marL="76200" marR="76200" marT="76200" marB="76200"/>
                </a:tc>
                <a:extLst>
                  <a:ext uri="{0D108BD9-81ED-4DB2-BD59-A6C34878D82A}">
                    <a16:rowId xmlns:a16="http://schemas.microsoft.com/office/drawing/2014/main" val="3862358372"/>
                  </a:ext>
                </a:extLst>
              </a:tr>
              <a:tr h="357582">
                <a:tc>
                  <a:txBody>
                    <a:bodyPr/>
                    <a:lstStyle/>
                    <a:p>
                      <a:pPr fontAlgn="t"/>
                      <a:r>
                        <a:rPr lang="it-IT" sz="1100">
                          <a:effectLst/>
                        </a:rPr>
                        <a:t>2</a:t>
                      </a:r>
                    </a:p>
                  </a:txBody>
                  <a:tcPr marL="76200" marR="76200" marT="76200" marB="76200"/>
                </a:tc>
                <a:tc>
                  <a:txBody>
                    <a:bodyPr/>
                    <a:lstStyle/>
                    <a:p>
                      <a:pPr fontAlgn="t"/>
                      <a:r>
                        <a:rPr lang="it-IT" sz="1100" dirty="0">
                          <a:effectLst/>
                        </a:rPr>
                        <a:t>Operating Cost Ratio</a:t>
                      </a:r>
                    </a:p>
                  </a:txBody>
                  <a:tcPr marL="76200" marR="76200" marT="76200" marB="76200"/>
                </a:tc>
                <a:tc>
                  <a:txBody>
                    <a:bodyPr/>
                    <a:lstStyle/>
                    <a:p>
                      <a:pPr fontAlgn="t"/>
                      <a:r>
                        <a:rPr lang="en-US" sz="1100" dirty="0">
                          <a:effectLst/>
                        </a:rPr>
                        <a:t>Operating Cost/Net Sales X 100</a:t>
                      </a:r>
                    </a:p>
                  </a:txBody>
                  <a:tcPr marL="76200" marR="76200" marT="76200" marB="76200"/>
                </a:tc>
                <a:tc>
                  <a:txBody>
                    <a:bodyPr/>
                    <a:lstStyle/>
                    <a:p>
                      <a:pPr fontAlgn="t"/>
                      <a:r>
                        <a:rPr lang="en-US" sz="700" b="1" i="0" kern="1200" dirty="0">
                          <a:solidFill>
                            <a:schemeClr val="dk1"/>
                          </a:solidFill>
                          <a:effectLst/>
                          <a:latin typeface="+mn-lt"/>
                          <a:ea typeface="+mn-ea"/>
                          <a:cs typeface="+mn-cs"/>
                        </a:rPr>
                        <a:t>Shows the efficiency of a company by comparing the total OPEX to Net Sales</a:t>
                      </a:r>
                    </a:p>
                  </a:txBody>
                  <a:tcPr marL="76200" marR="76200" marT="76200" marB="76200"/>
                </a:tc>
                <a:extLst>
                  <a:ext uri="{0D108BD9-81ED-4DB2-BD59-A6C34878D82A}">
                    <a16:rowId xmlns:a16="http://schemas.microsoft.com/office/drawing/2014/main" val="871029309"/>
                  </a:ext>
                </a:extLst>
              </a:tr>
              <a:tr h="357582">
                <a:tc>
                  <a:txBody>
                    <a:bodyPr/>
                    <a:lstStyle/>
                    <a:p>
                      <a:pPr fontAlgn="t"/>
                      <a:r>
                        <a:rPr lang="it-IT" sz="1100">
                          <a:effectLst/>
                        </a:rPr>
                        <a:t>3</a:t>
                      </a:r>
                    </a:p>
                  </a:txBody>
                  <a:tcPr marL="76200" marR="76200" marT="76200" marB="76200"/>
                </a:tc>
                <a:tc>
                  <a:txBody>
                    <a:bodyPr/>
                    <a:lstStyle/>
                    <a:p>
                      <a:pPr fontAlgn="t"/>
                      <a:r>
                        <a:rPr lang="it-IT" sz="1100" dirty="0">
                          <a:effectLst/>
                        </a:rPr>
                        <a:t>Operating Profit ratio</a:t>
                      </a:r>
                    </a:p>
                  </a:txBody>
                  <a:tcPr marL="76200" marR="76200" marT="76200" marB="76200"/>
                </a:tc>
                <a:tc>
                  <a:txBody>
                    <a:bodyPr/>
                    <a:lstStyle/>
                    <a:p>
                      <a:pPr fontAlgn="t"/>
                      <a:r>
                        <a:rPr lang="en-US" sz="1100">
                          <a:effectLst/>
                        </a:rPr>
                        <a:t>Operating Profit/Net Sales X 100</a:t>
                      </a:r>
                    </a:p>
                  </a:txBody>
                  <a:tcPr marL="76200" marR="76200" marT="76200" marB="76200"/>
                </a:tc>
                <a:tc>
                  <a:txBody>
                    <a:bodyPr/>
                    <a:lstStyle/>
                    <a:p>
                      <a:pPr fontAlgn="t"/>
                      <a:r>
                        <a:rPr lang="en-US" sz="700" b="1" i="0" kern="1200" dirty="0">
                          <a:solidFill>
                            <a:schemeClr val="dk1"/>
                          </a:solidFill>
                          <a:effectLst/>
                          <a:latin typeface="+mn-lt"/>
                          <a:ea typeface="+mn-ea"/>
                          <a:cs typeface="+mn-cs"/>
                        </a:rPr>
                        <a:t>Indicates how much profit a company makes after paying for variable costs of production</a:t>
                      </a:r>
                    </a:p>
                  </a:txBody>
                  <a:tcPr marL="76200" marR="76200" marT="76200" marB="76200"/>
                </a:tc>
                <a:extLst>
                  <a:ext uri="{0D108BD9-81ED-4DB2-BD59-A6C34878D82A}">
                    <a16:rowId xmlns:a16="http://schemas.microsoft.com/office/drawing/2014/main" val="3501842563"/>
                  </a:ext>
                </a:extLst>
              </a:tr>
              <a:tr h="357582">
                <a:tc>
                  <a:txBody>
                    <a:bodyPr/>
                    <a:lstStyle/>
                    <a:p>
                      <a:pPr fontAlgn="t"/>
                      <a:r>
                        <a:rPr lang="it-IT" sz="1100">
                          <a:effectLst/>
                        </a:rPr>
                        <a:t>4</a:t>
                      </a:r>
                    </a:p>
                  </a:txBody>
                  <a:tcPr marL="76200" marR="76200" marT="76200" marB="76200"/>
                </a:tc>
                <a:tc>
                  <a:txBody>
                    <a:bodyPr/>
                    <a:lstStyle/>
                    <a:p>
                      <a:pPr fontAlgn="t"/>
                      <a:r>
                        <a:rPr lang="it-IT" sz="1100" dirty="0">
                          <a:effectLst/>
                        </a:rPr>
                        <a:t>Net Profit Ratio</a:t>
                      </a:r>
                    </a:p>
                  </a:txBody>
                  <a:tcPr marL="76200" marR="76200" marT="76200" marB="76200"/>
                </a:tc>
                <a:tc>
                  <a:txBody>
                    <a:bodyPr/>
                    <a:lstStyle/>
                    <a:p>
                      <a:pPr fontAlgn="t"/>
                      <a:r>
                        <a:rPr lang="en-US" sz="1100">
                          <a:effectLst/>
                        </a:rPr>
                        <a:t>Operating Profit/Net Sales X 100</a:t>
                      </a:r>
                    </a:p>
                  </a:txBody>
                  <a:tcPr marL="76200" marR="76200" marT="76200" marB="76200"/>
                </a:tc>
                <a:tc>
                  <a:txBody>
                    <a:bodyPr/>
                    <a:lstStyle/>
                    <a:p>
                      <a:pPr fontAlgn="t"/>
                      <a:r>
                        <a:rPr lang="en-US" sz="700" b="1" i="0" kern="1200" dirty="0">
                          <a:solidFill>
                            <a:schemeClr val="dk1"/>
                          </a:solidFill>
                          <a:effectLst/>
                          <a:latin typeface="+mn-lt"/>
                          <a:ea typeface="+mn-ea"/>
                          <a:cs typeface="+mn-cs"/>
                        </a:rPr>
                        <a:t>It establishes a relationship between net profit earned and net revenue generated from operations</a:t>
                      </a:r>
                    </a:p>
                  </a:txBody>
                  <a:tcPr marL="76200" marR="76200" marT="76200" marB="76200"/>
                </a:tc>
                <a:extLst>
                  <a:ext uri="{0D108BD9-81ED-4DB2-BD59-A6C34878D82A}">
                    <a16:rowId xmlns:a16="http://schemas.microsoft.com/office/drawing/2014/main" val="3844916288"/>
                  </a:ext>
                </a:extLst>
              </a:tr>
              <a:tr h="552628">
                <a:tc>
                  <a:txBody>
                    <a:bodyPr/>
                    <a:lstStyle/>
                    <a:p>
                      <a:pPr fontAlgn="t"/>
                      <a:r>
                        <a:rPr lang="it-IT" sz="1100">
                          <a:effectLst/>
                        </a:rPr>
                        <a:t>5</a:t>
                      </a:r>
                    </a:p>
                  </a:txBody>
                  <a:tcPr marL="76200" marR="76200" marT="76200" marB="76200"/>
                </a:tc>
                <a:tc>
                  <a:txBody>
                    <a:bodyPr/>
                    <a:lstStyle/>
                    <a:p>
                      <a:pPr fontAlgn="t"/>
                      <a:r>
                        <a:rPr lang="it-IT" sz="1100" dirty="0">
                          <a:effectLst/>
                        </a:rPr>
                        <a:t>Return on </a:t>
                      </a:r>
                      <a:r>
                        <a:rPr lang="it-IT" sz="1100" dirty="0" err="1">
                          <a:effectLst/>
                        </a:rPr>
                        <a:t>Investment</a:t>
                      </a:r>
                      <a:r>
                        <a:rPr lang="it-IT" sz="1100" dirty="0">
                          <a:effectLst/>
                        </a:rPr>
                        <a:t> Ratio</a:t>
                      </a:r>
                    </a:p>
                  </a:txBody>
                  <a:tcPr marL="76200" marR="76200" marT="76200" marB="76200"/>
                </a:tc>
                <a:tc>
                  <a:txBody>
                    <a:bodyPr/>
                    <a:lstStyle/>
                    <a:p>
                      <a:pPr fontAlgn="t"/>
                      <a:r>
                        <a:rPr lang="en-US" sz="1100">
                          <a:effectLst/>
                        </a:rPr>
                        <a:t>Net Profit After Interest  And Taxes/ Shareholders Funds or Investments  X 100</a:t>
                      </a:r>
                    </a:p>
                  </a:txBody>
                  <a:tcPr marL="76200" marR="76200" marT="76200" marB="76200"/>
                </a:tc>
                <a:tc>
                  <a:txBody>
                    <a:bodyPr/>
                    <a:lstStyle/>
                    <a:p>
                      <a:pPr fontAlgn="t"/>
                      <a:r>
                        <a:rPr lang="en-US" sz="700" b="1" i="0" kern="1200" dirty="0">
                          <a:solidFill>
                            <a:schemeClr val="dk1"/>
                          </a:solidFill>
                          <a:effectLst/>
                          <a:latin typeface="+mn-lt"/>
                          <a:ea typeface="+mn-ea"/>
                          <a:cs typeface="+mn-cs"/>
                        </a:rPr>
                        <a:t>Evaluates the performance or potential return from a business or investment</a:t>
                      </a:r>
                    </a:p>
                  </a:txBody>
                  <a:tcPr marL="76200" marR="76200" marT="76200" marB="76200"/>
                </a:tc>
                <a:extLst>
                  <a:ext uri="{0D108BD9-81ED-4DB2-BD59-A6C34878D82A}">
                    <a16:rowId xmlns:a16="http://schemas.microsoft.com/office/drawing/2014/main" val="368122241"/>
                  </a:ext>
                </a:extLst>
              </a:tr>
              <a:tr h="357582">
                <a:tc>
                  <a:txBody>
                    <a:bodyPr/>
                    <a:lstStyle/>
                    <a:p>
                      <a:pPr fontAlgn="t"/>
                      <a:r>
                        <a:rPr lang="it-IT" sz="1100" dirty="0">
                          <a:effectLst/>
                        </a:rPr>
                        <a:t>6</a:t>
                      </a:r>
                    </a:p>
                  </a:txBody>
                  <a:tcPr marL="76200" marR="76200" marT="76200" marB="76200"/>
                </a:tc>
                <a:tc>
                  <a:txBody>
                    <a:bodyPr/>
                    <a:lstStyle/>
                    <a:p>
                      <a:pPr fontAlgn="t"/>
                      <a:r>
                        <a:rPr lang="en-US" sz="1100" dirty="0">
                          <a:effectLst/>
                        </a:rPr>
                        <a:t>Return on Capital Employed Ratio</a:t>
                      </a:r>
                    </a:p>
                  </a:txBody>
                  <a:tcPr marL="76200" marR="76200" marT="76200" marB="76200"/>
                </a:tc>
                <a:tc>
                  <a:txBody>
                    <a:bodyPr/>
                    <a:lstStyle/>
                    <a:p>
                      <a:pPr fontAlgn="t"/>
                      <a:r>
                        <a:rPr lang="en-US" sz="1100" dirty="0">
                          <a:effectLst/>
                        </a:rPr>
                        <a:t>Net Profit after Taxes/ Gross Capital Employed X 100</a:t>
                      </a:r>
                    </a:p>
                  </a:txBody>
                  <a:tcPr marL="76200" marR="76200" marT="76200" marB="76200"/>
                </a:tc>
                <a:tc>
                  <a:txBody>
                    <a:bodyPr/>
                    <a:lstStyle/>
                    <a:p>
                      <a:pPr fontAlgn="t"/>
                      <a:r>
                        <a:rPr lang="en-US" sz="700" b="1" i="0" kern="1200" dirty="0">
                          <a:solidFill>
                            <a:schemeClr val="dk1"/>
                          </a:solidFill>
                          <a:effectLst/>
                          <a:latin typeface="+mn-lt"/>
                          <a:ea typeface="+mn-ea"/>
                          <a:cs typeface="+mn-cs"/>
                        </a:rPr>
                        <a:t>Measures a company's profitability and the efficiency with which its capital is used</a:t>
                      </a:r>
                    </a:p>
                  </a:txBody>
                  <a:tcPr marL="76200" marR="76200" marT="76200" marB="76200"/>
                </a:tc>
                <a:extLst>
                  <a:ext uri="{0D108BD9-81ED-4DB2-BD59-A6C34878D82A}">
                    <a16:rowId xmlns:a16="http://schemas.microsoft.com/office/drawing/2014/main" val="2535177910"/>
                  </a:ext>
                </a:extLst>
              </a:tr>
            </a:tbl>
          </a:graphicData>
        </a:graphic>
      </p:graphicFrame>
    </p:spTree>
    <p:extLst>
      <p:ext uri="{BB962C8B-B14F-4D97-AF65-F5344CB8AC3E}">
        <p14:creationId xmlns:p14="http://schemas.microsoft.com/office/powerpoint/2010/main" val="460230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8" name="Content Placeholder 5">
            <a:extLst>
              <a:ext uri="{FF2B5EF4-FFF2-40B4-BE49-F238E27FC236}">
                <a16:creationId xmlns:a16="http://schemas.microsoft.com/office/drawing/2014/main" id="{4E40F207-1E35-42AC-BFE4-0E974041F8D3}"/>
              </a:ext>
            </a:extLst>
          </p:cNvPr>
          <p:cNvGraphicFramePr>
            <a:graphicFrameLocks noGrp="1"/>
          </p:cNvGraphicFramePr>
          <p:nvPr>
            <p:ph idx="1"/>
            <p:extLst>
              <p:ext uri="{D42A27DB-BD31-4B8C-83A1-F6EECF244321}">
                <p14:modId xmlns:p14="http://schemas.microsoft.com/office/powerpoint/2010/main" val="296702963"/>
              </p:ext>
            </p:extLst>
          </p:nvPr>
        </p:nvGraphicFramePr>
        <p:xfrm>
          <a:off x="677863" y="1238250"/>
          <a:ext cx="8596310" cy="4109719"/>
        </p:xfrm>
        <a:graphic>
          <a:graphicData uri="http://schemas.openxmlformats.org/drawingml/2006/table">
            <a:tbl>
              <a:tblPr firstRow="1" bandRow="1">
                <a:tableStyleId>{5C22544A-7EE6-4342-B048-85BDC9FD1C3A}</a:tableStyleId>
              </a:tblPr>
              <a:tblGrid>
                <a:gridCol w="360663">
                  <a:extLst>
                    <a:ext uri="{9D8B030D-6E8A-4147-A177-3AD203B41FA5}">
                      <a16:colId xmlns:a16="http://schemas.microsoft.com/office/drawing/2014/main" val="271679583"/>
                    </a:ext>
                  </a:extLst>
                </a:gridCol>
                <a:gridCol w="2377121">
                  <a:extLst>
                    <a:ext uri="{9D8B030D-6E8A-4147-A177-3AD203B41FA5}">
                      <a16:colId xmlns:a16="http://schemas.microsoft.com/office/drawing/2014/main" val="3132334004"/>
                    </a:ext>
                  </a:extLst>
                </a:gridCol>
                <a:gridCol w="2929263">
                  <a:extLst>
                    <a:ext uri="{9D8B030D-6E8A-4147-A177-3AD203B41FA5}">
                      <a16:colId xmlns:a16="http://schemas.microsoft.com/office/drawing/2014/main" val="138869417"/>
                    </a:ext>
                  </a:extLst>
                </a:gridCol>
                <a:gridCol w="2929263">
                  <a:extLst>
                    <a:ext uri="{9D8B030D-6E8A-4147-A177-3AD203B41FA5}">
                      <a16:colId xmlns:a16="http://schemas.microsoft.com/office/drawing/2014/main" val="4023479584"/>
                    </a:ext>
                  </a:extLst>
                </a:gridCol>
              </a:tblGrid>
              <a:tr h="263114">
                <a:tc>
                  <a:txBody>
                    <a:bodyPr/>
                    <a:lstStyle/>
                    <a:p>
                      <a:r>
                        <a:rPr lang="en-US" sz="1200" kern="1200" dirty="0"/>
                        <a:t>#</a:t>
                      </a:r>
                      <a:endParaRPr lang="en-US" sz="1200" b="1" kern="1200" dirty="0">
                        <a:solidFill>
                          <a:schemeClr val="lt1"/>
                        </a:solidFill>
                        <a:latin typeface="+mn-lt"/>
                        <a:ea typeface="+mn-ea"/>
                        <a:cs typeface="+mn-cs"/>
                      </a:endParaRPr>
                    </a:p>
                  </a:txBody>
                  <a:tcPr/>
                </a:tc>
                <a:tc>
                  <a:txBody>
                    <a:bodyPr/>
                    <a:lstStyle/>
                    <a:p>
                      <a:r>
                        <a:rPr lang="en-US" sz="1200" kern="1200" dirty="0"/>
                        <a:t>Ratios</a:t>
                      </a:r>
                      <a:endParaRPr lang="en-US" sz="1200" b="1" kern="1200" dirty="0">
                        <a:solidFill>
                          <a:schemeClr val="lt1"/>
                        </a:solidFill>
                        <a:latin typeface="+mn-lt"/>
                        <a:ea typeface="+mn-ea"/>
                        <a:cs typeface="+mn-cs"/>
                      </a:endParaRPr>
                    </a:p>
                  </a:txBody>
                  <a:tcPr/>
                </a:tc>
                <a:tc>
                  <a:txBody>
                    <a:bodyPr/>
                    <a:lstStyle/>
                    <a:p>
                      <a:r>
                        <a:rPr lang="en-US" sz="1200" kern="1200" dirty="0"/>
                        <a:t>Formulas</a:t>
                      </a:r>
                      <a:endParaRPr lang="en-US" sz="1200" b="1" kern="1200" dirty="0">
                        <a:solidFill>
                          <a:schemeClr val="lt1"/>
                        </a:solidFill>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lt1"/>
                          </a:solidFill>
                          <a:latin typeface="+mn-lt"/>
                          <a:ea typeface="+mn-ea"/>
                          <a:cs typeface="+mn-cs"/>
                        </a:rPr>
                        <a:t>Objective</a:t>
                      </a:r>
                    </a:p>
                  </a:txBody>
                  <a:tcPr/>
                </a:tc>
                <a:extLst>
                  <a:ext uri="{0D108BD9-81ED-4DB2-BD59-A6C34878D82A}">
                    <a16:rowId xmlns:a16="http://schemas.microsoft.com/office/drawing/2014/main" val="2357142253"/>
                  </a:ext>
                </a:extLst>
              </a:tr>
              <a:tr h="263114">
                <a:tc gridSpan="3">
                  <a:txBody>
                    <a:bodyPr/>
                    <a:lstStyle/>
                    <a:p>
                      <a:pPr fontAlgn="t"/>
                      <a:r>
                        <a:rPr lang="it-IT" sz="1100" b="1" u="sng" dirty="0" err="1">
                          <a:effectLst/>
                        </a:rPr>
                        <a:t>Profitability</a:t>
                      </a:r>
                      <a:r>
                        <a:rPr lang="it-IT" sz="1100" b="1" u="sng" dirty="0">
                          <a:effectLst/>
                        </a:rPr>
                        <a:t> </a:t>
                      </a:r>
                      <a:r>
                        <a:rPr lang="it-IT" sz="1100" b="1" u="sng" dirty="0" err="1">
                          <a:effectLst/>
                        </a:rPr>
                        <a:t>Ratios</a:t>
                      </a:r>
                      <a:endParaRPr lang="it-IT" sz="1100" b="1" u="sng" dirty="0">
                        <a:effectLst/>
                      </a:endParaRPr>
                    </a:p>
                  </a:txBody>
                  <a:tcPr/>
                </a:tc>
                <a:tc hMerge="1">
                  <a:txBody>
                    <a:bodyPr/>
                    <a:lstStyle/>
                    <a:p>
                      <a:endParaRPr lang="en-US" sz="1800" b="1" kern="1200" dirty="0">
                        <a:solidFill>
                          <a:schemeClr val="lt1"/>
                        </a:solidFill>
                        <a:latin typeface="+mn-lt"/>
                        <a:ea typeface="+mn-ea"/>
                        <a:cs typeface="+mn-cs"/>
                      </a:endParaRPr>
                    </a:p>
                  </a:txBody>
                  <a:tcPr/>
                </a:tc>
                <a:tc hMerge="1">
                  <a:txBody>
                    <a:bodyPr/>
                    <a:lstStyle/>
                    <a:p>
                      <a:endParaRPr lang="en-US" sz="1800" b="1" kern="1200" dirty="0">
                        <a:solidFill>
                          <a:schemeClr val="lt1"/>
                        </a:solidFill>
                        <a:latin typeface="+mn-lt"/>
                        <a:ea typeface="+mn-ea"/>
                        <a:cs typeface="+mn-cs"/>
                      </a:endParaRPr>
                    </a:p>
                  </a:txBody>
                  <a:tcPr/>
                </a:tc>
                <a:tc>
                  <a:txBody>
                    <a:bodyPr/>
                    <a:lstStyle/>
                    <a:p>
                      <a:pPr fontAlgn="t"/>
                      <a:endParaRPr lang="it-IT" sz="700" b="1" u="sng" dirty="0">
                        <a:effectLst/>
                      </a:endParaRPr>
                    </a:p>
                  </a:txBody>
                  <a:tcPr/>
                </a:tc>
                <a:extLst>
                  <a:ext uri="{0D108BD9-81ED-4DB2-BD59-A6C34878D82A}">
                    <a16:rowId xmlns:a16="http://schemas.microsoft.com/office/drawing/2014/main" val="1366442770"/>
                  </a:ext>
                </a:extLst>
              </a:tr>
              <a:tr h="496993">
                <a:tc>
                  <a:txBody>
                    <a:bodyPr/>
                    <a:lstStyle/>
                    <a:p>
                      <a:pPr fontAlgn="t"/>
                      <a:r>
                        <a:rPr lang="it-IT" sz="1100" dirty="0">
                          <a:effectLst/>
                        </a:rPr>
                        <a:t>7</a:t>
                      </a:r>
                    </a:p>
                  </a:txBody>
                  <a:tcPr marL="76200" marR="76200" marT="76200" marB="76200"/>
                </a:tc>
                <a:tc>
                  <a:txBody>
                    <a:bodyPr/>
                    <a:lstStyle/>
                    <a:p>
                      <a:pPr fontAlgn="t"/>
                      <a:r>
                        <a:rPr lang="it-IT" sz="1100" dirty="0">
                          <a:effectLst/>
                        </a:rPr>
                        <a:t>Earnings Per Share Ratio</a:t>
                      </a:r>
                    </a:p>
                  </a:txBody>
                  <a:tcPr marL="76200" marR="76200" marT="76200" marB="76200"/>
                </a:tc>
                <a:tc>
                  <a:txBody>
                    <a:bodyPr/>
                    <a:lstStyle/>
                    <a:p>
                      <a:pPr fontAlgn="t"/>
                      <a:r>
                        <a:rPr lang="en-US" sz="1100" dirty="0">
                          <a:effectLst/>
                        </a:rPr>
                        <a:t>Net Profit After Tax &amp; Preference Dividend /No of Equity Shares</a:t>
                      </a:r>
                    </a:p>
                  </a:txBody>
                  <a:tcPr marL="76200" marR="76200" marT="76200" marB="76200"/>
                </a:tc>
                <a:tc>
                  <a:txBody>
                    <a:bodyPr/>
                    <a:lstStyle/>
                    <a:p>
                      <a:pPr fontAlgn="t"/>
                      <a:r>
                        <a:rPr lang="en-US" sz="700" dirty="0">
                          <a:effectLst/>
                        </a:rPr>
                        <a:t>Measures how many dollars of net income have been earned by each share</a:t>
                      </a:r>
                    </a:p>
                  </a:txBody>
                  <a:tcPr marL="76200" marR="76200" marT="76200" marB="76200"/>
                </a:tc>
                <a:extLst>
                  <a:ext uri="{0D108BD9-81ED-4DB2-BD59-A6C34878D82A}">
                    <a16:rowId xmlns:a16="http://schemas.microsoft.com/office/drawing/2014/main" val="1180352225"/>
                  </a:ext>
                </a:extLst>
              </a:tr>
              <a:tr h="321584">
                <a:tc>
                  <a:txBody>
                    <a:bodyPr/>
                    <a:lstStyle/>
                    <a:p>
                      <a:pPr fontAlgn="t"/>
                      <a:r>
                        <a:rPr lang="it-IT" sz="1100" dirty="0">
                          <a:effectLst/>
                        </a:rPr>
                        <a:t>8</a:t>
                      </a:r>
                    </a:p>
                  </a:txBody>
                  <a:tcPr marL="76200" marR="76200" marT="76200" marB="76200"/>
                </a:tc>
                <a:tc>
                  <a:txBody>
                    <a:bodyPr/>
                    <a:lstStyle/>
                    <a:p>
                      <a:pPr fontAlgn="t"/>
                      <a:r>
                        <a:rPr lang="it-IT" sz="1100" dirty="0" err="1">
                          <a:effectLst/>
                        </a:rPr>
                        <a:t>Dividend</a:t>
                      </a:r>
                      <a:r>
                        <a:rPr lang="it-IT" sz="1100" dirty="0">
                          <a:effectLst/>
                        </a:rPr>
                        <a:t> </a:t>
                      </a:r>
                      <a:r>
                        <a:rPr lang="it-IT" sz="1100" dirty="0" err="1">
                          <a:effectLst/>
                        </a:rPr>
                        <a:t>Pay</a:t>
                      </a:r>
                      <a:r>
                        <a:rPr lang="it-IT" sz="1100" dirty="0">
                          <a:effectLst/>
                        </a:rPr>
                        <a:t> Out Ratio</a:t>
                      </a:r>
                    </a:p>
                  </a:txBody>
                  <a:tcPr marL="76200" marR="76200" marT="76200" marB="76200"/>
                </a:tc>
                <a:tc>
                  <a:txBody>
                    <a:bodyPr/>
                    <a:lstStyle/>
                    <a:p>
                      <a:pPr fontAlgn="t"/>
                      <a:r>
                        <a:rPr lang="en-US" sz="1100" dirty="0">
                          <a:effectLst/>
                        </a:rPr>
                        <a:t>Dividend Per Equity Share/Earning Per Equity Share X 100</a:t>
                      </a:r>
                    </a:p>
                  </a:txBody>
                  <a:tcPr marL="76200" marR="76200" marT="76200" marB="76200"/>
                </a:tc>
                <a:tc>
                  <a:txBody>
                    <a:bodyPr/>
                    <a:lstStyle/>
                    <a:p>
                      <a:pPr fontAlgn="t"/>
                      <a:r>
                        <a:rPr lang="en-US" sz="700" dirty="0">
                          <a:effectLst/>
                        </a:rPr>
                        <a:t>Gives investors an idea of how much money it returns to its shareholders</a:t>
                      </a:r>
                    </a:p>
                  </a:txBody>
                  <a:tcPr marL="76200" marR="76200" marT="76200" marB="76200"/>
                </a:tc>
                <a:extLst>
                  <a:ext uri="{0D108BD9-81ED-4DB2-BD59-A6C34878D82A}">
                    <a16:rowId xmlns:a16="http://schemas.microsoft.com/office/drawing/2014/main" val="1726188601"/>
                  </a:ext>
                </a:extLst>
              </a:tr>
              <a:tr h="409289">
                <a:tc gridSpan="3">
                  <a:txBody>
                    <a:bodyPr/>
                    <a:lstStyle/>
                    <a:p>
                      <a:r>
                        <a:rPr lang="it-IT" sz="1100" b="1" i="0" u="sng" kern="1200" dirty="0" err="1">
                          <a:solidFill>
                            <a:schemeClr val="dk1"/>
                          </a:solidFill>
                          <a:effectLst/>
                          <a:latin typeface="+mn-lt"/>
                          <a:ea typeface="+mn-ea"/>
                          <a:cs typeface="+mn-cs"/>
                        </a:rPr>
                        <a:t>Working</a:t>
                      </a:r>
                      <a:r>
                        <a:rPr lang="it-IT" sz="1100" b="1" i="0" u="sng" kern="1200" dirty="0">
                          <a:solidFill>
                            <a:schemeClr val="dk1"/>
                          </a:solidFill>
                          <a:effectLst/>
                          <a:latin typeface="+mn-lt"/>
                          <a:ea typeface="+mn-ea"/>
                          <a:cs typeface="+mn-cs"/>
                        </a:rPr>
                        <a:t> Capital </a:t>
                      </a:r>
                      <a:r>
                        <a:rPr lang="it-IT" sz="1100" b="1" i="0" u="sng" kern="1200" dirty="0" err="1">
                          <a:solidFill>
                            <a:schemeClr val="dk1"/>
                          </a:solidFill>
                          <a:effectLst/>
                          <a:latin typeface="+mn-lt"/>
                          <a:ea typeface="+mn-ea"/>
                          <a:cs typeface="+mn-cs"/>
                        </a:rPr>
                        <a:t>Ratios</a:t>
                      </a:r>
                      <a:endParaRPr lang="it-IT" sz="1100" b="1" i="0" u="sng" kern="1200" dirty="0">
                        <a:solidFill>
                          <a:schemeClr val="dk1"/>
                        </a:solidFill>
                        <a:effectLst/>
                        <a:latin typeface="+mn-lt"/>
                        <a:ea typeface="+mn-ea"/>
                        <a:cs typeface="+mn-cs"/>
                      </a:endParaRPr>
                    </a:p>
                  </a:txBody>
                  <a:tcPr marL="76200" marR="76200" marT="76200" marB="76200"/>
                </a:tc>
                <a:tc hMerge="1">
                  <a:txBody>
                    <a:bodyPr/>
                    <a:lstStyle/>
                    <a:p>
                      <a:pPr fontAlgn="t"/>
                      <a:endParaRPr lang="it-IT" sz="1200" dirty="0">
                        <a:effectLst/>
                      </a:endParaRPr>
                    </a:p>
                  </a:txBody>
                  <a:tcPr marL="76200" marR="76200" marT="76200" marB="76200"/>
                </a:tc>
                <a:tc hMerge="1">
                  <a:txBody>
                    <a:bodyPr/>
                    <a:lstStyle/>
                    <a:p>
                      <a:pPr fontAlgn="t"/>
                      <a:endParaRPr lang="en-US" sz="1200" dirty="0">
                        <a:effectLst/>
                      </a:endParaRPr>
                    </a:p>
                  </a:txBody>
                  <a:tcPr marL="76200" marR="76200" marT="76200" marB="76200"/>
                </a:tc>
                <a:tc>
                  <a:txBody>
                    <a:bodyPr/>
                    <a:lstStyle/>
                    <a:p>
                      <a:endParaRPr lang="it-IT" sz="700" b="1" i="0" u="sng" kern="1200" dirty="0">
                        <a:solidFill>
                          <a:schemeClr val="dk1"/>
                        </a:solidFill>
                        <a:effectLst/>
                        <a:latin typeface="+mn-lt"/>
                        <a:ea typeface="+mn-ea"/>
                        <a:cs typeface="+mn-cs"/>
                      </a:endParaRPr>
                    </a:p>
                  </a:txBody>
                  <a:tcPr marL="76200" marR="76200" marT="76200" marB="76200"/>
                </a:tc>
                <a:extLst>
                  <a:ext uri="{0D108BD9-81ED-4DB2-BD59-A6C34878D82A}">
                    <a16:rowId xmlns:a16="http://schemas.microsoft.com/office/drawing/2014/main" val="3501842563"/>
                  </a:ext>
                </a:extLst>
              </a:tr>
              <a:tr h="321584">
                <a:tc>
                  <a:txBody>
                    <a:bodyPr/>
                    <a:lstStyle/>
                    <a:p>
                      <a:pPr fontAlgn="t"/>
                      <a:r>
                        <a:rPr lang="it-IT" sz="1100" dirty="0">
                          <a:effectLst/>
                        </a:rPr>
                        <a:t>1</a:t>
                      </a:r>
                    </a:p>
                  </a:txBody>
                  <a:tcPr marL="76200" marR="76200" marT="76200" marB="76200"/>
                </a:tc>
                <a:tc>
                  <a:txBody>
                    <a:bodyPr/>
                    <a:lstStyle/>
                    <a:p>
                      <a:pPr fontAlgn="t"/>
                      <a:r>
                        <a:rPr lang="it-IT" sz="1100" dirty="0">
                          <a:effectLst/>
                        </a:rPr>
                        <a:t>Inventory Ratio</a:t>
                      </a:r>
                    </a:p>
                  </a:txBody>
                  <a:tcPr marL="76200" marR="76200" marT="76200" marB="76200"/>
                </a:tc>
                <a:tc>
                  <a:txBody>
                    <a:bodyPr/>
                    <a:lstStyle/>
                    <a:p>
                      <a:pPr fontAlgn="t"/>
                      <a:r>
                        <a:rPr lang="it-IT" sz="1100" dirty="0">
                          <a:effectLst/>
                        </a:rPr>
                        <a:t>Net Sales / Inventory</a:t>
                      </a:r>
                    </a:p>
                  </a:txBody>
                  <a:tcPr marL="76200" marR="76200" marT="76200" marB="76200"/>
                </a:tc>
                <a:tc>
                  <a:txBody>
                    <a:bodyPr/>
                    <a:lstStyle/>
                    <a:p>
                      <a:pPr fontAlgn="t"/>
                      <a:r>
                        <a:rPr lang="en-US" sz="700" dirty="0">
                          <a:effectLst/>
                        </a:rPr>
                        <a:t>Inventory turnover is a ratio showing how many times a company has sold and replaced inventory during a given period</a:t>
                      </a:r>
                      <a:endParaRPr lang="it-IT" sz="700" dirty="0">
                        <a:effectLst/>
                      </a:endParaRPr>
                    </a:p>
                  </a:txBody>
                  <a:tcPr marL="76200" marR="76200" marT="76200" marB="76200"/>
                </a:tc>
                <a:extLst>
                  <a:ext uri="{0D108BD9-81ED-4DB2-BD59-A6C34878D82A}">
                    <a16:rowId xmlns:a16="http://schemas.microsoft.com/office/drawing/2014/main" val="3844916288"/>
                  </a:ext>
                </a:extLst>
              </a:tr>
              <a:tr h="321584">
                <a:tc>
                  <a:txBody>
                    <a:bodyPr/>
                    <a:lstStyle/>
                    <a:p>
                      <a:pPr fontAlgn="t"/>
                      <a:r>
                        <a:rPr lang="it-IT" sz="1100">
                          <a:effectLst/>
                        </a:rPr>
                        <a:t>2</a:t>
                      </a:r>
                    </a:p>
                  </a:txBody>
                  <a:tcPr marL="76200" marR="76200" marT="76200" marB="76200"/>
                </a:tc>
                <a:tc>
                  <a:txBody>
                    <a:bodyPr/>
                    <a:lstStyle/>
                    <a:p>
                      <a:pPr fontAlgn="t"/>
                      <a:r>
                        <a:rPr lang="it-IT" sz="1100" dirty="0" err="1">
                          <a:effectLst/>
                        </a:rPr>
                        <a:t>Debtors</a:t>
                      </a:r>
                      <a:r>
                        <a:rPr lang="it-IT" sz="1100" dirty="0">
                          <a:effectLst/>
                        </a:rPr>
                        <a:t> Turnover Ratio</a:t>
                      </a:r>
                    </a:p>
                  </a:txBody>
                  <a:tcPr marL="76200" marR="76200" marT="76200" marB="76200"/>
                </a:tc>
                <a:tc>
                  <a:txBody>
                    <a:bodyPr/>
                    <a:lstStyle/>
                    <a:p>
                      <a:pPr fontAlgn="t"/>
                      <a:r>
                        <a:rPr lang="it-IT" sz="1100" dirty="0">
                          <a:effectLst/>
                        </a:rPr>
                        <a:t>Total Sales /  Account </a:t>
                      </a:r>
                      <a:r>
                        <a:rPr lang="it-IT" sz="1100" dirty="0" err="1">
                          <a:effectLst/>
                        </a:rPr>
                        <a:t>Receivables</a:t>
                      </a:r>
                      <a:endParaRPr lang="it-IT" sz="1100" dirty="0">
                        <a:effectLst/>
                      </a:endParaRPr>
                    </a:p>
                  </a:txBody>
                  <a:tcPr marL="76200" marR="76200" marT="76200" marB="76200"/>
                </a:tc>
                <a:tc>
                  <a:txBody>
                    <a:bodyPr/>
                    <a:lstStyle/>
                    <a:p>
                      <a:pPr fontAlgn="t"/>
                      <a:r>
                        <a:rPr lang="en-US" sz="700" dirty="0">
                          <a:effectLst/>
                        </a:rPr>
                        <a:t>Shows how quickly the credit sales are converted into the cash</a:t>
                      </a:r>
                      <a:endParaRPr lang="it-IT" sz="700" dirty="0">
                        <a:effectLst/>
                      </a:endParaRPr>
                    </a:p>
                  </a:txBody>
                  <a:tcPr marL="76200" marR="76200" marT="76200" marB="76200"/>
                </a:tc>
                <a:extLst>
                  <a:ext uri="{0D108BD9-81ED-4DB2-BD59-A6C34878D82A}">
                    <a16:rowId xmlns:a16="http://schemas.microsoft.com/office/drawing/2014/main" val="368122241"/>
                  </a:ext>
                </a:extLst>
              </a:tr>
              <a:tr h="496993">
                <a:tc>
                  <a:txBody>
                    <a:bodyPr/>
                    <a:lstStyle/>
                    <a:p>
                      <a:pPr fontAlgn="t"/>
                      <a:r>
                        <a:rPr lang="it-IT" sz="1100">
                          <a:effectLst/>
                        </a:rPr>
                        <a:t>3</a:t>
                      </a:r>
                    </a:p>
                  </a:txBody>
                  <a:tcPr marL="76200" marR="76200" marT="76200" marB="76200"/>
                </a:tc>
                <a:tc>
                  <a:txBody>
                    <a:bodyPr/>
                    <a:lstStyle/>
                    <a:p>
                      <a:pPr fontAlgn="t"/>
                      <a:r>
                        <a:rPr lang="it-IT" sz="1100" dirty="0" err="1">
                          <a:effectLst/>
                        </a:rPr>
                        <a:t>Debt</a:t>
                      </a:r>
                      <a:r>
                        <a:rPr lang="it-IT" sz="1100" dirty="0">
                          <a:effectLst/>
                        </a:rPr>
                        <a:t> Collection Ratio</a:t>
                      </a:r>
                    </a:p>
                  </a:txBody>
                  <a:tcPr marL="76200" marR="76200" marT="76200" marB="76200"/>
                </a:tc>
                <a:tc>
                  <a:txBody>
                    <a:bodyPr/>
                    <a:lstStyle/>
                    <a:p>
                      <a:pPr fontAlgn="t"/>
                      <a:r>
                        <a:rPr lang="en-US" sz="1100" dirty="0">
                          <a:effectLst/>
                        </a:rPr>
                        <a:t>Receivables  x Months or days in a year / Net Credit Sales for the year</a:t>
                      </a:r>
                    </a:p>
                  </a:txBody>
                  <a:tcPr marL="76200" marR="76200" marT="76200" marB="76200"/>
                </a:tc>
                <a:tc>
                  <a:txBody>
                    <a:bodyPr/>
                    <a:lstStyle/>
                    <a:p>
                      <a:pPr fontAlgn="t"/>
                      <a:r>
                        <a:rPr lang="en-US" sz="700" dirty="0">
                          <a:effectLst/>
                        </a:rPr>
                        <a:t>Indicates the average time taken to collect trade debts</a:t>
                      </a:r>
                    </a:p>
                  </a:txBody>
                  <a:tcPr marL="76200" marR="76200" marT="76200" marB="76200"/>
                </a:tc>
                <a:extLst>
                  <a:ext uri="{0D108BD9-81ED-4DB2-BD59-A6C34878D82A}">
                    <a16:rowId xmlns:a16="http://schemas.microsoft.com/office/drawing/2014/main" val="2535177910"/>
                  </a:ext>
                </a:extLst>
              </a:tr>
              <a:tr h="496993">
                <a:tc>
                  <a:txBody>
                    <a:bodyPr/>
                    <a:lstStyle/>
                    <a:p>
                      <a:r>
                        <a:rPr lang="en-US" sz="1100" kern="1200" dirty="0">
                          <a:solidFill>
                            <a:schemeClr val="dk1"/>
                          </a:solidFill>
                          <a:effectLst/>
                          <a:latin typeface="+mn-lt"/>
                          <a:ea typeface="+mn-ea"/>
                          <a:cs typeface="+mn-cs"/>
                        </a:rPr>
                        <a:t>4</a:t>
                      </a:r>
                    </a:p>
                  </a:txBody>
                  <a:tcPr marL="76200" marR="76200" marT="76200" marB="76200"/>
                </a:tc>
                <a:tc>
                  <a:txBody>
                    <a:bodyPr/>
                    <a:lstStyle/>
                    <a:p>
                      <a:pPr fontAlgn="t"/>
                      <a:r>
                        <a:rPr lang="it-IT" sz="1100" kern="1200" dirty="0" err="1">
                          <a:solidFill>
                            <a:schemeClr val="dk1"/>
                          </a:solidFill>
                          <a:effectLst/>
                          <a:latin typeface="+mn-lt"/>
                          <a:ea typeface="+mn-ea"/>
                          <a:cs typeface="+mn-cs"/>
                        </a:rPr>
                        <a:t>Creditors</a:t>
                      </a:r>
                      <a:r>
                        <a:rPr lang="it-IT" sz="1100" kern="1200" dirty="0">
                          <a:solidFill>
                            <a:schemeClr val="dk1"/>
                          </a:solidFill>
                          <a:effectLst/>
                          <a:latin typeface="+mn-lt"/>
                          <a:ea typeface="+mn-ea"/>
                          <a:cs typeface="+mn-cs"/>
                        </a:rPr>
                        <a:t> Turnover Ratio</a:t>
                      </a:r>
                    </a:p>
                  </a:txBody>
                  <a:tcPr marL="76200" marR="76200" marT="76200" marB="76200"/>
                </a:tc>
                <a:tc>
                  <a:txBody>
                    <a:bodyPr/>
                    <a:lstStyle/>
                    <a:p>
                      <a:pPr fontAlgn="t"/>
                      <a:r>
                        <a:rPr lang="en-US" sz="1100" kern="1200" dirty="0">
                          <a:solidFill>
                            <a:schemeClr val="dk1"/>
                          </a:solidFill>
                          <a:effectLst/>
                          <a:latin typeface="+mn-lt"/>
                          <a:ea typeface="+mn-ea"/>
                          <a:cs typeface="+mn-cs"/>
                        </a:rPr>
                        <a:t>Net Credit Purchases / Average Accounts Payable</a:t>
                      </a:r>
                    </a:p>
                  </a:txBody>
                  <a:tcPr marL="76200" marR="76200" marT="76200" marB="76200"/>
                </a:tc>
                <a:tc>
                  <a:txBody>
                    <a:bodyPr/>
                    <a:lstStyle/>
                    <a:p>
                      <a:pPr fontAlgn="t"/>
                      <a:r>
                        <a:rPr lang="en-US" sz="700" dirty="0">
                          <a:effectLst/>
                        </a:rPr>
                        <a:t>Indicates how quickly a company pays off its vendors</a:t>
                      </a:r>
                    </a:p>
                  </a:txBody>
                  <a:tcPr marL="76200" marR="76200" marT="76200" marB="76200"/>
                </a:tc>
                <a:extLst>
                  <a:ext uri="{0D108BD9-81ED-4DB2-BD59-A6C34878D82A}">
                    <a16:rowId xmlns:a16="http://schemas.microsoft.com/office/drawing/2014/main" val="131208930"/>
                  </a:ext>
                </a:extLst>
              </a:tr>
              <a:tr h="496993">
                <a:tc>
                  <a:txBody>
                    <a:bodyPr/>
                    <a:lstStyle/>
                    <a:p>
                      <a:pPr fontAlgn="t"/>
                      <a:r>
                        <a:rPr lang="it-IT" sz="1100" kern="1200">
                          <a:solidFill>
                            <a:schemeClr val="dk1"/>
                          </a:solidFill>
                          <a:effectLst/>
                          <a:latin typeface="+mn-lt"/>
                          <a:ea typeface="+mn-ea"/>
                          <a:cs typeface="+mn-cs"/>
                        </a:rPr>
                        <a:t>5</a:t>
                      </a:r>
                    </a:p>
                  </a:txBody>
                  <a:tcPr marL="76200" marR="76200" marT="76200" marB="76200"/>
                </a:tc>
                <a:tc>
                  <a:txBody>
                    <a:bodyPr/>
                    <a:lstStyle/>
                    <a:p>
                      <a:pPr fontAlgn="t"/>
                      <a:r>
                        <a:rPr lang="it-IT" sz="1100" kern="1200" dirty="0">
                          <a:solidFill>
                            <a:schemeClr val="dk1"/>
                          </a:solidFill>
                          <a:effectLst/>
                          <a:latin typeface="+mn-lt"/>
                          <a:ea typeface="+mn-ea"/>
                          <a:cs typeface="+mn-cs"/>
                        </a:rPr>
                        <a:t>Average Payment </a:t>
                      </a:r>
                      <a:r>
                        <a:rPr lang="it-IT" sz="1100" kern="1200" dirty="0" err="1">
                          <a:solidFill>
                            <a:schemeClr val="dk1"/>
                          </a:solidFill>
                          <a:effectLst/>
                          <a:latin typeface="+mn-lt"/>
                          <a:ea typeface="+mn-ea"/>
                          <a:cs typeface="+mn-cs"/>
                        </a:rPr>
                        <a:t>Period</a:t>
                      </a:r>
                      <a:endParaRPr lang="it-IT" sz="1100" kern="1200" dirty="0">
                        <a:solidFill>
                          <a:schemeClr val="dk1"/>
                        </a:solidFill>
                        <a:effectLst/>
                        <a:latin typeface="+mn-lt"/>
                        <a:ea typeface="+mn-ea"/>
                        <a:cs typeface="+mn-cs"/>
                      </a:endParaRPr>
                    </a:p>
                  </a:txBody>
                  <a:tcPr marL="76200" marR="76200" marT="76200" marB="76200"/>
                </a:tc>
                <a:tc>
                  <a:txBody>
                    <a:bodyPr/>
                    <a:lstStyle/>
                    <a:p>
                      <a:pPr fontAlgn="t"/>
                      <a:r>
                        <a:rPr lang="en-US" sz="1100" kern="1200" dirty="0">
                          <a:solidFill>
                            <a:schemeClr val="dk1"/>
                          </a:solidFill>
                          <a:effectLst/>
                          <a:latin typeface="+mn-lt"/>
                          <a:ea typeface="+mn-ea"/>
                          <a:cs typeface="+mn-cs"/>
                        </a:rPr>
                        <a:t>Average Trade Creditors / Net Credit Purchases X 100</a:t>
                      </a:r>
                    </a:p>
                  </a:txBody>
                  <a:tcPr marL="76200" marR="76200" marT="76200" marB="76200"/>
                </a:tc>
                <a:tc>
                  <a:txBody>
                    <a:bodyPr/>
                    <a:lstStyle/>
                    <a:p>
                      <a:pPr fontAlgn="t"/>
                      <a:r>
                        <a:rPr lang="en-US" sz="700" dirty="0">
                          <a:effectLst/>
                        </a:rPr>
                        <a:t>Is defined as the number of days a company takes to pay off credit purchases</a:t>
                      </a:r>
                    </a:p>
                  </a:txBody>
                  <a:tcPr marL="76200" marR="76200" marT="76200" marB="76200"/>
                </a:tc>
                <a:extLst>
                  <a:ext uri="{0D108BD9-81ED-4DB2-BD59-A6C34878D82A}">
                    <a16:rowId xmlns:a16="http://schemas.microsoft.com/office/drawing/2014/main" val="4182052962"/>
                  </a:ext>
                </a:extLst>
              </a:tr>
            </a:tbl>
          </a:graphicData>
        </a:graphic>
      </p:graphicFrame>
    </p:spTree>
    <p:extLst>
      <p:ext uri="{BB962C8B-B14F-4D97-AF65-F5344CB8AC3E}">
        <p14:creationId xmlns:p14="http://schemas.microsoft.com/office/powerpoint/2010/main" val="4061522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graphicFrame>
        <p:nvGraphicFramePr>
          <p:cNvPr id="6" name="Content Placeholder 5">
            <a:extLst>
              <a:ext uri="{FF2B5EF4-FFF2-40B4-BE49-F238E27FC236}">
                <a16:creationId xmlns:a16="http://schemas.microsoft.com/office/drawing/2014/main" id="{67C902F3-D6D7-462B-8F78-0594A6938047}"/>
              </a:ext>
            </a:extLst>
          </p:cNvPr>
          <p:cNvGraphicFramePr>
            <a:graphicFrameLocks noGrp="1"/>
          </p:cNvGraphicFramePr>
          <p:nvPr>
            <p:ph idx="1"/>
            <p:extLst>
              <p:ext uri="{D42A27DB-BD31-4B8C-83A1-F6EECF244321}">
                <p14:modId xmlns:p14="http://schemas.microsoft.com/office/powerpoint/2010/main" val="1410555643"/>
              </p:ext>
            </p:extLst>
          </p:nvPr>
        </p:nvGraphicFramePr>
        <p:xfrm>
          <a:off x="677863" y="1238250"/>
          <a:ext cx="8596310" cy="3847253"/>
        </p:xfrm>
        <a:graphic>
          <a:graphicData uri="http://schemas.openxmlformats.org/drawingml/2006/table">
            <a:tbl>
              <a:tblPr firstRow="1" bandRow="1">
                <a:tableStyleId>{5C22544A-7EE6-4342-B048-85BDC9FD1C3A}</a:tableStyleId>
              </a:tblPr>
              <a:tblGrid>
                <a:gridCol w="360663">
                  <a:extLst>
                    <a:ext uri="{9D8B030D-6E8A-4147-A177-3AD203B41FA5}">
                      <a16:colId xmlns:a16="http://schemas.microsoft.com/office/drawing/2014/main" val="271679583"/>
                    </a:ext>
                  </a:extLst>
                </a:gridCol>
                <a:gridCol w="2377121">
                  <a:extLst>
                    <a:ext uri="{9D8B030D-6E8A-4147-A177-3AD203B41FA5}">
                      <a16:colId xmlns:a16="http://schemas.microsoft.com/office/drawing/2014/main" val="3132334004"/>
                    </a:ext>
                  </a:extLst>
                </a:gridCol>
                <a:gridCol w="2929263">
                  <a:extLst>
                    <a:ext uri="{9D8B030D-6E8A-4147-A177-3AD203B41FA5}">
                      <a16:colId xmlns:a16="http://schemas.microsoft.com/office/drawing/2014/main" val="138869417"/>
                    </a:ext>
                  </a:extLst>
                </a:gridCol>
                <a:gridCol w="2929263">
                  <a:extLst>
                    <a:ext uri="{9D8B030D-6E8A-4147-A177-3AD203B41FA5}">
                      <a16:colId xmlns:a16="http://schemas.microsoft.com/office/drawing/2014/main" val="193234472"/>
                    </a:ext>
                  </a:extLst>
                </a:gridCol>
              </a:tblGrid>
              <a:tr h="263114">
                <a:tc>
                  <a:txBody>
                    <a:bodyPr/>
                    <a:lstStyle/>
                    <a:p>
                      <a:r>
                        <a:rPr lang="en-US" sz="1200" kern="1200" dirty="0"/>
                        <a:t>#</a:t>
                      </a:r>
                      <a:endParaRPr lang="en-US" sz="1200" b="1" kern="1200" dirty="0">
                        <a:solidFill>
                          <a:schemeClr val="lt1"/>
                        </a:solidFill>
                        <a:latin typeface="+mn-lt"/>
                        <a:ea typeface="+mn-ea"/>
                        <a:cs typeface="+mn-cs"/>
                      </a:endParaRPr>
                    </a:p>
                  </a:txBody>
                  <a:tcPr/>
                </a:tc>
                <a:tc>
                  <a:txBody>
                    <a:bodyPr/>
                    <a:lstStyle/>
                    <a:p>
                      <a:r>
                        <a:rPr lang="en-US" sz="1200" kern="1200" dirty="0"/>
                        <a:t>Ratios</a:t>
                      </a:r>
                      <a:endParaRPr lang="en-US" sz="1200" b="1" kern="1200" dirty="0">
                        <a:solidFill>
                          <a:schemeClr val="lt1"/>
                        </a:solidFill>
                        <a:latin typeface="+mn-lt"/>
                        <a:ea typeface="+mn-ea"/>
                        <a:cs typeface="+mn-cs"/>
                      </a:endParaRPr>
                    </a:p>
                  </a:txBody>
                  <a:tcPr/>
                </a:tc>
                <a:tc>
                  <a:txBody>
                    <a:bodyPr/>
                    <a:lstStyle/>
                    <a:p>
                      <a:r>
                        <a:rPr lang="en-US" sz="1200" kern="1200" dirty="0"/>
                        <a:t>Formulas</a:t>
                      </a:r>
                      <a:endParaRPr lang="en-US" sz="1200" b="1" kern="1200" dirty="0">
                        <a:solidFill>
                          <a:schemeClr val="lt1"/>
                        </a:solidFill>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lt1"/>
                          </a:solidFill>
                          <a:latin typeface="+mn-lt"/>
                          <a:ea typeface="+mn-ea"/>
                          <a:cs typeface="+mn-cs"/>
                        </a:rPr>
                        <a:t>Objective</a:t>
                      </a:r>
                    </a:p>
                  </a:txBody>
                  <a:tcPr/>
                </a:tc>
                <a:extLst>
                  <a:ext uri="{0D108BD9-81ED-4DB2-BD59-A6C34878D82A}">
                    <a16:rowId xmlns:a16="http://schemas.microsoft.com/office/drawing/2014/main" val="2357142253"/>
                  </a:ext>
                </a:extLst>
              </a:tr>
              <a:tr h="263114">
                <a:tc gridSpan="3">
                  <a:txBody>
                    <a:bodyPr/>
                    <a:lstStyle/>
                    <a:p>
                      <a:r>
                        <a:rPr lang="it-IT" sz="1100" b="1" i="0" u="sng" kern="1200" dirty="0" err="1">
                          <a:solidFill>
                            <a:schemeClr val="dk1"/>
                          </a:solidFill>
                          <a:effectLst/>
                          <a:latin typeface="+mn-lt"/>
                          <a:ea typeface="+mn-ea"/>
                          <a:cs typeface="+mn-cs"/>
                        </a:rPr>
                        <a:t>Working</a:t>
                      </a:r>
                      <a:r>
                        <a:rPr lang="it-IT" sz="1100" b="1" i="0" u="sng" kern="1200" dirty="0">
                          <a:solidFill>
                            <a:schemeClr val="dk1"/>
                          </a:solidFill>
                          <a:effectLst/>
                          <a:latin typeface="+mn-lt"/>
                          <a:ea typeface="+mn-ea"/>
                          <a:cs typeface="+mn-cs"/>
                        </a:rPr>
                        <a:t> Capital </a:t>
                      </a:r>
                      <a:r>
                        <a:rPr lang="it-IT" sz="1100" b="1" i="0" u="sng" kern="1200" dirty="0" err="1">
                          <a:solidFill>
                            <a:schemeClr val="dk1"/>
                          </a:solidFill>
                          <a:effectLst/>
                          <a:latin typeface="+mn-lt"/>
                          <a:ea typeface="+mn-ea"/>
                          <a:cs typeface="+mn-cs"/>
                        </a:rPr>
                        <a:t>Ratios</a:t>
                      </a:r>
                      <a:endParaRPr lang="it-IT" sz="1100" b="1" i="0" u="sng" kern="1200" dirty="0">
                        <a:solidFill>
                          <a:schemeClr val="dk1"/>
                        </a:solidFill>
                        <a:effectLst/>
                        <a:latin typeface="+mn-lt"/>
                        <a:ea typeface="+mn-ea"/>
                        <a:cs typeface="+mn-cs"/>
                      </a:endParaRPr>
                    </a:p>
                  </a:txBody>
                  <a:tcPr/>
                </a:tc>
                <a:tc hMerge="1">
                  <a:txBody>
                    <a:bodyPr/>
                    <a:lstStyle/>
                    <a:p>
                      <a:endParaRPr lang="en-US" sz="1800" b="1" kern="1200" dirty="0">
                        <a:solidFill>
                          <a:schemeClr val="lt1"/>
                        </a:solidFill>
                        <a:latin typeface="+mn-lt"/>
                        <a:ea typeface="+mn-ea"/>
                        <a:cs typeface="+mn-cs"/>
                      </a:endParaRPr>
                    </a:p>
                  </a:txBody>
                  <a:tcPr/>
                </a:tc>
                <a:tc hMerge="1">
                  <a:txBody>
                    <a:bodyPr/>
                    <a:lstStyle/>
                    <a:p>
                      <a:endParaRPr lang="en-US" sz="1800" b="1" kern="1200" dirty="0">
                        <a:solidFill>
                          <a:schemeClr val="lt1"/>
                        </a:solidFill>
                        <a:latin typeface="+mn-lt"/>
                        <a:ea typeface="+mn-ea"/>
                        <a:cs typeface="+mn-cs"/>
                      </a:endParaRPr>
                    </a:p>
                  </a:txBody>
                  <a:tcPr/>
                </a:tc>
                <a:tc>
                  <a:txBody>
                    <a:bodyPr/>
                    <a:lstStyle/>
                    <a:p>
                      <a:endParaRPr lang="it-IT" sz="700" b="1" i="0" u="sng" kern="1200" dirty="0">
                        <a:solidFill>
                          <a:schemeClr val="dk1"/>
                        </a:solidFill>
                        <a:effectLst/>
                        <a:latin typeface="+mn-lt"/>
                        <a:ea typeface="+mn-ea"/>
                        <a:cs typeface="+mn-cs"/>
                      </a:endParaRPr>
                    </a:p>
                  </a:txBody>
                  <a:tcPr/>
                </a:tc>
                <a:extLst>
                  <a:ext uri="{0D108BD9-81ED-4DB2-BD59-A6C34878D82A}">
                    <a16:rowId xmlns:a16="http://schemas.microsoft.com/office/drawing/2014/main" val="1366442770"/>
                  </a:ext>
                </a:extLst>
              </a:tr>
              <a:tr h="496993">
                <a:tc>
                  <a:txBody>
                    <a:bodyPr/>
                    <a:lstStyle/>
                    <a:p>
                      <a:pPr fontAlgn="t"/>
                      <a:r>
                        <a:rPr lang="it-IT" sz="1100">
                          <a:effectLst/>
                        </a:rPr>
                        <a:t>6</a:t>
                      </a:r>
                    </a:p>
                  </a:txBody>
                  <a:tcPr marL="76200" marR="76200" marT="76200" marB="76200"/>
                </a:tc>
                <a:tc>
                  <a:txBody>
                    <a:bodyPr/>
                    <a:lstStyle/>
                    <a:p>
                      <a:pPr fontAlgn="t"/>
                      <a:r>
                        <a:rPr lang="it-IT" sz="1100" dirty="0" err="1">
                          <a:effectLst/>
                        </a:rPr>
                        <a:t>Working</a:t>
                      </a:r>
                      <a:r>
                        <a:rPr lang="it-IT" sz="1100" dirty="0">
                          <a:effectLst/>
                        </a:rPr>
                        <a:t> Capital Turnover Ratio</a:t>
                      </a:r>
                    </a:p>
                  </a:txBody>
                  <a:tcPr marL="76200" marR="76200" marT="76200" marB="76200"/>
                </a:tc>
                <a:tc>
                  <a:txBody>
                    <a:bodyPr/>
                    <a:lstStyle/>
                    <a:p>
                      <a:pPr fontAlgn="t"/>
                      <a:r>
                        <a:rPr lang="it-IT" sz="1100" dirty="0">
                          <a:effectLst/>
                        </a:rPr>
                        <a:t>Net Sales / </a:t>
                      </a:r>
                      <a:r>
                        <a:rPr lang="it-IT" sz="1100" dirty="0" err="1">
                          <a:effectLst/>
                        </a:rPr>
                        <a:t>Working</a:t>
                      </a:r>
                      <a:r>
                        <a:rPr lang="it-IT" sz="1100" dirty="0">
                          <a:effectLst/>
                        </a:rPr>
                        <a:t> Capital</a:t>
                      </a:r>
                    </a:p>
                  </a:txBody>
                  <a:tcPr marL="76200" marR="76200" marT="76200" marB="76200"/>
                </a:tc>
                <a:tc>
                  <a:txBody>
                    <a:bodyPr/>
                    <a:lstStyle/>
                    <a:p>
                      <a:pPr fontAlgn="t"/>
                      <a:r>
                        <a:rPr lang="en-US" sz="700" dirty="0">
                          <a:effectLst/>
                        </a:rPr>
                        <a:t>It indicates a company's effectiveness in using its working capital</a:t>
                      </a:r>
                      <a:endParaRPr lang="it-IT" sz="700" dirty="0">
                        <a:effectLst/>
                      </a:endParaRPr>
                    </a:p>
                  </a:txBody>
                  <a:tcPr marL="76200" marR="76200" marT="76200" marB="76200"/>
                </a:tc>
                <a:extLst>
                  <a:ext uri="{0D108BD9-81ED-4DB2-BD59-A6C34878D82A}">
                    <a16:rowId xmlns:a16="http://schemas.microsoft.com/office/drawing/2014/main" val="941789410"/>
                  </a:ext>
                </a:extLst>
              </a:tr>
              <a:tr h="321584">
                <a:tc>
                  <a:txBody>
                    <a:bodyPr/>
                    <a:lstStyle/>
                    <a:p>
                      <a:pPr fontAlgn="t"/>
                      <a:r>
                        <a:rPr lang="it-IT" sz="1100">
                          <a:effectLst/>
                        </a:rPr>
                        <a:t>7</a:t>
                      </a:r>
                    </a:p>
                  </a:txBody>
                  <a:tcPr marL="76200" marR="76200" marT="76200" marB="76200"/>
                </a:tc>
                <a:tc>
                  <a:txBody>
                    <a:bodyPr/>
                    <a:lstStyle/>
                    <a:p>
                      <a:pPr fontAlgn="t"/>
                      <a:r>
                        <a:rPr lang="it-IT" sz="1100" dirty="0" err="1">
                          <a:effectLst/>
                        </a:rPr>
                        <a:t>Fixed</a:t>
                      </a:r>
                      <a:r>
                        <a:rPr lang="it-IT" sz="1100" dirty="0">
                          <a:effectLst/>
                        </a:rPr>
                        <a:t> </a:t>
                      </a:r>
                      <a:r>
                        <a:rPr lang="it-IT" sz="1100" dirty="0" err="1">
                          <a:effectLst/>
                        </a:rPr>
                        <a:t>Assets</a:t>
                      </a:r>
                      <a:r>
                        <a:rPr lang="it-IT" sz="1100" dirty="0">
                          <a:effectLst/>
                        </a:rPr>
                        <a:t> Turnover Ratio</a:t>
                      </a:r>
                    </a:p>
                  </a:txBody>
                  <a:tcPr marL="76200" marR="76200" marT="76200" marB="76200"/>
                </a:tc>
                <a:tc>
                  <a:txBody>
                    <a:bodyPr/>
                    <a:lstStyle/>
                    <a:p>
                      <a:pPr fontAlgn="t"/>
                      <a:r>
                        <a:rPr lang="en-US" sz="1100" dirty="0">
                          <a:effectLst/>
                        </a:rPr>
                        <a:t>Cost of goods Sold / Total Fixed Assets</a:t>
                      </a:r>
                    </a:p>
                  </a:txBody>
                  <a:tcPr marL="76200" marR="76200" marT="76200" marB="76200"/>
                </a:tc>
                <a:tc>
                  <a:txBody>
                    <a:bodyPr/>
                    <a:lstStyle/>
                    <a:p>
                      <a:pPr fontAlgn="t"/>
                      <a:r>
                        <a:rPr lang="en-US" sz="700" dirty="0">
                          <a:effectLst/>
                        </a:rPr>
                        <a:t>It indicates how well the business is using its fixed assets to generate sales</a:t>
                      </a:r>
                    </a:p>
                  </a:txBody>
                  <a:tcPr marL="76200" marR="76200" marT="76200" marB="76200"/>
                </a:tc>
                <a:extLst>
                  <a:ext uri="{0D108BD9-81ED-4DB2-BD59-A6C34878D82A}">
                    <a16:rowId xmlns:a16="http://schemas.microsoft.com/office/drawing/2014/main" val="1434677888"/>
                  </a:ext>
                </a:extLst>
              </a:tr>
              <a:tr h="321584">
                <a:tc>
                  <a:txBody>
                    <a:bodyPr/>
                    <a:lstStyle/>
                    <a:p>
                      <a:pPr fontAlgn="t"/>
                      <a:r>
                        <a:rPr lang="it-IT" sz="1100">
                          <a:effectLst/>
                        </a:rPr>
                        <a:t>8</a:t>
                      </a:r>
                    </a:p>
                  </a:txBody>
                  <a:tcPr marL="76200" marR="76200" marT="76200" marB="76200"/>
                </a:tc>
                <a:tc>
                  <a:txBody>
                    <a:bodyPr/>
                    <a:lstStyle/>
                    <a:p>
                      <a:pPr fontAlgn="t"/>
                      <a:r>
                        <a:rPr lang="it-IT" sz="1100" dirty="0">
                          <a:effectLst/>
                        </a:rPr>
                        <a:t>Capital Turnover Ratio</a:t>
                      </a:r>
                    </a:p>
                  </a:txBody>
                  <a:tcPr marL="76200" marR="76200" marT="76200" marB="76200"/>
                </a:tc>
                <a:tc>
                  <a:txBody>
                    <a:bodyPr/>
                    <a:lstStyle/>
                    <a:p>
                      <a:pPr fontAlgn="t"/>
                      <a:r>
                        <a:rPr lang="en-US" sz="1100">
                          <a:effectLst/>
                        </a:rPr>
                        <a:t>Cost of Sales / Capital Employed</a:t>
                      </a:r>
                    </a:p>
                  </a:txBody>
                  <a:tcPr marL="76200" marR="76200" marT="76200" marB="76200"/>
                </a:tc>
                <a:tc>
                  <a:txBody>
                    <a:bodyPr/>
                    <a:lstStyle/>
                    <a:p>
                      <a:pPr fontAlgn="t"/>
                      <a:r>
                        <a:rPr lang="en-US" sz="700" dirty="0">
                          <a:effectLst/>
                        </a:rPr>
                        <a:t>Measures the net sales a company generates as a proportion of the amount invested</a:t>
                      </a:r>
                    </a:p>
                  </a:txBody>
                  <a:tcPr marL="76200" marR="76200" marT="76200" marB="76200"/>
                </a:tc>
                <a:extLst>
                  <a:ext uri="{0D108BD9-81ED-4DB2-BD59-A6C34878D82A}">
                    <a16:rowId xmlns:a16="http://schemas.microsoft.com/office/drawing/2014/main" val="3862358372"/>
                  </a:ext>
                </a:extLst>
              </a:tr>
              <a:tr h="321584">
                <a:tc gridSpan="3">
                  <a:txBody>
                    <a:bodyPr/>
                    <a:lstStyle/>
                    <a:p>
                      <a:pPr fontAlgn="t"/>
                      <a:r>
                        <a:rPr lang="it-IT" sz="1100" b="1" u="sng" dirty="0">
                          <a:effectLst/>
                        </a:rPr>
                        <a:t>Capital </a:t>
                      </a:r>
                      <a:r>
                        <a:rPr lang="it-IT" sz="1100" b="1" u="sng" dirty="0" err="1">
                          <a:effectLst/>
                        </a:rPr>
                        <a:t>Structure</a:t>
                      </a:r>
                      <a:r>
                        <a:rPr lang="it-IT" sz="1100" b="1" u="sng" dirty="0">
                          <a:effectLst/>
                        </a:rPr>
                        <a:t> </a:t>
                      </a:r>
                      <a:r>
                        <a:rPr lang="it-IT" sz="1100" b="1" u="sng" dirty="0" err="1">
                          <a:effectLst/>
                        </a:rPr>
                        <a:t>Ratios</a:t>
                      </a:r>
                      <a:endParaRPr lang="en-US" sz="1100" b="1" u="sng" dirty="0">
                        <a:effectLst/>
                      </a:endParaRPr>
                    </a:p>
                  </a:txBody>
                  <a:tcPr marL="76200" marR="76200" marT="76200" marB="76200"/>
                </a:tc>
                <a:tc hMerge="1">
                  <a:txBody>
                    <a:bodyPr/>
                    <a:lstStyle/>
                    <a:p>
                      <a:pPr fontAlgn="t"/>
                      <a:endParaRPr lang="en-US" sz="1200" dirty="0">
                        <a:effectLst/>
                      </a:endParaRPr>
                    </a:p>
                  </a:txBody>
                  <a:tcPr marL="76200" marR="76200" marT="76200" marB="76200"/>
                </a:tc>
                <a:tc hMerge="1">
                  <a:txBody>
                    <a:bodyPr/>
                    <a:lstStyle/>
                    <a:p>
                      <a:endParaRPr lang="en-US" sz="1200" dirty="0"/>
                    </a:p>
                  </a:txBody>
                  <a:tcPr/>
                </a:tc>
                <a:tc>
                  <a:txBody>
                    <a:bodyPr/>
                    <a:lstStyle/>
                    <a:p>
                      <a:pPr fontAlgn="t"/>
                      <a:endParaRPr lang="en-US" sz="700" b="1" u="sng" dirty="0">
                        <a:effectLst/>
                      </a:endParaRPr>
                    </a:p>
                  </a:txBody>
                  <a:tcPr marL="76200" marR="76200" marT="76200" marB="76200"/>
                </a:tc>
                <a:extLst>
                  <a:ext uri="{0D108BD9-81ED-4DB2-BD59-A6C34878D82A}">
                    <a16:rowId xmlns:a16="http://schemas.microsoft.com/office/drawing/2014/main" val="871029309"/>
                  </a:ext>
                </a:extLst>
              </a:tr>
              <a:tr h="409289">
                <a:tc>
                  <a:txBody>
                    <a:bodyPr/>
                    <a:lstStyle/>
                    <a:p>
                      <a:pPr fontAlgn="t"/>
                      <a:r>
                        <a:rPr lang="it-IT" sz="1100">
                          <a:effectLst/>
                        </a:rPr>
                        <a:t>1</a:t>
                      </a:r>
                    </a:p>
                  </a:txBody>
                  <a:tcPr marL="76200" marR="76200" marT="76200" marB="76200"/>
                </a:tc>
                <a:tc>
                  <a:txBody>
                    <a:bodyPr/>
                    <a:lstStyle/>
                    <a:p>
                      <a:pPr fontAlgn="t"/>
                      <a:r>
                        <a:rPr lang="it-IT" sz="1100" dirty="0" err="1">
                          <a:effectLst/>
                        </a:rPr>
                        <a:t>Debt</a:t>
                      </a:r>
                      <a:r>
                        <a:rPr lang="it-IT" sz="1100" dirty="0">
                          <a:effectLst/>
                        </a:rPr>
                        <a:t> Equity Ratio</a:t>
                      </a:r>
                    </a:p>
                  </a:txBody>
                  <a:tcPr marL="76200" marR="76200" marT="76200" marB="76200"/>
                </a:tc>
                <a:tc>
                  <a:txBody>
                    <a:bodyPr/>
                    <a:lstStyle/>
                    <a:p>
                      <a:pPr fontAlgn="t"/>
                      <a:r>
                        <a:rPr lang="en-US" sz="1100">
                          <a:effectLst/>
                        </a:rPr>
                        <a:t>Total Long Term Debts / Shareholders Fund</a:t>
                      </a:r>
                    </a:p>
                  </a:txBody>
                  <a:tcPr marL="76200" marR="76200" marT="76200" marB="76200"/>
                </a:tc>
                <a:tc>
                  <a:txBody>
                    <a:bodyPr/>
                    <a:lstStyle/>
                    <a:p>
                      <a:pPr fontAlgn="t"/>
                      <a:r>
                        <a:rPr lang="en-US" sz="700" dirty="0">
                          <a:effectLst/>
                        </a:rPr>
                        <a:t>Is a financial ratio indicating the relative proportion of shareholders' equity and debt used to finance a company's assets</a:t>
                      </a:r>
                    </a:p>
                  </a:txBody>
                  <a:tcPr marL="76200" marR="76200" marT="76200" marB="76200"/>
                </a:tc>
                <a:extLst>
                  <a:ext uri="{0D108BD9-81ED-4DB2-BD59-A6C34878D82A}">
                    <a16:rowId xmlns:a16="http://schemas.microsoft.com/office/drawing/2014/main" val="3501842563"/>
                  </a:ext>
                </a:extLst>
              </a:tr>
              <a:tr h="321584">
                <a:tc>
                  <a:txBody>
                    <a:bodyPr/>
                    <a:lstStyle/>
                    <a:p>
                      <a:pPr fontAlgn="t"/>
                      <a:r>
                        <a:rPr lang="it-IT" sz="1100">
                          <a:effectLst/>
                        </a:rPr>
                        <a:t>2</a:t>
                      </a:r>
                    </a:p>
                  </a:txBody>
                  <a:tcPr marL="76200" marR="76200" marT="76200" marB="76200"/>
                </a:tc>
                <a:tc>
                  <a:txBody>
                    <a:bodyPr/>
                    <a:lstStyle/>
                    <a:p>
                      <a:pPr fontAlgn="t"/>
                      <a:r>
                        <a:rPr lang="it-IT" sz="1100" dirty="0" err="1">
                          <a:effectLst/>
                        </a:rPr>
                        <a:t>Proprietary</a:t>
                      </a:r>
                      <a:r>
                        <a:rPr lang="it-IT" sz="1100" dirty="0">
                          <a:effectLst/>
                        </a:rPr>
                        <a:t> Ratio</a:t>
                      </a:r>
                    </a:p>
                  </a:txBody>
                  <a:tcPr marL="76200" marR="76200" marT="76200" marB="76200"/>
                </a:tc>
                <a:tc>
                  <a:txBody>
                    <a:bodyPr/>
                    <a:lstStyle/>
                    <a:p>
                      <a:pPr fontAlgn="t"/>
                      <a:r>
                        <a:rPr lang="it-IT" sz="1100">
                          <a:effectLst/>
                        </a:rPr>
                        <a:t>Shareholders Fund/ Total Assets</a:t>
                      </a:r>
                    </a:p>
                  </a:txBody>
                  <a:tcPr marL="76200" marR="76200" marT="76200" marB="76200"/>
                </a:tc>
                <a:tc>
                  <a:txBody>
                    <a:bodyPr/>
                    <a:lstStyle/>
                    <a:p>
                      <a:pPr fontAlgn="t"/>
                      <a:r>
                        <a:rPr lang="it-IT" sz="700" dirty="0">
                          <a:effectLst/>
                        </a:rPr>
                        <a:t>T</a:t>
                      </a:r>
                      <a:r>
                        <a:rPr lang="en-US" sz="700" dirty="0">
                          <a:effectLst/>
                        </a:rPr>
                        <a:t>he proprietary ratio measures the amount of funds that investors have contributed</a:t>
                      </a:r>
                      <a:endParaRPr lang="it-IT" sz="700" dirty="0">
                        <a:effectLst/>
                      </a:endParaRPr>
                    </a:p>
                  </a:txBody>
                  <a:tcPr marL="76200" marR="76200" marT="76200" marB="76200"/>
                </a:tc>
                <a:extLst>
                  <a:ext uri="{0D108BD9-81ED-4DB2-BD59-A6C34878D82A}">
                    <a16:rowId xmlns:a16="http://schemas.microsoft.com/office/drawing/2014/main" val="3844916288"/>
                  </a:ext>
                </a:extLst>
              </a:tr>
              <a:tr h="321584">
                <a:tc>
                  <a:txBody>
                    <a:bodyPr/>
                    <a:lstStyle/>
                    <a:p>
                      <a:pPr fontAlgn="t"/>
                      <a:r>
                        <a:rPr lang="it-IT" sz="1100">
                          <a:effectLst/>
                        </a:rPr>
                        <a:t>3</a:t>
                      </a:r>
                    </a:p>
                  </a:txBody>
                  <a:tcPr marL="76200" marR="76200" marT="76200" marB="76200"/>
                </a:tc>
                <a:tc>
                  <a:txBody>
                    <a:bodyPr/>
                    <a:lstStyle/>
                    <a:p>
                      <a:pPr fontAlgn="t"/>
                      <a:r>
                        <a:rPr lang="it-IT" sz="1100" dirty="0">
                          <a:effectLst/>
                        </a:rPr>
                        <a:t>Capital </a:t>
                      </a:r>
                      <a:r>
                        <a:rPr lang="it-IT" sz="1100" dirty="0" err="1">
                          <a:effectLst/>
                        </a:rPr>
                        <a:t>Gearing</a:t>
                      </a:r>
                      <a:r>
                        <a:rPr lang="it-IT" sz="1100" dirty="0">
                          <a:effectLst/>
                        </a:rPr>
                        <a:t> ratio</a:t>
                      </a:r>
                    </a:p>
                  </a:txBody>
                  <a:tcPr marL="76200" marR="76200" marT="76200" marB="76200"/>
                </a:tc>
                <a:tc>
                  <a:txBody>
                    <a:bodyPr/>
                    <a:lstStyle/>
                    <a:p>
                      <a:pPr fontAlgn="t"/>
                      <a:r>
                        <a:rPr lang="en-US" sz="1100">
                          <a:effectLst/>
                        </a:rPr>
                        <a:t>Equity Share Capital / Fixed Interest Bearing Funds</a:t>
                      </a:r>
                    </a:p>
                  </a:txBody>
                  <a:tcPr marL="76200" marR="76200" marT="76200" marB="76200"/>
                </a:tc>
                <a:tc>
                  <a:txBody>
                    <a:bodyPr/>
                    <a:lstStyle/>
                    <a:p>
                      <a:pPr fontAlgn="t"/>
                      <a:r>
                        <a:rPr lang="en-US" sz="700" dirty="0">
                          <a:effectLst/>
                        </a:rPr>
                        <a:t>Is a measure of a company's financial leverage </a:t>
                      </a:r>
                    </a:p>
                  </a:txBody>
                  <a:tcPr marL="76200" marR="76200" marT="76200" marB="76200"/>
                </a:tc>
                <a:extLst>
                  <a:ext uri="{0D108BD9-81ED-4DB2-BD59-A6C34878D82A}">
                    <a16:rowId xmlns:a16="http://schemas.microsoft.com/office/drawing/2014/main" val="368122241"/>
                  </a:ext>
                </a:extLst>
              </a:tr>
              <a:tr h="496993">
                <a:tc>
                  <a:txBody>
                    <a:bodyPr/>
                    <a:lstStyle/>
                    <a:p>
                      <a:pPr fontAlgn="t"/>
                      <a:r>
                        <a:rPr lang="it-IT" sz="1100">
                          <a:effectLst/>
                        </a:rPr>
                        <a:t>4</a:t>
                      </a:r>
                    </a:p>
                  </a:txBody>
                  <a:tcPr marL="76200" marR="76200" marT="76200" marB="76200"/>
                </a:tc>
                <a:tc>
                  <a:txBody>
                    <a:bodyPr/>
                    <a:lstStyle/>
                    <a:p>
                      <a:pPr fontAlgn="t"/>
                      <a:r>
                        <a:rPr lang="it-IT" sz="1100" dirty="0" err="1">
                          <a:effectLst/>
                        </a:rPr>
                        <a:t>Debt</a:t>
                      </a:r>
                      <a:r>
                        <a:rPr lang="it-IT" sz="1100" dirty="0">
                          <a:effectLst/>
                        </a:rPr>
                        <a:t> Service Ratio</a:t>
                      </a:r>
                    </a:p>
                  </a:txBody>
                  <a:tcPr marL="76200" marR="76200" marT="76200" marB="76200"/>
                </a:tc>
                <a:tc>
                  <a:txBody>
                    <a:bodyPr/>
                    <a:lstStyle/>
                    <a:p>
                      <a:pPr fontAlgn="t"/>
                      <a:r>
                        <a:rPr lang="en-US" sz="1100" dirty="0">
                          <a:effectLst/>
                        </a:rPr>
                        <a:t>Net profit Before Interest &amp; Taxes / Fixed Interest Charges</a:t>
                      </a:r>
                    </a:p>
                  </a:txBody>
                  <a:tcPr marL="76200" marR="76200" marT="76200" marB="76200"/>
                </a:tc>
                <a:tc>
                  <a:txBody>
                    <a:bodyPr/>
                    <a:lstStyle/>
                    <a:p>
                      <a:pPr fontAlgn="t"/>
                      <a:r>
                        <a:rPr lang="en-US" sz="700" dirty="0">
                          <a:effectLst/>
                        </a:rPr>
                        <a:t>Is a measurement of the cash flow available to pay current debt obligations</a:t>
                      </a:r>
                    </a:p>
                  </a:txBody>
                  <a:tcPr marL="76200" marR="76200" marT="76200" marB="76200"/>
                </a:tc>
                <a:extLst>
                  <a:ext uri="{0D108BD9-81ED-4DB2-BD59-A6C34878D82A}">
                    <a16:rowId xmlns:a16="http://schemas.microsoft.com/office/drawing/2014/main" val="2535177910"/>
                  </a:ext>
                </a:extLst>
              </a:tr>
            </a:tbl>
          </a:graphicData>
        </a:graphic>
      </p:graphicFrame>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68516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2" name="Content Placeholder 11">
            <a:extLst>
              <a:ext uri="{FF2B5EF4-FFF2-40B4-BE49-F238E27FC236}">
                <a16:creationId xmlns:a16="http://schemas.microsoft.com/office/drawing/2014/main" id="{FCAAB2FC-E3A1-4D34-AAC1-4492CF308E47}"/>
              </a:ext>
            </a:extLst>
          </p:cNvPr>
          <p:cNvSpPr>
            <a:spLocks noGrp="1"/>
          </p:cNvSpPr>
          <p:nvPr>
            <p:ph idx="1"/>
          </p:nvPr>
        </p:nvSpPr>
        <p:spPr/>
        <p:txBody>
          <a:bodyPr/>
          <a:lstStyle/>
          <a:p>
            <a:r>
              <a:rPr lang="en-US" dirty="0"/>
              <a:t>An example:</a:t>
            </a:r>
          </a:p>
        </p:txBody>
      </p:sp>
      <p:graphicFrame>
        <p:nvGraphicFramePr>
          <p:cNvPr id="13" name="Table 12">
            <a:extLst>
              <a:ext uri="{FF2B5EF4-FFF2-40B4-BE49-F238E27FC236}">
                <a16:creationId xmlns:a16="http://schemas.microsoft.com/office/drawing/2014/main" id="{6CAA8D51-B9BE-454C-9E42-E8D05161791C}"/>
              </a:ext>
            </a:extLst>
          </p:cNvPr>
          <p:cNvGraphicFramePr>
            <a:graphicFrameLocks noGrp="1"/>
          </p:cNvGraphicFramePr>
          <p:nvPr>
            <p:extLst>
              <p:ext uri="{D42A27DB-BD31-4B8C-83A1-F6EECF244321}">
                <p14:modId xmlns:p14="http://schemas.microsoft.com/office/powerpoint/2010/main" val="1582226976"/>
              </p:ext>
            </p:extLst>
          </p:nvPr>
        </p:nvGraphicFramePr>
        <p:xfrm>
          <a:off x="1181819" y="1703719"/>
          <a:ext cx="3105509" cy="3644640"/>
        </p:xfrm>
        <a:graphic>
          <a:graphicData uri="http://schemas.openxmlformats.org/drawingml/2006/table">
            <a:tbl>
              <a:tblPr firstRow="1" bandRow="1">
                <a:tableStyleId>{5C22544A-7EE6-4342-B048-85BDC9FD1C3A}</a:tableStyleId>
              </a:tblPr>
              <a:tblGrid>
                <a:gridCol w="2481354">
                  <a:extLst>
                    <a:ext uri="{9D8B030D-6E8A-4147-A177-3AD203B41FA5}">
                      <a16:colId xmlns:a16="http://schemas.microsoft.com/office/drawing/2014/main" val="2318105784"/>
                    </a:ext>
                  </a:extLst>
                </a:gridCol>
                <a:gridCol w="624155">
                  <a:extLst>
                    <a:ext uri="{9D8B030D-6E8A-4147-A177-3AD203B41FA5}">
                      <a16:colId xmlns:a16="http://schemas.microsoft.com/office/drawing/2014/main" val="475794349"/>
                    </a:ext>
                  </a:extLst>
                </a:gridCol>
              </a:tblGrid>
              <a:tr h="352800">
                <a:tc>
                  <a:txBody>
                    <a:bodyPr/>
                    <a:lstStyle/>
                    <a:p>
                      <a:r>
                        <a:rPr lang="en-US" sz="1400" dirty="0"/>
                        <a:t>Income statement</a:t>
                      </a:r>
                    </a:p>
                  </a:txBody>
                  <a:tcPr/>
                </a:tc>
                <a:tc>
                  <a:txBody>
                    <a:bodyPr/>
                    <a:lstStyle/>
                    <a:p>
                      <a:r>
                        <a:rPr lang="en-US" sz="1400" dirty="0"/>
                        <a:t>20XX</a:t>
                      </a:r>
                    </a:p>
                  </a:txBody>
                  <a:tcPr/>
                </a:tc>
                <a:extLst>
                  <a:ext uri="{0D108BD9-81ED-4DB2-BD59-A6C34878D82A}">
                    <a16:rowId xmlns:a16="http://schemas.microsoft.com/office/drawing/2014/main" val="1560064495"/>
                  </a:ext>
                </a:extLst>
              </a:tr>
              <a:tr h="264600">
                <a:tc>
                  <a:txBody>
                    <a:bodyPr/>
                    <a:lstStyle/>
                    <a:p>
                      <a:r>
                        <a:rPr lang="en-US" sz="1200" dirty="0"/>
                        <a:t>Sales</a:t>
                      </a:r>
                    </a:p>
                  </a:txBody>
                  <a:tcPr/>
                </a:tc>
                <a:tc>
                  <a:txBody>
                    <a:bodyPr/>
                    <a:lstStyle/>
                    <a:p>
                      <a:pPr algn="ctr"/>
                      <a:r>
                        <a:rPr lang="en-US" sz="1200" dirty="0"/>
                        <a:t>1.498</a:t>
                      </a:r>
                    </a:p>
                  </a:txBody>
                  <a:tcPr/>
                </a:tc>
                <a:extLst>
                  <a:ext uri="{0D108BD9-81ED-4DB2-BD59-A6C34878D82A}">
                    <a16:rowId xmlns:a16="http://schemas.microsoft.com/office/drawing/2014/main" val="4282533360"/>
                  </a:ext>
                </a:extLst>
              </a:tr>
              <a:tr h="264600">
                <a:tc>
                  <a:txBody>
                    <a:bodyPr/>
                    <a:lstStyle/>
                    <a:p>
                      <a:r>
                        <a:rPr lang="en-US" sz="1200" dirty="0"/>
                        <a:t>Cost of raw materials</a:t>
                      </a:r>
                    </a:p>
                  </a:txBody>
                  <a:tcPr/>
                </a:tc>
                <a:tc>
                  <a:txBody>
                    <a:bodyPr/>
                    <a:lstStyle/>
                    <a:p>
                      <a:pPr algn="ctr"/>
                      <a:r>
                        <a:rPr lang="en-US" sz="1200" dirty="0"/>
                        <a:t>1.043</a:t>
                      </a:r>
                    </a:p>
                  </a:txBody>
                  <a:tcPr/>
                </a:tc>
                <a:extLst>
                  <a:ext uri="{0D108BD9-81ED-4DB2-BD59-A6C34878D82A}">
                    <a16:rowId xmlns:a16="http://schemas.microsoft.com/office/drawing/2014/main" val="197358003"/>
                  </a:ext>
                </a:extLst>
              </a:tr>
              <a:tr h="264600">
                <a:tc>
                  <a:txBody>
                    <a:bodyPr/>
                    <a:lstStyle/>
                    <a:p>
                      <a:r>
                        <a:rPr lang="en-US" sz="1200" b="1" dirty="0"/>
                        <a:t>Gross Profit</a:t>
                      </a:r>
                    </a:p>
                  </a:txBody>
                  <a:tcPr/>
                </a:tc>
                <a:tc>
                  <a:txBody>
                    <a:bodyPr/>
                    <a:lstStyle/>
                    <a:p>
                      <a:pPr algn="ctr"/>
                      <a:r>
                        <a:rPr lang="en-US" sz="1200" b="1" dirty="0"/>
                        <a:t>455</a:t>
                      </a:r>
                    </a:p>
                  </a:txBody>
                  <a:tcPr/>
                </a:tc>
                <a:extLst>
                  <a:ext uri="{0D108BD9-81ED-4DB2-BD59-A6C34878D82A}">
                    <a16:rowId xmlns:a16="http://schemas.microsoft.com/office/drawing/2014/main" val="3565036627"/>
                  </a:ext>
                </a:extLst>
              </a:tr>
              <a:tr h="264600">
                <a:tc>
                  <a:txBody>
                    <a:bodyPr/>
                    <a:lstStyle/>
                    <a:p>
                      <a:r>
                        <a:rPr lang="en-US" sz="1200" dirty="0"/>
                        <a:t>Selling expenses</a:t>
                      </a:r>
                    </a:p>
                  </a:txBody>
                  <a:tcPr/>
                </a:tc>
                <a:tc>
                  <a:txBody>
                    <a:bodyPr/>
                    <a:lstStyle/>
                    <a:p>
                      <a:pPr algn="ctr"/>
                      <a:r>
                        <a:rPr lang="en-US" sz="1200" dirty="0"/>
                        <a:t>191</a:t>
                      </a:r>
                    </a:p>
                  </a:txBody>
                  <a:tcPr/>
                </a:tc>
                <a:extLst>
                  <a:ext uri="{0D108BD9-81ED-4DB2-BD59-A6C34878D82A}">
                    <a16:rowId xmlns:a16="http://schemas.microsoft.com/office/drawing/2014/main" val="2630822691"/>
                  </a:ext>
                </a:extLst>
              </a:tr>
              <a:tr h="264600">
                <a:tc>
                  <a:txBody>
                    <a:bodyPr/>
                    <a:lstStyle/>
                    <a:p>
                      <a:r>
                        <a:rPr lang="en-US" sz="1200" dirty="0"/>
                        <a:t>General Expenses</a:t>
                      </a:r>
                    </a:p>
                  </a:txBody>
                  <a:tcPr/>
                </a:tc>
                <a:tc>
                  <a:txBody>
                    <a:bodyPr/>
                    <a:lstStyle/>
                    <a:p>
                      <a:pPr algn="ctr"/>
                      <a:r>
                        <a:rPr lang="en-US" sz="1200" dirty="0"/>
                        <a:t>104</a:t>
                      </a:r>
                    </a:p>
                  </a:txBody>
                  <a:tcPr/>
                </a:tc>
                <a:extLst>
                  <a:ext uri="{0D108BD9-81ED-4DB2-BD59-A6C34878D82A}">
                    <a16:rowId xmlns:a16="http://schemas.microsoft.com/office/drawing/2014/main" val="491241553"/>
                  </a:ext>
                </a:extLst>
              </a:tr>
              <a:tr h="264600">
                <a:tc>
                  <a:txBody>
                    <a:bodyPr/>
                    <a:lstStyle/>
                    <a:p>
                      <a:r>
                        <a:rPr lang="en-US" sz="1200" dirty="0"/>
                        <a:t>Total operating expenses</a:t>
                      </a:r>
                    </a:p>
                  </a:txBody>
                  <a:tcPr/>
                </a:tc>
                <a:tc>
                  <a:txBody>
                    <a:bodyPr/>
                    <a:lstStyle/>
                    <a:p>
                      <a:pPr algn="ctr"/>
                      <a:r>
                        <a:rPr lang="en-US" sz="1200" dirty="0"/>
                        <a:t>295</a:t>
                      </a:r>
                    </a:p>
                  </a:txBody>
                  <a:tcPr/>
                </a:tc>
                <a:extLst>
                  <a:ext uri="{0D108BD9-81ED-4DB2-BD59-A6C34878D82A}">
                    <a16:rowId xmlns:a16="http://schemas.microsoft.com/office/drawing/2014/main" val="2141136982"/>
                  </a:ext>
                </a:extLst>
              </a:tr>
              <a:tr h="264600">
                <a:tc>
                  <a:txBody>
                    <a:bodyPr/>
                    <a:lstStyle/>
                    <a:p>
                      <a:r>
                        <a:rPr lang="en-US" sz="1200" b="1" dirty="0"/>
                        <a:t>Operating income</a:t>
                      </a:r>
                    </a:p>
                  </a:txBody>
                  <a:tcPr/>
                </a:tc>
                <a:tc>
                  <a:txBody>
                    <a:bodyPr/>
                    <a:lstStyle/>
                    <a:p>
                      <a:pPr algn="ctr"/>
                      <a:r>
                        <a:rPr lang="en-US" sz="1200" b="1" dirty="0"/>
                        <a:t>160</a:t>
                      </a:r>
                    </a:p>
                  </a:txBody>
                  <a:tcPr/>
                </a:tc>
                <a:extLst>
                  <a:ext uri="{0D108BD9-81ED-4DB2-BD59-A6C34878D82A}">
                    <a16:rowId xmlns:a16="http://schemas.microsoft.com/office/drawing/2014/main" val="1259984295"/>
                  </a:ext>
                </a:extLst>
              </a:tr>
              <a:tr h="264600">
                <a:tc>
                  <a:txBody>
                    <a:bodyPr/>
                    <a:lstStyle/>
                    <a:p>
                      <a:r>
                        <a:rPr lang="en-US" sz="1200" dirty="0"/>
                        <a:t>Financial Income</a:t>
                      </a:r>
                    </a:p>
                  </a:txBody>
                  <a:tcPr/>
                </a:tc>
                <a:tc>
                  <a:txBody>
                    <a:bodyPr/>
                    <a:lstStyle/>
                    <a:p>
                      <a:pPr algn="ctr"/>
                      <a:r>
                        <a:rPr lang="en-US" sz="1200" dirty="0"/>
                        <a:t>8,5</a:t>
                      </a:r>
                    </a:p>
                  </a:txBody>
                  <a:tcPr/>
                </a:tc>
                <a:extLst>
                  <a:ext uri="{0D108BD9-81ED-4DB2-BD59-A6C34878D82A}">
                    <a16:rowId xmlns:a16="http://schemas.microsoft.com/office/drawing/2014/main" val="1787294307"/>
                  </a:ext>
                </a:extLst>
              </a:tr>
              <a:tr h="264600">
                <a:tc>
                  <a:txBody>
                    <a:bodyPr/>
                    <a:lstStyle/>
                    <a:p>
                      <a:r>
                        <a:rPr lang="en-US" sz="1200" dirty="0"/>
                        <a:t>Financial Expenses</a:t>
                      </a:r>
                    </a:p>
                  </a:txBody>
                  <a:tcPr/>
                </a:tc>
                <a:tc>
                  <a:txBody>
                    <a:bodyPr/>
                    <a:lstStyle/>
                    <a:p>
                      <a:pPr algn="ctr"/>
                      <a:r>
                        <a:rPr lang="en-US" sz="1200" dirty="0"/>
                        <a:t>6</a:t>
                      </a:r>
                    </a:p>
                  </a:txBody>
                  <a:tcPr/>
                </a:tc>
                <a:extLst>
                  <a:ext uri="{0D108BD9-81ED-4DB2-BD59-A6C34878D82A}">
                    <a16:rowId xmlns:a16="http://schemas.microsoft.com/office/drawing/2014/main" val="4187046707"/>
                  </a:ext>
                </a:extLst>
              </a:tr>
              <a:tr h="264600">
                <a:tc>
                  <a:txBody>
                    <a:bodyPr/>
                    <a:lstStyle/>
                    <a:p>
                      <a:r>
                        <a:rPr lang="en-US" sz="1200" b="1" dirty="0"/>
                        <a:t>Income before taxes</a:t>
                      </a:r>
                    </a:p>
                  </a:txBody>
                  <a:tcPr/>
                </a:tc>
                <a:tc>
                  <a:txBody>
                    <a:bodyPr/>
                    <a:lstStyle/>
                    <a:p>
                      <a:pPr algn="ctr"/>
                      <a:r>
                        <a:rPr lang="en-US" sz="1200" b="1" dirty="0"/>
                        <a:t>162,5</a:t>
                      </a:r>
                    </a:p>
                  </a:txBody>
                  <a:tcPr/>
                </a:tc>
                <a:extLst>
                  <a:ext uri="{0D108BD9-81ED-4DB2-BD59-A6C34878D82A}">
                    <a16:rowId xmlns:a16="http://schemas.microsoft.com/office/drawing/2014/main" val="1290133069"/>
                  </a:ext>
                </a:extLst>
              </a:tr>
              <a:tr h="264600">
                <a:tc>
                  <a:txBody>
                    <a:bodyPr/>
                    <a:lstStyle/>
                    <a:p>
                      <a:r>
                        <a:rPr lang="en-US" sz="1200" dirty="0"/>
                        <a:t>Income tax</a:t>
                      </a:r>
                    </a:p>
                  </a:txBody>
                  <a:tcPr/>
                </a:tc>
                <a:tc>
                  <a:txBody>
                    <a:bodyPr/>
                    <a:lstStyle/>
                    <a:p>
                      <a:pPr algn="ctr"/>
                      <a:r>
                        <a:rPr lang="en-US" sz="1200" dirty="0"/>
                        <a:t>71</a:t>
                      </a:r>
                    </a:p>
                  </a:txBody>
                  <a:tcPr/>
                </a:tc>
                <a:extLst>
                  <a:ext uri="{0D108BD9-81ED-4DB2-BD59-A6C34878D82A}">
                    <a16:rowId xmlns:a16="http://schemas.microsoft.com/office/drawing/2014/main" val="1532122581"/>
                  </a:ext>
                </a:extLst>
              </a:tr>
              <a:tr h="264600">
                <a:tc>
                  <a:txBody>
                    <a:bodyPr/>
                    <a:lstStyle/>
                    <a:p>
                      <a:r>
                        <a:rPr lang="en-US" sz="1200" b="1" dirty="0"/>
                        <a:t>Net Income</a:t>
                      </a:r>
                    </a:p>
                  </a:txBody>
                  <a:tcPr/>
                </a:tc>
                <a:tc>
                  <a:txBody>
                    <a:bodyPr/>
                    <a:lstStyle/>
                    <a:p>
                      <a:pPr algn="ctr"/>
                      <a:r>
                        <a:rPr lang="en-US" sz="1200" b="1" dirty="0"/>
                        <a:t>81,5</a:t>
                      </a:r>
                    </a:p>
                  </a:txBody>
                  <a:tcPr/>
                </a:tc>
                <a:extLst>
                  <a:ext uri="{0D108BD9-81ED-4DB2-BD59-A6C34878D82A}">
                    <a16:rowId xmlns:a16="http://schemas.microsoft.com/office/drawing/2014/main" val="1757333863"/>
                  </a:ext>
                </a:extLst>
              </a:tr>
            </a:tbl>
          </a:graphicData>
        </a:graphic>
      </p:graphicFrame>
      <p:graphicFrame>
        <p:nvGraphicFramePr>
          <p:cNvPr id="14" name="Table 13">
            <a:extLst>
              <a:ext uri="{FF2B5EF4-FFF2-40B4-BE49-F238E27FC236}">
                <a16:creationId xmlns:a16="http://schemas.microsoft.com/office/drawing/2014/main" id="{B01749B3-07B8-44FD-BDBA-41901561CB3F}"/>
              </a:ext>
            </a:extLst>
          </p:cNvPr>
          <p:cNvGraphicFramePr>
            <a:graphicFrameLocks noGrp="1"/>
          </p:cNvGraphicFramePr>
          <p:nvPr>
            <p:extLst>
              <p:ext uri="{D42A27DB-BD31-4B8C-83A1-F6EECF244321}">
                <p14:modId xmlns:p14="http://schemas.microsoft.com/office/powerpoint/2010/main" val="592386386"/>
              </p:ext>
            </p:extLst>
          </p:nvPr>
        </p:nvGraphicFramePr>
        <p:xfrm>
          <a:off x="5793380" y="1703719"/>
          <a:ext cx="3186718" cy="3918960"/>
        </p:xfrm>
        <a:graphic>
          <a:graphicData uri="http://schemas.openxmlformats.org/drawingml/2006/table">
            <a:tbl>
              <a:tblPr firstRow="1" bandRow="1">
                <a:tableStyleId>{5C22544A-7EE6-4342-B048-85BDC9FD1C3A}</a:tableStyleId>
              </a:tblPr>
              <a:tblGrid>
                <a:gridCol w="2418967">
                  <a:extLst>
                    <a:ext uri="{9D8B030D-6E8A-4147-A177-3AD203B41FA5}">
                      <a16:colId xmlns:a16="http://schemas.microsoft.com/office/drawing/2014/main" val="2318105784"/>
                    </a:ext>
                  </a:extLst>
                </a:gridCol>
                <a:gridCol w="767751">
                  <a:extLst>
                    <a:ext uri="{9D8B030D-6E8A-4147-A177-3AD203B41FA5}">
                      <a16:colId xmlns:a16="http://schemas.microsoft.com/office/drawing/2014/main" val="475794349"/>
                    </a:ext>
                  </a:extLst>
                </a:gridCol>
              </a:tblGrid>
              <a:tr h="352800">
                <a:tc>
                  <a:txBody>
                    <a:bodyPr/>
                    <a:lstStyle/>
                    <a:p>
                      <a:r>
                        <a:rPr lang="en-US" sz="1400" dirty="0"/>
                        <a:t>Balance sheet</a:t>
                      </a:r>
                    </a:p>
                  </a:txBody>
                  <a:tcPr/>
                </a:tc>
                <a:tc>
                  <a:txBody>
                    <a:bodyPr/>
                    <a:lstStyle/>
                    <a:p>
                      <a:r>
                        <a:rPr lang="en-US" sz="1400" dirty="0"/>
                        <a:t>20XX</a:t>
                      </a:r>
                    </a:p>
                  </a:txBody>
                  <a:tcPr/>
                </a:tc>
                <a:extLst>
                  <a:ext uri="{0D108BD9-81ED-4DB2-BD59-A6C34878D82A}">
                    <a16:rowId xmlns:a16="http://schemas.microsoft.com/office/drawing/2014/main" val="1560064495"/>
                  </a:ext>
                </a:extLst>
              </a:tr>
              <a:tr h="264600">
                <a:tc>
                  <a:txBody>
                    <a:bodyPr/>
                    <a:lstStyle/>
                    <a:p>
                      <a:r>
                        <a:rPr lang="en-US" sz="1200" b="0" dirty="0"/>
                        <a:t>Cash &amp; cash equivalents</a:t>
                      </a:r>
                    </a:p>
                  </a:txBody>
                  <a:tcPr/>
                </a:tc>
                <a:tc>
                  <a:txBody>
                    <a:bodyPr/>
                    <a:lstStyle/>
                    <a:p>
                      <a:pPr algn="ctr"/>
                      <a:r>
                        <a:rPr lang="en-US" sz="1200" b="0" dirty="0"/>
                        <a:t>550</a:t>
                      </a:r>
                    </a:p>
                  </a:txBody>
                  <a:tcPr/>
                </a:tc>
                <a:extLst>
                  <a:ext uri="{0D108BD9-81ED-4DB2-BD59-A6C34878D82A}">
                    <a16:rowId xmlns:a16="http://schemas.microsoft.com/office/drawing/2014/main" val="4282533360"/>
                  </a:ext>
                </a:extLst>
              </a:tr>
              <a:tr h="264600">
                <a:tc>
                  <a:txBody>
                    <a:bodyPr/>
                    <a:lstStyle/>
                    <a:p>
                      <a:r>
                        <a:rPr lang="en-US" sz="1200" b="0" dirty="0"/>
                        <a:t>Account receivables</a:t>
                      </a:r>
                    </a:p>
                  </a:txBody>
                  <a:tcPr/>
                </a:tc>
                <a:tc>
                  <a:txBody>
                    <a:bodyPr/>
                    <a:lstStyle/>
                    <a:p>
                      <a:pPr algn="ctr"/>
                      <a:r>
                        <a:rPr lang="en-US" sz="1200" b="0" dirty="0"/>
                        <a:t>95</a:t>
                      </a:r>
                    </a:p>
                  </a:txBody>
                  <a:tcPr/>
                </a:tc>
                <a:extLst>
                  <a:ext uri="{0D108BD9-81ED-4DB2-BD59-A6C34878D82A}">
                    <a16:rowId xmlns:a16="http://schemas.microsoft.com/office/drawing/2014/main" val="197358003"/>
                  </a:ext>
                </a:extLst>
              </a:tr>
              <a:tr h="264600">
                <a:tc>
                  <a:txBody>
                    <a:bodyPr/>
                    <a:lstStyle/>
                    <a:p>
                      <a:r>
                        <a:rPr lang="en-US" sz="1200" b="0" dirty="0"/>
                        <a:t>Plant assets</a:t>
                      </a:r>
                    </a:p>
                  </a:txBody>
                  <a:tcPr/>
                </a:tc>
                <a:tc>
                  <a:txBody>
                    <a:bodyPr/>
                    <a:lstStyle/>
                    <a:p>
                      <a:pPr algn="ctr"/>
                      <a:r>
                        <a:rPr lang="en-US" sz="1200" b="0" dirty="0"/>
                        <a:t>444,5</a:t>
                      </a:r>
                    </a:p>
                  </a:txBody>
                  <a:tcPr/>
                </a:tc>
                <a:extLst>
                  <a:ext uri="{0D108BD9-81ED-4DB2-BD59-A6C34878D82A}">
                    <a16:rowId xmlns:a16="http://schemas.microsoft.com/office/drawing/2014/main" val="3565036627"/>
                  </a:ext>
                </a:extLst>
              </a:tr>
              <a:tr h="264600">
                <a:tc>
                  <a:txBody>
                    <a:bodyPr/>
                    <a:lstStyle/>
                    <a:p>
                      <a:r>
                        <a:rPr lang="en-US" sz="1200" b="0" dirty="0"/>
                        <a:t>Intangible assets</a:t>
                      </a:r>
                    </a:p>
                  </a:txBody>
                  <a:tcPr/>
                </a:tc>
                <a:tc>
                  <a:txBody>
                    <a:bodyPr/>
                    <a:lstStyle/>
                    <a:p>
                      <a:pPr algn="ctr"/>
                      <a:r>
                        <a:rPr lang="en-US" sz="1200" b="0" dirty="0"/>
                        <a:t>50</a:t>
                      </a:r>
                    </a:p>
                  </a:txBody>
                  <a:tcPr/>
                </a:tc>
                <a:extLst>
                  <a:ext uri="{0D108BD9-81ED-4DB2-BD59-A6C34878D82A}">
                    <a16:rowId xmlns:a16="http://schemas.microsoft.com/office/drawing/2014/main" val="2630822691"/>
                  </a:ext>
                </a:extLst>
              </a:tr>
              <a:tr h="264600">
                <a:tc>
                  <a:txBody>
                    <a:bodyPr/>
                    <a:lstStyle/>
                    <a:p>
                      <a:r>
                        <a:rPr lang="en-US" sz="1200" b="1" dirty="0"/>
                        <a:t>Total assets</a:t>
                      </a:r>
                    </a:p>
                  </a:txBody>
                  <a:tcPr/>
                </a:tc>
                <a:tc>
                  <a:txBody>
                    <a:bodyPr/>
                    <a:lstStyle/>
                    <a:p>
                      <a:pPr algn="ctr"/>
                      <a:r>
                        <a:rPr lang="en-US" sz="1200" b="1" dirty="0"/>
                        <a:t>1.139,5</a:t>
                      </a:r>
                    </a:p>
                  </a:txBody>
                  <a:tcPr/>
                </a:tc>
                <a:extLst>
                  <a:ext uri="{0D108BD9-81ED-4DB2-BD59-A6C34878D82A}">
                    <a16:rowId xmlns:a16="http://schemas.microsoft.com/office/drawing/2014/main" val="491241553"/>
                  </a:ext>
                </a:extLst>
              </a:tr>
              <a:tr h="264600">
                <a:tc>
                  <a:txBody>
                    <a:bodyPr/>
                    <a:lstStyle/>
                    <a:p>
                      <a:r>
                        <a:rPr lang="en-US" sz="1200" b="0" dirty="0"/>
                        <a:t>Current liabilities</a:t>
                      </a:r>
                    </a:p>
                  </a:txBody>
                  <a:tcPr/>
                </a:tc>
                <a:tc>
                  <a:txBody>
                    <a:bodyPr/>
                    <a:lstStyle/>
                    <a:p>
                      <a:pPr algn="ctr"/>
                      <a:r>
                        <a:rPr lang="en-US" sz="1200" b="0" dirty="0"/>
                        <a:t>210</a:t>
                      </a:r>
                    </a:p>
                  </a:txBody>
                  <a:tcPr/>
                </a:tc>
                <a:extLst>
                  <a:ext uri="{0D108BD9-81ED-4DB2-BD59-A6C34878D82A}">
                    <a16:rowId xmlns:a16="http://schemas.microsoft.com/office/drawing/2014/main" val="2141136982"/>
                  </a:ext>
                </a:extLst>
              </a:tr>
              <a:tr h="264600">
                <a:tc>
                  <a:txBody>
                    <a:bodyPr/>
                    <a:lstStyle/>
                    <a:p>
                      <a:r>
                        <a:rPr lang="en-US" sz="1200" b="0" dirty="0"/>
                        <a:t>Long-term liabilities</a:t>
                      </a:r>
                    </a:p>
                  </a:txBody>
                  <a:tcPr/>
                </a:tc>
                <a:tc>
                  <a:txBody>
                    <a:bodyPr/>
                    <a:lstStyle/>
                    <a:p>
                      <a:pPr algn="ctr"/>
                      <a:r>
                        <a:rPr lang="en-US" sz="1200" b="0" dirty="0"/>
                        <a:t>100</a:t>
                      </a:r>
                    </a:p>
                  </a:txBody>
                  <a:tcPr/>
                </a:tc>
                <a:extLst>
                  <a:ext uri="{0D108BD9-81ED-4DB2-BD59-A6C34878D82A}">
                    <a16:rowId xmlns:a16="http://schemas.microsoft.com/office/drawing/2014/main" val="1259984295"/>
                  </a:ext>
                </a:extLst>
              </a:tr>
              <a:tr h="264600">
                <a:tc>
                  <a:txBody>
                    <a:bodyPr/>
                    <a:lstStyle/>
                    <a:p>
                      <a:r>
                        <a:rPr lang="en-US" sz="1200" b="1" dirty="0"/>
                        <a:t>Total liabilities</a:t>
                      </a:r>
                    </a:p>
                  </a:txBody>
                  <a:tcPr/>
                </a:tc>
                <a:tc>
                  <a:txBody>
                    <a:bodyPr/>
                    <a:lstStyle/>
                    <a:p>
                      <a:pPr algn="ctr"/>
                      <a:r>
                        <a:rPr lang="en-US" sz="1200" b="1" dirty="0"/>
                        <a:t>310</a:t>
                      </a:r>
                    </a:p>
                  </a:txBody>
                  <a:tcPr/>
                </a:tc>
                <a:extLst>
                  <a:ext uri="{0D108BD9-81ED-4DB2-BD59-A6C34878D82A}">
                    <a16:rowId xmlns:a16="http://schemas.microsoft.com/office/drawing/2014/main" val="1787294307"/>
                  </a:ext>
                </a:extLst>
              </a:tr>
              <a:tr h="264600">
                <a:tc>
                  <a:txBody>
                    <a:bodyPr/>
                    <a:lstStyle/>
                    <a:p>
                      <a:r>
                        <a:rPr lang="en-US" sz="1200" b="0" dirty="0"/>
                        <a:t>Net profit of the year</a:t>
                      </a:r>
                    </a:p>
                  </a:txBody>
                  <a:tcPr/>
                </a:tc>
                <a:tc>
                  <a:txBody>
                    <a:bodyPr/>
                    <a:lstStyle/>
                    <a:p>
                      <a:pPr algn="ctr"/>
                      <a:r>
                        <a:rPr lang="en-US" sz="1200" b="0" dirty="0"/>
                        <a:t>81,5</a:t>
                      </a:r>
                    </a:p>
                  </a:txBody>
                  <a:tcPr/>
                </a:tc>
                <a:extLst>
                  <a:ext uri="{0D108BD9-81ED-4DB2-BD59-A6C34878D82A}">
                    <a16:rowId xmlns:a16="http://schemas.microsoft.com/office/drawing/2014/main" val="4187046707"/>
                  </a:ext>
                </a:extLst>
              </a:tr>
              <a:tr h="264600">
                <a:tc>
                  <a:txBody>
                    <a:bodyPr/>
                    <a:lstStyle/>
                    <a:p>
                      <a:r>
                        <a:rPr lang="en-US" sz="1200" b="0" dirty="0"/>
                        <a:t>Common stock</a:t>
                      </a:r>
                    </a:p>
                  </a:txBody>
                  <a:tcPr/>
                </a:tc>
                <a:tc>
                  <a:txBody>
                    <a:bodyPr/>
                    <a:lstStyle/>
                    <a:p>
                      <a:pPr algn="ctr"/>
                      <a:r>
                        <a:rPr lang="en-US" sz="1200" b="0" dirty="0"/>
                        <a:t>500</a:t>
                      </a:r>
                    </a:p>
                  </a:txBody>
                  <a:tcPr/>
                </a:tc>
                <a:extLst>
                  <a:ext uri="{0D108BD9-81ED-4DB2-BD59-A6C34878D82A}">
                    <a16:rowId xmlns:a16="http://schemas.microsoft.com/office/drawing/2014/main" val="1290133069"/>
                  </a:ext>
                </a:extLst>
              </a:tr>
              <a:tr h="264600">
                <a:tc>
                  <a:txBody>
                    <a:bodyPr/>
                    <a:lstStyle/>
                    <a:p>
                      <a:r>
                        <a:rPr lang="en-US" sz="1200" b="0" dirty="0"/>
                        <a:t>Accumulated profits</a:t>
                      </a:r>
                    </a:p>
                  </a:txBody>
                  <a:tcPr/>
                </a:tc>
                <a:tc>
                  <a:txBody>
                    <a:bodyPr/>
                    <a:lstStyle/>
                    <a:p>
                      <a:pPr algn="ctr"/>
                      <a:r>
                        <a:rPr lang="en-US" sz="1200" b="0" dirty="0"/>
                        <a:t>248</a:t>
                      </a:r>
                    </a:p>
                  </a:txBody>
                  <a:tcPr/>
                </a:tc>
                <a:extLst>
                  <a:ext uri="{0D108BD9-81ED-4DB2-BD59-A6C34878D82A}">
                    <a16:rowId xmlns:a16="http://schemas.microsoft.com/office/drawing/2014/main" val="1532122581"/>
                  </a:ext>
                </a:extLst>
              </a:tr>
              <a:tr h="264600">
                <a:tc>
                  <a:txBody>
                    <a:bodyPr/>
                    <a:lstStyle/>
                    <a:p>
                      <a:r>
                        <a:rPr lang="en-US" sz="1200" b="1" dirty="0"/>
                        <a:t>Total Equity</a:t>
                      </a:r>
                    </a:p>
                  </a:txBody>
                  <a:tcPr/>
                </a:tc>
                <a:tc>
                  <a:txBody>
                    <a:bodyPr/>
                    <a:lstStyle/>
                    <a:p>
                      <a:pPr algn="ctr"/>
                      <a:r>
                        <a:rPr lang="en-US" sz="1200" b="1" dirty="0"/>
                        <a:t>829,5</a:t>
                      </a:r>
                    </a:p>
                  </a:txBody>
                  <a:tcPr/>
                </a:tc>
                <a:extLst>
                  <a:ext uri="{0D108BD9-81ED-4DB2-BD59-A6C34878D82A}">
                    <a16:rowId xmlns:a16="http://schemas.microsoft.com/office/drawing/2014/main" val="1757333863"/>
                  </a:ext>
                </a:extLst>
              </a:tr>
              <a:tr h="264600">
                <a:tc>
                  <a:txBody>
                    <a:bodyPr/>
                    <a:lstStyle/>
                    <a:p>
                      <a:r>
                        <a:rPr lang="en-US" sz="1200" b="1" dirty="0"/>
                        <a:t>Total Liabilities &amp; Equity</a:t>
                      </a:r>
                    </a:p>
                  </a:txBody>
                  <a:tcPr/>
                </a:tc>
                <a:tc>
                  <a:txBody>
                    <a:bodyPr/>
                    <a:lstStyle/>
                    <a:p>
                      <a:pPr algn="ctr"/>
                      <a:r>
                        <a:rPr lang="en-US" sz="1200" b="1" dirty="0"/>
                        <a:t>1.139,5</a:t>
                      </a:r>
                    </a:p>
                  </a:txBody>
                  <a:tcPr/>
                </a:tc>
                <a:extLst>
                  <a:ext uri="{0D108BD9-81ED-4DB2-BD59-A6C34878D82A}">
                    <a16:rowId xmlns:a16="http://schemas.microsoft.com/office/drawing/2014/main" val="923801598"/>
                  </a:ext>
                </a:extLst>
              </a:tr>
            </a:tbl>
          </a:graphicData>
        </a:graphic>
      </p:graphicFrame>
    </p:spTree>
    <p:extLst>
      <p:ext uri="{BB962C8B-B14F-4D97-AF65-F5344CB8AC3E}">
        <p14:creationId xmlns:p14="http://schemas.microsoft.com/office/powerpoint/2010/main" val="2002318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2" name="Content Placeholder 11">
            <a:extLst>
              <a:ext uri="{FF2B5EF4-FFF2-40B4-BE49-F238E27FC236}">
                <a16:creationId xmlns:a16="http://schemas.microsoft.com/office/drawing/2014/main" id="{FCAAB2FC-E3A1-4D34-AAC1-4492CF308E47}"/>
              </a:ext>
            </a:extLst>
          </p:cNvPr>
          <p:cNvSpPr>
            <a:spLocks noGrp="1"/>
          </p:cNvSpPr>
          <p:nvPr>
            <p:ph idx="1"/>
          </p:nvPr>
        </p:nvSpPr>
        <p:spPr/>
        <p:txBody>
          <a:bodyPr/>
          <a:lstStyle/>
          <a:p>
            <a:r>
              <a:rPr lang="en-US" dirty="0"/>
              <a:t>An example:</a:t>
            </a:r>
          </a:p>
        </p:txBody>
      </p:sp>
      <p:graphicFrame>
        <p:nvGraphicFramePr>
          <p:cNvPr id="3" name="Table 2">
            <a:extLst>
              <a:ext uri="{FF2B5EF4-FFF2-40B4-BE49-F238E27FC236}">
                <a16:creationId xmlns:a16="http://schemas.microsoft.com/office/drawing/2014/main" id="{D4105CB4-1A43-4B50-A9CE-99AFEF2DFFBD}"/>
              </a:ext>
            </a:extLst>
          </p:cNvPr>
          <p:cNvGraphicFramePr>
            <a:graphicFrameLocks noGrp="1"/>
          </p:cNvGraphicFramePr>
          <p:nvPr>
            <p:extLst>
              <p:ext uri="{D42A27DB-BD31-4B8C-83A1-F6EECF244321}">
                <p14:modId xmlns:p14="http://schemas.microsoft.com/office/powerpoint/2010/main" val="4185320827"/>
              </p:ext>
            </p:extLst>
          </p:nvPr>
        </p:nvGraphicFramePr>
        <p:xfrm>
          <a:off x="759124" y="1772730"/>
          <a:ext cx="3234906" cy="2966720"/>
        </p:xfrm>
        <a:graphic>
          <a:graphicData uri="http://schemas.openxmlformats.org/drawingml/2006/table">
            <a:tbl>
              <a:tblPr firstRow="1" bandRow="1">
                <a:tableStyleId>{2D5ABB26-0587-4C30-8999-92F81FD0307C}</a:tableStyleId>
              </a:tblPr>
              <a:tblGrid>
                <a:gridCol w="2557802">
                  <a:extLst>
                    <a:ext uri="{9D8B030D-6E8A-4147-A177-3AD203B41FA5}">
                      <a16:colId xmlns:a16="http://schemas.microsoft.com/office/drawing/2014/main" val="1138748522"/>
                    </a:ext>
                  </a:extLst>
                </a:gridCol>
                <a:gridCol w="677104">
                  <a:extLst>
                    <a:ext uri="{9D8B030D-6E8A-4147-A177-3AD203B41FA5}">
                      <a16:colId xmlns:a16="http://schemas.microsoft.com/office/drawing/2014/main" val="2866464641"/>
                    </a:ext>
                  </a:extLst>
                </a:gridCol>
              </a:tblGrid>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Current</a:t>
                      </a:r>
                      <a:r>
                        <a:rPr lang="it-IT" sz="1100" dirty="0">
                          <a:effectLst/>
                        </a:rPr>
                        <a: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307%</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04893602"/>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a:effectLst/>
                        </a:rPr>
                        <a:t>Net Profit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5,44%</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812692199"/>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a:effectLst/>
                        </a:rPr>
                        <a:t>Operating Profit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10,68%</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8742947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Working</a:t>
                      </a:r>
                      <a:r>
                        <a:rPr lang="it-IT" sz="1100" dirty="0">
                          <a:effectLst/>
                        </a:rPr>
                        <a:t> Capital Turnover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344%</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94369258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a:t>
                      </a:r>
                      <a:r>
                        <a:rPr lang="it-IT" sz="1100" dirty="0">
                          <a:effectLst/>
                        </a:rPr>
                        <a:t> Equity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12,05%</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41164158"/>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Debtors</a:t>
                      </a:r>
                      <a:r>
                        <a:rPr lang="it-IT" sz="1100" dirty="0">
                          <a:effectLst/>
                        </a:rPr>
                        <a:t> Turnover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15,77</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975141057"/>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a:t>
                      </a:r>
                      <a:r>
                        <a:rPr lang="it-IT" sz="1100" dirty="0">
                          <a:effectLst/>
                        </a:rPr>
                        <a:t> Collection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23 Days</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1128465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it-IT" sz="1100" dirty="0">
                        <a:effectLst/>
                      </a:endParaRPr>
                    </a:p>
                  </a:txBody>
                  <a:tcPr anchor="ctr">
                    <a:lnR w="12700" cap="flat" cmpd="sng" algn="ctr">
                      <a:solidFill>
                        <a:schemeClr val="tx1"/>
                      </a:solidFill>
                      <a:prstDash val="solid"/>
                      <a:round/>
                      <a:headEnd type="none" w="med" len="med"/>
                      <a:tailEnd type="none" w="med" len="med"/>
                    </a:lnR>
                  </a:tcPr>
                </a:tc>
                <a:tc>
                  <a:txBody>
                    <a:bodyPr/>
                    <a:lstStyle/>
                    <a:p>
                      <a:pPr algn="ctr"/>
                      <a:endParaRPr lang="en-US" sz="11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39897854"/>
                  </a:ext>
                </a:extLst>
              </a:tr>
            </a:tbl>
          </a:graphicData>
        </a:graphic>
      </p:graphicFrame>
      <p:sp>
        <p:nvSpPr>
          <p:cNvPr id="6" name="TextBox 5">
            <a:extLst>
              <a:ext uri="{FF2B5EF4-FFF2-40B4-BE49-F238E27FC236}">
                <a16:creationId xmlns:a16="http://schemas.microsoft.com/office/drawing/2014/main" id="{DA1D262A-A3CF-42ED-865F-159C1455024A}"/>
              </a:ext>
            </a:extLst>
          </p:cNvPr>
          <p:cNvSpPr txBox="1"/>
          <p:nvPr/>
        </p:nvSpPr>
        <p:spPr>
          <a:xfrm>
            <a:off x="5693434" y="1647645"/>
            <a:ext cx="3502324" cy="3046988"/>
          </a:xfrm>
          <a:prstGeom prst="rect">
            <a:avLst/>
          </a:prstGeom>
          <a:noFill/>
        </p:spPr>
        <p:txBody>
          <a:bodyPr wrap="square" rtlCol="0">
            <a:spAutoFit/>
          </a:bodyPr>
          <a:lstStyle/>
          <a:p>
            <a:r>
              <a:rPr lang="en-US" sz="1200" dirty="0"/>
              <a:t>The ratios are suggesting the Company is profitable even if its profitability is limited (5%). The composition of costs suggests the company has not a rigid structure of costs (prevalence of fixed costs) and this is good in consideration of any decrease in sales. Moreover the company has a good liquidity and considering its current assets is able to pay three times its current liabilities. Furthermore the low debt equity ratio suggests the company has a low dependence on third parties source of financing and this allows the company be more flexible. Great is the performance related to collecting of its receivables (23 days), this suggests it has good customers and that its business is able to be self financing.</a:t>
            </a:r>
          </a:p>
        </p:txBody>
      </p:sp>
    </p:spTree>
    <p:extLst>
      <p:ext uri="{BB962C8B-B14F-4D97-AF65-F5344CB8AC3E}">
        <p14:creationId xmlns:p14="http://schemas.microsoft.com/office/powerpoint/2010/main" val="21644767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2" name="Content Placeholder 11">
            <a:extLst>
              <a:ext uri="{FF2B5EF4-FFF2-40B4-BE49-F238E27FC236}">
                <a16:creationId xmlns:a16="http://schemas.microsoft.com/office/drawing/2014/main" id="{FCAAB2FC-E3A1-4D34-AAC1-4492CF308E47}"/>
              </a:ext>
            </a:extLst>
          </p:cNvPr>
          <p:cNvSpPr>
            <a:spLocks noGrp="1"/>
          </p:cNvSpPr>
          <p:nvPr>
            <p:ph idx="1"/>
          </p:nvPr>
        </p:nvSpPr>
        <p:spPr/>
        <p:txBody>
          <a:bodyPr/>
          <a:lstStyle/>
          <a:p>
            <a:r>
              <a:rPr lang="en-US" dirty="0"/>
              <a:t>What if:</a:t>
            </a:r>
          </a:p>
        </p:txBody>
      </p:sp>
      <p:graphicFrame>
        <p:nvGraphicFramePr>
          <p:cNvPr id="13" name="Table 12">
            <a:extLst>
              <a:ext uri="{FF2B5EF4-FFF2-40B4-BE49-F238E27FC236}">
                <a16:creationId xmlns:a16="http://schemas.microsoft.com/office/drawing/2014/main" id="{6CAA8D51-B9BE-454C-9E42-E8D05161791C}"/>
              </a:ext>
            </a:extLst>
          </p:cNvPr>
          <p:cNvGraphicFramePr>
            <a:graphicFrameLocks noGrp="1"/>
          </p:cNvGraphicFramePr>
          <p:nvPr>
            <p:extLst>
              <p:ext uri="{D42A27DB-BD31-4B8C-83A1-F6EECF244321}">
                <p14:modId xmlns:p14="http://schemas.microsoft.com/office/powerpoint/2010/main" val="2786832233"/>
              </p:ext>
            </p:extLst>
          </p:nvPr>
        </p:nvGraphicFramePr>
        <p:xfrm>
          <a:off x="1181819" y="1703719"/>
          <a:ext cx="3105509" cy="3918960"/>
        </p:xfrm>
        <a:graphic>
          <a:graphicData uri="http://schemas.openxmlformats.org/drawingml/2006/table">
            <a:tbl>
              <a:tblPr firstRow="1" bandRow="1">
                <a:tableStyleId>{5C22544A-7EE6-4342-B048-85BDC9FD1C3A}</a:tableStyleId>
              </a:tblPr>
              <a:tblGrid>
                <a:gridCol w="2481354">
                  <a:extLst>
                    <a:ext uri="{9D8B030D-6E8A-4147-A177-3AD203B41FA5}">
                      <a16:colId xmlns:a16="http://schemas.microsoft.com/office/drawing/2014/main" val="2318105784"/>
                    </a:ext>
                  </a:extLst>
                </a:gridCol>
                <a:gridCol w="624155">
                  <a:extLst>
                    <a:ext uri="{9D8B030D-6E8A-4147-A177-3AD203B41FA5}">
                      <a16:colId xmlns:a16="http://schemas.microsoft.com/office/drawing/2014/main" val="475794349"/>
                    </a:ext>
                  </a:extLst>
                </a:gridCol>
              </a:tblGrid>
              <a:tr h="352800">
                <a:tc>
                  <a:txBody>
                    <a:bodyPr/>
                    <a:lstStyle/>
                    <a:p>
                      <a:r>
                        <a:rPr lang="en-US" sz="1400" dirty="0"/>
                        <a:t>Income statement</a:t>
                      </a:r>
                    </a:p>
                  </a:txBody>
                  <a:tcPr/>
                </a:tc>
                <a:tc>
                  <a:txBody>
                    <a:bodyPr/>
                    <a:lstStyle/>
                    <a:p>
                      <a:r>
                        <a:rPr lang="en-US" sz="1400" dirty="0"/>
                        <a:t>20XX</a:t>
                      </a:r>
                    </a:p>
                  </a:txBody>
                  <a:tcPr/>
                </a:tc>
                <a:extLst>
                  <a:ext uri="{0D108BD9-81ED-4DB2-BD59-A6C34878D82A}">
                    <a16:rowId xmlns:a16="http://schemas.microsoft.com/office/drawing/2014/main" val="1560064495"/>
                  </a:ext>
                </a:extLst>
              </a:tr>
              <a:tr h="264600">
                <a:tc>
                  <a:txBody>
                    <a:bodyPr/>
                    <a:lstStyle/>
                    <a:p>
                      <a:r>
                        <a:rPr lang="en-US" sz="1200" dirty="0"/>
                        <a:t>Sales</a:t>
                      </a:r>
                    </a:p>
                  </a:txBody>
                  <a:tcPr/>
                </a:tc>
                <a:tc>
                  <a:txBody>
                    <a:bodyPr/>
                    <a:lstStyle/>
                    <a:p>
                      <a:pPr algn="ctr"/>
                      <a:r>
                        <a:rPr lang="en-US" sz="1200" dirty="0"/>
                        <a:t>1.498</a:t>
                      </a:r>
                    </a:p>
                  </a:txBody>
                  <a:tcPr/>
                </a:tc>
                <a:extLst>
                  <a:ext uri="{0D108BD9-81ED-4DB2-BD59-A6C34878D82A}">
                    <a16:rowId xmlns:a16="http://schemas.microsoft.com/office/drawing/2014/main" val="4282533360"/>
                  </a:ext>
                </a:extLst>
              </a:tr>
              <a:tr h="264600">
                <a:tc>
                  <a:txBody>
                    <a:bodyPr/>
                    <a:lstStyle/>
                    <a:p>
                      <a:r>
                        <a:rPr lang="en-US" sz="1200" dirty="0"/>
                        <a:t>Cost of raw materials</a:t>
                      </a:r>
                    </a:p>
                  </a:txBody>
                  <a:tcPr/>
                </a:tc>
                <a:tc>
                  <a:txBody>
                    <a:bodyPr/>
                    <a:lstStyle/>
                    <a:p>
                      <a:pPr algn="ctr"/>
                      <a:r>
                        <a:rPr lang="en-US" sz="1200" dirty="0"/>
                        <a:t>243</a:t>
                      </a:r>
                    </a:p>
                  </a:txBody>
                  <a:tcPr/>
                </a:tc>
                <a:extLst>
                  <a:ext uri="{0D108BD9-81ED-4DB2-BD59-A6C34878D82A}">
                    <a16:rowId xmlns:a16="http://schemas.microsoft.com/office/drawing/2014/main" val="197358003"/>
                  </a:ext>
                </a:extLst>
              </a:tr>
              <a:tr h="264600">
                <a:tc>
                  <a:txBody>
                    <a:bodyPr/>
                    <a:lstStyle/>
                    <a:p>
                      <a:r>
                        <a:rPr lang="en-US" sz="1200" b="1" dirty="0"/>
                        <a:t>Gross Profit</a:t>
                      </a:r>
                    </a:p>
                  </a:txBody>
                  <a:tcPr/>
                </a:tc>
                <a:tc>
                  <a:txBody>
                    <a:bodyPr/>
                    <a:lstStyle/>
                    <a:p>
                      <a:pPr algn="ctr"/>
                      <a:r>
                        <a:rPr lang="en-US" sz="1200" b="1" dirty="0"/>
                        <a:t>455</a:t>
                      </a:r>
                    </a:p>
                  </a:txBody>
                  <a:tcPr/>
                </a:tc>
                <a:extLst>
                  <a:ext uri="{0D108BD9-81ED-4DB2-BD59-A6C34878D82A}">
                    <a16:rowId xmlns:a16="http://schemas.microsoft.com/office/drawing/2014/main" val="3565036627"/>
                  </a:ext>
                </a:extLst>
              </a:tr>
              <a:tr h="264600">
                <a:tc>
                  <a:txBody>
                    <a:bodyPr/>
                    <a:lstStyle/>
                    <a:p>
                      <a:r>
                        <a:rPr lang="en-US" sz="1200" dirty="0"/>
                        <a:t>Rent Expenses</a:t>
                      </a:r>
                    </a:p>
                  </a:txBody>
                  <a:tcPr/>
                </a:tc>
                <a:tc>
                  <a:txBody>
                    <a:bodyPr/>
                    <a:lstStyle/>
                    <a:p>
                      <a:pPr algn="ctr"/>
                      <a:r>
                        <a:rPr lang="en-US" sz="1200" dirty="0"/>
                        <a:t>800</a:t>
                      </a:r>
                    </a:p>
                  </a:txBody>
                  <a:tcPr/>
                </a:tc>
                <a:extLst>
                  <a:ext uri="{0D108BD9-81ED-4DB2-BD59-A6C34878D82A}">
                    <a16:rowId xmlns:a16="http://schemas.microsoft.com/office/drawing/2014/main" val="3737085072"/>
                  </a:ext>
                </a:extLst>
              </a:tr>
              <a:tr h="264600">
                <a:tc>
                  <a:txBody>
                    <a:bodyPr/>
                    <a:lstStyle/>
                    <a:p>
                      <a:r>
                        <a:rPr lang="en-US" sz="1200" dirty="0"/>
                        <a:t>Selling expenses</a:t>
                      </a:r>
                    </a:p>
                  </a:txBody>
                  <a:tcPr/>
                </a:tc>
                <a:tc>
                  <a:txBody>
                    <a:bodyPr/>
                    <a:lstStyle/>
                    <a:p>
                      <a:pPr algn="ctr"/>
                      <a:r>
                        <a:rPr lang="en-US" sz="1200" dirty="0"/>
                        <a:t>191</a:t>
                      </a:r>
                    </a:p>
                  </a:txBody>
                  <a:tcPr/>
                </a:tc>
                <a:extLst>
                  <a:ext uri="{0D108BD9-81ED-4DB2-BD59-A6C34878D82A}">
                    <a16:rowId xmlns:a16="http://schemas.microsoft.com/office/drawing/2014/main" val="2630822691"/>
                  </a:ext>
                </a:extLst>
              </a:tr>
              <a:tr h="264600">
                <a:tc>
                  <a:txBody>
                    <a:bodyPr/>
                    <a:lstStyle/>
                    <a:p>
                      <a:r>
                        <a:rPr lang="en-US" sz="1200" dirty="0"/>
                        <a:t>General Expenses</a:t>
                      </a:r>
                    </a:p>
                  </a:txBody>
                  <a:tcPr/>
                </a:tc>
                <a:tc>
                  <a:txBody>
                    <a:bodyPr/>
                    <a:lstStyle/>
                    <a:p>
                      <a:pPr algn="ctr"/>
                      <a:r>
                        <a:rPr lang="en-US" sz="1200" dirty="0"/>
                        <a:t>104</a:t>
                      </a:r>
                    </a:p>
                  </a:txBody>
                  <a:tcPr/>
                </a:tc>
                <a:extLst>
                  <a:ext uri="{0D108BD9-81ED-4DB2-BD59-A6C34878D82A}">
                    <a16:rowId xmlns:a16="http://schemas.microsoft.com/office/drawing/2014/main" val="491241553"/>
                  </a:ext>
                </a:extLst>
              </a:tr>
              <a:tr h="264600">
                <a:tc>
                  <a:txBody>
                    <a:bodyPr/>
                    <a:lstStyle/>
                    <a:p>
                      <a:r>
                        <a:rPr lang="en-US" sz="1200" dirty="0"/>
                        <a:t>Total operating expenses</a:t>
                      </a:r>
                    </a:p>
                  </a:txBody>
                  <a:tcPr/>
                </a:tc>
                <a:tc>
                  <a:txBody>
                    <a:bodyPr/>
                    <a:lstStyle/>
                    <a:p>
                      <a:pPr algn="ctr"/>
                      <a:r>
                        <a:rPr lang="en-US" sz="1200" dirty="0"/>
                        <a:t>295</a:t>
                      </a:r>
                    </a:p>
                  </a:txBody>
                  <a:tcPr/>
                </a:tc>
                <a:extLst>
                  <a:ext uri="{0D108BD9-81ED-4DB2-BD59-A6C34878D82A}">
                    <a16:rowId xmlns:a16="http://schemas.microsoft.com/office/drawing/2014/main" val="2141136982"/>
                  </a:ext>
                </a:extLst>
              </a:tr>
              <a:tr h="264600">
                <a:tc>
                  <a:txBody>
                    <a:bodyPr/>
                    <a:lstStyle/>
                    <a:p>
                      <a:r>
                        <a:rPr lang="en-US" sz="1200" b="1" dirty="0"/>
                        <a:t>Operating income</a:t>
                      </a:r>
                    </a:p>
                  </a:txBody>
                  <a:tcPr/>
                </a:tc>
                <a:tc>
                  <a:txBody>
                    <a:bodyPr/>
                    <a:lstStyle/>
                    <a:p>
                      <a:pPr algn="ctr"/>
                      <a:r>
                        <a:rPr lang="en-US" sz="1200" b="1" dirty="0"/>
                        <a:t>160</a:t>
                      </a:r>
                    </a:p>
                  </a:txBody>
                  <a:tcPr/>
                </a:tc>
                <a:extLst>
                  <a:ext uri="{0D108BD9-81ED-4DB2-BD59-A6C34878D82A}">
                    <a16:rowId xmlns:a16="http://schemas.microsoft.com/office/drawing/2014/main" val="1259984295"/>
                  </a:ext>
                </a:extLst>
              </a:tr>
              <a:tr h="264600">
                <a:tc>
                  <a:txBody>
                    <a:bodyPr/>
                    <a:lstStyle/>
                    <a:p>
                      <a:r>
                        <a:rPr lang="en-US" sz="1200" dirty="0"/>
                        <a:t>Financial Income</a:t>
                      </a:r>
                    </a:p>
                  </a:txBody>
                  <a:tcPr/>
                </a:tc>
                <a:tc>
                  <a:txBody>
                    <a:bodyPr/>
                    <a:lstStyle/>
                    <a:p>
                      <a:pPr algn="ctr"/>
                      <a:r>
                        <a:rPr lang="en-US" sz="1200" dirty="0"/>
                        <a:t>8,5</a:t>
                      </a:r>
                    </a:p>
                  </a:txBody>
                  <a:tcPr/>
                </a:tc>
                <a:extLst>
                  <a:ext uri="{0D108BD9-81ED-4DB2-BD59-A6C34878D82A}">
                    <a16:rowId xmlns:a16="http://schemas.microsoft.com/office/drawing/2014/main" val="1787294307"/>
                  </a:ext>
                </a:extLst>
              </a:tr>
              <a:tr h="264600">
                <a:tc>
                  <a:txBody>
                    <a:bodyPr/>
                    <a:lstStyle/>
                    <a:p>
                      <a:r>
                        <a:rPr lang="en-US" sz="1200" dirty="0"/>
                        <a:t>Financial Expenses</a:t>
                      </a:r>
                    </a:p>
                  </a:txBody>
                  <a:tcPr/>
                </a:tc>
                <a:tc>
                  <a:txBody>
                    <a:bodyPr/>
                    <a:lstStyle/>
                    <a:p>
                      <a:pPr algn="ctr"/>
                      <a:r>
                        <a:rPr lang="en-US" sz="1200" dirty="0"/>
                        <a:t>6</a:t>
                      </a:r>
                    </a:p>
                  </a:txBody>
                  <a:tcPr/>
                </a:tc>
                <a:extLst>
                  <a:ext uri="{0D108BD9-81ED-4DB2-BD59-A6C34878D82A}">
                    <a16:rowId xmlns:a16="http://schemas.microsoft.com/office/drawing/2014/main" val="4187046707"/>
                  </a:ext>
                </a:extLst>
              </a:tr>
              <a:tr h="264600">
                <a:tc>
                  <a:txBody>
                    <a:bodyPr/>
                    <a:lstStyle/>
                    <a:p>
                      <a:r>
                        <a:rPr lang="en-US" sz="1200" b="1" dirty="0"/>
                        <a:t>Income before taxes</a:t>
                      </a:r>
                    </a:p>
                  </a:txBody>
                  <a:tcPr/>
                </a:tc>
                <a:tc>
                  <a:txBody>
                    <a:bodyPr/>
                    <a:lstStyle/>
                    <a:p>
                      <a:pPr algn="ctr"/>
                      <a:r>
                        <a:rPr lang="en-US" sz="1200" b="1" dirty="0"/>
                        <a:t>162,5</a:t>
                      </a:r>
                    </a:p>
                  </a:txBody>
                  <a:tcPr/>
                </a:tc>
                <a:extLst>
                  <a:ext uri="{0D108BD9-81ED-4DB2-BD59-A6C34878D82A}">
                    <a16:rowId xmlns:a16="http://schemas.microsoft.com/office/drawing/2014/main" val="1290133069"/>
                  </a:ext>
                </a:extLst>
              </a:tr>
              <a:tr h="264600">
                <a:tc>
                  <a:txBody>
                    <a:bodyPr/>
                    <a:lstStyle/>
                    <a:p>
                      <a:r>
                        <a:rPr lang="en-US" sz="1200" dirty="0"/>
                        <a:t>Income tax</a:t>
                      </a:r>
                    </a:p>
                  </a:txBody>
                  <a:tcPr/>
                </a:tc>
                <a:tc>
                  <a:txBody>
                    <a:bodyPr/>
                    <a:lstStyle/>
                    <a:p>
                      <a:pPr algn="ctr"/>
                      <a:r>
                        <a:rPr lang="en-US" sz="1200" dirty="0"/>
                        <a:t>71</a:t>
                      </a:r>
                    </a:p>
                  </a:txBody>
                  <a:tcPr/>
                </a:tc>
                <a:extLst>
                  <a:ext uri="{0D108BD9-81ED-4DB2-BD59-A6C34878D82A}">
                    <a16:rowId xmlns:a16="http://schemas.microsoft.com/office/drawing/2014/main" val="1532122581"/>
                  </a:ext>
                </a:extLst>
              </a:tr>
              <a:tr h="264600">
                <a:tc>
                  <a:txBody>
                    <a:bodyPr/>
                    <a:lstStyle/>
                    <a:p>
                      <a:r>
                        <a:rPr lang="en-US" sz="1200" b="1" dirty="0"/>
                        <a:t>Net Income</a:t>
                      </a:r>
                    </a:p>
                  </a:txBody>
                  <a:tcPr/>
                </a:tc>
                <a:tc>
                  <a:txBody>
                    <a:bodyPr/>
                    <a:lstStyle/>
                    <a:p>
                      <a:pPr algn="ctr"/>
                      <a:r>
                        <a:rPr lang="en-US" sz="1200" b="1" dirty="0"/>
                        <a:t>81,5</a:t>
                      </a:r>
                    </a:p>
                  </a:txBody>
                  <a:tcPr/>
                </a:tc>
                <a:extLst>
                  <a:ext uri="{0D108BD9-81ED-4DB2-BD59-A6C34878D82A}">
                    <a16:rowId xmlns:a16="http://schemas.microsoft.com/office/drawing/2014/main" val="1757333863"/>
                  </a:ext>
                </a:extLst>
              </a:tr>
            </a:tbl>
          </a:graphicData>
        </a:graphic>
      </p:graphicFrame>
      <p:graphicFrame>
        <p:nvGraphicFramePr>
          <p:cNvPr id="14" name="Table 13">
            <a:extLst>
              <a:ext uri="{FF2B5EF4-FFF2-40B4-BE49-F238E27FC236}">
                <a16:creationId xmlns:a16="http://schemas.microsoft.com/office/drawing/2014/main" id="{B01749B3-07B8-44FD-BDBA-41901561CB3F}"/>
              </a:ext>
            </a:extLst>
          </p:cNvPr>
          <p:cNvGraphicFramePr>
            <a:graphicFrameLocks noGrp="1"/>
          </p:cNvGraphicFramePr>
          <p:nvPr>
            <p:extLst>
              <p:ext uri="{D42A27DB-BD31-4B8C-83A1-F6EECF244321}">
                <p14:modId xmlns:p14="http://schemas.microsoft.com/office/powerpoint/2010/main" val="2511547729"/>
              </p:ext>
            </p:extLst>
          </p:nvPr>
        </p:nvGraphicFramePr>
        <p:xfrm>
          <a:off x="5793380" y="1703719"/>
          <a:ext cx="3186718" cy="3918960"/>
        </p:xfrm>
        <a:graphic>
          <a:graphicData uri="http://schemas.openxmlformats.org/drawingml/2006/table">
            <a:tbl>
              <a:tblPr firstRow="1" bandRow="1">
                <a:tableStyleId>{5C22544A-7EE6-4342-B048-85BDC9FD1C3A}</a:tableStyleId>
              </a:tblPr>
              <a:tblGrid>
                <a:gridCol w="2418967">
                  <a:extLst>
                    <a:ext uri="{9D8B030D-6E8A-4147-A177-3AD203B41FA5}">
                      <a16:colId xmlns:a16="http://schemas.microsoft.com/office/drawing/2014/main" val="2318105784"/>
                    </a:ext>
                  </a:extLst>
                </a:gridCol>
                <a:gridCol w="767751">
                  <a:extLst>
                    <a:ext uri="{9D8B030D-6E8A-4147-A177-3AD203B41FA5}">
                      <a16:colId xmlns:a16="http://schemas.microsoft.com/office/drawing/2014/main" val="475794349"/>
                    </a:ext>
                  </a:extLst>
                </a:gridCol>
              </a:tblGrid>
              <a:tr h="352800">
                <a:tc>
                  <a:txBody>
                    <a:bodyPr/>
                    <a:lstStyle/>
                    <a:p>
                      <a:r>
                        <a:rPr lang="en-US" sz="1400" dirty="0"/>
                        <a:t>Balance sheet</a:t>
                      </a:r>
                    </a:p>
                  </a:txBody>
                  <a:tcPr/>
                </a:tc>
                <a:tc>
                  <a:txBody>
                    <a:bodyPr/>
                    <a:lstStyle/>
                    <a:p>
                      <a:r>
                        <a:rPr lang="en-US" sz="1400" dirty="0"/>
                        <a:t>20XX</a:t>
                      </a:r>
                    </a:p>
                  </a:txBody>
                  <a:tcPr/>
                </a:tc>
                <a:extLst>
                  <a:ext uri="{0D108BD9-81ED-4DB2-BD59-A6C34878D82A}">
                    <a16:rowId xmlns:a16="http://schemas.microsoft.com/office/drawing/2014/main" val="1560064495"/>
                  </a:ext>
                </a:extLst>
              </a:tr>
              <a:tr h="264600">
                <a:tc>
                  <a:txBody>
                    <a:bodyPr/>
                    <a:lstStyle/>
                    <a:p>
                      <a:r>
                        <a:rPr lang="en-US" sz="1200" b="0" dirty="0"/>
                        <a:t>Cash &amp; cash equivalents</a:t>
                      </a:r>
                    </a:p>
                  </a:txBody>
                  <a:tcPr/>
                </a:tc>
                <a:tc>
                  <a:txBody>
                    <a:bodyPr/>
                    <a:lstStyle/>
                    <a:p>
                      <a:pPr algn="ctr"/>
                      <a:r>
                        <a:rPr lang="en-US" sz="1200" b="0" dirty="0"/>
                        <a:t>150</a:t>
                      </a:r>
                    </a:p>
                  </a:txBody>
                  <a:tcPr/>
                </a:tc>
                <a:extLst>
                  <a:ext uri="{0D108BD9-81ED-4DB2-BD59-A6C34878D82A}">
                    <a16:rowId xmlns:a16="http://schemas.microsoft.com/office/drawing/2014/main" val="4282533360"/>
                  </a:ext>
                </a:extLst>
              </a:tr>
              <a:tr h="264600">
                <a:tc>
                  <a:txBody>
                    <a:bodyPr/>
                    <a:lstStyle/>
                    <a:p>
                      <a:r>
                        <a:rPr lang="en-US" sz="1200" b="0" dirty="0"/>
                        <a:t>Account receivables</a:t>
                      </a:r>
                    </a:p>
                  </a:txBody>
                  <a:tcPr/>
                </a:tc>
                <a:tc>
                  <a:txBody>
                    <a:bodyPr/>
                    <a:lstStyle/>
                    <a:p>
                      <a:pPr algn="ctr"/>
                      <a:r>
                        <a:rPr lang="en-US" sz="1200" b="0" dirty="0"/>
                        <a:t>495</a:t>
                      </a:r>
                    </a:p>
                  </a:txBody>
                  <a:tcPr/>
                </a:tc>
                <a:extLst>
                  <a:ext uri="{0D108BD9-81ED-4DB2-BD59-A6C34878D82A}">
                    <a16:rowId xmlns:a16="http://schemas.microsoft.com/office/drawing/2014/main" val="197358003"/>
                  </a:ext>
                </a:extLst>
              </a:tr>
              <a:tr h="264600">
                <a:tc>
                  <a:txBody>
                    <a:bodyPr/>
                    <a:lstStyle/>
                    <a:p>
                      <a:r>
                        <a:rPr lang="en-US" sz="1200" b="0" dirty="0"/>
                        <a:t>Plant assets</a:t>
                      </a:r>
                    </a:p>
                  </a:txBody>
                  <a:tcPr/>
                </a:tc>
                <a:tc>
                  <a:txBody>
                    <a:bodyPr/>
                    <a:lstStyle/>
                    <a:p>
                      <a:pPr algn="ctr"/>
                      <a:r>
                        <a:rPr lang="en-US" sz="1200" b="0" dirty="0"/>
                        <a:t>444,5</a:t>
                      </a:r>
                    </a:p>
                  </a:txBody>
                  <a:tcPr/>
                </a:tc>
                <a:extLst>
                  <a:ext uri="{0D108BD9-81ED-4DB2-BD59-A6C34878D82A}">
                    <a16:rowId xmlns:a16="http://schemas.microsoft.com/office/drawing/2014/main" val="3565036627"/>
                  </a:ext>
                </a:extLst>
              </a:tr>
              <a:tr h="264600">
                <a:tc>
                  <a:txBody>
                    <a:bodyPr/>
                    <a:lstStyle/>
                    <a:p>
                      <a:r>
                        <a:rPr lang="en-US" sz="1200" b="0" dirty="0"/>
                        <a:t>Intangible assets</a:t>
                      </a:r>
                    </a:p>
                  </a:txBody>
                  <a:tcPr/>
                </a:tc>
                <a:tc>
                  <a:txBody>
                    <a:bodyPr/>
                    <a:lstStyle/>
                    <a:p>
                      <a:pPr algn="ctr"/>
                      <a:r>
                        <a:rPr lang="en-US" sz="1200" b="0" dirty="0"/>
                        <a:t>50</a:t>
                      </a:r>
                    </a:p>
                  </a:txBody>
                  <a:tcPr/>
                </a:tc>
                <a:extLst>
                  <a:ext uri="{0D108BD9-81ED-4DB2-BD59-A6C34878D82A}">
                    <a16:rowId xmlns:a16="http://schemas.microsoft.com/office/drawing/2014/main" val="2630822691"/>
                  </a:ext>
                </a:extLst>
              </a:tr>
              <a:tr h="264600">
                <a:tc>
                  <a:txBody>
                    <a:bodyPr/>
                    <a:lstStyle/>
                    <a:p>
                      <a:r>
                        <a:rPr lang="en-US" sz="1200" b="1" dirty="0"/>
                        <a:t>Total assets</a:t>
                      </a:r>
                    </a:p>
                  </a:txBody>
                  <a:tcPr/>
                </a:tc>
                <a:tc>
                  <a:txBody>
                    <a:bodyPr/>
                    <a:lstStyle/>
                    <a:p>
                      <a:pPr algn="ctr"/>
                      <a:r>
                        <a:rPr lang="en-US" sz="1200" b="1" dirty="0"/>
                        <a:t>1.139,5</a:t>
                      </a:r>
                    </a:p>
                  </a:txBody>
                  <a:tcPr/>
                </a:tc>
                <a:extLst>
                  <a:ext uri="{0D108BD9-81ED-4DB2-BD59-A6C34878D82A}">
                    <a16:rowId xmlns:a16="http://schemas.microsoft.com/office/drawing/2014/main" val="491241553"/>
                  </a:ext>
                </a:extLst>
              </a:tr>
              <a:tr h="264600">
                <a:tc>
                  <a:txBody>
                    <a:bodyPr/>
                    <a:lstStyle/>
                    <a:p>
                      <a:r>
                        <a:rPr lang="en-US" sz="1200" b="0" dirty="0"/>
                        <a:t>Current liabilities</a:t>
                      </a:r>
                    </a:p>
                  </a:txBody>
                  <a:tcPr/>
                </a:tc>
                <a:tc>
                  <a:txBody>
                    <a:bodyPr/>
                    <a:lstStyle/>
                    <a:p>
                      <a:pPr algn="ctr"/>
                      <a:r>
                        <a:rPr lang="en-US" sz="1200" b="0" dirty="0"/>
                        <a:t>210</a:t>
                      </a:r>
                    </a:p>
                  </a:txBody>
                  <a:tcPr/>
                </a:tc>
                <a:extLst>
                  <a:ext uri="{0D108BD9-81ED-4DB2-BD59-A6C34878D82A}">
                    <a16:rowId xmlns:a16="http://schemas.microsoft.com/office/drawing/2014/main" val="2141136982"/>
                  </a:ext>
                </a:extLst>
              </a:tr>
              <a:tr h="264600">
                <a:tc>
                  <a:txBody>
                    <a:bodyPr/>
                    <a:lstStyle/>
                    <a:p>
                      <a:r>
                        <a:rPr lang="en-US" sz="1200" b="0" dirty="0"/>
                        <a:t>Long-term liabilities</a:t>
                      </a:r>
                    </a:p>
                  </a:txBody>
                  <a:tcPr/>
                </a:tc>
                <a:tc>
                  <a:txBody>
                    <a:bodyPr/>
                    <a:lstStyle/>
                    <a:p>
                      <a:pPr algn="ctr"/>
                      <a:r>
                        <a:rPr lang="en-US" sz="1200" b="0" dirty="0"/>
                        <a:t>500</a:t>
                      </a:r>
                    </a:p>
                  </a:txBody>
                  <a:tcPr/>
                </a:tc>
                <a:extLst>
                  <a:ext uri="{0D108BD9-81ED-4DB2-BD59-A6C34878D82A}">
                    <a16:rowId xmlns:a16="http://schemas.microsoft.com/office/drawing/2014/main" val="1259984295"/>
                  </a:ext>
                </a:extLst>
              </a:tr>
              <a:tr h="264600">
                <a:tc>
                  <a:txBody>
                    <a:bodyPr/>
                    <a:lstStyle/>
                    <a:p>
                      <a:r>
                        <a:rPr lang="en-US" sz="1200" b="1" dirty="0"/>
                        <a:t>Total liabilities</a:t>
                      </a:r>
                    </a:p>
                  </a:txBody>
                  <a:tcPr/>
                </a:tc>
                <a:tc>
                  <a:txBody>
                    <a:bodyPr/>
                    <a:lstStyle/>
                    <a:p>
                      <a:pPr algn="ctr"/>
                      <a:r>
                        <a:rPr lang="en-US" sz="1200" b="1" dirty="0"/>
                        <a:t>310</a:t>
                      </a:r>
                    </a:p>
                  </a:txBody>
                  <a:tcPr/>
                </a:tc>
                <a:extLst>
                  <a:ext uri="{0D108BD9-81ED-4DB2-BD59-A6C34878D82A}">
                    <a16:rowId xmlns:a16="http://schemas.microsoft.com/office/drawing/2014/main" val="1787294307"/>
                  </a:ext>
                </a:extLst>
              </a:tr>
              <a:tr h="264600">
                <a:tc>
                  <a:txBody>
                    <a:bodyPr/>
                    <a:lstStyle/>
                    <a:p>
                      <a:r>
                        <a:rPr lang="en-US" sz="1200" b="0" dirty="0"/>
                        <a:t>Net profit of the year</a:t>
                      </a:r>
                    </a:p>
                  </a:txBody>
                  <a:tcPr/>
                </a:tc>
                <a:tc>
                  <a:txBody>
                    <a:bodyPr/>
                    <a:lstStyle/>
                    <a:p>
                      <a:pPr algn="ctr"/>
                      <a:r>
                        <a:rPr lang="en-US" sz="1200" b="0" dirty="0"/>
                        <a:t>81,5</a:t>
                      </a:r>
                    </a:p>
                  </a:txBody>
                  <a:tcPr/>
                </a:tc>
                <a:extLst>
                  <a:ext uri="{0D108BD9-81ED-4DB2-BD59-A6C34878D82A}">
                    <a16:rowId xmlns:a16="http://schemas.microsoft.com/office/drawing/2014/main" val="4187046707"/>
                  </a:ext>
                </a:extLst>
              </a:tr>
              <a:tr h="264600">
                <a:tc>
                  <a:txBody>
                    <a:bodyPr/>
                    <a:lstStyle/>
                    <a:p>
                      <a:r>
                        <a:rPr lang="en-US" sz="1200" b="0" dirty="0"/>
                        <a:t>Common stock</a:t>
                      </a:r>
                    </a:p>
                  </a:txBody>
                  <a:tcPr/>
                </a:tc>
                <a:tc>
                  <a:txBody>
                    <a:bodyPr/>
                    <a:lstStyle/>
                    <a:p>
                      <a:pPr algn="ctr"/>
                      <a:r>
                        <a:rPr lang="en-US" sz="1200" b="0" dirty="0"/>
                        <a:t>100</a:t>
                      </a:r>
                    </a:p>
                  </a:txBody>
                  <a:tcPr/>
                </a:tc>
                <a:extLst>
                  <a:ext uri="{0D108BD9-81ED-4DB2-BD59-A6C34878D82A}">
                    <a16:rowId xmlns:a16="http://schemas.microsoft.com/office/drawing/2014/main" val="1290133069"/>
                  </a:ext>
                </a:extLst>
              </a:tr>
              <a:tr h="264600">
                <a:tc>
                  <a:txBody>
                    <a:bodyPr/>
                    <a:lstStyle/>
                    <a:p>
                      <a:r>
                        <a:rPr lang="en-US" sz="1200" b="0" dirty="0"/>
                        <a:t>Accumulated profits</a:t>
                      </a:r>
                    </a:p>
                  </a:txBody>
                  <a:tcPr/>
                </a:tc>
                <a:tc>
                  <a:txBody>
                    <a:bodyPr/>
                    <a:lstStyle/>
                    <a:p>
                      <a:pPr algn="ctr"/>
                      <a:r>
                        <a:rPr lang="en-US" sz="1200" b="0" dirty="0"/>
                        <a:t>248</a:t>
                      </a:r>
                    </a:p>
                  </a:txBody>
                  <a:tcPr/>
                </a:tc>
                <a:extLst>
                  <a:ext uri="{0D108BD9-81ED-4DB2-BD59-A6C34878D82A}">
                    <a16:rowId xmlns:a16="http://schemas.microsoft.com/office/drawing/2014/main" val="1532122581"/>
                  </a:ext>
                </a:extLst>
              </a:tr>
              <a:tr h="264600">
                <a:tc>
                  <a:txBody>
                    <a:bodyPr/>
                    <a:lstStyle/>
                    <a:p>
                      <a:r>
                        <a:rPr lang="en-US" sz="1200" b="1" dirty="0"/>
                        <a:t>Total Equity</a:t>
                      </a:r>
                    </a:p>
                  </a:txBody>
                  <a:tcPr/>
                </a:tc>
                <a:tc>
                  <a:txBody>
                    <a:bodyPr/>
                    <a:lstStyle/>
                    <a:p>
                      <a:pPr algn="ctr"/>
                      <a:r>
                        <a:rPr lang="en-US" sz="1200" b="1" dirty="0"/>
                        <a:t>429,5</a:t>
                      </a:r>
                    </a:p>
                  </a:txBody>
                  <a:tcPr/>
                </a:tc>
                <a:extLst>
                  <a:ext uri="{0D108BD9-81ED-4DB2-BD59-A6C34878D82A}">
                    <a16:rowId xmlns:a16="http://schemas.microsoft.com/office/drawing/2014/main" val="1757333863"/>
                  </a:ext>
                </a:extLst>
              </a:tr>
              <a:tr h="264600">
                <a:tc>
                  <a:txBody>
                    <a:bodyPr/>
                    <a:lstStyle/>
                    <a:p>
                      <a:r>
                        <a:rPr lang="en-US" sz="1200" b="1" dirty="0"/>
                        <a:t>Total Liabilities &amp; Equity</a:t>
                      </a:r>
                    </a:p>
                  </a:txBody>
                  <a:tcPr/>
                </a:tc>
                <a:tc>
                  <a:txBody>
                    <a:bodyPr/>
                    <a:lstStyle/>
                    <a:p>
                      <a:pPr algn="ctr"/>
                      <a:r>
                        <a:rPr lang="en-US" sz="1200" b="1" dirty="0"/>
                        <a:t>1.139,5</a:t>
                      </a:r>
                    </a:p>
                  </a:txBody>
                  <a:tcPr/>
                </a:tc>
                <a:extLst>
                  <a:ext uri="{0D108BD9-81ED-4DB2-BD59-A6C34878D82A}">
                    <a16:rowId xmlns:a16="http://schemas.microsoft.com/office/drawing/2014/main" val="923801598"/>
                  </a:ext>
                </a:extLst>
              </a:tr>
            </a:tbl>
          </a:graphicData>
        </a:graphic>
      </p:graphicFrame>
    </p:spTree>
    <p:extLst>
      <p:ext uri="{BB962C8B-B14F-4D97-AF65-F5344CB8AC3E}">
        <p14:creationId xmlns:p14="http://schemas.microsoft.com/office/powerpoint/2010/main" val="1566192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8B666-E76B-4004-A7AB-5E7F1F8EA08D}"/>
              </a:ext>
            </a:extLst>
          </p:cNvPr>
          <p:cNvSpPr>
            <a:spLocks noGrp="1"/>
          </p:cNvSpPr>
          <p:nvPr>
            <p:ph type="title"/>
          </p:nvPr>
        </p:nvSpPr>
        <p:spPr/>
        <p:txBody>
          <a:bodyPr>
            <a:normAutofit fontScale="90000"/>
          </a:bodyPr>
          <a:lstStyle/>
          <a:p>
            <a:r>
              <a:rPr lang="en-US" dirty="0"/>
              <a:t>The Financial Statements Analysis</a:t>
            </a:r>
          </a:p>
        </p:txBody>
      </p:sp>
      <p:sp>
        <p:nvSpPr>
          <p:cNvPr id="4" name="Slide Number Placeholder 3">
            <a:extLst>
              <a:ext uri="{FF2B5EF4-FFF2-40B4-BE49-F238E27FC236}">
                <a16:creationId xmlns:a16="http://schemas.microsoft.com/office/drawing/2014/main" id="{27EE7A25-F398-4AEE-B562-26E2B64F2A42}"/>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162142C1-41B0-48B3-B761-C0ACEE95F5B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2" name="Content Placeholder 11">
            <a:extLst>
              <a:ext uri="{FF2B5EF4-FFF2-40B4-BE49-F238E27FC236}">
                <a16:creationId xmlns:a16="http://schemas.microsoft.com/office/drawing/2014/main" id="{FCAAB2FC-E3A1-4D34-AAC1-4492CF308E47}"/>
              </a:ext>
            </a:extLst>
          </p:cNvPr>
          <p:cNvSpPr>
            <a:spLocks noGrp="1"/>
          </p:cNvSpPr>
          <p:nvPr>
            <p:ph idx="1"/>
          </p:nvPr>
        </p:nvSpPr>
        <p:spPr/>
        <p:txBody>
          <a:bodyPr/>
          <a:lstStyle/>
          <a:p>
            <a:r>
              <a:rPr lang="en-US" dirty="0"/>
              <a:t>An example:</a:t>
            </a:r>
          </a:p>
        </p:txBody>
      </p:sp>
      <p:graphicFrame>
        <p:nvGraphicFramePr>
          <p:cNvPr id="3" name="Table 2">
            <a:extLst>
              <a:ext uri="{FF2B5EF4-FFF2-40B4-BE49-F238E27FC236}">
                <a16:creationId xmlns:a16="http://schemas.microsoft.com/office/drawing/2014/main" id="{D4105CB4-1A43-4B50-A9CE-99AFEF2DFFBD}"/>
              </a:ext>
            </a:extLst>
          </p:cNvPr>
          <p:cNvGraphicFramePr>
            <a:graphicFrameLocks noGrp="1"/>
          </p:cNvGraphicFramePr>
          <p:nvPr>
            <p:extLst>
              <p:ext uri="{D42A27DB-BD31-4B8C-83A1-F6EECF244321}">
                <p14:modId xmlns:p14="http://schemas.microsoft.com/office/powerpoint/2010/main" val="2120918944"/>
              </p:ext>
            </p:extLst>
          </p:nvPr>
        </p:nvGraphicFramePr>
        <p:xfrm>
          <a:off x="759124" y="1772730"/>
          <a:ext cx="3502324" cy="2966720"/>
        </p:xfrm>
        <a:graphic>
          <a:graphicData uri="http://schemas.openxmlformats.org/drawingml/2006/table">
            <a:tbl>
              <a:tblPr firstRow="1" bandRow="1">
                <a:tableStyleId>{2D5ABB26-0587-4C30-8999-92F81FD0307C}</a:tableStyleId>
              </a:tblPr>
              <a:tblGrid>
                <a:gridCol w="2769246">
                  <a:extLst>
                    <a:ext uri="{9D8B030D-6E8A-4147-A177-3AD203B41FA5}">
                      <a16:colId xmlns:a16="http://schemas.microsoft.com/office/drawing/2014/main" val="1138748522"/>
                    </a:ext>
                  </a:extLst>
                </a:gridCol>
                <a:gridCol w="733078">
                  <a:extLst>
                    <a:ext uri="{9D8B030D-6E8A-4147-A177-3AD203B41FA5}">
                      <a16:colId xmlns:a16="http://schemas.microsoft.com/office/drawing/2014/main" val="2866464641"/>
                    </a:ext>
                  </a:extLst>
                </a:gridCol>
              </a:tblGrid>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Current</a:t>
                      </a:r>
                      <a:r>
                        <a:rPr lang="it-IT" sz="1100" dirty="0">
                          <a:effectLst/>
                        </a:rPr>
                        <a: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307%</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04893602"/>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a:effectLst/>
                        </a:rPr>
                        <a:t>Net Profit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5,44%</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812692199"/>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a:effectLst/>
                        </a:rPr>
                        <a:t>Operating Profit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10,68%</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8742947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Working</a:t>
                      </a:r>
                      <a:r>
                        <a:rPr lang="it-IT" sz="1100" dirty="0">
                          <a:effectLst/>
                        </a:rPr>
                        <a:t> Capital Turnover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344%</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94369258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a:t>
                      </a:r>
                      <a:r>
                        <a:rPr lang="it-IT" sz="1100" dirty="0">
                          <a:effectLst/>
                        </a:rPr>
                        <a:t> Equity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116,4%</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941164158"/>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Debtors</a:t>
                      </a:r>
                      <a:r>
                        <a:rPr lang="it-IT" sz="1100" dirty="0">
                          <a:effectLst/>
                        </a:rPr>
                        <a:t> Turnover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3,02</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975141057"/>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sz="1100" dirty="0" err="1">
                          <a:effectLst/>
                        </a:rPr>
                        <a:t>Debt</a:t>
                      </a:r>
                      <a:r>
                        <a:rPr lang="it-IT" sz="1100" dirty="0">
                          <a:effectLst/>
                        </a:rPr>
                        <a:t> Collection Ratio</a:t>
                      </a:r>
                    </a:p>
                  </a:txBody>
                  <a:tcPr anchor="ctr">
                    <a:lnR w="12700" cap="flat" cmpd="sng" algn="ctr">
                      <a:solidFill>
                        <a:schemeClr val="tx1"/>
                      </a:solidFill>
                      <a:prstDash val="solid"/>
                      <a:round/>
                      <a:headEnd type="none" w="med" len="med"/>
                      <a:tailEnd type="none" w="med" len="med"/>
                    </a:lnR>
                  </a:tcPr>
                </a:tc>
                <a:tc>
                  <a:txBody>
                    <a:bodyPr/>
                    <a:lstStyle/>
                    <a:p>
                      <a:pPr algn="ctr"/>
                      <a:r>
                        <a:rPr lang="en-US" sz="1100" dirty="0"/>
                        <a:t>120 Days</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1128465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it-IT" sz="1100" dirty="0">
                        <a:effectLst/>
                      </a:endParaRPr>
                    </a:p>
                  </a:txBody>
                  <a:tcPr anchor="ctr">
                    <a:lnR w="12700" cap="flat" cmpd="sng" algn="ctr">
                      <a:solidFill>
                        <a:schemeClr val="tx1"/>
                      </a:solidFill>
                      <a:prstDash val="solid"/>
                      <a:round/>
                      <a:headEnd type="none" w="med" len="med"/>
                      <a:tailEnd type="none" w="med" len="med"/>
                    </a:lnR>
                  </a:tcPr>
                </a:tc>
                <a:tc>
                  <a:txBody>
                    <a:bodyPr/>
                    <a:lstStyle/>
                    <a:p>
                      <a:pPr algn="ctr"/>
                      <a:endParaRPr lang="en-US" sz="11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39897854"/>
                  </a:ext>
                </a:extLst>
              </a:tr>
            </a:tbl>
          </a:graphicData>
        </a:graphic>
      </p:graphicFrame>
      <p:sp>
        <p:nvSpPr>
          <p:cNvPr id="6" name="TextBox 5">
            <a:extLst>
              <a:ext uri="{FF2B5EF4-FFF2-40B4-BE49-F238E27FC236}">
                <a16:creationId xmlns:a16="http://schemas.microsoft.com/office/drawing/2014/main" id="{DA1D262A-A3CF-42ED-865F-159C1455024A}"/>
              </a:ext>
            </a:extLst>
          </p:cNvPr>
          <p:cNvSpPr txBox="1"/>
          <p:nvPr/>
        </p:nvSpPr>
        <p:spPr>
          <a:xfrm>
            <a:off x="5693434" y="1647645"/>
            <a:ext cx="3502324" cy="3600986"/>
          </a:xfrm>
          <a:prstGeom prst="rect">
            <a:avLst/>
          </a:prstGeom>
          <a:noFill/>
        </p:spPr>
        <p:txBody>
          <a:bodyPr wrap="square" rtlCol="0">
            <a:spAutoFit/>
          </a:bodyPr>
          <a:lstStyle/>
          <a:p>
            <a:r>
              <a:rPr lang="en-US" sz="1200" dirty="0"/>
              <a:t>The ratios are still suggesting the Company is profitable even if its profitability is limited (5%). Even if the operating profit ratio is the same the composition of costs is different and suggests the company has a rigid structure of costs (prevalence of fixed costs) as rent expenses are 53% of revenue. In case of a decrease of 10% in revenue the company will result in a loss considering the cost for rent are not depending on volumes (this is a risk). The company has a good liquidity and considering its current assets is able to pay three times its current liabilities even if its performance for collecting debts is not good (120 days). Furthermore the high debt equity ratio suggests the company is dependent on third parties source of financing and this is a risk if business get worse as the company still remain obliged in reimbursing its financers.</a:t>
            </a:r>
          </a:p>
        </p:txBody>
      </p:sp>
    </p:spTree>
    <p:extLst>
      <p:ext uri="{BB962C8B-B14F-4D97-AF65-F5344CB8AC3E}">
        <p14:creationId xmlns:p14="http://schemas.microsoft.com/office/powerpoint/2010/main" val="2566455422"/>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7169</TotalTime>
  <Words>3011</Words>
  <Application>Microsoft Office PowerPoint</Application>
  <PresentationFormat>Widescreen</PresentationFormat>
  <Paragraphs>642</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Cambria Math</vt:lpstr>
      <vt:lpstr>Trebuchet MS</vt:lpstr>
      <vt:lpstr>Wingdings</vt:lpstr>
      <vt:lpstr>Wingdings 3</vt:lpstr>
      <vt:lpstr>Facet</vt:lpstr>
      <vt:lpstr>Accounting</vt:lpstr>
      <vt:lpstr>PowerPoint Presentation</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lpstr>The Financial Statements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118</cp:revision>
  <dcterms:created xsi:type="dcterms:W3CDTF">2020-02-10T13:29:01Z</dcterms:created>
  <dcterms:modified xsi:type="dcterms:W3CDTF">2025-05-07T07:06:50Z</dcterms:modified>
</cp:coreProperties>
</file>