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9"/>
  </p:notesMasterIdLst>
  <p:handoutMasterIdLst>
    <p:handoutMasterId r:id="rId10"/>
  </p:handoutMasterIdLst>
  <p:sldIdLst>
    <p:sldId id="256" r:id="rId2"/>
    <p:sldId id="516" r:id="rId3"/>
    <p:sldId id="483" r:id="rId4"/>
    <p:sldId id="518" r:id="rId5"/>
    <p:sldId id="517" r:id="rId6"/>
    <p:sldId id="519" r:id="rId7"/>
    <p:sldId id="520"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44" clrIdx="0">
    <p:extLst>
      <p:ext uri="{19B8F6BF-5375-455C-9EA6-DF929625EA0E}">
        <p15:presenceInfo xmlns:p15="http://schemas.microsoft.com/office/powerpoint/2012/main" userId="S-1-5-21-8915387-119489993-1287535205-225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CC3534-2536-4F76-B2DB-963618F41A0E}" v="1" dt="2025-05-14T09:12:06.9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0C4ED2DE-9647-4348-AD36-92E868E9594F}"/>
    <pc:docChg chg="modSld modMainMaster">
      <pc:chgData name="Francesco Lucà" userId="be252dd4-0f5a-48eb-bdff-dd588f7f9609" providerId="ADAL" clId="{0C4ED2DE-9647-4348-AD36-92E868E9594F}" dt="2022-05-19T12:10:33.626" v="0"/>
      <pc:docMkLst>
        <pc:docMk/>
      </pc:docMkLst>
      <pc:sldChg chg="modSp">
        <pc:chgData name="Francesco Lucà" userId="be252dd4-0f5a-48eb-bdff-dd588f7f9609" providerId="ADAL" clId="{0C4ED2DE-9647-4348-AD36-92E868E9594F}" dt="2022-05-19T12:10:33.626" v="0"/>
        <pc:sldMkLst>
          <pc:docMk/>
          <pc:sldMk cId="3762391800" sldId="256"/>
        </pc:sldMkLst>
      </pc:sldChg>
      <pc:sldChg chg="modSp">
        <pc:chgData name="Francesco Lucà" userId="be252dd4-0f5a-48eb-bdff-dd588f7f9609" providerId="ADAL" clId="{0C4ED2DE-9647-4348-AD36-92E868E9594F}" dt="2022-05-19T12:10:33.626" v="0"/>
        <pc:sldMkLst>
          <pc:docMk/>
          <pc:sldMk cId="1308249809" sldId="483"/>
        </pc:sldMkLst>
      </pc:sldChg>
      <pc:sldChg chg="modSp">
        <pc:chgData name="Francesco Lucà" userId="be252dd4-0f5a-48eb-bdff-dd588f7f9609" providerId="ADAL" clId="{0C4ED2DE-9647-4348-AD36-92E868E9594F}" dt="2022-05-19T12:10:33.626" v="0"/>
        <pc:sldMkLst>
          <pc:docMk/>
          <pc:sldMk cId="421410834" sldId="516"/>
        </pc:sldMkLst>
      </pc:sldChg>
      <pc:sldChg chg="modSp">
        <pc:chgData name="Francesco Lucà" userId="be252dd4-0f5a-48eb-bdff-dd588f7f9609" providerId="ADAL" clId="{0C4ED2DE-9647-4348-AD36-92E868E9594F}" dt="2022-05-19T12:10:33.626" v="0"/>
        <pc:sldMkLst>
          <pc:docMk/>
          <pc:sldMk cId="504149783" sldId="517"/>
        </pc:sldMkLst>
      </pc:sldChg>
      <pc:sldChg chg="modSp">
        <pc:chgData name="Francesco Lucà" userId="be252dd4-0f5a-48eb-bdff-dd588f7f9609" providerId="ADAL" clId="{0C4ED2DE-9647-4348-AD36-92E868E9594F}" dt="2022-05-19T12:10:33.626" v="0"/>
        <pc:sldMkLst>
          <pc:docMk/>
          <pc:sldMk cId="2595295277" sldId="518"/>
        </pc:sldMkLst>
      </pc:sldChg>
      <pc:sldChg chg="modSp">
        <pc:chgData name="Francesco Lucà" userId="be252dd4-0f5a-48eb-bdff-dd588f7f9609" providerId="ADAL" clId="{0C4ED2DE-9647-4348-AD36-92E868E9594F}" dt="2022-05-19T12:10:33.626" v="0"/>
        <pc:sldMkLst>
          <pc:docMk/>
          <pc:sldMk cId="1968430150" sldId="519"/>
        </pc:sldMkLst>
      </pc:sldChg>
      <pc:sldChg chg="modSp">
        <pc:chgData name="Francesco Lucà" userId="be252dd4-0f5a-48eb-bdff-dd588f7f9609" providerId="ADAL" clId="{0C4ED2DE-9647-4348-AD36-92E868E9594F}" dt="2022-05-19T12:10:33.626" v="0"/>
        <pc:sldMkLst>
          <pc:docMk/>
          <pc:sldMk cId="264029358" sldId="520"/>
        </pc:sldMkLst>
      </pc:sldChg>
      <pc:sldMasterChg chg="modSp modSldLayout">
        <pc:chgData name="Francesco Lucà" userId="be252dd4-0f5a-48eb-bdff-dd588f7f9609" providerId="ADAL" clId="{0C4ED2DE-9647-4348-AD36-92E868E9594F}" dt="2022-05-19T12:10:33.626" v="0"/>
        <pc:sldMasterMkLst>
          <pc:docMk/>
          <pc:sldMasterMk cId="0" sldId="2147483648"/>
        </pc:sldMasterMkLst>
        <pc:sldLayoutChg chg="modSp">
          <pc:chgData name="Francesco Lucà" userId="be252dd4-0f5a-48eb-bdff-dd588f7f9609" providerId="ADAL" clId="{0C4ED2DE-9647-4348-AD36-92E868E9594F}" dt="2022-05-19T12:10:33.626" v="0"/>
          <pc:sldLayoutMkLst>
            <pc:docMk/>
            <pc:sldMasterMk cId="0" sldId="2147483648"/>
            <pc:sldLayoutMk cId="0" sldId="2147483649"/>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50"/>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51"/>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53"/>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54"/>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55"/>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57"/>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59"/>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0"/>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1"/>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2"/>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3"/>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4"/>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5"/>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6"/>
          </pc:sldLayoutMkLst>
        </pc:sldLayoutChg>
        <pc:sldLayoutChg chg="modSp">
          <pc:chgData name="Francesco Lucà" userId="be252dd4-0f5a-48eb-bdff-dd588f7f9609" providerId="ADAL" clId="{0C4ED2DE-9647-4348-AD36-92E868E9594F}" dt="2022-05-19T12:10:33.626" v="0"/>
          <pc:sldLayoutMkLst>
            <pc:docMk/>
            <pc:sldMasterMk cId="0" sldId="2147483648"/>
            <pc:sldLayoutMk cId="0" sldId="2147483667"/>
          </pc:sldLayoutMkLst>
        </pc:sldLayoutChg>
      </pc:sldMasterChg>
    </pc:docChg>
  </pc:docChgLst>
  <pc:docChgLst>
    <pc:chgData name="Francesco Lucà" userId="be252dd4-0f5a-48eb-bdff-dd588f7f9609" providerId="ADAL" clId="{7FCC3534-2536-4F76-B2DB-963618F41A0E}"/>
    <pc:docChg chg="modSld modMainMaster">
      <pc:chgData name="Francesco Lucà" userId="be252dd4-0f5a-48eb-bdff-dd588f7f9609" providerId="ADAL" clId="{7FCC3534-2536-4F76-B2DB-963618F41A0E}" dt="2025-05-14T09:12:06.924" v="0"/>
      <pc:docMkLst>
        <pc:docMk/>
      </pc:docMkLst>
      <pc:sldChg chg="modSp">
        <pc:chgData name="Francesco Lucà" userId="be252dd4-0f5a-48eb-bdff-dd588f7f9609" providerId="ADAL" clId="{7FCC3534-2536-4F76-B2DB-963618F41A0E}" dt="2025-05-14T09:12:06.924" v="0"/>
        <pc:sldMkLst>
          <pc:docMk/>
          <pc:sldMk cId="3762391800" sldId="256"/>
        </pc:sldMkLst>
        <pc:spChg chg="mod">
          <ac:chgData name="Francesco Lucà" userId="be252dd4-0f5a-48eb-bdff-dd588f7f9609" providerId="ADAL" clId="{7FCC3534-2536-4F76-B2DB-963618F41A0E}" dt="2025-05-14T09:12:06.924" v="0"/>
          <ac:spMkLst>
            <pc:docMk/>
            <pc:sldMk cId="3762391800" sldId="256"/>
            <ac:spMk id="6" creationId="{AC3F5F94-FE68-4AEF-8871-3A3DB0DEB556}"/>
          </ac:spMkLst>
        </pc:spChg>
      </pc:sldChg>
      <pc:sldChg chg="modSp">
        <pc:chgData name="Francesco Lucà" userId="be252dd4-0f5a-48eb-bdff-dd588f7f9609" providerId="ADAL" clId="{7FCC3534-2536-4F76-B2DB-963618F41A0E}" dt="2025-05-14T09:12:06.924" v="0"/>
        <pc:sldMkLst>
          <pc:docMk/>
          <pc:sldMk cId="1308249809" sldId="483"/>
        </pc:sldMkLst>
        <pc:spChg chg="mod">
          <ac:chgData name="Francesco Lucà" userId="be252dd4-0f5a-48eb-bdff-dd588f7f9609" providerId="ADAL" clId="{7FCC3534-2536-4F76-B2DB-963618F41A0E}" dt="2025-05-14T09:12:06.924" v="0"/>
          <ac:spMkLst>
            <pc:docMk/>
            <pc:sldMk cId="1308249809" sldId="483"/>
            <ac:spMk id="5" creationId="{E1FC1853-0384-4F97-BAB8-CB27B93B2739}"/>
          </ac:spMkLst>
        </pc:spChg>
      </pc:sldChg>
      <pc:sldChg chg="modSp">
        <pc:chgData name="Francesco Lucà" userId="be252dd4-0f5a-48eb-bdff-dd588f7f9609" providerId="ADAL" clId="{7FCC3534-2536-4F76-B2DB-963618F41A0E}" dt="2025-05-14T09:12:06.924" v="0"/>
        <pc:sldMkLst>
          <pc:docMk/>
          <pc:sldMk cId="421410834" sldId="516"/>
        </pc:sldMkLst>
        <pc:spChg chg="mod">
          <ac:chgData name="Francesco Lucà" userId="be252dd4-0f5a-48eb-bdff-dd588f7f9609" providerId="ADAL" clId="{7FCC3534-2536-4F76-B2DB-963618F41A0E}" dt="2025-05-14T09:12:06.924" v="0"/>
          <ac:spMkLst>
            <pc:docMk/>
            <pc:sldMk cId="421410834" sldId="516"/>
            <ac:spMk id="5" creationId="{387D8974-6228-4EC5-A09D-C270EC835E94}"/>
          </ac:spMkLst>
        </pc:spChg>
      </pc:sldChg>
      <pc:sldChg chg="modSp">
        <pc:chgData name="Francesco Lucà" userId="be252dd4-0f5a-48eb-bdff-dd588f7f9609" providerId="ADAL" clId="{7FCC3534-2536-4F76-B2DB-963618F41A0E}" dt="2025-05-14T09:12:06.924" v="0"/>
        <pc:sldMkLst>
          <pc:docMk/>
          <pc:sldMk cId="504149783" sldId="517"/>
        </pc:sldMkLst>
        <pc:spChg chg="mod">
          <ac:chgData name="Francesco Lucà" userId="be252dd4-0f5a-48eb-bdff-dd588f7f9609" providerId="ADAL" clId="{7FCC3534-2536-4F76-B2DB-963618F41A0E}" dt="2025-05-14T09:12:06.924" v="0"/>
          <ac:spMkLst>
            <pc:docMk/>
            <pc:sldMk cId="504149783" sldId="517"/>
            <ac:spMk id="5" creationId="{E1FC1853-0384-4F97-BAB8-CB27B93B2739}"/>
          </ac:spMkLst>
        </pc:spChg>
      </pc:sldChg>
      <pc:sldChg chg="modSp">
        <pc:chgData name="Francesco Lucà" userId="be252dd4-0f5a-48eb-bdff-dd588f7f9609" providerId="ADAL" clId="{7FCC3534-2536-4F76-B2DB-963618F41A0E}" dt="2025-05-14T09:12:06.924" v="0"/>
        <pc:sldMkLst>
          <pc:docMk/>
          <pc:sldMk cId="2595295277" sldId="518"/>
        </pc:sldMkLst>
        <pc:spChg chg="mod">
          <ac:chgData name="Francesco Lucà" userId="be252dd4-0f5a-48eb-bdff-dd588f7f9609" providerId="ADAL" clId="{7FCC3534-2536-4F76-B2DB-963618F41A0E}" dt="2025-05-14T09:12:06.924" v="0"/>
          <ac:spMkLst>
            <pc:docMk/>
            <pc:sldMk cId="2595295277" sldId="518"/>
            <ac:spMk id="5" creationId="{387D8974-6228-4EC5-A09D-C270EC835E94}"/>
          </ac:spMkLst>
        </pc:spChg>
      </pc:sldChg>
      <pc:sldChg chg="modSp">
        <pc:chgData name="Francesco Lucà" userId="be252dd4-0f5a-48eb-bdff-dd588f7f9609" providerId="ADAL" clId="{7FCC3534-2536-4F76-B2DB-963618F41A0E}" dt="2025-05-14T09:12:06.924" v="0"/>
        <pc:sldMkLst>
          <pc:docMk/>
          <pc:sldMk cId="1968430150" sldId="519"/>
        </pc:sldMkLst>
        <pc:spChg chg="mod">
          <ac:chgData name="Francesco Lucà" userId="be252dd4-0f5a-48eb-bdff-dd588f7f9609" providerId="ADAL" clId="{7FCC3534-2536-4F76-B2DB-963618F41A0E}" dt="2025-05-14T09:12:06.924" v="0"/>
          <ac:spMkLst>
            <pc:docMk/>
            <pc:sldMk cId="1968430150" sldId="519"/>
            <ac:spMk id="5" creationId="{E1FC1853-0384-4F97-BAB8-CB27B93B2739}"/>
          </ac:spMkLst>
        </pc:spChg>
      </pc:sldChg>
      <pc:sldChg chg="modSp">
        <pc:chgData name="Francesco Lucà" userId="be252dd4-0f5a-48eb-bdff-dd588f7f9609" providerId="ADAL" clId="{7FCC3534-2536-4F76-B2DB-963618F41A0E}" dt="2025-05-14T09:12:06.924" v="0"/>
        <pc:sldMkLst>
          <pc:docMk/>
          <pc:sldMk cId="264029358" sldId="520"/>
        </pc:sldMkLst>
        <pc:spChg chg="mod">
          <ac:chgData name="Francesco Lucà" userId="be252dd4-0f5a-48eb-bdff-dd588f7f9609" providerId="ADAL" clId="{7FCC3534-2536-4F76-B2DB-963618F41A0E}" dt="2025-05-14T09:12:06.924" v="0"/>
          <ac:spMkLst>
            <pc:docMk/>
            <pc:sldMk cId="264029358" sldId="520"/>
            <ac:spMk id="5" creationId="{E1FC1853-0384-4F97-BAB8-CB27B93B2739}"/>
          </ac:spMkLst>
        </pc:spChg>
      </pc:sldChg>
      <pc:sldMasterChg chg="modSp modSldLayout">
        <pc:chgData name="Francesco Lucà" userId="be252dd4-0f5a-48eb-bdff-dd588f7f9609" providerId="ADAL" clId="{7FCC3534-2536-4F76-B2DB-963618F41A0E}" dt="2025-05-14T09:12:06.924" v="0"/>
        <pc:sldMasterMkLst>
          <pc:docMk/>
          <pc:sldMasterMk cId="0" sldId="2147483648"/>
        </pc:sldMasterMkLst>
        <pc:spChg chg="mod">
          <ac:chgData name="Francesco Lucà" userId="be252dd4-0f5a-48eb-bdff-dd588f7f9609" providerId="ADAL" clId="{7FCC3534-2536-4F76-B2DB-963618F41A0E}" dt="2025-05-14T09:12:06.924" v="0"/>
          <ac:spMkLst>
            <pc:docMk/>
            <pc:sldMasterMk cId="0" sldId="2147483648"/>
            <ac:spMk id="19" creationId="{DBE90251-E50E-4F70-9059-73CB9BD5D14C}"/>
          </ac:spMkLst>
        </pc:spChg>
        <pc:sldLayoutChg chg="modSp">
          <pc:chgData name="Francesco Lucà" userId="be252dd4-0f5a-48eb-bdff-dd588f7f9609" providerId="ADAL" clId="{7FCC3534-2536-4F76-B2DB-963618F41A0E}" dt="2025-05-14T09:12:06.924" v="0"/>
          <pc:sldLayoutMkLst>
            <pc:docMk/>
            <pc:sldMasterMk cId="0" sldId="2147483648"/>
            <pc:sldLayoutMk cId="0" sldId="2147483649"/>
          </pc:sldLayoutMkLst>
          <pc:spChg chg="mod">
            <ac:chgData name="Francesco Lucà" userId="be252dd4-0f5a-48eb-bdff-dd588f7f9609" providerId="ADAL" clId="{7FCC3534-2536-4F76-B2DB-963618F41A0E}" dt="2025-05-14T09:12:06.924"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50"/>
          </pc:sldLayoutMkLst>
          <pc:spChg chg="mod">
            <ac:chgData name="Francesco Lucà" userId="be252dd4-0f5a-48eb-bdff-dd588f7f9609" providerId="ADAL" clId="{7FCC3534-2536-4F76-B2DB-963618F41A0E}" dt="2025-05-14T09:12:06.924"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51"/>
          </pc:sldLayoutMkLst>
          <pc:spChg chg="mod">
            <ac:chgData name="Francesco Lucà" userId="be252dd4-0f5a-48eb-bdff-dd588f7f9609" providerId="ADAL" clId="{7FCC3534-2536-4F76-B2DB-963618F41A0E}" dt="2025-05-14T09:12:06.924"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53"/>
          </pc:sldLayoutMkLst>
          <pc:spChg chg="mod">
            <ac:chgData name="Francesco Lucà" userId="be252dd4-0f5a-48eb-bdff-dd588f7f9609" providerId="ADAL" clId="{7FCC3534-2536-4F76-B2DB-963618F41A0E}" dt="2025-05-14T09:12:06.924"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54"/>
          </pc:sldLayoutMkLst>
          <pc:spChg chg="mod">
            <ac:chgData name="Francesco Lucà" userId="be252dd4-0f5a-48eb-bdff-dd588f7f9609" providerId="ADAL" clId="{7FCC3534-2536-4F76-B2DB-963618F41A0E}" dt="2025-05-14T09:12:06.924"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55"/>
          </pc:sldLayoutMkLst>
          <pc:spChg chg="mod">
            <ac:chgData name="Francesco Lucà" userId="be252dd4-0f5a-48eb-bdff-dd588f7f9609" providerId="ADAL" clId="{7FCC3534-2536-4F76-B2DB-963618F41A0E}" dt="2025-05-14T09:12:06.924"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57"/>
          </pc:sldLayoutMkLst>
          <pc:spChg chg="mod">
            <ac:chgData name="Francesco Lucà" userId="be252dd4-0f5a-48eb-bdff-dd588f7f9609" providerId="ADAL" clId="{7FCC3534-2536-4F76-B2DB-963618F41A0E}" dt="2025-05-14T09:12:06.924"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59"/>
          </pc:sldLayoutMkLst>
          <pc:spChg chg="mod">
            <ac:chgData name="Francesco Lucà" userId="be252dd4-0f5a-48eb-bdff-dd588f7f9609" providerId="ADAL" clId="{7FCC3534-2536-4F76-B2DB-963618F41A0E}" dt="2025-05-14T09:12:06.924"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0"/>
          </pc:sldLayoutMkLst>
          <pc:spChg chg="mod">
            <ac:chgData name="Francesco Lucà" userId="be252dd4-0f5a-48eb-bdff-dd588f7f9609" providerId="ADAL" clId="{7FCC3534-2536-4F76-B2DB-963618F41A0E}" dt="2025-05-14T09:12:06.924"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1"/>
          </pc:sldLayoutMkLst>
          <pc:spChg chg="mod">
            <ac:chgData name="Francesco Lucà" userId="be252dd4-0f5a-48eb-bdff-dd588f7f9609" providerId="ADAL" clId="{7FCC3534-2536-4F76-B2DB-963618F41A0E}" dt="2025-05-14T09:12:06.924"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2"/>
          </pc:sldLayoutMkLst>
          <pc:spChg chg="mod">
            <ac:chgData name="Francesco Lucà" userId="be252dd4-0f5a-48eb-bdff-dd588f7f9609" providerId="ADAL" clId="{7FCC3534-2536-4F76-B2DB-963618F41A0E}" dt="2025-05-14T09:12:06.924"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3"/>
          </pc:sldLayoutMkLst>
          <pc:spChg chg="mod">
            <ac:chgData name="Francesco Lucà" userId="be252dd4-0f5a-48eb-bdff-dd588f7f9609" providerId="ADAL" clId="{7FCC3534-2536-4F76-B2DB-963618F41A0E}" dt="2025-05-14T09:12:06.924"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4"/>
          </pc:sldLayoutMkLst>
          <pc:spChg chg="mod">
            <ac:chgData name="Francesco Lucà" userId="be252dd4-0f5a-48eb-bdff-dd588f7f9609" providerId="ADAL" clId="{7FCC3534-2536-4F76-B2DB-963618F41A0E}" dt="2025-05-14T09:12:06.924"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5"/>
          </pc:sldLayoutMkLst>
          <pc:spChg chg="mod">
            <ac:chgData name="Francesco Lucà" userId="be252dd4-0f5a-48eb-bdff-dd588f7f9609" providerId="ADAL" clId="{7FCC3534-2536-4F76-B2DB-963618F41A0E}" dt="2025-05-14T09:12:06.924"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6"/>
          </pc:sldLayoutMkLst>
          <pc:spChg chg="mod">
            <ac:chgData name="Francesco Lucà" userId="be252dd4-0f5a-48eb-bdff-dd588f7f9609" providerId="ADAL" clId="{7FCC3534-2536-4F76-B2DB-963618F41A0E}" dt="2025-05-14T09:12:06.924"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7FCC3534-2536-4F76-B2DB-963618F41A0E}" dt="2025-05-14T09:12:06.924" v="0"/>
          <pc:sldLayoutMkLst>
            <pc:docMk/>
            <pc:sldMasterMk cId="0" sldId="2147483648"/>
            <pc:sldLayoutMk cId="0" sldId="2147483667"/>
          </pc:sldLayoutMkLst>
          <pc:spChg chg="mod">
            <ac:chgData name="Francesco Lucà" userId="be252dd4-0f5a-48eb-bdff-dd588f7f9609" providerId="ADAL" clId="{7FCC3534-2536-4F76-B2DB-963618F41A0E}" dt="2025-05-14T09:12:06.924" v="0"/>
            <ac:spMkLst>
              <pc:docMk/>
              <pc:sldMasterMk cId="0" sldId="2147483648"/>
              <pc:sldLayoutMk cId="0" sldId="2147483667"/>
              <ac:spMk id="7" creationId="{4FB66AB8-BAC9-4C81-9CB5-45484C4097F9}"/>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14/05/2025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14/05/2025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Practice on Accounting – B.A. Global Governance</a:t>
            </a:r>
            <a:endParaRPr lang="it-IT"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en-US" dirty="0"/>
              <a:t>Practice on Accounting – B.A. Global Governance</a:t>
            </a:r>
            <a:endParaRPr lang="it-IT" dirty="0"/>
          </a:p>
          <a:p>
            <a:pPr algn="ctr"/>
            <a:r>
              <a:rPr lang="it-IT" dirty="0"/>
              <a:t>A.Y. 2024-2025</a:t>
            </a:r>
          </a:p>
          <a:p>
            <a:pPr algn="ct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Practice on Accounting – B.A. Global Governance</a:t>
            </a:r>
          </a:p>
          <a:p>
            <a:pPr algn="ctr"/>
            <a:r>
              <a:rPr lang="en-US" dirty="0"/>
              <a:t>A.Y. 2024-2025</a:t>
            </a:r>
          </a:p>
          <a:p>
            <a:pPr algn="ctr"/>
            <a:endParaRPr lang="en-US" dirty="0"/>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Focus on taxes</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Practice on Accounting – B.A. Global Governance</a:t>
            </a:r>
          </a:p>
          <a:p>
            <a:pPr algn="ctr"/>
            <a:r>
              <a:rPr lang="en-US" dirty="0"/>
              <a:t>A.Y. 2024-2025</a:t>
            </a:r>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25312-0047-4DB7-BABC-02989BF9A9F8}"/>
              </a:ext>
            </a:extLst>
          </p:cNvPr>
          <p:cNvSpPr>
            <a:spLocks noGrp="1"/>
          </p:cNvSpPr>
          <p:nvPr>
            <p:ph type="title"/>
          </p:nvPr>
        </p:nvSpPr>
        <p:spPr/>
        <p:txBody>
          <a:bodyPr>
            <a:normAutofit fontScale="90000"/>
          </a:bodyPr>
          <a:lstStyle/>
          <a:p>
            <a:r>
              <a:rPr lang="en-US" dirty="0"/>
              <a:t>Taxes</a:t>
            </a:r>
          </a:p>
        </p:txBody>
      </p:sp>
      <p:sp>
        <p:nvSpPr>
          <p:cNvPr id="3" name="Content Placeholder 2">
            <a:extLst>
              <a:ext uri="{FF2B5EF4-FFF2-40B4-BE49-F238E27FC236}">
                <a16:creationId xmlns:a16="http://schemas.microsoft.com/office/drawing/2014/main" id="{D5624D8F-7CD3-47B6-B82A-F125B743F619}"/>
              </a:ext>
            </a:extLst>
          </p:cNvPr>
          <p:cNvSpPr>
            <a:spLocks noGrp="1"/>
          </p:cNvSpPr>
          <p:nvPr>
            <p:ph idx="1"/>
          </p:nvPr>
        </p:nvSpPr>
        <p:spPr/>
        <p:txBody>
          <a:bodyPr>
            <a:normAutofit/>
          </a:bodyPr>
          <a:lstStyle/>
          <a:p>
            <a:r>
              <a:rPr lang="en-US" dirty="0"/>
              <a:t>Current taxes are calculated based on a % to be applied on taxable income obtained as following:</a:t>
            </a:r>
          </a:p>
          <a:p>
            <a:endParaRPr lang="en-US" dirty="0"/>
          </a:p>
          <a:p>
            <a:endParaRPr lang="en-US" dirty="0"/>
          </a:p>
        </p:txBody>
      </p:sp>
      <p:sp>
        <p:nvSpPr>
          <p:cNvPr id="4" name="Slide Number Placeholder 3">
            <a:extLst>
              <a:ext uri="{FF2B5EF4-FFF2-40B4-BE49-F238E27FC236}">
                <a16:creationId xmlns:a16="http://schemas.microsoft.com/office/drawing/2014/main" id="{64AB279B-F517-423B-B8D5-8A028901867C}"/>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5" name="Footer Placeholder 4">
            <a:extLst>
              <a:ext uri="{FF2B5EF4-FFF2-40B4-BE49-F238E27FC236}">
                <a16:creationId xmlns:a16="http://schemas.microsoft.com/office/drawing/2014/main" id="{387D8974-6228-4EC5-A09D-C270EC835E94}"/>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2F2CCD0-0D40-4C6A-9364-9057CFB053E2}"/>
              </a:ext>
            </a:extLst>
          </p:cNvPr>
          <p:cNvGraphicFramePr>
            <a:graphicFrameLocks noGrp="1"/>
          </p:cNvGraphicFramePr>
          <p:nvPr/>
        </p:nvGraphicFramePr>
        <p:xfrm>
          <a:off x="1024611" y="1945640"/>
          <a:ext cx="3435246" cy="2966720"/>
        </p:xfrm>
        <a:graphic>
          <a:graphicData uri="http://schemas.openxmlformats.org/drawingml/2006/table">
            <a:tbl>
              <a:tblPr firstRow="1" bandRow="1">
                <a:tableStyleId>{2D5ABB26-0587-4C30-8999-92F81FD0307C}</a:tableStyleId>
              </a:tblPr>
              <a:tblGrid>
                <a:gridCol w="562649">
                  <a:extLst>
                    <a:ext uri="{9D8B030D-6E8A-4147-A177-3AD203B41FA5}">
                      <a16:colId xmlns:a16="http://schemas.microsoft.com/office/drawing/2014/main" val="3815324269"/>
                    </a:ext>
                  </a:extLst>
                </a:gridCol>
                <a:gridCol w="2872597">
                  <a:extLst>
                    <a:ext uri="{9D8B030D-6E8A-4147-A177-3AD203B41FA5}">
                      <a16:colId xmlns:a16="http://schemas.microsoft.com/office/drawing/2014/main" val="2329441780"/>
                    </a:ext>
                  </a:extLst>
                </a:gridCol>
              </a:tblGrid>
              <a:tr h="370840">
                <a:tc>
                  <a:txBody>
                    <a:bodyPr/>
                    <a:lstStyle/>
                    <a:p>
                      <a:pPr algn="ctr"/>
                      <a:r>
                        <a:rPr lang="en-US" sz="1600" dirty="0"/>
                        <a:t>+</a:t>
                      </a:r>
                    </a:p>
                  </a:txBody>
                  <a:tcPr/>
                </a:tc>
                <a:tc>
                  <a:txBody>
                    <a:bodyPr/>
                    <a:lstStyle/>
                    <a:p>
                      <a:pPr algn="ctr"/>
                      <a:r>
                        <a:rPr lang="en-US" sz="1600" dirty="0"/>
                        <a:t>Revenues</a:t>
                      </a:r>
                    </a:p>
                  </a:txBody>
                  <a:tcPr/>
                </a:tc>
                <a:extLst>
                  <a:ext uri="{0D108BD9-81ED-4DB2-BD59-A6C34878D82A}">
                    <a16:rowId xmlns:a16="http://schemas.microsoft.com/office/drawing/2014/main" val="9846408"/>
                  </a:ext>
                </a:extLst>
              </a:tr>
              <a:tr h="370840">
                <a:tc>
                  <a:txBody>
                    <a:bodyPr/>
                    <a:lstStyle/>
                    <a:p>
                      <a:pPr algn="ctr"/>
                      <a:r>
                        <a:rPr lang="en-US" sz="1600" dirty="0"/>
                        <a:t>-</a:t>
                      </a:r>
                    </a:p>
                  </a:txBody>
                  <a:tcPr>
                    <a:lnB w="12700" cap="flat" cmpd="sng" algn="ctr">
                      <a:solidFill>
                        <a:schemeClr val="tx1"/>
                      </a:solidFill>
                      <a:prstDash val="solid"/>
                      <a:round/>
                      <a:headEnd type="none" w="med" len="med"/>
                      <a:tailEnd type="none" w="med" len="med"/>
                    </a:lnB>
                  </a:tcPr>
                </a:tc>
                <a:tc>
                  <a:txBody>
                    <a:bodyPr/>
                    <a:lstStyle/>
                    <a:p>
                      <a:pPr algn="ctr"/>
                      <a:r>
                        <a:rPr lang="en-US" sz="1600" dirty="0"/>
                        <a:t>Expenses</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7437588"/>
                  </a:ext>
                </a:extLst>
              </a:tr>
              <a:tr h="370840">
                <a:tc>
                  <a:txBody>
                    <a:bodyPr/>
                    <a:lstStyle/>
                    <a:p>
                      <a:pPr algn="ctr"/>
                      <a:r>
                        <a:rPr lang="en-US" sz="1600"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dirty="0"/>
                        <a:t>Pre-tax income</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985820082"/>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dirty="0"/>
                        <a:t>Non-Deductible costs</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65064564"/>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Non taxable revenues</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1008510"/>
                  </a:ext>
                </a:extLst>
              </a:tr>
              <a:tr h="370840">
                <a:tc>
                  <a:txBody>
                    <a:bodyPr/>
                    <a:lstStyle/>
                    <a:p>
                      <a:pPr algn="ctr"/>
                      <a:r>
                        <a:rPr lang="en-US" sz="1600" b="1"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b="1" dirty="0"/>
                        <a:t>Taxable income</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328858264"/>
                  </a:ext>
                </a:extLst>
              </a:tr>
              <a:tr h="370840">
                <a:tc>
                  <a:txBody>
                    <a:bodyPr/>
                    <a:lstStyle/>
                    <a:p>
                      <a:pPr algn="ctr"/>
                      <a:r>
                        <a:rPr lang="en-US" sz="1600" dirty="0"/>
                        <a:t>-</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t>Income taxes (%)</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67689945"/>
                  </a:ext>
                </a:extLst>
              </a:tr>
              <a:tr h="370840">
                <a:tc>
                  <a:txBody>
                    <a:bodyPr/>
                    <a:lstStyle/>
                    <a:p>
                      <a:pPr algn="ctr"/>
                      <a:r>
                        <a:rPr lang="en-US" sz="1600" dirty="0"/>
                        <a:t>=</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1600" dirty="0"/>
                        <a:t>Profit and loss for the period</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657271199"/>
                  </a:ext>
                </a:extLst>
              </a:tr>
            </a:tbl>
          </a:graphicData>
        </a:graphic>
      </p:graphicFrame>
      <p:graphicFrame>
        <p:nvGraphicFramePr>
          <p:cNvPr id="7" name="Table 6">
            <a:extLst>
              <a:ext uri="{FF2B5EF4-FFF2-40B4-BE49-F238E27FC236}">
                <a16:creationId xmlns:a16="http://schemas.microsoft.com/office/drawing/2014/main" id="{FCACB326-B58B-47EF-A1C9-80DD754C1827}"/>
              </a:ext>
            </a:extLst>
          </p:cNvPr>
          <p:cNvGraphicFramePr>
            <a:graphicFrameLocks noGrp="1"/>
          </p:cNvGraphicFramePr>
          <p:nvPr/>
        </p:nvGraphicFramePr>
        <p:xfrm>
          <a:off x="5155417" y="1945640"/>
          <a:ext cx="3435246" cy="2966720"/>
        </p:xfrm>
        <a:graphic>
          <a:graphicData uri="http://schemas.openxmlformats.org/drawingml/2006/table">
            <a:tbl>
              <a:tblPr firstRow="1" bandRow="1">
                <a:tableStyleId>{2D5ABB26-0587-4C30-8999-92F81FD0307C}</a:tableStyleId>
              </a:tblPr>
              <a:tblGrid>
                <a:gridCol w="562649">
                  <a:extLst>
                    <a:ext uri="{9D8B030D-6E8A-4147-A177-3AD203B41FA5}">
                      <a16:colId xmlns:a16="http://schemas.microsoft.com/office/drawing/2014/main" val="3815324269"/>
                    </a:ext>
                  </a:extLst>
                </a:gridCol>
                <a:gridCol w="2872597">
                  <a:extLst>
                    <a:ext uri="{9D8B030D-6E8A-4147-A177-3AD203B41FA5}">
                      <a16:colId xmlns:a16="http://schemas.microsoft.com/office/drawing/2014/main" val="2329441780"/>
                    </a:ext>
                  </a:extLst>
                </a:gridCol>
              </a:tblGrid>
              <a:tr h="370840">
                <a:tc>
                  <a:txBody>
                    <a:bodyPr/>
                    <a:lstStyle/>
                    <a:p>
                      <a:pPr algn="ctr"/>
                      <a:r>
                        <a:rPr lang="en-US" sz="1600" dirty="0"/>
                        <a:t>+</a:t>
                      </a:r>
                    </a:p>
                  </a:txBody>
                  <a:tcPr/>
                </a:tc>
                <a:tc>
                  <a:txBody>
                    <a:bodyPr/>
                    <a:lstStyle/>
                    <a:p>
                      <a:pPr algn="ctr"/>
                      <a:r>
                        <a:rPr lang="en-US" sz="1600" dirty="0"/>
                        <a:t>100</a:t>
                      </a:r>
                    </a:p>
                  </a:txBody>
                  <a:tcPr/>
                </a:tc>
                <a:extLst>
                  <a:ext uri="{0D108BD9-81ED-4DB2-BD59-A6C34878D82A}">
                    <a16:rowId xmlns:a16="http://schemas.microsoft.com/office/drawing/2014/main" val="9846408"/>
                  </a:ext>
                </a:extLst>
              </a:tr>
              <a:tr h="370840">
                <a:tc>
                  <a:txBody>
                    <a:bodyPr/>
                    <a:lstStyle/>
                    <a:p>
                      <a:pPr algn="ctr"/>
                      <a:r>
                        <a:rPr lang="en-US" sz="1600" dirty="0"/>
                        <a:t>-</a:t>
                      </a:r>
                    </a:p>
                  </a:txBody>
                  <a:tcPr>
                    <a:lnB w="12700" cap="flat" cmpd="sng" algn="ctr">
                      <a:solidFill>
                        <a:schemeClr val="tx1"/>
                      </a:solidFill>
                      <a:prstDash val="solid"/>
                      <a:round/>
                      <a:headEnd type="none" w="med" len="med"/>
                      <a:tailEnd type="none" w="med" len="med"/>
                    </a:lnB>
                  </a:tcPr>
                </a:tc>
                <a:tc>
                  <a:txBody>
                    <a:bodyPr/>
                    <a:lstStyle/>
                    <a:p>
                      <a:pPr algn="ctr"/>
                      <a:r>
                        <a:rPr lang="en-US" sz="1600" dirty="0"/>
                        <a:t>80</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7437588"/>
                  </a:ext>
                </a:extLst>
              </a:tr>
              <a:tr h="370840">
                <a:tc>
                  <a:txBody>
                    <a:bodyPr/>
                    <a:lstStyle/>
                    <a:p>
                      <a:pPr algn="ctr"/>
                      <a:r>
                        <a:rPr lang="en-US" sz="1600"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b="1" dirty="0"/>
                        <a:t>20</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985820082"/>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dirty="0"/>
                        <a:t>20</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65064564"/>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2</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1008510"/>
                  </a:ext>
                </a:extLst>
              </a:tr>
              <a:tr h="370840">
                <a:tc>
                  <a:txBody>
                    <a:bodyPr/>
                    <a:lstStyle/>
                    <a:p>
                      <a:pPr algn="ctr"/>
                      <a:r>
                        <a:rPr lang="en-US" sz="1600" b="1"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b="1" dirty="0"/>
                        <a:t>38</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328858264"/>
                  </a:ext>
                </a:extLst>
              </a:tr>
              <a:tr h="370840">
                <a:tc>
                  <a:txBody>
                    <a:bodyPr/>
                    <a:lstStyle/>
                    <a:p>
                      <a:pPr algn="ctr"/>
                      <a:r>
                        <a:rPr lang="en-US" sz="1600" dirty="0"/>
                        <a:t>-</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t>9 (24%)</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67689945"/>
                  </a:ext>
                </a:extLst>
              </a:tr>
              <a:tr h="370840">
                <a:tc>
                  <a:txBody>
                    <a:bodyPr/>
                    <a:lstStyle/>
                    <a:p>
                      <a:pPr algn="ctr"/>
                      <a:r>
                        <a:rPr lang="en-US" sz="1600" dirty="0"/>
                        <a:t>=</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1600" b="1" dirty="0"/>
                        <a:t>11</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657271199"/>
                  </a:ext>
                </a:extLst>
              </a:tr>
            </a:tbl>
          </a:graphicData>
        </a:graphic>
      </p:graphicFrame>
    </p:spTree>
    <p:extLst>
      <p:ext uri="{BB962C8B-B14F-4D97-AF65-F5344CB8AC3E}">
        <p14:creationId xmlns:p14="http://schemas.microsoft.com/office/powerpoint/2010/main" val="421410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88C23-8AE1-4BAC-B150-C9956410C13C}"/>
              </a:ext>
            </a:extLst>
          </p:cNvPr>
          <p:cNvSpPr>
            <a:spLocks noGrp="1"/>
          </p:cNvSpPr>
          <p:nvPr>
            <p:ph type="title"/>
          </p:nvPr>
        </p:nvSpPr>
        <p:spPr/>
        <p:txBody>
          <a:bodyPr>
            <a:normAutofit fontScale="90000"/>
          </a:bodyPr>
          <a:lstStyle/>
          <a:p>
            <a:r>
              <a:rPr lang="en-US" dirty="0"/>
              <a:t>Taxes</a:t>
            </a:r>
          </a:p>
        </p:txBody>
      </p:sp>
      <p:sp>
        <p:nvSpPr>
          <p:cNvPr id="3" name="Content Placeholder 2">
            <a:extLst>
              <a:ext uri="{FF2B5EF4-FFF2-40B4-BE49-F238E27FC236}">
                <a16:creationId xmlns:a16="http://schemas.microsoft.com/office/drawing/2014/main" id="{0E03D9D6-C8B1-4D55-8D9F-129F1E035BFB}"/>
              </a:ext>
            </a:extLst>
          </p:cNvPr>
          <p:cNvSpPr>
            <a:spLocks noGrp="1"/>
          </p:cNvSpPr>
          <p:nvPr>
            <p:ph idx="1"/>
          </p:nvPr>
        </p:nvSpPr>
        <p:spPr/>
        <p:txBody>
          <a:bodyPr>
            <a:normAutofit fontScale="85000" lnSpcReduction="20000"/>
          </a:bodyPr>
          <a:lstStyle/>
          <a:p>
            <a:r>
              <a:rPr lang="en-US" dirty="0"/>
              <a:t>The table in previous slide shows a difference between accounting result (20) and fiscal results for the period (38). This is very common in all legislations because of differences between the civil and fiscal rules. The tax calculation is often requested to an expert in tax matters and requires the application of all considerations based on documentation and inquiry with the management. </a:t>
            </a:r>
          </a:p>
          <a:p>
            <a:r>
              <a:rPr lang="en-US" dirty="0"/>
              <a:t>In general revenues increase and expenses decrease the basis for calculation of taxes.</a:t>
            </a:r>
          </a:p>
          <a:p>
            <a:pPr algn="ctr"/>
            <a:endParaRPr lang="en-US" dirty="0"/>
          </a:p>
          <a:p>
            <a:pPr algn="ctr"/>
            <a:endParaRPr lang="en-US" dirty="0"/>
          </a:p>
          <a:p>
            <a:pPr algn="ctr"/>
            <a:r>
              <a:rPr lang="en-US" dirty="0"/>
              <a:t>	</a:t>
            </a:r>
          </a:p>
          <a:p>
            <a:endParaRPr lang="en-US" dirty="0"/>
          </a:p>
          <a:p>
            <a:endParaRPr lang="en-US" dirty="0"/>
          </a:p>
          <a:p>
            <a:endParaRPr lang="en-US" dirty="0"/>
          </a:p>
          <a:p>
            <a:r>
              <a:rPr lang="en-US" dirty="0"/>
              <a:t>But this is not always true as we need to consider non taxable revenues and non deductible costs. </a:t>
            </a:r>
          </a:p>
          <a:p>
            <a:r>
              <a:rPr lang="en-US" dirty="0"/>
              <a:t>An example of non taxable revenues is those referred to any tax reimbursement. As this has came from tax cannot be taxed again. </a:t>
            </a:r>
          </a:p>
          <a:p>
            <a:r>
              <a:rPr lang="en-US" dirty="0"/>
              <a:t>An example of non-deductible expenses is related to the use of phones, often non 100% deductible. </a:t>
            </a:r>
          </a:p>
        </p:txBody>
      </p:sp>
      <p:sp>
        <p:nvSpPr>
          <p:cNvPr id="4" name="Slide Number Placeholder 3">
            <a:extLst>
              <a:ext uri="{FF2B5EF4-FFF2-40B4-BE49-F238E27FC236}">
                <a16:creationId xmlns:a16="http://schemas.microsoft.com/office/drawing/2014/main" id="{89697CC5-A691-44C9-B349-108CF73F882F}"/>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E1FC1853-0384-4F97-BAB8-CB27B93B273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
        <p:nvSpPr>
          <p:cNvPr id="6" name="Arrow: Up 5">
            <a:extLst>
              <a:ext uri="{FF2B5EF4-FFF2-40B4-BE49-F238E27FC236}">
                <a16:creationId xmlns:a16="http://schemas.microsoft.com/office/drawing/2014/main" id="{7EBEC0B9-E9A0-4798-830D-420251BCFE01}"/>
              </a:ext>
            </a:extLst>
          </p:cNvPr>
          <p:cNvSpPr/>
          <p:nvPr/>
        </p:nvSpPr>
        <p:spPr>
          <a:xfrm>
            <a:off x="1900427" y="2467470"/>
            <a:ext cx="484632" cy="628650"/>
          </a:xfrm>
          <a:prstGeom prst="up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7" name="Arrow: Up 6">
            <a:extLst>
              <a:ext uri="{FF2B5EF4-FFF2-40B4-BE49-F238E27FC236}">
                <a16:creationId xmlns:a16="http://schemas.microsoft.com/office/drawing/2014/main" id="{87983BE0-7903-43C9-9EED-18BCE0B389F4}"/>
              </a:ext>
            </a:extLst>
          </p:cNvPr>
          <p:cNvSpPr/>
          <p:nvPr/>
        </p:nvSpPr>
        <p:spPr>
          <a:xfrm>
            <a:off x="6096000" y="2467470"/>
            <a:ext cx="484632" cy="628650"/>
          </a:xfrm>
          <a:prstGeom prst="up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8" name="Arrow: Up 7">
            <a:extLst>
              <a:ext uri="{FF2B5EF4-FFF2-40B4-BE49-F238E27FC236}">
                <a16:creationId xmlns:a16="http://schemas.microsoft.com/office/drawing/2014/main" id="{9EF4A7E2-0761-4F9C-866E-6ED450E8D46C}"/>
              </a:ext>
            </a:extLst>
          </p:cNvPr>
          <p:cNvSpPr/>
          <p:nvPr/>
        </p:nvSpPr>
        <p:spPr>
          <a:xfrm rot="10800000">
            <a:off x="6096000" y="3247264"/>
            <a:ext cx="484632" cy="628650"/>
          </a:xfrm>
          <a:prstGeom prst="up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1" name="Arrow: Up 10">
            <a:extLst>
              <a:ext uri="{FF2B5EF4-FFF2-40B4-BE49-F238E27FC236}">
                <a16:creationId xmlns:a16="http://schemas.microsoft.com/office/drawing/2014/main" id="{1029AF5A-1C96-4311-8A7B-D2D4F5E3EC0F}"/>
              </a:ext>
            </a:extLst>
          </p:cNvPr>
          <p:cNvSpPr/>
          <p:nvPr/>
        </p:nvSpPr>
        <p:spPr>
          <a:xfrm>
            <a:off x="1900427" y="3247264"/>
            <a:ext cx="484632" cy="628650"/>
          </a:xfrm>
          <a:prstGeom prst="up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graphicFrame>
        <p:nvGraphicFramePr>
          <p:cNvPr id="14" name="Table 14">
            <a:extLst>
              <a:ext uri="{FF2B5EF4-FFF2-40B4-BE49-F238E27FC236}">
                <a16:creationId xmlns:a16="http://schemas.microsoft.com/office/drawing/2014/main" id="{7D3F2B8D-9C4C-4376-8870-65FF6625630E}"/>
              </a:ext>
            </a:extLst>
          </p:cNvPr>
          <p:cNvGraphicFramePr>
            <a:graphicFrameLocks noGrp="1"/>
          </p:cNvGraphicFramePr>
          <p:nvPr>
            <p:extLst>
              <p:ext uri="{D42A27DB-BD31-4B8C-83A1-F6EECF244321}">
                <p14:modId xmlns:p14="http://schemas.microsoft.com/office/powerpoint/2010/main" val="3929563800"/>
              </p:ext>
            </p:extLst>
          </p:nvPr>
        </p:nvGraphicFramePr>
        <p:xfrm>
          <a:off x="2479431" y="2643689"/>
          <a:ext cx="8033628" cy="1471110"/>
        </p:xfrm>
        <a:graphic>
          <a:graphicData uri="http://schemas.openxmlformats.org/drawingml/2006/table">
            <a:tbl>
              <a:tblPr firstRow="1" bandRow="1">
                <a:tableStyleId>{2D5ABB26-0587-4C30-8999-92F81FD0307C}</a:tableStyleId>
              </a:tblPr>
              <a:tblGrid>
                <a:gridCol w="4273273">
                  <a:extLst>
                    <a:ext uri="{9D8B030D-6E8A-4147-A177-3AD203B41FA5}">
                      <a16:colId xmlns:a16="http://schemas.microsoft.com/office/drawing/2014/main" val="618561304"/>
                    </a:ext>
                  </a:extLst>
                </a:gridCol>
                <a:gridCol w="3760355">
                  <a:extLst>
                    <a:ext uri="{9D8B030D-6E8A-4147-A177-3AD203B41FA5}">
                      <a16:colId xmlns:a16="http://schemas.microsoft.com/office/drawing/2014/main" val="3513583330"/>
                    </a:ext>
                  </a:extLst>
                </a:gridCol>
              </a:tblGrid>
              <a:tr h="735555">
                <a:tc>
                  <a:txBody>
                    <a:bodyPr/>
                    <a:lstStyle/>
                    <a:p>
                      <a:r>
                        <a:rPr lang="en-US" dirty="0"/>
                        <a:t>Revenues</a:t>
                      </a:r>
                    </a:p>
                  </a:txBody>
                  <a:tcPr/>
                </a:tc>
                <a:tc>
                  <a:txBody>
                    <a:bodyPr/>
                    <a:lstStyle/>
                    <a:p>
                      <a:r>
                        <a:rPr lang="en-US" dirty="0"/>
                        <a:t>Tax</a:t>
                      </a:r>
                    </a:p>
                  </a:txBody>
                  <a:tcPr/>
                </a:tc>
                <a:extLst>
                  <a:ext uri="{0D108BD9-81ED-4DB2-BD59-A6C34878D82A}">
                    <a16:rowId xmlns:a16="http://schemas.microsoft.com/office/drawing/2014/main" val="2217199526"/>
                  </a:ext>
                </a:extLst>
              </a:tr>
              <a:tr h="735555">
                <a:tc>
                  <a:txBody>
                    <a:bodyPr/>
                    <a:lstStyle/>
                    <a:p>
                      <a:r>
                        <a:rPr lang="en-US" dirty="0"/>
                        <a:t>Expenses</a:t>
                      </a:r>
                    </a:p>
                  </a:txBody>
                  <a:tcPr/>
                </a:tc>
                <a:tc>
                  <a:txBody>
                    <a:bodyPr/>
                    <a:lstStyle/>
                    <a:p>
                      <a:r>
                        <a:rPr lang="en-US" dirty="0"/>
                        <a:t>Tax</a:t>
                      </a:r>
                    </a:p>
                  </a:txBody>
                  <a:tcPr/>
                </a:tc>
                <a:extLst>
                  <a:ext uri="{0D108BD9-81ED-4DB2-BD59-A6C34878D82A}">
                    <a16:rowId xmlns:a16="http://schemas.microsoft.com/office/drawing/2014/main" val="1867568422"/>
                  </a:ext>
                </a:extLst>
              </a:tr>
            </a:tbl>
          </a:graphicData>
        </a:graphic>
      </p:graphicFrame>
    </p:spTree>
    <p:extLst>
      <p:ext uri="{BB962C8B-B14F-4D97-AF65-F5344CB8AC3E}">
        <p14:creationId xmlns:p14="http://schemas.microsoft.com/office/powerpoint/2010/main" val="1308249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25312-0047-4DB7-BABC-02989BF9A9F8}"/>
              </a:ext>
            </a:extLst>
          </p:cNvPr>
          <p:cNvSpPr>
            <a:spLocks noGrp="1"/>
          </p:cNvSpPr>
          <p:nvPr>
            <p:ph type="title"/>
          </p:nvPr>
        </p:nvSpPr>
        <p:spPr/>
        <p:txBody>
          <a:bodyPr>
            <a:normAutofit fontScale="90000"/>
          </a:bodyPr>
          <a:lstStyle/>
          <a:p>
            <a:r>
              <a:rPr lang="en-US" dirty="0"/>
              <a:t>Taxes</a:t>
            </a:r>
          </a:p>
        </p:txBody>
      </p:sp>
      <p:sp>
        <p:nvSpPr>
          <p:cNvPr id="3" name="Content Placeholder 2">
            <a:extLst>
              <a:ext uri="{FF2B5EF4-FFF2-40B4-BE49-F238E27FC236}">
                <a16:creationId xmlns:a16="http://schemas.microsoft.com/office/drawing/2014/main" id="{D5624D8F-7CD3-47B6-B82A-F125B743F619}"/>
              </a:ext>
            </a:extLst>
          </p:cNvPr>
          <p:cNvSpPr>
            <a:spLocks noGrp="1"/>
          </p:cNvSpPr>
          <p:nvPr>
            <p:ph idx="1"/>
          </p:nvPr>
        </p:nvSpPr>
        <p:spPr/>
        <p:txBody>
          <a:bodyPr>
            <a:normAutofit/>
          </a:bodyPr>
          <a:lstStyle/>
          <a:p>
            <a:r>
              <a:rPr lang="en-US" dirty="0"/>
              <a:t>The company X has a pre-tax income of 20. As this company operates in a innovative business that is incentivized by the Government the 20% of its revenues are not taxable. During the year accumulated costs for phone services for 50 that are deductible only at 80%</a:t>
            </a:r>
          </a:p>
          <a:p>
            <a:endParaRPr lang="en-US" dirty="0"/>
          </a:p>
          <a:p>
            <a:endParaRPr lang="en-US" dirty="0"/>
          </a:p>
        </p:txBody>
      </p:sp>
      <p:sp>
        <p:nvSpPr>
          <p:cNvPr id="4" name="Slide Number Placeholder 3">
            <a:extLst>
              <a:ext uri="{FF2B5EF4-FFF2-40B4-BE49-F238E27FC236}">
                <a16:creationId xmlns:a16="http://schemas.microsoft.com/office/drawing/2014/main" id="{64AB279B-F517-423B-B8D5-8A028901867C}"/>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387D8974-6228-4EC5-A09D-C270EC835E94}"/>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graphicFrame>
        <p:nvGraphicFramePr>
          <p:cNvPr id="6" name="Table 5">
            <a:extLst>
              <a:ext uri="{FF2B5EF4-FFF2-40B4-BE49-F238E27FC236}">
                <a16:creationId xmlns:a16="http://schemas.microsoft.com/office/drawing/2014/main" id="{D2F2CCD0-0D40-4C6A-9364-9057CFB053E2}"/>
              </a:ext>
            </a:extLst>
          </p:cNvPr>
          <p:cNvGraphicFramePr>
            <a:graphicFrameLocks noGrp="1"/>
          </p:cNvGraphicFramePr>
          <p:nvPr>
            <p:extLst>
              <p:ext uri="{D42A27DB-BD31-4B8C-83A1-F6EECF244321}">
                <p14:modId xmlns:p14="http://schemas.microsoft.com/office/powerpoint/2010/main" val="1830453217"/>
              </p:ext>
            </p:extLst>
          </p:nvPr>
        </p:nvGraphicFramePr>
        <p:xfrm>
          <a:off x="1036832" y="2763325"/>
          <a:ext cx="3435246" cy="2225040"/>
        </p:xfrm>
        <a:graphic>
          <a:graphicData uri="http://schemas.openxmlformats.org/drawingml/2006/table">
            <a:tbl>
              <a:tblPr firstRow="1" bandRow="1">
                <a:tableStyleId>{2D5ABB26-0587-4C30-8999-92F81FD0307C}</a:tableStyleId>
              </a:tblPr>
              <a:tblGrid>
                <a:gridCol w="562649">
                  <a:extLst>
                    <a:ext uri="{9D8B030D-6E8A-4147-A177-3AD203B41FA5}">
                      <a16:colId xmlns:a16="http://schemas.microsoft.com/office/drawing/2014/main" val="3815324269"/>
                    </a:ext>
                  </a:extLst>
                </a:gridCol>
                <a:gridCol w="2872597">
                  <a:extLst>
                    <a:ext uri="{9D8B030D-6E8A-4147-A177-3AD203B41FA5}">
                      <a16:colId xmlns:a16="http://schemas.microsoft.com/office/drawing/2014/main" val="2329441780"/>
                    </a:ext>
                  </a:extLst>
                </a:gridCol>
              </a:tblGrid>
              <a:tr h="370840">
                <a:tc>
                  <a:txBody>
                    <a:bodyPr/>
                    <a:lstStyle/>
                    <a:p>
                      <a:pPr algn="ctr"/>
                      <a:r>
                        <a:rPr lang="en-US" sz="1600"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dirty="0"/>
                        <a:t>Pre-tax income</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985820082"/>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dirty="0"/>
                        <a:t>Non-Deductible costs</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65064564"/>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Non taxable revenues</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1008510"/>
                  </a:ext>
                </a:extLst>
              </a:tr>
              <a:tr h="370840">
                <a:tc>
                  <a:txBody>
                    <a:bodyPr/>
                    <a:lstStyle/>
                    <a:p>
                      <a:pPr algn="ctr"/>
                      <a:r>
                        <a:rPr lang="en-US" sz="1600" b="1"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b="1" dirty="0"/>
                        <a:t>Taxable income</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328858264"/>
                  </a:ext>
                </a:extLst>
              </a:tr>
              <a:tr h="370840">
                <a:tc>
                  <a:txBody>
                    <a:bodyPr/>
                    <a:lstStyle/>
                    <a:p>
                      <a:pPr algn="ctr"/>
                      <a:r>
                        <a:rPr lang="en-US" sz="1600" dirty="0"/>
                        <a:t>-</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t>Income taxes (24%)</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67689945"/>
                  </a:ext>
                </a:extLst>
              </a:tr>
              <a:tr h="370840">
                <a:tc>
                  <a:txBody>
                    <a:bodyPr/>
                    <a:lstStyle/>
                    <a:p>
                      <a:pPr algn="ctr"/>
                      <a:r>
                        <a:rPr lang="en-US" sz="1600" dirty="0"/>
                        <a:t>=</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1600" dirty="0"/>
                        <a:t>Profit and loss for the period</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657271199"/>
                  </a:ext>
                </a:extLst>
              </a:tr>
            </a:tbl>
          </a:graphicData>
        </a:graphic>
      </p:graphicFrame>
      <p:graphicFrame>
        <p:nvGraphicFramePr>
          <p:cNvPr id="7" name="Table 6">
            <a:extLst>
              <a:ext uri="{FF2B5EF4-FFF2-40B4-BE49-F238E27FC236}">
                <a16:creationId xmlns:a16="http://schemas.microsoft.com/office/drawing/2014/main" id="{FCACB326-B58B-47EF-A1C9-80DD754C1827}"/>
              </a:ext>
            </a:extLst>
          </p:cNvPr>
          <p:cNvGraphicFramePr>
            <a:graphicFrameLocks noGrp="1"/>
          </p:cNvGraphicFramePr>
          <p:nvPr>
            <p:extLst>
              <p:ext uri="{D42A27DB-BD31-4B8C-83A1-F6EECF244321}">
                <p14:modId xmlns:p14="http://schemas.microsoft.com/office/powerpoint/2010/main" val="3728840509"/>
              </p:ext>
            </p:extLst>
          </p:nvPr>
        </p:nvGraphicFramePr>
        <p:xfrm>
          <a:off x="5155417" y="2763325"/>
          <a:ext cx="3435246" cy="2225040"/>
        </p:xfrm>
        <a:graphic>
          <a:graphicData uri="http://schemas.openxmlformats.org/drawingml/2006/table">
            <a:tbl>
              <a:tblPr firstRow="1" bandRow="1">
                <a:tableStyleId>{2D5ABB26-0587-4C30-8999-92F81FD0307C}</a:tableStyleId>
              </a:tblPr>
              <a:tblGrid>
                <a:gridCol w="562649">
                  <a:extLst>
                    <a:ext uri="{9D8B030D-6E8A-4147-A177-3AD203B41FA5}">
                      <a16:colId xmlns:a16="http://schemas.microsoft.com/office/drawing/2014/main" val="3815324269"/>
                    </a:ext>
                  </a:extLst>
                </a:gridCol>
                <a:gridCol w="2872597">
                  <a:extLst>
                    <a:ext uri="{9D8B030D-6E8A-4147-A177-3AD203B41FA5}">
                      <a16:colId xmlns:a16="http://schemas.microsoft.com/office/drawing/2014/main" val="2329441780"/>
                    </a:ext>
                  </a:extLst>
                </a:gridCol>
              </a:tblGrid>
              <a:tr h="370840">
                <a:tc>
                  <a:txBody>
                    <a:bodyPr/>
                    <a:lstStyle/>
                    <a:p>
                      <a:pPr algn="ctr"/>
                      <a:r>
                        <a:rPr lang="en-US" sz="1600"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b="1" dirty="0"/>
                        <a:t>20</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985820082"/>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dirty="0"/>
                        <a:t>10</a:t>
                      </a:r>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865064564"/>
                  </a:ext>
                </a:extLst>
              </a:tr>
              <a:tr h="370840">
                <a:tc>
                  <a:txBody>
                    <a:bodyPr/>
                    <a:lstStyle/>
                    <a:p>
                      <a:pPr algn="ctr"/>
                      <a:r>
                        <a:rPr lang="en-US" sz="1600" dirty="0"/>
                        <a:t>-</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600" dirty="0"/>
                        <a:t>20</a:t>
                      </a: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31008510"/>
                  </a:ext>
                </a:extLst>
              </a:tr>
              <a:tr h="370840">
                <a:tc>
                  <a:txBody>
                    <a:bodyPr/>
                    <a:lstStyle/>
                    <a:p>
                      <a:pPr algn="ctr"/>
                      <a:r>
                        <a:rPr lang="en-US" sz="1600" b="1" dirty="0"/>
                        <a:t>=</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US" sz="1600" b="1" dirty="0"/>
                        <a:t>10</a:t>
                      </a:r>
                    </a:p>
                  </a:txBody>
                  <a:tcP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2328858264"/>
                  </a:ext>
                </a:extLst>
              </a:tr>
              <a:tr h="370840">
                <a:tc>
                  <a:txBody>
                    <a:bodyPr/>
                    <a:lstStyle/>
                    <a:p>
                      <a:pPr algn="ctr"/>
                      <a:r>
                        <a:rPr lang="en-US" sz="1600" dirty="0"/>
                        <a:t>-</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t>2,4</a:t>
                      </a:r>
                    </a:p>
                  </a:txBody>
                  <a:tcPr>
                    <a:lnL>
                      <a:noFill/>
                    </a:lnL>
                    <a:lnR>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67689945"/>
                  </a:ext>
                </a:extLst>
              </a:tr>
              <a:tr h="370840">
                <a:tc>
                  <a:txBody>
                    <a:bodyPr/>
                    <a:lstStyle/>
                    <a:p>
                      <a:pPr algn="ctr"/>
                      <a:r>
                        <a:rPr lang="en-US" sz="1600" dirty="0"/>
                        <a:t>=</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1600" b="1" dirty="0"/>
                        <a:t>17,6</a:t>
                      </a:r>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657271199"/>
                  </a:ext>
                </a:extLst>
              </a:tr>
            </a:tbl>
          </a:graphicData>
        </a:graphic>
      </p:graphicFrame>
    </p:spTree>
    <p:extLst>
      <p:ext uri="{BB962C8B-B14F-4D97-AF65-F5344CB8AC3E}">
        <p14:creationId xmlns:p14="http://schemas.microsoft.com/office/powerpoint/2010/main" val="2595295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88C23-8AE1-4BAC-B150-C9956410C13C}"/>
              </a:ext>
            </a:extLst>
          </p:cNvPr>
          <p:cNvSpPr>
            <a:spLocks noGrp="1"/>
          </p:cNvSpPr>
          <p:nvPr>
            <p:ph type="title"/>
          </p:nvPr>
        </p:nvSpPr>
        <p:spPr/>
        <p:txBody>
          <a:bodyPr>
            <a:normAutofit fontScale="90000"/>
          </a:bodyPr>
          <a:lstStyle/>
          <a:p>
            <a:r>
              <a:rPr lang="en-US" dirty="0"/>
              <a:t>Taxes</a:t>
            </a:r>
          </a:p>
        </p:txBody>
      </p:sp>
      <p:sp>
        <p:nvSpPr>
          <p:cNvPr id="3" name="Content Placeholder 2">
            <a:extLst>
              <a:ext uri="{FF2B5EF4-FFF2-40B4-BE49-F238E27FC236}">
                <a16:creationId xmlns:a16="http://schemas.microsoft.com/office/drawing/2014/main" id="{0E03D9D6-C8B1-4D55-8D9F-129F1E035BFB}"/>
              </a:ext>
            </a:extLst>
          </p:cNvPr>
          <p:cNvSpPr>
            <a:spLocks noGrp="1"/>
          </p:cNvSpPr>
          <p:nvPr>
            <p:ph idx="1"/>
          </p:nvPr>
        </p:nvSpPr>
        <p:spPr/>
        <p:txBody>
          <a:bodyPr>
            <a:normAutofit/>
          </a:bodyPr>
          <a:lstStyle/>
          <a:p>
            <a:r>
              <a:rPr lang="en-US" dirty="0"/>
              <a:t>These are defined permanent differences, meaning that are not provided to be recovered in the future. Differences between civil and fiscal law may give rise also to temporary differences. A common example is related to the amortization of assets. </a:t>
            </a:r>
          </a:p>
          <a:p>
            <a:r>
              <a:rPr lang="en-US" dirty="0"/>
              <a:t>I.e. based on Italian fiscal law the goodwill is amortized in a period of 18 years. Based on Italian civil law (accounting principles) the amortization period is maximum 10 years. Of course this give rise to a temporary difference that is provided to be compensated at the end of the 18</a:t>
            </a:r>
            <a:r>
              <a:rPr lang="en-US" baseline="30000" dirty="0"/>
              <a:t>th</a:t>
            </a:r>
            <a:r>
              <a:rPr lang="en-US" dirty="0"/>
              <a:t> year. </a:t>
            </a:r>
          </a:p>
          <a:p>
            <a:r>
              <a:rPr lang="en-US" dirty="0"/>
              <a:t>This temporary differences can be aligned (only in accounting view) considering the deferred taxes.</a:t>
            </a:r>
          </a:p>
          <a:p>
            <a:endParaRPr lang="en-US" dirty="0"/>
          </a:p>
        </p:txBody>
      </p:sp>
      <p:sp>
        <p:nvSpPr>
          <p:cNvPr id="4" name="Slide Number Placeholder 3">
            <a:extLst>
              <a:ext uri="{FF2B5EF4-FFF2-40B4-BE49-F238E27FC236}">
                <a16:creationId xmlns:a16="http://schemas.microsoft.com/office/drawing/2014/main" id="{89697CC5-A691-44C9-B349-108CF73F882F}"/>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E1FC1853-0384-4F97-BAB8-CB27B93B273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spTree>
    <p:extLst>
      <p:ext uri="{BB962C8B-B14F-4D97-AF65-F5344CB8AC3E}">
        <p14:creationId xmlns:p14="http://schemas.microsoft.com/office/powerpoint/2010/main" val="504149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88C23-8AE1-4BAC-B150-C9956410C13C}"/>
              </a:ext>
            </a:extLst>
          </p:cNvPr>
          <p:cNvSpPr>
            <a:spLocks noGrp="1"/>
          </p:cNvSpPr>
          <p:nvPr>
            <p:ph type="title"/>
          </p:nvPr>
        </p:nvSpPr>
        <p:spPr/>
        <p:txBody>
          <a:bodyPr>
            <a:normAutofit fontScale="90000"/>
          </a:bodyPr>
          <a:lstStyle/>
          <a:p>
            <a:r>
              <a:rPr lang="en-US" dirty="0"/>
              <a:t>Taxes</a:t>
            </a:r>
          </a:p>
        </p:txBody>
      </p:sp>
      <p:sp>
        <p:nvSpPr>
          <p:cNvPr id="3" name="Content Placeholder 2">
            <a:extLst>
              <a:ext uri="{FF2B5EF4-FFF2-40B4-BE49-F238E27FC236}">
                <a16:creationId xmlns:a16="http://schemas.microsoft.com/office/drawing/2014/main" id="{0E03D9D6-C8B1-4D55-8D9F-129F1E035BFB}"/>
              </a:ext>
            </a:extLst>
          </p:cNvPr>
          <p:cNvSpPr>
            <a:spLocks noGrp="1"/>
          </p:cNvSpPr>
          <p:nvPr>
            <p:ph idx="1"/>
          </p:nvPr>
        </p:nvSpPr>
        <p:spPr/>
        <p:txBody>
          <a:bodyPr>
            <a:normAutofit/>
          </a:bodyPr>
          <a:lstStyle/>
          <a:p>
            <a:r>
              <a:rPr lang="en-US" dirty="0"/>
              <a:t>A company has a machinery which useful life is 5 years. Fiscal law provides that kind of machinery to be depreciated in 10 years. This give rise to higher taxes in the first year for the company and then these are compensated:</a:t>
            </a:r>
          </a:p>
          <a:p>
            <a:endParaRPr lang="en-US" dirty="0"/>
          </a:p>
          <a:p>
            <a:endParaRPr lang="en-US" dirty="0"/>
          </a:p>
          <a:p>
            <a:endParaRPr lang="en-US" dirty="0"/>
          </a:p>
          <a:p>
            <a:endParaRPr lang="en-US" dirty="0"/>
          </a:p>
          <a:p>
            <a:endParaRPr lang="en-US" dirty="0"/>
          </a:p>
          <a:p>
            <a:endParaRPr lang="en-US" dirty="0"/>
          </a:p>
          <a:p>
            <a:r>
              <a:rPr lang="en-US" dirty="0"/>
              <a:t>On an accounting perspective this differences can be compensated by recording deferred tax. In this case, as the company is paying more taxes at the beginning (it is anticipating taxes), the company should account for deferred tax assets</a:t>
            </a:r>
          </a:p>
          <a:p>
            <a:endParaRPr lang="en-US" dirty="0"/>
          </a:p>
        </p:txBody>
      </p:sp>
      <p:sp>
        <p:nvSpPr>
          <p:cNvPr id="4" name="Slide Number Placeholder 3">
            <a:extLst>
              <a:ext uri="{FF2B5EF4-FFF2-40B4-BE49-F238E27FC236}">
                <a16:creationId xmlns:a16="http://schemas.microsoft.com/office/drawing/2014/main" id="{89697CC5-A691-44C9-B349-108CF73F882F}"/>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E1FC1853-0384-4F97-BAB8-CB27B93B273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6" name="Table 6">
            <a:extLst>
              <a:ext uri="{FF2B5EF4-FFF2-40B4-BE49-F238E27FC236}">
                <a16:creationId xmlns:a16="http://schemas.microsoft.com/office/drawing/2014/main" id="{80DDF148-75C7-431F-A3FC-52496B433B6A}"/>
              </a:ext>
            </a:extLst>
          </p:cNvPr>
          <p:cNvGraphicFramePr>
            <a:graphicFrameLocks noGrp="1"/>
          </p:cNvGraphicFramePr>
          <p:nvPr>
            <p:extLst>
              <p:ext uri="{D42A27DB-BD31-4B8C-83A1-F6EECF244321}">
                <p14:modId xmlns:p14="http://schemas.microsoft.com/office/powerpoint/2010/main" val="3363106561"/>
              </p:ext>
            </p:extLst>
          </p:nvPr>
        </p:nvGraphicFramePr>
        <p:xfrm>
          <a:off x="514350" y="2398070"/>
          <a:ext cx="9288000" cy="1854200"/>
        </p:xfrm>
        <a:graphic>
          <a:graphicData uri="http://schemas.openxmlformats.org/drawingml/2006/table">
            <a:tbl>
              <a:tblPr firstRow="1" bandRow="1">
                <a:tableStyleId>{5C22544A-7EE6-4342-B048-85BDC9FD1C3A}</a:tableStyleId>
              </a:tblPr>
              <a:tblGrid>
                <a:gridCol w="2088000">
                  <a:extLst>
                    <a:ext uri="{9D8B030D-6E8A-4147-A177-3AD203B41FA5}">
                      <a16:colId xmlns:a16="http://schemas.microsoft.com/office/drawing/2014/main" val="4092752522"/>
                    </a:ext>
                  </a:extLst>
                </a:gridCol>
                <a:gridCol w="720000">
                  <a:extLst>
                    <a:ext uri="{9D8B030D-6E8A-4147-A177-3AD203B41FA5}">
                      <a16:colId xmlns:a16="http://schemas.microsoft.com/office/drawing/2014/main" val="2159902211"/>
                    </a:ext>
                  </a:extLst>
                </a:gridCol>
                <a:gridCol w="720000">
                  <a:extLst>
                    <a:ext uri="{9D8B030D-6E8A-4147-A177-3AD203B41FA5}">
                      <a16:colId xmlns:a16="http://schemas.microsoft.com/office/drawing/2014/main" val="4019548880"/>
                    </a:ext>
                  </a:extLst>
                </a:gridCol>
                <a:gridCol w="720000">
                  <a:extLst>
                    <a:ext uri="{9D8B030D-6E8A-4147-A177-3AD203B41FA5}">
                      <a16:colId xmlns:a16="http://schemas.microsoft.com/office/drawing/2014/main" val="1431963350"/>
                    </a:ext>
                  </a:extLst>
                </a:gridCol>
                <a:gridCol w="720000">
                  <a:extLst>
                    <a:ext uri="{9D8B030D-6E8A-4147-A177-3AD203B41FA5}">
                      <a16:colId xmlns:a16="http://schemas.microsoft.com/office/drawing/2014/main" val="3885177377"/>
                    </a:ext>
                  </a:extLst>
                </a:gridCol>
                <a:gridCol w="720000">
                  <a:extLst>
                    <a:ext uri="{9D8B030D-6E8A-4147-A177-3AD203B41FA5}">
                      <a16:colId xmlns:a16="http://schemas.microsoft.com/office/drawing/2014/main" val="3440977402"/>
                    </a:ext>
                  </a:extLst>
                </a:gridCol>
                <a:gridCol w="720000">
                  <a:extLst>
                    <a:ext uri="{9D8B030D-6E8A-4147-A177-3AD203B41FA5}">
                      <a16:colId xmlns:a16="http://schemas.microsoft.com/office/drawing/2014/main" val="651555650"/>
                    </a:ext>
                  </a:extLst>
                </a:gridCol>
                <a:gridCol w="720000">
                  <a:extLst>
                    <a:ext uri="{9D8B030D-6E8A-4147-A177-3AD203B41FA5}">
                      <a16:colId xmlns:a16="http://schemas.microsoft.com/office/drawing/2014/main" val="2961094360"/>
                    </a:ext>
                  </a:extLst>
                </a:gridCol>
                <a:gridCol w="720000">
                  <a:extLst>
                    <a:ext uri="{9D8B030D-6E8A-4147-A177-3AD203B41FA5}">
                      <a16:colId xmlns:a16="http://schemas.microsoft.com/office/drawing/2014/main" val="3397793348"/>
                    </a:ext>
                  </a:extLst>
                </a:gridCol>
                <a:gridCol w="720000">
                  <a:extLst>
                    <a:ext uri="{9D8B030D-6E8A-4147-A177-3AD203B41FA5}">
                      <a16:colId xmlns:a16="http://schemas.microsoft.com/office/drawing/2014/main" val="3568949798"/>
                    </a:ext>
                  </a:extLst>
                </a:gridCol>
                <a:gridCol w="720000">
                  <a:extLst>
                    <a:ext uri="{9D8B030D-6E8A-4147-A177-3AD203B41FA5}">
                      <a16:colId xmlns:a16="http://schemas.microsoft.com/office/drawing/2014/main" val="1087891522"/>
                    </a:ext>
                  </a:extLst>
                </a:gridCol>
              </a:tblGrid>
              <a:tr h="370840">
                <a:tc>
                  <a:txBody>
                    <a:bodyPr/>
                    <a:lstStyle/>
                    <a:p>
                      <a:r>
                        <a:rPr lang="en-US" dirty="0"/>
                        <a:t>Year</a:t>
                      </a:r>
                    </a:p>
                  </a:txBody>
                  <a:tcPr/>
                </a:tc>
                <a:tc>
                  <a:txBody>
                    <a:bodyPr/>
                    <a:lstStyle/>
                    <a:p>
                      <a:r>
                        <a:rPr lang="en-US" dirty="0"/>
                        <a:t>1</a:t>
                      </a:r>
                    </a:p>
                  </a:txBody>
                  <a:tcPr/>
                </a:tc>
                <a:tc>
                  <a:txBody>
                    <a:bodyPr/>
                    <a:lstStyle/>
                    <a:p>
                      <a:r>
                        <a:rPr lang="en-US" dirty="0"/>
                        <a:t>2</a:t>
                      </a:r>
                    </a:p>
                  </a:txBody>
                  <a:tcPr/>
                </a:tc>
                <a:tc>
                  <a:txBody>
                    <a:bodyPr/>
                    <a:lstStyle/>
                    <a:p>
                      <a:r>
                        <a:rPr lang="en-US" dirty="0"/>
                        <a:t>3</a:t>
                      </a:r>
                    </a:p>
                  </a:txBody>
                  <a:tcPr/>
                </a:tc>
                <a:tc>
                  <a:txBody>
                    <a:bodyPr/>
                    <a:lstStyle/>
                    <a:p>
                      <a:r>
                        <a:rPr lang="en-US" dirty="0"/>
                        <a:t>4</a:t>
                      </a:r>
                    </a:p>
                  </a:txBody>
                  <a:tcPr/>
                </a:tc>
                <a:tc>
                  <a:txBody>
                    <a:bodyPr/>
                    <a:lstStyle/>
                    <a:p>
                      <a:r>
                        <a:rPr lang="en-US" dirty="0"/>
                        <a:t>5</a:t>
                      </a:r>
                    </a:p>
                  </a:txBody>
                  <a:tcPr/>
                </a:tc>
                <a:tc>
                  <a:txBody>
                    <a:bodyPr/>
                    <a:lstStyle/>
                    <a:p>
                      <a:r>
                        <a:rPr lang="en-US" dirty="0"/>
                        <a:t>6</a:t>
                      </a:r>
                    </a:p>
                  </a:txBody>
                  <a:tcPr/>
                </a:tc>
                <a:tc>
                  <a:txBody>
                    <a:bodyPr/>
                    <a:lstStyle/>
                    <a:p>
                      <a:r>
                        <a:rPr lang="en-US" dirty="0"/>
                        <a:t>7</a:t>
                      </a:r>
                    </a:p>
                  </a:txBody>
                  <a:tcPr/>
                </a:tc>
                <a:tc>
                  <a:txBody>
                    <a:bodyPr/>
                    <a:lstStyle/>
                    <a:p>
                      <a:r>
                        <a:rPr lang="en-US" dirty="0"/>
                        <a:t>8</a:t>
                      </a:r>
                    </a:p>
                  </a:txBody>
                  <a:tcPr/>
                </a:tc>
                <a:tc>
                  <a:txBody>
                    <a:bodyPr/>
                    <a:lstStyle/>
                    <a:p>
                      <a:r>
                        <a:rPr lang="en-US" dirty="0"/>
                        <a:t>9</a:t>
                      </a:r>
                    </a:p>
                  </a:txBody>
                  <a:tcPr/>
                </a:tc>
                <a:tc>
                  <a:txBody>
                    <a:bodyPr/>
                    <a:lstStyle/>
                    <a:p>
                      <a:r>
                        <a:rPr lang="en-US" dirty="0"/>
                        <a:t>10</a:t>
                      </a:r>
                    </a:p>
                  </a:txBody>
                  <a:tcPr/>
                </a:tc>
                <a:extLst>
                  <a:ext uri="{0D108BD9-81ED-4DB2-BD59-A6C34878D82A}">
                    <a16:rowId xmlns:a16="http://schemas.microsoft.com/office/drawing/2014/main" val="3826309859"/>
                  </a:ext>
                </a:extLst>
              </a:tr>
              <a:tr h="370840">
                <a:tc>
                  <a:txBody>
                    <a:bodyPr/>
                    <a:lstStyle/>
                    <a:p>
                      <a:r>
                        <a:rPr lang="en-US" dirty="0"/>
                        <a:t>Amortization</a:t>
                      </a:r>
                    </a:p>
                  </a:txBody>
                  <a:tcPr/>
                </a:tc>
                <a:tc>
                  <a:txBody>
                    <a:bodyPr/>
                    <a:lstStyle/>
                    <a:p>
                      <a:r>
                        <a:rPr lang="en-US" dirty="0"/>
                        <a:t>100</a:t>
                      </a:r>
                    </a:p>
                  </a:txBody>
                  <a:tcPr/>
                </a:tc>
                <a:tc>
                  <a:txBody>
                    <a:bodyPr/>
                    <a:lstStyle/>
                    <a:p>
                      <a:r>
                        <a:rPr lang="en-US" dirty="0"/>
                        <a:t>100</a:t>
                      </a:r>
                    </a:p>
                  </a:txBody>
                  <a:tcPr/>
                </a:tc>
                <a:tc>
                  <a:txBody>
                    <a:bodyPr/>
                    <a:lstStyle/>
                    <a:p>
                      <a:r>
                        <a:rPr lang="en-US" dirty="0"/>
                        <a:t>100</a:t>
                      </a:r>
                    </a:p>
                  </a:txBody>
                  <a:tcPr/>
                </a:tc>
                <a:tc>
                  <a:txBody>
                    <a:bodyPr/>
                    <a:lstStyle/>
                    <a:p>
                      <a:r>
                        <a:rPr lang="en-US" dirty="0"/>
                        <a:t>100</a:t>
                      </a:r>
                    </a:p>
                  </a:txBody>
                  <a:tcPr/>
                </a:tc>
                <a:tc>
                  <a:txBody>
                    <a:bodyPr/>
                    <a:lstStyle/>
                    <a:p>
                      <a:r>
                        <a:rPr lang="en-US" dirty="0"/>
                        <a:t>100</a:t>
                      </a:r>
                    </a:p>
                  </a:txBody>
                  <a:tcPr/>
                </a:tc>
                <a:tc>
                  <a:txBody>
                    <a:bodyPr/>
                    <a:lstStyle/>
                    <a:p>
                      <a:r>
                        <a:rPr lang="en-US" dirty="0"/>
                        <a:t>-</a:t>
                      </a:r>
                    </a:p>
                  </a:txBody>
                  <a:tcPr/>
                </a:tc>
                <a:tc>
                  <a:txBody>
                    <a:bodyPr/>
                    <a:lstStyle/>
                    <a:p>
                      <a:r>
                        <a:rPr lang="en-US" dirty="0"/>
                        <a:t>-</a:t>
                      </a:r>
                    </a:p>
                  </a:txBody>
                  <a:tcPr/>
                </a:tc>
                <a:tc>
                  <a:txBody>
                    <a:bodyPr/>
                    <a:lstStyle/>
                    <a:p>
                      <a:r>
                        <a:rPr lang="en-US" dirty="0"/>
                        <a:t>-</a:t>
                      </a:r>
                    </a:p>
                  </a:txBody>
                  <a:tcPr/>
                </a:tc>
                <a:tc>
                  <a:txBody>
                    <a:bodyPr/>
                    <a:lstStyle/>
                    <a:p>
                      <a:r>
                        <a:rPr lang="en-US" dirty="0"/>
                        <a:t>-</a:t>
                      </a:r>
                    </a:p>
                  </a:txBody>
                  <a:tcPr/>
                </a:tc>
                <a:tc>
                  <a:txBody>
                    <a:bodyPr/>
                    <a:lstStyle/>
                    <a:p>
                      <a:r>
                        <a:rPr lang="en-US" dirty="0"/>
                        <a:t>-</a:t>
                      </a:r>
                    </a:p>
                  </a:txBody>
                  <a:tcPr/>
                </a:tc>
                <a:extLst>
                  <a:ext uri="{0D108BD9-81ED-4DB2-BD59-A6C34878D82A}">
                    <a16:rowId xmlns:a16="http://schemas.microsoft.com/office/drawing/2014/main" val="906758894"/>
                  </a:ext>
                </a:extLst>
              </a:tr>
              <a:tr h="370840">
                <a:tc>
                  <a:txBody>
                    <a:bodyPr/>
                    <a:lstStyle/>
                    <a:p>
                      <a:r>
                        <a:rPr lang="en-US" dirty="0"/>
                        <a:t>Tax Amortization</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extLst>
                  <a:ext uri="{0D108BD9-81ED-4DB2-BD59-A6C34878D82A}">
                    <a16:rowId xmlns:a16="http://schemas.microsoft.com/office/drawing/2014/main" val="580439707"/>
                  </a:ext>
                </a:extLst>
              </a:tr>
              <a:tr h="370840">
                <a:tc>
                  <a:txBody>
                    <a:bodyPr/>
                    <a:lstStyle/>
                    <a:p>
                      <a:r>
                        <a:rPr lang="en-US" dirty="0"/>
                        <a:t>Temporary Diff.</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tc>
                  <a:txBody>
                    <a:bodyPr/>
                    <a:lstStyle/>
                    <a:p>
                      <a:r>
                        <a:rPr lang="en-US" dirty="0"/>
                        <a:t>50</a:t>
                      </a:r>
                    </a:p>
                  </a:txBody>
                  <a:tcPr/>
                </a:tc>
                <a:extLst>
                  <a:ext uri="{0D108BD9-81ED-4DB2-BD59-A6C34878D82A}">
                    <a16:rowId xmlns:a16="http://schemas.microsoft.com/office/drawing/2014/main" val="912480781"/>
                  </a:ext>
                </a:extLst>
              </a:tr>
              <a:tr h="370840">
                <a:tc>
                  <a:txBody>
                    <a:bodyPr/>
                    <a:lstStyle/>
                    <a:p>
                      <a:r>
                        <a:rPr lang="en-US" dirty="0"/>
                        <a:t>Tax effect (20%)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tc>
                  <a:txBody>
                    <a:bodyPr/>
                    <a:lstStyle/>
                    <a:p>
                      <a:r>
                        <a:rPr lang="en-US" dirty="0"/>
                        <a:t>-10</a:t>
                      </a:r>
                    </a:p>
                  </a:txBody>
                  <a:tcPr/>
                </a:tc>
                <a:extLst>
                  <a:ext uri="{0D108BD9-81ED-4DB2-BD59-A6C34878D82A}">
                    <a16:rowId xmlns:a16="http://schemas.microsoft.com/office/drawing/2014/main" val="2552566188"/>
                  </a:ext>
                </a:extLst>
              </a:tr>
            </a:tbl>
          </a:graphicData>
        </a:graphic>
      </p:graphicFrame>
    </p:spTree>
    <p:extLst>
      <p:ext uri="{BB962C8B-B14F-4D97-AF65-F5344CB8AC3E}">
        <p14:creationId xmlns:p14="http://schemas.microsoft.com/office/powerpoint/2010/main" val="1968430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88C23-8AE1-4BAC-B150-C9956410C13C}"/>
              </a:ext>
            </a:extLst>
          </p:cNvPr>
          <p:cNvSpPr>
            <a:spLocks noGrp="1"/>
          </p:cNvSpPr>
          <p:nvPr>
            <p:ph type="title"/>
          </p:nvPr>
        </p:nvSpPr>
        <p:spPr/>
        <p:txBody>
          <a:bodyPr>
            <a:normAutofit fontScale="90000"/>
          </a:bodyPr>
          <a:lstStyle/>
          <a:p>
            <a:r>
              <a:rPr lang="en-US" dirty="0"/>
              <a:t>Taxes</a:t>
            </a:r>
          </a:p>
        </p:txBody>
      </p:sp>
      <p:sp>
        <p:nvSpPr>
          <p:cNvPr id="3" name="Content Placeholder 2">
            <a:extLst>
              <a:ext uri="{FF2B5EF4-FFF2-40B4-BE49-F238E27FC236}">
                <a16:creationId xmlns:a16="http://schemas.microsoft.com/office/drawing/2014/main" id="{0E03D9D6-C8B1-4D55-8D9F-129F1E035BFB}"/>
              </a:ext>
            </a:extLst>
          </p:cNvPr>
          <p:cNvSpPr>
            <a:spLocks noGrp="1"/>
          </p:cNvSpPr>
          <p:nvPr>
            <p:ph idx="1"/>
          </p:nvPr>
        </p:nvSpPr>
        <p:spPr/>
        <p:txBody>
          <a:bodyPr>
            <a:normAutofit lnSpcReduction="10000"/>
          </a:bodyPr>
          <a:lstStyle/>
          <a:p>
            <a:r>
              <a:rPr lang="en-US" dirty="0"/>
              <a:t>From year 1 to 5 the accounting is as following:</a:t>
            </a:r>
          </a:p>
          <a:p>
            <a:endParaRPr lang="en-US" dirty="0"/>
          </a:p>
          <a:p>
            <a:endParaRPr lang="en-US" dirty="0"/>
          </a:p>
          <a:p>
            <a:endParaRPr lang="en-US" dirty="0"/>
          </a:p>
          <a:p>
            <a:endParaRPr lang="en-US" dirty="0"/>
          </a:p>
          <a:p>
            <a:r>
              <a:rPr lang="en-US" dirty="0"/>
              <a:t>From year 6 to 10:</a:t>
            </a:r>
          </a:p>
          <a:p>
            <a:endParaRPr lang="en-US" dirty="0"/>
          </a:p>
          <a:p>
            <a:endParaRPr lang="en-US" dirty="0"/>
          </a:p>
          <a:p>
            <a:endParaRPr lang="en-US" dirty="0"/>
          </a:p>
          <a:p>
            <a:r>
              <a:rPr lang="en-US" dirty="0"/>
              <a:t>Deferred taxes are classified between taxes in the profit and loss and influence the value of taxation represented in the P&amp;L. These has no impact on actual taxes that are going to be paid to the tax authority. It is just an accounting perspective of taxes.</a:t>
            </a:r>
          </a:p>
          <a:p>
            <a:endParaRPr lang="en-US" dirty="0"/>
          </a:p>
        </p:txBody>
      </p:sp>
      <p:sp>
        <p:nvSpPr>
          <p:cNvPr id="4" name="Slide Number Placeholder 3">
            <a:extLst>
              <a:ext uri="{FF2B5EF4-FFF2-40B4-BE49-F238E27FC236}">
                <a16:creationId xmlns:a16="http://schemas.microsoft.com/office/drawing/2014/main" id="{89697CC5-A691-44C9-B349-108CF73F882F}"/>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E1FC1853-0384-4F97-BAB8-CB27B93B2739}"/>
              </a:ext>
            </a:extLst>
          </p:cNvPr>
          <p:cNvSpPr>
            <a:spLocks noGrp="1"/>
          </p:cNvSpPr>
          <p:nvPr>
            <p:ph type="ftr" sz="quarter" idx="3"/>
          </p:nvPr>
        </p:nvSpPr>
        <p:spPr/>
        <p:txBody>
          <a:bodyPr/>
          <a:lstStyle/>
          <a:p>
            <a:pPr algn="ctr"/>
            <a:r>
              <a:rPr lang="en-US" dirty="0"/>
              <a:t>Practice on Accounting – B.A. Global Governance</a:t>
            </a:r>
          </a:p>
          <a:p>
            <a:pPr algn="ctr"/>
            <a:r>
              <a:rPr lang="en-US" dirty="0"/>
              <a:t>A.Y. 2024-2025</a:t>
            </a:r>
          </a:p>
          <a:p>
            <a:pPr algn="ctr"/>
            <a:endParaRPr lang="en-US" dirty="0"/>
          </a:p>
        </p:txBody>
      </p:sp>
      <p:graphicFrame>
        <p:nvGraphicFramePr>
          <p:cNvPr id="7" name="Table 6">
            <a:extLst>
              <a:ext uri="{FF2B5EF4-FFF2-40B4-BE49-F238E27FC236}">
                <a16:creationId xmlns:a16="http://schemas.microsoft.com/office/drawing/2014/main" id="{E4F9FCD1-6A62-4C48-A245-972FD0467477}"/>
              </a:ext>
            </a:extLst>
          </p:cNvPr>
          <p:cNvGraphicFramePr>
            <a:graphicFrameLocks noGrp="1"/>
          </p:cNvGraphicFramePr>
          <p:nvPr>
            <p:extLst>
              <p:ext uri="{D42A27DB-BD31-4B8C-83A1-F6EECF244321}">
                <p14:modId xmlns:p14="http://schemas.microsoft.com/office/powerpoint/2010/main" val="4099575468"/>
              </p:ext>
            </p:extLst>
          </p:nvPr>
        </p:nvGraphicFramePr>
        <p:xfrm>
          <a:off x="1640916" y="1703719"/>
          <a:ext cx="6162360"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816000">
                  <a:extLst>
                    <a:ext uri="{9D8B030D-6E8A-4147-A177-3AD203B41FA5}">
                      <a16:colId xmlns:a16="http://schemas.microsoft.com/office/drawing/2014/main" val="3813811915"/>
                    </a:ext>
                  </a:extLst>
                </a:gridCol>
                <a:gridCol w="756000">
                  <a:extLst>
                    <a:ext uri="{9D8B030D-6E8A-4147-A177-3AD203B41FA5}">
                      <a16:colId xmlns:a16="http://schemas.microsoft.com/office/drawing/2014/main" val="2006376887"/>
                    </a:ext>
                  </a:extLst>
                </a:gridCol>
                <a:gridCol w="756000">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Deferred taxes Assets - DTA (BS)</a:t>
                      </a:r>
                    </a:p>
                  </a:txBody>
                  <a:tcPr/>
                </a:tc>
                <a:tc>
                  <a:txBody>
                    <a:bodyPr/>
                    <a:lstStyle/>
                    <a:p>
                      <a:pPr algn="r"/>
                      <a:r>
                        <a:rPr lang="en-US" dirty="0"/>
                        <a:t>10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Deferred taxes (P&amp;L)</a:t>
                      </a:r>
                    </a:p>
                  </a:txBody>
                  <a:tcPr/>
                </a:tc>
                <a:tc>
                  <a:txBody>
                    <a:bodyPr/>
                    <a:lstStyle/>
                    <a:p>
                      <a:pPr algn="r"/>
                      <a:endParaRPr lang="en-US" dirty="0"/>
                    </a:p>
                  </a:txBody>
                  <a:tcPr/>
                </a:tc>
                <a:tc>
                  <a:txBody>
                    <a:bodyPr/>
                    <a:lstStyle/>
                    <a:p>
                      <a:pPr algn="r"/>
                      <a:r>
                        <a:rPr lang="en-US" dirty="0"/>
                        <a:t>10</a:t>
                      </a:r>
                    </a:p>
                  </a:txBody>
                  <a:tcPr/>
                </a:tc>
                <a:extLst>
                  <a:ext uri="{0D108BD9-81ED-4DB2-BD59-A6C34878D82A}">
                    <a16:rowId xmlns:a16="http://schemas.microsoft.com/office/drawing/2014/main" val="1610387038"/>
                  </a:ext>
                </a:extLst>
              </a:tr>
            </a:tbl>
          </a:graphicData>
        </a:graphic>
      </p:graphicFrame>
      <p:graphicFrame>
        <p:nvGraphicFramePr>
          <p:cNvPr id="8" name="Table 7">
            <a:extLst>
              <a:ext uri="{FF2B5EF4-FFF2-40B4-BE49-F238E27FC236}">
                <a16:creationId xmlns:a16="http://schemas.microsoft.com/office/drawing/2014/main" id="{E4992070-37FB-4A36-B0D4-28449F628F32}"/>
              </a:ext>
            </a:extLst>
          </p:cNvPr>
          <p:cNvGraphicFramePr>
            <a:graphicFrameLocks noGrp="1"/>
          </p:cNvGraphicFramePr>
          <p:nvPr>
            <p:extLst>
              <p:ext uri="{D42A27DB-BD31-4B8C-83A1-F6EECF244321}">
                <p14:modId xmlns:p14="http://schemas.microsoft.com/office/powerpoint/2010/main" val="4285450026"/>
              </p:ext>
            </p:extLst>
          </p:nvPr>
        </p:nvGraphicFramePr>
        <p:xfrm>
          <a:off x="1640916" y="3570619"/>
          <a:ext cx="6162360" cy="736600"/>
        </p:xfrm>
        <a:graphic>
          <a:graphicData uri="http://schemas.openxmlformats.org/drawingml/2006/table">
            <a:tbl>
              <a:tblPr firstRow="1" bandRow="1">
                <a:tableStyleId>{9D7B26C5-4107-4FEC-AEDC-1716B250A1EF}</a:tableStyleId>
              </a:tblPr>
              <a:tblGrid>
                <a:gridCol w="834360">
                  <a:extLst>
                    <a:ext uri="{9D8B030D-6E8A-4147-A177-3AD203B41FA5}">
                      <a16:colId xmlns:a16="http://schemas.microsoft.com/office/drawing/2014/main" val="3251389968"/>
                    </a:ext>
                  </a:extLst>
                </a:gridCol>
                <a:gridCol w="3816000">
                  <a:extLst>
                    <a:ext uri="{9D8B030D-6E8A-4147-A177-3AD203B41FA5}">
                      <a16:colId xmlns:a16="http://schemas.microsoft.com/office/drawing/2014/main" val="3813811915"/>
                    </a:ext>
                  </a:extLst>
                </a:gridCol>
                <a:gridCol w="756000">
                  <a:extLst>
                    <a:ext uri="{9D8B030D-6E8A-4147-A177-3AD203B41FA5}">
                      <a16:colId xmlns:a16="http://schemas.microsoft.com/office/drawing/2014/main" val="2006376887"/>
                    </a:ext>
                  </a:extLst>
                </a:gridCol>
                <a:gridCol w="756000">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Deferred taxes (P&amp;L) </a:t>
                      </a:r>
                    </a:p>
                  </a:txBody>
                  <a:tcPr/>
                </a:tc>
                <a:tc>
                  <a:txBody>
                    <a:bodyPr/>
                    <a:lstStyle/>
                    <a:p>
                      <a:pPr algn="r"/>
                      <a:r>
                        <a:rPr lang="en-US" dirty="0"/>
                        <a:t>10</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Deferred taxes Assets - DTA (BS)</a:t>
                      </a:r>
                    </a:p>
                  </a:txBody>
                  <a:tcPr/>
                </a:tc>
                <a:tc>
                  <a:txBody>
                    <a:bodyPr/>
                    <a:lstStyle/>
                    <a:p>
                      <a:pPr algn="r"/>
                      <a:endParaRPr lang="en-US" dirty="0"/>
                    </a:p>
                  </a:txBody>
                  <a:tcPr/>
                </a:tc>
                <a:tc>
                  <a:txBody>
                    <a:bodyPr/>
                    <a:lstStyle/>
                    <a:p>
                      <a:pPr algn="r"/>
                      <a:r>
                        <a:rPr lang="en-US" dirty="0"/>
                        <a:t>10</a:t>
                      </a:r>
                    </a:p>
                  </a:txBody>
                  <a:tcPr/>
                </a:tc>
                <a:extLst>
                  <a:ext uri="{0D108BD9-81ED-4DB2-BD59-A6C34878D82A}">
                    <a16:rowId xmlns:a16="http://schemas.microsoft.com/office/drawing/2014/main" val="1610387038"/>
                  </a:ext>
                </a:extLst>
              </a:tr>
            </a:tbl>
          </a:graphicData>
        </a:graphic>
      </p:graphicFrame>
    </p:spTree>
    <p:extLst>
      <p:ext uri="{BB962C8B-B14F-4D97-AF65-F5344CB8AC3E}">
        <p14:creationId xmlns:p14="http://schemas.microsoft.com/office/powerpoint/2010/main" val="264029358"/>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14701</TotalTime>
  <Words>827</Words>
  <Application>Microsoft Office PowerPoint</Application>
  <PresentationFormat>Widescreen</PresentationFormat>
  <Paragraphs>191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Trebuchet MS</vt:lpstr>
      <vt:lpstr>Wingdings 3</vt:lpstr>
      <vt:lpstr>Facet</vt:lpstr>
      <vt:lpstr>Accounting</vt:lpstr>
      <vt:lpstr>Taxes</vt:lpstr>
      <vt:lpstr>Taxes</vt:lpstr>
      <vt:lpstr>Taxes</vt:lpstr>
      <vt:lpstr>Taxes</vt:lpstr>
      <vt:lpstr>Taxes</vt:lpstr>
      <vt:lpstr>Taxes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320</cp:revision>
  <dcterms:created xsi:type="dcterms:W3CDTF">2020-02-10T13:29:01Z</dcterms:created>
  <dcterms:modified xsi:type="dcterms:W3CDTF">2025-05-14T09:12:08Z</dcterms:modified>
</cp:coreProperties>
</file>