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1"/>
  </p:sldMasterIdLst>
  <p:notesMasterIdLst>
    <p:notesMasterId r:id="rId17"/>
  </p:notesMasterIdLst>
  <p:sldIdLst>
    <p:sldId id="290" r:id="rId2"/>
    <p:sldId id="291" r:id="rId3"/>
    <p:sldId id="292" r:id="rId4"/>
    <p:sldId id="267" r:id="rId5"/>
    <p:sldId id="272" r:id="rId6"/>
    <p:sldId id="276" r:id="rId7"/>
    <p:sldId id="261" r:id="rId8"/>
    <p:sldId id="266" r:id="rId9"/>
    <p:sldId id="288" r:id="rId10"/>
    <p:sldId id="289" r:id="rId11"/>
    <p:sldId id="262" r:id="rId12"/>
    <p:sldId id="271" r:id="rId13"/>
    <p:sldId id="281" r:id="rId14"/>
    <p:sldId id="293" r:id="rId15"/>
    <p:sldId id="294" r:id="rId1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58"/>
    <p:restoredTop sz="95028"/>
  </p:normalViewPr>
  <p:slideViewPr>
    <p:cSldViewPr snapToGrid="0" snapToObjects="1">
      <p:cViewPr varScale="1">
        <p:scale>
          <a:sx n="117" d="100"/>
          <a:sy n="117" d="100"/>
        </p:scale>
        <p:origin x="192"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961B3E-7B6D-425E-AE37-176CA21763BD}"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BCEEDACF-0F38-4FE0-8830-6B7232DA8ECD}">
      <dgm:prSet/>
      <dgm:spPr/>
      <dgm:t>
        <a:bodyPr/>
        <a:lstStyle/>
        <a:p>
          <a:r>
            <a:rPr lang="it-IT" dirty="0"/>
            <a:t>-</a:t>
          </a:r>
          <a:r>
            <a:rPr lang="it-IT"/>
            <a:t>Military: </a:t>
          </a:r>
          <a:r>
            <a:rPr lang="it-IT" dirty="0" err="1"/>
            <a:t>military-moderators</a:t>
          </a:r>
          <a:r>
            <a:rPr lang="it-IT" dirty="0"/>
            <a:t>, </a:t>
          </a:r>
          <a:r>
            <a:rPr lang="it-IT" dirty="0" err="1"/>
            <a:t>military-guardians</a:t>
          </a:r>
          <a:r>
            <a:rPr lang="it-IT" dirty="0"/>
            <a:t>, </a:t>
          </a:r>
          <a:r>
            <a:rPr lang="it-IT" dirty="0" err="1"/>
            <a:t>military-governors</a:t>
          </a:r>
          <a:r>
            <a:rPr lang="it-IT" dirty="0"/>
            <a:t>.
-</a:t>
          </a:r>
          <a:r>
            <a:rPr lang="it-IT" dirty="0" err="1"/>
            <a:t>Civil-military</a:t>
          </a:r>
          <a:r>
            <a:rPr lang="it-IT" dirty="0"/>
            <a:t>: </a:t>
          </a:r>
          <a:r>
            <a:rPr lang="it-IT" dirty="0" err="1"/>
            <a:t>bureaucratic-military</a:t>
          </a:r>
          <a:r>
            <a:rPr lang="it-IT" dirty="0"/>
            <a:t>, </a:t>
          </a:r>
          <a:r>
            <a:rPr lang="it-IT" dirty="0" err="1"/>
            <a:t>corporatist</a:t>
          </a:r>
          <a:r>
            <a:rPr lang="it-IT" dirty="0"/>
            <a:t>, </a:t>
          </a:r>
          <a:r>
            <a:rPr lang="it-IT" dirty="0" err="1"/>
            <a:t>populist</a:t>
          </a:r>
          <a:r>
            <a:rPr lang="it-IT" dirty="0"/>
            <a:t>.
-</a:t>
          </a:r>
          <a:r>
            <a:rPr lang="it-IT" dirty="0" err="1"/>
            <a:t>Civil</a:t>
          </a:r>
          <a:r>
            <a:rPr lang="it-IT" dirty="0"/>
            <a:t>: </a:t>
          </a:r>
          <a:r>
            <a:rPr lang="it-IT" dirty="0" err="1"/>
            <a:t>nationalist</a:t>
          </a:r>
          <a:r>
            <a:rPr lang="it-IT" dirty="0"/>
            <a:t>, </a:t>
          </a:r>
          <a:r>
            <a:rPr lang="it-IT" dirty="0" err="1"/>
            <a:t>fascist</a:t>
          </a:r>
          <a:r>
            <a:rPr lang="it-IT" dirty="0"/>
            <a:t>, </a:t>
          </a:r>
          <a:r>
            <a:rPr lang="it-IT" dirty="0" err="1"/>
            <a:t>communist</a:t>
          </a:r>
          <a:r>
            <a:rPr lang="it-IT" dirty="0"/>
            <a:t>, </a:t>
          </a:r>
          <a:r>
            <a:rPr lang="it-IT" dirty="0" err="1"/>
            <a:t>religiously</a:t>
          </a:r>
          <a:r>
            <a:rPr lang="it-IT" dirty="0"/>
            <a:t> </a:t>
          </a:r>
          <a:r>
            <a:rPr lang="it-IT" dirty="0" err="1"/>
            <a:t>based</a:t>
          </a:r>
          <a:r>
            <a:rPr lang="it-IT" dirty="0"/>
            <a:t>.</a:t>
          </a:r>
          <a:endParaRPr lang="en-US" dirty="0"/>
        </a:p>
      </dgm:t>
    </dgm:pt>
    <dgm:pt modelId="{319AA686-2BCC-4651-9068-F1D23113DD61}" type="parTrans" cxnId="{4C55D46E-4148-4237-8521-49E2CFD19AB2}">
      <dgm:prSet/>
      <dgm:spPr/>
      <dgm:t>
        <a:bodyPr/>
        <a:lstStyle/>
        <a:p>
          <a:endParaRPr lang="en-US"/>
        </a:p>
      </dgm:t>
    </dgm:pt>
    <dgm:pt modelId="{8C6FB228-E4DD-4AF1-AA92-55DC347689CD}" type="sibTrans" cxnId="{4C55D46E-4148-4237-8521-49E2CFD19AB2}">
      <dgm:prSet/>
      <dgm:spPr/>
      <dgm:t>
        <a:bodyPr/>
        <a:lstStyle/>
        <a:p>
          <a:endParaRPr lang="en-US"/>
        </a:p>
      </dgm:t>
    </dgm:pt>
    <dgm:pt modelId="{D4AB9AB8-BB9C-F547-8A0A-1AE748789C2B}" type="pres">
      <dgm:prSet presAssocID="{56961B3E-7B6D-425E-AE37-176CA21763BD}" presName="vert0" presStyleCnt="0">
        <dgm:presLayoutVars>
          <dgm:dir/>
          <dgm:animOne val="branch"/>
          <dgm:animLvl val="lvl"/>
        </dgm:presLayoutVars>
      </dgm:prSet>
      <dgm:spPr/>
    </dgm:pt>
    <dgm:pt modelId="{E388BD1D-8ACD-FB4C-9078-FF32BE06579A}" type="pres">
      <dgm:prSet presAssocID="{BCEEDACF-0F38-4FE0-8830-6B7232DA8ECD}" presName="thickLine" presStyleLbl="alignNode1" presStyleIdx="0" presStyleCnt="1"/>
      <dgm:spPr/>
    </dgm:pt>
    <dgm:pt modelId="{48175C1B-DFA9-4E4D-9075-8D7378945EB8}" type="pres">
      <dgm:prSet presAssocID="{BCEEDACF-0F38-4FE0-8830-6B7232DA8ECD}" presName="horz1" presStyleCnt="0"/>
      <dgm:spPr/>
    </dgm:pt>
    <dgm:pt modelId="{E713C6E5-FB12-5840-BED5-A528FCF4E2BB}" type="pres">
      <dgm:prSet presAssocID="{BCEEDACF-0F38-4FE0-8830-6B7232DA8ECD}" presName="tx1" presStyleLbl="revTx" presStyleIdx="0" presStyleCnt="1"/>
      <dgm:spPr/>
    </dgm:pt>
    <dgm:pt modelId="{E9A50D36-73C4-BE4C-9EFE-37A33668BF2C}" type="pres">
      <dgm:prSet presAssocID="{BCEEDACF-0F38-4FE0-8830-6B7232DA8ECD}" presName="vert1" presStyleCnt="0"/>
      <dgm:spPr/>
    </dgm:pt>
  </dgm:ptLst>
  <dgm:cxnLst>
    <dgm:cxn modelId="{4C55D46E-4148-4237-8521-49E2CFD19AB2}" srcId="{56961B3E-7B6D-425E-AE37-176CA21763BD}" destId="{BCEEDACF-0F38-4FE0-8830-6B7232DA8ECD}" srcOrd="0" destOrd="0" parTransId="{319AA686-2BCC-4651-9068-F1D23113DD61}" sibTransId="{8C6FB228-E4DD-4AF1-AA92-55DC347689CD}"/>
    <dgm:cxn modelId="{81B36B93-16EC-E741-A139-75E629F851DB}" type="presOf" srcId="{56961B3E-7B6D-425E-AE37-176CA21763BD}" destId="{D4AB9AB8-BB9C-F547-8A0A-1AE748789C2B}" srcOrd="0" destOrd="0" presId="urn:microsoft.com/office/officeart/2008/layout/LinedList"/>
    <dgm:cxn modelId="{C3271FB8-4ECA-3141-9567-C713EEAD9BAD}" type="presOf" srcId="{BCEEDACF-0F38-4FE0-8830-6B7232DA8ECD}" destId="{E713C6E5-FB12-5840-BED5-A528FCF4E2BB}" srcOrd="0" destOrd="0" presId="urn:microsoft.com/office/officeart/2008/layout/LinedList"/>
    <dgm:cxn modelId="{16295AF5-ECE4-E04C-8D1C-8AC3ACA11A9E}" type="presParOf" srcId="{D4AB9AB8-BB9C-F547-8A0A-1AE748789C2B}" destId="{E388BD1D-8ACD-FB4C-9078-FF32BE06579A}" srcOrd="0" destOrd="0" presId="urn:microsoft.com/office/officeart/2008/layout/LinedList"/>
    <dgm:cxn modelId="{3F8149E2-B6AB-8E43-80F0-C83CDCF26C40}" type="presParOf" srcId="{D4AB9AB8-BB9C-F547-8A0A-1AE748789C2B}" destId="{48175C1B-DFA9-4E4D-9075-8D7378945EB8}" srcOrd="1" destOrd="0" presId="urn:microsoft.com/office/officeart/2008/layout/LinedList"/>
    <dgm:cxn modelId="{B5C7D3F6-FFE6-234A-A489-FC1F24FF8A4F}" type="presParOf" srcId="{48175C1B-DFA9-4E4D-9075-8D7378945EB8}" destId="{E713C6E5-FB12-5840-BED5-A528FCF4E2BB}" srcOrd="0" destOrd="0" presId="urn:microsoft.com/office/officeart/2008/layout/LinedList"/>
    <dgm:cxn modelId="{4CF56B84-E8C4-BC4F-88E8-2870969C9238}" type="presParOf" srcId="{48175C1B-DFA9-4E4D-9075-8D7378945EB8}" destId="{E9A50D36-73C4-BE4C-9EFE-37A33668BF2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DF9671-B9CE-4A8B-87DE-696B6EEC172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34C3650-890A-4109-8CCB-19CEBD54A52B}">
      <dgm:prSet/>
      <dgm:spPr/>
      <dgm:t>
        <a:bodyPr/>
        <a:lstStyle/>
        <a:p>
          <a:r>
            <a:rPr lang="it-IT" dirty="0"/>
            <a:t>-</a:t>
          </a:r>
          <a:r>
            <a:rPr lang="it-IT" dirty="0" err="1"/>
            <a:t>Elites</a:t>
          </a:r>
          <a:r>
            <a:rPr lang="it-IT" dirty="0"/>
            <a:t> </a:t>
          </a:r>
          <a:r>
            <a:rPr lang="it-IT" dirty="0" err="1"/>
            <a:t>using</a:t>
          </a:r>
          <a:r>
            <a:rPr lang="it-IT" dirty="0"/>
            <a:t> repressive </a:t>
          </a:r>
          <a:r>
            <a:rPr lang="it-IT" dirty="0" err="1"/>
            <a:t>means</a:t>
          </a:r>
          <a:r>
            <a:rPr lang="it-IT" dirty="0"/>
            <a:t> to </a:t>
          </a:r>
          <a:r>
            <a:rPr lang="it-IT" dirty="0" err="1"/>
            <a:t>maintain</a:t>
          </a:r>
          <a:r>
            <a:rPr lang="it-IT" dirty="0"/>
            <a:t> power; 
-</a:t>
          </a:r>
          <a:r>
            <a:rPr lang="it-IT" dirty="0" err="1"/>
            <a:t>Regimes</a:t>
          </a:r>
          <a:r>
            <a:rPr lang="it-IT" dirty="0"/>
            <a:t> </a:t>
          </a:r>
          <a:r>
            <a:rPr lang="it-IT" dirty="0" err="1"/>
            <a:t>ignore</a:t>
          </a:r>
          <a:r>
            <a:rPr lang="it-IT" dirty="0"/>
            <a:t> the </a:t>
          </a:r>
          <a:r>
            <a:rPr lang="it-IT" dirty="0" err="1"/>
            <a:t>initiatives</a:t>
          </a:r>
          <a:r>
            <a:rPr lang="it-IT" dirty="0"/>
            <a:t> of </a:t>
          </a:r>
          <a:r>
            <a:rPr lang="it-IT" dirty="0" err="1"/>
            <a:t>individual</a:t>
          </a:r>
          <a:r>
            <a:rPr lang="it-IT" dirty="0"/>
            <a:t> groups </a:t>
          </a:r>
          <a:r>
            <a:rPr lang="it-IT" dirty="0" err="1"/>
            <a:t>until</a:t>
          </a:r>
          <a:r>
            <a:rPr lang="it-IT" dirty="0"/>
            <a:t> </a:t>
          </a:r>
          <a:r>
            <a:rPr lang="it-IT" dirty="0" err="1"/>
            <a:t>they</a:t>
          </a:r>
          <a:r>
            <a:rPr lang="it-IT" dirty="0"/>
            <a:t> are </a:t>
          </a:r>
          <a:r>
            <a:rPr lang="it-IT" dirty="0" err="1"/>
            <a:t>perceived</a:t>
          </a:r>
          <a:r>
            <a:rPr lang="it-IT" dirty="0"/>
            <a:t> </a:t>
          </a:r>
          <a:r>
            <a:rPr lang="it-IT" dirty="0" err="1"/>
            <a:t>as</a:t>
          </a:r>
          <a:r>
            <a:rPr lang="it-IT" dirty="0"/>
            <a:t> </a:t>
          </a:r>
          <a:r>
            <a:rPr lang="it-IT" dirty="0" err="1"/>
            <a:t>threats</a:t>
          </a:r>
          <a:r>
            <a:rPr lang="it-IT" dirty="0"/>
            <a:t> to power;</a:t>
          </a:r>
          <a:endParaRPr lang="en-US" dirty="0"/>
        </a:p>
      </dgm:t>
    </dgm:pt>
    <dgm:pt modelId="{622F15FC-D3A9-423A-B8A2-97E503AD97DC}" type="parTrans" cxnId="{3C882A8F-B4B8-4597-8440-16265FA2229E}">
      <dgm:prSet/>
      <dgm:spPr/>
      <dgm:t>
        <a:bodyPr/>
        <a:lstStyle/>
        <a:p>
          <a:endParaRPr lang="en-US"/>
        </a:p>
      </dgm:t>
    </dgm:pt>
    <dgm:pt modelId="{499ADA17-50BC-4BD5-9EF8-418BC0E6C8E9}" type="sibTrans" cxnId="{3C882A8F-B4B8-4597-8440-16265FA2229E}">
      <dgm:prSet/>
      <dgm:spPr/>
      <dgm:t>
        <a:bodyPr/>
        <a:lstStyle/>
        <a:p>
          <a:endParaRPr lang="en-US"/>
        </a:p>
      </dgm:t>
    </dgm:pt>
    <dgm:pt modelId="{E66B0944-D91F-684D-936F-04E18D13F0A3}" type="pres">
      <dgm:prSet presAssocID="{AADF9671-B9CE-4A8B-87DE-696B6EEC1725}" presName="linear" presStyleCnt="0">
        <dgm:presLayoutVars>
          <dgm:animLvl val="lvl"/>
          <dgm:resizeHandles val="exact"/>
        </dgm:presLayoutVars>
      </dgm:prSet>
      <dgm:spPr/>
    </dgm:pt>
    <dgm:pt modelId="{73DE0344-EE8C-8C47-846B-96141DFF8C7D}" type="pres">
      <dgm:prSet presAssocID="{734C3650-890A-4109-8CCB-19CEBD54A52B}" presName="parentText" presStyleLbl="node1" presStyleIdx="0" presStyleCnt="1">
        <dgm:presLayoutVars>
          <dgm:chMax val="0"/>
          <dgm:bulletEnabled val="1"/>
        </dgm:presLayoutVars>
      </dgm:prSet>
      <dgm:spPr/>
    </dgm:pt>
  </dgm:ptLst>
  <dgm:cxnLst>
    <dgm:cxn modelId="{9435BC10-AD92-9F47-B796-DB8FDDF59899}" type="presOf" srcId="{AADF9671-B9CE-4A8B-87DE-696B6EEC1725}" destId="{E66B0944-D91F-684D-936F-04E18D13F0A3}" srcOrd="0" destOrd="0" presId="urn:microsoft.com/office/officeart/2005/8/layout/vList2"/>
    <dgm:cxn modelId="{3C882A8F-B4B8-4597-8440-16265FA2229E}" srcId="{AADF9671-B9CE-4A8B-87DE-696B6EEC1725}" destId="{734C3650-890A-4109-8CCB-19CEBD54A52B}" srcOrd="0" destOrd="0" parTransId="{622F15FC-D3A9-423A-B8A2-97E503AD97DC}" sibTransId="{499ADA17-50BC-4BD5-9EF8-418BC0E6C8E9}"/>
    <dgm:cxn modelId="{D69FF991-8913-7741-924E-9298D13DD105}" type="presOf" srcId="{734C3650-890A-4109-8CCB-19CEBD54A52B}" destId="{73DE0344-EE8C-8C47-846B-96141DFF8C7D}" srcOrd="0" destOrd="0" presId="urn:microsoft.com/office/officeart/2005/8/layout/vList2"/>
    <dgm:cxn modelId="{C2E18C3D-1C32-D74E-81D1-8FA248AA7326}" type="presParOf" srcId="{E66B0944-D91F-684D-936F-04E18D13F0A3}" destId="{73DE0344-EE8C-8C47-846B-96141DFF8C7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0D06B5-C4F5-4A77-AFF5-9A865F0139C9}"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7F705BCD-894B-4841-B9A1-34FEAF8AEF6C}">
      <dgm:prSet/>
      <dgm:spPr/>
      <dgm:t>
        <a:bodyPr/>
        <a:lstStyle/>
        <a:p>
          <a:r>
            <a:rPr lang="it-IT" dirty="0"/>
            <a:t>-</a:t>
          </a:r>
          <a:r>
            <a:rPr lang="it-IT" dirty="0" err="1"/>
            <a:t>Political</a:t>
          </a:r>
          <a:r>
            <a:rPr lang="it-IT" dirty="0"/>
            <a:t> and state institutions are </a:t>
          </a:r>
          <a:r>
            <a:rPr lang="it-IT" dirty="0" err="1"/>
            <a:t>weak</a:t>
          </a:r>
          <a:r>
            <a:rPr lang="it-IT" dirty="0"/>
            <a:t> and </a:t>
          </a:r>
          <a:r>
            <a:rPr lang="it-IT" dirty="0" err="1"/>
            <a:t>crumbling</a:t>
          </a:r>
          <a:r>
            <a:rPr lang="it-IT" dirty="0"/>
            <a:t>
-</a:t>
          </a:r>
          <a:r>
            <a:rPr lang="it-IT" dirty="0" err="1"/>
            <a:t>Serious</a:t>
          </a:r>
          <a:r>
            <a:rPr lang="it-IT" dirty="0"/>
            <a:t> </a:t>
          </a:r>
          <a:r>
            <a:rPr lang="it-IT" dirty="0" err="1"/>
            <a:t>crisis</a:t>
          </a:r>
          <a:r>
            <a:rPr lang="it-IT" dirty="0"/>
            <a:t> situation, </a:t>
          </a:r>
          <a:r>
            <a:rPr lang="it-IT" dirty="0" err="1"/>
            <a:t>at</a:t>
          </a:r>
          <a:r>
            <a:rPr lang="it-IT" dirty="0"/>
            <a:t> risk of </a:t>
          </a:r>
          <a:r>
            <a:rPr lang="it-IT" dirty="0" err="1"/>
            <a:t>collapse</a:t>
          </a:r>
          <a:r>
            <a:rPr lang="it-IT" dirty="0"/>
            <a:t>, </a:t>
          </a:r>
          <a:r>
            <a:rPr lang="it-IT" dirty="0" err="1"/>
            <a:t>extensive</a:t>
          </a:r>
          <a:r>
            <a:rPr lang="it-IT" dirty="0"/>
            <a:t> social </a:t>
          </a:r>
          <a:r>
            <a:rPr lang="it-IT" dirty="0" err="1"/>
            <a:t>mobilisation</a:t>
          </a:r>
          <a:r>
            <a:rPr lang="it-IT" dirty="0"/>
            <a:t>, </a:t>
          </a:r>
          <a:r>
            <a:rPr lang="it-IT" dirty="0" err="1"/>
            <a:t>internal</a:t>
          </a:r>
          <a:r>
            <a:rPr lang="it-IT" dirty="0"/>
            <a:t> </a:t>
          </a:r>
          <a:r>
            <a:rPr lang="it-IT" dirty="0" err="1"/>
            <a:t>unrest</a:t>
          </a:r>
          <a:r>
            <a:rPr lang="it-IT" dirty="0"/>
            <a:t> (Chile 1973)
-Corporate </a:t>
          </a:r>
          <a:r>
            <a:rPr lang="it-IT" dirty="0" err="1"/>
            <a:t>interests</a:t>
          </a:r>
          <a:r>
            <a:rPr lang="it-IT" dirty="0"/>
            <a:t> (</a:t>
          </a:r>
          <a:r>
            <a:rPr lang="it-IT" dirty="0" err="1"/>
            <a:t>reduction</a:t>
          </a:r>
          <a:r>
            <a:rPr lang="it-IT" dirty="0"/>
            <a:t> of </a:t>
          </a:r>
          <a:r>
            <a:rPr lang="it-IT" dirty="0" err="1"/>
            <a:t>defence</a:t>
          </a:r>
          <a:r>
            <a:rPr lang="it-IT" dirty="0"/>
            <a:t> </a:t>
          </a:r>
          <a:r>
            <a:rPr lang="it-IT" dirty="0" err="1"/>
            <a:t>expenditure</a:t>
          </a:r>
          <a:r>
            <a:rPr lang="it-IT" dirty="0"/>
            <a:t>, </a:t>
          </a:r>
          <a:r>
            <a:rPr lang="it-IT" dirty="0" err="1"/>
            <a:t>creation</a:t>
          </a:r>
          <a:r>
            <a:rPr lang="it-IT" dirty="0"/>
            <a:t> of alternative </a:t>
          </a:r>
          <a:r>
            <a:rPr lang="it-IT" dirty="0" err="1"/>
            <a:t>militias</a:t>
          </a:r>
          <a:r>
            <a:rPr lang="it-IT" dirty="0"/>
            <a:t>, etc.)
-</a:t>
          </a:r>
          <a:r>
            <a:rPr lang="it-IT" dirty="0" err="1"/>
            <a:t>Defence</a:t>
          </a:r>
          <a:r>
            <a:rPr lang="it-IT" dirty="0"/>
            <a:t> of the state from </a:t>
          </a:r>
          <a:r>
            <a:rPr lang="it-IT" dirty="0" err="1"/>
            <a:t>external</a:t>
          </a:r>
          <a:r>
            <a:rPr lang="it-IT" dirty="0"/>
            <a:t> </a:t>
          </a:r>
          <a:r>
            <a:rPr lang="it-IT" dirty="0" err="1"/>
            <a:t>threats</a:t>
          </a:r>
          <a:r>
            <a:rPr lang="it-IT" dirty="0"/>
            <a:t> </a:t>
          </a:r>
          <a:endParaRPr lang="en-US" dirty="0"/>
        </a:p>
      </dgm:t>
    </dgm:pt>
    <dgm:pt modelId="{82FD2920-9127-4A5E-A663-8AC24665332C}" type="parTrans" cxnId="{9994BEF8-408E-4854-9045-FD3E8D357F5A}">
      <dgm:prSet/>
      <dgm:spPr/>
      <dgm:t>
        <a:bodyPr/>
        <a:lstStyle/>
        <a:p>
          <a:endParaRPr lang="en-US"/>
        </a:p>
      </dgm:t>
    </dgm:pt>
    <dgm:pt modelId="{3E127530-F061-4C56-8975-FF103B11B7AA}" type="sibTrans" cxnId="{9994BEF8-408E-4854-9045-FD3E8D357F5A}">
      <dgm:prSet/>
      <dgm:spPr/>
      <dgm:t>
        <a:bodyPr/>
        <a:lstStyle/>
        <a:p>
          <a:endParaRPr lang="en-US"/>
        </a:p>
      </dgm:t>
    </dgm:pt>
    <dgm:pt modelId="{F8A17F4E-4ABE-0E42-9768-758225297FF0}" type="pres">
      <dgm:prSet presAssocID="{270D06B5-C4F5-4A77-AFF5-9A865F0139C9}" presName="vert0" presStyleCnt="0">
        <dgm:presLayoutVars>
          <dgm:dir/>
          <dgm:animOne val="branch"/>
          <dgm:animLvl val="lvl"/>
        </dgm:presLayoutVars>
      </dgm:prSet>
      <dgm:spPr/>
    </dgm:pt>
    <dgm:pt modelId="{175DC689-DCC1-9843-9464-A6F3B4FFA0E9}" type="pres">
      <dgm:prSet presAssocID="{7F705BCD-894B-4841-B9A1-34FEAF8AEF6C}" presName="thickLine" presStyleLbl="alignNode1" presStyleIdx="0" presStyleCnt="1"/>
      <dgm:spPr/>
    </dgm:pt>
    <dgm:pt modelId="{A648F925-5BA0-9F46-939D-50A0F44C6B03}" type="pres">
      <dgm:prSet presAssocID="{7F705BCD-894B-4841-B9A1-34FEAF8AEF6C}" presName="horz1" presStyleCnt="0"/>
      <dgm:spPr/>
    </dgm:pt>
    <dgm:pt modelId="{C64F3E64-186F-3341-A5D9-CF2505A27080}" type="pres">
      <dgm:prSet presAssocID="{7F705BCD-894B-4841-B9A1-34FEAF8AEF6C}" presName="tx1" presStyleLbl="revTx" presStyleIdx="0" presStyleCnt="1"/>
      <dgm:spPr/>
    </dgm:pt>
    <dgm:pt modelId="{D004D901-F58F-5E46-926B-F54612CF2937}" type="pres">
      <dgm:prSet presAssocID="{7F705BCD-894B-4841-B9A1-34FEAF8AEF6C}" presName="vert1" presStyleCnt="0"/>
      <dgm:spPr/>
    </dgm:pt>
  </dgm:ptLst>
  <dgm:cxnLst>
    <dgm:cxn modelId="{2B08032E-956B-E143-96B5-E9B0AB089689}" type="presOf" srcId="{270D06B5-C4F5-4A77-AFF5-9A865F0139C9}" destId="{F8A17F4E-4ABE-0E42-9768-758225297FF0}" srcOrd="0" destOrd="0" presId="urn:microsoft.com/office/officeart/2008/layout/LinedList"/>
    <dgm:cxn modelId="{34FBCAAC-5623-FA4F-B222-9160D90F7B87}" type="presOf" srcId="{7F705BCD-894B-4841-B9A1-34FEAF8AEF6C}" destId="{C64F3E64-186F-3341-A5D9-CF2505A27080}" srcOrd="0" destOrd="0" presId="urn:microsoft.com/office/officeart/2008/layout/LinedList"/>
    <dgm:cxn modelId="{9994BEF8-408E-4854-9045-FD3E8D357F5A}" srcId="{270D06B5-C4F5-4A77-AFF5-9A865F0139C9}" destId="{7F705BCD-894B-4841-B9A1-34FEAF8AEF6C}" srcOrd="0" destOrd="0" parTransId="{82FD2920-9127-4A5E-A663-8AC24665332C}" sibTransId="{3E127530-F061-4C56-8975-FF103B11B7AA}"/>
    <dgm:cxn modelId="{CEAF8D78-1EDD-3345-8F8E-C9E8F9C73A41}" type="presParOf" srcId="{F8A17F4E-4ABE-0E42-9768-758225297FF0}" destId="{175DC689-DCC1-9843-9464-A6F3B4FFA0E9}" srcOrd="0" destOrd="0" presId="urn:microsoft.com/office/officeart/2008/layout/LinedList"/>
    <dgm:cxn modelId="{D2FF5DFB-734C-744D-AB81-8F12290B5553}" type="presParOf" srcId="{F8A17F4E-4ABE-0E42-9768-758225297FF0}" destId="{A648F925-5BA0-9F46-939D-50A0F44C6B03}" srcOrd="1" destOrd="0" presId="urn:microsoft.com/office/officeart/2008/layout/LinedList"/>
    <dgm:cxn modelId="{8FF62A89-C7C3-CE45-88D0-8186C9537EC9}" type="presParOf" srcId="{A648F925-5BA0-9F46-939D-50A0F44C6B03}" destId="{C64F3E64-186F-3341-A5D9-CF2505A27080}" srcOrd="0" destOrd="0" presId="urn:microsoft.com/office/officeart/2008/layout/LinedList"/>
    <dgm:cxn modelId="{40D21712-735F-3147-A410-DD9376A1B023}" type="presParOf" srcId="{A648F925-5BA0-9F46-939D-50A0F44C6B03}" destId="{D004D901-F58F-5E46-926B-F54612CF293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EC168EE-CE5B-46FE-8775-148CB8E41313}"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05BEAEA9-8DFC-4F79-82A0-CA38B3F55AEA}">
      <dgm:prSet/>
      <dgm:spPr/>
      <dgm:t>
        <a:bodyPr/>
        <a:lstStyle/>
        <a:p>
          <a:r>
            <a:rPr lang="it-IT" i="1"/>
            <a:t>Fa</a:t>
          </a:r>
          <a:r>
            <a:rPr lang="en-US" i="1"/>
            <a:t>çade democracies</a:t>
          </a:r>
          <a:r>
            <a:rPr lang="en-US"/>
            <a:t> o </a:t>
          </a:r>
          <a:r>
            <a:rPr lang="en-US" i="1"/>
            <a:t>quasi-democracies</a:t>
          </a:r>
          <a:r>
            <a:rPr lang="en-US"/>
            <a:t> (Finer 1970)</a:t>
          </a:r>
        </a:p>
      </dgm:t>
    </dgm:pt>
    <dgm:pt modelId="{32BA8415-ECFB-4443-9A94-CC780278178C}" type="parTrans" cxnId="{12C28F79-7B87-47D3-8A2C-E484BF197FDC}">
      <dgm:prSet/>
      <dgm:spPr/>
      <dgm:t>
        <a:bodyPr/>
        <a:lstStyle/>
        <a:p>
          <a:endParaRPr lang="en-US"/>
        </a:p>
      </dgm:t>
    </dgm:pt>
    <dgm:pt modelId="{7FBE61F9-1330-4404-95E9-969F856DEF63}" type="sibTrans" cxnId="{12C28F79-7B87-47D3-8A2C-E484BF197FDC}">
      <dgm:prSet/>
      <dgm:spPr/>
      <dgm:t>
        <a:bodyPr/>
        <a:lstStyle/>
        <a:p>
          <a:endParaRPr lang="en-US"/>
        </a:p>
      </dgm:t>
    </dgm:pt>
    <dgm:pt modelId="{8865F02D-FB3B-4321-9C04-C4254A6F29A9}">
      <dgm:prSet/>
      <dgm:spPr/>
      <dgm:t>
        <a:bodyPr/>
        <a:lstStyle/>
        <a:p>
          <a:r>
            <a:rPr lang="en-US" i="1" dirty="0" err="1"/>
            <a:t>Dictablandas</a:t>
          </a:r>
          <a:r>
            <a:rPr lang="en-US" dirty="0"/>
            <a:t> e </a:t>
          </a:r>
          <a:r>
            <a:rPr lang="en-US" i="1" dirty="0" err="1"/>
            <a:t>democraduras</a:t>
          </a:r>
          <a:r>
            <a:rPr lang="en-US" dirty="0"/>
            <a:t> (O’Donnell; </a:t>
          </a:r>
          <a:r>
            <a:rPr lang="en-US" dirty="0" err="1"/>
            <a:t>Schmitter</a:t>
          </a:r>
          <a:r>
            <a:rPr lang="en-US" dirty="0"/>
            <a:t> 1986)</a:t>
          </a:r>
        </a:p>
      </dgm:t>
    </dgm:pt>
    <dgm:pt modelId="{343F0B97-159A-4920-82AE-3220DF47C2EA}" type="parTrans" cxnId="{13EF0D0D-AA2B-4E8A-BD3F-E56F4799CDA5}">
      <dgm:prSet/>
      <dgm:spPr/>
      <dgm:t>
        <a:bodyPr/>
        <a:lstStyle/>
        <a:p>
          <a:endParaRPr lang="en-US"/>
        </a:p>
      </dgm:t>
    </dgm:pt>
    <dgm:pt modelId="{453E6DFE-1B30-4E2D-B517-1AB3B834EEFB}" type="sibTrans" cxnId="{13EF0D0D-AA2B-4E8A-BD3F-E56F4799CDA5}">
      <dgm:prSet/>
      <dgm:spPr/>
      <dgm:t>
        <a:bodyPr/>
        <a:lstStyle/>
        <a:p>
          <a:endParaRPr lang="en-US"/>
        </a:p>
      </dgm:t>
    </dgm:pt>
    <dgm:pt modelId="{CC23581D-D827-4FA9-AF53-2E4BC42A33A2}">
      <dgm:prSet/>
      <dgm:spPr/>
      <dgm:t>
        <a:bodyPr/>
        <a:lstStyle/>
        <a:p>
          <a:r>
            <a:rPr lang="en-US" dirty="0"/>
            <a:t>Illiberal democracies (Zakaria 1997)</a:t>
          </a:r>
        </a:p>
      </dgm:t>
    </dgm:pt>
    <dgm:pt modelId="{50E9B678-0037-4CD4-A7FA-5A2EF55B8B43}" type="parTrans" cxnId="{00BE4079-76F6-437F-A1B4-A40BBB5B52CE}">
      <dgm:prSet/>
      <dgm:spPr/>
      <dgm:t>
        <a:bodyPr/>
        <a:lstStyle/>
        <a:p>
          <a:endParaRPr lang="en-US"/>
        </a:p>
      </dgm:t>
    </dgm:pt>
    <dgm:pt modelId="{32401BB9-8E87-4DE6-873B-E1F3B75F0D6B}" type="sibTrans" cxnId="{00BE4079-76F6-437F-A1B4-A40BBB5B52CE}">
      <dgm:prSet/>
      <dgm:spPr/>
      <dgm:t>
        <a:bodyPr/>
        <a:lstStyle/>
        <a:p>
          <a:endParaRPr lang="en-US"/>
        </a:p>
      </dgm:t>
    </dgm:pt>
    <dgm:pt modelId="{3F35231D-497B-48B8-B90A-BF75960FE9DE}">
      <dgm:prSet/>
      <dgm:spPr/>
      <dgm:t>
        <a:bodyPr/>
        <a:lstStyle/>
        <a:p>
          <a:r>
            <a:rPr lang="en-US" dirty="0" err="1"/>
            <a:t>Pseudodemocracies</a:t>
          </a:r>
          <a:r>
            <a:rPr lang="en-US" dirty="0"/>
            <a:t> (Diamond 2002)</a:t>
          </a:r>
        </a:p>
      </dgm:t>
    </dgm:pt>
    <dgm:pt modelId="{9C85CC22-FCE2-40DB-825E-55426451174B}" type="parTrans" cxnId="{DBF8064C-9E9B-4A06-9963-3138AB08D13A}">
      <dgm:prSet/>
      <dgm:spPr/>
      <dgm:t>
        <a:bodyPr/>
        <a:lstStyle/>
        <a:p>
          <a:endParaRPr lang="en-US"/>
        </a:p>
      </dgm:t>
    </dgm:pt>
    <dgm:pt modelId="{80AE5DA0-04DE-4994-840D-0209CC2DC5FF}" type="sibTrans" cxnId="{DBF8064C-9E9B-4A06-9963-3138AB08D13A}">
      <dgm:prSet/>
      <dgm:spPr/>
      <dgm:t>
        <a:bodyPr/>
        <a:lstStyle/>
        <a:p>
          <a:endParaRPr lang="en-US"/>
        </a:p>
      </dgm:t>
    </dgm:pt>
    <dgm:pt modelId="{0ED03686-D942-43EE-B0E3-4B10708F57F4}">
      <dgm:prSet/>
      <dgm:spPr/>
      <dgm:t>
        <a:bodyPr/>
        <a:lstStyle/>
        <a:p>
          <a:r>
            <a:rPr lang="en-US" dirty="0"/>
            <a:t>Competitive authoritarianisms (</a:t>
          </a:r>
          <a:r>
            <a:rPr lang="en-US" dirty="0" err="1"/>
            <a:t>Levitsky</a:t>
          </a:r>
          <a:r>
            <a:rPr lang="en-US" dirty="0"/>
            <a:t> e Way 2002)</a:t>
          </a:r>
        </a:p>
      </dgm:t>
    </dgm:pt>
    <dgm:pt modelId="{0C35F494-BB40-4D2A-8797-8E00B4B2AE58}" type="parTrans" cxnId="{B409126C-F7B1-4511-94B2-06EB8F174E4A}">
      <dgm:prSet/>
      <dgm:spPr/>
      <dgm:t>
        <a:bodyPr/>
        <a:lstStyle/>
        <a:p>
          <a:endParaRPr lang="en-US"/>
        </a:p>
      </dgm:t>
    </dgm:pt>
    <dgm:pt modelId="{18863913-A0F0-44BD-89F8-7419FE545BDB}" type="sibTrans" cxnId="{B409126C-F7B1-4511-94B2-06EB8F174E4A}">
      <dgm:prSet/>
      <dgm:spPr/>
      <dgm:t>
        <a:bodyPr/>
        <a:lstStyle/>
        <a:p>
          <a:endParaRPr lang="en-US"/>
        </a:p>
      </dgm:t>
    </dgm:pt>
    <dgm:pt modelId="{5DDCF99D-EE40-49A2-9993-3DFBF3A6A179}">
      <dgm:prSet/>
      <dgm:spPr/>
      <dgm:t>
        <a:bodyPr/>
        <a:lstStyle/>
        <a:p>
          <a:r>
            <a:rPr lang="en-US" dirty="0"/>
            <a:t>Limited democracies (</a:t>
          </a:r>
          <a:r>
            <a:rPr lang="en-US" dirty="0" err="1"/>
            <a:t>Morlino</a:t>
          </a:r>
          <a:r>
            <a:rPr lang="en-US" dirty="0"/>
            <a:t> 2003)</a:t>
          </a:r>
        </a:p>
      </dgm:t>
    </dgm:pt>
    <dgm:pt modelId="{3B7EDC79-390A-4E85-8650-ACDB8F661408}" type="parTrans" cxnId="{743F6959-35F3-4D8E-BA76-49395BCB1D0E}">
      <dgm:prSet/>
      <dgm:spPr/>
      <dgm:t>
        <a:bodyPr/>
        <a:lstStyle/>
        <a:p>
          <a:endParaRPr lang="en-US"/>
        </a:p>
      </dgm:t>
    </dgm:pt>
    <dgm:pt modelId="{B7B61C4A-A4CD-47F1-B592-023AAE736D8F}" type="sibTrans" cxnId="{743F6959-35F3-4D8E-BA76-49395BCB1D0E}">
      <dgm:prSet/>
      <dgm:spPr/>
      <dgm:t>
        <a:bodyPr/>
        <a:lstStyle/>
        <a:p>
          <a:endParaRPr lang="en-US"/>
        </a:p>
      </dgm:t>
    </dgm:pt>
    <dgm:pt modelId="{607FA0CB-3226-2243-99A8-1DDC233B95E0}" type="pres">
      <dgm:prSet presAssocID="{EEC168EE-CE5B-46FE-8775-148CB8E41313}" presName="diagram" presStyleCnt="0">
        <dgm:presLayoutVars>
          <dgm:dir/>
          <dgm:resizeHandles val="exact"/>
        </dgm:presLayoutVars>
      </dgm:prSet>
      <dgm:spPr/>
    </dgm:pt>
    <dgm:pt modelId="{077163BA-4742-874B-8169-8C13E88C3559}" type="pres">
      <dgm:prSet presAssocID="{05BEAEA9-8DFC-4F79-82A0-CA38B3F55AEA}" presName="node" presStyleLbl="node1" presStyleIdx="0" presStyleCnt="6">
        <dgm:presLayoutVars>
          <dgm:bulletEnabled val="1"/>
        </dgm:presLayoutVars>
      </dgm:prSet>
      <dgm:spPr/>
    </dgm:pt>
    <dgm:pt modelId="{8369DF82-24B3-C545-8B3C-B75F8F09DD3C}" type="pres">
      <dgm:prSet presAssocID="{7FBE61F9-1330-4404-95E9-969F856DEF63}" presName="sibTrans" presStyleCnt="0"/>
      <dgm:spPr/>
    </dgm:pt>
    <dgm:pt modelId="{F23975A9-0074-314A-BC7C-EF3EC6F9A70C}" type="pres">
      <dgm:prSet presAssocID="{8865F02D-FB3B-4321-9C04-C4254A6F29A9}" presName="node" presStyleLbl="node1" presStyleIdx="1" presStyleCnt="6">
        <dgm:presLayoutVars>
          <dgm:bulletEnabled val="1"/>
        </dgm:presLayoutVars>
      </dgm:prSet>
      <dgm:spPr/>
    </dgm:pt>
    <dgm:pt modelId="{0A4DF799-75DF-914D-9603-631E9774FE89}" type="pres">
      <dgm:prSet presAssocID="{453E6DFE-1B30-4E2D-B517-1AB3B834EEFB}" presName="sibTrans" presStyleCnt="0"/>
      <dgm:spPr/>
    </dgm:pt>
    <dgm:pt modelId="{4A181405-6013-BE47-A32B-77CCB692FC42}" type="pres">
      <dgm:prSet presAssocID="{CC23581D-D827-4FA9-AF53-2E4BC42A33A2}" presName="node" presStyleLbl="node1" presStyleIdx="2" presStyleCnt="6">
        <dgm:presLayoutVars>
          <dgm:bulletEnabled val="1"/>
        </dgm:presLayoutVars>
      </dgm:prSet>
      <dgm:spPr/>
    </dgm:pt>
    <dgm:pt modelId="{78EDCD88-3C55-0F4D-A56D-20355D20A466}" type="pres">
      <dgm:prSet presAssocID="{32401BB9-8E87-4DE6-873B-E1F3B75F0D6B}" presName="sibTrans" presStyleCnt="0"/>
      <dgm:spPr/>
    </dgm:pt>
    <dgm:pt modelId="{A0197FA5-EC45-4241-B386-C4D08FB6D1BD}" type="pres">
      <dgm:prSet presAssocID="{3F35231D-497B-48B8-B90A-BF75960FE9DE}" presName="node" presStyleLbl="node1" presStyleIdx="3" presStyleCnt="6">
        <dgm:presLayoutVars>
          <dgm:bulletEnabled val="1"/>
        </dgm:presLayoutVars>
      </dgm:prSet>
      <dgm:spPr/>
    </dgm:pt>
    <dgm:pt modelId="{7D363520-1D10-3640-876E-BB4517FFD7D9}" type="pres">
      <dgm:prSet presAssocID="{80AE5DA0-04DE-4994-840D-0209CC2DC5FF}" presName="sibTrans" presStyleCnt="0"/>
      <dgm:spPr/>
    </dgm:pt>
    <dgm:pt modelId="{C5634221-74FC-BE48-9FEE-1CB0489ED62A}" type="pres">
      <dgm:prSet presAssocID="{0ED03686-D942-43EE-B0E3-4B10708F57F4}" presName="node" presStyleLbl="node1" presStyleIdx="4" presStyleCnt="6">
        <dgm:presLayoutVars>
          <dgm:bulletEnabled val="1"/>
        </dgm:presLayoutVars>
      </dgm:prSet>
      <dgm:spPr/>
    </dgm:pt>
    <dgm:pt modelId="{ABEC4D3A-9CFC-4C4F-B65C-4B99C9650C94}" type="pres">
      <dgm:prSet presAssocID="{18863913-A0F0-44BD-89F8-7419FE545BDB}" presName="sibTrans" presStyleCnt="0"/>
      <dgm:spPr/>
    </dgm:pt>
    <dgm:pt modelId="{43F051A2-3CD2-7A4D-9FB9-BC89F87BA8DC}" type="pres">
      <dgm:prSet presAssocID="{5DDCF99D-EE40-49A2-9993-3DFBF3A6A179}" presName="node" presStyleLbl="node1" presStyleIdx="5" presStyleCnt="6">
        <dgm:presLayoutVars>
          <dgm:bulletEnabled val="1"/>
        </dgm:presLayoutVars>
      </dgm:prSet>
      <dgm:spPr/>
    </dgm:pt>
  </dgm:ptLst>
  <dgm:cxnLst>
    <dgm:cxn modelId="{13EF0D0D-AA2B-4E8A-BD3F-E56F4799CDA5}" srcId="{EEC168EE-CE5B-46FE-8775-148CB8E41313}" destId="{8865F02D-FB3B-4321-9C04-C4254A6F29A9}" srcOrd="1" destOrd="0" parTransId="{343F0B97-159A-4920-82AE-3220DF47C2EA}" sibTransId="{453E6DFE-1B30-4E2D-B517-1AB3B834EEFB}"/>
    <dgm:cxn modelId="{BC1AFD4A-83C3-0742-8141-86ED0BF850D7}" type="presOf" srcId="{05BEAEA9-8DFC-4F79-82A0-CA38B3F55AEA}" destId="{077163BA-4742-874B-8169-8C13E88C3559}" srcOrd="0" destOrd="0" presId="urn:microsoft.com/office/officeart/2005/8/layout/default"/>
    <dgm:cxn modelId="{DBF8064C-9E9B-4A06-9963-3138AB08D13A}" srcId="{EEC168EE-CE5B-46FE-8775-148CB8E41313}" destId="{3F35231D-497B-48B8-B90A-BF75960FE9DE}" srcOrd="3" destOrd="0" parTransId="{9C85CC22-FCE2-40DB-825E-55426451174B}" sibTransId="{80AE5DA0-04DE-4994-840D-0209CC2DC5FF}"/>
    <dgm:cxn modelId="{0AE4954D-220D-1543-9FCE-0A3987AE21F6}" type="presOf" srcId="{0ED03686-D942-43EE-B0E3-4B10708F57F4}" destId="{C5634221-74FC-BE48-9FEE-1CB0489ED62A}" srcOrd="0" destOrd="0" presId="urn:microsoft.com/office/officeart/2005/8/layout/default"/>
    <dgm:cxn modelId="{743F6959-35F3-4D8E-BA76-49395BCB1D0E}" srcId="{EEC168EE-CE5B-46FE-8775-148CB8E41313}" destId="{5DDCF99D-EE40-49A2-9993-3DFBF3A6A179}" srcOrd="5" destOrd="0" parTransId="{3B7EDC79-390A-4E85-8650-ACDB8F661408}" sibTransId="{B7B61C4A-A4CD-47F1-B592-023AAE736D8F}"/>
    <dgm:cxn modelId="{B409126C-F7B1-4511-94B2-06EB8F174E4A}" srcId="{EEC168EE-CE5B-46FE-8775-148CB8E41313}" destId="{0ED03686-D942-43EE-B0E3-4B10708F57F4}" srcOrd="4" destOrd="0" parTransId="{0C35F494-BB40-4D2A-8797-8E00B4B2AE58}" sibTransId="{18863913-A0F0-44BD-89F8-7419FE545BDB}"/>
    <dgm:cxn modelId="{00BE4079-76F6-437F-A1B4-A40BBB5B52CE}" srcId="{EEC168EE-CE5B-46FE-8775-148CB8E41313}" destId="{CC23581D-D827-4FA9-AF53-2E4BC42A33A2}" srcOrd="2" destOrd="0" parTransId="{50E9B678-0037-4CD4-A7FA-5A2EF55B8B43}" sibTransId="{32401BB9-8E87-4DE6-873B-E1F3B75F0D6B}"/>
    <dgm:cxn modelId="{12C28F79-7B87-47D3-8A2C-E484BF197FDC}" srcId="{EEC168EE-CE5B-46FE-8775-148CB8E41313}" destId="{05BEAEA9-8DFC-4F79-82A0-CA38B3F55AEA}" srcOrd="0" destOrd="0" parTransId="{32BA8415-ECFB-4443-9A94-CC780278178C}" sibTransId="{7FBE61F9-1330-4404-95E9-969F856DEF63}"/>
    <dgm:cxn modelId="{53EA7192-DA80-6240-8815-5816316EC183}" type="presOf" srcId="{CC23581D-D827-4FA9-AF53-2E4BC42A33A2}" destId="{4A181405-6013-BE47-A32B-77CCB692FC42}" srcOrd="0" destOrd="0" presId="urn:microsoft.com/office/officeart/2005/8/layout/default"/>
    <dgm:cxn modelId="{28F3C29E-2954-AB41-AB94-C409040C369D}" type="presOf" srcId="{8865F02D-FB3B-4321-9C04-C4254A6F29A9}" destId="{F23975A9-0074-314A-BC7C-EF3EC6F9A70C}" srcOrd="0" destOrd="0" presId="urn:microsoft.com/office/officeart/2005/8/layout/default"/>
    <dgm:cxn modelId="{7B456BAB-E8F6-954A-9B97-A7E12F0324AC}" type="presOf" srcId="{EEC168EE-CE5B-46FE-8775-148CB8E41313}" destId="{607FA0CB-3226-2243-99A8-1DDC233B95E0}" srcOrd="0" destOrd="0" presId="urn:microsoft.com/office/officeart/2005/8/layout/default"/>
    <dgm:cxn modelId="{928D59E8-7B54-2F4D-B8E8-AECC3A530843}" type="presOf" srcId="{5DDCF99D-EE40-49A2-9993-3DFBF3A6A179}" destId="{43F051A2-3CD2-7A4D-9FB9-BC89F87BA8DC}" srcOrd="0" destOrd="0" presId="urn:microsoft.com/office/officeart/2005/8/layout/default"/>
    <dgm:cxn modelId="{B0677DF6-13F1-624C-8F1D-81FA3F1FD760}" type="presOf" srcId="{3F35231D-497B-48B8-B90A-BF75960FE9DE}" destId="{A0197FA5-EC45-4241-B386-C4D08FB6D1BD}" srcOrd="0" destOrd="0" presId="urn:microsoft.com/office/officeart/2005/8/layout/default"/>
    <dgm:cxn modelId="{A31DDB63-2798-5845-89ED-25B3DF1C2DE7}" type="presParOf" srcId="{607FA0CB-3226-2243-99A8-1DDC233B95E0}" destId="{077163BA-4742-874B-8169-8C13E88C3559}" srcOrd="0" destOrd="0" presId="urn:microsoft.com/office/officeart/2005/8/layout/default"/>
    <dgm:cxn modelId="{AC852D32-7E93-3E45-9D8D-9CCFC3A9BB17}" type="presParOf" srcId="{607FA0CB-3226-2243-99A8-1DDC233B95E0}" destId="{8369DF82-24B3-C545-8B3C-B75F8F09DD3C}" srcOrd="1" destOrd="0" presId="urn:microsoft.com/office/officeart/2005/8/layout/default"/>
    <dgm:cxn modelId="{7787A2BC-0323-2646-AB3B-C8071D1DBDC8}" type="presParOf" srcId="{607FA0CB-3226-2243-99A8-1DDC233B95E0}" destId="{F23975A9-0074-314A-BC7C-EF3EC6F9A70C}" srcOrd="2" destOrd="0" presId="urn:microsoft.com/office/officeart/2005/8/layout/default"/>
    <dgm:cxn modelId="{24D8A8C0-CA8D-554C-84B4-E2E2C6DBC2D4}" type="presParOf" srcId="{607FA0CB-3226-2243-99A8-1DDC233B95E0}" destId="{0A4DF799-75DF-914D-9603-631E9774FE89}" srcOrd="3" destOrd="0" presId="urn:microsoft.com/office/officeart/2005/8/layout/default"/>
    <dgm:cxn modelId="{780E061B-8227-794B-854C-BB08173412BA}" type="presParOf" srcId="{607FA0CB-3226-2243-99A8-1DDC233B95E0}" destId="{4A181405-6013-BE47-A32B-77CCB692FC42}" srcOrd="4" destOrd="0" presId="urn:microsoft.com/office/officeart/2005/8/layout/default"/>
    <dgm:cxn modelId="{FEAB34B8-EE3C-B145-95A3-87FDE90D3537}" type="presParOf" srcId="{607FA0CB-3226-2243-99A8-1DDC233B95E0}" destId="{78EDCD88-3C55-0F4D-A56D-20355D20A466}" srcOrd="5" destOrd="0" presId="urn:microsoft.com/office/officeart/2005/8/layout/default"/>
    <dgm:cxn modelId="{92F5917B-185C-AF45-89B3-BAEC89C554C4}" type="presParOf" srcId="{607FA0CB-3226-2243-99A8-1DDC233B95E0}" destId="{A0197FA5-EC45-4241-B386-C4D08FB6D1BD}" srcOrd="6" destOrd="0" presId="urn:microsoft.com/office/officeart/2005/8/layout/default"/>
    <dgm:cxn modelId="{ECCDD7F4-1B2D-684D-8DCC-09354EA90C0A}" type="presParOf" srcId="{607FA0CB-3226-2243-99A8-1DDC233B95E0}" destId="{7D363520-1D10-3640-876E-BB4517FFD7D9}" srcOrd="7" destOrd="0" presId="urn:microsoft.com/office/officeart/2005/8/layout/default"/>
    <dgm:cxn modelId="{5E042191-9A17-EA4E-9AAD-D8E237C242AD}" type="presParOf" srcId="{607FA0CB-3226-2243-99A8-1DDC233B95E0}" destId="{C5634221-74FC-BE48-9FEE-1CB0489ED62A}" srcOrd="8" destOrd="0" presId="urn:microsoft.com/office/officeart/2005/8/layout/default"/>
    <dgm:cxn modelId="{85780E88-5BD5-D348-98D6-E87A39E96A4E}" type="presParOf" srcId="{607FA0CB-3226-2243-99A8-1DDC233B95E0}" destId="{ABEC4D3A-9CFC-4C4F-B65C-4B99C9650C94}" srcOrd="9" destOrd="0" presId="urn:microsoft.com/office/officeart/2005/8/layout/default"/>
    <dgm:cxn modelId="{E0A74DA6-9A92-E343-BF0A-C3CB177A41AE}" type="presParOf" srcId="{607FA0CB-3226-2243-99A8-1DDC233B95E0}" destId="{43F051A2-3CD2-7A4D-9FB9-BC89F87BA8DC}"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88BD1D-8ACD-FB4C-9078-FF32BE06579A}">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13C6E5-FB12-5840-BED5-A528FCF4E2BB}">
      <dsp:nvSpPr>
        <dsp:cNvPr id="0" name=""/>
        <dsp:cNvSpPr/>
      </dsp:nvSpPr>
      <dsp:spPr>
        <a:xfrm>
          <a:off x="0" y="0"/>
          <a:ext cx="6900512" cy="5536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550" tIns="209550" rIns="209550" bIns="209550" numCol="1" spcCol="1270" anchor="t" anchorCtr="0">
          <a:noAutofit/>
        </a:bodyPr>
        <a:lstStyle/>
        <a:p>
          <a:pPr marL="0" lvl="0" indent="0" algn="l" defTabSz="2444750">
            <a:lnSpc>
              <a:spcPct val="90000"/>
            </a:lnSpc>
            <a:spcBef>
              <a:spcPct val="0"/>
            </a:spcBef>
            <a:spcAft>
              <a:spcPct val="35000"/>
            </a:spcAft>
            <a:buNone/>
          </a:pPr>
          <a:r>
            <a:rPr lang="it-IT" sz="5500" kern="1200" dirty="0"/>
            <a:t>-</a:t>
          </a:r>
          <a:r>
            <a:rPr lang="it-IT" sz="5500" kern="1200"/>
            <a:t>Military: </a:t>
          </a:r>
          <a:r>
            <a:rPr lang="it-IT" sz="5500" kern="1200" dirty="0" err="1"/>
            <a:t>military-moderators</a:t>
          </a:r>
          <a:r>
            <a:rPr lang="it-IT" sz="5500" kern="1200" dirty="0"/>
            <a:t>, </a:t>
          </a:r>
          <a:r>
            <a:rPr lang="it-IT" sz="5500" kern="1200" dirty="0" err="1"/>
            <a:t>military-guardians</a:t>
          </a:r>
          <a:r>
            <a:rPr lang="it-IT" sz="5500" kern="1200" dirty="0"/>
            <a:t>, </a:t>
          </a:r>
          <a:r>
            <a:rPr lang="it-IT" sz="5500" kern="1200" dirty="0" err="1"/>
            <a:t>military-governors</a:t>
          </a:r>
          <a:r>
            <a:rPr lang="it-IT" sz="5500" kern="1200" dirty="0"/>
            <a:t>.
-</a:t>
          </a:r>
          <a:r>
            <a:rPr lang="it-IT" sz="5500" kern="1200" dirty="0" err="1"/>
            <a:t>Civil-military</a:t>
          </a:r>
          <a:r>
            <a:rPr lang="it-IT" sz="5500" kern="1200" dirty="0"/>
            <a:t>: </a:t>
          </a:r>
          <a:r>
            <a:rPr lang="it-IT" sz="5500" kern="1200" dirty="0" err="1"/>
            <a:t>bureaucratic-military</a:t>
          </a:r>
          <a:r>
            <a:rPr lang="it-IT" sz="5500" kern="1200" dirty="0"/>
            <a:t>, </a:t>
          </a:r>
          <a:r>
            <a:rPr lang="it-IT" sz="5500" kern="1200" dirty="0" err="1"/>
            <a:t>corporatist</a:t>
          </a:r>
          <a:r>
            <a:rPr lang="it-IT" sz="5500" kern="1200" dirty="0"/>
            <a:t>, </a:t>
          </a:r>
          <a:r>
            <a:rPr lang="it-IT" sz="5500" kern="1200" dirty="0" err="1"/>
            <a:t>populist</a:t>
          </a:r>
          <a:r>
            <a:rPr lang="it-IT" sz="5500" kern="1200" dirty="0"/>
            <a:t>.
-</a:t>
          </a:r>
          <a:r>
            <a:rPr lang="it-IT" sz="5500" kern="1200" dirty="0" err="1"/>
            <a:t>Civil</a:t>
          </a:r>
          <a:r>
            <a:rPr lang="it-IT" sz="5500" kern="1200" dirty="0"/>
            <a:t>: </a:t>
          </a:r>
          <a:r>
            <a:rPr lang="it-IT" sz="5500" kern="1200" dirty="0" err="1"/>
            <a:t>nationalist</a:t>
          </a:r>
          <a:r>
            <a:rPr lang="it-IT" sz="5500" kern="1200" dirty="0"/>
            <a:t>, </a:t>
          </a:r>
          <a:r>
            <a:rPr lang="it-IT" sz="5500" kern="1200" dirty="0" err="1"/>
            <a:t>fascist</a:t>
          </a:r>
          <a:r>
            <a:rPr lang="it-IT" sz="5500" kern="1200" dirty="0"/>
            <a:t>, </a:t>
          </a:r>
          <a:r>
            <a:rPr lang="it-IT" sz="5500" kern="1200" dirty="0" err="1"/>
            <a:t>communist</a:t>
          </a:r>
          <a:r>
            <a:rPr lang="it-IT" sz="5500" kern="1200" dirty="0"/>
            <a:t>, </a:t>
          </a:r>
          <a:r>
            <a:rPr lang="it-IT" sz="5500" kern="1200" dirty="0" err="1"/>
            <a:t>religiously</a:t>
          </a:r>
          <a:r>
            <a:rPr lang="it-IT" sz="5500" kern="1200" dirty="0"/>
            <a:t> </a:t>
          </a:r>
          <a:r>
            <a:rPr lang="it-IT" sz="5500" kern="1200" dirty="0" err="1"/>
            <a:t>based</a:t>
          </a:r>
          <a:r>
            <a:rPr lang="it-IT" sz="5500" kern="1200" dirty="0"/>
            <a:t>.</a:t>
          </a:r>
          <a:endParaRPr lang="en-US" sz="5500" kern="1200" dirty="0"/>
        </a:p>
      </dsp:txBody>
      <dsp:txXfrm>
        <a:off x="0" y="0"/>
        <a:ext cx="6900512" cy="55361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DE0344-EE8C-8C47-846B-96141DFF8C7D}">
      <dsp:nvSpPr>
        <dsp:cNvPr id="0" name=""/>
        <dsp:cNvSpPr/>
      </dsp:nvSpPr>
      <dsp:spPr>
        <a:xfrm>
          <a:off x="0" y="30270"/>
          <a:ext cx="6900512" cy="5475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marL="0" lvl="0" indent="0" algn="l" defTabSz="2667000">
            <a:lnSpc>
              <a:spcPct val="90000"/>
            </a:lnSpc>
            <a:spcBef>
              <a:spcPct val="0"/>
            </a:spcBef>
            <a:spcAft>
              <a:spcPct val="35000"/>
            </a:spcAft>
            <a:buNone/>
          </a:pPr>
          <a:r>
            <a:rPr lang="it-IT" sz="6000" kern="1200" dirty="0"/>
            <a:t>-</a:t>
          </a:r>
          <a:r>
            <a:rPr lang="it-IT" sz="6000" kern="1200" dirty="0" err="1"/>
            <a:t>Elites</a:t>
          </a:r>
          <a:r>
            <a:rPr lang="it-IT" sz="6000" kern="1200" dirty="0"/>
            <a:t> </a:t>
          </a:r>
          <a:r>
            <a:rPr lang="it-IT" sz="6000" kern="1200" dirty="0" err="1"/>
            <a:t>using</a:t>
          </a:r>
          <a:r>
            <a:rPr lang="it-IT" sz="6000" kern="1200" dirty="0"/>
            <a:t> repressive </a:t>
          </a:r>
          <a:r>
            <a:rPr lang="it-IT" sz="6000" kern="1200" dirty="0" err="1"/>
            <a:t>means</a:t>
          </a:r>
          <a:r>
            <a:rPr lang="it-IT" sz="6000" kern="1200" dirty="0"/>
            <a:t> to </a:t>
          </a:r>
          <a:r>
            <a:rPr lang="it-IT" sz="6000" kern="1200" dirty="0" err="1"/>
            <a:t>maintain</a:t>
          </a:r>
          <a:r>
            <a:rPr lang="it-IT" sz="6000" kern="1200" dirty="0"/>
            <a:t> power; 
-</a:t>
          </a:r>
          <a:r>
            <a:rPr lang="it-IT" sz="6000" kern="1200" dirty="0" err="1"/>
            <a:t>Regimes</a:t>
          </a:r>
          <a:r>
            <a:rPr lang="it-IT" sz="6000" kern="1200" dirty="0"/>
            <a:t> </a:t>
          </a:r>
          <a:r>
            <a:rPr lang="it-IT" sz="6000" kern="1200" dirty="0" err="1"/>
            <a:t>ignore</a:t>
          </a:r>
          <a:r>
            <a:rPr lang="it-IT" sz="6000" kern="1200" dirty="0"/>
            <a:t> the </a:t>
          </a:r>
          <a:r>
            <a:rPr lang="it-IT" sz="6000" kern="1200" dirty="0" err="1"/>
            <a:t>initiatives</a:t>
          </a:r>
          <a:r>
            <a:rPr lang="it-IT" sz="6000" kern="1200" dirty="0"/>
            <a:t> of </a:t>
          </a:r>
          <a:r>
            <a:rPr lang="it-IT" sz="6000" kern="1200" dirty="0" err="1"/>
            <a:t>individual</a:t>
          </a:r>
          <a:r>
            <a:rPr lang="it-IT" sz="6000" kern="1200" dirty="0"/>
            <a:t> groups </a:t>
          </a:r>
          <a:r>
            <a:rPr lang="it-IT" sz="6000" kern="1200" dirty="0" err="1"/>
            <a:t>until</a:t>
          </a:r>
          <a:r>
            <a:rPr lang="it-IT" sz="6000" kern="1200" dirty="0"/>
            <a:t> </a:t>
          </a:r>
          <a:r>
            <a:rPr lang="it-IT" sz="6000" kern="1200" dirty="0" err="1"/>
            <a:t>they</a:t>
          </a:r>
          <a:r>
            <a:rPr lang="it-IT" sz="6000" kern="1200" dirty="0"/>
            <a:t> are </a:t>
          </a:r>
          <a:r>
            <a:rPr lang="it-IT" sz="6000" kern="1200" dirty="0" err="1"/>
            <a:t>perceived</a:t>
          </a:r>
          <a:r>
            <a:rPr lang="it-IT" sz="6000" kern="1200" dirty="0"/>
            <a:t> </a:t>
          </a:r>
          <a:r>
            <a:rPr lang="it-IT" sz="6000" kern="1200" dirty="0" err="1"/>
            <a:t>as</a:t>
          </a:r>
          <a:r>
            <a:rPr lang="it-IT" sz="6000" kern="1200" dirty="0"/>
            <a:t> </a:t>
          </a:r>
          <a:r>
            <a:rPr lang="it-IT" sz="6000" kern="1200" dirty="0" err="1"/>
            <a:t>threats</a:t>
          </a:r>
          <a:r>
            <a:rPr lang="it-IT" sz="6000" kern="1200" dirty="0"/>
            <a:t> to power;</a:t>
          </a:r>
          <a:endParaRPr lang="en-US" sz="6000" kern="1200" dirty="0"/>
        </a:p>
      </dsp:txBody>
      <dsp:txXfrm>
        <a:off x="267297" y="297567"/>
        <a:ext cx="6365918" cy="49410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DC689-DCC1-9843-9464-A6F3B4FFA0E9}">
      <dsp:nvSpPr>
        <dsp:cNvPr id="0" name=""/>
        <dsp:cNvSpPr/>
      </dsp:nvSpPr>
      <dsp:spPr>
        <a:xfrm>
          <a:off x="0" y="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4F3E64-186F-3341-A5D9-CF2505A27080}">
      <dsp:nvSpPr>
        <dsp:cNvPr id="0" name=""/>
        <dsp:cNvSpPr/>
      </dsp:nvSpPr>
      <dsp:spPr>
        <a:xfrm>
          <a:off x="0" y="0"/>
          <a:ext cx="6900512" cy="5536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it-IT" sz="4300" kern="1200" dirty="0"/>
            <a:t>-</a:t>
          </a:r>
          <a:r>
            <a:rPr lang="it-IT" sz="4300" kern="1200" dirty="0" err="1"/>
            <a:t>Political</a:t>
          </a:r>
          <a:r>
            <a:rPr lang="it-IT" sz="4300" kern="1200" dirty="0"/>
            <a:t> and state institutions are </a:t>
          </a:r>
          <a:r>
            <a:rPr lang="it-IT" sz="4300" kern="1200" dirty="0" err="1"/>
            <a:t>weak</a:t>
          </a:r>
          <a:r>
            <a:rPr lang="it-IT" sz="4300" kern="1200" dirty="0"/>
            <a:t> and </a:t>
          </a:r>
          <a:r>
            <a:rPr lang="it-IT" sz="4300" kern="1200" dirty="0" err="1"/>
            <a:t>crumbling</a:t>
          </a:r>
          <a:r>
            <a:rPr lang="it-IT" sz="4300" kern="1200" dirty="0"/>
            <a:t>
-</a:t>
          </a:r>
          <a:r>
            <a:rPr lang="it-IT" sz="4300" kern="1200" dirty="0" err="1"/>
            <a:t>Serious</a:t>
          </a:r>
          <a:r>
            <a:rPr lang="it-IT" sz="4300" kern="1200" dirty="0"/>
            <a:t> </a:t>
          </a:r>
          <a:r>
            <a:rPr lang="it-IT" sz="4300" kern="1200" dirty="0" err="1"/>
            <a:t>crisis</a:t>
          </a:r>
          <a:r>
            <a:rPr lang="it-IT" sz="4300" kern="1200" dirty="0"/>
            <a:t> situation, </a:t>
          </a:r>
          <a:r>
            <a:rPr lang="it-IT" sz="4300" kern="1200" dirty="0" err="1"/>
            <a:t>at</a:t>
          </a:r>
          <a:r>
            <a:rPr lang="it-IT" sz="4300" kern="1200" dirty="0"/>
            <a:t> risk of </a:t>
          </a:r>
          <a:r>
            <a:rPr lang="it-IT" sz="4300" kern="1200" dirty="0" err="1"/>
            <a:t>collapse</a:t>
          </a:r>
          <a:r>
            <a:rPr lang="it-IT" sz="4300" kern="1200" dirty="0"/>
            <a:t>, </a:t>
          </a:r>
          <a:r>
            <a:rPr lang="it-IT" sz="4300" kern="1200" dirty="0" err="1"/>
            <a:t>extensive</a:t>
          </a:r>
          <a:r>
            <a:rPr lang="it-IT" sz="4300" kern="1200" dirty="0"/>
            <a:t> social </a:t>
          </a:r>
          <a:r>
            <a:rPr lang="it-IT" sz="4300" kern="1200" dirty="0" err="1"/>
            <a:t>mobilisation</a:t>
          </a:r>
          <a:r>
            <a:rPr lang="it-IT" sz="4300" kern="1200" dirty="0"/>
            <a:t>, </a:t>
          </a:r>
          <a:r>
            <a:rPr lang="it-IT" sz="4300" kern="1200" dirty="0" err="1"/>
            <a:t>internal</a:t>
          </a:r>
          <a:r>
            <a:rPr lang="it-IT" sz="4300" kern="1200" dirty="0"/>
            <a:t> </a:t>
          </a:r>
          <a:r>
            <a:rPr lang="it-IT" sz="4300" kern="1200" dirty="0" err="1"/>
            <a:t>unrest</a:t>
          </a:r>
          <a:r>
            <a:rPr lang="it-IT" sz="4300" kern="1200" dirty="0"/>
            <a:t> (Chile 1973)
-Corporate </a:t>
          </a:r>
          <a:r>
            <a:rPr lang="it-IT" sz="4300" kern="1200" dirty="0" err="1"/>
            <a:t>interests</a:t>
          </a:r>
          <a:r>
            <a:rPr lang="it-IT" sz="4300" kern="1200" dirty="0"/>
            <a:t> (</a:t>
          </a:r>
          <a:r>
            <a:rPr lang="it-IT" sz="4300" kern="1200" dirty="0" err="1"/>
            <a:t>reduction</a:t>
          </a:r>
          <a:r>
            <a:rPr lang="it-IT" sz="4300" kern="1200" dirty="0"/>
            <a:t> of </a:t>
          </a:r>
          <a:r>
            <a:rPr lang="it-IT" sz="4300" kern="1200" dirty="0" err="1"/>
            <a:t>defence</a:t>
          </a:r>
          <a:r>
            <a:rPr lang="it-IT" sz="4300" kern="1200" dirty="0"/>
            <a:t> </a:t>
          </a:r>
          <a:r>
            <a:rPr lang="it-IT" sz="4300" kern="1200" dirty="0" err="1"/>
            <a:t>expenditure</a:t>
          </a:r>
          <a:r>
            <a:rPr lang="it-IT" sz="4300" kern="1200" dirty="0"/>
            <a:t>, </a:t>
          </a:r>
          <a:r>
            <a:rPr lang="it-IT" sz="4300" kern="1200" dirty="0" err="1"/>
            <a:t>creation</a:t>
          </a:r>
          <a:r>
            <a:rPr lang="it-IT" sz="4300" kern="1200" dirty="0"/>
            <a:t> of alternative </a:t>
          </a:r>
          <a:r>
            <a:rPr lang="it-IT" sz="4300" kern="1200" dirty="0" err="1"/>
            <a:t>militias</a:t>
          </a:r>
          <a:r>
            <a:rPr lang="it-IT" sz="4300" kern="1200" dirty="0"/>
            <a:t>, etc.)
-</a:t>
          </a:r>
          <a:r>
            <a:rPr lang="it-IT" sz="4300" kern="1200" dirty="0" err="1"/>
            <a:t>Defence</a:t>
          </a:r>
          <a:r>
            <a:rPr lang="it-IT" sz="4300" kern="1200" dirty="0"/>
            <a:t> of the state from </a:t>
          </a:r>
          <a:r>
            <a:rPr lang="it-IT" sz="4300" kern="1200" dirty="0" err="1"/>
            <a:t>external</a:t>
          </a:r>
          <a:r>
            <a:rPr lang="it-IT" sz="4300" kern="1200" dirty="0"/>
            <a:t> </a:t>
          </a:r>
          <a:r>
            <a:rPr lang="it-IT" sz="4300" kern="1200" dirty="0" err="1"/>
            <a:t>threats</a:t>
          </a:r>
          <a:r>
            <a:rPr lang="it-IT" sz="4300" kern="1200" dirty="0"/>
            <a:t> </a:t>
          </a:r>
          <a:endParaRPr lang="en-US" sz="4300" kern="1200" dirty="0"/>
        </a:p>
      </dsp:txBody>
      <dsp:txXfrm>
        <a:off x="0" y="0"/>
        <a:ext cx="6900512" cy="55361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7163BA-4742-874B-8169-8C13E88C3559}">
      <dsp:nvSpPr>
        <dsp:cNvPr id="0" name=""/>
        <dsp:cNvSpPr/>
      </dsp:nvSpPr>
      <dsp:spPr>
        <a:xfrm>
          <a:off x="1176867" y="286"/>
          <a:ext cx="2675667" cy="160540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it-IT" sz="3200" i="1" kern="1200"/>
            <a:t>Fa</a:t>
          </a:r>
          <a:r>
            <a:rPr lang="en-US" sz="3200" i="1" kern="1200"/>
            <a:t>çade democracies</a:t>
          </a:r>
          <a:r>
            <a:rPr lang="en-US" sz="3200" kern="1200"/>
            <a:t> o </a:t>
          </a:r>
          <a:r>
            <a:rPr lang="en-US" sz="3200" i="1" kern="1200"/>
            <a:t>quasi-democracies</a:t>
          </a:r>
          <a:r>
            <a:rPr lang="en-US" sz="3200" kern="1200"/>
            <a:t> (Finer 1970)</a:t>
          </a:r>
        </a:p>
      </dsp:txBody>
      <dsp:txXfrm>
        <a:off x="1176867" y="286"/>
        <a:ext cx="2675667" cy="1605400"/>
      </dsp:txXfrm>
    </dsp:sp>
    <dsp:sp modelId="{F23975A9-0074-314A-BC7C-EF3EC6F9A70C}">
      <dsp:nvSpPr>
        <dsp:cNvPr id="0" name=""/>
        <dsp:cNvSpPr/>
      </dsp:nvSpPr>
      <dsp:spPr>
        <a:xfrm>
          <a:off x="4120100" y="286"/>
          <a:ext cx="2675667" cy="1605400"/>
        </a:xfrm>
        <a:prstGeom prst="rect">
          <a:avLst/>
        </a:prstGeom>
        <a:solidFill>
          <a:schemeClr val="accent2">
            <a:hueOff val="-4021035"/>
            <a:satOff val="-8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i="1" kern="1200" dirty="0" err="1"/>
            <a:t>Dictablandas</a:t>
          </a:r>
          <a:r>
            <a:rPr lang="en-US" sz="3200" kern="1200" dirty="0"/>
            <a:t> e </a:t>
          </a:r>
          <a:r>
            <a:rPr lang="en-US" sz="3200" i="1" kern="1200" dirty="0" err="1"/>
            <a:t>democraduras</a:t>
          </a:r>
          <a:r>
            <a:rPr lang="en-US" sz="3200" kern="1200" dirty="0"/>
            <a:t> (O’Donnell; </a:t>
          </a:r>
          <a:r>
            <a:rPr lang="en-US" sz="3200" kern="1200" dirty="0" err="1"/>
            <a:t>Schmitter</a:t>
          </a:r>
          <a:r>
            <a:rPr lang="en-US" sz="3200" kern="1200" dirty="0"/>
            <a:t> 1986)</a:t>
          </a:r>
        </a:p>
      </dsp:txBody>
      <dsp:txXfrm>
        <a:off x="4120100" y="286"/>
        <a:ext cx="2675667" cy="1605400"/>
      </dsp:txXfrm>
    </dsp:sp>
    <dsp:sp modelId="{4A181405-6013-BE47-A32B-77CCB692FC42}">
      <dsp:nvSpPr>
        <dsp:cNvPr id="0" name=""/>
        <dsp:cNvSpPr/>
      </dsp:nvSpPr>
      <dsp:spPr>
        <a:xfrm>
          <a:off x="7063334" y="286"/>
          <a:ext cx="2675667" cy="1605400"/>
        </a:xfrm>
        <a:prstGeom prst="rect">
          <a:avLst/>
        </a:prstGeom>
        <a:solidFill>
          <a:schemeClr val="accent2">
            <a:hueOff val="-8042071"/>
            <a:satOff val="-167"/>
            <a:lumOff val="28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Illiberal democracies (Zakaria 1997)</a:t>
          </a:r>
        </a:p>
      </dsp:txBody>
      <dsp:txXfrm>
        <a:off x="7063334" y="286"/>
        <a:ext cx="2675667" cy="1605400"/>
      </dsp:txXfrm>
    </dsp:sp>
    <dsp:sp modelId="{A0197FA5-EC45-4241-B386-C4D08FB6D1BD}">
      <dsp:nvSpPr>
        <dsp:cNvPr id="0" name=""/>
        <dsp:cNvSpPr/>
      </dsp:nvSpPr>
      <dsp:spPr>
        <a:xfrm>
          <a:off x="1176867" y="1873253"/>
          <a:ext cx="2675667" cy="1605400"/>
        </a:xfrm>
        <a:prstGeom prst="rect">
          <a:avLst/>
        </a:prstGeom>
        <a:solidFill>
          <a:schemeClr val="accent2">
            <a:hueOff val="-12063106"/>
            <a:satOff val="-251"/>
            <a:lumOff val="42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Pseudodemocracies</a:t>
          </a:r>
          <a:r>
            <a:rPr lang="en-US" sz="3200" kern="1200" dirty="0"/>
            <a:t> (Diamond 2002)</a:t>
          </a:r>
        </a:p>
      </dsp:txBody>
      <dsp:txXfrm>
        <a:off x="1176867" y="1873253"/>
        <a:ext cx="2675667" cy="1605400"/>
      </dsp:txXfrm>
    </dsp:sp>
    <dsp:sp modelId="{C5634221-74FC-BE48-9FEE-1CB0489ED62A}">
      <dsp:nvSpPr>
        <dsp:cNvPr id="0" name=""/>
        <dsp:cNvSpPr/>
      </dsp:nvSpPr>
      <dsp:spPr>
        <a:xfrm>
          <a:off x="4120100" y="1873253"/>
          <a:ext cx="2675667" cy="1605400"/>
        </a:xfrm>
        <a:prstGeom prst="rect">
          <a:avLst/>
        </a:prstGeom>
        <a:solidFill>
          <a:schemeClr val="accent2">
            <a:hueOff val="-16084142"/>
            <a:satOff val="-334"/>
            <a:lumOff val="5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Competitive authoritarianisms (</a:t>
          </a:r>
          <a:r>
            <a:rPr lang="en-US" sz="3200" kern="1200" dirty="0" err="1"/>
            <a:t>Levitsky</a:t>
          </a:r>
          <a:r>
            <a:rPr lang="en-US" sz="3200" kern="1200" dirty="0"/>
            <a:t> e Way 2002)</a:t>
          </a:r>
        </a:p>
      </dsp:txBody>
      <dsp:txXfrm>
        <a:off x="4120100" y="1873253"/>
        <a:ext cx="2675667" cy="1605400"/>
      </dsp:txXfrm>
    </dsp:sp>
    <dsp:sp modelId="{43F051A2-3CD2-7A4D-9FB9-BC89F87BA8DC}">
      <dsp:nvSpPr>
        <dsp:cNvPr id="0" name=""/>
        <dsp:cNvSpPr/>
      </dsp:nvSpPr>
      <dsp:spPr>
        <a:xfrm>
          <a:off x="7063334" y="1873253"/>
          <a:ext cx="2675667" cy="1605400"/>
        </a:xfrm>
        <a:prstGeom prst="rect">
          <a:avLst/>
        </a:prstGeom>
        <a:solidFill>
          <a:schemeClr val="accent2">
            <a:hueOff val="-20105176"/>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Limited democracies (</a:t>
          </a:r>
          <a:r>
            <a:rPr lang="en-US" sz="3200" kern="1200" dirty="0" err="1"/>
            <a:t>Morlino</a:t>
          </a:r>
          <a:r>
            <a:rPr lang="en-US" sz="3200" kern="1200" dirty="0"/>
            <a:t> 2003)</a:t>
          </a:r>
        </a:p>
      </dsp:txBody>
      <dsp:txXfrm>
        <a:off x="7063334" y="1873253"/>
        <a:ext cx="2675667" cy="16054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79158-27CE-AC4C-9A1D-A486A595BBA1}" type="datetimeFigureOut">
              <a:rPr lang="it-IT" smtClean="0"/>
              <a:t>12/11/25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D51A9E-B1EC-4443-B19D-4C935D48284C}" type="slidenum">
              <a:rPr lang="it-IT" smtClean="0"/>
              <a:t>‹N›</a:t>
            </a:fld>
            <a:endParaRPr lang="it-IT"/>
          </a:p>
        </p:txBody>
      </p:sp>
    </p:spTree>
    <p:extLst>
      <p:ext uri="{BB962C8B-B14F-4D97-AF65-F5344CB8AC3E}">
        <p14:creationId xmlns:p14="http://schemas.microsoft.com/office/powerpoint/2010/main" val="4114576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a:extLst>
              <a:ext uri="{FF2B5EF4-FFF2-40B4-BE49-F238E27FC236}">
                <a16:creationId xmlns:a16="http://schemas.microsoft.com/office/drawing/2014/main" id="{4C8FEFFA-6FE1-2D44-9362-56BF6EFFED3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26D40458-BAA2-5A4A-8BA3-C6677F408CB4}" type="slidenum">
              <a:rPr lang="it-IT" altLang="it-IT" smtClean="0"/>
              <a:pPr>
                <a:spcBef>
                  <a:spcPct val="0"/>
                </a:spcBef>
              </a:pPr>
              <a:t>2</a:t>
            </a:fld>
            <a:endParaRPr lang="it-IT" altLang="it-IT"/>
          </a:p>
        </p:txBody>
      </p:sp>
      <p:sp>
        <p:nvSpPr>
          <p:cNvPr id="30722" name="Rectangle 2">
            <a:extLst>
              <a:ext uri="{FF2B5EF4-FFF2-40B4-BE49-F238E27FC236}">
                <a16:creationId xmlns:a16="http://schemas.microsoft.com/office/drawing/2014/main" id="{A2BFAE7E-BF2D-5243-B71C-D1742A5A6329}"/>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87DE3E3F-E5F1-2B4D-9197-57BAD3211D2D}"/>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a:extLst>
              <a:ext uri="{FF2B5EF4-FFF2-40B4-BE49-F238E27FC236}">
                <a16:creationId xmlns:a16="http://schemas.microsoft.com/office/drawing/2014/main" id="{3F4C5876-14A9-6947-BDEB-0E8E2AC6B79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FBDC3B06-7C52-274D-A8AA-447451254B84}" type="slidenum">
              <a:rPr lang="it-IT" altLang="it-IT" smtClean="0"/>
              <a:pPr>
                <a:spcBef>
                  <a:spcPct val="0"/>
                </a:spcBef>
              </a:pPr>
              <a:t>4</a:t>
            </a:fld>
            <a:endParaRPr lang="it-IT" altLang="it-IT"/>
          </a:p>
        </p:txBody>
      </p:sp>
      <p:sp>
        <p:nvSpPr>
          <p:cNvPr id="34818" name="Rectangle 2">
            <a:extLst>
              <a:ext uri="{FF2B5EF4-FFF2-40B4-BE49-F238E27FC236}">
                <a16:creationId xmlns:a16="http://schemas.microsoft.com/office/drawing/2014/main" id="{2E5E1D13-6EE7-284C-93E1-CB8CD178D4F5}"/>
              </a:ext>
            </a:extLst>
          </p:cNvPr>
          <p:cNvSpPr>
            <a:spLocks noGrp="1" noRot="1" noChangeAspect="1" noChangeArrowheads="1" noTextEdit="1"/>
          </p:cNvSpPr>
          <p:nvPr>
            <p:ph type="sldImg"/>
          </p:nvPr>
        </p:nvSpPr>
        <p:spPr>
          <a:ln/>
        </p:spPr>
      </p:sp>
      <p:sp>
        <p:nvSpPr>
          <p:cNvPr id="31747" name="Rectangle 3">
            <a:extLst>
              <a:ext uri="{FF2B5EF4-FFF2-40B4-BE49-F238E27FC236}">
                <a16:creationId xmlns:a16="http://schemas.microsoft.com/office/drawing/2014/main" id="{6AE3DF13-EEB0-5B43-A817-CBD9DDE72A9C}"/>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a:extLst>
              <a:ext uri="{FF2B5EF4-FFF2-40B4-BE49-F238E27FC236}">
                <a16:creationId xmlns:a16="http://schemas.microsoft.com/office/drawing/2014/main" id="{69265601-8AEE-1F44-96B5-CD1DECD88DA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F5FF77C6-0640-4C4A-B1EC-8EAAE94FC12B}" type="slidenum">
              <a:rPr lang="it-IT" altLang="it-IT" smtClean="0"/>
              <a:pPr>
                <a:spcBef>
                  <a:spcPct val="0"/>
                </a:spcBef>
              </a:pPr>
              <a:t>7</a:t>
            </a:fld>
            <a:endParaRPr lang="it-IT" altLang="it-IT"/>
          </a:p>
        </p:txBody>
      </p:sp>
      <p:sp>
        <p:nvSpPr>
          <p:cNvPr id="52226" name="Rectangle 2">
            <a:extLst>
              <a:ext uri="{FF2B5EF4-FFF2-40B4-BE49-F238E27FC236}">
                <a16:creationId xmlns:a16="http://schemas.microsoft.com/office/drawing/2014/main" id="{E06DE078-908C-BB4C-A15C-592D4AE97B0C}"/>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E07A0B53-FBB8-BB46-898E-7B24E7D44008}"/>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a:extLst>
              <a:ext uri="{FF2B5EF4-FFF2-40B4-BE49-F238E27FC236}">
                <a16:creationId xmlns:a16="http://schemas.microsoft.com/office/drawing/2014/main" id="{3A39C181-A7C3-5B45-A573-C65787B2080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D40C71B0-B27A-AA47-BCC1-C8FA1571615E}" type="slidenum">
              <a:rPr lang="it-IT" altLang="it-IT" smtClean="0"/>
              <a:pPr>
                <a:spcBef>
                  <a:spcPct val="0"/>
                </a:spcBef>
              </a:pPr>
              <a:t>8</a:t>
            </a:fld>
            <a:endParaRPr lang="it-IT" altLang="it-IT"/>
          </a:p>
        </p:txBody>
      </p:sp>
      <p:sp>
        <p:nvSpPr>
          <p:cNvPr id="41986" name="Rectangle 2">
            <a:extLst>
              <a:ext uri="{FF2B5EF4-FFF2-40B4-BE49-F238E27FC236}">
                <a16:creationId xmlns:a16="http://schemas.microsoft.com/office/drawing/2014/main" id="{62D4371E-F656-F442-86D6-5A6AB4B13924}"/>
              </a:ext>
            </a:extLst>
          </p:cNvPr>
          <p:cNvSpPr>
            <a:spLocks noGrp="1" noRot="1" noChangeAspect="1" noChangeArrowheads="1" noTextEdit="1"/>
          </p:cNvSpPr>
          <p:nvPr>
            <p:ph type="sldImg"/>
          </p:nvPr>
        </p:nvSpPr>
        <p:spPr>
          <a:ln/>
        </p:spPr>
      </p:sp>
      <p:sp>
        <p:nvSpPr>
          <p:cNvPr id="29699" name="Rectangle 3">
            <a:extLst>
              <a:ext uri="{FF2B5EF4-FFF2-40B4-BE49-F238E27FC236}">
                <a16:creationId xmlns:a16="http://schemas.microsoft.com/office/drawing/2014/main" id="{88EC117A-D6C9-4F48-A508-6766848932FB}"/>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a:extLst>
              <a:ext uri="{FF2B5EF4-FFF2-40B4-BE49-F238E27FC236}">
                <a16:creationId xmlns:a16="http://schemas.microsoft.com/office/drawing/2014/main" id="{C823251B-027B-CC49-92AE-E7A281481BA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6331D69E-3EC6-A84A-9B5B-2A8F62B06BA1}" type="slidenum">
              <a:rPr lang="it-IT" altLang="it-IT" smtClean="0"/>
              <a:pPr>
                <a:spcBef>
                  <a:spcPct val="0"/>
                </a:spcBef>
              </a:pPr>
              <a:t>11</a:t>
            </a:fld>
            <a:endParaRPr lang="it-IT" altLang="it-IT"/>
          </a:p>
        </p:txBody>
      </p:sp>
      <p:sp>
        <p:nvSpPr>
          <p:cNvPr id="54274" name="Rectangle 2">
            <a:extLst>
              <a:ext uri="{FF2B5EF4-FFF2-40B4-BE49-F238E27FC236}">
                <a16:creationId xmlns:a16="http://schemas.microsoft.com/office/drawing/2014/main" id="{67247D45-892A-2442-998C-9684F3BAC901}"/>
              </a:ext>
            </a:extLst>
          </p:cNvPr>
          <p:cNvSpPr>
            <a:spLocks noGrp="1" noRot="1" noChangeAspect="1" noChangeArrowheads="1" noTextEdit="1"/>
          </p:cNvSpPr>
          <p:nvPr>
            <p:ph type="sldImg"/>
          </p:nvPr>
        </p:nvSpPr>
        <p:spPr>
          <a:ln/>
        </p:spPr>
      </p:sp>
      <p:sp>
        <p:nvSpPr>
          <p:cNvPr id="35843" name="Rectangle 3">
            <a:extLst>
              <a:ext uri="{FF2B5EF4-FFF2-40B4-BE49-F238E27FC236}">
                <a16:creationId xmlns:a16="http://schemas.microsoft.com/office/drawing/2014/main" id="{F679951C-451D-654E-B7D5-D8D036590877}"/>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a:extLst>
              <a:ext uri="{FF2B5EF4-FFF2-40B4-BE49-F238E27FC236}">
                <a16:creationId xmlns:a16="http://schemas.microsoft.com/office/drawing/2014/main" id="{63831D9D-B1B7-C540-89FA-732079D0DE3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A89CF346-FF84-D248-84E3-6358DFABB6C0}" type="slidenum">
              <a:rPr lang="it-IT" altLang="it-IT" smtClean="0"/>
              <a:pPr>
                <a:spcBef>
                  <a:spcPct val="0"/>
                </a:spcBef>
              </a:pPr>
              <a:t>12</a:t>
            </a:fld>
            <a:endParaRPr lang="it-IT" altLang="it-IT"/>
          </a:p>
        </p:txBody>
      </p:sp>
      <p:sp>
        <p:nvSpPr>
          <p:cNvPr id="56322" name="Rectangle 2">
            <a:extLst>
              <a:ext uri="{FF2B5EF4-FFF2-40B4-BE49-F238E27FC236}">
                <a16:creationId xmlns:a16="http://schemas.microsoft.com/office/drawing/2014/main" id="{0B95BE7C-9B0E-1C4B-9FC9-4E80C57E335D}"/>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1962C4BA-93B5-6A40-8215-13A48403D207}"/>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11/12/25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‹N›</a:t>
            </a:fld>
            <a:endParaRPr lang="en-US"/>
          </a:p>
        </p:txBody>
      </p:sp>
    </p:spTree>
    <p:extLst>
      <p:ext uri="{BB962C8B-B14F-4D97-AF65-F5344CB8AC3E}">
        <p14:creationId xmlns:p14="http://schemas.microsoft.com/office/powerpoint/2010/main" val="1294927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53137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91064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98139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96186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47882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‹N›</a:t>
            </a:fld>
            <a:endParaRPr lang="en-US"/>
          </a:p>
        </p:txBody>
      </p:sp>
    </p:spTree>
    <p:extLst>
      <p:ext uri="{BB962C8B-B14F-4D97-AF65-F5344CB8AC3E}">
        <p14:creationId xmlns:p14="http://schemas.microsoft.com/office/powerpoint/2010/main" val="292011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2852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‹N›</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9672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‹N›</a:t>
            </a:fld>
            <a:endParaRPr lang="en-US"/>
          </a:p>
        </p:txBody>
      </p:sp>
    </p:spTree>
    <p:extLst>
      <p:ext uri="{BB962C8B-B14F-4D97-AF65-F5344CB8AC3E}">
        <p14:creationId xmlns:p14="http://schemas.microsoft.com/office/powerpoint/2010/main" val="105573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11/12/25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‹N›</a:t>
            </a:fld>
            <a:endParaRPr lang="en-US"/>
          </a:p>
        </p:txBody>
      </p:sp>
    </p:spTree>
    <p:extLst>
      <p:ext uri="{BB962C8B-B14F-4D97-AF65-F5344CB8AC3E}">
        <p14:creationId xmlns:p14="http://schemas.microsoft.com/office/powerpoint/2010/main" val="1610332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11/12/25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‹N›</a:t>
            </a:fld>
            <a:endParaRPr lang="en-US" dirty="0"/>
          </a:p>
        </p:txBody>
      </p:sp>
    </p:spTree>
    <p:extLst>
      <p:ext uri="{BB962C8B-B14F-4D97-AF65-F5344CB8AC3E}">
        <p14:creationId xmlns:p14="http://schemas.microsoft.com/office/powerpoint/2010/main" val="4237223214"/>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11" r:id="rId6"/>
    <p:sldLayoutId id="2147483706" r:id="rId7"/>
    <p:sldLayoutId id="2147483707" r:id="rId8"/>
    <p:sldLayoutId id="2147483708" r:id="rId9"/>
    <p:sldLayoutId id="2147483710" r:id="rId10"/>
    <p:sldLayoutId id="2147483709"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3" descr="Una grossa puntina rossa davanti a tante piccole puntine nere">
            <a:extLst>
              <a:ext uri="{FF2B5EF4-FFF2-40B4-BE49-F238E27FC236}">
                <a16:creationId xmlns:a16="http://schemas.microsoft.com/office/drawing/2014/main" id="{9AE0A2C1-720D-87D5-0C1A-21FA030B5335}"/>
              </a:ext>
            </a:extLst>
          </p:cNvPr>
          <p:cNvPicPr>
            <a:picLocks noChangeAspect="1"/>
          </p:cNvPicPr>
          <p:nvPr/>
        </p:nvPicPr>
        <p:blipFill>
          <a:blip r:embed="rId2"/>
          <a:srcRect t="16741" b="6205"/>
          <a:stretch>
            <a:fillRect/>
          </a:stretch>
        </p:blipFill>
        <p:spPr>
          <a:xfrm>
            <a:off x="-3047" y="10"/>
            <a:ext cx="12191999" cy="6857990"/>
          </a:xfrm>
          <a:prstGeom prst="rect">
            <a:avLst/>
          </a:prstGeom>
        </p:spPr>
      </p:pic>
      <p:sp>
        <p:nvSpPr>
          <p:cNvPr id="8" name="Rectangle 7">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575CEDE-2F79-0C47-A07D-6E8C6293F1A6}"/>
              </a:ext>
            </a:extLst>
          </p:cNvPr>
          <p:cNvSpPr>
            <a:spLocks noGrp="1"/>
          </p:cNvSpPr>
          <p:nvPr>
            <p:ph type="ctrTitle"/>
          </p:nvPr>
        </p:nvSpPr>
        <p:spPr>
          <a:xfrm>
            <a:off x="321733" y="321733"/>
            <a:ext cx="11548532" cy="4229305"/>
          </a:xfrm>
        </p:spPr>
        <p:txBody>
          <a:bodyPr anchor="t">
            <a:normAutofit/>
          </a:bodyPr>
          <a:lstStyle/>
          <a:p>
            <a:r>
              <a:rPr lang="it-IT" sz="11500">
                <a:solidFill>
                  <a:schemeClr val="bg1"/>
                </a:solidFill>
              </a:rPr>
              <a:t>Authoritarian Regimes</a:t>
            </a:r>
          </a:p>
        </p:txBody>
      </p:sp>
      <p:sp>
        <p:nvSpPr>
          <p:cNvPr id="10" name="Rectangle 9">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837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703" name="Rectangle 29702">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9705" name="Rectangle 29704">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07" name="Freeform: Shape 29706">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rgbClr val="C34D81"/>
          </a:solidFill>
          <a:ln w="12700" cap="flat">
            <a:noFill/>
            <a:prstDash val="solid"/>
            <a:miter/>
          </a:ln>
        </p:spPr>
        <p:txBody>
          <a:bodyPr wrap="square" rtlCol="0" anchor="ctr">
            <a:noAutofit/>
          </a:bodyPr>
          <a:lstStyle/>
          <a:p>
            <a:endParaRPr lang="en-US"/>
          </a:p>
        </p:txBody>
      </p:sp>
      <p:sp>
        <p:nvSpPr>
          <p:cNvPr id="29697" name="Rectangle 2">
            <a:extLst>
              <a:ext uri="{FF2B5EF4-FFF2-40B4-BE49-F238E27FC236}">
                <a16:creationId xmlns:a16="http://schemas.microsoft.com/office/drawing/2014/main" id="{C8AE49FB-20F8-A648-A9AA-1356463C1F1D}"/>
              </a:ext>
            </a:extLst>
          </p:cNvPr>
          <p:cNvSpPr>
            <a:spLocks noGrp="1" noChangeArrowheads="1"/>
          </p:cNvSpPr>
          <p:nvPr>
            <p:ph type="title"/>
          </p:nvPr>
        </p:nvSpPr>
        <p:spPr>
          <a:xfrm>
            <a:off x="841246" y="673770"/>
            <a:ext cx="3644489" cy="2414488"/>
          </a:xfrm>
        </p:spPr>
        <p:txBody>
          <a:bodyPr vert="horz" lIns="91440" tIns="45720" rIns="91440" bIns="45720" rtlCol="0" anchor="t">
            <a:normAutofit/>
          </a:bodyPr>
          <a:lstStyle/>
          <a:p>
            <a:pPr>
              <a:lnSpc>
                <a:spcPct val="90000"/>
              </a:lnSpc>
            </a:pPr>
            <a:br>
              <a:rPr lang="en-US" altLang="it-IT" sz="5600" b="1">
                <a:solidFill>
                  <a:schemeClr val="bg1"/>
                </a:solidFill>
              </a:rPr>
            </a:br>
            <a:br>
              <a:rPr lang="en-US" altLang="it-IT" sz="5600" b="1">
                <a:solidFill>
                  <a:schemeClr val="bg1"/>
                </a:solidFill>
              </a:rPr>
            </a:br>
            <a:r>
              <a:rPr lang="en-US" altLang="it-IT" sz="5600" b="1">
                <a:solidFill>
                  <a:schemeClr val="bg1"/>
                </a:solidFill>
              </a:rPr>
              <a:t>Definition</a:t>
            </a:r>
          </a:p>
        </p:txBody>
      </p:sp>
      <p:sp>
        <p:nvSpPr>
          <p:cNvPr id="29698" name="Rectangle 3">
            <a:extLst>
              <a:ext uri="{FF2B5EF4-FFF2-40B4-BE49-F238E27FC236}">
                <a16:creationId xmlns:a16="http://schemas.microsoft.com/office/drawing/2014/main" id="{33A197AF-92E4-3044-81B6-37BB6DE41EC5}"/>
              </a:ext>
            </a:extLst>
          </p:cNvPr>
          <p:cNvSpPr>
            <a:spLocks noGrp="1" noChangeArrowheads="1"/>
          </p:cNvSpPr>
          <p:nvPr>
            <p:ph idx="1"/>
          </p:nvPr>
        </p:nvSpPr>
        <p:spPr>
          <a:xfrm>
            <a:off x="6095999" y="882315"/>
            <a:ext cx="5254754" cy="5294647"/>
          </a:xfrm>
        </p:spPr>
        <p:txBody>
          <a:bodyPr vert="horz" lIns="91440" tIns="45720" rIns="91440" bIns="45720" rtlCol="0">
            <a:normAutofit/>
          </a:bodyPr>
          <a:lstStyle/>
          <a:p>
            <a:pPr>
              <a:lnSpc>
                <a:spcPct val="100000"/>
              </a:lnSpc>
              <a:buClr>
                <a:srgbClr val="FF0000"/>
              </a:buClr>
            </a:pPr>
            <a:endParaRPr lang="en-US" altLang="it-IT"/>
          </a:p>
          <a:p>
            <a:pPr>
              <a:lnSpc>
                <a:spcPct val="100000"/>
              </a:lnSpc>
              <a:buClr>
                <a:srgbClr val="FF0000"/>
              </a:buClr>
            </a:pPr>
            <a:endParaRPr lang="en-US" altLang="it-IT"/>
          </a:p>
          <a:p>
            <a:pPr>
              <a:lnSpc>
                <a:spcPct val="100000"/>
              </a:lnSpc>
              <a:buClr>
                <a:srgbClr val="FF0000"/>
              </a:buClr>
            </a:pPr>
            <a:r>
              <a:rPr lang="en-US" altLang="it-IT"/>
              <a:t>A political system with limited and unaccountable political pluralism, without an elaborate guiding ideology, but with characteristic mentalities, without extensive or intense political mobilisation, except at certain moments in its development, and with a leader and sometimes a small group exercising power within formally ill-defined, but in reality quite predictable limits </a:t>
            </a:r>
            <a:r>
              <a:rPr lang="en-US" altLang="ja-JP"/>
              <a:t>(J. Linz))</a:t>
            </a:r>
            <a:endParaRPr lang="en-US" altLang="it-IT"/>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a:extLst>
              <a:ext uri="{FF2B5EF4-FFF2-40B4-BE49-F238E27FC236}">
                <a16:creationId xmlns:a16="http://schemas.microsoft.com/office/drawing/2014/main" id="{F3F781F3-2108-2E46-8F6E-8C6678DE7A30}"/>
              </a:ext>
            </a:extLst>
          </p:cNvPr>
          <p:cNvSpPr>
            <a:spLocks noGrp="1" noChangeArrowheads="1"/>
          </p:cNvSpPr>
          <p:nvPr>
            <p:ph type="title"/>
          </p:nvPr>
        </p:nvSpPr>
        <p:spPr/>
        <p:txBody>
          <a:bodyPr>
            <a:normAutofit/>
          </a:bodyPr>
          <a:lstStyle/>
          <a:p>
            <a:pPr eaLnBrk="1" hangingPunct="1"/>
            <a:r>
              <a:rPr lang="en-US" altLang="it-IT" sz="3200" b="1" dirty="0">
                <a:latin typeface="Book Antiqua" panose="02040602050305030304" pitchFamily="18" charset="0"/>
              </a:rPr>
              <a:t>Totalitarian and Authoritarian regimes </a:t>
            </a:r>
          </a:p>
        </p:txBody>
      </p:sp>
      <p:sp>
        <p:nvSpPr>
          <p:cNvPr id="3076" name="Rectangle 4">
            <a:extLst>
              <a:ext uri="{FF2B5EF4-FFF2-40B4-BE49-F238E27FC236}">
                <a16:creationId xmlns:a16="http://schemas.microsoft.com/office/drawing/2014/main" id="{13294CA8-69B1-2643-A6DA-B77A07112612}"/>
              </a:ext>
            </a:extLst>
          </p:cNvPr>
          <p:cNvSpPr>
            <a:spLocks noGrp="1" noChangeArrowheads="1"/>
          </p:cNvSpPr>
          <p:nvPr>
            <p:ph type="body" sz="half" idx="1"/>
          </p:nvPr>
        </p:nvSpPr>
        <p:spPr>
          <a:xfrm>
            <a:off x="1524000" y="2382982"/>
            <a:ext cx="4343400" cy="4170218"/>
          </a:xfrm>
        </p:spPr>
        <p:txBody>
          <a:bodyPr>
            <a:normAutofit fontScale="85000" lnSpcReduction="20000"/>
          </a:bodyPr>
          <a:lstStyle/>
          <a:p>
            <a:r>
              <a:rPr lang="it-IT" b="1" u="sng" dirty="0"/>
              <a:t>-</a:t>
            </a:r>
            <a:r>
              <a:rPr lang="it-IT" b="1" u="sng" dirty="0" err="1"/>
              <a:t>Authoritarian</a:t>
            </a:r>
            <a:br>
              <a:rPr lang="it-IT" dirty="0"/>
            </a:br>
            <a:endParaRPr lang="it-IT" dirty="0"/>
          </a:p>
          <a:p>
            <a:r>
              <a:rPr lang="it-IT" dirty="0"/>
              <a:t>-A </a:t>
            </a:r>
            <a:r>
              <a:rPr lang="it-IT" dirty="0" err="1"/>
              <a:t>political</a:t>
            </a:r>
            <a:r>
              <a:rPr lang="it-IT" dirty="0"/>
              <a:t> regime in </a:t>
            </a:r>
            <a:r>
              <a:rPr lang="it-IT" dirty="0" err="1"/>
              <a:t>which</a:t>
            </a:r>
            <a:r>
              <a:rPr lang="it-IT" dirty="0"/>
              <a:t> power </a:t>
            </a:r>
            <a:r>
              <a:rPr lang="it-IT" dirty="0" err="1"/>
              <a:t>is</a:t>
            </a:r>
            <a:r>
              <a:rPr lang="it-IT" dirty="0"/>
              <a:t> </a:t>
            </a:r>
            <a:r>
              <a:rPr lang="it-IT" dirty="0" err="1"/>
              <a:t>exercised</a:t>
            </a:r>
            <a:r>
              <a:rPr lang="it-IT" dirty="0"/>
              <a:t> by a small group of </a:t>
            </a:r>
            <a:r>
              <a:rPr lang="it-IT" dirty="0" err="1"/>
              <a:t>individuals</a:t>
            </a:r>
            <a:r>
              <a:rPr lang="it-IT" dirty="0"/>
              <a:t> </a:t>
            </a:r>
            <a:r>
              <a:rPr lang="it-IT" dirty="0" err="1"/>
              <a:t>without</a:t>
            </a:r>
            <a:r>
              <a:rPr lang="it-IT" dirty="0"/>
              <a:t> </a:t>
            </a:r>
            <a:r>
              <a:rPr lang="it-IT" dirty="0" err="1"/>
              <a:t>representative</a:t>
            </a:r>
            <a:r>
              <a:rPr lang="it-IT" dirty="0"/>
              <a:t> </a:t>
            </a:r>
            <a:r>
              <a:rPr lang="it-IT" dirty="0" err="1"/>
              <a:t>relationships</a:t>
            </a:r>
            <a:br>
              <a:rPr lang="it-IT" dirty="0"/>
            </a:br>
            <a:endParaRPr lang="it-IT" dirty="0"/>
          </a:p>
          <a:p>
            <a:r>
              <a:rPr lang="it-IT" dirty="0"/>
              <a:t>-</a:t>
            </a:r>
            <a:r>
              <a:rPr lang="it-IT" dirty="0" err="1"/>
              <a:t>Restrictions</a:t>
            </a:r>
            <a:r>
              <a:rPr lang="it-IT" dirty="0"/>
              <a:t> on </a:t>
            </a:r>
            <a:r>
              <a:rPr lang="it-IT" dirty="0" err="1"/>
              <a:t>freedoms</a:t>
            </a:r>
            <a:br>
              <a:rPr lang="it-IT" dirty="0"/>
            </a:br>
            <a:endParaRPr lang="it-IT" dirty="0"/>
          </a:p>
          <a:p>
            <a:r>
              <a:rPr lang="it-IT" dirty="0"/>
              <a:t>-</a:t>
            </a:r>
            <a:r>
              <a:rPr lang="it-IT" dirty="0" err="1"/>
              <a:t>Mentality</a:t>
            </a:r>
            <a:r>
              <a:rPr lang="it-IT" dirty="0"/>
              <a:t> </a:t>
            </a:r>
            <a:r>
              <a:rPr lang="it-IT" dirty="0" err="1"/>
              <a:t>domination</a:t>
            </a:r>
            <a:endParaRPr lang="it-IT" dirty="0"/>
          </a:p>
        </p:txBody>
      </p:sp>
      <p:sp>
        <p:nvSpPr>
          <p:cNvPr id="3077" name="Rectangle 5">
            <a:extLst>
              <a:ext uri="{FF2B5EF4-FFF2-40B4-BE49-F238E27FC236}">
                <a16:creationId xmlns:a16="http://schemas.microsoft.com/office/drawing/2014/main" id="{BBB86439-791F-5240-BA6D-952EDF33EB71}"/>
              </a:ext>
            </a:extLst>
          </p:cNvPr>
          <p:cNvSpPr>
            <a:spLocks noGrp="1" noChangeArrowheads="1"/>
          </p:cNvSpPr>
          <p:nvPr>
            <p:ph type="body" sz="half" idx="2"/>
          </p:nvPr>
        </p:nvSpPr>
        <p:spPr>
          <a:xfrm>
            <a:off x="5791200" y="2382982"/>
            <a:ext cx="5562600" cy="3539836"/>
          </a:xfrm>
        </p:spPr>
        <p:txBody>
          <a:bodyPr>
            <a:noAutofit/>
          </a:bodyPr>
          <a:lstStyle/>
          <a:p>
            <a:r>
              <a:rPr lang="it-IT" b="1" u="sng" dirty="0"/>
              <a:t>-</a:t>
            </a:r>
            <a:r>
              <a:rPr lang="it-IT" b="1" u="sng" dirty="0" err="1"/>
              <a:t>Totalitarian</a:t>
            </a:r>
            <a:endParaRPr lang="it-IT" dirty="0"/>
          </a:p>
          <a:p>
            <a:r>
              <a:rPr lang="it-IT" dirty="0"/>
              <a:t>-A </a:t>
            </a:r>
            <a:r>
              <a:rPr lang="it-IT" dirty="0" err="1"/>
              <a:t>highly</a:t>
            </a:r>
            <a:r>
              <a:rPr lang="it-IT" dirty="0"/>
              <a:t> </a:t>
            </a:r>
            <a:r>
              <a:rPr lang="it-IT" dirty="0" err="1"/>
              <a:t>centralised</a:t>
            </a:r>
            <a:r>
              <a:rPr lang="it-IT" dirty="0"/>
              <a:t> </a:t>
            </a:r>
            <a:r>
              <a:rPr lang="it-IT" dirty="0" err="1"/>
              <a:t>political</a:t>
            </a:r>
            <a:r>
              <a:rPr lang="it-IT" dirty="0"/>
              <a:t> regime, </a:t>
            </a:r>
            <a:r>
              <a:rPr lang="it-IT" dirty="0" err="1"/>
              <a:t>dominated</a:t>
            </a:r>
            <a:r>
              <a:rPr lang="it-IT" dirty="0"/>
              <a:t> by the </a:t>
            </a:r>
            <a:r>
              <a:rPr lang="it-IT" dirty="0" err="1"/>
              <a:t>idelogy</a:t>
            </a:r>
            <a:r>
              <a:rPr lang="it-IT" dirty="0"/>
              <a:t> </a:t>
            </a:r>
            <a:r>
              <a:rPr lang="it-IT" dirty="0" err="1"/>
              <a:t>that</a:t>
            </a:r>
            <a:r>
              <a:rPr lang="it-IT" dirty="0"/>
              <a:t> </a:t>
            </a:r>
            <a:r>
              <a:rPr lang="it-IT" dirty="0" err="1"/>
              <a:t>transforms</a:t>
            </a:r>
            <a:r>
              <a:rPr lang="it-IT" dirty="0"/>
              <a:t> </a:t>
            </a:r>
            <a:r>
              <a:rPr lang="it-IT" dirty="0" err="1"/>
              <a:t>all</a:t>
            </a:r>
            <a:r>
              <a:rPr lang="it-IT" dirty="0"/>
              <a:t> </a:t>
            </a:r>
            <a:r>
              <a:rPr lang="it-IT" dirty="0" err="1"/>
              <a:t>sectors</a:t>
            </a:r>
            <a:r>
              <a:rPr lang="it-IT" dirty="0"/>
              <a:t> of society, </a:t>
            </a:r>
            <a:r>
              <a:rPr lang="it-IT" dirty="0" err="1"/>
              <a:t>including</a:t>
            </a:r>
            <a:r>
              <a:rPr lang="it-IT" dirty="0"/>
              <a:t> the economy</a:t>
            </a:r>
          </a:p>
          <a:p>
            <a:r>
              <a:rPr lang="it-IT" dirty="0"/>
              <a:t>-Total </a:t>
            </a:r>
            <a:r>
              <a:rPr lang="it-IT" dirty="0" err="1"/>
              <a:t>transformation</a:t>
            </a:r>
            <a:r>
              <a:rPr lang="it-IT" dirty="0"/>
              <a:t> and control of society and the </a:t>
            </a:r>
            <a:r>
              <a:rPr lang="it-IT" dirty="0" err="1"/>
              <a:t>organisation</a:t>
            </a:r>
            <a:r>
              <a:rPr lang="it-IT" dirty="0"/>
              <a:t>;</a:t>
            </a:r>
          </a:p>
          <a:p>
            <a:r>
              <a:rPr lang="it-IT" dirty="0"/>
              <a:t>-</a:t>
            </a:r>
            <a:r>
              <a:rPr lang="it-IT" dirty="0" err="1"/>
              <a:t>Extirpation</a:t>
            </a:r>
            <a:r>
              <a:rPr lang="it-IT" dirty="0"/>
              <a:t> of </a:t>
            </a:r>
            <a:r>
              <a:rPr lang="it-IT" dirty="0" err="1"/>
              <a:t>individual</a:t>
            </a:r>
            <a:r>
              <a:rPr lang="it-IT" dirty="0"/>
              <a:t> </a:t>
            </a:r>
            <a:r>
              <a:rPr lang="it-IT" dirty="0" err="1"/>
              <a:t>freedoms</a:t>
            </a:r>
            <a:r>
              <a:rPr lang="it-IT"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6">
                                            <p:txEl>
                                              <p:pRg st="1" end="1"/>
                                            </p:txEl>
                                          </p:spTgt>
                                        </p:tgtEl>
                                        <p:attrNameLst>
                                          <p:attrName>style.visibility</p:attrName>
                                        </p:attrNameLst>
                                      </p:cBhvr>
                                      <p:to>
                                        <p:strVal val="visible"/>
                                      </p:to>
                                    </p:set>
                                    <p:anim calcmode="lin" valueType="num">
                                      <p:cBhvr additive="base">
                                        <p:cTn id="13" dur="500" fill="hold"/>
                                        <p:tgtEl>
                                          <p:spTgt spid="30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7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76">
                                            <p:txEl>
                                              <p:pRg st="2" end="2"/>
                                            </p:txEl>
                                          </p:spTgt>
                                        </p:tgtEl>
                                        <p:attrNameLst>
                                          <p:attrName>style.visibility</p:attrName>
                                        </p:attrNameLst>
                                      </p:cBhvr>
                                      <p:to>
                                        <p:strVal val="visible"/>
                                      </p:to>
                                    </p:set>
                                    <p:anim calcmode="lin" valueType="num">
                                      <p:cBhvr additive="base">
                                        <p:cTn id="19" dur="500" fill="hold"/>
                                        <p:tgtEl>
                                          <p:spTgt spid="30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7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076">
                                            <p:txEl>
                                              <p:pRg st="3" end="3"/>
                                            </p:txEl>
                                          </p:spTgt>
                                        </p:tgtEl>
                                        <p:attrNameLst>
                                          <p:attrName>style.visibility</p:attrName>
                                        </p:attrNameLst>
                                      </p:cBhvr>
                                      <p:to>
                                        <p:strVal val="visible"/>
                                      </p:to>
                                    </p:set>
                                    <p:anim calcmode="lin" valueType="num">
                                      <p:cBhvr additive="base">
                                        <p:cTn id="25" dur="500" fill="hold"/>
                                        <p:tgtEl>
                                          <p:spTgt spid="307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7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nodeType="clickEffect">
                                  <p:stCondLst>
                                    <p:cond delay="0"/>
                                  </p:stCondLst>
                                  <p:childTnLst>
                                    <p:set>
                                      <p:cBhvr>
                                        <p:cTn id="30" dur="1" fill="hold">
                                          <p:stCondLst>
                                            <p:cond delay="0"/>
                                          </p:stCondLst>
                                        </p:cTn>
                                        <p:tgtEl>
                                          <p:spTgt spid="3077">
                                            <p:txEl>
                                              <p:pRg st="0" end="0"/>
                                            </p:txEl>
                                          </p:spTgt>
                                        </p:tgtEl>
                                        <p:attrNameLst>
                                          <p:attrName>style.visibility</p:attrName>
                                        </p:attrNameLst>
                                      </p:cBhvr>
                                      <p:to>
                                        <p:strVal val="visible"/>
                                      </p:to>
                                    </p:set>
                                    <p:anim calcmode="lin" valueType="num">
                                      <p:cBhvr additive="base">
                                        <p:cTn id="31" dur="500" fill="hold"/>
                                        <p:tgtEl>
                                          <p:spTgt spid="307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7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 fill="hold" nodeType="clickEffect">
                                  <p:stCondLst>
                                    <p:cond delay="0"/>
                                  </p:stCondLst>
                                  <p:childTnLst>
                                    <p:set>
                                      <p:cBhvr>
                                        <p:cTn id="36" dur="1" fill="hold">
                                          <p:stCondLst>
                                            <p:cond delay="0"/>
                                          </p:stCondLst>
                                        </p:cTn>
                                        <p:tgtEl>
                                          <p:spTgt spid="3077">
                                            <p:txEl>
                                              <p:pRg st="1" end="1"/>
                                            </p:txEl>
                                          </p:spTgt>
                                        </p:tgtEl>
                                        <p:attrNameLst>
                                          <p:attrName>style.visibility</p:attrName>
                                        </p:attrNameLst>
                                      </p:cBhvr>
                                      <p:to>
                                        <p:strVal val="visible"/>
                                      </p:to>
                                    </p:set>
                                    <p:anim calcmode="lin" valueType="num">
                                      <p:cBhvr additive="base">
                                        <p:cTn id="37" dur="500" fill="hold"/>
                                        <p:tgtEl>
                                          <p:spTgt spid="307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077">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nodeType="clickEffect">
                                  <p:stCondLst>
                                    <p:cond delay="0"/>
                                  </p:stCondLst>
                                  <p:childTnLst>
                                    <p:set>
                                      <p:cBhvr>
                                        <p:cTn id="42" dur="1" fill="hold">
                                          <p:stCondLst>
                                            <p:cond delay="0"/>
                                          </p:stCondLst>
                                        </p:cTn>
                                        <p:tgtEl>
                                          <p:spTgt spid="3077">
                                            <p:txEl>
                                              <p:pRg st="2" end="2"/>
                                            </p:txEl>
                                          </p:spTgt>
                                        </p:tgtEl>
                                        <p:attrNameLst>
                                          <p:attrName>style.visibility</p:attrName>
                                        </p:attrNameLst>
                                      </p:cBhvr>
                                      <p:to>
                                        <p:strVal val="visible"/>
                                      </p:to>
                                    </p:set>
                                    <p:anim calcmode="lin" valueType="num">
                                      <p:cBhvr additive="base">
                                        <p:cTn id="43" dur="500" fill="hold"/>
                                        <p:tgtEl>
                                          <p:spTgt spid="307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077">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1" fill="hold" nodeType="clickEffect">
                                  <p:stCondLst>
                                    <p:cond delay="0"/>
                                  </p:stCondLst>
                                  <p:childTnLst>
                                    <p:set>
                                      <p:cBhvr>
                                        <p:cTn id="48" dur="1" fill="hold">
                                          <p:stCondLst>
                                            <p:cond delay="0"/>
                                          </p:stCondLst>
                                        </p:cTn>
                                        <p:tgtEl>
                                          <p:spTgt spid="3077">
                                            <p:txEl>
                                              <p:pRg st="3" end="3"/>
                                            </p:txEl>
                                          </p:spTgt>
                                        </p:tgtEl>
                                        <p:attrNameLst>
                                          <p:attrName>style.visibility</p:attrName>
                                        </p:attrNameLst>
                                      </p:cBhvr>
                                      <p:to>
                                        <p:strVal val="visible"/>
                                      </p:to>
                                    </p:set>
                                    <p:anim calcmode="lin" valueType="num">
                                      <p:cBhvr additive="base">
                                        <p:cTn id="49" dur="500" fill="hold"/>
                                        <p:tgtEl>
                                          <p:spTgt spid="3077">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077">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801" name="Rectangle 33800">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3" name="Rectangle 2">
            <a:extLst>
              <a:ext uri="{FF2B5EF4-FFF2-40B4-BE49-F238E27FC236}">
                <a16:creationId xmlns:a16="http://schemas.microsoft.com/office/drawing/2014/main" id="{435262B6-9289-8640-AD23-D2108AA7D71B}"/>
              </a:ext>
            </a:extLst>
          </p:cNvPr>
          <p:cNvSpPr>
            <a:spLocks noGrp="1" noChangeArrowheads="1"/>
          </p:cNvSpPr>
          <p:nvPr>
            <p:ph type="title"/>
          </p:nvPr>
        </p:nvSpPr>
        <p:spPr>
          <a:xfrm>
            <a:off x="635000" y="640823"/>
            <a:ext cx="3418659" cy="5583148"/>
          </a:xfrm>
        </p:spPr>
        <p:txBody>
          <a:bodyPr anchor="ctr">
            <a:normAutofit/>
          </a:bodyPr>
          <a:lstStyle/>
          <a:p>
            <a:pPr eaLnBrk="1" hangingPunct="1"/>
            <a:br>
              <a:rPr lang="it-IT" altLang="it-IT" sz="6000" b="1"/>
            </a:br>
            <a:br>
              <a:rPr lang="it-IT" altLang="it-IT" sz="6000" b="1"/>
            </a:br>
            <a:br>
              <a:rPr lang="it-IT" altLang="it-IT" sz="6000" b="1"/>
            </a:br>
            <a:br>
              <a:rPr lang="it-IT" altLang="it-IT" sz="6000" b="1"/>
            </a:br>
            <a:r>
              <a:rPr lang="it-IT" sz="5600"/>
              <a:t>Authoritarian Regimes</a:t>
            </a:r>
            <a:endParaRPr lang="it-IT" altLang="it-IT" sz="5600" b="1" dirty="0"/>
          </a:p>
        </p:txBody>
      </p:sp>
      <p:graphicFrame>
        <p:nvGraphicFramePr>
          <p:cNvPr id="33796" name="Rectangle 3">
            <a:extLst>
              <a:ext uri="{FF2B5EF4-FFF2-40B4-BE49-F238E27FC236}">
                <a16:creationId xmlns:a16="http://schemas.microsoft.com/office/drawing/2014/main" id="{15F0527A-7F80-49B4-B8BD-33BBE142B020}"/>
              </a:ext>
            </a:extLst>
          </p:cNvPr>
          <p:cNvGraphicFramePr>
            <a:graphicFrameLocks noGrp="1"/>
          </p:cNvGraphicFramePr>
          <p:nvPr>
            <p:ph idx="1"/>
            <p:extLst>
              <p:ext uri="{D42A27DB-BD31-4B8C-83A1-F6EECF244321}">
                <p14:modId xmlns:p14="http://schemas.microsoft.com/office/powerpoint/2010/main" val="108570453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841" name="Rectangle 2">
            <a:extLst>
              <a:ext uri="{FF2B5EF4-FFF2-40B4-BE49-F238E27FC236}">
                <a16:creationId xmlns:a16="http://schemas.microsoft.com/office/drawing/2014/main" id="{576A8A88-3DA0-D34F-BCD1-4A05CFD50A14}"/>
              </a:ext>
            </a:extLst>
          </p:cNvPr>
          <p:cNvSpPr>
            <a:spLocks noGrp="1" noChangeArrowheads="1"/>
          </p:cNvSpPr>
          <p:nvPr>
            <p:ph type="title"/>
          </p:nvPr>
        </p:nvSpPr>
        <p:spPr>
          <a:xfrm>
            <a:off x="635000" y="640823"/>
            <a:ext cx="3418659" cy="5583148"/>
          </a:xfrm>
        </p:spPr>
        <p:txBody>
          <a:bodyPr anchor="ctr">
            <a:normAutofit/>
          </a:bodyPr>
          <a:lstStyle/>
          <a:p>
            <a:r>
              <a:rPr lang="it-IT" sz="6000" dirty="0" err="1"/>
              <a:t>Authoritarian</a:t>
            </a:r>
            <a:r>
              <a:rPr lang="it-IT" sz="6000" dirty="0"/>
              <a:t> </a:t>
            </a:r>
            <a:r>
              <a:rPr lang="it-IT" sz="6000" dirty="0" err="1"/>
              <a:t>Regimes</a:t>
            </a:r>
            <a:endParaRPr lang="en-US" altLang="it-IT" sz="6000" dirty="0"/>
          </a:p>
        </p:txBody>
      </p:sp>
      <p:sp>
        <p:nvSpPr>
          <p:cNvPr id="74"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rgbClr val="C34D81"/>
          </a:solidFill>
          <a:ln w="34925">
            <a:solidFill>
              <a:srgbClr val="C34D8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5844" name="Rectangle 3">
            <a:extLst>
              <a:ext uri="{FF2B5EF4-FFF2-40B4-BE49-F238E27FC236}">
                <a16:creationId xmlns:a16="http://schemas.microsoft.com/office/drawing/2014/main" id="{49B15C40-108D-478D-9C82-EC395B43820E}"/>
              </a:ext>
            </a:extLst>
          </p:cNvPr>
          <p:cNvGraphicFramePr/>
          <p:nvPr>
            <p:extLst>
              <p:ext uri="{D42A27DB-BD31-4B8C-83A1-F6EECF244321}">
                <p14:modId xmlns:p14="http://schemas.microsoft.com/office/powerpoint/2010/main" val="400299916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a:extLst>
              <a:ext uri="{FF2B5EF4-FFF2-40B4-BE49-F238E27FC236}">
                <a16:creationId xmlns:a16="http://schemas.microsoft.com/office/drawing/2014/main" id="{FADA5D28-AC79-2B46-AD6F-6E4E23433967}"/>
              </a:ext>
            </a:extLst>
          </p:cNvPr>
          <p:cNvSpPr>
            <a:spLocks noGrp="1" noChangeArrowheads="1"/>
          </p:cNvSpPr>
          <p:nvPr>
            <p:ph type="title"/>
          </p:nvPr>
        </p:nvSpPr>
        <p:spPr/>
        <p:txBody>
          <a:bodyPr/>
          <a:lstStyle/>
          <a:p>
            <a:pPr algn="ctr"/>
            <a:r>
              <a:rPr lang="it-IT" sz="5400" dirty="0" err="1"/>
              <a:t>Authoritarian</a:t>
            </a:r>
            <a:r>
              <a:rPr lang="it-IT" sz="5400" dirty="0"/>
              <a:t> </a:t>
            </a:r>
            <a:r>
              <a:rPr lang="it-IT" sz="5400" dirty="0" err="1"/>
              <a:t>Regimes</a:t>
            </a:r>
            <a:endParaRPr lang="en-US" altLang="it-IT" dirty="0">
              <a:latin typeface="Book Antiqua" panose="02040602050305030304" pitchFamily="18" charset="0"/>
            </a:endParaRPr>
          </a:p>
        </p:txBody>
      </p:sp>
      <p:sp>
        <p:nvSpPr>
          <p:cNvPr id="19459" name="Rectangle 3">
            <a:extLst>
              <a:ext uri="{FF2B5EF4-FFF2-40B4-BE49-F238E27FC236}">
                <a16:creationId xmlns:a16="http://schemas.microsoft.com/office/drawing/2014/main" id="{E3B5C0E5-C2DA-CF47-A4C1-5F3EB2489692}"/>
              </a:ext>
            </a:extLst>
          </p:cNvPr>
          <p:cNvSpPr>
            <a:spLocks noGrp="1" noChangeArrowheads="1"/>
          </p:cNvSpPr>
          <p:nvPr>
            <p:ph type="body" idx="1"/>
          </p:nvPr>
        </p:nvSpPr>
        <p:spPr/>
        <p:txBody>
          <a:bodyPr>
            <a:normAutofit/>
          </a:bodyPr>
          <a:lstStyle/>
          <a:p>
            <a:pPr marL="0" indent="0">
              <a:lnSpc>
                <a:spcPct val="90000"/>
              </a:lnSpc>
              <a:buNone/>
              <a:defRPr/>
            </a:pPr>
            <a:r>
              <a:rPr lang="en-US" altLang="x-none" sz="3200" b="1" u="sng" dirty="0">
                <a:latin typeface="Book Antiqua" panose="02040602050305030304" pitchFamily="18" charset="0"/>
              </a:rPr>
              <a:t>Theocracies</a:t>
            </a:r>
          </a:p>
          <a:p>
            <a:pPr>
              <a:lnSpc>
                <a:spcPct val="90000"/>
              </a:lnSpc>
              <a:defRPr/>
            </a:pPr>
            <a:r>
              <a:rPr lang="en-US" altLang="x-none" sz="3200" dirty="0">
                <a:latin typeface="Book Antiqua" panose="02040602050305030304" pitchFamily="18" charset="0"/>
              </a:rPr>
              <a:t>-God's Law </a:t>
            </a:r>
          </a:p>
          <a:p>
            <a:pPr>
              <a:lnSpc>
                <a:spcPct val="90000"/>
              </a:lnSpc>
              <a:defRPr/>
            </a:pPr>
            <a:r>
              <a:rPr lang="en-US" altLang="x-none" sz="3200" dirty="0">
                <a:latin typeface="Book Antiqua" panose="02040602050305030304" pitchFamily="18" charset="0"/>
              </a:rPr>
              <a:t>-Instruments of control</a:t>
            </a:r>
          </a:p>
          <a:p>
            <a:pPr>
              <a:lnSpc>
                <a:spcPct val="90000"/>
              </a:lnSpc>
              <a:defRPr/>
            </a:pPr>
            <a:r>
              <a:rPr lang="en-US" altLang="x-none" sz="3200" dirty="0">
                <a:latin typeface="Book Antiqua" panose="02040602050305030304" pitchFamily="18" charset="0"/>
              </a:rPr>
              <a:t>-Religious leadership/political authority</a:t>
            </a:r>
          </a:p>
          <a:p>
            <a:pPr>
              <a:lnSpc>
                <a:spcPct val="90000"/>
              </a:lnSpc>
              <a:defRPr/>
            </a:pPr>
            <a:r>
              <a:rPr lang="en-US" altLang="x-none" sz="3200" dirty="0">
                <a:latin typeface="Book Antiqua" panose="02040602050305030304" pitchFamily="18" charset="0"/>
              </a:rPr>
              <a:t>-Iran 1979 - today</a:t>
            </a:r>
          </a:p>
          <a:p>
            <a:pPr>
              <a:lnSpc>
                <a:spcPct val="90000"/>
              </a:lnSpc>
              <a:defRPr/>
            </a:pPr>
            <a:r>
              <a:rPr lang="en-US" altLang="x-none" sz="3200" dirty="0">
                <a:latin typeface="Book Antiqua" panose="02040602050305030304" pitchFamily="18" charset="0"/>
              </a:rPr>
              <a:t>-Afghanistan 1996 - 2001</a:t>
            </a:r>
          </a:p>
          <a:p>
            <a:pPr>
              <a:lnSpc>
                <a:spcPct val="90000"/>
              </a:lnSpc>
              <a:defRPr/>
            </a:pPr>
            <a:r>
              <a:rPr lang="en-US" altLang="x-none" sz="3200" dirty="0">
                <a:latin typeface="Book Antiqua" panose="02040602050305030304" pitchFamily="18" charset="0"/>
              </a:rPr>
              <a:t>-Saudi Arabia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to="" calcmode="lin" valueType="num">
                                      <p:cBhvr>
                                        <p:cTn id="7" dur="1" fill="hold"/>
                                        <p:tgtEl>
                                          <p:spTgt spid="19459">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 to="" calcmode="lin" valueType="num">
                                      <p:cBhvr>
                                        <p:cTn id="12" dur="1" fill="hold"/>
                                        <p:tgtEl>
                                          <p:spTgt spid="19459">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9459">
                                            <p:txEl>
                                              <p:pRg st="2" end="2"/>
                                            </p:txEl>
                                          </p:spTgt>
                                        </p:tgtEl>
                                        <p:attrNameLst>
                                          <p:attrName>style.visibility</p:attrName>
                                        </p:attrNameLst>
                                      </p:cBhvr>
                                      <p:to>
                                        <p:strVal val="visible"/>
                                      </p:to>
                                    </p:set>
                                    <p:anim to="" calcmode="lin" valueType="num">
                                      <p:cBhvr>
                                        <p:cTn id="17" dur="1" fill="hold"/>
                                        <p:tgtEl>
                                          <p:spTgt spid="19459">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9459">
                                            <p:txEl>
                                              <p:pRg st="3" end="3"/>
                                            </p:txEl>
                                          </p:spTgt>
                                        </p:tgtEl>
                                        <p:attrNameLst>
                                          <p:attrName>style.visibility</p:attrName>
                                        </p:attrNameLst>
                                      </p:cBhvr>
                                      <p:to>
                                        <p:strVal val="visible"/>
                                      </p:to>
                                    </p:set>
                                    <p:anim to="" calcmode="lin" valueType="num">
                                      <p:cBhvr>
                                        <p:cTn id="22" dur="1" fill="hold"/>
                                        <p:tgtEl>
                                          <p:spTgt spid="19459">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9459">
                                            <p:txEl>
                                              <p:pRg st="4" end="4"/>
                                            </p:txEl>
                                          </p:spTgt>
                                        </p:tgtEl>
                                        <p:attrNameLst>
                                          <p:attrName>style.visibility</p:attrName>
                                        </p:attrNameLst>
                                      </p:cBhvr>
                                      <p:to>
                                        <p:strVal val="visible"/>
                                      </p:to>
                                    </p:set>
                                    <p:anim to="" calcmode="lin" valueType="num">
                                      <p:cBhvr>
                                        <p:cTn id="27" dur="1" fill="hold"/>
                                        <p:tgtEl>
                                          <p:spTgt spid="19459">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9459">
                                            <p:txEl>
                                              <p:pRg st="5" end="5"/>
                                            </p:txEl>
                                          </p:spTgt>
                                        </p:tgtEl>
                                        <p:attrNameLst>
                                          <p:attrName>style.visibility</p:attrName>
                                        </p:attrNameLst>
                                      </p:cBhvr>
                                      <p:to>
                                        <p:strVal val="visible"/>
                                      </p:to>
                                    </p:set>
                                    <p:anim to="" calcmode="lin" valueType="num">
                                      <p:cBhvr>
                                        <p:cTn id="32" dur="1" fill="hold"/>
                                        <p:tgtEl>
                                          <p:spTgt spid="19459">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9459">
                                            <p:txEl>
                                              <p:pRg st="6" end="6"/>
                                            </p:txEl>
                                          </p:spTgt>
                                        </p:tgtEl>
                                        <p:attrNameLst>
                                          <p:attrName>style.visibility</p:attrName>
                                        </p:attrNameLst>
                                      </p:cBhvr>
                                      <p:to>
                                        <p:strVal val="visible"/>
                                      </p:to>
                                    </p:set>
                                    <p:anim to="" calcmode="lin" valueType="num">
                                      <p:cBhvr>
                                        <p:cTn id="37" dur="1" fill="hold"/>
                                        <p:tgtEl>
                                          <p:spTgt spid="19459">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07" name="Rectangle 51206">
            <a:extLst>
              <a:ext uri="{FF2B5EF4-FFF2-40B4-BE49-F238E27FC236}">
                <a16:creationId xmlns:a16="http://schemas.microsoft.com/office/drawing/2014/main" id="{3946F6A7-0B48-49A7-8E23-3C1F09939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9" name="sketchy content container">
            <a:extLst>
              <a:ext uri="{FF2B5EF4-FFF2-40B4-BE49-F238E27FC236}">
                <a16:creationId xmlns:a16="http://schemas.microsoft.com/office/drawing/2014/main" id="{F53AD421-C5C8-4C52-9DD0-6A594F21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564" y="493776"/>
            <a:ext cx="11040872" cy="5722227"/>
          </a:xfrm>
          <a:custGeom>
            <a:avLst/>
            <a:gdLst>
              <a:gd name="connsiteX0" fmla="*/ 0 w 11040872"/>
              <a:gd name="connsiteY0" fmla="*/ 594482 h 5722227"/>
              <a:gd name="connsiteX1" fmla="*/ 594482 w 11040872"/>
              <a:gd name="connsiteY1" fmla="*/ 0 h 5722227"/>
              <a:gd name="connsiteX2" fmla="*/ 1448314 w 11040872"/>
              <a:gd name="connsiteY2" fmla="*/ 0 h 5722227"/>
              <a:gd name="connsiteX3" fmla="*/ 1908070 w 11040872"/>
              <a:gd name="connsiteY3" fmla="*/ 0 h 5722227"/>
              <a:gd name="connsiteX4" fmla="*/ 2564864 w 11040872"/>
              <a:gd name="connsiteY4" fmla="*/ 0 h 5722227"/>
              <a:gd name="connsiteX5" fmla="*/ 3320177 w 11040872"/>
              <a:gd name="connsiteY5" fmla="*/ 0 h 5722227"/>
              <a:gd name="connsiteX6" fmla="*/ 4174009 w 11040872"/>
              <a:gd name="connsiteY6" fmla="*/ 0 h 5722227"/>
              <a:gd name="connsiteX7" fmla="*/ 4929322 w 11040872"/>
              <a:gd name="connsiteY7" fmla="*/ 0 h 5722227"/>
              <a:gd name="connsiteX8" fmla="*/ 5783154 w 11040872"/>
              <a:gd name="connsiteY8" fmla="*/ 0 h 5722227"/>
              <a:gd name="connsiteX9" fmla="*/ 6538466 w 11040872"/>
              <a:gd name="connsiteY9" fmla="*/ 0 h 5722227"/>
              <a:gd name="connsiteX10" fmla="*/ 6998222 w 11040872"/>
              <a:gd name="connsiteY10" fmla="*/ 0 h 5722227"/>
              <a:gd name="connsiteX11" fmla="*/ 7753535 w 11040872"/>
              <a:gd name="connsiteY11" fmla="*/ 0 h 5722227"/>
              <a:gd name="connsiteX12" fmla="*/ 8311810 w 11040872"/>
              <a:gd name="connsiteY12" fmla="*/ 0 h 5722227"/>
              <a:gd name="connsiteX13" fmla="*/ 8771566 w 11040872"/>
              <a:gd name="connsiteY13" fmla="*/ 0 h 5722227"/>
              <a:gd name="connsiteX14" fmla="*/ 9132802 w 11040872"/>
              <a:gd name="connsiteY14" fmla="*/ 0 h 5722227"/>
              <a:gd name="connsiteX15" fmla="*/ 9592558 w 11040872"/>
              <a:gd name="connsiteY15" fmla="*/ 0 h 5722227"/>
              <a:gd name="connsiteX16" fmla="*/ 10446390 w 11040872"/>
              <a:gd name="connsiteY16" fmla="*/ 0 h 5722227"/>
              <a:gd name="connsiteX17" fmla="*/ 11040872 w 11040872"/>
              <a:gd name="connsiteY17" fmla="*/ 594482 h 5722227"/>
              <a:gd name="connsiteX18" fmla="*/ 11040872 w 11040872"/>
              <a:gd name="connsiteY18" fmla="*/ 1332756 h 5722227"/>
              <a:gd name="connsiteX19" fmla="*/ 11040872 w 11040872"/>
              <a:gd name="connsiteY19" fmla="*/ 2071031 h 5722227"/>
              <a:gd name="connsiteX20" fmla="*/ 11040872 w 11040872"/>
              <a:gd name="connsiteY20" fmla="*/ 2627974 h 5722227"/>
              <a:gd name="connsiteX21" fmla="*/ 11040872 w 11040872"/>
              <a:gd name="connsiteY21" fmla="*/ 3366249 h 5722227"/>
              <a:gd name="connsiteX22" fmla="*/ 11040872 w 11040872"/>
              <a:gd name="connsiteY22" fmla="*/ 3923192 h 5722227"/>
              <a:gd name="connsiteX23" fmla="*/ 11040872 w 11040872"/>
              <a:gd name="connsiteY23" fmla="*/ 5127745 h 5722227"/>
              <a:gd name="connsiteX24" fmla="*/ 10446390 w 11040872"/>
              <a:gd name="connsiteY24" fmla="*/ 5722227 h 5722227"/>
              <a:gd name="connsiteX25" fmla="*/ 9986634 w 11040872"/>
              <a:gd name="connsiteY25" fmla="*/ 5722227 h 5722227"/>
              <a:gd name="connsiteX26" fmla="*/ 9132802 w 11040872"/>
              <a:gd name="connsiteY26" fmla="*/ 5722227 h 5722227"/>
              <a:gd name="connsiteX27" fmla="*/ 8771566 w 11040872"/>
              <a:gd name="connsiteY27" fmla="*/ 5722227 h 5722227"/>
              <a:gd name="connsiteX28" fmla="*/ 8114772 w 11040872"/>
              <a:gd name="connsiteY28" fmla="*/ 5722227 h 5722227"/>
              <a:gd name="connsiteX29" fmla="*/ 7556497 w 11040872"/>
              <a:gd name="connsiteY29" fmla="*/ 5722227 h 5722227"/>
              <a:gd name="connsiteX30" fmla="*/ 6998222 w 11040872"/>
              <a:gd name="connsiteY30" fmla="*/ 5722227 h 5722227"/>
              <a:gd name="connsiteX31" fmla="*/ 6439947 w 11040872"/>
              <a:gd name="connsiteY31" fmla="*/ 5722227 h 5722227"/>
              <a:gd name="connsiteX32" fmla="*/ 6078711 w 11040872"/>
              <a:gd name="connsiteY32" fmla="*/ 5722227 h 5722227"/>
              <a:gd name="connsiteX33" fmla="*/ 5224879 w 11040872"/>
              <a:gd name="connsiteY33" fmla="*/ 5722227 h 5722227"/>
              <a:gd name="connsiteX34" fmla="*/ 4371047 w 11040872"/>
              <a:gd name="connsiteY34" fmla="*/ 5722227 h 5722227"/>
              <a:gd name="connsiteX35" fmla="*/ 4009810 w 11040872"/>
              <a:gd name="connsiteY35" fmla="*/ 5722227 h 5722227"/>
              <a:gd name="connsiteX36" fmla="*/ 3550054 w 11040872"/>
              <a:gd name="connsiteY36" fmla="*/ 5722227 h 5722227"/>
              <a:gd name="connsiteX37" fmla="*/ 2893261 w 11040872"/>
              <a:gd name="connsiteY37" fmla="*/ 5722227 h 5722227"/>
              <a:gd name="connsiteX38" fmla="*/ 2137948 w 11040872"/>
              <a:gd name="connsiteY38" fmla="*/ 5722227 h 5722227"/>
              <a:gd name="connsiteX39" fmla="*/ 1579673 w 11040872"/>
              <a:gd name="connsiteY39" fmla="*/ 5722227 h 5722227"/>
              <a:gd name="connsiteX40" fmla="*/ 594482 w 11040872"/>
              <a:gd name="connsiteY40" fmla="*/ 5722227 h 5722227"/>
              <a:gd name="connsiteX41" fmla="*/ 0 w 11040872"/>
              <a:gd name="connsiteY41" fmla="*/ 5127745 h 5722227"/>
              <a:gd name="connsiteX42" fmla="*/ 0 w 11040872"/>
              <a:gd name="connsiteY42" fmla="*/ 4389471 h 5722227"/>
              <a:gd name="connsiteX43" fmla="*/ 0 w 11040872"/>
              <a:gd name="connsiteY43" fmla="*/ 3787194 h 5722227"/>
              <a:gd name="connsiteX44" fmla="*/ 0 w 11040872"/>
              <a:gd name="connsiteY44" fmla="*/ 3139585 h 5722227"/>
              <a:gd name="connsiteX45" fmla="*/ 0 w 11040872"/>
              <a:gd name="connsiteY45" fmla="*/ 2582642 h 5722227"/>
              <a:gd name="connsiteX46" fmla="*/ 0 w 11040872"/>
              <a:gd name="connsiteY46" fmla="*/ 1844367 h 5722227"/>
              <a:gd name="connsiteX47" fmla="*/ 0 w 11040872"/>
              <a:gd name="connsiteY47" fmla="*/ 1332756 h 5722227"/>
              <a:gd name="connsiteX48" fmla="*/ 0 w 11040872"/>
              <a:gd name="connsiteY48" fmla="*/ 594482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1040872" h="5722227" fill="none" extrusionOk="0">
                <a:moveTo>
                  <a:pt x="0" y="594482"/>
                </a:moveTo>
                <a:cubicBezTo>
                  <a:pt x="15746" y="210853"/>
                  <a:pt x="238566" y="-49047"/>
                  <a:pt x="594482" y="0"/>
                </a:cubicBezTo>
                <a:cubicBezTo>
                  <a:pt x="794518" y="-29056"/>
                  <a:pt x="1056835" y="31998"/>
                  <a:pt x="1448314" y="0"/>
                </a:cubicBezTo>
                <a:cubicBezTo>
                  <a:pt x="1839793" y="-31998"/>
                  <a:pt x="1717857" y="10568"/>
                  <a:pt x="1908070" y="0"/>
                </a:cubicBezTo>
                <a:cubicBezTo>
                  <a:pt x="2098283" y="-10568"/>
                  <a:pt x="2377757" y="-10377"/>
                  <a:pt x="2564864" y="0"/>
                </a:cubicBezTo>
                <a:cubicBezTo>
                  <a:pt x="2751971" y="10377"/>
                  <a:pt x="3048766" y="25570"/>
                  <a:pt x="3320177" y="0"/>
                </a:cubicBezTo>
                <a:cubicBezTo>
                  <a:pt x="3591588" y="-25570"/>
                  <a:pt x="3890997" y="-35762"/>
                  <a:pt x="4174009" y="0"/>
                </a:cubicBezTo>
                <a:cubicBezTo>
                  <a:pt x="4457021" y="35762"/>
                  <a:pt x="4687341" y="20239"/>
                  <a:pt x="4929322" y="0"/>
                </a:cubicBezTo>
                <a:cubicBezTo>
                  <a:pt x="5171303" y="-20239"/>
                  <a:pt x="5520807" y="-10743"/>
                  <a:pt x="5783154" y="0"/>
                </a:cubicBezTo>
                <a:cubicBezTo>
                  <a:pt x="6045501" y="10743"/>
                  <a:pt x="6171473" y="-14245"/>
                  <a:pt x="6538466" y="0"/>
                </a:cubicBezTo>
                <a:cubicBezTo>
                  <a:pt x="6905459" y="14245"/>
                  <a:pt x="6859386" y="-15798"/>
                  <a:pt x="6998222" y="0"/>
                </a:cubicBezTo>
                <a:cubicBezTo>
                  <a:pt x="7137058" y="15798"/>
                  <a:pt x="7493034" y="17684"/>
                  <a:pt x="7753535" y="0"/>
                </a:cubicBezTo>
                <a:cubicBezTo>
                  <a:pt x="8014036" y="-17684"/>
                  <a:pt x="8093734" y="-5742"/>
                  <a:pt x="8311810" y="0"/>
                </a:cubicBezTo>
                <a:cubicBezTo>
                  <a:pt x="8529886" y="5742"/>
                  <a:pt x="8549001" y="8497"/>
                  <a:pt x="8771566" y="0"/>
                </a:cubicBezTo>
                <a:cubicBezTo>
                  <a:pt x="8994131" y="-8497"/>
                  <a:pt x="8987828" y="-849"/>
                  <a:pt x="9132802" y="0"/>
                </a:cubicBezTo>
                <a:cubicBezTo>
                  <a:pt x="9277776" y="849"/>
                  <a:pt x="9415114" y="-11551"/>
                  <a:pt x="9592558" y="0"/>
                </a:cubicBezTo>
                <a:cubicBezTo>
                  <a:pt x="9770002" y="11551"/>
                  <a:pt x="10181650" y="-41772"/>
                  <a:pt x="10446390" y="0"/>
                </a:cubicBezTo>
                <a:cubicBezTo>
                  <a:pt x="10835046" y="-41554"/>
                  <a:pt x="11056788" y="252696"/>
                  <a:pt x="11040872" y="594482"/>
                </a:cubicBezTo>
                <a:cubicBezTo>
                  <a:pt x="11043504" y="949757"/>
                  <a:pt x="11021866" y="1151453"/>
                  <a:pt x="11040872" y="1332756"/>
                </a:cubicBezTo>
                <a:cubicBezTo>
                  <a:pt x="11059878" y="1514059"/>
                  <a:pt x="11068100" y="1802860"/>
                  <a:pt x="11040872" y="2071031"/>
                </a:cubicBezTo>
                <a:cubicBezTo>
                  <a:pt x="11013644" y="2339203"/>
                  <a:pt x="11032418" y="2442705"/>
                  <a:pt x="11040872" y="2627974"/>
                </a:cubicBezTo>
                <a:cubicBezTo>
                  <a:pt x="11049326" y="2813243"/>
                  <a:pt x="11063609" y="3012513"/>
                  <a:pt x="11040872" y="3366249"/>
                </a:cubicBezTo>
                <a:cubicBezTo>
                  <a:pt x="11018135" y="3719985"/>
                  <a:pt x="11016901" y="3727349"/>
                  <a:pt x="11040872" y="3923192"/>
                </a:cubicBezTo>
                <a:cubicBezTo>
                  <a:pt x="11064843" y="4119035"/>
                  <a:pt x="11006950" y="4790605"/>
                  <a:pt x="11040872" y="5127745"/>
                </a:cubicBezTo>
                <a:cubicBezTo>
                  <a:pt x="11056495" y="5431543"/>
                  <a:pt x="10805033" y="5712114"/>
                  <a:pt x="10446390" y="5722227"/>
                </a:cubicBezTo>
                <a:cubicBezTo>
                  <a:pt x="10354097" y="5715080"/>
                  <a:pt x="10214750" y="5743729"/>
                  <a:pt x="9986634" y="5722227"/>
                </a:cubicBezTo>
                <a:cubicBezTo>
                  <a:pt x="9758518" y="5700725"/>
                  <a:pt x="9314174" y="5689111"/>
                  <a:pt x="9132802" y="5722227"/>
                </a:cubicBezTo>
                <a:cubicBezTo>
                  <a:pt x="8951430" y="5755343"/>
                  <a:pt x="8857182" y="5714580"/>
                  <a:pt x="8771566" y="5722227"/>
                </a:cubicBezTo>
                <a:cubicBezTo>
                  <a:pt x="8685950" y="5729874"/>
                  <a:pt x="8346042" y="5748953"/>
                  <a:pt x="8114772" y="5722227"/>
                </a:cubicBezTo>
                <a:cubicBezTo>
                  <a:pt x="7883502" y="5695501"/>
                  <a:pt x="7746868" y="5746487"/>
                  <a:pt x="7556497" y="5722227"/>
                </a:cubicBezTo>
                <a:cubicBezTo>
                  <a:pt x="7366127" y="5697967"/>
                  <a:pt x="7202924" y="5748709"/>
                  <a:pt x="6998222" y="5722227"/>
                </a:cubicBezTo>
                <a:cubicBezTo>
                  <a:pt x="6793521" y="5695745"/>
                  <a:pt x="6669169" y="5749243"/>
                  <a:pt x="6439947" y="5722227"/>
                </a:cubicBezTo>
                <a:cubicBezTo>
                  <a:pt x="6210725" y="5695211"/>
                  <a:pt x="6188382" y="5721246"/>
                  <a:pt x="6078711" y="5722227"/>
                </a:cubicBezTo>
                <a:cubicBezTo>
                  <a:pt x="5969040" y="5723208"/>
                  <a:pt x="5527862" y="5683728"/>
                  <a:pt x="5224879" y="5722227"/>
                </a:cubicBezTo>
                <a:cubicBezTo>
                  <a:pt x="4921896" y="5760726"/>
                  <a:pt x="4729422" y="5692801"/>
                  <a:pt x="4371047" y="5722227"/>
                </a:cubicBezTo>
                <a:cubicBezTo>
                  <a:pt x="4012672" y="5751653"/>
                  <a:pt x="4105017" y="5723347"/>
                  <a:pt x="4009810" y="5722227"/>
                </a:cubicBezTo>
                <a:cubicBezTo>
                  <a:pt x="3914603" y="5721107"/>
                  <a:pt x="3645009" y="5723324"/>
                  <a:pt x="3550054" y="5722227"/>
                </a:cubicBezTo>
                <a:cubicBezTo>
                  <a:pt x="3455099" y="5721130"/>
                  <a:pt x="3124597" y="5727159"/>
                  <a:pt x="2893261" y="5722227"/>
                </a:cubicBezTo>
                <a:cubicBezTo>
                  <a:pt x="2661925" y="5717295"/>
                  <a:pt x="2343077" y="5701539"/>
                  <a:pt x="2137948" y="5722227"/>
                </a:cubicBezTo>
                <a:cubicBezTo>
                  <a:pt x="1932819" y="5742915"/>
                  <a:pt x="1693233" y="5733214"/>
                  <a:pt x="1579673" y="5722227"/>
                </a:cubicBezTo>
                <a:cubicBezTo>
                  <a:pt x="1466114" y="5711240"/>
                  <a:pt x="1044435" y="5724184"/>
                  <a:pt x="594482" y="5722227"/>
                </a:cubicBezTo>
                <a:cubicBezTo>
                  <a:pt x="328734" y="5686479"/>
                  <a:pt x="-66657" y="5424823"/>
                  <a:pt x="0" y="5127745"/>
                </a:cubicBezTo>
                <a:cubicBezTo>
                  <a:pt x="-35087" y="4972394"/>
                  <a:pt x="-19370" y="4652638"/>
                  <a:pt x="0" y="4389471"/>
                </a:cubicBezTo>
                <a:cubicBezTo>
                  <a:pt x="19370" y="4126304"/>
                  <a:pt x="-21113" y="3933106"/>
                  <a:pt x="0" y="3787194"/>
                </a:cubicBezTo>
                <a:cubicBezTo>
                  <a:pt x="21113" y="3641282"/>
                  <a:pt x="19216" y="3402544"/>
                  <a:pt x="0" y="3139585"/>
                </a:cubicBezTo>
                <a:cubicBezTo>
                  <a:pt x="-19216" y="2876626"/>
                  <a:pt x="-14413" y="2787638"/>
                  <a:pt x="0" y="2582642"/>
                </a:cubicBezTo>
                <a:cubicBezTo>
                  <a:pt x="14413" y="2377646"/>
                  <a:pt x="33464" y="2134599"/>
                  <a:pt x="0" y="1844367"/>
                </a:cubicBezTo>
                <a:cubicBezTo>
                  <a:pt x="-33464" y="1554136"/>
                  <a:pt x="25477" y="1493251"/>
                  <a:pt x="0" y="1332756"/>
                </a:cubicBezTo>
                <a:cubicBezTo>
                  <a:pt x="-25477" y="1172261"/>
                  <a:pt x="17540" y="876667"/>
                  <a:pt x="0" y="594482"/>
                </a:cubicBezTo>
                <a:close/>
              </a:path>
              <a:path w="11040872" h="5722227" stroke="0" extrusionOk="0">
                <a:moveTo>
                  <a:pt x="0" y="594482"/>
                </a:moveTo>
                <a:cubicBezTo>
                  <a:pt x="-37935" y="242760"/>
                  <a:pt x="194077" y="27054"/>
                  <a:pt x="594482" y="0"/>
                </a:cubicBezTo>
                <a:cubicBezTo>
                  <a:pt x="773932" y="-24550"/>
                  <a:pt x="1057890" y="25913"/>
                  <a:pt x="1448314" y="0"/>
                </a:cubicBezTo>
                <a:cubicBezTo>
                  <a:pt x="1838738" y="-25913"/>
                  <a:pt x="1797328" y="9502"/>
                  <a:pt x="2006589" y="0"/>
                </a:cubicBezTo>
                <a:cubicBezTo>
                  <a:pt x="2215851" y="-9502"/>
                  <a:pt x="2305839" y="-2636"/>
                  <a:pt x="2466345" y="0"/>
                </a:cubicBezTo>
                <a:cubicBezTo>
                  <a:pt x="2626851" y="2636"/>
                  <a:pt x="3037147" y="20740"/>
                  <a:pt x="3221657" y="0"/>
                </a:cubicBezTo>
                <a:cubicBezTo>
                  <a:pt x="3406167" y="-20740"/>
                  <a:pt x="3611889" y="-6653"/>
                  <a:pt x="3779932" y="0"/>
                </a:cubicBezTo>
                <a:cubicBezTo>
                  <a:pt x="3947975" y="6653"/>
                  <a:pt x="4422439" y="33567"/>
                  <a:pt x="4633764" y="0"/>
                </a:cubicBezTo>
                <a:cubicBezTo>
                  <a:pt x="4845089" y="-33567"/>
                  <a:pt x="4901367" y="-8717"/>
                  <a:pt x="5093520" y="0"/>
                </a:cubicBezTo>
                <a:cubicBezTo>
                  <a:pt x="5285673" y="8717"/>
                  <a:pt x="5570621" y="653"/>
                  <a:pt x="5947352" y="0"/>
                </a:cubicBezTo>
                <a:cubicBezTo>
                  <a:pt x="6324083" y="-653"/>
                  <a:pt x="6209930" y="13850"/>
                  <a:pt x="6308589" y="0"/>
                </a:cubicBezTo>
                <a:cubicBezTo>
                  <a:pt x="6407248" y="-13850"/>
                  <a:pt x="6752695" y="30990"/>
                  <a:pt x="6965383" y="0"/>
                </a:cubicBezTo>
                <a:cubicBezTo>
                  <a:pt x="7178071" y="-30990"/>
                  <a:pt x="7443480" y="-17327"/>
                  <a:pt x="7622176" y="0"/>
                </a:cubicBezTo>
                <a:cubicBezTo>
                  <a:pt x="7800872" y="17327"/>
                  <a:pt x="7990906" y="27729"/>
                  <a:pt x="8180451" y="0"/>
                </a:cubicBezTo>
                <a:cubicBezTo>
                  <a:pt x="8369996" y="-27729"/>
                  <a:pt x="8845868" y="-13192"/>
                  <a:pt x="9034283" y="0"/>
                </a:cubicBezTo>
                <a:cubicBezTo>
                  <a:pt x="9222698" y="13192"/>
                  <a:pt x="9517603" y="-10499"/>
                  <a:pt x="9888115" y="0"/>
                </a:cubicBezTo>
                <a:cubicBezTo>
                  <a:pt x="10258627" y="10499"/>
                  <a:pt x="10316781" y="14930"/>
                  <a:pt x="10446390" y="0"/>
                </a:cubicBezTo>
                <a:cubicBezTo>
                  <a:pt x="10718440" y="-53019"/>
                  <a:pt x="11013962" y="225931"/>
                  <a:pt x="11040872" y="594482"/>
                </a:cubicBezTo>
                <a:cubicBezTo>
                  <a:pt x="11043451" y="904574"/>
                  <a:pt x="11020776" y="1089158"/>
                  <a:pt x="11040872" y="1287424"/>
                </a:cubicBezTo>
                <a:cubicBezTo>
                  <a:pt x="11060968" y="1485690"/>
                  <a:pt x="11051926" y="1673788"/>
                  <a:pt x="11040872" y="1799035"/>
                </a:cubicBezTo>
                <a:cubicBezTo>
                  <a:pt x="11029818" y="1924282"/>
                  <a:pt x="11054623" y="2135970"/>
                  <a:pt x="11040872" y="2355978"/>
                </a:cubicBezTo>
                <a:cubicBezTo>
                  <a:pt x="11027121" y="2575986"/>
                  <a:pt x="11013030" y="2749477"/>
                  <a:pt x="11040872" y="3094253"/>
                </a:cubicBezTo>
                <a:cubicBezTo>
                  <a:pt x="11068714" y="3439030"/>
                  <a:pt x="11029506" y="3525085"/>
                  <a:pt x="11040872" y="3741862"/>
                </a:cubicBezTo>
                <a:cubicBezTo>
                  <a:pt x="11052238" y="3958639"/>
                  <a:pt x="11021397" y="4116679"/>
                  <a:pt x="11040872" y="4298805"/>
                </a:cubicBezTo>
                <a:cubicBezTo>
                  <a:pt x="11060347" y="4480931"/>
                  <a:pt x="11022539" y="4900124"/>
                  <a:pt x="11040872" y="5127745"/>
                </a:cubicBezTo>
                <a:cubicBezTo>
                  <a:pt x="10974688" y="5452322"/>
                  <a:pt x="10793932" y="5738773"/>
                  <a:pt x="10446390" y="5722227"/>
                </a:cubicBezTo>
                <a:cubicBezTo>
                  <a:pt x="10272062" y="5749271"/>
                  <a:pt x="10063650" y="5719054"/>
                  <a:pt x="9789596" y="5722227"/>
                </a:cubicBezTo>
                <a:cubicBezTo>
                  <a:pt x="9515542" y="5725400"/>
                  <a:pt x="9521222" y="5705365"/>
                  <a:pt x="9329840" y="5722227"/>
                </a:cubicBezTo>
                <a:cubicBezTo>
                  <a:pt x="9138458" y="5739089"/>
                  <a:pt x="8905417" y="5705714"/>
                  <a:pt x="8574527" y="5722227"/>
                </a:cubicBezTo>
                <a:cubicBezTo>
                  <a:pt x="8243637" y="5738740"/>
                  <a:pt x="8277624" y="5741955"/>
                  <a:pt x="8114772" y="5722227"/>
                </a:cubicBezTo>
                <a:cubicBezTo>
                  <a:pt x="7951921" y="5702499"/>
                  <a:pt x="7640420" y="5738357"/>
                  <a:pt x="7359459" y="5722227"/>
                </a:cubicBezTo>
                <a:cubicBezTo>
                  <a:pt x="7078498" y="5706097"/>
                  <a:pt x="7122500" y="5736206"/>
                  <a:pt x="6998222" y="5722227"/>
                </a:cubicBezTo>
                <a:cubicBezTo>
                  <a:pt x="6873944" y="5708248"/>
                  <a:pt x="6584762" y="5737766"/>
                  <a:pt x="6242909" y="5722227"/>
                </a:cubicBezTo>
                <a:cubicBezTo>
                  <a:pt x="5901056" y="5706688"/>
                  <a:pt x="5911118" y="5710812"/>
                  <a:pt x="5783154" y="5722227"/>
                </a:cubicBezTo>
                <a:cubicBezTo>
                  <a:pt x="5655191" y="5733642"/>
                  <a:pt x="5585023" y="5732166"/>
                  <a:pt x="5421917" y="5722227"/>
                </a:cubicBezTo>
                <a:cubicBezTo>
                  <a:pt x="5258811" y="5712288"/>
                  <a:pt x="5178725" y="5705468"/>
                  <a:pt x="4962161" y="5722227"/>
                </a:cubicBezTo>
                <a:cubicBezTo>
                  <a:pt x="4745597" y="5738986"/>
                  <a:pt x="4430318" y="5744224"/>
                  <a:pt x="4206848" y="5722227"/>
                </a:cubicBezTo>
                <a:cubicBezTo>
                  <a:pt x="3983378" y="5700230"/>
                  <a:pt x="3911697" y="5735058"/>
                  <a:pt x="3747093" y="5722227"/>
                </a:cubicBezTo>
                <a:cubicBezTo>
                  <a:pt x="3582489" y="5709396"/>
                  <a:pt x="3545682" y="5704593"/>
                  <a:pt x="3385856" y="5722227"/>
                </a:cubicBezTo>
                <a:cubicBezTo>
                  <a:pt x="3226030" y="5739861"/>
                  <a:pt x="3029507" y="5730116"/>
                  <a:pt x="2926100" y="5722227"/>
                </a:cubicBezTo>
                <a:cubicBezTo>
                  <a:pt x="2822693" y="5714338"/>
                  <a:pt x="2554822" y="5699610"/>
                  <a:pt x="2367825" y="5722227"/>
                </a:cubicBezTo>
                <a:cubicBezTo>
                  <a:pt x="2180829" y="5744844"/>
                  <a:pt x="2002855" y="5738254"/>
                  <a:pt x="1711032" y="5722227"/>
                </a:cubicBezTo>
                <a:cubicBezTo>
                  <a:pt x="1419209" y="5706200"/>
                  <a:pt x="1407274" y="5738383"/>
                  <a:pt x="1251276" y="5722227"/>
                </a:cubicBezTo>
                <a:cubicBezTo>
                  <a:pt x="1095278" y="5706071"/>
                  <a:pt x="872658" y="5717760"/>
                  <a:pt x="594482" y="5722227"/>
                </a:cubicBezTo>
                <a:cubicBezTo>
                  <a:pt x="253293" y="5699246"/>
                  <a:pt x="-22323" y="5466443"/>
                  <a:pt x="0" y="5127745"/>
                </a:cubicBezTo>
                <a:cubicBezTo>
                  <a:pt x="-23138" y="4892853"/>
                  <a:pt x="-21399" y="4758867"/>
                  <a:pt x="0" y="4616134"/>
                </a:cubicBezTo>
                <a:cubicBezTo>
                  <a:pt x="21399" y="4473401"/>
                  <a:pt x="-2392" y="4140718"/>
                  <a:pt x="0" y="4013858"/>
                </a:cubicBezTo>
                <a:cubicBezTo>
                  <a:pt x="2392" y="3886998"/>
                  <a:pt x="-9073" y="3524231"/>
                  <a:pt x="0" y="3320916"/>
                </a:cubicBezTo>
                <a:cubicBezTo>
                  <a:pt x="9073" y="3117601"/>
                  <a:pt x="-20614" y="2922972"/>
                  <a:pt x="0" y="2763972"/>
                </a:cubicBezTo>
                <a:cubicBezTo>
                  <a:pt x="20614" y="2604972"/>
                  <a:pt x="5751" y="2418545"/>
                  <a:pt x="0" y="2116363"/>
                </a:cubicBezTo>
                <a:cubicBezTo>
                  <a:pt x="-5751" y="1814181"/>
                  <a:pt x="-23336" y="1771268"/>
                  <a:pt x="0" y="1604752"/>
                </a:cubicBezTo>
                <a:cubicBezTo>
                  <a:pt x="23336" y="1438236"/>
                  <a:pt x="-35446" y="1063211"/>
                  <a:pt x="0" y="594482"/>
                </a:cubicBezTo>
                <a:close/>
              </a:path>
            </a:pathLst>
          </a:custGeom>
          <a:solidFill>
            <a:srgbClr val="C34D81"/>
          </a:solidFill>
          <a:ln w="25400">
            <a:solidFill>
              <a:srgbClr val="C34D81"/>
            </a:solidFill>
            <a:round/>
            <a:extLst>
              <a:ext uri="{C807C97D-BFC1-408E-A445-0C87EB9F89A2}">
                <ask:lineSketchStyleProps xmlns:ask="http://schemas.microsoft.com/office/drawing/2018/sketchyshapes" sd="1219033472">
                  <a:prstGeom prst="roundRect">
                    <a:avLst>
                      <a:gd name="adj" fmla="val 10389"/>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1" name="Rectangle 2">
            <a:extLst>
              <a:ext uri="{FF2B5EF4-FFF2-40B4-BE49-F238E27FC236}">
                <a16:creationId xmlns:a16="http://schemas.microsoft.com/office/drawing/2014/main" id="{67C87E0C-E597-034A-8753-095DF84505E7}"/>
              </a:ext>
            </a:extLst>
          </p:cNvPr>
          <p:cNvSpPr>
            <a:spLocks noGrp="1" noChangeArrowheads="1"/>
          </p:cNvSpPr>
          <p:nvPr>
            <p:ph type="title"/>
          </p:nvPr>
        </p:nvSpPr>
        <p:spPr>
          <a:xfrm>
            <a:off x="1151467" y="887973"/>
            <a:ext cx="9889067" cy="1325563"/>
          </a:xfrm>
        </p:spPr>
        <p:txBody>
          <a:bodyPr>
            <a:normAutofit/>
          </a:bodyPr>
          <a:lstStyle/>
          <a:p>
            <a:pPr eaLnBrk="1" hangingPunct="1"/>
            <a:r>
              <a:rPr lang="it-IT" altLang="it-IT" sz="6600" b="1">
                <a:solidFill>
                  <a:schemeClr val="bg1"/>
                </a:solidFill>
              </a:rPr>
              <a:t>SULTANIST REGIMES</a:t>
            </a:r>
          </a:p>
        </p:txBody>
      </p:sp>
      <p:sp>
        <p:nvSpPr>
          <p:cNvPr id="51211" name="Rectangle 51210">
            <a:extLst>
              <a:ext uri="{FF2B5EF4-FFF2-40B4-BE49-F238E27FC236}">
                <a16:creationId xmlns:a16="http://schemas.microsoft.com/office/drawing/2014/main" id="{6D7E5B0F-5185-440A-8222-321C1D118A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092" y="2325880"/>
            <a:ext cx="9957816" cy="18288"/>
          </a:xfrm>
          <a:custGeom>
            <a:avLst/>
            <a:gdLst>
              <a:gd name="connsiteX0" fmla="*/ 0 w 9957816"/>
              <a:gd name="connsiteY0" fmla="*/ 0 h 18288"/>
              <a:gd name="connsiteX1" fmla="*/ 863011 w 9957816"/>
              <a:gd name="connsiteY1" fmla="*/ 0 h 18288"/>
              <a:gd name="connsiteX2" fmla="*/ 1327709 w 9957816"/>
              <a:gd name="connsiteY2" fmla="*/ 0 h 18288"/>
              <a:gd name="connsiteX3" fmla="*/ 2091141 w 9957816"/>
              <a:gd name="connsiteY3" fmla="*/ 0 h 18288"/>
              <a:gd name="connsiteX4" fmla="*/ 2555839 w 9957816"/>
              <a:gd name="connsiteY4" fmla="*/ 0 h 18288"/>
              <a:gd name="connsiteX5" fmla="*/ 3219694 w 9957816"/>
              <a:gd name="connsiteY5" fmla="*/ 0 h 18288"/>
              <a:gd name="connsiteX6" fmla="*/ 3983126 w 9957816"/>
              <a:gd name="connsiteY6" fmla="*/ 0 h 18288"/>
              <a:gd name="connsiteX7" fmla="*/ 4348246 w 9957816"/>
              <a:gd name="connsiteY7" fmla="*/ 0 h 18288"/>
              <a:gd name="connsiteX8" fmla="*/ 4713366 w 9957816"/>
              <a:gd name="connsiteY8" fmla="*/ 0 h 18288"/>
              <a:gd name="connsiteX9" fmla="*/ 5576377 w 9957816"/>
              <a:gd name="connsiteY9" fmla="*/ 0 h 18288"/>
              <a:gd name="connsiteX10" fmla="*/ 6240231 w 9957816"/>
              <a:gd name="connsiteY10" fmla="*/ 0 h 18288"/>
              <a:gd name="connsiteX11" fmla="*/ 6605351 w 9957816"/>
              <a:gd name="connsiteY11" fmla="*/ 0 h 18288"/>
              <a:gd name="connsiteX12" fmla="*/ 7269206 w 9957816"/>
              <a:gd name="connsiteY12" fmla="*/ 0 h 18288"/>
              <a:gd name="connsiteX13" fmla="*/ 8132216 w 9957816"/>
              <a:gd name="connsiteY13" fmla="*/ 0 h 18288"/>
              <a:gd name="connsiteX14" fmla="*/ 8696493 w 9957816"/>
              <a:gd name="connsiteY14" fmla="*/ 0 h 18288"/>
              <a:gd name="connsiteX15" fmla="*/ 9260769 w 9957816"/>
              <a:gd name="connsiteY15" fmla="*/ 0 h 18288"/>
              <a:gd name="connsiteX16" fmla="*/ 9957816 w 9957816"/>
              <a:gd name="connsiteY16" fmla="*/ 0 h 18288"/>
              <a:gd name="connsiteX17" fmla="*/ 9957816 w 9957816"/>
              <a:gd name="connsiteY17" fmla="*/ 18288 h 18288"/>
              <a:gd name="connsiteX18" fmla="*/ 9293962 w 9957816"/>
              <a:gd name="connsiteY18" fmla="*/ 18288 h 18288"/>
              <a:gd name="connsiteX19" fmla="*/ 8530529 w 9957816"/>
              <a:gd name="connsiteY19" fmla="*/ 18288 h 18288"/>
              <a:gd name="connsiteX20" fmla="*/ 7767096 w 9957816"/>
              <a:gd name="connsiteY20" fmla="*/ 18288 h 18288"/>
              <a:gd name="connsiteX21" fmla="*/ 7302398 w 9957816"/>
              <a:gd name="connsiteY21" fmla="*/ 18288 h 18288"/>
              <a:gd name="connsiteX22" fmla="*/ 6439388 w 9957816"/>
              <a:gd name="connsiteY22" fmla="*/ 18288 h 18288"/>
              <a:gd name="connsiteX23" fmla="*/ 5775533 w 9957816"/>
              <a:gd name="connsiteY23" fmla="*/ 18288 h 18288"/>
              <a:gd name="connsiteX24" fmla="*/ 5410413 w 9957816"/>
              <a:gd name="connsiteY24" fmla="*/ 18288 h 18288"/>
              <a:gd name="connsiteX25" fmla="*/ 4746559 w 9957816"/>
              <a:gd name="connsiteY25" fmla="*/ 18288 h 18288"/>
              <a:gd name="connsiteX26" fmla="*/ 4182283 w 9957816"/>
              <a:gd name="connsiteY26" fmla="*/ 18288 h 18288"/>
              <a:gd name="connsiteX27" fmla="*/ 3618006 w 9957816"/>
              <a:gd name="connsiteY27" fmla="*/ 18288 h 18288"/>
              <a:gd name="connsiteX28" fmla="*/ 3053730 w 9957816"/>
              <a:gd name="connsiteY28" fmla="*/ 18288 h 18288"/>
              <a:gd name="connsiteX29" fmla="*/ 2489454 w 9957816"/>
              <a:gd name="connsiteY29" fmla="*/ 18288 h 18288"/>
              <a:gd name="connsiteX30" fmla="*/ 1726021 w 9957816"/>
              <a:gd name="connsiteY30" fmla="*/ 18288 h 18288"/>
              <a:gd name="connsiteX31" fmla="*/ 1062167 w 9957816"/>
              <a:gd name="connsiteY31" fmla="*/ 18288 h 18288"/>
              <a:gd name="connsiteX32" fmla="*/ 697047 w 9957816"/>
              <a:gd name="connsiteY32" fmla="*/ 18288 h 18288"/>
              <a:gd name="connsiteX33" fmla="*/ 0 w 9957816"/>
              <a:gd name="connsiteY33" fmla="*/ 18288 h 18288"/>
              <a:gd name="connsiteX34" fmla="*/ 0 w 9957816"/>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57816" h="18288" fill="none" extrusionOk="0">
                <a:moveTo>
                  <a:pt x="0" y="0"/>
                </a:moveTo>
                <a:cubicBezTo>
                  <a:pt x="258912" y="4528"/>
                  <a:pt x="602792" y="35413"/>
                  <a:pt x="863011" y="0"/>
                </a:cubicBezTo>
                <a:cubicBezTo>
                  <a:pt x="1123230" y="-35413"/>
                  <a:pt x="1110743" y="8950"/>
                  <a:pt x="1327709" y="0"/>
                </a:cubicBezTo>
                <a:cubicBezTo>
                  <a:pt x="1544675" y="-8950"/>
                  <a:pt x="1720121" y="-30004"/>
                  <a:pt x="2091141" y="0"/>
                </a:cubicBezTo>
                <a:cubicBezTo>
                  <a:pt x="2462161" y="30004"/>
                  <a:pt x="2325710" y="-22120"/>
                  <a:pt x="2555839" y="0"/>
                </a:cubicBezTo>
                <a:cubicBezTo>
                  <a:pt x="2785968" y="22120"/>
                  <a:pt x="2943172" y="14890"/>
                  <a:pt x="3219694" y="0"/>
                </a:cubicBezTo>
                <a:cubicBezTo>
                  <a:pt x="3496216" y="-14890"/>
                  <a:pt x="3789247" y="-1477"/>
                  <a:pt x="3983126" y="0"/>
                </a:cubicBezTo>
                <a:cubicBezTo>
                  <a:pt x="4177005" y="1477"/>
                  <a:pt x="4180112" y="16397"/>
                  <a:pt x="4348246" y="0"/>
                </a:cubicBezTo>
                <a:cubicBezTo>
                  <a:pt x="4516380" y="-16397"/>
                  <a:pt x="4601818" y="4117"/>
                  <a:pt x="4713366" y="0"/>
                </a:cubicBezTo>
                <a:cubicBezTo>
                  <a:pt x="4824914" y="-4117"/>
                  <a:pt x="5400642" y="663"/>
                  <a:pt x="5576377" y="0"/>
                </a:cubicBezTo>
                <a:cubicBezTo>
                  <a:pt x="5752112" y="-663"/>
                  <a:pt x="6036350" y="11452"/>
                  <a:pt x="6240231" y="0"/>
                </a:cubicBezTo>
                <a:cubicBezTo>
                  <a:pt x="6444112" y="-11452"/>
                  <a:pt x="6508667" y="-15154"/>
                  <a:pt x="6605351" y="0"/>
                </a:cubicBezTo>
                <a:cubicBezTo>
                  <a:pt x="6702035" y="15154"/>
                  <a:pt x="7096186" y="19291"/>
                  <a:pt x="7269206" y="0"/>
                </a:cubicBezTo>
                <a:cubicBezTo>
                  <a:pt x="7442227" y="-19291"/>
                  <a:pt x="7802902" y="39720"/>
                  <a:pt x="8132216" y="0"/>
                </a:cubicBezTo>
                <a:cubicBezTo>
                  <a:pt x="8461530" y="-39720"/>
                  <a:pt x="8551221" y="24341"/>
                  <a:pt x="8696493" y="0"/>
                </a:cubicBezTo>
                <a:cubicBezTo>
                  <a:pt x="8841765" y="-24341"/>
                  <a:pt x="9091257" y="15574"/>
                  <a:pt x="9260769" y="0"/>
                </a:cubicBezTo>
                <a:cubicBezTo>
                  <a:pt x="9430281" y="-15574"/>
                  <a:pt x="9809458" y="-15806"/>
                  <a:pt x="9957816" y="0"/>
                </a:cubicBezTo>
                <a:cubicBezTo>
                  <a:pt x="9958154" y="7640"/>
                  <a:pt x="9957366" y="11289"/>
                  <a:pt x="9957816" y="18288"/>
                </a:cubicBezTo>
                <a:cubicBezTo>
                  <a:pt x="9789958" y="23645"/>
                  <a:pt x="9437684" y="-10787"/>
                  <a:pt x="9293962" y="18288"/>
                </a:cubicBezTo>
                <a:cubicBezTo>
                  <a:pt x="9150240" y="47363"/>
                  <a:pt x="8858466" y="6899"/>
                  <a:pt x="8530529" y="18288"/>
                </a:cubicBezTo>
                <a:cubicBezTo>
                  <a:pt x="8202592" y="29677"/>
                  <a:pt x="8042036" y="-12845"/>
                  <a:pt x="7767096" y="18288"/>
                </a:cubicBezTo>
                <a:cubicBezTo>
                  <a:pt x="7492156" y="49421"/>
                  <a:pt x="7464764" y="38557"/>
                  <a:pt x="7302398" y="18288"/>
                </a:cubicBezTo>
                <a:cubicBezTo>
                  <a:pt x="7140032" y="-1981"/>
                  <a:pt x="6674139" y="-20177"/>
                  <a:pt x="6439388" y="18288"/>
                </a:cubicBezTo>
                <a:cubicBezTo>
                  <a:pt x="6204637" y="56753"/>
                  <a:pt x="6044763" y="2398"/>
                  <a:pt x="5775533" y="18288"/>
                </a:cubicBezTo>
                <a:cubicBezTo>
                  <a:pt x="5506303" y="34178"/>
                  <a:pt x="5528640" y="8636"/>
                  <a:pt x="5410413" y="18288"/>
                </a:cubicBezTo>
                <a:cubicBezTo>
                  <a:pt x="5292186" y="27940"/>
                  <a:pt x="4880771" y="-3659"/>
                  <a:pt x="4746559" y="18288"/>
                </a:cubicBezTo>
                <a:cubicBezTo>
                  <a:pt x="4612347" y="40235"/>
                  <a:pt x="4346390" y="46329"/>
                  <a:pt x="4182283" y="18288"/>
                </a:cubicBezTo>
                <a:cubicBezTo>
                  <a:pt x="4018176" y="-9753"/>
                  <a:pt x="3743247" y="40654"/>
                  <a:pt x="3618006" y="18288"/>
                </a:cubicBezTo>
                <a:cubicBezTo>
                  <a:pt x="3492765" y="-4078"/>
                  <a:pt x="3201495" y="15624"/>
                  <a:pt x="3053730" y="18288"/>
                </a:cubicBezTo>
                <a:cubicBezTo>
                  <a:pt x="2905965" y="20952"/>
                  <a:pt x="2770855" y="10382"/>
                  <a:pt x="2489454" y="18288"/>
                </a:cubicBezTo>
                <a:cubicBezTo>
                  <a:pt x="2208053" y="26194"/>
                  <a:pt x="1999579" y="12705"/>
                  <a:pt x="1726021" y="18288"/>
                </a:cubicBezTo>
                <a:cubicBezTo>
                  <a:pt x="1452463" y="23871"/>
                  <a:pt x="1261725" y="2423"/>
                  <a:pt x="1062167" y="18288"/>
                </a:cubicBezTo>
                <a:cubicBezTo>
                  <a:pt x="862609" y="34153"/>
                  <a:pt x="828837" y="34680"/>
                  <a:pt x="697047" y="18288"/>
                </a:cubicBezTo>
                <a:cubicBezTo>
                  <a:pt x="565257" y="1896"/>
                  <a:pt x="290333" y="-12656"/>
                  <a:pt x="0" y="18288"/>
                </a:cubicBezTo>
                <a:cubicBezTo>
                  <a:pt x="-82" y="11708"/>
                  <a:pt x="-178" y="8956"/>
                  <a:pt x="0" y="0"/>
                </a:cubicBezTo>
                <a:close/>
              </a:path>
              <a:path w="9957816" h="18288" stroke="0" extrusionOk="0">
                <a:moveTo>
                  <a:pt x="0" y="0"/>
                </a:moveTo>
                <a:cubicBezTo>
                  <a:pt x="239894" y="-13568"/>
                  <a:pt x="444306" y="20490"/>
                  <a:pt x="564276" y="0"/>
                </a:cubicBezTo>
                <a:cubicBezTo>
                  <a:pt x="684246" y="-20490"/>
                  <a:pt x="829702" y="-16311"/>
                  <a:pt x="929396" y="0"/>
                </a:cubicBezTo>
                <a:cubicBezTo>
                  <a:pt x="1029090" y="16311"/>
                  <a:pt x="1434080" y="4599"/>
                  <a:pt x="1792407" y="0"/>
                </a:cubicBezTo>
                <a:cubicBezTo>
                  <a:pt x="2150734" y="-4599"/>
                  <a:pt x="2230922" y="-3217"/>
                  <a:pt x="2356683" y="0"/>
                </a:cubicBezTo>
                <a:cubicBezTo>
                  <a:pt x="2482444" y="3217"/>
                  <a:pt x="2727176" y="10118"/>
                  <a:pt x="2920959" y="0"/>
                </a:cubicBezTo>
                <a:cubicBezTo>
                  <a:pt x="3114742" y="-10118"/>
                  <a:pt x="3583268" y="6126"/>
                  <a:pt x="3783970" y="0"/>
                </a:cubicBezTo>
                <a:cubicBezTo>
                  <a:pt x="3984672" y="-6126"/>
                  <a:pt x="4119530" y="12121"/>
                  <a:pt x="4248668" y="0"/>
                </a:cubicBezTo>
                <a:cubicBezTo>
                  <a:pt x="4377806" y="-12121"/>
                  <a:pt x="4830370" y="39306"/>
                  <a:pt x="5111679" y="0"/>
                </a:cubicBezTo>
                <a:cubicBezTo>
                  <a:pt x="5392988" y="-39306"/>
                  <a:pt x="5595981" y="-37432"/>
                  <a:pt x="5974690" y="0"/>
                </a:cubicBezTo>
                <a:cubicBezTo>
                  <a:pt x="6353399" y="37432"/>
                  <a:pt x="6382398" y="-32218"/>
                  <a:pt x="6638544" y="0"/>
                </a:cubicBezTo>
                <a:cubicBezTo>
                  <a:pt x="6894690" y="32218"/>
                  <a:pt x="7107197" y="-8479"/>
                  <a:pt x="7501555" y="0"/>
                </a:cubicBezTo>
                <a:cubicBezTo>
                  <a:pt x="7895913" y="8479"/>
                  <a:pt x="7913370" y="-2556"/>
                  <a:pt x="8065831" y="0"/>
                </a:cubicBezTo>
                <a:cubicBezTo>
                  <a:pt x="8218292" y="2556"/>
                  <a:pt x="8391465" y="4509"/>
                  <a:pt x="8630107" y="0"/>
                </a:cubicBezTo>
                <a:cubicBezTo>
                  <a:pt x="8868749" y="-4509"/>
                  <a:pt x="9078381" y="-9348"/>
                  <a:pt x="9393540" y="0"/>
                </a:cubicBezTo>
                <a:cubicBezTo>
                  <a:pt x="9708699" y="9348"/>
                  <a:pt x="9789190" y="-16759"/>
                  <a:pt x="9957816" y="0"/>
                </a:cubicBezTo>
                <a:cubicBezTo>
                  <a:pt x="9957941" y="4395"/>
                  <a:pt x="9957741" y="9776"/>
                  <a:pt x="9957816" y="18288"/>
                </a:cubicBezTo>
                <a:cubicBezTo>
                  <a:pt x="9649812" y="40651"/>
                  <a:pt x="9486007" y="41594"/>
                  <a:pt x="9194383" y="18288"/>
                </a:cubicBezTo>
                <a:cubicBezTo>
                  <a:pt x="8902759" y="-5018"/>
                  <a:pt x="8744094" y="43814"/>
                  <a:pt x="8530529" y="18288"/>
                </a:cubicBezTo>
                <a:cubicBezTo>
                  <a:pt x="8316964" y="-7238"/>
                  <a:pt x="8282371" y="24093"/>
                  <a:pt x="8165409" y="18288"/>
                </a:cubicBezTo>
                <a:cubicBezTo>
                  <a:pt x="8048447" y="12483"/>
                  <a:pt x="7851788" y="12040"/>
                  <a:pt x="7700711" y="18288"/>
                </a:cubicBezTo>
                <a:cubicBezTo>
                  <a:pt x="7549634" y="24536"/>
                  <a:pt x="7127225" y="27915"/>
                  <a:pt x="6837700" y="18288"/>
                </a:cubicBezTo>
                <a:cubicBezTo>
                  <a:pt x="6548175" y="8661"/>
                  <a:pt x="6330711" y="50037"/>
                  <a:pt x="6173846" y="18288"/>
                </a:cubicBezTo>
                <a:cubicBezTo>
                  <a:pt x="6016981" y="-13461"/>
                  <a:pt x="5930031" y="15985"/>
                  <a:pt x="5709148" y="18288"/>
                </a:cubicBezTo>
                <a:cubicBezTo>
                  <a:pt x="5488265" y="20591"/>
                  <a:pt x="5372997" y="43097"/>
                  <a:pt x="5045293" y="18288"/>
                </a:cubicBezTo>
                <a:cubicBezTo>
                  <a:pt x="4717590" y="-6521"/>
                  <a:pt x="4829875" y="6803"/>
                  <a:pt x="4680174" y="18288"/>
                </a:cubicBezTo>
                <a:cubicBezTo>
                  <a:pt x="4530473" y="29773"/>
                  <a:pt x="4441300" y="27030"/>
                  <a:pt x="4315054" y="18288"/>
                </a:cubicBezTo>
                <a:cubicBezTo>
                  <a:pt x="4188808" y="9546"/>
                  <a:pt x="3846162" y="4446"/>
                  <a:pt x="3651199" y="18288"/>
                </a:cubicBezTo>
                <a:cubicBezTo>
                  <a:pt x="3456236" y="32130"/>
                  <a:pt x="3412656" y="-1324"/>
                  <a:pt x="3186501" y="18288"/>
                </a:cubicBezTo>
                <a:cubicBezTo>
                  <a:pt x="2960346" y="37900"/>
                  <a:pt x="2783091" y="19872"/>
                  <a:pt x="2423069" y="18288"/>
                </a:cubicBezTo>
                <a:cubicBezTo>
                  <a:pt x="2063047" y="16704"/>
                  <a:pt x="2066062" y="18692"/>
                  <a:pt x="1958370" y="18288"/>
                </a:cubicBezTo>
                <a:cubicBezTo>
                  <a:pt x="1850678" y="17884"/>
                  <a:pt x="1403255" y="47471"/>
                  <a:pt x="1194938" y="18288"/>
                </a:cubicBezTo>
                <a:cubicBezTo>
                  <a:pt x="986621" y="-10895"/>
                  <a:pt x="986435" y="4670"/>
                  <a:pt x="829818" y="18288"/>
                </a:cubicBezTo>
                <a:cubicBezTo>
                  <a:pt x="673201" y="31906"/>
                  <a:pt x="178831" y="-2639"/>
                  <a:pt x="0" y="18288"/>
                </a:cubicBezTo>
                <a:cubicBezTo>
                  <a:pt x="-504" y="12101"/>
                  <a:pt x="-591" y="7719"/>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2" name="Rectangle 3">
            <a:extLst>
              <a:ext uri="{FF2B5EF4-FFF2-40B4-BE49-F238E27FC236}">
                <a16:creationId xmlns:a16="http://schemas.microsoft.com/office/drawing/2014/main" id="{9236C7BC-030A-5646-9C45-3280A34A087E}"/>
              </a:ext>
            </a:extLst>
          </p:cNvPr>
          <p:cNvSpPr>
            <a:spLocks noGrp="1" noChangeArrowheads="1"/>
          </p:cNvSpPr>
          <p:nvPr>
            <p:ph idx="1"/>
          </p:nvPr>
        </p:nvSpPr>
        <p:spPr>
          <a:xfrm>
            <a:off x="1151467" y="2607733"/>
            <a:ext cx="9889067" cy="3285067"/>
          </a:xfrm>
        </p:spPr>
        <p:txBody>
          <a:bodyPr>
            <a:normAutofit/>
          </a:bodyPr>
          <a:lstStyle/>
          <a:p>
            <a:pPr eaLnBrk="1" hangingPunct="1">
              <a:lnSpc>
                <a:spcPct val="100000"/>
              </a:lnSpc>
              <a:buClr>
                <a:srgbClr val="FF0000"/>
              </a:buClr>
            </a:pPr>
            <a:r>
              <a:rPr lang="it-IT" altLang="it-IT" sz="2200" dirty="0">
                <a:solidFill>
                  <a:schemeClr val="bg1"/>
                </a:solidFill>
                <a:latin typeface="Book Antiqua" panose="02040602050305030304" pitchFamily="18" charset="0"/>
              </a:rPr>
              <a:t>the </a:t>
            </a:r>
            <a:r>
              <a:rPr lang="it-IT" altLang="it-IT" sz="2200" dirty="0" err="1">
                <a:solidFill>
                  <a:schemeClr val="bg1"/>
                </a:solidFill>
                <a:latin typeface="Book Antiqua" panose="02040602050305030304" pitchFamily="18" charset="0"/>
              </a:rPr>
              <a:t>fundamental</a:t>
            </a:r>
            <a:r>
              <a:rPr lang="it-IT" altLang="it-IT" sz="2200" dirty="0">
                <a:solidFill>
                  <a:schemeClr val="bg1"/>
                </a:solidFill>
                <a:latin typeface="Book Antiqua" panose="02040602050305030304" pitchFamily="18" charset="0"/>
              </a:rPr>
              <a:t> reality in a </a:t>
            </a:r>
            <a:r>
              <a:rPr lang="it-IT" altLang="it-IT" sz="2200" dirty="0" err="1">
                <a:solidFill>
                  <a:schemeClr val="bg1"/>
                </a:solidFill>
                <a:latin typeface="Book Antiqua" panose="02040602050305030304" pitchFamily="18" charset="0"/>
              </a:rPr>
              <a:t>sultanist</a:t>
            </a:r>
            <a:r>
              <a:rPr lang="it-IT" altLang="it-IT" sz="2200" dirty="0">
                <a:solidFill>
                  <a:schemeClr val="bg1"/>
                </a:solidFill>
                <a:latin typeface="Book Antiqua" panose="02040602050305030304" pitchFamily="18" charset="0"/>
              </a:rPr>
              <a:t> regime </a:t>
            </a:r>
            <a:r>
              <a:rPr lang="it-IT" altLang="it-IT" sz="2200" dirty="0" err="1">
                <a:solidFill>
                  <a:schemeClr val="bg1"/>
                </a:solidFill>
                <a:latin typeface="Book Antiqua" panose="02040602050305030304" pitchFamily="18" charset="0"/>
              </a:rPr>
              <a:t>is</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that</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all</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individuals</a:t>
            </a:r>
            <a:r>
              <a:rPr lang="it-IT" altLang="it-IT" sz="2200" dirty="0">
                <a:solidFill>
                  <a:schemeClr val="bg1"/>
                </a:solidFill>
                <a:latin typeface="Book Antiqua" panose="02040602050305030304" pitchFamily="18" charset="0"/>
              </a:rPr>
              <a:t>, groups and institutions are </a:t>
            </a:r>
            <a:r>
              <a:rPr lang="it-IT" altLang="it-IT" sz="2200" dirty="0" err="1">
                <a:solidFill>
                  <a:schemeClr val="bg1"/>
                </a:solidFill>
                <a:latin typeface="Book Antiqua" panose="02040602050305030304" pitchFamily="18" charset="0"/>
              </a:rPr>
              <a:t>permanently</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subject</a:t>
            </a:r>
            <a:r>
              <a:rPr lang="it-IT" altLang="it-IT" sz="2200" dirty="0">
                <a:solidFill>
                  <a:schemeClr val="bg1"/>
                </a:solidFill>
                <a:latin typeface="Book Antiqua" panose="02040602050305030304" pitchFamily="18" charset="0"/>
              </a:rPr>
              <a:t> to the </a:t>
            </a:r>
            <a:r>
              <a:rPr lang="it-IT" altLang="it-IT" sz="2200" dirty="0" err="1">
                <a:solidFill>
                  <a:schemeClr val="bg1"/>
                </a:solidFill>
                <a:latin typeface="Book Antiqua" panose="02040602050305030304" pitchFamily="18" charset="0"/>
              </a:rPr>
              <a:t>unpredictable</a:t>
            </a:r>
            <a:r>
              <a:rPr lang="it-IT" altLang="it-IT" sz="2200" dirty="0">
                <a:solidFill>
                  <a:schemeClr val="bg1"/>
                </a:solidFill>
                <a:latin typeface="Book Antiqua" panose="02040602050305030304" pitchFamily="18" charset="0"/>
              </a:rPr>
              <a:t> and </a:t>
            </a:r>
            <a:r>
              <a:rPr lang="it-IT" altLang="it-IT" sz="2200" dirty="0" err="1">
                <a:solidFill>
                  <a:schemeClr val="bg1"/>
                </a:solidFill>
                <a:latin typeface="Book Antiqua" panose="02040602050305030304" pitchFamily="18" charset="0"/>
              </a:rPr>
              <a:t>despotic</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intervention</a:t>
            </a:r>
            <a:r>
              <a:rPr lang="it-IT" altLang="it-IT" sz="2200" dirty="0">
                <a:solidFill>
                  <a:schemeClr val="bg1"/>
                </a:solidFill>
                <a:latin typeface="Book Antiqua" panose="02040602050305030304" pitchFamily="18" charset="0"/>
              </a:rPr>
              <a:t> of the sultan, and </a:t>
            </a:r>
            <a:r>
              <a:rPr lang="it-IT" altLang="it-IT" sz="2200" dirty="0" err="1">
                <a:solidFill>
                  <a:schemeClr val="bg1"/>
                </a:solidFill>
                <a:latin typeface="Book Antiqua" panose="02040602050305030304" pitchFamily="18" charset="0"/>
              </a:rPr>
              <a:t>consequently</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pluralism</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is</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precarious</a:t>
            </a:r>
            <a:r>
              <a:rPr lang="it-IT" altLang="it-IT" sz="2200" dirty="0">
                <a:solidFill>
                  <a:schemeClr val="bg1"/>
                </a:solidFill>
                <a:latin typeface="Book Antiqua" panose="02040602050305030304" pitchFamily="18" charset="0"/>
              </a:rPr>
              <a:t> (Linz and Stepan, 1996);</a:t>
            </a:r>
          </a:p>
          <a:p>
            <a:pPr eaLnBrk="1" hangingPunct="1">
              <a:lnSpc>
                <a:spcPct val="100000"/>
              </a:lnSpc>
              <a:buClr>
                <a:srgbClr val="FF0000"/>
              </a:buClr>
            </a:pPr>
            <a:r>
              <a:rPr lang="it-IT" altLang="it-IT" sz="2200" dirty="0" err="1">
                <a:solidFill>
                  <a:schemeClr val="bg1"/>
                </a:solidFill>
                <a:latin typeface="Book Antiqua" panose="02040602050305030304" pitchFamily="18" charset="0"/>
              </a:rPr>
              <a:t>Legitimisation</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patrimonialism</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kinship</a:t>
            </a:r>
            <a:r>
              <a:rPr lang="it-IT" altLang="it-IT" sz="2200" dirty="0">
                <a:solidFill>
                  <a:schemeClr val="bg1"/>
                </a:solidFill>
                <a:latin typeface="Book Antiqua" panose="02040602050305030304" pitchFamily="18" charset="0"/>
              </a:rPr>
              <a:t> </a:t>
            </a:r>
            <a:r>
              <a:rPr lang="it-IT" altLang="it-IT" sz="2200" dirty="0" err="1">
                <a:solidFill>
                  <a:schemeClr val="bg1"/>
                </a:solidFill>
                <a:latin typeface="Book Antiqua" panose="02040602050305030304" pitchFamily="18" charset="0"/>
              </a:rPr>
              <a:t>ties</a:t>
            </a:r>
            <a:r>
              <a:rPr lang="it-IT" altLang="it-IT" sz="2200" dirty="0">
                <a:solidFill>
                  <a:schemeClr val="bg1"/>
                </a:solidFill>
                <a:latin typeface="Book Antiqua" panose="02040602050305030304" pitchFamily="18" charset="0"/>
              </a:rPr>
              <a:t> and the </a:t>
            </a:r>
            <a:r>
              <a:rPr lang="it-IT" altLang="it-IT" sz="2200" dirty="0" err="1">
                <a:solidFill>
                  <a:schemeClr val="bg1"/>
                </a:solidFill>
                <a:latin typeface="Book Antiqua" panose="02040602050305030304" pitchFamily="18" charset="0"/>
              </a:rPr>
              <a:t>monarchical</a:t>
            </a:r>
            <a:r>
              <a:rPr lang="it-IT" altLang="it-IT" sz="2200" dirty="0">
                <a:solidFill>
                  <a:schemeClr val="bg1"/>
                </a:solidFill>
                <a:latin typeface="Book Antiqua" panose="02040602050305030304" pitchFamily="18" charset="0"/>
              </a:rPr>
              <a:t> institution</a:t>
            </a:r>
          </a:p>
          <a:p>
            <a:pPr eaLnBrk="1" hangingPunct="1">
              <a:lnSpc>
                <a:spcPct val="100000"/>
              </a:lnSpc>
              <a:buClr>
                <a:srgbClr val="FF0000"/>
              </a:buClr>
            </a:pPr>
            <a:r>
              <a:rPr lang="it-IT" altLang="it-IT" sz="2200" dirty="0" err="1">
                <a:solidFill>
                  <a:schemeClr val="bg1"/>
                </a:solidFill>
                <a:latin typeface="Book Antiqua" panose="02040602050305030304" pitchFamily="18" charset="0"/>
              </a:rPr>
              <a:t>Based</a:t>
            </a:r>
            <a:r>
              <a:rPr lang="it-IT" altLang="it-IT" sz="2200" dirty="0">
                <a:solidFill>
                  <a:schemeClr val="bg1"/>
                </a:solidFill>
                <a:latin typeface="Book Antiqua" panose="02040602050305030304" pitchFamily="18" charset="0"/>
              </a:rPr>
              <a:t> on the personal power of the </a:t>
            </a:r>
            <a:r>
              <a:rPr lang="it-IT" altLang="it-IT" sz="2200" dirty="0" err="1">
                <a:solidFill>
                  <a:schemeClr val="bg1"/>
                </a:solidFill>
                <a:latin typeface="Book Antiqua" panose="02040602050305030304" pitchFamily="18" charset="0"/>
              </a:rPr>
              <a:t>ruler</a:t>
            </a:r>
            <a:r>
              <a:rPr lang="it-IT" altLang="it-IT" sz="2200" dirty="0">
                <a:solidFill>
                  <a:schemeClr val="bg1"/>
                </a:solidFill>
                <a:latin typeface="Book Antiqua" panose="02040602050305030304" pitchFamily="18" charset="0"/>
              </a:rPr>
              <a:t> and </a:t>
            </a:r>
            <a:r>
              <a:rPr lang="it-IT" altLang="it-IT" sz="2200" dirty="0" err="1">
                <a:solidFill>
                  <a:schemeClr val="bg1"/>
                </a:solidFill>
                <a:latin typeface="Book Antiqua" panose="02040602050305030304" pitchFamily="18" charset="0"/>
              </a:rPr>
              <a:t>his</a:t>
            </a:r>
            <a:r>
              <a:rPr lang="it-IT" altLang="it-IT" sz="2200" dirty="0">
                <a:solidFill>
                  <a:schemeClr val="bg1"/>
                </a:solidFill>
                <a:latin typeface="Book Antiqua" panose="02040602050305030304" pitchFamily="18" charset="0"/>
              </a:rPr>
              <a:t> family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61" name="Rectangle 2">
            <a:extLst>
              <a:ext uri="{FF2B5EF4-FFF2-40B4-BE49-F238E27FC236}">
                <a16:creationId xmlns:a16="http://schemas.microsoft.com/office/drawing/2014/main" id="{88BDFADE-8BDC-F040-A625-19324C7CF724}"/>
              </a:ext>
            </a:extLst>
          </p:cNvPr>
          <p:cNvSpPr>
            <a:spLocks noGrp="1" noChangeArrowheads="1"/>
          </p:cNvSpPr>
          <p:nvPr>
            <p:ph type="title"/>
          </p:nvPr>
        </p:nvSpPr>
        <p:spPr>
          <a:xfrm>
            <a:off x="635000" y="640823"/>
            <a:ext cx="3418659" cy="5583148"/>
          </a:xfrm>
        </p:spPr>
        <p:txBody>
          <a:bodyPr anchor="ctr">
            <a:normAutofit/>
          </a:bodyPr>
          <a:lstStyle/>
          <a:p>
            <a:br>
              <a:rPr lang="it-IT" altLang="it-IT" sz="6000" b="1" dirty="0"/>
            </a:br>
            <a:br>
              <a:rPr lang="it-IT" altLang="it-IT" sz="6000" b="1" dirty="0"/>
            </a:br>
            <a:r>
              <a:rPr lang="it-IT" sz="5000" b="1" i="0" u="none" strike="noStrike" dirty="0" err="1">
                <a:solidFill>
                  <a:srgbClr val="000000"/>
                </a:solidFill>
                <a:effectLst/>
              </a:rPr>
              <a:t>Why</a:t>
            </a:r>
            <a:r>
              <a:rPr lang="it-IT" sz="5000" b="1" i="0" u="none" strike="noStrike" dirty="0">
                <a:solidFill>
                  <a:srgbClr val="000000"/>
                </a:solidFill>
                <a:effectLst/>
              </a:rPr>
              <a:t> the </a:t>
            </a:r>
            <a:r>
              <a:rPr lang="it-IT" sz="5000" b="1" i="0" u="none" strike="noStrike" dirty="0" err="1">
                <a:solidFill>
                  <a:srgbClr val="000000"/>
                </a:solidFill>
                <a:effectLst/>
              </a:rPr>
              <a:t>military</a:t>
            </a:r>
            <a:r>
              <a:rPr lang="it-IT" sz="5000" b="1" i="0" u="none" strike="noStrike" dirty="0">
                <a:solidFill>
                  <a:srgbClr val="000000"/>
                </a:solidFill>
                <a:effectLst/>
              </a:rPr>
              <a:t> </a:t>
            </a:r>
            <a:r>
              <a:rPr lang="it-IT" sz="5000" b="1" i="0" u="none" strike="noStrike" dirty="0" err="1">
                <a:solidFill>
                  <a:srgbClr val="000000"/>
                </a:solidFill>
                <a:effectLst/>
              </a:rPr>
              <a:t>intervenes</a:t>
            </a:r>
            <a:br>
              <a:rPr lang="it-IT" sz="2000" b="0" i="0" u="none" strike="noStrike" dirty="0">
                <a:solidFill>
                  <a:srgbClr val="000000"/>
                </a:solidFill>
                <a:effectLst/>
              </a:rPr>
            </a:br>
            <a:endParaRPr lang="it-IT" altLang="it-IT" sz="6000" b="1" dirty="0"/>
          </a:p>
        </p:txBody>
      </p:sp>
      <p:sp>
        <p:nvSpPr>
          <p:cNvPr id="74"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rgbClr val="C34D81"/>
          </a:solidFill>
          <a:ln w="34925">
            <a:solidFill>
              <a:srgbClr val="C34D8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0964" name="Rectangle 3">
            <a:extLst>
              <a:ext uri="{FF2B5EF4-FFF2-40B4-BE49-F238E27FC236}">
                <a16:creationId xmlns:a16="http://schemas.microsoft.com/office/drawing/2014/main" id="{9C333FF7-28C5-4432-9389-EF60DCC69939}"/>
              </a:ext>
            </a:extLst>
          </p:cNvPr>
          <p:cNvGraphicFramePr>
            <a:graphicFrameLocks noGrp="1"/>
          </p:cNvGraphicFramePr>
          <p:nvPr>
            <p:ph idx="1"/>
            <p:extLst>
              <p:ext uri="{D42A27DB-BD31-4B8C-83A1-F6EECF244321}">
                <p14:modId xmlns:p14="http://schemas.microsoft.com/office/powerpoint/2010/main" val="4110861270"/>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a16="http://schemas.microsoft.com/office/drawing/2014/main" id="{4F164607-52DC-6145-B9B2-94E4E9627983}"/>
              </a:ext>
            </a:extLst>
          </p:cNvPr>
          <p:cNvSpPr>
            <a:spLocks noGrp="1" noChangeArrowheads="1"/>
          </p:cNvSpPr>
          <p:nvPr>
            <p:ph type="title"/>
          </p:nvPr>
        </p:nvSpPr>
        <p:spPr/>
        <p:txBody>
          <a:bodyPr/>
          <a:lstStyle/>
          <a:p>
            <a:pPr eaLnBrk="1" hangingPunct="1"/>
            <a:r>
              <a:rPr lang="en-US" altLang="it-IT" sz="3600" dirty="0"/>
              <a:t>Participation in an authoritarian regime</a:t>
            </a:r>
          </a:p>
        </p:txBody>
      </p:sp>
      <p:sp>
        <p:nvSpPr>
          <p:cNvPr id="52229" name="Rectangle 5">
            <a:extLst>
              <a:ext uri="{FF2B5EF4-FFF2-40B4-BE49-F238E27FC236}">
                <a16:creationId xmlns:a16="http://schemas.microsoft.com/office/drawing/2014/main" id="{A553A3E0-057A-0643-BEB2-CB2BB56CC5F6}"/>
              </a:ext>
            </a:extLst>
          </p:cNvPr>
          <p:cNvSpPr>
            <a:spLocks noGrp="1" noChangeArrowheads="1"/>
          </p:cNvSpPr>
          <p:nvPr>
            <p:ph type="body" sz="half" idx="2"/>
          </p:nvPr>
        </p:nvSpPr>
        <p:spPr>
          <a:xfrm>
            <a:off x="838200" y="2455332"/>
            <a:ext cx="9372600" cy="4250268"/>
          </a:xfrm>
        </p:spPr>
        <p:txBody>
          <a:bodyPr>
            <a:normAutofit fontScale="77500" lnSpcReduction="20000"/>
          </a:bodyPr>
          <a:lstStyle/>
          <a:p>
            <a:r>
              <a:rPr lang="it-IT" sz="4500" dirty="0"/>
              <a:t>-</a:t>
            </a:r>
            <a:r>
              <a:rPr lang="it-IT" sz="4500" dirty="0" err="1"/>
              <a:t>Political</a:t>
            </a:r>
            <a:r>
              <a:rPr lang="it-IT" sz="4500" dirty="0"/>
              <a:t> parties;</a:t>
            </a:r>
          </a:p>
          <a:p>
            <a:r>
              <a:rPr lang="it-IT" sz="4500" dirty="0"/>
              <a:t>-</a:t>
            </a:r>
            <a:r>
              <a:rPr lang="it-IT" sz="4500" dirty="0" err="1"/>
              <a:t>Petitions</a:t>
            </a:r>
            <a:r>
              <a:rPr lang="it-IT" sz="4500" u="sng" dirty="0"/>
              <a:t>;</a:t>
            </a:r>
            <a:endParaRPr lang="it-IT" sz="4500" dirty="0"/>
          </a:p>
          <a:p>
            <a:r>
              <a:rPr lang="it-IT" sz="4500" u="sng" dirty="0"/>
              <a:t>-</a:t>
            </a:r>
            <a:r>
              <a:rPr lang="it-IT" sz="4500" u="sng" dirty="0" err="1"/>
              <a:t>Civil</a:t>
            </a:r>
            <a:r>
              <a:rPr lang="it-IT" sz="4500" dirty="0"/>
              <a:t> </a:t>
            </a:r>
            <a:r>
              <a:rPr lang="it-IT" sz="4500" dirty="0" err="1"/>
              <a:t>movements</a:t>
            </a:r>
            <a:r>
              <a:rPr lang="it-IT" sz="4500" dirty="0"/>
              <a:t>;</a:t>
            </a:r>
          </a:p>
          <a:p>
            <a:r>
              <a:rPr lang="it-IT" sz="4500" dirty="0"/>
              <a:t>-</a:t>
            </a:r>
            <a:r>
              <a:rPr lang="it-IT" sz="4500" dirty="0" err="1"/>
              <a:t>Elections</a:t>
            </a:r>
            <a:r>
              <a:rPr lang="it-IT" sz="4500" u="sng" dirty="0"/>
              <a:t>;</a:t>
            </a:r>
            <a:endParaRPr lang="it-IT" sz="4500" dirty="0"/>
          </a:p>
          <a:p>
            <a:r>
              <a:rPr lang="it-IT" sz="4500" dirty="0"/>
              <a:t>-</a:t>
            </a:r>
            <a:r>
              <a:rPr lang="it-IT" sz="4500" dirty="0" err="1"/>
              <a:t>Protests</a:t>
            </a:r>
            <a:r>
              <a:rPr lang="it-IT" sz="4500" dirty="0"/>
              <a:t>; </a:t>
            </a:r>
          </a:p>
          <a:p>
            <a:r>
              <a:rPr lang="it-IT" sz="4500" dirty="0"/>
              <a:t>-</a:t>
            </a:r>
            <a:r>
              <a:rPr lang="it-IT" sz="4500" dirty="0" err="1"/>
              <a:t>Civil</a:t>
            </a:r>
            <a:r>
              <a:rPr lang="it-IT" sz="4500" dirty="0"/>
              <a:t> </a:t>
            </a:r>
            <a:r>
              <a:rPr lang="it-IT" sz="4500" dirty="0" err="1"/>
              <a:t>disobedience</a:t>
            </a:r>
            <a:r>
              <a:rPr lang="it-IT" sz="4500" dirty="0"/>
              <a:t>;</a:t>
            </a:r>
          </a:p>
          <a:p>
            <a:r>
              <a:rPr lang="it-IT" sz="4500" u="sng" dirty="0"/>
              <a:t>-State</a:t>
            </a:r>
            <a:r>
              <a:rPr lang="it-IT" sz="4500" dirty="0"/>
              <a:t> coups</a:t>
            </a:r>
            <a:r>
              <a:rPr lang="it-IT" sz="4500" u="sng" dirty="0"/>
              <a:t>, </a:t>
            </a:r>
            <a:r>
              <a:rPr lang="it-IT" sz="4500" u="sng" dirty="0" err="1"/>
              <a:t>revolutions</a:t>
            </a:r>
            <a:r>
              <a:rPr lang="it-IT" sz="4500" u="sng" dirty="0"/>
              <a:t>, </a:t>
            </a:r>
            <a:r>
              <a:rPr lang="it-IT" sz="4500" u="sng" dirty="0" err="1"/>
              <a:t>uprisings</a:t>
            </a:r>
            <a:r>
              <a:rPr lang="it-IT" sz="4500" u="sng" dirty="0"/>
              <a:t>.</a:t>
            </a:r>
            <a:endParaRPr lang="it-IT" sz="4500" dirty="0"/>
          </a:p>
          <a:p>
            <a:pPr marL="0" indent="0">
              <a:lnSpc>
                <a:spcPct val="90000"/>
              </a:lnSpc>
              <a:buNone/>
              <a:defRPr/>
            </a:pPr>
            <a:endParaRPr lang="en-US" altLang="it-IT" sz="22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2229">
                                            <p:txEl>
                                              <p:pRg st="0" end="0"/>
                                            </p:txEl>
                                          </p:spTgt>
                                        </p:tgtEl>
                                        <p:attrNameLst>
                                          <p:attrName>style.visibility</p:attrName>
                                        </p:attrNameLst>
                                      </p:cBhvr>
                                      <p:to>
                                        <p:strVal val="visible"/>
                                      </p:to>
                                    </p:set>
                                    <p:animEffect transition="in" filter="checkerboard(across)">
                                      <p:cBhvr>
                                        <p:cTn id="7" dur="500"/>
                                        <p:tgtEl>
                                          <p:spTgt spid="522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2229">
                                            <p:txEl>
                                              <p:pRg st="1" end="1"/>
                                            </p:txEl>
                                          </p:spTgt>
                                        </p:tgtEl>
                                        <p:attrNameLst>
                                          <p:attrName>style.visibility</p:attrName>
                                        </p:attrNameLst>
                                      </p:cBhvr>
                                      <p:to>
                                        <p:strVal val="visible"/>
                                      </p:to>
                                    </p:set>
                                    <p:animEffect transition="in" filter="checkerboard(across)">
                                      <p:cBhvr>
                                        <p:cTn id="12" dur="500"/>
                                        <p:tgtEl>
                                          <p:spTgt spid="522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2229">
                                            <p:txEl>
                                              <p:pRg st="2" end="2"/>
                                            </p:txEl>
                                          </p:spTgt>
                                        </p:tgtEl>
                                        <p:attrNameLst>
                                          <p:attrName>style.visibility</p:attrName>
                                        </p:attrNameLst>
                                      </p:cBhvr>
                                      <p:to>
                                        <p:strVal val="visible"/>
                                      </p:to>
                                    </p:set>
                                    <p:animEffect transition="in" filter="checkerboard(across)">
                                      <p:cBhvr>
                                        <p:cTn id="17" dur="500"/>
                                        <p:tgtEl>
                                          <p:spTgt spid="522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2229">
                                            <p:txEl>
                                              <p:pRg st="3" end="3"/>
                                            </p:txEl>
                                          </p:spTgt>
                                        </p:tgtEl>
                                        <p:attrNameLst>
                                          <p:attrName>style.visibility</p:attrName>
                                        </p:attrNameLst>
                                      </p:cBhvr>
                                      <p:to>
                                        <p:strVal val="visible"/>
                                      </p:to>
                                    </p:set>
                                    <p:animEffect transition="in" filter="checkerboard(across)">
                                      <p:cBhvr>
                                        <p:cTn id="22" dur="500"/>
                                        <p:tgtEl>
                                          <p:spTgt spid="522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2229">
                                            <p:txEl>
                                              <p:pRg st="4" end="4"/>
                                            </p:txEl>
                                          </p:spTgt>
                                        </p:tgtEl>
                                        <p:attrNameLst>
                                          <p:attrName>style.visibility</p:attrName>
                                        </p:attrNameLst>
                                      </p:cBhvr>
                                      <p:to>
                                        <p:strVal val="visible"/>
                                      </p:to>
                                    </p:set>
                                    <p:animEffect transition="in" filter="checkerboard(across)">
                                      <p:cBhvr>
                                        <p:cTn id="27" dur="500"/>
                                        <p:tgtEl>
                                          <p:spTgt spid="5222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52229">
                                            <p:txEl>
                                              <p:pRg st="5" end="5"/>
                                            </p:txEl>
                                          </p:spTgt>
                                        </p:tgtEl>
                                        <p:attrNameLst>
                                          <p:attrName>style.visibility</p:attrName>
                                        </p:attrNameLst>
                                      </p:cBhvr>
                                      <p:to>
                                        <p:strVal val="visible"/>
                                      </p:to>
                                    </p:set>
                                    <p:animEffect transition="in" filter="checkerboard(across)">
                                      <p:cBhvr>
                                        <p:cTn id="32" dur="500"/>
                                        <p:tgtEl>
                                          <p:spTgt spid="5222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52229">
                                            <p:txEl>
                                              <p:pRg st="6" end="6"/>
                                            </p:txEl>
                                          </p:spTgt>
                                        </p:tgtEl>
                                        <p:attrNameLst>
                                          <p:attrName>style.visibility</p:attrName>
                                        </p:attrNameLst>
                                      </p:cBhvr>
                                      <p:to>
                                        <p:strVal val="visible"/>
                                      </p:to>
                                    </p:set>
                                    <p:animEffect transition="in" filter="checkerboard(across)">
                                      <p:cBhvr>
                                        <p:cTn id="37" dur="500"/>
                                        <p:tgtEl>
                                          <p:spTgt spid="5222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282" name="Rectangle 54281">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033" name="Rectangle 2">
            <a:extLst>
              <a:ext uri="{FF2B5EF4-FFF2-40B4-BE49-F238E27FC236}">
                <a16:creationId xmlns:a16="http://schemas.microsoft.com/office/drawing/2014/main" id="{4534EA15-7098-C24B-91D6-5B9896F725FC}"/>
              </a:ext>
            </a:extLst>
          </p:cNvPr>
          <p:cNvSpPr>
            <a:spLocks noGrp="1" noChangeArrowheads="1"/>
          </p:cNvSpPr>
          <p:nvPr>
            <p:ph type="title"/>
          </p:nvPr>
        </p:nvSpPr>
        <p:spPr>
          <a:xfrm>
            <a:off x="5297762" y="329184"/>
            <a:ext cx="6251110" cy="1783080"/>
          </a:xfrm>
        </p:spPr>
        <p:txBody>
          <a:bodyPr anchor="b">
            <a:normAutofit/>
          </a:bodyPr>
          <a:lstStyle/>
          <a:p>
            <a:pPr eaLnBrk="1" hangingPunct="1">
              <a:lnSpc>
                <a:spcPct val="90000"/>
              </a:lnSpc>
            </a:pPr>
            <a:r>
              <a:rPr lang="en-US" altLang="it-IT" sz="6100" dirty="0"/>
              <a:t>Bureaucracy in an authoritarian regime</a:t>
            </a:r>
          </a:p>
        </p:txBody>
      </p:sp>
      <p:sp>
        <p:nvSpPr>
          <p:cNvPr id="54284"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C34D81"/>
          </a:solidFill>
          <a:ln w="38100" cap="rnd">
            <a:solidFill>
              <a:srgbClr val="C34D8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76" name="Rectangle 4">
            <a:extLst>
              <a:ext uri="{FF2B5EF4-FFF2-40B4-BE49-F238E27FC236}">
                <a16:creationId xmlns:a16="http://schemas.microsoft.com/office/drawing/2014/main" id="{1D0ACBB1-3890-C042-8407-26AA0B372FCB}"/>
              </a:ext>
            </a:extLst>
          </p:cNvPr>
          <p:cNvSpPr>
            <a:spLocks noGrp="1" noChangeArrowheads="1"/>
          </p:cNvSpPr>
          <p:nvPr>
            <p:ph type="body" idx="1"/>
          </p:nvPr>
        </p:nvSpPr>
        <p:spPr>
          <a:xfrm>
            <a:off x="5297762" y="2706624"/>
            <a:ext cx="6251110" cy="3483864"/>
          </a:xfrm>
        </p:spPr>
        <p:txBody>
          <a:bodyPr>
            <a:normAutofit/>
          </a:bodyPr>
          <a:lstStyle/>
          <a:p>
            <a:r>
              <a:rPr lang="it-IT" dirty="0"/>
              <a:t>-Recruitment </a:t>
            </a:r>
            <a:r>
              <a:rPr lang="it-IT" dirty="0" err="1"/>
              <a:t>based</a:t>
            </a:r>
            <a:r>
              <a:rPr lang="it-IT" dirty="0"/>
              <a:t> on </a:t>
            </a:r>
            <a:r>
              <a:rPr lang="it-IT" dirty="0" err="1"/>
              <a:t>affiliation</a:t>
            </a:r>
            <a:r>
              <a:rPr lang="it-IT" dirty="0"/>
              <a:t>;</a:t>
            </a:r>
          </a:p>
          <a:p>
            <a:r>
              <a:rPr lang="it-IT" u="sng" dirty="0"/>
              <a:t>-</a:t>
            </a:r>
            <a:r>
              <a:rPr lang="it-IT" dirty="0"/>
              <a:t>Non-</a:t>
            </a:r>
            <a:r>
              <a:rPr lang="it-IT" dirty="0" err="1"/>
              <a:t>relevance</a:t>
            </a:r>
            <a:r>
              <a:rPr lang="it-IT" dirty="0"/>
              <a:t> of  </a:t>
            </a:r>
            <a:r>
              <a:rPr lang="it-IT" dirty="0" err="1"/>
              <a:t>merit</a:t>
            </a:r>
            <a:endParaRPr lang="it-IT" dirty="0"/>
          </a:p>
          <a:p>
            <a:r>
              <a:rPr lang="it-IT" dirty="0"/>
              <a:t>-Expansion </a:t>
            </a:r>
            <a:r>
              <a:rPr lang="it-IT" dirty="0" err="1"/>
              <a:t>ofcompetences</a:t>
            </a:r>
            <a:r>
              <a:rPr lang="it-IT" dirty="0"/>
              <a:t> and tasks;</a:t>
            </a:r>
          </a:p>
          <a:p>
            <a:r>
              <a:rPr lang="it-IT" dirty="0"/>
              <a:t>-</a:t>
            </a:r>
            <a:r>
              <a:rPr lang="it-IT" dirty="0" err="1"/>
              <a:t>Lack</a:t>
            </a:r>
            <a:r>
              <a:rPr lang="it-IT" dirty="0"/>
              <a:t> </a:t>
            </a:r>
            <a:r>
              <a:rPr lang="it-IT" dirty="0" err="1"/>
              <a:t>ofinterest</a:t>
            </a:r>
            <a:r>
              <a:rPr lang="it-IT" dirty="0"/>
              <a:t> in </a:t>
            </a:r>
            <a:r>
              <a:rPr lang="it-IT" dirty="0" err="1"/>
              <a:t>transparency</a:t>
            </a:r>
            <a:r>
              <a:rPr lang="it-IT" dirty="0"/>
              <a:t>;</a:t>
            </a:r>
          </a:p>
          <a:p>
            <a:r>
              <a:rPr lang="it-IT" dirty="0"/>
              <a:t>-</a:t>
            </a:r>
            <a:r>
              <a:rPr lang="it-IT" dirty="0" err="1"/>
              <a:t>Bureaucracy</a:t>
            </a:r>
            <a:r>
              <a:rPr lang="it-IT" dirty="0"/>
              <a:t> </a:t>
            </a:r>
            <a:r>
              <a:rPr lang="it-IT" dirty="0" err="1"/>
              <a:t>organises</a:t>
            </a:r>
            <a:r>
              <a:rPr lang="it-IT" dirty="0"/>
              <a:t> the </a:t>
            </a:r>
            <a:r>
              <a:rPr lang="it-IT" dirty="0" err="1"/>
              <a:t>material</a:t>
            </a:r>
            <a:r>
              <a:rPr lang="it-IT" dirty="0"/>
              <a:t> benefits the regime </a:t>
            </a:r>
            <a:r>
              <a:rPr lang="it-IT" dirty="0" err="1"/>
              <a:t>distributes</a:t>
            </a:r>
            <a:r>
              <a:rPr lang="it-IT" dirty="0"/>
              <a:t> in </a:t>
            </a:r>
            <a:r>
              <a:rPr lang="it-IT" dirty="0" err="1"/>
              <a:t>exchange</a:t>
            </a:r>
            <a:r>
              <a:rPr lang="it-IT" dirty="0"/>
              <a:t> for loyalty. </a:t>
            </a:r>
          </a:p>
          <a:p>
            <a:pPr eaLnBrk="1" hangingPunct="1"/>
            <a:endParaRPr lang="en-US" altLang="it-IT" dirty="0"/>
          </a:p>
        </p:txBody>
      </p:sp>
      <p:pic>
        <p:nvPicPr>
          <p:cNvPr id="54279" name="Picture 54277" descr="Giocattolo rosso persona davanti a due righe di figure bianchi">
            <a:extLst>
              <a:ext uri="{FF2B5EF4-FFF2-40B4-BE49-F238E27FC236}">
                <a16:creationId xmlns:a16="http://schemas.microsoft.com/office/drawing/2014/main" id="{8490343D-6A98-ACBE-3AAE-1931082B89A3}"/>
              </a:ext>
            </a:extLst>
          </p:cNvPr>
          <p:cNvPicPr>
            <a:picLocks noChangeAspect="1"/>
          </p:cNvPicPr>
          <p:nvPr/>
        </p:nvPicPr>
        <p:blipFill>
          <a:blip r:embed="rId2"/>
          <a:srcRect l="29602" r="25746"/>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4276">
                                            <p:txEl>
                                              <p:pRg st="0" end="0"/>
                                            </p:txEl>
                                          </p:spTgt>
                                        </p:tgtEl>
                                        <p:attrNameLst>
                                          <p:attrName>style.visibility</p:attrName>
                                        </p:attrNameLst>
                                      </p:cBhvr>
                                      <p:to>
                                        <p:strVal val="visible"/>
                                      </p:to>
                                    </p:set>
                                    <p:anim calcmode="lin" valueType="num">
                                      <p:cBhvr additive="base">
                                        <p:cTn id="7" dur="500" fill="hold"/>
                                        <p:tgtEl>
                                          <p:spTgt spid="542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42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4276">
                                            <p:txEl>
                                              <p:pRg st="1" end="1"/>
                                            </p:txEl>
                                          </p:spTgt>
                                        </p:tgtEl>
                                        <p:attrNameLst>
                                          <p:attrName>style.visibility</p:attrName>
                                        </p:attrNameLst>
                                      </p:cBhvr>
                                      <p:to>
                                        <p:strVal val="visible"/>
                                      </p:to>
                                    </p:set>
                                    <p:anim calcmode="lin" valueType="num">
                                      <p:cBhvr additive="base">
                                        <p:cTn id="13" dur="500" fill="hold"/>
                                        <p:tgtEl>
                                          <p:spTgt spid="542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427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4276">
                                            <p:txEl>
                                              <p:pRg st="2" end="2"/>
                                            </p:txEl>
                                          </p:spTgt>
                                        </p:tgtEl>
                                        <p:attrNameLst>
                                          <p:attrName>style.visibility</p:attrName>
                                        </p:attrNameLst>
                                      </p:cBhvr>
                                      <p:to>
                                        <p:strVal val="visible"/>
                                      </p:to>
                                    </p:set>
                                    <p:anim calcmode="lin" valueType="num">
                                      <p:cBhvr additive="base">
                                        <p:cTn id="19" dur="500" fill="hold"/>
                                        <p:tgtEl>
                                          <p:spTgt spid="542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427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4276">
                                            <p:txEl>
                                              <p:pRg st="3" end="3"/>
                                            </p:txEl>
                                          </p:spTgt>
                                        </p:tgtEl>
                                        <p:attrNameLst>
                                          <p:attrName>style.visibility</p:attrName>
                                        </p:attrNameLst>
                                      </p:cBhvr>
                                      <p:to>
                                        <p:strVal val="visible"/>
                                      </p:to>
                                    </p:set>
                                    <p:anim calcmode="lin" valueType="num">
                                      <p:cBhvr additive="base">
                                        <p:cTn id="25" dur="500" fill="hold"/>
                                        <p:tgtEl>
                                          <p:spTgt spid="5427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427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4276">
                                            <p:txEl>
                                              <p:pRg st="4" end="4"/>
                                            </p:txEl>
                                          </p:spTgt>
                                        </p:tgtEl>
                                        <p:attrNameLst>
                                          <p:attrName>style.visibility</p:attrName>
                                        </p:attrNameLst>
                                      </p:cBhvr>
                                      <p:to>
                                        <p:strVal val="visible"/>
                                      </p:to>
                                    </p:set>
                                    <p:anim calcmode="lin" valueType="num">
                                      <p:cBhvr additive="base">
                                        <p:cTn id="31" dur="500" fill="hold"/>
                                        <p:tgtEl>
                                          <p:spTgt spid="5427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427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249" name="Rectangle 2">
            <a:extLst>
              <a:ext uri="{FF2B5EF4-FFF2-40B4-BE49-F238E27FC236}">
                <a16:creationId xmlns:a16="http://schemas.microsoft.com/office/drawing/2014/main" id="{F07F0376-F582-8C48-B79A-D77F6A440B63}"/>
              </a:ext>
            </a:extLst>
          </p:cNvPr>
          <p:cNvSpPr>
            <a:spLocks noGrp="1" noChangeArrowheads="1"/>
          </p:cNvSpPr>
          <p:nvPr>
            <p:ph type="title"/>
          </p:nvPr>
        </p:nvSpPr>
        <p:spPr>
          <a:xfrm>
            <a:off x="635000" y="634029"/>
            <a:ext cx="10921640" cy="1314698"/>
          </a:xfrm>
        </p:spPr>
        <p:txBody>
          <a:bodyPr anchor="ctr">
            <a:normAutofit/>
          </a:bodyPr>
          <a:lstStyle/>
          <a:p>
            <a:pPr algn="ctr" eaLnBrk="1" hangingPunct="1"/>
            <a:r>
              <a:rPr lang="it-IT" altLang="it-IT" sz="7200" b="1" dirty="0"/>
              <a:t> </a:t>
            </a:r>
            <a:r>
              <a:rPr lang="en-US" altLang="it-IT" sz="7200" b="1" dirty="0"/>
              <a:t>«HYBRID» Regimes</a:t>
            </a:r>
          </a:p>
        </p:txBody>
      </p:sp>
      <p:sp>
        <p:nvSpPr>
          <p:cNvPr id="74"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C34D81"/>
          </a:solidFill>
          <a:ln w="34925">
            <a:solidFill>
              <a:srgbClr val="C34D8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3252" name="Rectangle 3">
            <a:extLst>
              <a:ext uri="{FF2B5EF4-FFF2-40B4-BE49-F238E27FC236}">
                <a16:creationId xmlns:a16="http://schemas.microsoft.com/office/drawing/2014/main" id="{25D6476C-2B29-4591-866F-1045F676D5F2}"/>
              </a:ext>
            </a:extLst>
          </p:cNvPr>
          <p:cNvGraphicFramePr>
            <a:graphicFrameLocks noGrp="1"/>
          </p:cNvGraphicFramePr>
          <p:nvPr>
            <p:ph idx="1"/>
            <p:extLst>
              <p:ext uri="{D42A27DB-BD31-4B8C-83A1-F6EECF244321}">
                <p14:modId xmlns:p14="http://schemas.microsoft.com/office/powerpoint/2010/main" val="1388056207"/>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297" name="Rectangle 2">
            <a:extLst>
              <a:ext uri="{FF2B5EF4-FFF2-40B4-BE49-F238E27FC236}">
                <a16:creationId xmlns:a16="http://schemas.microsoft.com/office/drawing/2014/main" id="{3E078260-08CF-A64E-AA41-C85B09460360}"/>
              </a:ext>
            </a:extLst>
          </p:cNvPr>
          <p:cNvSpPr>
            <a:spLocks noGrp="1" noChangeArrowheads="1"/>
          </p:cNvSpPr>
          <p:nvPr>
            <p:ph type="title"/>
          </p:nvPr>
        </p:nvSpPr>
        <p:spPr>
          <a:xfrm>
            <a:off x="841248" y="548640"/>
            <a:ext cx="3419540" cy="5431536"/>
          </a:xfrm>
        </p:spPr>
        <p:txBody>
          <a:bodyPr>
            <a:normAutofit/>
          </a:bodyPr>
          <a:lstStyle/>
          <a:p>
            <a:pPr eaLnBrk="1" hangingPunct="1"/>
            <a:r>
              <a:rPr lang="it-IT" altLang="it-IT" sz="6000" b="1" dirty="0"/>
              <a:t>HYBRID </a:t>
            </a:r>
            <a:r>
              <a:rPr lang="it-IT" altLang="it-IT" sz="6000" b="1" dirty="0" err="1"/>
              <a:t>Regimes</a:t>
            </a:r>
            <a:endParaRPr lang="it-IT" altLang="it-IT" sz="6000" b="1" dirty="0"/>
          </a:p>
        </p:txBody>
      </p:sp>
      <p:sp>
        <p:nvSpPr>
          <p:cNvPr id="73"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C34D81"/>
          </a:solidFill>
          <a:ln w="41275" cap="rnd">
            <a:solidFill>
              <a:srgbClr val="C34D8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298" name="Rectangle 3">
            <a:extLst>
              <a:ext uri="{FF2B5EF4-FFF2-40B4-BE49-F238E27FC236}">
                <a16:creationId xmlns:a16="http://schemas.microsoft.com/office/drawing/2014/main" id="{5A5BDFC5-7608-4D4A-95C3-37609D88CCF4}"/>
              </a:ext>
            </a:extLst>
          </p:cNvPr>
          <p:cNvSpPr>
            <a:spLocks noGrp="1" noChangeArrowheads="1"/>
          </p:cNvSpPr>
          <p:nvPr>
            <p:ph idx="1"/>
          </p:nvPr>
        </p:nvSpPr>
        <p:spPr>
          <a:xfrm>
            <a:off x="5298595" y="552091"/>
            <a:ext cx="6052158" cy="5431536"/>
          </a:xfrm>
        </p:spPr>
        <p:txBody>
          <a:bodyPr anchor="ctr">
            <a:normAutofit/>
          </a:bodyPr>
          <a:lstStyle/>
          <a:p>
            <a:pPr eaLnBrk="1" hangingPunct="1">
              <a:buClr>
                <a:srgbClr val="FF0000"/>
              </a:buClr>
            </a:pPr>
            <a:endParaRPr lang="it-IT" altLang="it-IT" sz="3000" u="sng" dirty="0"/>
          </a:p>
          <a:p>
            <a:pPr algn="l"/>
            <a:r>
              <a:rPr lang="it-IT" sz="3000" b="0" i="0" u="sng" strike="noStrike" dirty="0">
                <a:solidFill>
                  <a:srgbClr val="000000"/>
                </a:solidFill>
                <a:effectLst/>
              </a:rPr>
              <a:t>Quasi-democracies</a:t>
            </a:r>
            <a:r>
              <a:rPr lang="it-IT" sz="3000" b="0" i="0" u="none" strike="noStrike" dirty="0">
                <a:solidFill>
                  <a:srgbClr val="000000"/>
                </a:solidFill>
                <a:effectLst/>
              </a:rPr>
              <a:t>: with </a:t>
            </a:r>
            <a:r>
              <a:rPr lang="it-IT" sz="3000" b="0" i="0" u="none" strike="noStrike" dirty="0" err="1">
                <a:solidFill>
                  <a:srgbClr val="000000"/>
                </a:solidFill>
                <a:effectLst/>
              </a:rPr>
              <a:t>elections</a:t>
            </a:r>
            <a:r>
              <a:rPr lang="it-IT" sz="3000" b="0" i="0" u="none" strike="noStrike" dirty="0">
                <a:solidFill>
                  <a:srgbClr val="000000"/>
                </a:solidFill>
                <a:effectLst/>
              </a:rPr>
              <a:t> </a:t>
            </a:r>
            <a:r>
              <a:rPr lang="it-IT" sz="3000" b="0" i="0" u="none" strike="noStrike" dirty="0" err="1">
                <a:solidFill>
                  <a:srgbClr val="000000"/>
                </a:solidFill>
                <a:effectLst/>
              </a:rPr>
              <a:t>that</a:t>
            </a:r>
            <a:r>
              <a:rPr lang="it-IT" sz="3000" b="0" i="0" u="none" strike="noStrike" dirty="0">
                <a:solidFill>
                  <a:srgbClr val="000000"/>
                </a:solidFill>
                <a:effectLst/>
              </a:rPr>
              <a:t> </a:t>
            </a:r>
            <a:r>
              <a:rPr lang="it-IT" sz="3000" b="0" i="0" u="none" strike="noStrike" dirty="0" err="1">
                <a:solidFill>
                  <a:srgbClr val="000000"/>
                </a:solidFill>
                <a:effectLst/>
              </a:rPr>
              <a:t>meet</a:t>
            </a:r>
            <a:r>
              <a:rPr lang="it-IT" sz="3000" b="0" i="0" u="none" strike="noStrike" dirty="0">
                <a:solidFill>
                  <a:srgbClr val="000000"/>
                </a:solidFill>
                <a:effectLst/>
              </a:rPr>
              <a:t> </a:t>
            </a:r>
            <a:r>
              <a:rPr lang="it-IT" sz="3000" b="0" i="0" u="none" strike="noStrike" dirty="0" err="1">
                <a:solidFill>
                  <a:srgbClr val="000000"/>
                </a:solidFill>
                <a:effectLst/>
              </a:rPr>
              <a:t>democratic</a:t>
            </a:r>
            <a:r>
              <a:rPr lang="it-IT" sz="3000" b="0" i="0" u="none" strike="noStrike" dirty="0">
                <a:solidFill>
                  <a:srgbClr val="000000"/>
                </a:solidFill>
                <a:effectLst/>
              </a:rPr>
              <a:t> </a:t>
            </a:r>
            <a:r>
              <a:rPr lang="it-IT" sz="3000" b="0" i="0" u="none" strike="noStrike" dirty="0" err="1">
                <a:solidFill>
                  <a:srgbClr val="000000"/>
                </a:solidFill>
                <a:effectLst/>
              </a:rPr>
              <a:t>requirements</a:t>
            </a:r>
            <a:r>
              <a:rPr lang="it-IT" sz="3000" b="0" i="0" u="none" strike="noStrike" dirty="0">
                <a:solidFill>
                  <a:srgbClr val="000000"/>
                </a:solidFill>
                <a:effectLst/>
              </a:rPr>
              <a:t>, </a:t>
            </a:r>
            <a:r>
              <a:rPr lang="it-IT" sz="3000" b="0" i="0" u="none" strike="noStrike" dirty="0" err="1">
                <a:solidFill>
                  <a:srgbClr val="000000"/>
                </a:solidFill>
                <a:effectLst/>
              </a:rPr>
              <a:t>but</a:t>
            </a:r>
            <a:r>
              <a:rPr lang="it-IT" sz="3000" b="0" i="0" u="none" strike="noStrike" dirty="0">
                <a:solidFill>
                  <a:srgbClr val="000000"/>
                </a:solidFill>
                <a:effectLst/>
              </a:rPr>
              <a:t> </a:t>
            </a:r>
            <a:r>
              <a:rPr lang="it-IT" sz="3000" b="0" i="0" u="none" strike="noStrike" dirty="0" err="1">
                <a:solidFill>
                  <a:srgbClr val="000000"/>
                </a:solidFill>
                <a:effectLst/>
              </a:rPr>
              <a:t>still</a:t>
            </a:r>
            <a:r>
              <a:rPr lang="it-IT" sz="3000" b="0" i="0" u="none" strike="noStrike" dirty="0">
                <a:solidFill>
                  <a:srgbClr val="000000"/>
                </a:solidFill>
                <a:effectLst/>
              </a:rPr>
              <a:t> with major </a:t>
            </a:r>
            <a:r>
              <a:rPr lang="it-IT" sz="3000" b="0" i="0" u="none" strike="noStrike" dirty="0" err="1">
                <a:solidFill>
                  <a:srgbClr val="000000"/>
                </a:solidFill>
                <a:effectLst/>
              </a:rPr>
              <a:t>shortcomings</a:t>
            </a:r>
            <a:r>
              <a:rPr lang="it-IT" sz="3000" b="0" i="0" u="none" strike="noStrike" dirty="0">
                <a:solidFill>
                  <a:srgbClr val="000000"/>
                </a:solidFill>
                <a:effectLst/>
              </a:rPr>
              <a:t> in </a:t>
            </a:r>
            <a:r>
              <a:rPr lang="it-IT" sz="3000" b="0" i="0" u="none" strike="noStrike" dirty="0" err="1">
                <a:solidFill>
                  <a:srgbClr val="000000"/>
                </a:solidFill>
                <a:effectLst/>
              </a:rPr>
              <a:t>terms</a:t>
            </a:r>
            <a:r>
              <a:rPr lang="it-IT" sz="3000" b="0" i="0" u="none" strike="noStrike" dirty="0">
                <a:solidFill>
                  <a:srgbClr val="000000"/>
                </a:solidFill>
                <a:effectLst/>
              </a:rPr>
              <a:t> of </a:t>
            </a:r>
            <a:r>
              <a:rPr lang="it-IT" sz="3000" b="0" i="0" u="none" strike="noStrike" dirty="0" err="1">
                <a:solidFill>
                  <a:srgbClr val="000000"/>
                </a:solidFill>
                <a:effectLst/>
              </a:rPr>
              <a:t>civil</a:t>
            </a:r>
            <a:r>
              <a:rPr lang="it-IT" sz="3000" b="0" i="0" u="none" strike="noStrike" dirty="0">
                <a:solidFill>
                  <a:srgbClr val="000000"/>
                </a:solidFill>
                <a:effectLst/>
              </a:rPr>
              <a:t> </a:t>
            </a:r>
            <a:r>
              <a:rPr lang="it-IT" sz="3000" b="0" i="0" u="none" strike="noStrike" dirty="0" err="1">
                <a:solidFill>
                  <a:srgbClr val="000000"/>
                </a:solidFill>
                <a:effectLst/>
              </a:rPr>
              <a:t>liberties</a:t>
            </a:r>
            <a:r>
              <a:rPr lang="it-IT" sz="3000" b="0" i="0" u="none" strike="noStrike" dirty="0">
                <a:solidFill>
                  <a:srgbClr val="000000"/>
                </a:solidFill>
                <a:effectLst/>
              </a:rPr>
              <a:t>;</a:t>
            </a:r>
          </a:p>
          <a:p>
            <a:pPr algn="l"/>
            <a:r>
              <a:rPr lang="it-IT" sz="3000" b="0" i="0" u="sng" strike="noStrike" dirty="0">
                <a:solidFill>
                  <a:srgbClr val="000000"/>
                </a:solidFill>
                <a:effectLst/>
              </a:rPr>
              <a:t>-Pseudo-democracies</a:t>
            </a:r>
            <a:r>
              <a:rPr lang="it-IT" sz="3000" b="0" i="0" u="none" strike="noStrike" dirty="0">
                <a:solidFill>
                  <a:srgbClr val="000000"/>
                </a:solidFill>
                <a:effectLst/>
              </a:rPr>
              <a:t>: </a:t>
            </a:r>
            <a:r>
              <a:rPr lang="it-IT" sz="3000" b="0" i="0" u="none" strike="noStrike" dirty="0" err="1">
                <a:solidFill>
                  <a:srgbClr val="000000"/>
                </a:solidFill>
                <a:effectLst/>
              </a:rPr>
              <a:t>elections</a:t>
            </a:r>
            <a:r>
              <a:rPr lang="it-IT" sz="3000" b="0" i="0" u="none" strike="noStrike" dirty="0">
                <a:solidFill>
                  <a:srgbClr val="000000"/>
                </a:solidFill>
                <a:effectLst/>
              </a:rPr>
              <a:t> are the </a:t>
            </a:r>
            <a:r>
              <a:rPr lang="it-IT" sz="3000" b="0" i="0" u="none" strike="noStrike" dirty="0" err="1">
                <a:solidFill>
                  <a:srgbClr val="000000"/>
                </a:solidFill>
                <a:effectLst/>
              </a:rPr>
              <a:t>result</a:t>
            </a:r>
            <a:r>
              <a:rPr lang="it-IT" sz="3000" b="0" i="0" u="none" strike="noStrike" dirty="0">
                <a:solidFill>
                  <a:srgbClr val="000000"/>
                </a:solidFill>
                <a:effectLst/>
              </a:rPr>
              <a:t> of a </a:t>
            </a:r>
            <a:r>
              <a:rPr lang="it-IT" sz="3000" b="0" i="0" u="none" strike="noStrike" dirty="0" err="1">
                <a:solidFill>
                  <a:srgbClr val="000000"/>
                </a:solidFill>
                <a:effectLst/>
              </a:rPr>
              <a:t>liberalisation</a:t>
            </a:r>
            <a:r>
              <a:rPr lang="it-IT" sz="3000" b="0" i="0" u="none" strike="noStrike" dirty="0">
                <a:solidFill>
                  <a:srgbClr val="000000"/>
                </a:solidFill>
                <a:effectLst/>
              </a:rPr>
              <a:t> </a:t>
            </a:r>
            <a:r>
              <a:rPr lang="it-IT" sz="3000" b="0" i="0" u="none" strike="noStrike" dirty="0" err="1">
                <a:solidFill>
                  <a:srgbClr val="000000"/>
                </a:solidFill>
                <a:effectLst/>
              </a:rPr>
              <a:t>process</a:t>
            </a:r>
            <a:r>
              <a:rPr lang="it-IT" sz="3000" b="0" i="0" u="none" strike="noStrike" dirty="0">
                <a:solidFill>
                  <a:srgbClr val="000000"/>
                </a:solidFill>
                <a:effectLst/>
              </a:rPr>
              <a:t> of the regime and are </a:t>
            </a:r>
            <a:r>
              <a:rPr lang="it-IT" sz="3000" b="0" i="0" u="none" strike="noStrike" dirty="0" err="1">
                <a:solidFill>
                  <a:srgbClr val="000000"/>
                </a:solidFill>
                <a:effectLst/>
              </a:rPr>
              <a:t>beyond</a:t>
            </a:r>
            <a:r>
              <a:rPr lang="it-IT" sz="3000" b="0" i="0" u="none" strike="noStrike" dirty="0">
                <a:solidFill>
                  <a:srgbClr val="000000"/>
                </a:solidFill>
                <a:effectLst/>
              </a:rPr>
              <a:t> </a:t>
            </a:r>
            <a:r>
              <a:rPr lang="it-IT" sz="3000" b="0" i="0" u="none" strike="noStrike" dirty="0" err="1">
                <a:solidFill>
                  <a:srgbClr val="000000"/>
                </a:solidFill>
                <a:effectLst/>
              </a:rPr>
              <a:t>its</a:t>
            </a:r>
            <a:r>
              <a:rPr lang="it-IT" sz="3000" b="0" i="0" u="none" strike="noStrike" dirty="0">
                <a:solidFill>
                  <a:srgbClr val="000000"/>
                </a:solidFill>
                <a:effectLst/>
              </a:rPr>
              <a:t> control; strong </a:t>
            </a:r>
            <a:r>
              <a:rPr lang="it-IT" sz="3000" b="0" i="0" u="none" strike="noStrike" dirty="0" err="1">
                <a:solidFill>
                  <a:srgbClr val="000000"/>
                </a:solidFill>
                <a:effectLst/>
              </a:rPr>
              <a:t>limits</a:t>
            </a:r>
            <a:r>
              <a:rPr lang="it-IT" sz="3000" b="0" i="0" u="none" strike="noStrike" dirty="0">
                <a:solidFill>
                  <a:srgbClr val="000000"/>
                </a:solidFill>
                <a:effectLst/>
              </a:rPr>
              <a:t> to </a:t>
            </a:r>
            <a:r>
              <a:rPr lang="it-IT" sz="3000" b="0" i="0" u="none" strike="noStrike" dirty="0" err="1">
                <a:solidFill>
                  <a:srgbClr val="000000"/>
                </a:solidFill>
                <a:effectLst/>
              </a:rPr>
              <a:t>political</a:t>
            </a:r>
            <a:r>
              <a:rPr lang="it-IT" sz="3000" b="0" i="0" u="none" strike="noStrike" dirty="0">
                <a:solidFill>
                  <a:srgbClr val="000000"/>
                </a:solidFill>
                <a:effectLst/>
              </a:rPr>
              <a:t> </a:t>
            </a:r>
            <a:r>
              <a:rPr lang="it-IT" sz="3000" b="0" i="0" u="none" strike="noStrike" dirty="0" err="1">
                <a:solidFill>
                  <a:srgbClr val="000000"/>
                </a:solidFill>
                <a:effectLst/>
              </a:rPr>
              <a:t>pluralism</a:t>
            </a:r>
            <a:r>
              <a:rPr lang="it-IT" sz="3000" b="0" i="0" u="none" strike="noStrike" dirty="0">
                <a:solidFill>
                  <a:srgbClr val="000000"/>
                </a:solidFill>
                <a:effectLst/>
              </a:rPr>
              <a:t>, </a:t>
            </a:r>
            <a:r>
              <a:rPr lang="it-IT" sz="3000" b="0" i="0" u="none" strike="noStrike" dirty="0" err="1">
                <a:solidFill>
                  <a:srgbClr val="000000"/>
                </a:solidFill>
                <a:effectLst/>
              </a:rPr>
              <a:t>competition</a:t>
            </a:r>
            <a:r>
              <a:rPr lang="it-IT" sz="3000" b="0" i="0" u="none" strike="noStrike" dirty="0">
                <a:solidFill>
                  <a:srgbClr val="000000"/>
                </a:solidFill>
                <a:effectLst/>
              </a:rPr>
              <a:t>, </a:t>
            </a:r>
            <a:r>
              <a:rPr lang="it-IT" sz="3000" b="0" i="0" u="none" strike="noStrike" dirty="0" err="1">
                <a:solidFill>
                  <a:srgbClr val="000000"/>
                </a:solidFill>
                <a:effectLst/>
              </a:rPr>
              <a:t>fairness</a:t>
            </a:r>
            <a:r>
              <a:rPr lang="it-IT" sz="3000" b="0" i="0" u="none" strike="noStrike" dirty="0">
                <a:solidFill>
                  <a:srgbClr val="000000"/>
                </a:solidFill>
                <a:effectLst/>
              </a:rPr>
              <a:t> and </a:t>
            </a:r>
            <a:r>
              <a:rPr lang="it-IT" sz="3000" b="0" i="0" u="none" strike="noStrike" dirty="0" err="1">
                <a:solidFill>
                  <a:srgbClr val="000000"/>
                </a:solidFill>
                <a:effectLst/>
              </a:rPr>
              <a:t>transparency</a:t>
            </a:r>
            <a:r>
              <a:rPr lang="it-IT" sz="3000" b="0" i="0" u="none" strike="noStrike" dirty="0">
                <a:solidFill>
                  <a:srgbClr val="000000"/>
                </a:solidFill>
                <a:effectLst/>
              </a:rPr>
              <a:t> of </a:t>
            </a:r>
            <a:r>
              <a:rPr lang="it-IT" sz="3000" b="0" i="0" u="none" strike="noStrike" dirty="0" err="1">
                <a:solidFill>
                  <a:srgbClr val="000000"/>
                </a:solidFill>
                <a:effectLst/>
              </a:rPr>
              <a:t>elections</a:t>
            </a:r>
            <a:r>
              <a:rPr lang="it-IT" sz="3000" b="0" i="0" u="none" strike="noStrike" dirty="0">
                <a:solidFill>
                  <a:srgbClr val="000000"/>
                </a:solidFill>
                <a:effectLst/>
              </a:rPr>
              <a:t>, and </a:t>
            </a:r>
            <a:r>
              <a:rPr lang="it-IT" sz="3000" b="0" i="0" u="none" strike="noStrike" dirty="0" err="1">
                <a:solidFill>
                  <a:srgbClr val="000000"/>
                </a:solidFill>
                <a:effectLst/>
              </a:rPr>
              <a:t>parliaments</a:t>
            </a:r>
            <a:r>
              <a:rPr lang="it-IT" sz="3000" b="0" i="0" u="none" strike="noStrike" dirty="0">
                <a:solidFill>
                  <a:srgbClr val="000000"/>
                </a:solidFill>
                <a:effectLst/>
              </a:rPr>
              <a:t> with </a:t>
            </a:r>
            <a:r>
              <a:rPr lang="it-IT" sz="3000" b="0" i="0" u="none" strike="noStrike" dirty="0" err="1">
                <a:solidFill>
                  <a:srgbClr val="000000"/>
                </a:solidFill>
                <a:effectLst/>
              </a:rPr>
              <a:t>little</a:t>
            </a:r>
            <a:r>
              <a:rPr lang="it-IT" sz="3000" b="0" i="0" u="none" strike="noStrike" dirty="0">
                <a:solidFill>
                  <a:srgbClr val="000000"/>
                </a:solidFill>
                <a:effectLst/>
              </a:rPr>
              <a:t> </a:t>
            </a:r>
            <a:r>
              <a:rPr lang="it-IT" sz="3000" b="0" i="0" u="none" strike="noStrike" dirty="0" err="1">
                <a:solidFill>
                  <a:srgbClr val="000000"/>
                </a:solidFill>
                <a:effectLst/>
              </a:rPr>
              <a:t>influence</a:t>
            </a:r>
            <a:r>
              <a:rPr lang="it-IT" sz="3000" b="0" i="0" u="none" strike="noStrike" dirty="0">
                <a:solidFill>
                  <a:srgbClr val="000000"/>
                </a:solidFill>
                <a:effectLst/>
              </a:rPr>
              <a:t> on the government.</a:t>
            </a:r>
          </a:p>
          <a:p>
            <a:pPr eaLnBrk="1" hangingPunct="1"/>
            <a:endParaRPr lang="it-IT" alt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355" name="Rectangle 5735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0C1E2FE-E94C-1C40-BF84-C8CE4D7138CC}"/>
              </a:ext>
            </a:extLst>
          </p:cNvPr>
          <p:cNvSpPr>
            <a:spLocks noGrp="1"/>
          </p:cNvSpPr>
          <p:nvPr>
            <p:ph type="title"/>
          </p:nvPr>
        </p:nvSpPr>
        <p:spPr>
          <a:xfrm>
            <a:off x="640080" y="325369"/>
            <a:ext cx="4368602" cy="1956841"/>
          </a:xfrm>
        </p:spPr>
        <p:txBody>
          <a:bodyPr anchor="b">
            <a:normAutofit/>
          </a:bodyPr>
          <a:lstStyle/>
          <a:p>
            <a:pPr>
              <a:lnSpc>
                <a:spcPct val="90000"/>
              </a:lnSpc>
              <a:defRPr/>
            </a:pPr>
            <a:r>
              <a:rPr lang="en-US" sz="6600"/>
              <a:t>Illiberal democracies</a:t>
            </a:r>
          </a:p>
        </p:txBody>
      </p:sp>
      <p:sp>
        <p:nvSpPr>
          <p:cNvPr id="57356"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093" y="2563839"/>
            <a:ext cx="3931920" cy="27432"/>
          </a:xfrm>
          <a:custGeom>
            <a:avLst/>
            <a:gdLst>
              <a:gd name="connsiteX0" fmla="*/ 0 w 3931920"/>
              <a:gd name="connsiteY0" fmla="*/ 0 h 27432"/>
              <a:gd name="connsiteX1" fmla="*/ 733958 w 3931920"/>
              <a:gd name="connsiteY1" fmla="*/ 0 h 27432"/>
              <a:gd name="connsiteX2" fmla="*/ 1428598 w 3931920"/>
              <a:gd name="connsiteY2" fmla="*/ 0 h 27432"/>
              <a:gd name="connsiteX3" fmla="*/ 2123237 w 3931920"/>
              <a:gd name="connsiteY3" fmla="*/ 0 h 27432"/>
              <a:gd name="connsiteX4" fmla="*/ 2660599 w 3931920"/>
              <a:gd name="connsiteY4" fmla="*/ 0 h 27432"/>
              <a:gd name="connsiteX5" fmla="*/ 3237281 w 3931920"/>
              <a:gd name="connsiteY5" fmla="*/ 0 h 27432"/>
              <a:gd name="connsiteX6" fmla="*/ 3931920 w 3931920"/>
              <a:gd name="connsiteY6" fmla="*/ 0 h 27432"/>
              <a:gd name="connsiteX7" fmla="*/ 3931920 w 3931920"/>
              <a:gd name="connsiteY7" fmla="*/ 27432 h 27432"/>
              <a:gd name="connsiteX8" fmla="*/ 3276600 w 3931920"/>
              <a:gd name="connsiteY8" fmla="*/ 27432 h 27432"/>
              <a:gd name="connsiteX9" fmla="*/ 2739238 w 3931920"/>
              <a:gd name="connsiteY9" fmla="*/ 27432 h 27432"/>
              <a:gd name="connsiteX10" fmla="*/ 2201875 w 3931920"/>
              <a:gd name="connsiteY10" fmla="*/ 27432 h 27432"/>
              <a:gd name="connsiteX11" fmla="*/ 1507236 w 3931920"/>
              <a:gd name="connsiteY11" fmla="*/ 27432 h 27432"/>
              <a:gd name="connsiteX12" fmla="*/ 930554 w 3931920"/>
              <a:gd name="connsiteY12" fmla="*/ 27432 h 27432"/>
              <a:gd name="connsiteX13" fmla="*/ 0 w 3931920"/>
              <a:gd name="connsiteY13" fmla="*/ 27432 h 27432"/>
              <a:gd name="connsiteX14" fmla="*/ 0 w 393192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31920" h="27432" fill="none" extrusionOk="0">
                <a:moveTo>
                  <a:pt x="0" y="0"/>
                </a:moveTo>
                <a:cubicBezTo>
                  <a:pt x="245351" y="16874"/>
                  <a:pt x="509174" y="13736"/>
                  <a:pt x="733958" y="0"/>
                </a:cubicBezTo>
                <a:cubicBezTo>
                  <a:pt x="958742" y="-13736"/>
                  <a:pt x="1245406" y="-17215"/>
                  <a:pt x="1428598" y="0"/>
                </a:cubicBezTo>
                <a:cubicBezTo>
                  <a:pt x="1611790" y="17215"/>
                  <a:pt x="1930525" y="20562"/>
                  <a:pt x="2123237" y="0"/>
                </a:cubicBezTo>
                <a:cubicBezTo>
                  <a:pt x="2315949" y="-20562"/>
                  <a:pt x="2485508" y="11332"/>
                  <a:pt x="2660599" y="0"/>
                </a:cubicBezTo>
                <a:cubicBezTo>
                  <a:pt x="2835690" y="-11332"/>
                  <a:pt x="3075198" y="-14809"/>
                  <a:pt x="3237281" y="0"/>
                </a:cubicBezTo>
                <a:cubicBezTo>
                  <a:pt x="3399364" y="14809"/>
                  <a:pt x="3745084" y="-4992"/>
                  <a:pt x="3931920" y="0"/>
                </a:cubicBezTo>
                <a:cubicBezTo>
                  <a:pt x="3930963" y="8431"/>
                  <a:pt x="3931571" y="14612"/>
                  <a:pt x="3931920" y="27432"/>
                </a:cubicBezTo>
                <a:cubicBezTo>
                  <a:pt x="3765435" y="40792"/>
                  <a:pt x="3452398" y="38703"/>
                  <a:pt x="3276600" y="27432"/>
                </a:cubicBezTo>
                <a:cubicBezTo>
                  <a:pt x="3100802" y="16161"/>
                  <a:pt x="2914889" y="26998"/>
                  <a:pt x="2739238" y="27432"/>
                </a:cubicBezTo>
                <a:cubicBezTo>
                  <a:pt x="2563587" y="27866"/>
                  <a:pt x="2395484" y="39154"/>
                  <a:pt x="2201875" y="27432"/>
                </a:cubicBezTo>
                <a:cubicBezTo>
                  <a:pt x="2008266" y="15710"/>
                  <a:pt x="1781367" y="4899"/>
                  <a:pt x="1507236" y="27432"/>
                </a:cubicBezTo>
                <a:cubicBezTo>
                  <a:pt x="1233105" y="49965"/>
                  <a:pt x="1075495" y="47542"/>
                  <a:pt x="930554" y="27432"/>
                </a:cubicBezTo>
                <a:cubicBezTo>
                  <a:pt x="785613" y="7322"/>
                  <a:pt x="268930" y="30433"/>
                  <a:pt x="0" y="27432"/>
                </a:cubicBezTo>
                <a:cubicBezTo>
                  <a:pt x="226" y="18208"/>
                  <a:pt x="-648" y="12891"/>
                  <a:pt x="0" y="0"/>
                </a:cubicBezTo>
                <a:close/>
              </a:path>
              <a:path w="3931920" h="27432" stroke="0" extrusionOk="0">
                <a:moveTo>
                  <a:pt x="0" y="0"/>
                </a:moveTo>
                <a:cubicBezTo>
                  <a:pt x="278269" y="4786"/>
                  <a:pt x="349028" y="-10422"/>
                  <a:pt x="616001" y="0"/>
                </a:cubicBezTo>
                <a:cubicBezTo>
                  <a:pt x="882974" y="10422"/>
                  <a:pt x="931617" y="-15515"/>
                  <a:pt x="1153363" y="0"/>
                </a:cubicBezTo>
                <a:cubicBezTo>
                  <a:pt x="1375109" y="15515"/>
                  <a:pt x="1704089" y="-3631"/>
                  <a:pt x="1887322" y="0"/>
                </a:cubicBezTo>
                <a:cubicBezTo>
                  <a:pt x="2070555" y="3631"/>
                  <a:pt x="2344155" y="2213"/>
                  <a:pt x="2503322" y="0"/>
                </a:cubicBezTo>
                <a:cubicBezTo>
                  <a:pt x="2662489" y="-2213"/>
                  <a:pt x="2976859" y="26691"/>
                  <a:pt x="3119323" y="0"/>
                </a:cubicBezTo>
                <a:cubicBezTo>
                  <a:pt x="3261787" y="-26691"/>
                  <a:pt x="3588171" y="-28651"/>
                  <a:pt x="3931920" y="0"/>
                </a:cubicBezTo>
                <a:cubicBezTo>
                  <a:pt x="3930565" y="9524"/>
                  <a:pt x="3930718" y="13975"/>
                  <a:pt x="3931920" y="27432"/>
                </a:cubicBezTo>
                <a:cubicBezTo>
                  <a:pt x="3664329" y="4021"/>
                  <a:pt x="3437686" y="14511"/>
                  <a:pt x="3276600" y="27432"/>
                </a:cubicBezTo>
                <a:cubicBezTo>
                  <a:pt x="3115514" y="40353"/>
                  <a:pt x="2913592" y="48967"/>
                  <a:pt x="2739238" y="27432"/>
                </a:cubicBezTo>
                <a:cubicBezTo>
                  <a:pt x="2564884" y="5897"/>
                  <a:pt x="2294049" y="39820"/>
                  <a:pt x="2083918" y="27432"/>
                </a:cubicBezTo>
                <a:cubicBezTo>
                  <a:pt x="1873787" y="15044"/>
                  <a:pt x="1718903" y="21388"/>
                  <a:pt x="1428598" y="27432"/>
                </a:cubicBezTo>
                <a:cubicBezTo>
                  <a:pt x="1138293" y="33476"/>
                  <a:pt x="952209" y="50441"/>
                  <a:pt x="812597" y="27432"/>
                </a:cubicBezTo>
                <a:cubicBezTo>
                  <a:pt x="672985" y="4423"/>
                  <a:pt x="305800" y="28240"/>
                  <a:pt x="0" y="27432"/>
                </a:cubicBezTo>
                <a:cubicBezTo>
                  <a:pt x="-800" y="16780"/>
                  <a:pt x="-583" y="12910"/>
                  <a:pt x="0" y="0"/>
                </a:cubicBezTo>
                <a:close/>
              </a:path>
            </a:pathLst>
          </a:custGeom>
          <a:solidFill>
            <a:srgbClr val="C34D81"/>
          </a:solidFill>
          <a:ln w="38100" cap="rnd">
            <a:solidFill>
              <a:srgbClr val="C34D8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45" name="Text Placeholder 4">
            <a:extLst>
              <a:ext uri="{FF2B5EF4-FFF2-40B4-BE49-F238E27FC236}">
                <a16:creationId xmlns:a16="http://schemas.microsoft.com/office/drawing/2014/main" id="{E741FCE5-FD7F-9544-A62A-11A96A801D2D}"/>
              </a:ext>
            </a:extLst>
          </p:cNvPr>
          <p:cNvSpPr>
            <a:spLocks noGrp="1" noChangeArrowheads="1"/>
          </p:cNvSpPr>
          <p:nvPr>
            <p:ph idx="1"/>
          </p:nvPr>
        </p:nvSpPr>
        <p:spPr>
          <a:xfrm>
            <a:off x="640080" y="2872899"/>
            <a:ext cx="5760720" cy="3320668"/>
          </a:xfrm>
        </p:spPr>
        <p:txBody>
          <a:bodyPr>
            <a:noAutofit/>
          </a:bodyPr>
          <a:lstStyle/>
          <a:p>
            <a:pPr>
              <a:lnSpc>
                <a:spcPct val="100000"/>
              </a:lnSpc>
            </a:pPr>
            <a:r>
              <a:rPr lang="en-US" altLang="it-IT" sz="1500" dirty="0">
                <a:latin typeface="Book Antiqua" panose="02040602050305030304" pitchFamily="18" charset="0"/>
              </a:rPr>
              <a:t>-Irregular' elections</a:t>
            </a:r>
          </a:p>
          <a:p>
            <a:pPr>
              <a:lnSpc>
                <a:spcPct val="100000"/>
              </a:lnSpc>
            </a:pPr>
            <a:r>
              <a:rPr lang="en-US" altLang="it-IT" sz="1500" dirty="0">
                <a:latin typeface="Book Antiqua" panose="02040602050305030304" pitchFamily="18" charset="0"/>
              </a:rPr>
              <a:t>-Non-independent judiciary</a:t>
            </a:r>
          </a:p>
          <a:p>
            <a:pPr>
              <a:lnSpc>
                <a:spcPct val="100000"/>
              </a:lnSpc>
            </a:pPr>
            <a:r>
              <a:rPr lang="en-US" altLang="it-IT" sz="1500" dirty="0">
                <a:latin typeface="Book Antiqua" panose="02040602050305030304" pitchFamily="18" charset="0"/>
              </a:rPr>
              <a:t>-Weak rule of law, poor accountability</a:t>
            </a:r>
          </a:p>
          <a:p>
            <a:pPr>
              <a:lnSpc>
                <a:spcPct val="100000"/>
              </a:lnSpc>
            </a:pPr>
            <a:r>
              <a:rPr lang="en-US" altLang="it-IT" sz="1500" dirty="0">
                <a:latin typeface="Book Antiqua" panose="02040602050305030304" pitchFamily="18" charset="0"/>
              </a:rPr>
              <a:t>-Weak civil society</a:t>
            </a:r>
          </a:p>
          <a:p>
            <a:pPr>
              <a:lnSpc>
                <a:spcPct val="100000"/>
              </a:lnSpc>
            </a:pPr>
            <a:r>
              <a:rPr lang="en-US" altLang="it-IT" sz="1500" dirty="0">
                <a:latin typeface="Book Antiqua" panose="02040602050305030304" pitchFamily="18" charset="0"/>
              </a:rPr>
              <a:t>-Interest groups </a:t>
            </a:r>
          </a:p>
          <a:p>
            <a:pPr>
              <a:lnSpc>
                <a:spcPct val="100000"/>
              </a:lnSpc>
            </a:pPr>
            <a:r>
              <a:rPr lang="en-US" altLang="it-IT" sz="1500" dirty="0">
                <a:latin typeface="Book Antiqua" panose="02040602050305030304" pitchFamily="18" charset="0"/>
              </a:rPr>
              <a:t>-Media</a:t>
            </a:r>
          </a:p>
          <a:p>
            <a:pPr>
              <a:lnSpc>
                <a:spcPct val="100000"/>
              </a:lnSpc>
            </a:pPr>
            <a:r>
              <a:rPr lang="en-US" altLang="it-IT" sz="1500" dirty="0">
                <a:latin typeface="Book Antiqua" panose="02040602050305030304" pitchFamily="18" charset="0"/>
              </a:rPr>
              <a:t>-Social fragmentation</a:t>
            </a:r>
          </a:p>
          <a:p>
            <a:pPr>
              <a:lnSpc>
                <a:spcPct val="100000"/>
              </a:lnSpc>
            </a:pPr>
            <a:r>
              <a:rPr lang="en-US" altLang="it-IT" sz="1500" dirty="0">
                <a:latin typeface="Book Antiqua" panose="02040602050305030304" pitchFamily="18" charset="0"/>
              </a:rPr>
              <a:t>-Elections held regularly</a:t>
            </a:r>
          </a:p>
          <a:p>
            <a:pPr>
              <a:lnSpc>
                <a:spcPct val="100000"/>
              </a:lnSpc>
            </a:pPr>
            <a:r>
              <a:rPr lang="en-US" altLang="it-IT" sz="1500" dirty="0">
                <a:latin typeface="Book Antiqua" panose="02040602050305030304" pitchFamily="18" charset="0"/>
              </a:rPr>
              <a:t>-Restrictions on the nomination of candidates</a:t>
            </a:r>
          </a:p>
          <a:p>
            <a:pPr>
              <a:lnSpc>
                <a:spcPct val="100000"/>
              </a:lnSpc>
            </a:pPr>
            <a:r>
              <a:rPr lang="en-US" altLang="it-IT" sz="1500" dirty="0">
                <a:latin typeface="Book Antiqua" panose="02040602050305030304" pitchFamily="18" charset="0"/>
              </a:rPr>
              <a:t>-Permanence of political institutions</a:t>
            </a:r>
          </a:p>
          <a:p>
            <a:pPr>
              <a:lnSpc>
                <a:spcPct val="100000"/>
              </a:lnSpc>
            </a:pPr>
            <a:r>
              <a:rPr lang="en-US" altLang="it-IT" sz="1500" dirty="0">
                <a:latin typeface="Book Antiqua" panose="02040602050305030304" pitchFamily="18" charset="0"/>
              </a:rPr>
              <a:t>-Non-independence</a:t>
            </a:r>
          </a:p>
        </p:txBody>
      </p:sp>
      <p:pic>
        <p:nvPicPr>
          <p:cNvPr id="57357" name="Picture 57346" descr="Figure scolpite colorate di esseri umani">
            <a:extLst>
              <a:ext uri="{FF2B5EF4-FFF2-40B4-BE49-F238E27FC236}">
                <a16:creationId xmlns:a16="http://schemas.microsoft.com/office/drawing/2014/main" id="{C4C442C8-4885-C1C6-AD1B-5F57E58ED184}"/>
              </a:ext>
            </a:extLst>
          </p:cNvPr>
          <p:cNvPicPr>
            <a:picLocks noChangeAspect="1"/>
          </p:cNvPicPr>
          <p:nvPr/>
        </p:nvPicPr>
        <p:blipFill>
          <a:blip r:embed="rId2"/>
          <a:srcRect l="14383" r="14151" b="-1"/>
          <a:stretch>
            <a:fillRect/>
          </a:stretch>
        </p:blipFill>
        <p:spPr>
          <a:xfrm>
            <a:off x="7680960" y="10"/>
            <a:ext cx="4509517"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Democracy Index (2024) according to The Economist : r/geography">
            <a:extLst>
              <a:ext uri="{FF2B5EF4-FFF2-40B4-BE49-F238E27FC236}">
                <a16:creationId xmlns:a16="http://schemas.microsoft.com/office/drawing/2014/main" id="{57C7D9DF-C93B-9649-33D1-CC2F19F8B5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2219"/>
          <a:stretch>
            <a:fillRect/>
          </a:stretch>
        </p:blipFill>
        <p:spPr bwMode="auto">
          <a:xfrm>
            <a:off x="180279" y="161490"/>
            <a:ext cx="11827082" cy="6534092"/>
          </a:xfrm>
          <a:custGeom>
            <a:avLst/>
            <a:gdLst/>
            <a:ahLst/>
            <a:cxnLst/>
            <a:rect l="l" t="t" r="r" b="b"/>
            <a:pathLst>
              <a:path w="11827082" h="6534092">
                <a:moveTo>
                  <a:pt x="6610089" y="5"/>
                </a:moveTo>
                <a:cubicBezTo>
                  <a:pt x="6763993" y="-277"/>
                  <a:pt x="6862741" y="14300"/>
                  <a:pt x="6956523" y="21390"/>
                </a:cubicBezTo>
                <a:cubicBezTo>
                  <a:pt x="7271939" y="-12207"/>
                  <a:pt x="7581352" y="149"/>
                  <a:pt x="7768349" y="21390"/>
                </a:cubicBezTo>
                <a:lnTo>
                  <a:pt x="7831642" y="23688"/>
                </a:lnTo>
                <a:lnTo>
                  <a:pt x="7886307" y="21390"/>
                </a:lnTo>
                <a:cubicBezTo>
                  <a:pt x="7951978" y="17798"/>
                  <a:pt x="8007622" y="16567"/>
                  <a:pt x="8057445" y="16600"/>
                </a:cubicBezTo>
                <a:lnTo>
                  <a:pt x="8096254" y="17396"/>
                </a:lnTo>
                <a:lnTo>
                  <a:pt x="8199591" y="12947"/>
                </a:lnTo>
                <a:cubicBezTo>
                  <a:pt x="8247971" y="12558"/>
                  <a:pt x="8296272" y="14617"/>
                  <a:pt x="8344260" y="21390"/>
                </a:cubicBezTo>
                <a:lnTo>
                  <a:pt x="8355505" y="22738"/>
                </a:lnTo>
                <a:lnTo>
                  <a:pt x="8462217" y="21390"/>
                </a:lnTo>
                <a:cubicBezTo>
                  <a:pt x="8567700" y="16869"/>
                  <a:pt x="8666620" y="17239"/>
                  <a:pt x="8761697" y="18554"/>
                </a:cubicBezTo>
                <a:lnTo>
                  <a:pt x="8808871" y="19038"/>
                </a:lnTo>
                <a:lnTo>
                  <a:pt x="8941246" y="13930"/>
                </a:lnTo>
                <a:cubicBezTo>
                  <a:pt x="9040199" y="10800"/>
                  <a:pt x="9149474" y="10157"/>
                  <a:pt x="9260166" y="21390"/>
                </a:cubicBezTo>
                <a:lnTo>
                  <a:pt x="9339613" y="26448"/>
                </a:lnTo>
                <a:lnTo>
                  <a:pt x="9432845" y="28493"/>
                </a:lnTo>
                <a:cubicBezTo>
                  <a:pt x="9587011" y="31230"/>
                  <a:pt x="9744909" y="31599"/>
                  <a:pt x="9849954" y="21390"/>
                </a:cubicBezTo>
                <a:cubicBezTo>
                  <a:pt x="10060044" y="972"/>
                  <a:pt x="10204432" y="2657"/>
                  <a:pt x="10425865" y="21390"/>
                </a:cubicBezTo>
                <a:lnTo>
                  <a:pt x="10477895" y="25158"/>
                </a:lnTo>
                <a:lnTo>
                  <a:pt x="10566351" y="27751"/>
                </a:lnTo>
                <a:cubicBezTo>
                  <a:pt x="10727031" y="32755"/>
                  <a:pt x="10877889" y="35639"/>
                  <a:pt x="11001775" y="21390"/>
                </a:cubicBezTo>
                <a:cubicBezTo>
                  <a:pt x="11249546" y="-7108"/>
                  <a:pt x="11434553" y="12510"/>
                  <a:pt x="11813601" y="21390"/>
                </a:cubicBezTo>
                <a:cubicBezTo>
                  <a:pt x="11817928" y="208271"/>
                  <a:pt x="11818867" y="336567"/>
                  <a:pt x="11813601" y="475847"/>
                </a:cubicBezTo>
                <a:cubicBezTo>
                  <a:pt x="11808335" y="615127"/>
                  <a:pt x="11845853" y="1008651"/>
                  <a:pt x="11813601" y="1254916"/>
                </a:cubicBezTo>
                <a:cubicBezTo>
                  <a:pt x="11809570" y="1285699"/>
                  <a:pt x="11806768" y="1314174"/>
                  <a:pt x="11804923" y="1340777"/>
                </a:cubicBezTo>
                <a:lnTo>
                  <a:pt x="11803652" y="1373115"/>
                </a:lnTo>
                <a:lnTo>
                  <a:pt x="11804560" y="1395572"/>
                </a:lnTo>
                <a:cubicBezTo>
                  <a:pt x="11806656" y="1431340"/>
                  <a:pt x="11809600" y="1470662"/>
                  <a:pt x="11813601" y="1514605"/>
                </a:cubicBezTo>
                <a:cubicBezTo>
                  <a:pt x="11829606" y="1690380"/>
                  <a:pt x="11822955" y="1813845"/>
                  <a:pt x="11815628" y="1920902"/>
                </a:cubicBezTo>
                <a:lnTo>
                  <a:pt x="11811346" y="1995660"/>
                </a:lnTo>
                <a:lnTo>
                  <a:pt x="11813868" y="2104640"/>
                </a:lnTo>
                <a:lnTo>
                  <a:pt x="11817197" y="2264365"/>
                </a:lnTo>
                <a:lnTo>
                  <a:pt x="11821465" y="2306631"/>
                </a:lnTo>
                <a:cubicBezTo>
                  <a:pt x="11835170" y="2477814"/>
                  <a:pt x="11818400" y="2578773"/>
                  <a:pt x="11813601" y="2683208"/>
                </a:cubicBezTo>
                <a:cubicBezTo>
                  <a:pt x="11809487" y="2772725"/>
                  <a:pt x="11816027" y="2930030"/>
                  <a:pt x="11816192" y="3070653"/>
                </a:cubicBezTo>
                <a:lnTo>
                  <a:pt x="11813610" y="3202145"/>
                </a:lnTo>
                <a:lnTo>
                  <a:pt x="11813601" y="3267510"/>
                </a:lnTo>
                <a:cubicBezTo>
                  <a:pt x="11811419" y="3587194"/>
                  <a:pt x="11813535" y="3497122"/>
                  <a:pt x="11813601" y="3721967"/>
                </a:cubicBezTo>
                <a:cubicBezTo>
                  <a:pt x="11813617" y="3778178"/>
                  <a:pt x="11814293" y="3835214"/>
                  <a:pt x="11815131" y="3894088"/>
                </a:cubicBezTo>
                <a:lnTo>
                  <a:pt x="11816203" y="3972593"/>
                </a:lnTo>
                <a:lnTo>
                  <a:pt x="11816265" y="3973919"/>
                </a:lnTo>
                <a:cubicBezTo>
                  <a:pt x="11819902" y="4062998"/>
                  <a:pt x="11819694" y="4122248"/>
                  <a:pt x="11818174" y="4171327"/>
                </a:cubicBezTo>
                <a:lnTo>
                  <a:pt x="11817878" y="4178488"/>
                </a:lnTo>
                <a:lnTo>
                  <a:pt x="11818118" y="4277530"/>
                </a:lnTo>
                <a:cubicBezTo>
                  <a:pt x="11817612" y="4347824"/>
                  <a:pt x="11816272" y="4421987"/>
                  <a:pt x="11813601" y="4501036"/>
                </a:cubicBezTo>
                <a:cubicBezTo>
                  <a:pt x="11824398" y="4779554"/>
                  <a:pt x="11834923" y="4895505"/>
                  <a:pt x="11813601" y="5020415"/>
                </a:cubicBezTo>
                <a:cubicBezTo>
                  <a:pt x="11808270" y="5051643"/>
                  <a:pt x="11804885" y="5094410"/>
                  <a:pt x="11802984" y="5145366"/>
                </a:cubicBezTo>
                <a:lnTo>
                  <a:pt x="11802805" y="5153576"/>
                </a:lnTo>
                <a:lnTo>
                  <a:pt x="11813601" y="5280104"/>
                </a:lnTo>
                <a:cubicBezTo>
                  <a:pt x="11848339" y="5545832"/>
                  <a:pt x="11803810" y="5568088"/>
                  <a:pt x="11813601" y="5734561"/>
                </a:cubicBezTo>
                <a:cubicBezTo>
                  <a:pt x="11814825" y="5755370"/>
                  <a:pt x="11815354" y="5777180"/>
                  <a:pt x="11815391" y="5800160"/>
                </a:cubicBezTo>
                <a:lnTo>
                  <a:pt x="11814403" y="5861994"/>
                </a:lnTo>
                <a:lnTo>
                  <a:pt x="11814897" y="5940552"/>
                </a:lnTo>
                <a:cubicBezTo>
                  <a:pt x="11813455" y="6007961"/>
                  <a:pt x="11810716" y="6074118"/>
                  <a:pt x="11808410" y="6139030"/>
                </a:cubicBezTo>
                <a:lnTo>
                  <a:pt x="11805249" y="6294204"/>
                </a:lnTo>
                <a:lnTo>
                  <a:pt x="11806853" y="6377232"/>
                </a:lnTo>
                <a:lnTo>
                  <a:pt x="11813601" y="6513630"/>
                </a:lnTo>
                <a:cubicBezTo>
                  <a:pt x="11755932" y="6520071"/>
                  <a:pt x="11702085" y="6522123"/>
                  <a:pt x="11651008" y="6521869"/>
                </a:cubicBezTo>
                <a:lnTo>
                  <a:pt x="11606878" y="6520178"/>
                </a:lnTo>
                <a:lnTo>
                  <a:pt x="11480359" y="6526470"/>
                </a:lnTo>
                <a:cubicBezTo>
                  <a:pt x="11411497" y="6529079"/>
                  <a:pt x="11340067" y="6529281"/>
                  <a:pt x="11235913" y="6522672"/>
                </a:cubicBezTo>
                <a:lnTo>
                  <a:pt x="11167376" y="6517338"/>
                </a:lnTo>
                <a:lnTo>
                  <a:pt x="11118099" y="6519937"/>
                </a:lnTo>
                <a:cubicBezTo>
                  <a:pt x="11008080" y="6519923"/>
                  <a:pt x="10918905" y="6505169"/>
                  <a:pt x="10779737" y="6513630"/>
                </a:cubicBezTo>
                <a:lnTo>
                  <a:pt x="10756340" y="6513513"/>
                </a:lnTo>
                <a:lnTo>
                  <a:pt x="10748952" y="6514346"/>
                </a:lnTo>
                <a:cubicBezTo>
                  <a:pt x="10725838" y="6516206"/>
                  <a:pt x="10699773" y="6516641"/>
                  <a:pt x="10661780" y="6513630"/>
                </a:cubicBezTo>
                <a:lnTo>
                  <a:pt x="10643067" y="6512943"/>
                </a:lnTo>
                <a:lnTo>
                  <a:pt x="10627638" y="6512866"/>
                </a:lnTo>
                <a:lnTo>
                  <a:pt x="10598539" y="6511309"/>
                </a:lnTo>
                <a:lnTo>
                  <a:pt x="10590670" y="6511020"/>
                </a:lnTo>
                <a:cubicBezTo>
                  <a:pt x="10422654" y="6509230"/>
                  <a:pt x="10114537" y="6525711"/>
                  <a:pt x="9930443" y="6519069"/>
                </a:cubicBezTo>
                <a:lnTo>
                  <a:pt x="9908887" y="6517613"/>
                </a:lnTo>
                <a:lnTo>
                  <a:pt x="9697150" y="6531900"/>
                </a:lnTo>
                <a:cubicBezTo>
                  <a:pt x="9438634" y="6540253"/>
                  <a:pt x="9217380" y="6522684"/>
                  <a:pt x="9038128" y="6513630"/>
                </a:cubicBezTo>
                <a:lnTo>
                  <a:pt x="8901719" y="6509665"/>
                </a:lnTo>
                <a:lnTo>
                  <a:pt x="8766922" y="6512046"/>
                </a:lnTo>
                <a:cubicBezTo>
                  <a:pt x="8694433" y="6513288"/>
                  <a:pt x="8629372" y="6514112"/>
                  <a:pt x="8580175" y="6513630"/>
                </a:cubicBezTo>
                <a:lnTo>
                  <a:pt x="8571277" y="6513524"/>
                </a:lnTo>
                <a:lnTo>
                  <a:pt x="8462217" y="6513630"/>
                </a:lnTo>
                <a:cubicBezTo>
                  <a:pt x="8225188" y="6509968"/>
                  <a:pt x="7780127" y="6525503"/>
                  <a:pt x="7532434" y="6513630"/>
                </a:cubicBezTo>
                <a:lnTo>
                  <a:pt x="7448622" y="6511320"/>
                </a:lnTo>
                <a:lnTo>
                  <a:pt x="7428354" y="6513630"/>
                </a:lnTo>
                <a:cubicBezTo>
                  <a:pt x="7293248" y="6538560"/>
                  <a:pt x="7186080" y="6533261"/>
                  <a:pt x="7078782" y="6523679"/>
                </a:cubicBezTo>
                <a:lnTo>
                  <a:pt x="6973169" y="6513887"/>
                </a:lnTo>
                <a:lnTo>
                  <a:pt x="6954249" y="6514033"/>
                </a:lnTo>
                <a:cubicBezTo>
                  <a:pt x="6918701" y="6514123"/>
                  <a:pt x="6880374" y="6514018"/>
                  <a:pt x="6838566" y="6513630"/>
                </a:cubicBezTo>
                <a:lnTo>
                  <a:pt x="6790865" y="6514652"/>
                </a:lnTo>
                <a:lnTo>
                  <a:pt x="6717520" y="6518204"/>
                </a:lnTo>
                <a:lnTo>
                  <a:pt x="6690736" y="6516798"/>
                </a:lnTo>
                <a:lnTo>
                  <a:pt x="6604647" y="6518643"/>
                </a:lnTo>
                <a:cubicBezTo>
                  <a:pt x="6383546" y="6528740"/>
                  <a:pt x="6188571" y="6547337"/>
                  <a:pt x="5908782" y="6513630"/>
                </a:cubicBezTo>
                <a:lnTo>
                  <a:pt x="5827432" y="6506155"/>
                </a:lnTo>
                <a:lnTo>
                  <a:pt x="5818169" y="6505897"/>
                </a:lnTo>
                <a:cubicBezTo>
                  <a:pt x="5656134" y="6501940"/>
                  <a:pt x="5476891" y="6500561"/>
                  <a:pt x="5360626" y="6513630"/>
                </a:cubicBezTo>
                <a:cubicBezTo>
                  <a:pt x="5244362" y="6526700"/>
                  <a:pt x="5155294" y="6523407"/>
                  <a:pt x="5082581" y="6518492"/>
                </a:cubicBezTo>
                <a:lnTo>
                  <a:pt x="5011539" y="6513612"/>
                </a:lnTo>
                <a:lnTo>
                  <a:pt x="4978999" y="6513630"/>
                </a:lnTo>
                <a:lnTo>
                  <a:pt x="4947560" y="6512597"/>
                </a:lnTo>
                <a:lnTo>
                  <a:pt x="4902673" y="6513630"/>
                </a:lnTo>
                <a:cubicBezTo>
                  <a:pt x="4851834" y="6520217"/>
                  <a:pt x="4795188" y="6523001"/>
                  <a:pt x="4737076" y="6522747"/>
                </a:cubicBezTo>
                <a:lnTo>
                  <a:pt x="4649328" y="6518160"/>
                </a:lnTo>
                <a:lnTo>
                  <a:pt x="4624935" y="6519597"/>
                </a:lnTo>
                <a:cubicBezTo>
                  <a:pt x="4598495" y="6519851"/>
                  <a:pt x="4566987" y="6518389"/>
                  <a:pt x="4521046" y="6513630"/>
                </a:cubicBezTo>
                <a:lnTo>
                  <a:pt x="4456833" y="6510131"/>
                </a:lnTo>
                <a:lnTo>
                  <a:pt x="4343538" y="6512337"/>
                </a:lnTo>
                <a:cubicBezTo>
                  <a:pt x="4260681" y="6514690"/>
                  <a:pt x="4174545" y="6517475"/>
                  <a:pt x="4104725" y="6513630"/>
                </a:cubicBezTo>
                <a:cubicBezTo>
                  <a:pt x="3965085" y="6505941"/>
                  <a:pt x="3802107" y="6535988"/>
                  <a:pt x="3528815" y="6513630"/>
                </a:cubicBezTo>
                <a:lnTo>
                  <a:pt x="3407613" y="6504978"/>
                </a:lnTo>
                <a:lnTo>
                  <a:pt x="3251268" y="6513630"/>
                </a:lnTo>
                <a:cubicBezTo>
                  <a:pt x="3103602" y="6529652"/>
                  <a:pt x="3004932" y="6519904"/>
                  <a:pt x="2867035" y="6513929"/>
                </a:cubicBezTo>
                <a:lnTo>
                  <a:pt x="2840124" y="6513045"/>
                </a:lnTo>
                <a:lnTo>
                  <a:pt x="2834946" y="6513630"/>
                </a:lnTo>
                <a:cubicBezTo>
                  <a:pt x="2691933" y="6538293"/>
                  <a:pt x="2614008" y="6529004"/>
                  <a:pt x="2502859" y="6520536"/>
                </a:cubicBezTo>
                <a:lnTo>
                  <a:pt x="2442001" y="6517197"/>
                </a:lnTo>
                <a:lnTo>
                  <a:pt x="2438245" y="6517313"/>
                </a:lnTo>
                <a:cubicBezTo>
                  <a:pt x="2401807" y="6517985"/>
                  <a:pt x="2368299" y="6518156"/>
                  <a:pt x="2336678" y="6517988"/>
                </a:cubicBezTo>
                <a:lnTo>
                  <a:pt x="2185932" y="6514754"/>
                </a:lnTo>
                <a:lnTo>
                  <a:pt x="1960620" y="6520062"/>
                </a:lnTo>
                <a:cubicBezTo>
                  <a:pt x="1876521" y="6521810"/>
                  <a:pt x="1788378" y="6523022"/>
                  <a:pt x="1701155" y="6522387"/>
                </a:cubicBezTo>
                <a:lnTo>
                  <a:pt x="1589271" y="6518529"/>
                </a:lnTo>
                <a:lnTo>
                  <a:pt x="1539168" y="6519829"/>
                </a:lnTo>
                <a:cubicBezTo>
                  <a:pt x="1395291" y="6522782"/>
                  <a:pt x="1407110" y="6517174"/>
                  <a:pt x="1287620" y="6513630"/>
                </a:cubicBezTo>
                <a:cubicBezTo>
                  <a:pt x="1168131" y="6510087"/>
                  <a:pt x="1041230" y="6513238"/>
                  <a:pt x="932033" y="6514000"/>
                </a:cubicBezTo>
                <a:lnTo>
                  <a:pt x="918750" y="6513952"/>
                </a:lnTo>
                <a:lnTo>
                  <a:pt x="858917" y="6514806"/>
                </a:lnTo>
                <a:cubicBezTo>
                  <a:pt x="826932" y="6514879"/>
                  <a:pt x="792070" y="6514545"/>
                  <a:pt x="753341" y="6513630"/>
                </a:cubicBezTo>
                <a:cubicBezTo>
                  <a:pt x="443511" y="6506311"/>
                  <a:pt x="354936" y="6524642"/>
                  <a:pt x="17841" y="6513630"/>
                </a:cubicBezTo>
                <a:cubicBezTo>
                  <a:pt x="-956" y="6342673"/>
                  <a:pt x="-10467" y="6012653"/>
                  <a:pt x="17841" y="5799484"/>
                </a:cubicBezTo>
                <a:lnTo>
                  <a:pt x="19845" y="5756408"/>
                </a:lnTo>
                <a:lnTo>
                  <a:pt x="17841" y="5734561"/>
                </a:lnTo>
                <a:cubicBezTo>
                  <a:pt x="13149" y="5695472"/>
                  <a:pt x="12578" y="5648752"/>
                  <a:pt x="13918" y="5598323"/>
                </a:cubicBezTo>
                <a:lnTo>
                  <a:pt x="18180" y="5508699"/>
                </a:lnTo>
                <a:lnTo>
                  <a:pt x="16493" y="5477760"/>
                </a:lnTo>
                <a:cubicBezTo>
                  <a:pt x="8966" y="5369709"/>
                  <a:pt x="1889" y="5260695"/>
                  <a:pt x="17841" y="5150260"/>
                </a:cubicBezTo>
                <a:cubicBezTo>
                  <a:pt x="-3463" y="5038150"/>
                  <a:pt x="-2139" y="4857473"/>
                  <a:pt x="6850" y="4650409"/>
                </a:cubicBezTo>
                <a:lnTo>
                  <a:pt x="14633" y="4498670"/>
                </a:lnTo>
                <a:lnTo>
                  <a:pt x="14494" y="4495758"/>
                </a:lnTo>
                <a:cubicBezTo>
                  <a:pt x="12245" y="4421472"/>
                  <a:pt x="13025" y="4335511"/>
                  <a:pt x="14442" y="4243130"/>
                </a:cubicBezTo>
                <a:lnTo>
                  <a:pt x="16801" y="4091152"/>
                </a:lnTo>
                <a:lnTo>
                  <a:pt x="13537" y="4018512"/>
                </a:lnTo>
                <a:lnTo>
                  <a:pt x="17696" y="3920163"/>
                </a:lnTo>
                <a:lnTo>
                  <a:pt x="17841" y="3851812"/>
                </a:lnTo>
                <a:cubicBezTo>
                  <a:pt x="15571" y="3651484"/>
                  <a:pt x="26219" y="3546077"/>
                  <a:pt x="24551" y="3386181"/>
                </a:cubicBezTo>
                <a:lnTo>
                  <a:pt x="24397" y="3379573"/>
                </a:lnTo>
                <a:lnTo>
                  <a:pt x="22173" y="3327681"/>
                </a:lnTo>
                <a:cubicBezTo>
                  <a:pt x="20895" y="3304536"/>
                  <a:pt x="19446" y="3284181"/>
                  <a:pt x="17841" y="3267510"/>
                </a:cubicBezTo>
                <a:cubicBezTo>
                  <a:pt x="8213" y="3167488"/>
                  <a:pt x="-3113" y="2984082"/>
                  <a:pt x="3931" y="2799801"/>
                </a:cubicBezTo>
                <a:lnTo>
                  <a:pt x="4125" y="2797274"/>
                </a:lnTo>
                <a:lnTo>
                  <a:pt x="3717" y="2776150"/>
                </a:lnTo>
                <a:cubicBezTo>
                  <a:pt x="3237" y="2640023"/>
                  <a:pt x="7465" y="2516197"/>
                  <a:pt x="17841" y="2423520"/>
                </a:cubicBezTo>
                <a:cubicBezTo>
                  <a:pt x="20435" y="2400350"/>
                  <a:pt x="22069" y="2375698"/>
                  <a:pt x="22982" y="2349684"/>
                </a:cubicBezTo>
                <a:lnTo>
                  <a:pt x="23157" y="2331991"/>
                </a:lnTo>
                <a:lnTo>
                  <a:pt x="21648" y="2290240"/>
                </a:lnTo>
                <a:cubicBezTo>
                  <a:pt x="18695" y="2240502"/>
                  <a:pt x="15426" y="2193755"/>
                  <a:pt x="14054" y="2150784"/>
                </a:cubicBezTo>
                <a:lnTo>
                  <a:pt x="17291" y="2050968"/>
                </a:lnTo>
                <a:lnTo>
                  <a:pt x="12351" y="1872365"/>
                </a:lnTo>
                <a:cubicBezTo>
                  <a:pt x="11665" y="1799113"/>
                  <a:pt x="12859" y="1722821"/>
                  <a:pt x="17841" y="1644450"/>
                </a:cubicBezTo>
                <a:lnTo>
                  <a:pt x="21169" y="1569934"/>
                </a:lnTo>
                <a:lnTo>
                  <a:pt x="20488" y="1547698"/>
                </a:lnTo>
                <a:cubicBezTo>
                  <a:pt x="19568" y="1516527"/>
                  <a:pt x="18663" y="1483900"/>
                  <a:pt x="17841" y="1449683"/>
                </a:cubicBezTo>
                <a:cubicBezTo>
                  <a:pt x="11271" y="1175953"/>
                  <a:pt x="1415" y="1152151"/>
                  <a:pt x="17841" y="995226"/>
                </a:cubicBezTo>
                <a:lnTo>
                  <a:pt x="19885" y="968921"/>
                </a:lnTo>
                <a:lnTo>
                  <a:pt x="17841" y="930304"/>
                </a:lnTo>
                <a:cubicBezTo>
                  <a:pt x="7442" y="768208"/>
                  <a:pt x="7865" y="285783"/>
                  <a:pt x="17841" y="21390"/>
                </a:cubicBezTo>
                <a:cubicBezTo>
                  <a:pt x="147136" y="10433"/>
                  <a:pt x="296588" y="9602"/>
                  <a:pt x="440468" y="11925"/>
                </a:cubicBezTo>
                <a:lnTo>
                  <a:pt x="473966" y="12726"/>
                </a:lnTo>
                <a:lnTo>
                  <a:pt x="478805" y="12539"/>
                </a:lnTo>
                <a:lnTo>
                  <a:pt x="484496" y="12977"/>
                </a:lnTo>
                <a:lnTo>
                  <a:pt x="648894" y="16905"/>
                </a:lnTo>
                <a:cubicBezTo>
                  <a:pt x="714833" y="18773"/>
                  <a:pt x="776163" y="20559"/>
                  <a:pt x="829667" y="21390"/>
                </a:cubicBezTo>
                <a:lnTo>
                  <a:pt x="916694" y="22693"/>
                </a:lnTo>
                <a:lnTo>
                  <a:pt x="933747" y="21390"/>
                </a:lnTo>
                <a:cubicBezTo>
                  <a:pt x="1086511" y="12604"/>
                  <a:pt x="1591110" y="15003"/>
                  <a:pt x="1863531" y="21390"/>
                </a:cubicBezTo>
                <a:lnTo>
                  <a:pt x="1920387" y="22646"/>
                </a:lnTo>
                <a:lnTo>
                  <a:pt x="2054705" y="24358"/>
                </a:lnTo>
                <a:cubicBezTo>
                  <a:pt x="2107717" y="24456"/>
                  <a:pt x="2161143" y="23719"/>
                  <a:pt x="2217404" y="21390"/>
                </a:cubicBezTo>
                <a:cubicBezTo>
                  <a:pt x="2442445" y="12073"/>
                  <a:pt x="2732199" y="18194"/>
                  <a:pt x="2911273" y="21390"/>
                </a:cubicBezTo>
                <a:lnTo>
                  <a:pt x="3023675" y="20799"/>
                </a:lnTo>
                <a:lnTo>
                  <a:pt x="3093869" y="15816"/>
                </a:lnTo>
                <a:cubicBezTo>
                  <a:pt x="3182922" y="11551"/>
                  <a:pt x="3301373" y="10993"/>
                  <a:pt x="3429365" y="12165"/>
                </a:cubicBezTo>
                <a:lnTo>
                  <a:pt x="3575555" y="14425"/>
                </a:lnTo>
                <a:lnTo>
                  <a:pt x="3605772" y="13210"/>
                </a:lnTo>
                <a:cubicBezTo>
                  <a:pt x="3774503" y="6974"/>
                  <a:pt x="3960371" y="3465"/>
                  <a:pt x="4063093" y="21390"/>
                </a:cubicBezTo>
                <a:lnTo>
                  <a:pt x="4088792" y="24677"/>
                </a:lnTo>
                <a:lnTo>
                  <a:pt x="4129769" y="25744"/>
                </a:lnTo>
                <a:cubicBezTo>
                  <a:pt x="4269845" y="29597"/>
                  <a:pt x="4297423" y="30995"/>
                  <a:pt x="4403088" y="21390"/>
                </a:cubicBezTo>
                <a:cubicBezTo>
                  <a:pt x="4473592" y="10814"/>
                  <a:pt x="4858406" y="-6032"/>
                  <a:pt x="5096956" y="21390"/>
                </a:cubicBezTo>
                <a:lnTo>
                  <a:pt x="5251798" y="27914"/>
                </a:lnTo>
                <a:lnTo>
                  <a:pt x="5332872" y="21390"/>
                </a:lnTo>
                <a:cubicBezTo>
                  <a:pt x="5422885" y="11295"/>
                  <a:pt x="5502187" y="8863"/>
                  <a:pt x="5576462" y="10240"/>
                </a:cubicBezTo>
                <a:lnTo>
                  <a:pt x="5700011" y="17015"/>
                </a:lnTo>
                <a:lnTo>
                  <a:pt x="5761151" y="15143"/>
                </a:lnTo>
                <a:cubicBezTo>
                  <a:pt x="5846776" y="14123"/>
                  <a:pt x="5935566" y="15403"/>
                  <a:pt x="6026740" y="21390"/>
                </a:cubicBezTo>
                <a:lnTo>
                  <a:pt x="6161088" y="29209"/>
                </a:lnTo>
                <a:lnTo>
                  <a:pt x="6262655" y="21390"/>
                </a:lnTo>
                <a:cubicBezTo>
                  <a:pt x="6405549" y="5694"/>
                  <a:pt x="6517747" y="175"/>
                  <a:pt x="6610089" y="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701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F95C9C1-CAC3-84D2-CED2-A65A1A6D3E9E}"/>
              </a:ext>
            </a:extLst>
          </p:cNvPr>
          <p:cNvSpPr>
            <a:spLocks noGrp="1"/>
          </p:cNvSpPr>
          <p:nvPr>
            <p:ph type="title"/>
          </p:nvPr>
        </p:nvSpPr>
        <p:spPr/>
        <p:txBody>
          <a:bodyPr/>
          <a:lstStyle/>
          <a:p>
            <a:r>
              <a:rPr lang="it-IT" dirty="0"/>
              <a:t>Playing with </a:t>
            </a:r>
            <a:r>
              <a:rPr lang="it-IT" dirty="0" err="1"/>
              <a:t>political</a:t>
            </a:r>
            <a:r>
              <a:rPr lang="it-IT" dirty="0"/>
              <a:t> </a:t>
            </a:r>
            <a:r>
              <a:rPr lang="it-IT" dirty="0" err="1"/>
              <a:t>regimes</a:t>
            </a:r>
            <a:endParaRPr lang="it-IT" dirty="0"/>
          </a:p>
        </p:txBody>
      </p:sp>
      <p:sp>
        <p:nvSpPr>
          <p:cNvPr id="3" name="Segnaposto contenuto 2">
            <a:extLst>
              <a:ext uri="{FF2B5EF4-FFF2-40B4-BE49-F238E27FC236}">
                <a16:creationId xmlns:a16="http://schemas.microsoft.com/office/drawing/2014/main" id="{C58C4A2B-1080-33C0-9AA7-93690972A3A3}"/>
              </a:ext>
            </a:extLst>
          </p:cNvPr>
          <p:cNvSpPr>
            <a:spLocks noGrp="1"/>
          </p:cNvSpPr>
          <p:nvPr>
            <p:ph idx="1"/>
          </p:nvPr>
        </p:nvSpPr>
        <p:spPr/>
        <p:txBody>
          <a:bodyPr/>
          <a:lstStyle/>
          <a:p>
            <a:r>
              <a:rPr lang="it-IT" dirty="0"/>
              <a:t>Select a case (</a:t>
            </a:r>
            <a:r>
              <a:rPr lang="it-IT" dirty="0" err="1"/>
              <a:t>among</a:t>
            </a:r>
            <a:r>
              <a:rPr lang="it-IT" dirty="0"/>
              <a:t> the </a:t>
            </a:r>
            <a:r>
              <a:rPr lang="it-IT" dirty="0" err="1"/>
              <a:t>authoritarian</a:t>
            </a:r>
            <a:r>
              <a:rPr lang="it-IT" dirty="0"/>
              <a:t> </a:t>
            </a:r>
            <a:r>
              <a:rPr lang="it-IT" dirty="0" err="1"/>
              <a:t>ones</a:t>
            </a:r>
            <a:r>
              <a:rPr lang="it-IT" dirty="0"/>
              <a:t>);</a:t>
            </a:r>
          </a:p>
          <a:p>
            <a:r>
              <a:rPr lang="it-IT" dirty="0" err="1"/>
              <a:t>Analyse</a:t>
            </a:r>
            <a:r>
              <a:rPr lang="it-IT" dirty="0"/>
              <a:t> the </a:t>
            </a:r>
            <a:r>
              <a:rPr lang="it-IT" dirty="0" err="1"/>
              <a:t>political</a:t>
            </a:r>
            <a:r>
              <a:rPr lang="it-IT" dirty="0"/>
              <a:t>  regime;</a:t>
            </a:r>
          </a:p>
          <a:p>
            <a:r>
              <a:rPr lang="it-IT" dirty="0" err="1"/>
              <a:t>Define</a:t>
            </a:r>
            <a:r>
              <a:rPr lang="it-IT" dirty="0"/>
              <a:t> the label and the </a:t>
            </a:r>
            <a:r>
              <a:rPr lang="it-IT" dirty="0" err="1"/>
              <a:t>level</a:t>
            </a:r>
            <a:r>
              <a:rPr lang="it-IT" dirty="0"/>
              <a:t> of </a:t>
            </a:r>
            <a:r>
              <a:rPr lang="it-IT" dirty="0" err="1"/>
              <a:t>illiberalism</a:t>
            </a:r>
            <a:endParaRPr lang="it-IT" dirty="0"/>
          </a:p>
          <a:p>
            <a:r>
              <a:rPr lang="it-IT" dirty="0" err="1"/>
              <a:t>Analyse</a:t>
            </a:r>
            <a:r>
              <a:rPr lang="it-IT" dirty="0"/>
              <a:t> the impact on the </a:t>
            </a:r>
            <a:r>
              <a:rPr lang="it-IT" dirty="0" err="1"/>
              <a:t>region</a:t>
            </a:r>
            <a:endParaRPr lang="it-IT" dirty="0"/>
          </a:p>
        </p:txBody>
      </p:sp>
    </p:spTree>
    <p:extLst>
      <p:ext uri="{BB962C8B-B14F-4D97-AF65-F5344CB8AC3E}">
        <p14:creationId xmlns:p14="http://schemas.microsoft.com/office/powerpoint/2010/main" val="842353620"/>
      </p:ext>
    </p:extLst>
  </p:cSld>
  <p:clrMapOvr>
    <a:masterClrMapping/>
  </p:clrMapOvr>
</p:sld>
</file>

<file path=ppt/theme/theme1.xml><?xml version="1.0" encoding="utf-8"?>
<a:theme xmlns:a="http://schemas.openxmlformats.org/drawingml/2006/main" name="SketchyVTI">
  <a:themeElements>
    <a:clrScheme name="AnalogousFromDarkSeedRightStep">
      <a:dk1>
        <a:srgbClr val="000000"/>
      </a:dk1>
      <a:lt1>
        <a:srgbClr val="FFFFFF"/>
      </a:lt1>
      <a:dk2>
        <a:srgbClr val="1C2B31"/>
      </a:dk2>
      <a:lt2>
        <a:srgbClr val="F0F3F2"/>
      </a:lt2>
      <a:accent1>
        <a:srgbClr val="C34D81"/>
      </a:accent1>
      <a:accent2>
        <a:srgbClr val="B13B3E"/>
      </a:accent2>
      <a:accent3>
        <a:srgbClr val="C37B4D"/>
      </a:accent3>
      <a:accent4>
        <a:srgbClr val="B19A3B"/>
      </a:accent4>
      <a:accent5>
        <a:srgbClr val="95AD44"/>
      </a:accent5>
      <a:accent6>
        <a:srgbClr val="65B13B"/>
      </a:accent6>
      <a:hlink>
        <a:srgbClr val="6A65CB"/>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636</Words>
  <Application>Microsoft Macintosh PowerPoint</Application>
  <PresentationFormat>Widescreen</PresentationFormat>
  <Paragraphs>80</Paragraphs>
  <Slides>15</Slides>
  <Notes>6</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15</vt:i4>
      </vt:variant>
    </vt:vector>
  </HeadingPairs>
  <TitlesOfParts>
    <vt:vector size="21" baseType="lpstr">
      <vt:lpstr>Arial</vt:lpstr>
      <vt:lpstr>Book Antiqua</vt:lpstr>
      <vt:lpstr>Calibri</vt:lpstr>
      <vt:lpstr>The Hand Bold</vt:lpstr>
      <vt:lpstr>The Serif Hand Black</vt:lpstr>
      <vt:lpstr>SketchyVTI</vt:lpstr>
      <vt:lpstr>Authoritarian Regimes</vt:lpstr>
      <vt:lpstr>  Definition</vt:lpstr>
      <vt:lpstr>Totalitarian and Authoritarian regimes </vt:lpstr>
      <vt:lpstr>    Authoritarian Regimes</vt:lpstr>
      <vt:lpstr>Authoritarian Regimes</vt:lpstr>
      <vt:lpstr>Authoritarian Regimes</vt:lpstr>
      <vt:lpstr>SULTANIST REGIMES</vt:lpstr>
      <vt:lpstr>  Why the military intervenes </vt:lpstr>
      <vt:lpstr>Participation in an authoritarian regime</vt:lpstr>
      <vt:lpstr>Bureaucracy in an authoritarian regime</vt:lpstr>
      <vt:lpstr> «HYBRID» Regimes</vt:lpstr>
      <vt:lpstr>HYBRID Regimes</vt:lpstr>
      <vt:lpstr>Illiberal democracies</vt:lpstr>
      <vt:lpstr>Presentazione standard di PowerPoint</vt:lpstr>
      <vt:lpstr>Playing with political regimes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Regimi Autoritari</dc:title>
  <dc:creator>Daniela Irrera</dc:creator>
  <cp:lastModifiedBy>Daniela Irrera</cp:lastModifiedBy>
  <cp:revision>19</cp:revision>
  <dcterms:created xsi:type="dcterms:W3CDTF">2021-10-12T17:37:24Z</dcterms:created>
  <dcterms:modified xsi:type="dcterms:W3CDTF">2025-11-12T10:07:16Z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2024-11-14T16:47:10Z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f2547b26-98c3-470b-a40d-facb484cd6e4</vt:lpwstr>
  </property>
  <property fmtid="{D5CDD505-2E9C-101B-9397-08002B2CF9AE}" pid="7" name="MSIP_Label_defa4170-0d19-0005-0004-bc88714345d2_ActionId">
    <vt:lpwstr>f4c8da5a-b22c-47ca-9ae8-e6149f5496ba</vt:lpwstr>
  </property>
  <property fmtid="{D5CDD505-2E9C-101B-9397-08002B2CF9AE}" pid="8" name="MSIP_Label_defa4170-0d19-0005-0004-bc88714345d2_ContentBits">
    <vt:lpwstr>0</vt:lpwstr>
  </property>
</Properties>
</file>