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1" r:id="rId1"/>
  </p:sldMasterIdLst>
  <p:notesMasterIdLst>
    <p:notesMasterId r:id="rId13"/>
  </p:notesMasterIdLst>
  <p:sldIdLst>
    <p:sldId id="258" r:id="rId2"/>
    <p:sldId id="259" r:id="rId3"/>
    <p:sldId id="264" r:id="rId4"/>
    <p:sldId id="265" r:id="rId5"/>
    <p:sldId id="260" r:id="rId6"/>
    <p:sldId id="262" r:id="rId7"/>
    <p:sldId id="266" r:id="rId8"/>
    <p:sldId id="267" r:id="rId9"/>
    <p:sldId id="471" r:id="rId10"/>
    <p:sldId id="472" r:id="rId11"/>
    <p:sldId id="473" r:id="rId1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79"/>
  </p:normalViewPr>
  <p:slideViewPr>
    <p:cSldViewPr snapToGrid="0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C798FF-FBA0-5848-878F-8E7F5644DDDC}" type="datetimeFigureOut">
              <a:rPr lang="it-IT" smtClean="0"/>
              <a:t>01/12/24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797A2B-EEC5-EB47-9574-53B9E95F9C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4818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>
            <a:extLst>
              <a:ext uri="{FF2B5EF4-FFF2-40B4-BE49-F238E27FC236}">
                <a16:creationId xmlns:a16="http://schemas.microsoft.com/office/drawing/2014/main" id="{C76341B9-8582-3E73-B6DC-D648DCFAD7E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9CA02EFE-14C6-7B4A-B8F4-8BB4CC6A6D13}" type="slidenum">
              <a:rPr lang="en-US" altLang="en-US" sz="1200">
                <a:latin typeface="Times New Roman" panose="02020603050405020304" pitchFamily="18" charset="0"/>
              </a:rPr>
              <a:pPr algn="r" eaLnBrk="1" hangingPunct="1"/>
              <a:t>9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0E3C14F3-7117-1569-60A6-F910802DE7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7FDA48D4-295F-B5BF-6E84-88F9F232E2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050">
            <a:extLst>
              <a:ext uri="{FF2B5EF4-FFF2-40B4-BE49-F238E27FC236}">
                <a16:creationId xmlns:a16="http://schemas.microsoft.com/office/drawing/2014/main" id="{6A05A2D3-F456-EC97-6702-E3214597AA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8" name="Rectangle 2051">
            <a:extLst>
              <a:ext uri="{FF2B5EF4-FFF2-40B4-BE49-F238E27FC236}">
                <a16:creationId xmlns:a16="http://schemas.microsoft.com/office/drawing/2014/main" id="{0F2003DC-DCE1-8EA7-7347-03484F6D3C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AutoNum type="arabicPeriod"/>
            </a:pPr>
            <a:r>
              <a:rPr lang="it-IT" altLang="it-IT">
                <a:latin typeface="Times New Roman" panose="02020603050405020304" pitchFamily="18" charset="0"/>
                <a:ea typeface="ＭＳ Ｐゴシック" panose="020B0600070205080204" pitchFamily="34" charset="-128"/>
              </a:rPr>
              <a:t>fattori politici sono il sostegno o l’opposizione dei governi degli stati che hanno ruoli organizzativi preminenti, il sostegno o l’opposizione dei governi che controllano risorse direttamente importanti per il problema in questione, il sostegno o l’opposizione di gruppi di stati abbastanza forti e coesi.</a:t>
            </a:r>
          </a:p>
          <a:p>
            <a:pPr marL="228600" indent="-228600">
              <a:buFontTx/>
              <a:buAutoNum type="arabicPeriod"/>
            </a:pPr>
            <a:r>
              <a:rPr lang="it-IT" altLang="it-IT">
                <a:latin typeface="Times New Roman" panose="02020603050405020304" pitchFamily="18" charset="0"/>
                <a:ea typeface="ＭＳ Ｐゴシック" panose="020B0600070205080204" pitchFamily="34" charset="-128"/>
              </a:rPr>
              <a:t>Fattori sociali sono processi economici, come le fasi di crescita o di contrazione dei cicli economici, e processi culturali, come le fasi espansive o riflessive di una civilità o di una cultura.</a:t>
            </a:r>
          </a:p>
          <a:p>
            <a:pPr marL="228600" indent="-228600">
              <a:buFontTx/>
              <a:buAutoNum type="arabicPeriod"/>
            </a:pPr>
            <a:r>
              <a:rPr lang="it-IT" altLang="it-IT">
                <a:latin typeface="Times New Roman" panose="02020603050405020304" pitchFamily="18" charset="0"/>
                <a:ea typeface="ＭＳ Ｐゴシック" panose="020B0600070205080204" pitchFamily="34" charset="-128"/>
              </a:rPr>
              <a:t>Fattori di tipo materiale sono le innovazioni e il progresso tecnologico.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0F28B-45E3-4585-87E3-73838692A7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668049"/>
            <a:ext cx="7626795" cy="2841914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F755B0-E17A-4B52-A99D-C35BB18BB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602038"/>
            <a:ext cx="7626795" cy="250172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90C28-805B-4DA6-A10E-651C0FD01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EBBA9-C52F-4628-AE0D-DCD1772F9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BAC57-F8E1-4B54-A111-CB53B3203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75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A2C84-1247-4534-81D1-136C3E1EB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8D490-CEA6-4844-A537-F749658D37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AEFC9-887F-4E73-9938-6032D5286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CF0CF-134A-404E-A177-9FAAA039F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1B0DC-2D2C-408B-A577-904A2385C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813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55431-EF88-4771-9699-27EF70A55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50"/>
            <a:ext cx="7673389" cy="381658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F57C3-A928-4093-B3FC-ECC2194AE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4589463"/>
            <a:ext cx="7673389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BFD625-A893-46D3-A518-9E969CB4F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AD37A-B380-4B65-9FB9-3FB914120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773B6-CD13-4451-9BF3-C4102BA5E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298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1FBD0A-9F7B-4EBB-9982-B55F5F980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88CFF0B8-0BA9-4DD9-B7B2-0655DC841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77B910E-9B87-4291-987B-6883212CBA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151383" y="2767655"/>
            <a:ext cx="1040617" cy="2833045"/>
            <a:chOff x="11151383" y="2767655"/>
            <a:chExt cx="1040617" cy="2833045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5596CF7-55B3-409D-A36C-F5BE9D625628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2245D23-45D8-474C-8A38-633E99962676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8A8D14-28CA-4095-B2FA-E48B3150AD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1D1F176A-19F1-4537-800D-210F29EC1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A04C26-6125-4D95-9FC0-50DEB9419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10451534" cy="159174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5401A-13E5-4CED-864F-06D6EECCBC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341329"/>
            <a:ext cx="5562600" cy="38356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513523-8F78-4766-91D7-03E329B683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41329"/>
            <a:ext cx="4736534" cy="38356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5B757F-BAD2-4343-BD57-FC02D0BE1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0EF3C-A61E-4F43-9C8F-BC9A6455C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19D947-1DC8-4CE9-A031-6EEB776BD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349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5BFA9BB-A51E-4D09-8602-5AD901046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Color Fill">
            <a:extLst>
              <a:ext uri="{FF2B5EF4-FFF2-40B4-BE49-F238E27FC236}">
                <a16:creationId xmlns:a16="http://schemas.microsoft.com/office/drawing/2014/main" id="{A60257A1-779B-4048-BC0D-1EA579B5B1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8F4B5D0-AA24-4702-9C01-FC1A03E7B6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151383" y="2767655"/>
            <a:ext cx="1040617" cy="2833045"/>
            <a:chOff x="11151383" y="2767655"/>
            <a:chExt cx="1040617" cy="2833045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9CBF9BD-1EB2-4122-98FE-F2B5DF8771C9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C41FF89-01DF-4236-AA4D-243CB8A464B3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D03BB88-350D-4DE0-BB34-870F64356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</p:grpSp>
      <p:sp>
        <p:nvSpPr>
          <p:cNvPr id="15" name="Texture">
            <a:extLst>
              <a:ext uri="{FF2B5EF4-FFF2-40B4-BE49-F238E27FC236}">
                <a16:creationId xmlns:a16="http://schemas.microsoft.com/office/drawing/2014/main" id="{4A8025C0-8995-4863-A847-7ED1F8CCE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62335-6445-435C-A1C6-9F090B965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10450629" cy="13255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074B3D-418F-464D-91E7-993D0B480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086" y="2182814"/>
            <a:ext cx="5021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904709-9362-4AB5-9AA2-32F51BF06A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086" y="3115949"/>
            <a:ext cx="5021512" cy="3073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083836-1CF5-406F-B0CB-643F37066C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90597" y="2182814"/>
            <a:ext cx="50172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4A8670-0F33-4222-AAC9-96A21C47C3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90597" y="3115949"/>
            <a:ext cx="5017232" cy="3073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1E6970-4A96-4519-9C0E-11E245D56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FEE249-70F5-4359-B699-23D68A503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2AE510-A38C-45EE-B061-CB02E4E3D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462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A9D1A-F943-4838-BA2F-6DF4F2EC9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7685037" cy="13638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FEE401-3424-4696-A6FC-BBEE79379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E9D767-A30A-4508-B510-99AB91737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0979DC-F3D5-43AB-8A0F-9C8A14E0C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17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DCDA0B-9BEE-4B57-8F97-96D5645D0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282AF2-09A1-4A1C-AEB6-577962B71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D99D9-82B1-496C-ABBC-4FF0C375D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7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7D9AFA4-EB8E-4091-A5E2-1B9D163A0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F25018FE-FB44-4E2E-A181-B3476F3E8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6C7CD4B-70DE-49E2-A336-B6F43F58F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4B8BFC9-6F67-47CB-BAE4-45260FBAF397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Graphic 9">
              <a:extLst>
                <a:ext uri="{FF2B5EF4-FFF2-40B4-BE49-F238E27FC236}">
                  <a16:creationId xmlns:a16="http://schemas.microsoft.com/office/drawing/2014/main" id="{40F836E5-3C5B-4DE7-B09A-AE00DEE730A9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8E1B8E4-080E-4F43-B33F-59DD21B6B658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07639D4-740A-4B71-8393-99CA375EB4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9" name="Graphic 9">
              <a:extLst>
                <a:ext uri="{FF2B5EF4-FFF2-40B4-BE49-F238E27FC236}">
                  <a16:creationId xmlns:a16="http://schemas.microsoft.com/office/drawing/2014/main" id="{AE7E56E5-1F6A-442B-B5E0-ED19F815D2E2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0" name="Graphic 9">
              <a:extLst>
                <a:ext uri="{FF2B5EF4-FFF2-40B4-BE49-F238E27FC236}">
                  <a16:creationId xmlns:a16="http://schemas.microsoft.com/office/drawing/2014/main" id="{3774E986-8FE2-4670-A4C0-96E213269BD7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3A5846DF-A106-4887-BE2C-DCD89DAA65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67E81C-AA51-44A0-B21C-757B2F3B9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4314825" cy="1957828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0438A-298D-4466-B55D-F466C345C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68049"/>
            <a:ext cx="4875212" cy="523125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143104-0579-4974-88D2-61DF1A30D3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749024"/>
            <a:ext cx="4314825" cy="3119964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A32755-0632-47CB-AA69-7EFB212FA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ED0B4F-5B59-4064-A88B-E9938A40F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512E7F-93B8-4E93-BCB3-ADE74FC15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780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3C1870-4E69-4DE7-BF2F-DE8A7881C6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7439AB1C-A8A1-4745-9625-B18FE9160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1ADDC4D-D9AA-48F8-BD10-2D20F1460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1136312-3085-4615-A743-4EE531585B11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Graphic 9">
              <a:extLst>
                <a:ext uri="{FF2B5EF4-FFF2-40B4-BE49-F238E27FC236}">
                  <a16:creationId xmlns:a16="http://schemas.microsoft.com/office/drawing/2014/main" id="{29539FE4-376B-4187-A80A-C98EBA23DA30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11DC5D7-2276-4A57-8783-A0EFB00416E9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7D5B578-4971-4ADC-97D8-B9CEF52AA7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9" name="Graphic 9">
              <a:extLst>
                <a:ext uri="{FF2B5EF4-FFF2-40B4-BE49-F238E27FC236}">
                  <a16:creationId xmlns:a16="http://schemas.microsoft.com/office/drawing/2014/main" id="{2D968E77-E43D-4870-93BC-CBF1947336B3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0" name="Graphic 9">
              <a:extLst>
                <a:ext uri="{FF2B5EF4-FFF2-40B4-BE49-F238E27FC236}">
                  <a16:creationId xmlns:a16="http://schemas.microsoft.com/office/drawing/2014/main" id="{1221D41A-E71E-4587-A876-F8778E7C03E1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50457195-385D-490A-91AB-30B969C61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06FF6D-24FA-4E04-90ED-7DBE228B2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4314825" cy="2235711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32D78B-0E21-420F-9DFF-6131CB0F7E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68049"/>
            <a:ext cx="4958436" cy="52312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AC2A57-1064-4391-B96B-4D04305E0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941222"/>
            <a:ext cx="4314825" cy="29277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04EB0-850A-4256-8D12-E01A201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9CF4AF-C757-4552-AB8A-3B89C3746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62A368-F12B-4B5E-82F0-A6AEE6AF2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835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A5B40-C529-41A6-8D06-07AF9430A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B5A354-E2A8-4A91-9D7A-36D9E0915C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5D3944-2E3D-42BC-B83D-7630699D4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C57FA-204E-4A7A-BAE2-DF17BB0FF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DA36D-49FF-495A-8E25-4CCC98E39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358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44ECD05-4E94-4A60-8FDA-700BF100B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Color Fill">
            <a:extLst>
              <a:ext uri="{FF2B5EF4-FFF2-40B4-BE49-F238E27FC236}">
                <a16:creationId xmlns:a16="http://schemas.microsoft.com/office/drawing/2014/main" id="{8BCB0EB2-4067-418C-9465-9D4C71240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4E37999-41E7-446D-8C53-B904C3CE8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38A90E8-87F8-4150-B5EB-E19C8A01AFB9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0" name="Graphic 9">
              <a:extLst>
                <a:ext uri="{FF2B5EF4-FFF2-40B4-BE49-F238E27FC236}">
                  <a16:creationId xmlns:a16="http://schemas.microsoft.com/office/drawing/2014/main" id="{724DCA1C-A8E8-4F90-8FAE-85B1426C108A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58D6291-6756-44E3-9FCE-0B2ECA5EE664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37CA96E-9DD9-4172-B63B-50DF43B576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 dirty="0"/>
            </a:p>
          </p:txBody>
        </p:sp>
        <p:sp>
          <p:nvSpPr>
            <p:cNvPr id="13" name="Graphic 9">
              <a:extLst>
                <a:ext uri="{FF2B5EF4-FFF2-40B4-BE49-F238E27FC236}">
                  <a16:creationId xmlns:a16="http://schemas.microsoft.com/office/drawing/2014/main" id="{B335AFFE-BF3D-491C-8255-692B9DAC6775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4" name="Graphic 9">
              <a:extLst>
                <a:ext uri="{FF2B5EF4-FFF2-40B4-BE49-F238E27FC236}">
                  <a16:creationId xmlns:a16="http://schemas.microsoft.com/office/drawing/2014/main" id="{AA052AAF-7A7C-4EDB-AE2C-FCA3A756C4E5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20" name="Texture">
            <a:extLst>
              <a:ext uri="{FF2B5EF4-FFF2-40B4-BE49-F238E27FC236}">
                <a16:creationId xmlns:a16="http://schemas.microsoft.com/office/drawing/2014/main" id="{31F99E9D-6528-47AC-B178-7032D0E17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4DD302-622D-4E42-BD6F-FAAA98B372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306311" y="668049"/>
            <a:ext cx="2628900" cy="55089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70D9F5-C907-405F-BE11-571C61745E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668049"/>
            <a:ext cx="6689098" cy="55089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FD860-3FBD-4FE7-A9FD-1D4A4D10A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A367B-81B3-4BD3-9C95-18EC0710A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D8E54-346D-4D66-BF99-96DA43F80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141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F358BAA-9C8A-4E17-BAD8-32FD6FFEA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olor Fill">
            <a:extLst>
              <a:ext uri="{FF2B5EF4-FFF2-40B4-BE49-F238E27FC236}">
                <a16:creationId xmlns:a16="http://schemas.microsoft.com/office/drawing/2014/main" id="{4D6F41A4-BEE3-4935-9371-4ADEA67A2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726F010-956A-40BC-8A1F-8002DC72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351566" y="0"/>
            <a:ext cx="3840434" cy="6858000"/>
            <a:chOff x="8351565" y="0"/>
            <a:chExt cx="3840434" cy="68580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386E468-0048-46C4-ADDD-FBE7A6AE9F31}"/>
                </a:ext>
              </a:extLst>
            </p:cNvPr>
            <p:cNvSpPr/>
            <p:nvPr/>
          </p:nvSpPr>
          <p:spPr>
            <a:xfrm>
              <a:off x="11260165" y="519204"/>
              <a:ext cx="474635" cy="4746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5B35ED4-0C31-4C8C-A45E-6A3EDEAB2867}"/>
                </a:ext>
              </a:extLst>
            </p:cNvPr>
            <p:cNvSpPr/>
            <p:nvPr/>
          </p:nvSpPr>
          <p:spPr>
            <a:xfrm>
              <a:off x="8385871" y="0"/>
              <a:ext cx="2955657" cy="679194"/>
            </a:xfrm>
            <a:custGeom>
              <a:avLst/>
              <a:gdLst>
                <a:gd name="connsiteX0" fmla="*/ 0 w 2955657"/>
                <a:gd name="connsiteY0" fmla="*/ 0 h 679194"/>
                <a:gd name="connsiteX1" fmla="*/ 2955657 w 2955657"/>
                <a:gd name="connsiteY1" fmla="*/ 0 h 679194"/>
                <a:gd name="connsiteX2" fmla="*/ 2892839 w 2955657"/>
                <a:gd name="connsiteY2" fmla="*/ 84007 h 679194"/>
                <a:gd name="connsiteX3" fmla="*/ 1630760 w 2955657"/>
                <a:gd name="connsiteY3" fmla="*/ 679194 h 679194"/>
                <a:gd name="connsiteX4" fmla="*/ 0 w 2955657"/>
                <a:gd name="connsiteY4" fmla="*/ 679194 h 679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5657" h="679194">
                  <a:moveTo>
                    <a:pt x="0" y="0"/>
                  </a:moveTo>
                  <a:lnTo>
                    <a:pt x="2955657" y="0"/>
                  </a:lnTo>
                  <a:lnTo>
                    <a:pt x="2892839" y="84007"/>
                  </a:lnTo>
                  <a:cubicBezTo>
                    <a:pt x="2592855" y="447504"/>
                    <a:pt x="2138868" y="679194"/>
                    <a:pt x="1630760" y="679194"/>
                  </a:cubicBezTo>
                  <a:lnTo>
                    <a:pt x="0" y="67919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0A1EF3-FA93-48F4-9F82-BC0C79635750}"/>
                </a:ext>
              </a:extLst>
            </p:cNvPr>
            <p:cNvSpPr/>
            <p:nvPr/>
          </p:nvSpPr>
          <p:spPr>
            <a:xfrm>
              <a:off x="8351565" y="4121414"/>
              <a:ext cx="3266317" cy="2736586"/>
            </a:xfrm>
            <a:custGeom>
              <a:avLst/>
              <a:gdLst>
                <a:gd name="connsiteX0" fmla="*/ 1635557 w 3266317"/>
                <a:gd name="connsiteY0" fmla="*/ 0 h 2736586"/>
                <a:gd name="connsiteX1" fmla="*/ 3266317 w 3266317"/>
                <a:gd name="connsiteY1" fmla="*/ 0 h 2736586"/>
                <a:gd name="connsiteX2" fmla="*/ 3266317 w 3266317"/>
                <a:gd name="connsiteY2" fmla="*/ 1630760 h 2736586"/>
                <a:gd name="connsiteX3" fmla="*/ 2892838 w 3266317"/>
                <a:gd name="connsiteY3" fmla="*/ 2671131 h 2736586"/>
                <a:gd name="connsiteX4" fmla="*/ 2833348 w 3266317"/>
                <a:gd name="connsiteY4" fmla="*/ 2736586 h 2736586"/>
                <a:gd name="connsiteX5" fmla="*/ 0 w 3266317"/>
                <a:gd name="connsiteY5" fmla="*/ 2736586 h 2736586"/>
                <a:gd name="connsiteX6" fmla="*/ 0 w 3266317"/>
                <a:gd name="connsiteY6" fmla="*/ 1635558 h 2736586"/>
                <a:gd name="connsiteX7" fmla="*/ 1635557 w 3266317"/>
                <a:gd name="connsiteY7" fmla="*/ 0 h 2736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66317" h="2736586">
                  <a:moveTo>
                    <a:pt x="1635557" y="0"/>
                  </a:moveTo>
                  <a:lnTo>
                    <a:pt x="3266317" y="0"/>
                  </a:lnTo>
                  <a:lnTo>
                    <a:pt x="3266317" y="1630760"/>
                  </a:lnTo>
                  <a:cubicBezTo>
                    <a:pt x="3266317" y="2025955"/>
                    <a:pt x="3126159" y="2388411"/>
                    <a:pt x="2892838" y="2671131"/>
                  </a:cubicBezTo>
                  <a:lnTo>
                    <a:pt x="2833348" y="2736586"/>
                  </a:lnTo>
                  <a:lnTo>
                    <a:pt x="0" y="2736586"/>
                  </a:lnTo>
                  <a:lnTo>
                    <a:pt x="0" y="1635558"/>
                  </a:lnTo>
                  <a:cubicBezTo>
                    <a:pt x="0" y="732255"/>
                    <a:pt x="732254" y="0"/>
                    <a:pt x="163555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985F09D-6969-44D0-B04F-4EDE0FEDAF63}"/>
                </a:ext>
              </a:extLst>
            </p:cNvPr>
            <p:cNvSpPr/>
            <p:nvPr/>
          </p:nvSpPr>
          <p:spPr>
            <a:xfrm>
              <a:off x="11755674" y="3386384"/>
              <a:ext cx="436325" cy="1309674"/>
            </a:xfrm>
            <a:custGeom>
              <a:avLst/>
              <a:gdLst>
                <a:gd name="connsiteX0" fmla="*/ 470325 w 477612"/>
                <a:gd name="connsiteY0" fmla="*/ 0 h 1433600"/>
                <a:gd name="connsiteX1" fmla="*/ 475607 w 477612"/>
                <a:gd name="connsiteY1" fmla="*/ 3701 h 1433600"/>
                <a:gd name="connsiteX2" fmla="*/ 477612 w 477612"/>
                <a:gd name="connsiteY2" fmla="*/ 5160 h 1433600"/>
                <a:gd name="connsiteX3" fmla="*/ 477612 w 477612"/>
                <a:gd name="connsiteY3" fmla="*/ 1428441 h 1433600"/>
                <a:gd name="connsiteX4" fmla="*/ 475607 w 477612"/>
                <a:gd name="connsiteY4" fmla="*/ 1429900 h 1433600"/>
                <a:gd name="connsiteX5" fmla="*/ 470325 w 477612"/>
                <a:gd name="connsiteY5" fmla="*/ 1433600 h 1433600"/>
                <a:gd name="connsiteX6" fmla="*/ 0 w 477612"/>
                <a:gd name="connsiteY6" fmla="*/ 716800 h 1433600"/>
                <a:gd name="connsiteX7" fmla="*/ 470325 w 477612"/>
                <a:gd name="connsiteY7" fmla="*/ 0 h 143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7612" h="1433600">
                  <a:moveTo>
                    <a:pt x="470325" y="0"/>
                  </a:moveTo>
                  <a:cubicBezTo>
                    <a:pt x="470325" y="0"/>
                    <a:pt x="472162" y="1254"/>
                    <a:pt x="475607" y="3701"/>
                  </a:cubicBezTo>
                  <a:lnTo>
                    <a:pt x="477612" y="5160"/>
                  </a:lnTo>
                  <a:lnTo>
                    <a:pt x="477612" y="1428441"/>
                  </a:lnTo>
                  <a:lnTo>
                    <a:pt x="475607" y="1429900"/>
                  </a:lnTo>
                  <a:cubicBezTo>
                    <a:pt x="472162" y="1432347"/>
                    <a:pt x="470325" y="1433600"/>
                    <a:pt x="470325" y="1433600"/>
                  </a:cubicBezTo>
                  <a:cubicBezTo>
                    <a:pt x="470325" y="1433600"/>
                    <a:pt x="0" y="1112672"/>
                    <a:pt x="0" y="716800"/>
                  </a:cubicBezTo>
                  <a:cubicBezTo>
                    <a:pt x="0" y="320929"/>
                    <a:pt x="470325" y="0"/>
                    <a:pt x="470325" y="0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20000"/>
                  <a:lumOff val="80000"/>
                </a:schemeClr>
              </a:fgClr>
              <a:bgClr>
                <a:schemeClr val="accent4">
                  <a:lumMod val="60000"/>
                  <a:lumOff val="40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 dirty="0"/>
            </a:p>
          </p:txBody>
        </p:sp>
        <p:sp>
          <p:nvSpPr>
            <p:cNvPr id="18" name="Graphic 9">
              <a:extLst>
                <a:ext uri="{FF2B5EF4-FFF2-40B4-BE49-F238E27FC236}">
                  <a16:creationId xmlns:a16="http://schemas.microsoft.com/office/drawing/2014/main" id="{003913A0-A3C0-4ED8-8920-318068FBC46F}"/>
                </a:ext>
              </a:extLst>
            </p:cNvPr>
            <p:cNvSpPr/>
            <p:nvPr/>
          </p:nvSpPr>
          <p:spPr>
            <a:xfrm>
              <a:off x="8385870" y="791588"/>
              <a:ext cx="3232012" cy="3232012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</p:grpSp>
      <p:sp>
        <p:nvSpPr>
          <p:cNvPr id="12" name="Texture">
            <a:extLst>
              <a:ext uri="{FF2B5EF4-FFF2-40B4-BE49-F238E27FC236}">
                <a16:creationId xmlns:a16="http://schemas.microsoft.com/office/drawing/2014/main" id="{7FE1D329-7CB2-4DF5-B0C0-36DD19EBC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13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3083B5-1505-44FE-894D-AA1AB6D60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768503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3F3930-F8C8-43B1-BC1A-6264F4ACB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096713"/>
            <a:ext cx="7685037" cy="4080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4F2F7-3ECA-43D7-BFF3-FBB407AEAB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8048B-57AF-4F53-BC84-8E0A1033FBEC}" type="datetimeFigureOut">
              <a:rPr lang="en-US" smtClean="0"/>
              <a:pPr/>
              <a:t>12/1/24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A193F-0B61-43DD-8E45-EFEAC43E38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15544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25961-D3A8-4945-AEE4-EE1952DBDC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54512" y="6355080"/>
            <a:ext cx="795528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A8A1B-4E1E-43EF-8A39-7D4A3879B941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1731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0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9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F358BAA-9C8A-4E17-BAD8-32FD6FFEA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Color Fill">
            <a:extLst>
              <a:ext uri="{FF2B5EF4-FFF2-40B4-BE49-F238E27FC236}">
                <a16:creationId xmlns:a16="http://schemas.microsoft.com/office/drawing/2014/main" id="{4D6F41A4-BEE3-4935-9371-4ADEA67A2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726F010-956A-40BC-8A1F-8002DC72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351566" y="0"/>
            <a:ext cx="3840434" cy="6858000"/>
            <a:chOff x="8351565" y="0"/>
            <a:chExt cx="3840434" cy="68580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D386E468-0048-46C4-ADDD-FBE7A6AE9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60165" y="519204"/>
              <a:ext cx="474635" cy="4746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5B35ED4-0C31-4C8C-A45E-6A3EDEAB28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5871" y="0"/>
              <a:ext cx="2955657" cy="679194"/>
            </a:xfrm>
            <a:custGeom>
              <a:avLst/>
              <a:gdLst>
                <a:gd name="connsiteX0" fmla="*/ 0 w 2955657"/>
                <a:gd name="connsiteY0" fmla="*/ 0 h 679194"/>
                <a:gd name="connsiteX1" fmla="*/ 2955657 w 2955657"/>
                <a:gd name="connsiteY1" fmla="*/ 0 h 679194"/>
                <a:gd name="connsiteX2" fmla="*/ 2892839 w 2955657"/>
                <a:gd name="connsiteY2" fmla="*/ 84007 h 679194"/>
                <a:gd name="connsiteX3" fmla="*/ 1630760 w 2955657"/>
                <a:gd name="connsiteY3" fmla="*/ 679194 h 679194"/>
                <a:gd name="connsiteX4" fmla="*/ 0 w 2955657"/>
                <a:gd name="connsiteY4" fmla="*/ 679194 h 679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5657" h="679194">
                  <a:moveTo>
                    <a:pt x="0" y="0"/>
                  </a:moveTo>
                  <a:lnTo>
                    <a:pt x="2955657" y="0"/>
                  </a:lnTo>
                  <a:lnTo>
                    <a:pt x="2892839" y="84007"/>
                  </a:lnTo>
                  <a:cubicBezTo>
                    <a:pt x="2592855" y="447504"/>
                    <a:pt x="2138868" y="679194"/>
                    <a:pt x="1630760" y="679194"/>
                  </a:cubicBezTo>
                  <a:lnTo>
                    <a:pt x="0" y="67919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40A1EF3-FA93-48F4-9F82-BC0C796357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51565" y="4121414"/>
              <a:ext cx="3266317" cy="2736586"/>
            </a:xfrm>
            <a:custGeom>
              <a:avLst/>
              <a:gdLst>
                <a:gd name="connsiteX0" fmla="*/ 1635557 w 3266317"/>
                <a:gd name="connsiteY0" fmla="*/ 0 h 2736586"/>
                <a:gd name="connsiteX1" fmla="*/ 3266317 w 3266317"/>
                <a:gd name="connsiteY1" fmla="*/ 0 h 2736586"/>
                <a:gd name="connsiteX2" fmla="*/ 3266317 w 3266317"/>
                <a:gd name="connsiteY2" fmla="*/ 1630760 h 2736586"/>
                <a:gd name="connsiteX3" fmla="*/ 2892838 w 3266317"/>
                <a:gd name="connsiteY3" fmla="*/ 2671131 h 2736586"/>
                <a:gd name="connsiteX4" fmla="*/ 2833348 w 3266317"/>
                <a:gd name="connsiteY4" fmla="*/ 2736586 h 2736586"/>
                <a:gd name="connsiteX5" fmla="*/ 0 w 3266317"/>
                <a:gd name="connsiteY5" fmla="*/ 2736586 h 2736586"/>
                <a:gd name="connsiteX6" fmla="*/ 0 w 3266317"/>
                <a:gd name="connsiteY6" fmla="*/ 1635558 h 2736586"/>
                <a:gd name="connsiteX7" fmla="*/ 1635557 w 3266317"/>
                <a:gd name="connsiteY7" fmla="*/ 0 h 2736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66317" h="2736586">
                  <a:moveTo>
                    <a:pt x="1635557" y="0"/>
                  </a:moveTo>
                  <a:lnTo>
                    <a:pt x="3266317" y="0"/>
                  </a:lnTo>
                  <a:lnTo>
                    <a:pt x="3266317" y="1630760"/>
                  </a:lnTo>
                  <a:cubicBezTo>
                    <a:pt x="3266317" y="2025955"/>
                    <a:pt x="3126159" y="2388411"/>
                    <a:pt x="2892838" y="2671131"/>
                  </a:cubicBezTo>
                  <a:lnTo>
                    <a:pt x="2833348" y="2736586"/>
                  </a:lnTo>
                  <a:lnTo>
                    <a:pt x="0" y="2736586"/>
                  </a:lnTo>
                  <a:lnTo>
                    <a:pt x="0" y="1635558"/>
                  </a:lnTo>
                  <a:cubicBezTo>
                    <a:pt x="0" y="732255"/>
                    <a:pt x="732254" y="0"/>
                    <a:pt x="163555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985F09D-6969-44D0-B04F-4EDE0FEDA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755674" y="3386384"/>
              <a:ext cx="436325" cy="1309674"/>
            </a:xfrm>
            <a:custGeom>
              <a:avLst/>
              <a:gdLst>
                <a:gd name="connsiteX0" fmla="*/ 470325 w 477612"/>
                <a:gd name="connsiteY0" fmla="*/ 0 h 1433600"/>
                <a:gd name="connsiteX1" fmla="*/ 475607 w 477612"/>
                <a:gd name="connsiteY1" fmla="*/ 3701 h 1433600"/>
                <a:gd name="connsiteX2" fmla="*/ 477612 w 477612"/>
                <a:gd name="connsiteY2" fmla="*/ 5160 h 1433600"/>
                <a:gd name="connsiteX3" fmla="*/ 477612 w 477612"/>
                <a:gd name="connsiteY3" fmla="*/ 1428441 h 1433600"/>
                <a:gd name="connsiteX4" fmla="*/ 475607 w 477612"/>
                <a:gd name="connsiteY4" fmla="*/ 1429900 h 1433600"/>
                <a:gd name="connsiteX5" fmla="*/ 470325 w 477612"/>
                <a:gd name="connsiteY5" fmla="*/ 1433600 h 1433600"/>
                <a:gd name="connsiteX6" fmla="*/ 0 w 477612"/>
                <a:gd name="connsiteY6" fmla="*/ 716800 h 1433600"/>
                <a:gd name="connsiteX7" fmla="*/ 470325 w 477612"/>
                <a:gd name="connsiteY7" fmla="*/ 0 h 143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7612" h="1433600">
                  <a:moveTo>
                    <a:pt x="470325" y="0"/>
                  </a:moveTo>
                  <a:cubicBezTo>
                    <a:pt x="470325" y="0"/>
                    <a:pt x="472162" y="1254"/>
                    <a:pt x="475607" y="3701"/>
                  </a:cubicBezTo>
                  <a:lnTo>
                    <a:pt x="477612" y="5160"/>
                  </a:lnTo>
                  <a:lnTo>
                    <a:pt x="477612" y="1428441"/>
                  </a:lnTo>
                  <a:lnTo>
                    <a:pt x="475607" y="1429900"/>
                  </a:lnTo>
                  <a:cubicBezTo>
                    <a:pt x="472162" y="1432347"/>
                    <a:pt x="470325" y="1433600"/>
                    <a:pt x="470325" y="1433600"/>
                  </a:cubicBezTo>
                  <a:cubicBezTo>
                    <a:pt x="470325" y="1433600"/>
                    <a:pt x="0" y="1112672"/>
                    <a:pt x="0" y="716800"/>
                  </a:cubicBezTo>
                  <a:cubicBezTo>
                    <a:pt x="0" y="320929"/>
                    <a:pt x="470325" y="0"/>
                    <a:pt x="470325" y="0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20000"/>
                  <a:lumOff val="80000"/>
                </a:schemeClr>
              </a:fgClr>
              <a:bgClr>
                <a:schemeClr val="accent4">
                  <a:lumMod val="60000"/>
                  <a:lumOff val="40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 dirty="0"/>
            </a:p>
          </p:txBody>
        </p:sp>
        <p:sp>
          <p:nvSpPr>
            <p:cNvPr id="22" name="Graphic 9">
              <a:extLst>
                <a:ext uri="{FF2B5EF4-FFF2-40B4-BE49-F238E27FC236}">
                  <a16:creationId xmlns:a16="http://schemas.microsoft.com/office/drawing/2014/main" id="{003913A0-A3C0-4ED8-8920-318068FBC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5870" y="791588"/>
              <a:ext cx="3232012" cy="3232012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</p:grpSp>
      <p:sp>
        <p:nvSpPr>
          <p:cNvPr id="24" name="Texture">
            <a:extLst>
              <a:ext uri="{FF2B5EF4-FFF2-40B4-BE49-F238E27FC236}">
                <a16:creationId xmlns:a16="http://schemas.microsoft.com/office/drawing/2014/main" id="{7FE1D329-7CB2-4DF5-B0C0-36DD19EBC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26" name="Background Fill">
            <a:extLst>
              <a:ext uri="{FF2B5EF4-FFF2-40B4-BE49-F238E27FC236}">
                <a16:creationId xmlns:a16="http://schemas.microsoft.com/office/drawing/2014/main" id="{FAFB3478-4AEC-431E-93B2-1593839C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8" name="Color Fill">
            <a:extLst>
              <a:ext uri="{FF2B5EF4-FFF2-40B4-BE49-F238E27FC236}">
                <a16:creationId xmlns:a16="http://schemas.microsoft.com/office/drawing/2014/main" id="{A8A68745-355E-4D81-AA5F-942C71082A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Graphic 9">
            <a:extLst>
              <a:ext uri="{FF2B5EF4-FFF2-40B4-BE49-F238E27FC236}">
                <a16:creationId xmlns:a16="http://schemas.microsoft.com/office/drawing/2014/main" id="{9A450B93-9615-4854-BEA5-4A85DF5CD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86719" y="0"/>
            <a:ext cx="6905281" cy="6858000"/>
          </a:xfrm>
          <a:custGeom>
            <a:avLst/>
            <a:gdLst>
              <a:gd name="connsiteX0" fmla="*/ 6861546 w 6861545"/>
              <a:gd name="connsiteY0" fmla="*/ 6861546 h 6861545"/>
              <a:gd name="connsiteX1" fmla="*/ 3435812 w 6861545"/>
              <a:gd name="connsiteY1" fmla="*/ 6861546 h 6861545"/>
              <a:gd name="connsiteX2" fmla="*/ 0 w 6861545"/>
              <a:gd name="connsiteY2" fmla="*/ 3425734 h 6861545"/>
              <a:gd name="connsiteX3" fmla="*/ 0 w 6861545"/>
              <a:gd name="connsiteY3" fmla="*/ 0 h 6861545"/>
              <a:gd name="connsiteX4" fmla="*/ 3425734 w 6861545"/>
              <a:gd name="connsiteY4" fmla="*/ 0 h 6861545"/>
              <a:gd name="connsiteX5" fmla="*/ 6861546 w 6861545"/>
              <a:gd name="connsiteY5" fmla="*/ 3435812 h 6861545"/>
              <a:gd name="connsiteX6" fmla="*/ 6861546 w 6861545"/>
              <a:gd name="connsiteY6" fmla="*/ 6861546 h 6861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61545" h="6861545">
                <a:moveTo>
                  <a:pt x="6861546" y="6861546"/>
                </a:moveTo>
                <a:lnTo>
                  <a:pt x="3435812" y="6861546"/>
                </a:lnTo>
                <a:cubicBezTo>
                  <a:pt x="1538245" y="6861546"/>
                  <a:pt x="0" y="5323301"/>
                  <a:pt x="0" y="3425734"/>
                </a:cubicBezTo>
                <a:lnTo>
                  <a:pt x="0" y="0"/>
                </a:lnTo>
                <a:lnTo>
                  <a:pt x="3425734" y="0"/>
                </a:lnTo>
                <a:cubicBezTo>
                  <a:pt x="5323301" y="0"/>
                  <a:pt x="6861546" y="1538245"/>
                  <a:pt x="6861546" y="3435812"/>
                </a:cubicBezTo>
                <a:lnTo>
                  <a:pt x="6861546" y="6861546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32" name="Texture">
            <a:extLst>
              <a:ext uri="{FF2B5EF4-FFF2-40B4-BE49-F238E27FC236}">
                <a16:creationId xmlns:a16="http://schemas.microsoft.com/office/drawing/2014/main" id="{2E922E9E-A29B-4164-A634-B718A4336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1FAD182-05E0-D955-D7D4-DB33099296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58952"/>
            <a:ext cx="4640729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304800" indent="-304800"/>
            <a:r>
              <a:rPr lang="en-US" altLang="it-IT" b="1"/>
              <a:t>Public Policies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9593CF2B-4608-F9CC-84AC-A1B1EF5EF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286000"/>
            <a:ext cx="5514722" cy="388758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Arial" panose="020B0604020202020204" pitchFamily="34" charset="0"/>
              <a:buChar char="•"/>
            </a:pPr>
            <a:r>
              <a:rPr lang="en-US" altLang="it-IT" sz="2400" dirty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cs typeface="+mn-cs"/>
              </a:rPr>
              <a:t>Definitions 
Actors and tools
Policy-making models
 Policy-making steps
 Policy-making implementation
Evaluation criteria
Types of public policies
Do Policies Determine Politics?</a:t>
            </a:r>
            <a:endParaRPr lang="en-US" altLang="it-IT" sz="2400" i="1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effectLst>
                <a:outerShdw blurRad="9525" dist="25400" dir="14640000" algn="tl" rotWithShape="0">
                  <a:schemeClr val="bg1">
                    <a:alpha val="30000"/>
                  </a:scheme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0" name="Graphic 9" descr="Riunione">
            <a:extLst>
              <a:ext uri="{FF2B5EF4-FFF2-40B4-BE49-F238E27FC236}">
                <a16:creationId xmlns:a16="http://schemas.microsoft.com/office/drawing/2014/main" id="{A44A8CC6-F93A-B85C-2270-CB6826018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66913" y="1197430"/>
            <a:ext cx="4593771" cy="45937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egnaposto numero diapositiva 3">
            <a:extLst>
              <a:ext uri="{FF2B5EF4-FFF2-40B4-BE49-F238E27FC236}">
                <a16:creationId xmlns:a16="http://schemas.microsoft.com/office/drawing/2014/main" id="{BB7AD73C-E831-356D-AE64-1121222BA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066ED86-3866-5546-ACEC-A0FCC8E5BC80}" type="slidenum">
              <a:rPr lang="it-IT" altLang="it-IT">
                <a:solidFill>
                  <a:srgbClr val="FFFFFF"/>
                </a:solidFill>
                <a:latin typeface="Franklin Gothic Book" panose="020B0503020102020204" pitchFamily="34" charset="0"/>
              </a:rPr>
              <a:pPr eaLnBrk="1" hangingPunct="1"/>
              <a:t>2</a:t>
            </a:fld>
            <a:endParaRPr lang="it-IT" altLang="it-IT">
              <a:solidFill>
                <a:srgbClr val="FFFFFF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078" name="AutoShape 6">
            <a:extLst>
              <a:ext uri="{FF2B5EF4-FFF2-40B4-BE49-F238E27FC236}">
                <a16:creationId xmlns:a16="http://schemas.microsoft.com/office/drawing/2014/main" id="{1D275FB5-837C-505B-1CE5-F1CF79184E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4648200"/>
            <a:ext cx="3124200" cy="1828800"/>
          </a:xfrm>
          <a:prstGeom prst="foldedCorner">
            <a:avLst>
              <a:gd name="adj" fmla="val 50000"/>
            </a:avLst>
          </a:prstGeom>
          <a:solidFill>
            <a:srgbClr val="00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t-IT" altLang="it-IT" sz="4000" dirty="0" err="1">
                <a:latin typeface="Book Antiqua" panose="02040602050305030304" pitchFamily="18" charset="0"/>
              </a:rPr>
              <a:t>Competences</a:t>
            </a:r>
            <a:endParaRPr lang="it-IT" altLang="it-IT" sz="4000" dirty="0">
              <a:latin typeface="Book Antiqua" panose="02040602050305030304" pitchFamily="18" charset="0"/>
            </a:endParaRPr>
          </a:p>
        </p:txBody>
      </p:sp>
      <p:sp>
        <p:nvSpPr>
          <p:cNvPr id="2" name="AutoShape 5">
            <a:extLst>
              <a:ext uri="{FF2B5EF4-FFF2-40B4-BE49-F238E27FC236}">
                <a16:creationId xmlns:a16="http://schemas.microsoft.com/office/drawing/2014/main" id="{6576DD5D-AAC0-9104-7F2A-2E9F02A4C1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819400"/>
            <a:ext cx="3124200" cy="1905000"/>
          </a:xfrm>
          <a:prstGeom prst="foldedCorner">
            <a:avLst>
              <a:gd name="adj" fmla="val 50000"/>
            </a:avLst>
          </a:prstGeom>
          <a:solidFill>
            <a:srgbClr val="00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t-IT" altLang="it-IT" sz="4000" dirty="0" err="1">
                <a:latin typeface="Book Antiqua" panose="02040602050305030304" pitchFamily="18" charset="0"/>
              </a:rPr>
              <a:t>Recipients</a:t>
            </a:r>
            <a:endParaRPr lang="it-IT" altLang="it-IT" sz="4000" dirty="0">
              <a:latin typeface="Book Antiqua" panose="02040602050305030304" pitchFamily="18" charset="0"/>
            </a:endParaRPr>
          </a:p>
        </p:txBody>
      </p:sp>
      <p:sp>
        <p:nvSpPr>
          <p:cNvPr id="3076" name="AutoShape 4">
            <a:extLst>
              <a:ext uri="{FF2B5EF4-FFF2-40B4-BE49-F238E27FC236}">
                <a16:creationId xmlns:a16="http://schemas.microsoft.com/office/drawing/2014/main" id="{E4074BC7-5F1C-3495-EC0F-4B977F01D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066800"/>
            <a:ext cx="3124200" cy="1981200"/>
          </a:xfrm>
          <a:prstGeom prst="foldedCorner">
            <a:avLst>
              <a:gd name="adj" fmla="val 50000"/>
            </a:avLst>
          </a:prstGeom>
          <a:solidFill>
            <a:srgbClr val="00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t-IT" altLang="it-IT" sz="4000" dirty="0" err="1">
                <a:latin typeface="Book Antiqua" panose="02040602050305030304" pitchFamily="18" charset="0"/>
              </a:rPr>
              <a:t>Topics</a:t>
            </a:r>
            <a:endParaRPr lang="it-IT" altLang="it-IT" sz="4000" dirty="0">
              <a:latin typeface="Book Antiqua" panose="02040602050305030304" pitchFamily="18" charset="0"/>
            </a:endParaRPr>
          </a:p>
        </p:txBody>
      </p:sp>
      <p:sp>
        <p:nvSpPr>
          <p:cNvPr id="3080" name="AutoShape 8">
            <a:extLst>
              <a:ext uri="{FF2B5EF4-FFF2-40B4-BE49-F238E27FC236}">
                <a16:creationId xmlns:a16="http://schemas.microsoft.com/office/drawing/2014/main" id="{BAE62D3C-00AB-A53C-0B11-3E4D2565154E}"/>
              </a:ext>
            </a:extLst>
          </p:cNvPr>
          <p:cNvSpPr>
            <a:spLocks noChangeArrowheads="1"/>
          </p:cNvSpPr>
          <p:nvPr/>
        </p:nvSpPr>
        <p:spPr bwMode="auto">
          <a:xfrm rot="-839354">
            <a:off x="5486400" y="990600"/>
            <a:ext cx="4724400" cy="1447800"/>
          </a:xfrm>
          <a:prstGeom prst="leftArrowCallout">
            <a:avLst>
              <a:gd name="adj1" fmla="val 25000"/>
              <a:gd name="adj2" fmla="val 25000"/>
              <a:gd name="adj3" fmla="val 54386"/>
              <a:gd name="adj4" fmla="val 66667"/>
            </a:avLst>
          </a:prstGeom>
          <a:noFill/>
          <a:ln w="254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t-IT" altLang="it-IT" sz="2200" dirty="0">
                <a:latin typeface="Book Antiqua" panose="02040602050305030304" pitchFamily="18" charset="0"/>
              </a:rPr>
              <a:t>Public order ;</a:t>
            </a:r>
          </a:p>
          <a:p>
            <a:pPr algn="ctr" eaLnBrk="1" hangingPunct="1"/>
            <a:r>
              <a:rPr lang="it-IT" altLang="it-IT" sz="2200" dirty="0">
                <a:latin typeface="Book Antiqua" panose="02040602050305030304" pitchFamily="18" charset="0"/>
              </a:rPr>
              <a:t>social services; 
international relations</a:t>
            </a:r>
          </a:p>
        </p:txBody>
      </p:sp>
      <p:sp>
        <p:nvSpPr>
          <p:cNvPr id="3081" name="AutoShape 9">
            <a:extLst>
              <a:ext uri="{FF2B5EF4-FFF2-40B4-BE49-F238E27FC236}">
                <a16:creationId xmlns:a16="http://schemas.microsoft.com/office/drawing/2014/main" id="{AE8E70A1-85C9-1407-A429-8BF915B56C22}"/>
              </a:ext>
            </a:extLst>
          </p:cNvPr>
          <p:cNvSpPr>
            <a:spLocks noChangeArrowheads="1"/>
          </p:cNvSpPr>
          <p:nvPr/>
        </p:nvSpPr>
        <p:spPr bwMode="auto">
          <a:xfrm rot="-837554">
            <a:off x="5638800" y="2895600"/>
            <a:ext cx="4800600" cy="1447800"/>
          </a:xfrm>
          <a:prstGeom prst="leftArrowCallout">
            <a:avLst>
              <a:gd name="adj1" fmla="val 25000"/>
              <a:gd name="adj2" fmla="val 25000"/>
              <a:gd name="adj3" fmla="val 55263"/>
              <a:gd name="adj4" fmla="val 66667"/>
            </a:avLst>
          </a:prstGeom>
          <a:noFill/>
          <a:ln w="254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t-IT" altLang="it-IT" dirty="0" err="1">
                <a:latin typeface="Book Antiqua" panose="02040602050305030304" pitchFamily="18" charset="0"/>
              </a:rPr>
              <a:t>Very</a:t>
            </a:r>
            <a:r>
              <a:rPr lang="it-IT" altLang="it-IT" dirty="0">
                <a:latin typeface="Book Antiqua" panose="02040602050305030304" pitchFamily="18" charset="0"/>
              </a:rPr>
              <a:t> </a:t>
            </a:r>
            <a:r>
              <a:rPr lang="it-IT" altLang="it-IT" dirty="0" err="1">
                <a:latin typeface="Book Antiqua" panose="02040602050305030304" pitchFamily="18" charset="0"/>
              </a:rPr>
              <a:t>few</a:t>
            </a:r>
            <a:r>
              <a:rPr lang="it-IT" altLang="it-IT" dirty="0">
                <a:latin typeface="Book Antiqua" panose="02040602050305030304" pitchFamily="18" charset="0"/>
              </a:rPr>
              <a:t> 
people or </a:t>
            </a:r>
          </a:p>
          <a:p>
            <a:pPr algn="ctr" eaLnBrk="1" hangingPunct="1"/>
            <a:r>
              <a:rPr lang="it-IT" altLang="it-IT" dirty="0" err="1">
                <a:latin typeface="Book Antiqua" panose="02040602050305030304" pitchFamily="18" charset="0"/>
              </a:rPr>
              <a:t>all</a:t>
            </a:r>
            <a:r>
              <a:rPr lang="it-IT" altLang="it-IT" dirty="0">
                <a:latin typeface="Book Antiqua" panose="02040602050305030304" pitchFamily="18" charset="0"/>
              </a:rPr>
              <a:t> </a:t>
            </a:r>
            <a:r>
              <a:rPr lang="it-IT" altLang="it-IT" dirty="0" err="1">
                <a:latin typeface="Book Antiqua" panose="02040602050305030304" pitchFamily="18" charset="0"/>
              </a:rPr>
              <a:t>citizens</a:t>
            </a:r>
            <a:r>
              <a:rPr lang="it-IT" altLang="it-IT" dirty="0">
                <a:latin typeface="Book Antiqua" panose="02040602050305030304" pitchFamily="18" charset="0"/>
              </a:rPr>
              <a:t>, 
with </a:t>
            </a:r>
            <a:r>
              <a:rPr lang="it-IT" altLang="it-IT" dirty="0" err="1">
                <a:latin typeface="Book Antiqua" panose="02040602050305030304" pitchFamily="18" charset="0"/>
              </a:rPr>
              <a:t>very</a:t>
            </a:r>
            <a:r>
              <a:rPr lang="it-IT" altLang="it-IT" dirty="0">
                <a:latin typeface="Book Antiqua" panose="02040602050305030304" pitchFamily="18" charset="0"/>
              </a:rPr>
              <a:t> </a:t>
            </a:r>
            <a:r>
              <a:rPr lang="it-IT" altLang="it-IT" dirty="0" err="1">
                <a:latin typeface="Book Antiqua" panose="02040602050305030304" pitchFamily="18" charset="0"/>
              </a:rPr>
              <a:t>different</a:t>
            </a:r>
            <a:r>
              <a:rPr lang="it-IT" altLang="it-IT" dirty="0">
                <a:latin typeface="Book Antiqua" panose="02040602050305030304" pitchFamily="18" charset="0"/>
              </a:rPr>
              <a:t> </a:t>
            </a:r>
          </a:p>
          <a:p>
            <a:pPr algn="ctr" eaLnBrk="1" hangingPunct="1"/>
            <a:r>
              <a:rPr lang="it-IT" altLang="it-IT" dirty="0">
                <a:latin typeface="Book Antiqua" panose="02040602050305030304" pitchFamily="18" charset="0"/>
              </a:rPr>
              <a:t>social impacts</a:t>
            </a:r>
          </a:p>
        </p:txBody>
      </p:sp>
      <p:sp>
        <p:nvSpPr>
          <p:cNvPr id="3082" name="AutoShape 10">
            <a:extLst>
              <a:ext uri="{FF2B5EF4-FFF2-40B4-BE49-F238E27FC236}">
                <a16:creationId xmlns:a16="http://schemas.microsoft.com/office/drawing/2014/main" id="{B00A7A08-70B3-D20E-9375-1D67BF7C0651}"/>
              </a:ext>
            </a:extLst>
          </p:cNvPr>
          <p:cNvSpPr>
            <a:spLocks noChangeArrowheads="1"/>
          </p:cNvSpPr>
          <p:nvPr/>
        </p:nvSpPr>
        <p:spPr bwMode="auto">
          <a:xfrm rot="-837880">
            <a:off x="5626739" y="4778326"/>
            <a:ext cx="5235720" cy="1447800"/>
          </a:xfrm>
          <a:prstGeom prst="leftArrowCallout">
            <a:avLst>
              <a:gd name="adj1" fmla="val 25000"/>
              <a:gd name="adj2" fmla="val 25000"/>
              <a:gd name="adj3" fmla="val 50877"/>
              <a:gd name="adj4" fmla="val 66667"/>
            </a:avLst>
          </a:prstGeom>
          <a:noFill/>
          <a:ln w="25400"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t-IT" altLang="it-IT" sz="1600" dirty="0" err="1">
                <a:latin typeface="Book Antiqua" panose="02040602050305030304" pitchFamily="18" charset="0"/>
              </a:rPr>
              <a:t>They</a:t>
            </a:r>
            <a:r>
              <a:rPr lang="it-IT" altLang="it-IT" sz="1600" dirty="0">
                <a:latin typeface="Book Antiqua" panose="02040602050305030304" pitchFamily="18" charset="0"/>
              </a:rPr>
              <a:t> can allocate </a:t>
            </a:r>
            <a:r>
              <a:rPr lang="it-IT" altLang="it-IT" sz="1600" dirty="0" err="1">
                <a:latin typeface="Book Antiqua" panose="02040602050305030304" pitchFamily="18" charset="0"/>
              </a:rPr>
              <a:t>goods</a:t>
            </a:r>
            <a:r>
              <a:rPr lang="it-IT" altLang="it-IT" sz="1600" dirty="0">
                <a:latin typeface="Book Antiqua" panose="02040602050305030304" pitchFamily="18" charset="0"/>
              </a:rPr>
              <a:t>, 
</a:t>
            </a:r>
            <a:r>
              <a:rPr lang="it-IT" altLang="it-IT" sz="1600" dirty="0" err="1">
                <a:latin typeface="Book Antiqua" panose="02040602050305030304" pitchFamily="18" charset="0"/>
              </a:rPr>
              <a:t>deploy</a:t>
            </a:r>
            <a:r>
              <a:rPr lang="it-IT" altLang="it-IT" sz="1600" dirty="0">
                <a:latin typeface="Book Antiqua" panose="02040602050305030304" pitchFamily="18" charset="0"/>
              </a:rPr>
              <a:t> or check out </a:t>
            </a:r>
            <a:r>
              <a:rPr lang="it-IT" altLang="it-IT" sz="1600" dirty="0" err="1">
                <a:latin typeface="Book Antiqua" panose="02040602050305030304" pitchFamily="18" charset="0"/>
              </a:rPr>
              <a:t>resources</a:t>
            </a:r>
            <a:r>
              <a:rPr lang="it-IT" altLang="it-IT" sz="1600" dirty="0">
                <a:latin typeface="Book Antiqua" panose="02040602050305030304" pitchFamily="18" charset="0"/>
              </a:rPr>
              <a:t>, or 
</a:t>
            </a:r>
            <a:r>
              <a:rPr lang="it-IT" altLang="it-IT" sz="1600" dirty="0" err="1">
                <a:latin typeface="Book Antiqua" panose="02040602050305030304" pitchFamily="18" charset="0"/>
              </a:rPr>
              <a:t>regulate</a:t>
            </a:r>
            <a:r>
              <a:rPr lang="it-IT" altLang="it-IT" sz="1600" dirty="0">
                <a:latin typeface="Book Antiqua" panose="02040602050305030304" pitchFamily="18" charset="0"/>
              </a:rPr>
              <a:t> </a:t>
            </a:r>
            <a:r>
              <a:rPr lang="it-IT" altLang="it-IT" sz="1600" dirty="0" err="1">
                <a:latin typeface="Book Antiqua" panose="02040602050305030304" pitchFamily="18" charset="0"/>
              </a:rPr>
              <a:t>existing</a:t>
            </a:r>
            <a:r>
              <a:rPr lang="it-IT" altLang="it-IT" sz="1600" dirty="0">
                <a:latin typeface="Book Antiqua" panose="02040602050305030304" pitchFamily="18" charset="0"/>
              </a:rPr>
              <a:t> </a:t>
            </a:r>
            <a:r>
              <a:rPr lang="it-IT" altLang="it-IT" sz="1600" dirty="0" err="1">
                <a:latin typeface="Book Antiqua" panose="02040602050305030304" pitchFamily="18" charset="0"/>
              </a:rPr>
              <a:t>relationships</a:t>
            </a:r>
            <a:r>
              <a:rPr lang="it-IT" altLang="it-IT" sz="1600" dirty="0">
                <a:latin typeface="Book Antiqua" panose="02040602050305030304" pitchFamily="18" charset="0"/>
              </a:rPr>
              <a:t>, 
with </a:t>
            </a:r>
            <a:r>
              <a:rPr lang="it-IT" altLang="it-IT" sz="1600" dirty="0" err="1">
                <a:latin typeface="Book Antiqua" panose="02040602050305030304" pitchFamily="18" charset="0"/>
              </a:rPr>
              <a:t>different</a:t>
            </a:r>
            <a:r>
              <a:rPr lang="it-IT" altLang="it-IT" sz="1600" dirty="0">
                <a:latin typeface="Book Antiqua" panose="02040602050305030304" pitchFamily="18" charset="0"/>
              </a:rPr>
              <a:t> </a:t>
            </a:r>
            <a:r>
              <a:rPr lang="it-IT" altLang="it-IT" sz="1600" dirty="0" err="1">
                <a:latin typeface="Book Antiqua" panose="02040602050305030304" pitchFamily="18" charset="0"/>
              </a:rPr>
              <a:t>temporal</a:t>
            </a:r>
            <a:r>
              <a:rPr lang="it-IT" altLang="it-IT" sz="1600" dirty="0">
                <a:latin typeface="Book Antiqua" panose="02040602050305030304" pitchFamily="18" charset="0"/>
              </a:rPr>
              <a:t> </a:t>
            </a:r>
            <a:r>
              <a:rPr lang="it-IT" altLang="it-IT" sz="1600" dirty="0" err="1">
                <a:latin typeface="Book Antiqua" panose="02040602050305030304" pitchFamily="18" charset="0"/>
              </a:rPr>
              <a:t>effects</a:t>
            </a:r>
            <a:endParaRPr lang="it-IT" altLang="it-IT" sz="1600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 autoUpdateAnimBg="0"/>
      <p:bldP spid="2" grpId="0" animBg="1" autoUpdateAnimBg="0"/>
      <p:bldP spid="3076" grpId="0" animBg="1" autoUpdateAnimBg="0"/>
      <p:bldP spid="3080" grpId="0" animBg="1" autoUpdateAnimBg="0"/>
      <p:bldP spid="3081" grpId="0" animBg="1" autoUpdateAnimBg="0"/>
      <p:bldP spid="3082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olo 1">
            <a:extLst>
              <a:ext uri="{FF2B5EF4-FFF2-40B4-BE49-F238E27FC236}">
                <a16:creationId xmlns:a16="http://schemas.microsoft.com/office/drawing/2014/main" id="{C71A0B7E-C5B8-26F5-BC8C-EB0FCEF6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376518"/>
            <a:ext cx="10353762" cy="12573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t-IT" altLang="it-IT" b="1" dirty="0" err="1">
                <a:latin typeface="Book Antiqua" panose="02040602050305030304" pitchFamily="18" charset="0"/>
              </a:rPr>
              <a:t>Definitions</a:t>
            </a:r>
            <a:endParaRPr lang="it-IT" altLang="it-IT" dirty="0">
              <a:latin typeface="Book Antiqua" panose="0204060205030503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5C7BF6-FD5B-3614-E830-AAE7AE1391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4443" y="1633818"/>
            <a:ext cx="10138004" cy="461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2" charset="2"/>
              <a:buChar char=""/>
            </a:pPr>
            <a:r>
              <a:rPr lang="it-IT" altLang="it-IT" sz="2800" dirty="0">
                <a:latin typeface="Book Antiqua" panose="02040602050305030304" pitchFamily="18" charset="0"/>
              </a:rPr>
              <a:t>(</a:t>
            </a:r>
            <a:r>
              <a:rPr lang="it-IT" altLang="it-IT" sz="2800" dirty="0" err="1">
                <a:latin typeface="Book Antiqua" panose="02040602050305030304" pitchFamily="18" charset="0"/>
              </a:rPr>
              <a:t>Meny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Thoenig</a:t>
            </a:r>
            <a:r>
              <a:rPr lang="it-IT" altLang="it-IT" sz="2800" dirty="0">
                <a:latin typeface="Book Antiqua" panose="02040602050305030304" pitchFamily="18" charset="0"/>
              </a:rPr>
              <a:t> 1989): Set of </a:t>
            </a:r>
            <a:r>
              <a:rPr lang="it-IT" altLang="it-IT" sz="2800" dirty="0" err="1">
                <a:latin typeface="Book Antiqua" panose="02040602050305030304" pitchFamily="18" charset="0"/>
              </a:rPr>
              <a:t>practices</a:t>
            </a:r>
            <a:r>
              <a:rPr lang="it-IT" altLang="it-IT" sz="2800" dirty="0">
                <a:latin typeface="Book Antiqua" panose="02040602050305030304" pitchFamily="18" charset="0"/>
              </a:rPr>
              <a:t> and </a:t>
            </a:r>
            <a:r>
              <a:rPr lang="it-IT" altLang="it-IT" sz="2800" dirty="0" err="1">
                <a:latin typeface="Book Antiqua" panose="02040602050305030304" pitchFamily="18" charset="0"/>
              </a:rPr>
              <a:t>directives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emanating</a:t>
            </a:r>
            <a:r>
              <a:rPr lang="it-IT" altLang="it-IT" sz="2800" dirty="0">
                <a:latin typeface="Book Antiqua" panose="02040602050305030304" pitchFamily="18" charset="0"/>
              </a:rPr>
              <a:t> from one or more public </a:t>
            </a:r>
            <a:r>
              <a:rPr lang="it-IT" altLang="it-IT" sz="2800" dirty="0" err="1">
                <a:latin typeface="Book Antiqua" panose="02040602050305030304" pitchFamily="18" charset="0"/>
              </a:rPr>
              <a:t>actors</a:t>
            </a:r>
            <a:r>
              <a:rPr lang="it-IT" altLang="it-IT" sz="2800" dirty="0">
                <a:latin typeface="Book Antiqua" panose="02040602050305030304" pitchFamily="18" charset="0"/>
              </a:rPr>
              <a:t>
(Dente): A set of actions, </a:t>
            </a:r>
            <a:r>
              <a:rPr lang="it-IT" altLang="it-IT" sz="2800" dirty="0" err="1">
                <a:latin typeface="Book Antiqua" panose="02040602050305030304" pitchFamily="18" charset="0"/>
              </a:rPr>
              <a:t>carried</a:t>
            </a:r>
            <a:r>
              <a:rPr lang="it-IT" altLang="it-IT" sz="2800" dirty="0">
                <a:latin typeface="Book Antiqua" panose="02040602050305030304" pitchFamily="18" charset="0"/>
              </a:rPr>
              <a:t> out by a set of </a:t>
            </a:r>
            <a:r>
              <a:rPr lang="it-IT" altLang="it-IT" sz="2800" dirty="0" err="1">
                <a:latin typeface="Book Antiqua" panose="02040602050305030304" pitchFamily="18" charset="0"/>
              </a:rPr>
              <a:t>actors</a:t>
            </a:r>
            <a:r>
              <a:rPr lang="it-IT" altLang="it-IT" sz="2800" dirty="0">
                <a:latin typeface="Book Antiqua" panose="02040602050305030304" pitchFamily="18" charset="0"/>
              </a:rPr>
              <a:t>, </a:t>
            </a:r>
            <a:r>
              <a:rPr lang="it-IT" altLang="it-IT" sz="2800" dirty="0" err="1">
                <a:latin typeface="Book Antiqua" panose="02040602050305030304" pitchFamily="18" charset="0"/>
              </a:rPr>
              <a:t>acting</a:t>
            </a:r>
            <a:r>
              <a:rPr lang="it-IT" altLang="it-IT" sz="2800" dirty="0">
                <a:latin typeface="Book Antiqua" panose="02040602050305030304" pitchFamily="18" charset="0"/>
              </a:rPr>
              <a:t> in relation to a </a:t>
            </a:r>
            <a:r>
              <a:rPr lang="it-IT" altLang="it-IT" sz="2800" dirty="0" err="1">
                <a:latin typeface="Book Antiqua" panose="02040602050305030304" pitchFamily="18" charset="0"/>
              </a:rPr>
              <a:t>collective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problem</a:t>
            </a:r>
            <a:r>
              <a:rPr lang="it-IT" altLang="it-IT" sz="2800" dirty="0">
                <a:latin typeface="Book Antiqua" panose="02040602050305030304" pitchFamily="18" charset="0"/>
              </a:rPr>
              <a:t>"
(Dunn): A public policy </a:t>
            </a:r>
            <a:r>
              <a:rPr lang="it-IT" altLang="it-IT" sz="2800" dirty="0" err="1">
                <a:latin typeface="Book Antiqua" panose="02040602050305030304" pitchFamily="18" charset="0"/>
              </a:rPr>
              <a:t>is</a:t>
            </a:r>
            <a:r>
              <a:rPr lang="it-IT" altLang="it-IT" sz="2800" dirty="0">
                <a:latin typeface="Book Antiqua" panose="02040602050305030304" pitchFamily="18" charset="0"/>
              </a:rPr>
              <a:t> the </a:t>
            </a:r>
            <a:r>
              <a:rPr lang="it-IT" altLang="it-IT" sz="2800" dirty="0" err="1">
                <a:latin typeface="Book Antiqua" panose="02040602050305030304" pitchFamily="18" charset="0"/>
              </a:rPr>
              <a:t>answer</a:t>
            </a:r>
            <a:r>
              <a:rPr lang="it-IT" altLang="it-IT" sz="2800" dirty="0">
                <a:latin typeface="Book Antiqua" panose="02040602050305030304" pitchFamily="18" charset="0"/>
              </a:rPr>
              <a:t> to a </a:t>
            </a:r>
            <a:r>
              <a:rPr lang="it-IT" altLang="it-IT" sz="2800" dirty="0" err="1">
                <a:latin typeface="Book Antiqua" panose="02040602050305030304" pitchFamily="18" charset="0"/>
              </a:rPr>
              <a:t>problem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perceived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as</a:t>
            </a:r>
            <a:r>
              <a:rPr lang="it-IT" altLang="it-IT" sz="2800" dirty="0">
                <a:latin typeface="Book Antiqua" panose="02040602050305030304" pitchFamily="18" charset="0"/>
              </a:rPr>
              <a:t> public
(Lindblom): </a:t>
            </a:r>
            <a:r>
              <a:rPr lang="it-IT" altLang="it-IT" sz="2800" dirty="0" err="1">
                <a:latin typeface="Book Antiqua" panose="02040602050305030304" pitchFamily="18" charset="0"/>
              </a:rPr>
              <a:t>process</a:t>
            </a:r>
            <a:r>
              <a:rPr lang="it-IT" altLang="it-IT" sz="2800" dirty="0">
                <a:latin typeface="Book Antiqua" panose="02040602050305030304" pitchFamily="18" charset="0"/>
              </a:rPr>
              <a:t> of successive </a:t>
            </a:r>
            <a:r>
              <a:rPr lang="it-IT" altLang="it-IT" sz="2800" dirty="0" err="1">
                <a:latin typeface="Book Antiqua" panose="02040602050305030304" pitchFamily="18" charset="0"/>
              </a:rPr>
              <a:t>approximations</a:t>
            </a:r>
            <a:r>
              <a:rPr lang="it-IT" altLang="it-IT" sz="2800" dirty="0">
                <a:latin typeface="Book Antiqua" panose="02040602050305030304" pitchFamily="18" charset="0"/>
              </a:rPr>
              <a:t> to some </a:t>
            </a:r>
            <a:r>
              <a:rPr lang="it-IT" altLang="it-IT" sz="2800" dirty="0" err="1">
                <a:latin typeface="Book Antiqua" panose="02040602050305030304" pitchFamily="18" charset="0"/>
              </a:rPr>
              <a:t>desired</a:t>
            </a:r>
            <a:r>
              <a:rPr lang="it-IT" altLang="it-IT" sz="2800" dirty="0">
                <a:latin typeface="Book Antiqua" panose="02040602050305030304" pitchFamily="18" charset="0"/>
              </a:rPr>
              <a:t> goal, </a:t>
            </a:r>
            <a:r>
              <a:rPr lang="it-IT" altLang="it-IT" sz="2800" dirty="0" err="1">
                <a:latin typeface="Book Antiqua" panose="02040602050305030304" pitchFamily="18" charset="0"/>
              </a:rPr>
              <a:t>where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what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is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desired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is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continually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subjected</a:t>
            </a:r>
            <a:r>
              <a:rPr lang="it-IT" altLang="it-IT" sz="2800" dirty="0">
                <a:latin typeface="Book Antiqua" panose="02040602050305030304" pitchFamily="18" charset="0"/>
              </a:rPr>
              <a:t> to </a:t>
            </a:r>
            <a:r>
              <a:rPr lang="it-IT" altLang="it-IT" sz="2800" dirty="0" err="1">
                <a:latin typeface="Book Antiqua" panose="02040602050305030304" pitchFamily="18" charset="0"/>
              </a:rPr>
              <a:t>reconsideration</a:t>
            </a:r>
            <a:endParaRPr lang="it-IT" altLang="it-IT" sz="2800" dirty="0">
              <a:solidFill>
                <a:srgbClr val="FFFF00"/>
              </a:solidFill>
              <a:latin typeface="Perpetua" panose="02020502060401020303" pitchFamily="18" charset="77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2" charset="2"/>
              <a:buChar char=""/>
            </a:pPr>
            <a:endParaRPr lang="it-IT" altLang="it-IT" sz="2800" dirty="0">
              <a:solidFill>
                <a:srgbClr val="FFFF00"/>
              </a:solidFill>
              <a:latin typeface="Perpetua" panose="02020502060401020303" pitchFamily="18" charset="7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FA8D06-081F-242D-768C-80C8EDE005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 eaLnBrk="1" hangingPunct="1"/>
            <a:r>
              <a:rPr lang="it-IT" altLang="it-IT" b="1" dirty="0" err="1">
                <a:latin typeface="Book Antiqua" panose="02040602050305030304" pitchFamily="18" charset="0"/>
              </a:rPr>
              <a:t>Definitions</a:t>
            </a:r>
            <a:r>
              <a:rPr lang="it-IT" altLang="it-IT" b="1" dirty="0">
                <a:latin typeface="Book Antiqua" panose="02040602050305030304" pitchFamily="18" charset="0"/>
              </a:rPr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E402F2-4C6B-155F-5F3E-F335E9EDA4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1989139"/>
            <a:ext cx="86439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it-IT" altLang="it-IT" sz="2400" b="1" dirty="0">
                <a:latin typeface="Book Antiqua" panose="02040602050305030304" pitchFamily="18" charset="0"/>
              </a:rPr>
              <a:t>Anderson (1990), policies are public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when</a:t>
            </a:r>
            <a:r>
              <a:rPr lang="it-IT" altLang="it-IT" sz="2400" b="1" dirty="0">
                <a:latin typeface="Book Antiqua" panose="02040602050305030304" pitchFamily="18" charset="0"/>
              </a:rPr>
              <a:t>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they</a:t>
            </a:r>
            <a:r>
              <a:rPr lang="it-IT" altLang="it-IT" sz="2400" b="1" dirty="0">
                <a:latin typeface="Book Antiqua" panose="02040602050305030304" pitchFamily="18" charset="0"/>
              </a:rPr>
              <a:t> are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produced</a:t>
            </a:r>
            <a:r>
              <a:rPr lang="it-IT" altLang="it-IT" sz="2400" b="1" dirty="0">
                <a:latin typeface="Book Antiqua" panose="02040602050305030304" pitchFamily="18" charset="0"/>
              </a:rPr>
              <a:t> by government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authorities</a:t>
            </a:r>
            <a:r>
              <a:rPr lang="it-IT" altLang="it-IT" sz="2400" b="1" dirty="0">
                <a:latin typeface="Book Antiqua" panose="02040602050305030304" pitchFamily="18" charset="0"/>
              </a:rPr>
              <a:t> in a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broad</a:t>
            </a:r>
            <a:r>
              <a:rPr lang="it-IT" altLang="it-IT" sz="2400" b="1" dirty="0">
                <a:latin typeface="Book Antiqua" panose="02040602050305030304" pitchFamily="18" charset="0"/>
              </a:rPr>
              <a:t>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sense</a:t>
            </a:r>
            <a:r>
              <a:rPr lang="it-IT" altLang="it-IT" sz="2400" b="1" dirty="0">
                <a:latin typeface="Book Antiqua" panose="02040602050305030304" pitchFamily="18" charset="0"/>
              </a:rPr>
              <a:t>.
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Lowi</a:t>
            </a:r>
            <a:r>
              <a:rPr lang="it-IT" altLang="it-IT" sz="2400" b="1" dirty="0">
                <a:latin typeface="Book Antiqua" panose="02040602050305030304" pitchFamily="18" charset="0"/>
              </a:rPr>
              <a:t> (1999), a public policy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is</a:t>
            </a:r>
            <a:r>
              <a:rPr lang="it-IT" altLang="it-IT" sz="2400" b="1" dirty="0">
                <a:latin typeface="Book Antiqua" panose="02040602050305030304" pitchFamily="18" charset="0"/>
              </a:rPr>
              <a:t> the product of the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intervention</a:t>
            </a:r>
            <a:r>
              <a:rPr lang="it-IT" altLang="it-IT" sz="2400" b="1" dirty="0">
                <a:latin typeface="Book Antiqua" panose="02040602050305030304" pitchFamily="18" charset="0"/>
              </a:rPr>
              <a:t> of public </a:t>
            </a:r>
            <a:r>
              <a:rPr lang="it-IT" altLang="it-IT" sz="2400" b="1" dirty="0" err="1">
                <a:latin typeface="Book Antiqua" panose="02040602050305030304" pitchFamily="18" charset="0"/>
              </a:rPr>
              <a:t>authorities</a:t>
            </a:r>
            <a:r>
              <a:rPr lang="it-IT" altLang="it-IT" sz="2400" b="1" dirty="0">
                <a:latin typeface="Book Antiqua" panose="02040602050305030304" pitchFamily="18" charset="0"/>
              </a:rPr>
              <a:t>.</a:t>
            </a:r>
            <a:endParaRPr lang="it-IT" altLang="it-IT" sz="2400" dirty="0">
              <a:latin typeface="Book Antiqua" panose="02040602050305030304" pitchFamily="18" charset="0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826CEED5-B177-A4D5-A94A-1FF39D29FD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3795" y="4292601"/>
            <a:ext cx="998973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t-IT" altLang="it-IT" sz="2400" dirty="0" err="1">
                <a:latin typeface="Book Antiqua" panose="02040602050305030304" pitchFamily="18" charset="0"/>
              </a:rPr>
              <a:t>It</a:t>
            </a:r>
            <a:r>
              <a:rPr lang="it-IT" altLang="it-IT" sz="2400" dirty="0">
                <a:latin typeface="Book Antiqua" panose="02040602050305030304" pitchFamily="18" charset="0"/>
              </a:rPr>
              <a:t> </a:t>
            </a:r>
            <a:r>
              <a:rPr lang="it-IT" altLang="it-IT" sz="2400" dirty="0" err="1">
                <a:latin typeface="Book Antiqua" panose="02040602050305030304" pitchFamily="18" charset="0"/>
              </a:rPr>
              <a:t>is</a:t>
            </a:r>
            <a:r>
              <a:rPr lang="it-IT" altLang="it-IT" sz="2400" dirty="0">
                <a:latin typeface="Book Antiqua" panose="02040602050305030304" pitchFamily="18" charset="0"/>
              </a:rPr>
              <a:t> </a:t>
            </a:r>
            <a:r>
              <a:rPr lang="it-IT" altLang="it-IT" sz="2400" dirty="0" err="1">
                <a:latin typeface="Book Antiqua" panose="02040602050305030304" pitchFamily="18" charset="0"/>
              </a:rPr>
              <a:t>neither</a:t>
            </a:r>
            <a:r>
              <a:rPr lang="it-IT" altLang="it-IT" sz="2400" dirty="0">
                <a:latin typeface="Book Antiqua" panose="02040602050305030304" pitchFamily="18" charset="0"/>
              </a:rPr>
              <a:t> </a:t>
            </a:r>
            <a:r>
              <a:rPr lang="it-IT" altLang="it-IT" sz="2400" dirty="0" err="1">
                <a:latin typeface="Book Antiqua" panose="02040602050305030304" pitchFamily="18" charset="0"/>
              </a:rPr>
              <a:t>politicians</a:t>
            </a:r>
            <a:r>
              <a:rPr lang="it-IT" altLang="it-IT" sz="2400" dirty="0">
                <a:latin typeface="Book Antiqua" panose="02040602050305030304" pitchFamily="18" charset="0"/>
              </a:rPr>
              <a:t> </a:t>
            </a:r>
            <a:r>
              <a:rPr lang="it-IT" altLang="it-IT" sz="2400" dirty="0" err="1">
                <a:latin typeface="Book Antiqua" panose="02040602050305030304" pitchFamily="18" charset="0"/>
              </a:rPr>
              <a:t>nor</a:t>
            </a:r>
            <a:r>
              <a:rPr lang="it-IT" altLang="it-IT" sz="2400" dirty="0">
                <a:latin typeface="Book Antiqua" panose="02040602050305030304" pitchFamily="18" charset="0"/>
              </a:rPr>
              <a:t> </a:t>
            </a:r>
            <a:r>
              <a:rPr lang="it-IT" altLang="it-IT" sz="2400" dirty="0" err="1">
                <a:latin typeface="Book Antiqua" panose="02040602050305030304" pitchFamily="18" charset="0"/>
              </a:rPr>
              <a:t>rulers</a:t>
            </a:r>
            <a:r>
              <a:rPr lang="it-IT" altLang="it-IT" sz="2400" dirty="0">
                <a:latin typeface="Book Antiqua" panose="02040602050305030304" pitchFamily="18" charset="0"/>
              </a:rPr>
              <a:t> </a:t>
            </a:r>
            <a:r>
              <a:rPr lang="it-IT" altLang="it-IT" sz="2400" dirty="0" err="1">
                <a:latin typeface="Book Antiqua" panose="02040602050305030304" pitchFamily="18" charset="0"/>
              </a:rPr>
              <a:t>who</a:t>
            </a:r>
            <a:r>
              <a:rPr lang="it-IT" altLang="it-IT" sz="2400" dirty="0">
                <a:latin typeface="Book Antiqua" panose="02040602050305030304" pitchFamily="18" charset="0"/>
              </a:rPr>
              <a:t> produce public policies alone, </a:t>
            </a:r>
            <a:r>
              <a:rPr lang="it-IT" altLang="it-IT" sz="2400" dirty="0" err="1">
                <a:latin typeface="Book Antiqua" panose="02040602050305030304" pitchFamily="18" charset="0"/>
              </a:rPr>
              <a:t>which</a:t>
            </a:r>
            <a:r>
              <a:rPr lang="it-IT" altLang="it-IT" sz="2400" dirty="0">
                <a:latin typeface="Book Antiqua" panose="02040602050305030304" pitchFamily="18" charset="0"/>
              </a:rPr>
              <a:t> are, </a:t>
            </a:r>
            <a:r>
              <a:rPr lang="it-IT" altLang="it-IT" sz="2400" dirty="0" err="1">
                <a:latin typeface="Book Antiqua" panose="02040602050305030304" pitchFamily="18" charset="0"/>
              </a:rPr>
              <a:t>rather</a:t>
            </a:r>
            <a:r>
              <a:rPr lang="it-IT" altLang="it-IT" sz="2400" dirty="0">
                <a:latin typeface="Book Antiqua" panose="02040602050305030304" pitchFamily="18" charset="0"/>
              </a:rPr>
              <a:t>, the product of composite </a:t>
            </a:r>
            <a:r>
              <a:rPr lang="it-IT" altLang="it-IT" sz="2400" dirty="0" err="1">
                <a:latin typeface="Book Antiqua" panose="02040602050305030304" pitchFamily="18" charset="0"/>
              </a:rPr>
              <a:t>aggregations</a:t>
            </a:r>
            <a:r>
              <a:rPr lang="it-IT" altLang="it-IT" sz="2400" dirty="0">
                <a:latin typeface="Book Antiqua" panose="02040602050305030304" pitchFamily="18" charset="0"/>
              </a:rPr>
              <a:t> of </a:t>
            </a:r>
            <a:r>
              <a:rPr lang="it-IT" altLang="it-IT" sz="2400" dirty="0" err="1">
                <a:latin typeface="Book Antiqua" panose="02040602050305030304" pitchFamily="18" charset="0"/>
              </a:rPr>
              <a:t>actors</a:t>
            </a:r>
            <a:r>
              <a:rPr lang="it-IT" altLang="it-IT" sz="2400" dirty="0">
                <a:latin typeface="Book Antiqua" panose="02040602050305030304" pitchFamily="18" charset="0"/>
              </a:rPr>
              <a:t> (</a:t>
            </a:r>
            <a:r>
              <a:rPr lang="it-IT" altLang="it-IT" sz="2400" dirty="0" err="1">
                <a:latin typeface="Book Antiqua" panose="02040602050305030304" pitchFamily="18" charset="0"/>
              </a:rPr>
              <a:t>individuals</a:t>
            </a:r>
            <a:r>
              <a:rPr lang="it-IT" altLang="it-IT" sz="2400" dirty="0">
                <a:latin typeface="Book Antiqua" panose="02040602050305030304" pitchFamily="18" charset="0"/>
              </a:rPr>
              <a:t>, institutions, groups, </a:t>
            </a:r>
            <a:r>
              <a:rPr lang="it-IT" altLang="it-IT" sz="2400" dirty="0" err="1">
                <a:latin typeface="Book Antiqua" panose="02040602050305030304" pitchFamily="18" charset="0"/>
              </a:rPr>
              <a:t>associations</a:t>
            </a:r>
            <a:r>
              <a:rPr lang="it-IT" altLang="it-IT" sz="2400" dirty="0">
                <a:latin typeface="Book Antiqua" panose="02040602050305030304" pitchFamily="18" charset="0"/>
              </a:rPr>
              <a:t>, etc.).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egnaposto numero diapositiva 4">
            <a:extLst>
              <a:ext uri="{FF2B5EF4-FFF2-40B4-BE49-F238E27FC236}">
                <a16:creationId xmlns:a16="http://schemas.microsoft.com/office/drawing/2014/main" id="{291CC6DB-610E-6D61-9C5D-12A1041C9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57BD8F9-B8BC-C94B-BB7D-CA7E462EDEF5}" type="slidenum">
              <a:rPr lang="it-IT" altLang="it-IT">
                <a:solidFill>
                  <a:srgbClr val="FFFFFF"/>
                </a:solidFill>
                <a:latin typeface="Franklin Gothic Book" panose="020B0503020102020204" pitchFamily="34" charset="0"/>
              </a:rPr>
              <a:pPr eaLnBrk="1" hangingPunct="1"/>
              <a:t>5</a:t>
            </a:fld>
            <a:endParaRPr lang="it-IT" altLang="it-IT">
              <a:solidFill>
                <a:srgbClr val="FFFFFF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DF143249-7582-831B-D1F2-2B3AFAB0C0C5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969818" y="1371600"/>
            <a:ext cx="9809018" cy="4114800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90000"/>
              </a:lnSpc>
              <a:buNone/>
            </a:pPr>
            <a:r>
              <a:rPr lang="it-IT" altLang="it-IT" sz="2800" dirty="0">
                <a:latin typeface="Book Antiqua" panose="02040602050305030304" pitchFamily="18" charset="0"/>
              </a:rPr>
              <a:t>A public action </a:t>
            </a:r>
            <a:r>
              <a:rPr lang="it-IT" altLang="it-IT" sz="2800" dirty="0" err="1">
                <a:latin typeface="Book Antiqua" panose="02040602050305030304" pitchFamily="18" charset="0"/>
              </a:rPr>
              <a:t>programme</a:t>
            </a:r>
            <a:r>
              <a:rPr lang="it-IT" altLang="it-IT" sz="2800" dirty="0">
                <a:latin typeface="Book Antiqua" panose="02040602050305030304" pitchFamily="18" charset="0"/>
              </a:rPr>
              <a:t>…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it-IT" altLang="it-IT" sz="2800" dirty="0">
              <a:latin typeface="Book Antiqua" panose="02040602050305030304" pitchFamily="18" charset="0"/>
            </a:endParaRPr>
          </a:p>
          <a:p>
            <a:pPr>
              <a:lnSpc>
                <a:spcPct val="90000"/>
              </a:lnSpc>
            </a:pPr>
            <a:r>
              <a:rPr lang="it-IT" altLang="it-IT" sz="2800" dirty="0" err="1">
                <a:latin typeface="Book Antiqua" panose="02040602050305030304" pitchFamily="18" charset="0"/>
              </a:rPr>
              <a:t>consists</a:t>
            </a:r>
            <a:r>
              <a:rPr lang="it-IT" altLang="it-IT" sz="2800" dirty="0">
                <a:latin typeface="Book Antiqua" panose="02040602050305030304" pitchFamily="18" charset="0"/>
              </a:rPr>
              <a:t> of a </a:t>
            </a:r>
            <a:r>
              <a:rPr lang="it-IT" altLang="it-IT" sz="2800" dirty="0" err="1">
                <a:latin typeface="Book Antiqua" panose="02040602050305030304" pitchFamily="18" charset="0"/>
              </a:rPr>
              <a:t>plurality</a:t>
            </a:r>
            <a:r>
              <a:rPr lang="it-IT" altLang="it-IT" sz="2800" dirty="0">
                <a:latin typeface="Book Antiqua" panose="02040602050305030304" pitchFamily="18" charset="0"/>
              </a:rPr>
              <a:t> of </a:t>
            </a:r>
            <a:r>
              <a:rPr lang="it-IT" altLang="it-IT" sz="2800" dirty="0" err="1">
                <a:latin typeface="Book Antiqua" panose="02040602050305030304" pitchFamily="18" charset="0"/>
              </a:rPr>
              <a:t>measures</a:t>
            </a:r>
            <a:r>
              <a:rPr lang="it-IT" altLang="it-IT" sz="2800" dirty="0">
                <a:latin typeface="Book Antiqua" panose="02040602050305030304" pitchFamily="18" charset="0"/>
              </a:rPr>
              <a:t>,
</a:t>
            </a:r>
            <a:r>
              <a:rPr lang="it-IT" altLang="it-IT" sz="2800" dirty="0" err="1">
                <a:latin typeface="Book Antiqua" panose="02040602050305030304" pitchFamily="18" charset="0"/>
              </a:rPr>
              <a:t>emanates</a:t>
            </a:r>
            <a:r>
              <a:rPr lang="it-IT" altLang="it-IT" sz="2800" dirty="0">
                <a:latin typeface="Book Antiqua" panose="02040602050305030304" pitchFamily="18" charset="0"/>
              </a:rPr>
              <a:t> from public </a:t>
            </a:r>
            <a:r>
              <a:rPr lang="it-IT" altLang="it-IT" sz="2800" dirty="0" err="1">
                <a:latin typeface="Book Antiqua" panose="02040602050305030304" pitchFamily="18" charset="0"/>
              </a:rPr>
              <a:t>authorities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endowed</a:t>
            </a:r>
            <a:r>
              <a:rPr lang="it-IT" altLang="it-IT" sz="2800" dirty="0">
                <a:latin typeface="Book Antiqua" panose="02040602050305030304" pitchFamily="18" charset="0"/>
              </a:rPr>
              <a:t> with a </a:t>
            </a:r>
            <a:r>
              <a:rPr lang="it-IT" altLang="it-IT" sz="2800" dirty="0" err="1">
                <a:latin typeface="Book Antiqua" panose="02040602050305030304" pitchFamily="18" charset="0"/>
              </a:rPr>
              <a:t>specific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legitimacy</a:t>
            </a:r>
            <a:r>
              <a:rPr lang="it-IT" altLang="it-IT" sz="2800" dirty="0">
                <a:latin typeface="Book Antiqua" panose="02040602050305030304" pitchFamily="18" charset="0"/>
              </a:rPr>
              <a:t>;
</a:t>
            </a:r>
            <a:r>
              <a:rPr lang="it-IT" altLang="it-IT" sz="2800" dirty="0" err="1">
                <a:latin typeface="Book Antiqua" panose="02040602050305030304" pitchFamily="18" charset="0"/>
              </a:rPr>
              <a:t>has</a:t>
            </a:r>
            <a:r>
              <a:rPr lang="it-IT" altLang="it-IT" sz="2800" dirty="0">
                <a:latin typeface="Book Antiqua" panose="02040602050305030304" pitchFamily="18" charset="0"/>
              </a:rPr>
              <a:t> normative </a:t>
            </a:r>
            <a:r>
              <a:rPr lang="it-IT" altLang="it-IT" sz="2800" dirty="0" err="1">
                <a:latin typeface="Book Antiqua" panose="02040602050305030304" pitchFamily="18" charset="0"/>
              </a:rPr>
              <a:t>value</a:t>
            </a:r>
            <a:r>
              <a:rPr lang="it-IT" altLang="it-IT" sz="2800" dirty="0">
                <a:latin typeface="Book Antiqua" panose="02040602050305030304" pitchFamily="18" charset="0"/>
              </a:rPr>
              <a:t>;
</a:t>
            </a:r>
            <a:r>
              <a:rPr lang="it-IT" altLang="it-IT" sz="2800" dirty="0" err="1">
                <a:latin typeface="Book Antiqua" panose="02040602050305030304" pitchFamily="18" charset="0"/>
              </a:rPr>
              <a:t>refers</a:t>
            </a:r>
            <a:r>
              <a:rPr lang="it-IT" altLang="it-IT" sz="2800" dirty="0">
                <a:latin typeface="Book Antiqua" panose="02040602050305030304" pitchFamily="18" charset="0"/>
              </a:rPr>
              <a:t> to a </a:t>
            </a:r>
            <a:r>
              <a:rPr lang="it-IT" altLang="it-IT" sz="2800" dirty="0" err="1">
                <a:latin typeface="Book Antiqua" panose="02040602050305030304" pitchFamily="18" charset="0"/>
              </a:rPr>
              <a:t>certain</a:t>
            </a:r>
            <a:r>
              <a:rPr lang="it-IT" altLang="it-IT" sz="2800" dirty="0">
                <a:latin typeface="Book Antiqua" panose="02040602050305030304" pitchFamily="18" charset="0"/>
              </a:rPr>
              <a:t> social </a:t>
            </a:r>
            <a:r>
              <a:rPr lang="it-IT" altLang="it-IT" sz="2800" dirty="0" err="1">
                <a:latin typeface="Book Antiqua" panose="02040602050305030304" pitchFamily="18" charset="0"/>
              </a:rPr>
              <a:t>sphere</a:t>
            </a:r>
            <a:r>
              <a:rPr lang="it-IT" altLang="it-IT" sz="2800" dirty="0">
                <a:latin typeface="Book Antiqua" panose="02040602050305030304" pitchFamily="18" charset="0"/>
              </a:rPr>
              <a:t> ...
of </a:t>
            </a:r>
            <a:r>
              <a:rPr lang="it-IT" altLang="it-IT" sz="2800" dirty="0" err="1">
                <a:latin typeface="Book Antiqua" panose="02040602050305030304" pitchFamily="18" charset="0"/>
              </a:rPr>
              <a:t>which</a:t>
            </a:r>
            <a:r>
              <a:rPr lang="it-IT" altLang="it-IT" sz="2800" dirty="0">
                <a:latin typeface="Book Antiqua" panose="02040602050305030304" pitchFamily="18" charset="0"/>
              </a:rPr>
              <a:t> the </a:t>
            </a:r>
            <a:r>
              <a:rPr lang="it-IT" altLang="it-IT" sz="2800" dirty="0" err="1">
                <a:latin typeface="Book Antiqua" panose="02040602050305030304" pitchFamily="18" charset="0"/>
              </a:rPr>
              <a:t>decision</a:t>
            </a:r>
            <a:r>
              <a:rPr lang="it-IT" altLang="it-IT" sz="2800" dirty="0">
                <a:latin typeface="Book Antiqua" panose="02040602050305030304" pitchFamily="18" charset="0"/>
              </a:rPr>
              <a:t>-making and </a:t>
            </a:r>
            <a:r>
              <a:rPr lang="it-IT" altLang="it-IT" sz="2800" dirty="0" err="1">
                <a:latin typeface="Book Antiqua" panose="02040602050305030304" pitchFamily="18" charset="0"/>
              </a:rPr>
              <a:t>implementation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processes</a:t>
            </a:r>
            <a:r>
              <a:rPr lang="it-IT" altLang="it-IT" sz="2800" dirty="0">
                <a:latin typeface="Book Antiqua" panose="02040602050305030304" pitchFamily="18" charset="0"/>
              </a:rPr>
              <a:t> are an </a:t>
            </a:r>
            <a:r>
              <a:rPr lang="it-IT" altLang="it-IT" sz="2800" dirty="0" err="1">
                <a:latin typeface="Book Antiqua" panose="02040602050305030304" pitchFamily="18" charset="0"/>
              </a:rPr>
              <a:t>integral</a:t>
            </a:r>
            <a:r>
              <a:rPr lang="it-IT" altLang="it-IT" sz="2800" dirty="0">
                <a:latin typeface="Book Antiqua" panose="02040602050305030304" pitchFamily="18" charset="0"/>
              </a:rPr>
              <a:t> part</a:t>
            </a:r>
            <a:endParaRPr lang="it-IT" alt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>
            <a:extLst>
              <a:ext uri="{FF2B5EF4-FFF2-40B4-BE49-F238E27FC236}">
                <a16:creationId xmlns:a16="http://schemas.microsoft.com/office/drawing/2014/main" id="{1F99BAA1-B60F-F1C8-AEC3-893A1A1414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3167" y="489326"/>
            <a:ext cx="9745362" cy="1143000"/>
          </a:xfrm>
        </p:spPr>
        <p:txBody>
          <a:bodyPr anchor="t">
            <a:normAutofit/>
          </a:bodyPr>
          <a:lstStyle/>
          <a:p>
            <a:pPr>
              <a:defRPr/>
            </a:pPr>
            <a:r>
              <a:rPr lang="it-IT" sz="3400" dirty="0">
                <a:latin typeface="Book Antiqua" pitchFamily="18" charset="0"/>
              </a:rPr>
              <a:t>Public policy and </a:t>
            </a:r>
            <a:r>
              <a:rPr lang="it-IT" sz="3400" dirty="0" err="1">
                <a:latin typeface="Book Antiqua" pitchFamily="18" charset="0"/>
              </a:rPr>
              <a:t>issues</a:t>
            </a:r>
            <a:r>
              <a:rPr lang="it-IT" sz="3400" dirty="0">
                <a:latin typeface="Book Antiqua" pitchFamily="18" charset="0"/>
              </a:rPr>
              <a:t> of </a:t>
            </a:r>
            <a:r>
              <a:rPr lang="it-IT" sz="3400" dirty="0" err="1">
                <a:latin typeface="Book Antiqua" pitchFamily="18" charset="0"/>
              </a:rPr>
              <a:t>collective</a:t>
            </a:r>
            <a:r>
              <a:rPr lang="it-IT" sz="3400" dirty="0">
                <a:latin typeface="Book Antiqua" pitchFamily="18" charset="0"/>
              </a:rPr>
              <a:t> </a:t>
            </a:r>
            <a:r>
              <a:rPr lang="it-IT" sz="3400" dirty="0" err="1">
                <a:latin typeface="Book Antiqua" pitchFamily="18" charset="0"/>
              </a:rPr>
              <a:t>relevance</a:t>
            </a:r>
            <a:endParaRPr lang="it-IT" sz="3400" dirty="0">
              <a:latin typeface="Book Antiqua" pitchFamily="18" charset="0"/>
            </a:endParaRPr>
          </a:p>
        </p:txBody>
      </p:sp>
      <p:sp>
        <p:nvSpPr>
          <p:cNvPr id="7170" name="Segnaposto numero diapositiva 4">
            <a:extLst>
              <a:ext uri="{FF2B5EF4-FFF2-40B4-BE49-F238E27FC236}">
                <a16:creationId xmlns:a16="http://schemas.microsoft.com/office/drawing/2014/main" id="{5CB008FA-E4DE-FEF1-9456-8AAD55E88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C875ACB-5A1B-6540-A7EF-72E07D5BA20A}" type="slidenum">
              <a:rPr lang="it-IT" altLang="it-IT">
                <a:solidFill>
                  <a:srgbClr val="FFFFFF"/>
                </a:solidFill>
                <a:latin typeface="Franklin Gothic Book" panose="020B0503020102020204" pitchFamily="34" charset="0"/>
              </a:rPr>
              <a:pPr eaLnBrk="1" hangingPunct="1"/>
              <a:t>6</a:t>
            </a:fld>
            <a:endParaRPr lang="it-IT" altLang="it-IT">
              <a:solidFill>
                <a:srgbClr val="FFFFFF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70739387-3706-FAF7-C124-00835AD0F215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466165" y="1655804"/>
            <a:ext cx="10542493" cy="4211595"/>
          </a:xfrm>
        </p:spPr>
        <p:txBody>
          <a:bodyPr>
            <a:normAutofit lnSpcReduction="10000"/>
          </a:bodyPr>
          <a:lstStyle/>
          <a:p>
            <a:pPr marL="533400" indent="-533400">
              <a:lnSpc>
                <a:spcPct val="90000"/>
              </a:lnSpc>
            </a:pPr>
            <a:r>
              <a:rPr lang="it-IT" altLang="it-IT" sz="2800" dirty="0">
                <a:latin typeface="Book Antiqua" panose="02040602050305030304" pitchFamily="18" charset="0"/>
              </a:rPr>
              <a:t>Not </a:t>
            </a:r>
            <a:r>
              <a:rPr lang="it-IT" altLang="it-IT" sz="2800" dirty="0" err="1">
                <a:latin typeface="Book Antiqua" panose="02040602050305030304" pitchFamily="18" charset="0"/>
              </a:rPr>
              <a:t>always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there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is</a:t>
            </a:r>
            <a:r>
              <a:rPr lang="it-IT" altLang="it-IT" sz="2800" dirty="0">
                <a:latin typeface="Book Antiqua" panose="02040602050305030304" pitchFamily="18" charset="0"/>
              </a:rPr>
              <a:t> a "</a:t>
            </a:r>
            <a:r>
              <a:rPr lang="it-IT" altLang="it-IT" sz="2800" dirty="0" err="1">
                <a:latin typeface="Book Antiqua" panose="02040602050305030304" pitchFamily="18" charset="0"/>
              </a:rPr>
              <a:t>problem</a:t>
            </a:r>
            <a:r>
              <a:rPr lang="it-IT" altLang="it-IT" sz="2800" dirty="0">
                <a:latin typeface="Book Antiqua" panose="02040602050305030304" pitchFamily="18" charset="0"/>
              </a:rPr>
              <a:t>" to be </a:t>
            </a:r>
            <a:r>
              <a:rPr lang="it-IT" altLang="it-IT" sz="2800" dirty="0" err="1">
                <a:latin typeface="Book Antiqua" panose="02040602050305030304" pitchFamily="18" charset="0"/>
              </a:rPr>
              <a:t>addressedwhen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there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is</a:t>
            </a:r>
            <a:r>
              <a:rPr lang="it-IT" altLang="it-IT" sz="2800" dirty="0">
                <a:latin typeface="Book Antiqua" panose="02040602050305030304" pitchFamily="18" charset="0"/>
              </a:rPr>
              <a:t> a public policy : </a:t>
            </a:r>
            <a:r>
              <a:rPr lang="it-IT" altLang="it-IT" sz="2800" dirty="0" err="1">
                <a:latin typeface="Book Antiqua" panose="02040602050305030304" pitchFamily="18" charset="0"/>
              </a:rPr>
              <a:t>there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may</a:t>
            </a:r>
            <a:r>
              <a:rPr lang="it-IT" altLang="it-IT" sz="2800" dirty="0">
                <a:latin typeface="Book Antiqua" panose="02040602050305030304" pitchFamily="18" charset="0"/>
              </a:rPr>
              <a:t> be an </a:t>
            </a:r>
            <a:r>
              <a:rPr lang="it-IT" altLang="it-IT" sz="2800" dirty="0" err="1">
                <a:latin typeface="Book Antiqua" panose="02040602050305030304" pitchFamily="18" charset="0"/>
              </a:rPr>
              <a:t>interest</a:t>
            </a:r>
            <a:r>
              <a:rPr lang="it-IT" altLang="it-IT" sz="2800" dirty="0">
                <a:latin typeface="Book Antiqua" panose="02040602050305030304" pitchFamily="18" charset="0"/>
              </a:rPr>
              <a:t> of the </a:t>
            </a:r>
            <a:r>
              <a:rPr lang="it-IT" altLang="it-IT" sz="2800" dirty="0" err="1">
                <a:latin typeface="Book Antiqua" panose="02040602050305030304" pitchFamily="18" charset="0"/>
              </a:rPr>
              <a:t>authorities</a:t>
            </a:r>
            <a:r>
              <a:rPr lang="it-IT" altLang="it-IT" sz="2800" dirty="0">
                <a:latin typeface="Book Antiqua" panose="02040602050305030304" pitchFamily="18" charset="0"/>
              </a:rPr>
              <a:t> to </a:t>
            </a:r>
            <a:r>
              <a:rPr lang="it-IT" altLang="it-IT" sz="2800" dirty="0" err="1">
                <a:latin typeface="Book Antiqua" panose="02040602050305030304" pitchFamily="18" charset="0"/>
              </a:rPr>
              <a:t>advertise</a:t>
            </a:r>
            <a:r>
              <a:rPr lang="it-IT" altLang="it-IT" sz="2800" dirty="0">
                <a:latin typeface="Book Antiqua" panose="02040602050305030304" pitchFamily="18" charset="0"/>
              </a:rPr>
              <a:t>, </a:t>
            </a:r>
            <a:r>
              <a:rPr lang="it-IT" altLang="it-IT" sz="2800" dirty="0" err="1">
                <a:latin typeface="Book Antiqua" panose="02040602050305030304" pitchFamily="18" charset="0"/>
              </a:rPr>
              <a:t>obtain</a:t>
            </a:r>
            <a:r>
              <a:rPr lang="it-IT" altLang="it-IT" sz="2800" dirty="0">
                <a:latin typeface="Book Antiqua" panose="02040602050305030304" pitchFamily="18" charset="0"/>
              </a:rPr>
              <a:t> funds, favor </a:t>
            </a:r>
            <a:r>
              <a:rPr lang="it-IT" altLang="it-IT" sz="2800" dirty="0" err="1">
                <a:latin typeface="Book Antiqua" panose="02040602050305030304" pitchFamily="18" charset="0"/>
              </a:rPr>
              <a:t>certain</a:t>
            </a:r>
            <a:r>
              <a:rPr lang="it-IT" altLang="it-IT" sz="2800" dirty="0">
                <a:latin typeface="Book Antiqua" panose="02040602050305030304" pitchFamily="18" charset="0"/>
              </a:rPr>
              <a:t> groups.
Not </a:t>
            </a:r>
            <a:r>
              <a:rPr lang="it-IT" altLang="it-IT" sz="2800" dirty="0" err="1">
                <a:latin typeface="Book Antiqua" panose="02040602050305030304" pitchFamily="18" charset="0"/>
              </a:rPr>
              <a:t>always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when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there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is</a:t>
            </a:r>
            <a:r>
              <a:rPr lang="it-IT" altLang="it-IT" sz="2800" dirty="0">
                <a:latin typeface="Book Antiqua" panose="02040602050305030304" pitchFamily="18" charset="0"/>
              </a:rPr>
              <a:t> a </a:t>
            </a:r>
            <a:r>
              <a:rPr lang="it-IT" altLang="it-IT" sz="2800" dirty="0" err="1">
                <a:latin typeface="Book Antiqua" panose="02040602050305030304" pitchFamily="18" charset="0"/>
              </a:rPr>
              <a:t>problem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there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is</a:t>
            </a:r>
            <a:r>
              <a:rPr lang="it-IT" altLang="it-IT" sz="2800" dirty="0">
                <a:latin typeface="Book Antiqua" panose="02040602050305030304" pitchFamily="18" charset="0"/>
              </a:rPr>
              <a:t> a public policy to solve </a:t>
            </a:r>
            <a:r>
              <a:rPr lang="it-IT" altLang="it-IT" sz="2800" dirty="0" err="1">
                <a:latin typeface="Book Antiqua" panose="02040602050305030304" pitchFamily="18" charset="0"/>
              </a:rPr>
              <a:t>it</a:t>
            </a:r>
            <a:r>
              <a:rPr lang="it-IT" altLang="it-IT" sz="2800" dirty="0">
                <a:latin typeface="Book Antiqua" panose="02040602050305030304" pitchFamily="18" charset="0"/>
              </a:rPr>
              <a:t>:
</a:t>
            </a:r>
            <a:r>
              <a:rPr lang="it-IT" altLang="it-IT" sz="2800" dirty="0" err="1">
                <a:latin typeface="Book Antiqua" panose="02040602050305030304" pitchFamily="18" charset="0"/>
              </a:rPr>
              <a:t>It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may</a:t>
            </a:r>
            <a:r>
              <a:rPr lang="it-IT" altLang="it-IT" sz="2800" dirty="0">
                <a:latin typeface="Book Antiqua" panose="02040602050305030304" pitchFamily="18" charset="0"/>
              </a:rPr>
              <a:t> be a </a:t>
            </a:r>
            <a:r>
              <a:rPr lang="it-IT" altLang="it-IT" sz="2800" dirty="0" err="1">
                <a:latin typeface="Book Antiqua" panose="02040602050305030304" pitchFamily="18" charset="0"/>
              </a:rPr>
              <a:t>marginal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problem</a:t>
            </a:r>
            <a:r>
              <a:rPr lang="it-IT" altLang="it-IT" sz="2800" dirty="0">
                <a:latin typeface="Book Antiqua" panose="02040602050305030304" pitchFamily="18" charset="0"/>
              </a:rPr>
              <a:t>, </a:t>
            </a:r>
            <a:r>
              <a:rPr lang="it-IT" altLang="it-IT" sz="2800" dirty="0" err="1">
                <a:latin typeface="Book Antiqua" panose="02040602050305030304" pitchFamily="18" charset="0"/>
              </a:rPr>
              <a:t>concerninf</a:t>
            </a:r>
            <a:r>
              <a:rPr lang="it-IT" altLang="it-IT" sz="2800" dirty="0">
                <a:latin typeface="Book Antiqua" panose="02040602050305030304" pitchFamily="18" charset="0"/>
              </a:rPr>
              <a:t> a </a:t>
            </a:r>
            <a:r>
              <a:rPr lang="it-IT" altLang="it-IT" sz="2800" dirty="0" err="1">
                <a:latin typeface="Book Antiqua" panose="02040602050305030304" pitchFamily="18" charset="0"/>
              </a:rPr>
              <a:t>few</a:t>
            </a:r>
            <a:r>
              <a:rPr lang="it-IT" altLang="it-IT" sz="2800" dirty="0">
                <a:latin typeface="Book Antiqua" panose="02040602050305030304" pitchFamily="18" charset="0"/>
              </a:rPr>
              <a:t> groups with </a:t>
            </a:r>
            <a:r>
              <a:rPr lang="it-IT" altLang="it-IT" sz="2800" dirty="0" err="1">
                <a:latin typeface="Book Antiqua" panose="02040602050305030304" pitchFamily="18" charset="0"/>
              </a:rPr>
              <a:t>little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influence</a:t>
            </a:r>
            <a:r>
              <a:rPr lang="it-IT" altLang="it-IT" sz="2800" dirty="0">
                <a:latin typeface="Book Antiqua" panose="02040602050305030304" pitchFamily="18" charset="0"/>
              </a:rPr>
              <a:t>.
</a:t>
            </a:r>
            <a:r>
              <a:rPr lang="it-IT" altLang="it-IT" sz="2800" dirty="0" err="1">
                <a:latin typeface="Book Antiqua" panose="02040602050305030304" pitchFamily="18" charset="0"/>
              </a:rPr>
              <a:t>It's</a:t>
            </a:r>
            <a:r>
              <a:rPr lang="it-IT" altLang="it-IT" sz="2800" dirty="0">
                <a:latin typeface="Book Antiqua" panose="02040602050305030304" pitchFamily="18" charset="0"/>
              </a:rPr>
              <a:t> an </a:t>
            </a:r>
            <a:r>
              <a:rPr lang="it-IT" altLang="it-IT" sz="2800" dirty="0" err="1">
                <a:latin typeface="Book Antiqua" panose="02040602050305030304" pitchFamily="18" charset="0"/>
              </a:rPr>
              <a:t>intractable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problem</a:t>
            </a:r>
            <a:r>
              <a:rPr lang="it-IT" altLang="it-IT" sz="2800" dirty="0">
                <a:latin typeface="Book Antiqua" panose="02040602050305030304" pitchFamily="18" charset="0"/>
              </a:rPr>
              <a:t>.
</a:t>
            </a:r>
            <a:r>
              <a:rPr lang="it-IT" altLang="it-IT" sz="2800" dirty="0" err="1">
                <a:latin typeface="Book Antiqua" panose="02040602050305030304" pitchFamily="18" charset="0"/>
              </a:rPr>
              <a:t>It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is</a:t>
            </a:r>
            <a:r>
              <a:rPr lang="it-IT" altLang="it-IT" sz="2800" dirty="0">
                <a:latin typeface="Book Antiqua" panose="02040602050305030304" pitchFamily="18" charset="0"/>
              </a:rPr>
              <a:t> a </a:t>
            </a:r>
            <a:r>
              <a:rPr lang="it-IT" altLang="it-IT" sz="2800" dirty="0" err="1">
                <a:latin typeface="Book Antiqua" panose="02040602050305030304" pitchFamily="18" charset="0"/>
              </a:rPr>
              <a:t>problem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whose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existence</a:t>
            </a:r>
            <a:r>
              <a:rPr lang="it-IT" altLang="it-IT" sz="2800" dirty="0">
                <a:latin typeface="Book Antiqua" panose="02040602050305030304" pitchFamily="18" charset="0"/>
              </a:rPr>
              <a:t> the </a:t>
            </a:r>
            <a:r>
              <a:rPr lang="it-IT" altLang="it-IT" sz="2800" dirty="0" err="1">
                <a:latin typeface="Book Antiqua" panose="02040602050305030304" pitchFamily="18" charset="0"/>
              </a:rPr>
              <a:t>political</a:t>
            </a:r>
            <a:r>
              <a:rPr lang="it-IT" altLang="it-IT" sz="2800" dirty="0">
                <a:latin typeface="Book Antiqua" panose="02040602050305030304" pitchFamily="18" charset="0"/>
              </a:rPr>
              <a:t> </a:t>
            </a:r>
            <a:r>
              <a:rPr lang="it-IT" altLang="it-IT" sz="2800" dirty="0" err="1">
                <a:latin typeface="Book Antiqua" panose="02040602050305030304" pitchFamily="18" charset="0"/>
              </a:rPr>
              <a:t>authorities</a:t>
            </a:r>
            <a:r>
              <a:rPr lang="it-IT" altLang="it-IT" sz="2800" dirty="0">
                <a:latin typeface="Book Antiqua" panose="02040602050305030304" pitchFamily="18" charset="0"/>
              </a:rPr>
              <a:t> can exploit for multiple </a:t>
            </a:r>
            <a:r>
              <a:rPr lang="it-IT" altLang="it-IT" sz="2800" dirty="0" err="1">
                <a:latin typeface="Book Antiqua" panose="02040602050305030304" pitchFamily="18" charset="0"/>
              </a:rPr>
              <a:t>ends</a:t>
            </a:r>
            <a:r>
              <a:rPr lang="it-IT" altLang="it-IT" sz="2800" dirty="0">
                <a:latin typeface="Book Antiqua" panose="02040602050305030304" pitchFamily="18" charset="0"/>
              </a:rPr>
              <a:t>.</a:t>
            </a:r>
            <a:endParaRPr lang="it-IT" altLang="it-IT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59076F-B915-8F74-6C2F-3AF9F668E3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3795" y="406888"/>
            <a:ext cx="10353762" cy="12573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it-IT" b="1" u="sng" dirty="0">
                <a:latin typeface="Book Antiqua" pitchFamily="18" charset="0"/>
              </a:rPr>
              <a:t>Public policies and </a:t>
            </a:r>
            <a:r>
              <a:rPr lang="it-IT" b="1" u="sng" dirty="0" err="1">
                <a:latin typeface="Book Antiqua" pitchFamily="18" charset="0"/>
              </a:rPr>
              <a:t>political</a:t>
            </a:r>
            <a:r>
              <a:rPr lang="it-IT" b="1" u="sng" dirty="0">
                <a:latin typeface="Book Antiqua" pitchFamily="18" charset="0"/>
              </a:rPr>
              <a:t> system</a:t>
            </a:r>
          </a:p>
        </p:txBody>
      </p:sp>
      <p:sp>
        <p:nvSpPr>
          <p:cNvPr id="5" name="Text Box 6">
            <a:extLst>
              <a:ext uri="{FF2B5EF4-FFF2-40B4-BE49-F238E27FC236}">
                <a16:creationId xmlns:a16="http://schemas.microsoft.com/office/drawing/2014/main" id="{17BEB6B9-C425-6115-E3A8-7384A70D8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780" y="5835559"/>
            <a:ext cx="1035376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it-IT" altLang="it-IT" sz="1700" dirty="0">
                <a:latin typeface="Book Antiqua" panose="02040602050305030304" pitchFamily="18" charset="0"/>
              </a:rPr>
              <a:t>Public policy studies can be </a:t>
            </a:r>
            <a:r>
              <a:rPr lang="it-IT" altLang="it-IT" sz="1700" dirty="0" err="1">
                <a:latin typeface="Book Antiqua" panose="02040602050305030304" pitchFamily="18" charset="0"/>
              </a:rPr>
              <a:t>approached</a:t>
            </a:r>
            <a:r>
              <a:rPr lang="it-IT" altLang="it-IT" sz="1700" dirty="0">
                <a:latin typeface="Book Antiqua" panose="02040602050305030304" pitchFamily="18" charset="0"/>
              </a:rPr>
              <a:t> </a:t>
            </a:r>
            <a:r>
              <a:rPr lang="it-IT" altLang="it-IT" sz="1700" dirty="0" err="1">
                <a:latin typeface="Book Antiqua" panose="02040602050305030304" pitchFamily="18" charset="0"/>
              </a:rPr>
              <a:t>using</a:t>
            </a:r>
            <a:r>
              <a:rPr lang="it-IT" altLang="it-IT" sz="1700" dirty="0">
                <a:latin typeface="Book Antiqua" panose="02040602050305030304" pitchFamily="18" charset="0"/>
              </a:rPr>
              <a:t> </a:t>
            </a:r>
            <a:r>
              <a:rPr lang="it-IT" altLang="it-IT" sz="1700" dirty="0" err="1">
                <a:latin typeface="Book Antiqua" panose="02040602050305030304" pitchFamily="18" charset="0"/>
              </a:rPr>
              <a:t>systemic</a:t>
            </a:r>
            <a:r>
              <a:rPr lang="it-IT" altLang="it-IT" sz="1700" dirty="0">
                <a:latin typeface="Book Antiqua" panose="02040602050305030304" pitchFamily="18" charset="0"/>
              </a:rPr>
              <a:t> </a:t>
            </a:r>
            <a:r>
              <a:rPr lang="it-IT" altLang="it-IT" sz="1700" dirty="0" err="1">
                <a:latin typeface="Book Antiqua" panose="02040602050305030304" pitchFamily="18" charset="0"/>
              </a:rPr>
              <a:t>analysis</a:t>
            </a:r>
            <a:r>
              <a:rPr lang="it-IT" altLang="it-IT" sz="1700" dirty="0">
                <a:latin typeface="Book Antiqua" panose="02040602050305030304" pitchFamily="18" charset="0"/>
              </a:rPr>
              <a:t> of policy, </a:t>
            </a:r>
            <a:r>
              <a:rPr lang="it-IT" altLang="it-IT" sz="1700" dirty="0" err="1">
                <a:latin typeface="Book Antiqua" panose="02040602050305030304" pitchFamily="18" charset="0"/>
              </a:rPr>
              <a:t>as</a:t>
            </a:r>
            <a:r>
              <a:rPr lang="it-IT" altLang="it-IT" sz="1700" dirty="0">
                <a:latin typeface="Book Antiqua" panose="02040602050305030304" pitchFamily="18" charset="0"/>
              </a:rPr>
              <a:t> </a:t>
            </a:r>
            <a:r>
              <a:rPr lang="it-IT" altLang="it-IT" sz="1700" dirty="0" err="1">
                <a:latin typeface="Book Antiqua" panose="02040602050305030304" pitchFamily="18" charset="0"/>
              </a:rPr>
              <a:t>presented</a:t>
            </a:r>
            <a:r>
              <a:rPr lang="it-IT" altLang="it-IT" sz="1700" dirty="0">
                <a:latin typeface="Book Antiqua" panose="02040602050305030304" pitchFamily="18" charset="0"/>
              </a:rPr>
              <a:t> by David Easton (imperative </a:t>
            </a:r>
            <a:r>
              <a:rPr lang="it-IT" altLang="it-IT" sz="1700" dirty="0" err="1">
                <a:latin typeface="Book Antiqua" panose="02040602050305030304" pitchFamily="18" charset="0"/>
              </a:rPr>
              <a:t>assignment</a:t>
            </a:r>
            <a:r>
              <a:rPr lang="it-IT" altLang="it-IT" sz="1700" dirty="0">
                <a:latin typeface="Book Antiqua" panose="02040602050305030304" pitchFamily="18" charset="0"/>
              </a:rPr>
              <a:t> of </a:t>
            </a:r>
            <a:r>
              <a:rPr lang="it-IT" altLang="it-IT" sz="1700" dirty="0" err="1">
                <a:latin typeface="Book Antiqua" panose="02040602050305030304" pitchFamily="18" charset="0"/>
              </a:rPr>
              <a:t>values</a:t>
            </a:r>
            <a:r>
              <a:rPr lang="it-IT" altLang="it-IT" sz="1700" dirty="0">
                <a:latin typeface="Book Antiqua" panose="02040602050305030304" pitchFamily="18" charset="0"/>
              </a:rPr>
              <a:t> for a society).</a:t>
            </a:r>
            <a:endParaRPr lang="it-IT" altLang="it-IT" sz="1700" i="1" dirty="0">
              <a:latin typeface="Book Antiqua" panose="02040602050305030304" pitchFamily="18" charset="0"/>
            </a:endParaRPr>
          </a:p>
        </p:txBody>
      </p:sp>
      <p:pic>
        <p:nvPicPr>
          <p:cNvPr id="1026" name="Picture 2" descr="Public Policy Process An Introduction. - ppt video online download">
            <a:extLst>
              <a:ext uri="{FF2B5EF4-FFF2-40B4-BE49-F238E27FC236}">
                <a16:creationId xmlns:a16="http://schemas.microsoft.com/office/drawing/2014/main" id="{52AAD762-AEF6-5AEE-E0B8-2BFC2B0FC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676" y="1385047"/>
            <a:ext cx="9144000" cy="431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B55A595-15CD-6353-2E86-270CCB5102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68049"/>
            <a:ext cx="8180173" cy="136381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it-IT" b="1" dirty="0">
                <a:latin typeface="Book Antiqua" pitchFamily="18" charset="0"/>
              </a:rPr>
              <a:t>Public policies and policy tools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6B774D9-FD72-4B00-2744-1F08EDFBC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717" y="1793808"/>
            <a:ext cx="86439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it-IT" altLang="it-IT" sz="2000" dirty="0">
                <a:latin typeface="Book Antiqua" panose="02040602050305030304" pitchFamily="18" charset="0"/>
              </a:rPr>
              <a:t>Public policy must be </a:t>
            </a:r>
            <a:r>
              <a:rPr lang="it-IT" altLang="it-IT" sz="2000" dirty="0" err="1">
                <a:latin typeface="Book Antiqua" panose="02040602050305030304" pitchFamily="18" charset="0"/>
              </a:rPr>
              <a:t>understood</a:t>
            </a:r>
            <a:r>
              <a:rPr lang="it-IT" altLang="it-IT" sz="2000" dirty="0">
                <a:latin typeface="Book Antiqua" panose="02040602050305030304" pitchFamily="18" charset="0"/>
              </a:rPr>
              <a:t> </a:t>
            </a:r>
            <a:r>
              <a:rPr lang="it-IT" altLang="it-IT" sz="2000" dirty="0" err="1">
                <a:latin typeface="Book Antiqua" panose="02040602050305030304" pitchFamily="18" charset="0"/>
              </a:rPr>
              <a:t>as</a:t>
            </a:r>
            <a:r>
              <a:rPr lang="it-IT" altLang="it-IT" sz="2000" dirty="0">
                <a:latin typeface="Book Antiqua" panose="02040602050305030304" pitchFamily="18" charset="0"/>
              </a:rPr>
              <a:t> an </a:t>
            </a:r>
            <a:r>
              <a:rPr lang="it-IT" altLang="it-IT" sz="2000" dirty="0" err="1">
                <a:latin typeface="Book Antiqua" panose="02040602050305030304" pitchFamily="18" charset="0"/>
              </a:rPr>
              <a:t>instrument</a:t>
            </a:r>
            <a:r>
              <a:rPr lang="it-IT" altLang="it-IT" sz="2000" dirty="0">
                <a:latin typeface="Book Antiqua" panose="02040602050305030304" pitchFamily="18" charset="0"/>
              </a:rPr>
              <a:t> of the </a:t>
            </a:r>
            <a:r>
              <a:rPr lang="it-IT" altLang="it-IT" sz="2000" dirty="0" err="1">
                <a:latin typeface="Book Antiqua" panose="02040602050305030304" pitchFamily="18" charset="0"/>
              </a:rPr>
              <a:t>exercise</a:t>
            </a:r>
            <a:r>
              <a:rPr lang="it-IT" altLang="it-IT" sz="2000" dirty="0">
                <a:latin typeface="Book Antiqua" panose="02040602050305030304" pitchFamily="18" charset="0"/>
              </a:rPr>
              <a:t> of public authority to solve </a:t>
            </a:r>
            <a:r>
              <a:rPr lang="it-IT" altLang="it-IT" sz="2000" dirty="0" err="1">
                <a:latin typeface="Book Antiqua" panose="02040602050305030304" pitchFamily="18" charset="0"/>
              </a:rPr>
              <a:t>problems</a:t>
            </a:r>
            <a:r>
              <a:rPr lang="it-IT" altLang="it-IT" sz="2000" dirty="0">
                <a:latin typeface="Book Antiqua" panose="02040602050305030304" pitchFamily="18" charset="0"/>
              </a:rPr>
              <a:t> </a:t>
            </a:r>
            <a:r>
              <a:rPr lang="it-IT" altLang="it-IT" sz="2000" dirty="0" err="1">
                <a:latin typeface="Book Antiqua" panose="02040602050305030304" pitchFamily="18" charset="0"/>
              </a:rPr>
              <a:t>collectively</a:t>
            </a:r>
            <a:r>
              <a:rPr lang="it-IT" altLang="it-IT" sz="2000" dirty="0">
                <a:latin typeface="Book Antiqua" panose="02040602050305030304" pitchFamily="18" charset="0"/>
              </a:rPr>
              <a:t> </a:t>
            </a:r>
            <a:r>
              <a:rPr lang="it-IT" altLang="it-IT" sz="2000" dirty="0" err="1">
                <a:latin typeface="Book Antiqua" panose="02040602050305030304" pitchFamily="18" charset="0"/>
              </a:rPr>
              <a:t>understood</a:t>
            </a:r>
            <a:r>
              <a:rPr lang="it-IT" altLang="it-IT" sz="2000" dirty="0">
                <a:latin typeface="Book Antiqua" panose="02040602050305030304" pitchFamily="18" charset="0"/>
              </a:rPr>
              <a:t> </a:t>
            </a:r>
            <a:r>
              <a:rPr lang="it-IT" altLang="it-IT" sz="2000" dirty="0" err="1">
                <a:latin typeface="Book Antiqua" panose="02040602050305030304" pitchFamily="18" charset="0"/>
              </a:rPr>
              <a:t>as</a:t>
            </a:r>
            <a:r>
              <a:rPr lang="it-IT" altLang="it-IT" sz="2000" dirty="0">
                <a:latin typeface="Book Antiqua" panose="02040602050305030304" pitchFamily="18" charset="0"/>
              </a:rPr>
              <a:t> public (Capano, Lippi)</a:t>
            </a:r>
            <a:endParaRPr lang="it-IT" altLang="it-IT" sz="2000" dirty="0">
              <a:latin typeface="Perpetua" panose="02020502060401020303" pitchFamily="18" charset="77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it-IT" altLang="it-IT" sz="2000" dirty="0">
                <a:latin typeface="Perpetua" panose="02020502060401020303" pitchFamily="18" charset="77"/>
              </a:rPr>
              <a:t> </a:t>
            </a:r>
          </a:p>
        </p:txBody>
      </p:sp>
      <p:sp>
        <p:nvSpPr>
          <p:cNvPr id="6" name="Ovale 5">
            <a:extLst>
              <a:ext uri="{FF2B5EF4-FFF2-40B4-BE49-F238E27FC236}">
                <a16:creationId xmlns:a16="http://schemas.microsoft.com/office/drawing/2014/main" id="{3B155C23-C77F-1687-F1A0-28217B9D4C91}"/>
              </a:ext>
            </a:extLst>
          </p:cNvPr>
          <p:cNvSpPr/>
          <p:nvPr/>
        </p:nvSpPr>
        <p:spPr>
          <a:xfrm>
            <a:off x="3071814" y="2708275"/>
            <a:ext cx="2232025" cy="1081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800" dirty="0"/>
              <a:t>Policy</a:t>
            </a:r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138A0020-ACF5-A6EC-DBDC-D4F29934F3CF}"/>
              </a:ext>
            </a:extLst>
          </p:cNvPr>
          <p:cNvSpPr/>
          <p:nvPr/>
        </p:nvSpPr>
        <p:spPr>
          <a:xfrm>
            <a:off x="6240464" y="2708275"/>
            <a:ext cx="2396909" cy="1081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800" dirty="0"/>
              <a:t>Strategies</a:t>
            </a:r>
          </a:p>
        </p:txBody>
      </p:sp>
      <p:sp>
        <p:nvSpPr>
          <p:cNvPr id="8" name="Ovale 7">
            <a:extLst>
              <a:ext uri="{FF2B5EF4-FFF2-40B4-BE49-F238E27FC236}">
                <a16:creationId xmlns:a16="http://schemas.microsoft.com/office/drawing/2014/main" id="{162BEF84-4A93-AD1E-9D08-86F27DC0014B}"/>
              </a:ext>
            </a:extLst>
          </p:cNvPr>
          <p:cNvSpPr/>
          <p:nvPr/>
        </p:nvSpPr>
        <p:spPr>
          <a:xfrm>
            <a:off x="2208213" y="4437063"/>
            <a:ext cx="3024188" cy="1079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800" dirty="0" err="1"/>
              <a:t>Rationality</a:t>
            </a:r>
            <a:endParaRPr lang="it-IT" sz="2800" dirty="0"/>
          </a:p>
        </p:txBody>
      </p:sp>
      <p:sp>
        <p:nvSpPr>
          <p:cNvPr id="9" name="Ovale 8">
            <a:extLst>
              <a:ext uri="{FF2B5EF4-FFF2-40B4-BE49-F238E27FC236}">
                <a16:creationId xmlns:a16="http://schemas.microsoft.com/office/drawing/2014/main" id="{FF303E66-4E2C-6939-E372-38C00DCEB9E9}"/>
              </a:ext>
            </a:extLst>
          </p:cNvPr>
          <p:cNvSpPr/>
          <p:nvPr/>
        </p:nvSpPr>
        <p:spPr>
          <a:xfrm>
            <a:off x="6816724" y="4508501"/>
            <a:ext cx="3420969" cy="12239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800" dirty="0" err="1"/>
              <a:t>Pluralization</a:t>
            </a:r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8">
            <a:extLst>
              <a:ext uri="{FF2B5EF4-FFF2-40B4-BE49-F238E27FC236}">
                <a16:creationId xmlns:a16="http://schemas.microsoft.com/office/drawing/2014/main" id="{0E2A222A-A372-2801-9DFA-6DBA16ED1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52400"/>
            <a:ext cx="8686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tabLst>
                <a:tab pos="177800" algn="l"/>
              </a:tabLst>
              <a:defRPr sz="2600">
                <a:solidFill>
                  <a:schemeClr val="tx1"/>
                </a:solidFill>
                <a:latin typeface="Perpetua" panose="02020502060401020303" pitchFamily="18" charset="77"/>
              </a:defRPr>
            </a:lvl1pPr>
            <a:lvl2pPr marL="742950" indent="-285750">
              <a:spcBef>
                <a:spcPts val="375"/>
              </a:spcBef>
              <a:buClr>
                <a:schemeClr val="accent2"/>
              </a:buClr>
              <a:buSzPct val="85000"/>
              <a:buFont typeface="Wingdings 2" pitchFamily="2" charset="2"/>
              <a:buChar char=""/>
              <a:tabLst>
                <a:tab pos="177800" algn="l"/>
              </a:tabLst>
              <a:defRPr sz="2400">
                <a:solidFill>
                  <a:schemeClr val="tx1"/>
                </a:solidFill>
                <a:latin typeface="Perpetua" panose="02020502060401020303" pitchFamily="18" charset="77"/>
              </a:defRPr>
            </a:lvl2pPr>
            <a:lvl3pPr marL="177800" indent="-68263">
              <a:spcBef>
                <a:spcPts val="375"/>
              </a:spcBef>
              <a:buClr>
                <a:srgbClr val="E6B1AB"/>
              </a:buClr>
              <a:buSzPct val="85000"/>
              <a:buFont typeface="Wingdings 2" pitchFamily="2" charset="2"/>
              <a:buChar char=""/>
              <a:tabLst>
                <a:tab pos="177800" algn="l"/>
              </a:tabLst>
              <a:defRPr sz="2000">
                <a:solidFill>
                  <a:schemeClr val="tx1"/>
                </a:solidFill>
                <a:latin typeface="Perpetua" panose="02020502060401020303" pitchFamily="18" charset="77"/>
              </a:defRPr>
            </a:lvl3pPr>
            <a:lvl4pPr marL="1600200" indent="-228600">
              <a:spcBef>
                <a:spcPts val="375"/>
              </a:spcBef>
              <a:buClr>
                <a:srgbClr val="A28E6A"/>
              </a:buClr>
              <a:buSzPct val="80000"/>
              <a:buFont typeface="Wingdings 2" pitchFamily="2" charset="2"/>
              <a:buChar char=""/>
              <a:tabLst>
                <a:tab pos="177800" algn="l"/>
              </a:tabLst>
              <a:defRPr sz="2000">
                <a:solidFill>
                  <a:schemeClr val="tx1"/>
                </a:solidFill>
                <a:latin typeface="Perpetua" panose="02020502060401020303" pitchFamily="18" charset="77"/>
              </a:defRPr>
            </a:lvl4pPr>
            <a:lvl5pPr marL="2057400" indent="-228600">
              <a:spcBef>
                <a:spcPts val="375"/>
              </a:spcBef>
              <a:buClr>
                <a:srgbClr val="A28E6A"/>
              </a:buClr>
              <a:buChar char="o"/>
              <a:tabLst>
                <a:tab pos="177800" algn="l"/>
              </a:tabLst>
              <a:defRPr sz="2000">
                <a:solidFill>
                  <a:schemeClr val="tx1"/>
                </a:solidFill>
                <a:latin typeface="Perpetua" panose="02020502060401020303" pitchFamily="18" charset="77"/>
              </a:defRPr>
            </a:lvl5pPr>
            <a:lvl6pPr marL="2514600" indent="-228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tabLst>
                <a:tab pos="177800" algn="l"/>
              </a:tabLst>
              <a:defRPr sz="2000">
                <a:solidFill>
                  <a:schemeClr val="tx1"/>
                </a:solidFill>
                <a:latin typeface="Perpetua" panose="02020502060401020303" pitchFamily="18" charset="77"/>
              </a:defRPr>
            </a:lvl6pPr>
            <a:lvl7pPr marL="2971800" indent="-228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tabLst>
                <a:tab pos="177800" algn="l"/>
              </a:tabLst>
              <a:defRPr sz="2000">
                <a:solidFill>
                  <a:schemeClr val="tx1"/>
                </a:solidFill>
                <a:latin typeface="Perpetua" panose="02020502060401020303" pitchFamily="18" charset="77"/>
              </a:defRPr>
            </a:lvl7pPr>
            <a:lvl8pPr marL="3429000" indent="-228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tabLst>
                <a:tab pos="177800" algn="l"/>
              </a:tabLst>
              <a:defRPr sz="2000">
                <a:solidFill>
                  <a:schemeClr val="tx1"/>
                </a:solidFill>
                <a:latin typeface="Perpetua" panose="02020502060401020303" pitchFamily="18" charset="77"/>
              </a:defRPr>
            </a:lvl8pPr>
            <a:lvl9pPr marL="3886200" indent="-228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tabLst>
                <a:tab pos="177800" algn="l"/>
              </a:tabLst>
              <a:defRPr sz="2000">
                <a:solidFill>
                  <a:schemeClr val="tx1"/>
                </a:solidFill>
                <a:latin typeface="Perpetua" panose="02020502060401020303" pitchFamily="18" charset="77"/>
              </a:defRPr>
            </a:lvl9pPr>
          </a:lstStyle>
          <a:p>
            <a:pPr lvl="2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800" b="1" dirty="0">
                <a:latin typeface="Garamond" panose="02020404030301010803" pitchFamily="18" charset="0"/>
              </a:rPr>
              <a:t>Factors that may influence implementation</a:t>
            </a:r>
          </a:p>
        </p:txBody>
      </p:sp>
      <p:grpSp>
        <p:nvGrpSpPr>
          <p:cNvPr id="26626" name="Group 11">
            <a:extLst>
              <a:ext uri="{FF2B5EF4-FFF2-40B4-BE49-F238E27FC236}">
                <a16:creationId xmlns:a16="http://schemas.microsoft.com/office/drawing/2014/main" id="{916DFF2E-8E30-32ED-0BB6-9C80A64180F5}"/>
              </a:ext>
            </a:extLst>
          </p:cNvPr>
          <p:cNvGrpSpPr>
            <a:grpSpLocks/>
          </p:cNvGrpSpPr>
          <p:nvPr/>
        </p:nvGrpSpPr>
        <p:grpSpPr bwMode="auto">
          <a:xfrm>
            <a:off x="2590800" y="1828800"/>
            <a:ext cx="6961188" cy="4648200"/>
            <a:chOff x="1066800" y="1828800"/>
            <a:chExt cx="6961584" cy="4648200"/>
          </a:xfrm>
        </p:grpSpPr>
        <p:sp>
          <p:nvSpPr>
            <p:cNvPr id="26627" name="Oval 3">
              <a:extLst>
                <a:ext uri="{FF2B5EF4-FFF2-40B4-BE49-F238E27FC236}">
                  <a16:creationId xmlns:a16="http://schemas.microsoft.com/office/drawing/2014/main" id="{6FF46208-21CD-1374-A8AE-FC0B68FB93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800" y="3810000"/>
              <a:ext cx="2362200" cy="1447800"/>
            </a:xfrm>
            <a:prstGeom prst="ellipse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ts val="575"/>
                </a:spcBef>
                <a:buClr>
                  <a:schemeClr val="accent1"/>
                </a:buClr>
                <a:buSzPct val="85000"/>
                <a:buFont typeface="Wingdings 2" pitchFamily="2" charset="2"/>
                <a:buChar char=""/>
                <a:defRPr sz="2600">
                  <a:solidFill>
                    <a:schemeClr val="tx1"/>
                  </a:solidFill>
                  <a:latin typeface="Perpetua" panose="02020502060401020303" pitchFamily="18" charset="77"/>
                </a:defRPr>
              </a:lvl1pPr>
              <a:lvl2pPr marL="742950" indent="-285750">
                <a:spcBef>
                  <a:spcPts val="375"/>
                </a:spcBef>
                <a:buClr>
                  <a:schemeClr val="accent2"/>
                </a:buClr>
                <a:buSzPct val="85000"/>
                <a:buFont typeface="Wingdings 2" pitchFamily="2" charset="2"/>
                <a:buChar char=""/>
                <a:defRPr sz="2400">
                  <a:solidFill>
                    <a:schemeClr val="tx1"/>
                  </a:solidFill>
                  <a:latin typeface="Perpetua" panose="02020502060401020303" pitchFamily="18" charset="77"/>
                </a:defRPr>
              </a:lvl2pPr>
              <a:lvl3pPr marL="1143000" indent="-228600">
                <a:spcBef>
                  <a:spcPts val="375"/>
                </a:spcBef>
                <a:buClr>
                  <a:srgbClr val="E6B1AB"/>
                </a:buClr>
                <a:buSzPct val="85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3pPr>
              <a:lvl4pPr marL="1600200" indent="-228600">
                <a:spcBef>
                  <a:spcPts val="375"/>
                </a:spcBef>
                <a:buClr>
                  <a:srgbClr val="A28E6A"/>
                </a:buClr>
                <a:buSzPct val="80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4pPr>
              <a:lvl5pPr marL="2057400" indent="-228600">
                <a:spcBef>
                  <a:spcPts val="375"/>
                </a:spcBef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5pPr>
              <a:lvl6pPr marL="25146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6pPr>
              <a:lvl7pPr marL="29718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7pPr>
              <a:lvl8pPr marL="34290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8pPr>
              <a:lvl9pPr marL="38862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Garamond" panose="02020404030301010803" pitchFamily="18" charset="0"/>
                </a:rPr>
                <a:t>Policy Implementation</a:t>
              </a:r>
            </a:p>
          </p:txBody>
        </p:sp>
        <p:sp>
          <p:nvSpPr>
            <p:cNvPr id="26628" name="Oval 4">
              <a:extLst>
                <a:ext uri="{FF2B5EF4-FFF2-40B4-BE49-F238E27FC236}">
                  <a16:creationId xmlns:a16="http://schemas.microsoft.com/office/drawing/2014/main" id="{9B93650C-5C67-5002-2EE8-4351B81E2F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00" y="5029200"/>
              <a:ext cx="1143000" cy="762000"/>
            </a:xfrm>
            <a:prstGeom prst="ellipse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ts val="575"/>
                </a:spcBef>
                <a:buClr>
                  <a:schemeClr val="accent1"/>
                </a:buClr>
                <a:buSzPct val="85000"/>
                <a:buFont typeface="Wingdings 2" pitchFamily="2" charset="2"/>
                <a:buChar char=""/>
                <a:defRPr sz="2600">
                  <a:solidFill>
                    <a:schemeClr val="tx1"/>
                  </a:solidFill>
                  <a:latin typeface="Perpetua" panose="02020502060401020303" pitchFamily="18" charset="77"/>
                </a:defRPr>
              </a:lvl1pPr>
              <a:lvl2pPr marL="742950" indent="-285750">
                <a:spcBef>
                  <a:spcPts val="375"/>
                </a:spcBef>
                <a:buClr>
                  <a:schemeClr val="accent2"/>
                </a:buClr>
                <a:buSzPct val="85000"/>
                <a:buFont typeface="Wingdings 2" pitchFamily="2" charset="2"/>
                <a:buChar char=""/>
                <a:defRPr sz="2400">
                  <a:solidFill>
                    <a:schemeClr val="tx1"/>
                  </a:solidFill>
                  <a:latin typeface="Perpetua" panose="02020502060401020303" pitchFamily="18" charset="77"/>
                </a:defRPr>
              </a:lvl2pPr>
              <a:lvl3pPr marL="1143000" indent="-228600">
                <a:spcBef>
                  <a:spcPts val="375"/>
                </a:spcBef>
                <a:buClr>
                  <a:srgbClr val="E6B1AB"/>
                </a:buClr>
                <a:buSzPct val="85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3pPr>
              <a:lvl4pPr marL="1600200" indent="-228600">
                <a:spcBef>
                  <a:spcPts val="375"/>
                </a:spcBef>
                <a:buClr>
                  <a:srgbClr val="A28E6A"/>
                </a:buClr>
                <a:buSzPct val="80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4pPr>
              <a:lvl5pPr marL="2057400" indent="-228600">
                <a:spcBef>
                  <a:spcPts val="375"/>
                </a:spcBef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5pPr>
              <a:lvl6pPr marL="25146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6pPr>
              <a:lvl7pPr marL="29718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7pPr>
              <a:lvl8pPr marL="34290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8pPr>
              <a:lvl9pPr marL="38862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Garamond" panose="02020404030301010803" pitchFamily="18" charset="0"/>
                </a:rPr>
                <a:t>Media</a:t>
              </a:r>
            </a:p>
          </p:txBody>
        </p:sp>
        <p:sp>
          <p:nvSpPr>
            <p:cNvPr id="26629" name="Oval 5">
              <a:extLst>
                <a:ext uri="{FF2B5EF4-FFF2-40B4-BE49-F238E27FC236}">
                  <a16:creationId xmlns:a16="http://schemas.microsoft.com/office/drawing/2014/main" id="{AD56141F-44DE-DC08-EC70-14C32BA3E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8800" y="5562600"/>
              <a:ext cx="1219200" cy="914400"/>
            </a:xfrm>
            <a:prstGeom prst="ellipse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ts val="575"/>
                </a:spcBef>
                <a:buClr>
                  <a:schemeClr val="accent1"/>
                </a:buClr>
                <a:buSzPct val="85000"/>
                <a:buFont typeface="Wingdings 2" pitchFamily="2" charset="2"/>
                <a:buChar char=""/>
                <a:defRPr sz="2600">
                  <a:solidFill>
                    <a:schemeClr val="tx1"/>
                  </a:solidFill>
                  <a:latin typeface="Perpetua" panose="02020502060401020303" pitchFamily="18" charset="77"/>
                </a:defRPr>
              </a:lvl1pPr>
              <a:lvl2pPr marL="742950" indent="-285750">
                <a:spcBef>
                  <a:spcPts val="375"/>
                </a:spcBef>
                <a:buClr>
                  <a:schemeClr val="accent2"/>
                </a:buClr>
                <a:buSzPct val="85000"/>
                <a:buFont typeface="Wingdings 2" pitchFamily="2" charset="2"/>
                <a:buChar char=""/>
                <a:defRPr sz="2400">
                  <a:solidFill>
                    <a:schemeClr val="tx1"/>
                  </a:solidFill>
                  <a:latin typeface="Perpetua" panose="02020502060401020303" pitchFamily="18" charset="77"/>
                </a:defRPr>
              </a:lvl2pPr>
              <a:lvl3pPr marL="1143000" indent="-228600">
                <a:spcBef>
                  <a:spcPts val="375"/>
                </a:spcBef>
                <a:buClr>
                  <a:srgbClr val="E6B1AB"/>
                </a:buClr>
                <a:buSzPct val="85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3pPr>
              <a:lvl4pPr marL="1600200" indent="-228600">
                <a:spcBef>
                  <a:spcPts val="375"/>
                </a:spcBef>
                <a:buClr>
                  <a:srgbClr val="A28E6A"/>
                </a:buClr>
                <a:buSzPct val="80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4pPr>
              <a:lvl5pPr marL="2057400" indent="-228600">
                <a:spcBef>
                  <a:spcPts val="375"/>
                </a:spcBef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5pPr>
              <a:lvl6pPr marL="25146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6pPr>
              <a:lvl7pPr marL="29718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7pPr>
              <a:lvl8pPr marL="34290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8pPr>
              <a:lvl9pPr marL="38862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Garamond" panose="02020404030301010803" pitchFamily="18" charset="0"/>
                </a:rPr>
                <a:t>Global system</a:t>
              </a:r>
            </a:p>
          </p:txBody>
        </p:sp>
        <p:sp>
          <p:nvSpPr>
            <p:cNvPr id="26630" name="Oval 6">
              <a:extLst>
                <a:ext uri="{FF2B5EF4-FFF2-40B4-BE49-F238E27FC236}">
                  <a16:creationId xmlns:a16="http://schemas.microsoft.com/office/drawing/2014/main" id="{A0587F4F-0857-8076-BE0A-9E78B43EE0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4600" y="3200400"/>
              <a:ext cx="1703784" cy="1066800"/>
            </a:xfrm>
            <a:prstGeom prst="ellipse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ts val="575"/>
                </a:spcBef>
                <a:buClr>
                  <a:schemeClr val="accent1"/>
                </a:buClr>
                <a:buSzPct val="85000"/>
                <a:buFont typeface="Wingdings 2" pitchFamily="2" charset="2"/>
                <a:buChar char=""/>
                <a:defRPr sz="2600">
                  <a:solidFill>
                    <a:schemeClr val="tx1"/>
                  </a:solidFill>
                  <a:latin typeface="Perpetua" panose="02020502060401020303" pitchFamily="18" charset="77"/>
                </a:defRPr>
              </a:lvl1pPr>
              <a:lvl2pPr marL="742950" indent="-285750">
                <a:spcBef>
                  <a:spcPts val="375"/>
                </a:spcBef>
                <a:buClr>
                  <a:schemeClr val="accent2"/>
                </a:buClr>
                <a:buSzPct val="85000"/>
                <a:buFont typeface="Wingdings 2" pitchFamily="2" charset="2"/>
                <a:buChar char=""/>
                <a:defRPr sz="2400">
                  <a:solidFill>
                    <a:schemeClr val="tx1"/>
                  </a:solidFill>
                  <a:latin typeface="Perpetua" panose="02020502060401020303" pitchFamily="18" charset="77"/>
                </a:defRPr>
              </a:lvl2pPr>
              <a:lvl3pPr marL="1143000" indent="-228600">
                <a:spcBef>
                  <a:spcPts val="375"/>
                </a:spcBef>
                <a:buClr>
                  <a:srgbClr val="E6B1AB"/>
                </a:buClr>
                <a:buSzPct val="85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3pPr>
              <a:lvl4pPr marL="1600200" indent="-228600">
                <a:spcBef>
                  <a:spcPts val="375"/>
                </a:spcBef>
                <a:buClr>
                  <a:srgbClr val="A28E6A"/>
                </a:buClr>
                <a:buSzPct val="80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4pPr>
              <a:lvl5pPr marL="2057400" indent="-228600">
                <a:spcBef>
                  <a:spcPts val="375"/>
                </a:spcBef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5pPr>
              <a:lvl6pPr marL="25146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6pPr>
              <a:lvl7pPr marL="29718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7pPr>
              <a:lvl8pPr marL="34290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8pPr>
              <a:lvl9pPr marL="38862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dirty="0">
                <a:latin typeface="Garamond" panose="02020404030301010803" pitchFamily="18" charset="0"/>
              </a:endParaRPr>
            </a:p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Garamond" panose="02020404030301010803" pitchFamily="18" charset="0"/>
                </a:rPr>
                <a:t>Economy</a:t>
              </a:r>
            </a:p>
          </p:txBody>
        </p:sp>
        <p:sp>
          <p:nvSpPr>
            <p:cNvPr id="26631" name="Oval 9">
              <a:extLst>
                <a:ext uri="{FF2B5EF4-FFF2-40B4-BE49-F238E27FC236}">
                  <a16:creationId xmlns:a16="http://schemas.microsoft.com/office/drawing/2014/main" id="{67E0BC35-974F-4C1A-1D62-1DD4BC3C36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3800" y="1828800"/>
              <a:ext cx="1981200" cy="1143000"/>
            </a:xfrm>
            <a:prstGeom prst="ellipse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ts val="575"/>
                </a:spcBef>
                <a:buClr>
                  <a:schemeClr val="accent1"/>
                </a:buClr>
                <a:buSzPct val="85000"/>
                <a:buFont typeface="Wingdings 2" pitchFamily="2" charset="2"/>
                <a:buChar char=""/>
                <a:defRPr sz="2600">
                  <a:solidFill>
                    <a:schemeClr val="tx1"/>
                  </a:solidFill>
                  <a:latin typeface="Perpetua" panose="02020502060401020303" pitchFamily="18" charset="77"/>
                </a:defRPr>
              </a:lvl1pPr>
              <a:lvl2pPr marL="742950" indent="-285750">
                <a:spcBef>
                  <a:spcPts val="375"/>
                </a:spcBef>
                <a:buClr>
                  <a:schemeClr val="accent2"/>
                </a:buClr>
                <a:buSzPct val="85000"/>
                <a:buFont typeface="Wingdings 2" pitchFamily="2" charset="2"/>
                <a:buChar char=""/>
                <a:defRPr sz="2400">
                  <a:solidFill>
                    <a:schemeClr val="tx1"/>
                  </a:solidFill>
                  <a:latin typeface="Perpetua" panose="02020502060401020303" pitchFamily="18" charset="77"/>
                </a:defRPr>
              </a:lvl2pPr>
              <a:lvl3pPr marL="1143000" indent="-228600">
                <a:spcBef>
                  <a:spcPts val="375"/>
                </a:spcBef>
                <a:buClr>
                  <a:srgbClr val="E6B1AB"/>
                </a:buClr>
                <a:buSzPct val="85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3pPr>
              <a:lvl4pPr marL="1600200" indent="-228600">
                <a:spcBef>
                  <a:spcPts val="375"/>
                </a:spcBef>
                <a:buClr>
                  <a:srgbClr val="A28E6A"/>
                </a:buClr>
                <a:buSzPct val="80000"/>
                <a:buFont typeface="Wingdings 2" pitchFamily="2" charset="2"/>
                <a:buChar char="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4pPr>
              <a:lvl5pPr marL="2057400" indent="-228600">
                <a:spcBef>
                  <a:spcPts val="375"/>
                </a:spcBef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5pPr>
              <a:lvl6pPr marL="25146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6pPr>
              <a:lvl7pPr marL="29718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7pPr>
              <a:lvl8pPr marL="34290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8pPr>
              <a:lvl9pPr marL="3886200" indent="-228600" eaLnBrk="0" fontAlgn="base" hangingPunct="0">
                <a:spcBef>
                  <a:spcPts val="375"/>
                </a:spcBef>
                <a:spcAft>
                  <a:spcPct val="0"/>
                </a:spcAft>
                <a:buClr>
                  <a:srgbClr val="A28E6A"/>
                </a:buClr>
                <a:buChar char="o"/>
                <a:defRPr sz="2000">
                  <a:solidFill>
                    <a:schemeClr val="tx1"/>
                  </a:solidFill>
                  <a:latin typeface="Perpetua" panose="02020502060401020303" pitchFamily="18" charset="7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Garamond" panose="02020404030301010803" pitchFamily="18" charset="0"/>
                </a:rPr>
                <a:t>Political and Normative context</a:t>
              </a:r>
            </a:p>
          </p:txBody>
        </p:sp>
        <p:cxnSp>
          <p:nvCxnSpPr>
            <p:cNvPr id="26632" name="Straight Connector 11">
              <a:extLst>
                <a:ext uri="{FF2B5EF4-FFF2-40B4-BE49-F238E27FC236}">
                  <a16:creationId xmlns:a16="http://schemas.microsoft.com/office/drawing/2014/main" id="{559457F5-EB28-778B-8243-E34DC8FB5586}"/>
                </a:ext>
              </a:extLst>
            </p:cNvPr>
            <p:cNvCxnSpPr>
              <a:cxnSpLocks noChangeShapeType="1"/>
              <a:stCxn id="26627" idx="0"/>
            </p:cNvCxnSpPr>
            <p:nvPr/>
          </p:nvCxnSpPr>
          <p:spPr bwMode="auto">
            <a:xfrm flipV="1">
              <a:off x="4152900" y="2971800"/>
              <a:ext cx="266700" cy="8382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33" name="Straight Connector 13">
              <a:extLst>
                <a:ext uri="{FF2B5EF4-FFF2-40B4-BE49-F238E27FC236}">
                  <a16:creationId xmlns:a16="http://schemas.microsoft.com/office/drawing/2014/main" id="{BD80F1D3-2F86-B5E9-D9F5-305CFBCE07B3}"/>
                </a:ext>
              </a:extLst>
            </p:cNvPr>
            <p:cNvCxnSpPr>
              <a:cxnSpLocks noChangeShapeType="1"/>
              <a:stCxn id="26627" idx="6"/>
              <a:endCxn id="26630" idx="3"/>
            </p:cNvCxnSpPr>
            <p:nvPr/>
          </p:nvCxnSpPr>
          <p:spPr bwMode="auto">
            <a:xfrm flipV="1">
              <a:off x="5334000" y="4110971"/>
              <a:ext cx="1240113" cy="422929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34" name="Straight Connector 15">
              <a:extLst>
                <a:ext uri="{FF2B5EF4-FFF2-40B4-BE49-F238E27FC236}">
                  <a16:creationId xmlns:a16="http://schemas.microsoft.com/office/drawing/2014/main" id="{89A36073-A283-852E-3FBA-C859B2761A62}"/>
                </a:ext>
              </a:extLst>
            </p:cNvPr>
            <p:cNvCxnSpPr>
              <a:cxnSpLocks noChangeShapeType="1"/>
              <a:stCxn id="26627" idx="5"/>
              <a:endCxn id="26629" idx="1"/>
            </p:cNvCxnSpPr>
            <p:nvPr/>
          </p:nvCxnSpPr>
          <p:spPr bwMode="auto">
            <a:xfrm>
              <a:off x="4987925" y="5045075"/>
              <a:ext cx="828675" cy="65087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35" name="Straight Connector 17">
              <a:extLst>
                <a:ext uri="{FF2B5EF4-FFF2-40B4-BE49-F238E27FC236}">
                  <a16:creationId xmlns:a16="http://schemas.microsoft.com/office/drawing/2014/main" id="{F1115619-383F-516A-FEE3-2D05FFDE8A5E}"/>
                </a:ext>
              </a:extLst>
            </p:cNvPr>
            <p:cNvCxnSpPr>
              <a:cxnSpLocks noChangeShapeType="1"/>
              <a:stCxn id="26628" idx="6"/>
            </p:cNvCxnSpPr>
            <p:nvPr/>
          </p:nvCxnSpPr>
          <p:spPr bwMode="auto">
            <a:xfrm flipV="1">
              <a:off x="2209800" y="4953000"/>
              <a:ext cx="990600" cy="4572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egnaposto numero diapositiva 5">
            <a:extLst>
              <a:ext uri="{FF2B5EF4-FFF2-40B4-BE49-F238E27FC236}">
                <a16:creationId xmlns:a16="http://schemas.microsoft.com/office/drawing/2014/main" id="{D5582FE0-3175-60E4-69FD-B9BB005BE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12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8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8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6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fld id="{DAFBE892-064C-DA41-8338-8E06FA67F94A}" type="slidenum">
              <a:rPr lang="it-IT" altLang="it-IT" sz="1400">
                <a:latin typeface="Times New Roman" panose="02020603050405020304" pitchFamily="18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it-IT" altLang="it-IT" sz="1400">
              <a:latin typeface="Times New Roman" panose="02020603050405020304" pitchFamily="18" charset="0"/>
            </a:endParaRPr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76CABC6F-5B2E-EEFC-469C-AE2730C75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609601"/>
            <a:ext cx="7772400" cy="6699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it-IT" altLang="it-IT" dirty="0">
                <a:ea typeface="ＭＳ Ｐゴシック" panose="020B0600070205080204" pitchFamily="34" charset="-128"/>
              </a:rPr>
              <a:t>Global Agenda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E7D8E7B1-2AE7-9BD0-8141-3F22A5557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9751" y="1371600"/>
            <a:ext cx="9187249" cy="5105400"/>
          </a:xfrm>
        </p:spPr>
        <p:txBody>
          <a:bodyPr>
            <a:normAutofit/>
          </a:bodyPr>
          <a:lstStyle/>
          <a:p>
            <a:pPr eaLnBrk="1" hangingPunct="1"/>
            <a:r>
              <a:rPr lang="it-IT" altLang="it-IT" sz="2800" dirty="0" err="1">
                <a:ea typeface="ＭＳ Ｐゴシック" panose="020B0600070205080204" pitchFamily="34" charset="-128"/>
              </a:rPr>
              <a:t>Problems</a:t>
            </a:r>
            <a:r>
              <a:rPr lang="it-IT" altLang="it-IT" sz="2800" dirty="0">
                <a:ea typeface="ＭＳ Ｐゴシック" panose="020B0600070205080204" pitchFamily="34" charset="-128"/>
              </a:rPr>
              <a:t> of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collective</a:t>
            </a:r>
            <a:r>
              <a:rPr lang="it-IT" altLang="it-IT" sz="2800" dirty="0">
                <a:ea typeface="ＭＳ Ｐゴシック" panose="020B0600070205080204" pitchFamily="34" charset="-128"/>
              </a:rPr>
              <a:t>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responsibility</a:t>
            </a:r>
            <a:r>
              <a:rPr lang="it-IT" altLang="it-IT" sz="2800" dirty="0">
                <a:ea typeface="ＭＳ Ｐゴシック" panose="020B0600070205080204" pitchFamily="34" charset="-128"/>
              </a:rPr>
              <a:t> (human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rights</a:t>
            </a:r>
            <a:r>
              <a:rPr lang="it-IT" altLang="it-IT" sz="2800" dirty="0">
                <a:ea typeface="ＭＳ Ｐゴシック" panose="020B0600070205080204" pitchFamily="34" charset="-128"/>
              </a:rPr>
              <a:t>, security)</a:t>
            </a:r>
          </a:p>
          <a:p>
            <a:pPr eaLnBrk="1" hangingPunct="1"/>
            <a:r>
              <a:rPr lang="it-IT" altLang="it-IT" sz="2800" dirty="0" err="1">
                <a:ea typeface="ＭＳ Ｐゴシック" panose="020B0600070205080204" pitchFamily="34" charset="-128"/>
              </a:rPr>
              <a:t>Problems</a:t>
            </a:r>
            <a:r>
              <a:rPr lang="it-IT" altLang="it-IT" sz="2800" dirty="0">
                <a:ea typeface="ＭＳ Ｐゴシック" panose="020B0600070205080204" pitchFamily="34" charset="-128"/>
              </a:rPr>
              <a:t> of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collective</a:t>
            </a:r>
            <a:r>
              <a:rPr lang="it-IT" altLang="it-IT" sz="2800" dirty="0">
                <a:ea typeface="ＭＳ Ｐゴシック" panose="020B0600070205080204" pitchFamily="34" charset="-128"/>
              </a:rPr>
              <a:t> management (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environment</a:t>
            </a:r>
            <a:r>
              <a:rPr lang="it-IT" altLang="it-IT" sz="2800" dirty="0">
                <a:ea typeface="ＭＳ Ｐゴシック" panose="020B0600070205080204" pitchFamily="34" charset="-128"/>
              </a:rPr>
              <a:t>, health)</a:t>
            </a:r>
          </a:p>
          <a:p>
            <a:pPr eaLnBrk="1" hangingPunct="1"/>
            <a:r>
              <a:rPr lang="it-IT" altLang="it-IT" sz="2800" dirty="0" err="1">
                <a:ea typeface="ＭＳ Ｐゴシック" panose="020B0600070205080204" pitchFamily="34" charset="-128"/>
              </a:rPr>
              <a:t>Problems</a:t>
            </a:r>
            <a:r>
              <a:rPr lang="it-IT" altLang="it-IT" sz="2800" dirty="0">
                <a:ea typeface="ＭＳ Ｐゴシック" panose="020B0600070205080204" pitchFamily="34" charset="-128"/>
              </a:rPr>
              <a:t> with a global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political</a:t>
            </a:r>
            <a:r>
              <a:rPr lang="it-IT" altLang="it-IT" sz="2800" dirty="0">
                <a:ea typeface="ＭＳ Ｐゴシック" panose="020B0600070205080204" pitchFamily="34" charset="-128"/>
              </a:rPr>
              <a:t>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solution</a:t>
            </a:r>
            <a:r>
              <a:rPr lang="it-IT" altLang="it-IT" sz="2800" dirty="0">
                <a:ea typeface="ＭＳ Ｐゴシック" panose="020B0600070205080204" pitchFamily="34" charset="-128"/>
              </a:rPr>
              <a:t> (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economic</a:t>
            </a:r>
            <a:r>
              <a:rPr lang="it-IT" altLang="it-IT" sz="2800" dirty="0">
                <a:ea typeface="ＭＳ Ｐゴシック" panose="020B0600070205080204" pitchFamily="34" charset="-128"/>
              </a:rPr>
              <a:t> gap;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terrorism</a:t>
            </a:r>
            <a:r>
              <a:rPr lang="it-IT" altLang="it-IT" sz="2800" dirty="0">
                <a:ea typeface="ＭＳ Ｐゴシック" panose="020B0600070205080204" pitchFamily="34" charset="-128"/>
              </a:rPr>
              <a:t>)</a:t>
            </a:r>
          </a:p>
          <a:p>
            <a:pPr eaLnBrk="1" hangingPunct="1"/>
            <a:r>
              <a:rPr lang="it-IT" altLang="it-IT" sz="2800" dirty="0" err="1">
                <a:ea typeface="ＭＳ Ｐゴシック" panose="020B0600070205080204" pitchFamily="34" charset="-128"/>
              </a:rPr>
              <a:t>Getting</a:t>
            </a:r>
            <a:r>
              <a:rPr lang="it-IT" altLang="it-IT" sz="2800" dirty="0">
                <a:ea typeface="ＭＳ Ｐゴシック" panose="020B0600070205080204" pitchFamily="34" charset="-128"/>
              </a:rPr>
              <a:t> a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problem</a:t>
            </a:r>
            <a:r>
              <a:rPr lang="it-IT" altLang="it-IT" sz="2800" dirty="0">
                <a:ea typeface="ＭＳ Ｐゴシック" panose="020B0600070205080204" pitchFamily="34" charset="-128"/>
              </a:rPr>
              <a:t> on the agenda: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political</a:t>
            </a:r>
            <a:r>
              <a:rPr lang="it-IT" altLang="it-IT" sz="2800" dirty="0">
                <a:ea typeface="ＭＳ Ｐゴシック" panose="020B0600070205080204" pitchFamily="34" charset="-128"/>
              </a:rPr>
              <a:t>, social and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material</a:t>
            </a:r>
            <a:r>
              <a:rPr lang="it-IT" altLang="it-IT" sz="2800" dirty="0">
                <a:ea typeface="ＭＳ Ｐゴシック" panose="020B0600070205080204" pitchFamily="34" charset="-128"/>
              </a:rPr>
              <a:t>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factors</a:t>
            </a:r>
            <a:endParaRPr lang="it-IT" altLang="it-IT" sz="28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it-IT" altLang="it-IT" sz="2800" dirty="0" err="1">
                <a:ea typeface="ＭＳ Ｐゴシック" panose="020B0600070205080204" pitchFamily="34" charset="-128"/>
              </a:rPr>
              <a:t>Identification</a:t>
            </a:r>
            <a:r>
              <a:rPr lang="it-IT" altLang="it-IT" sz="2800" dirty="0">
                <a:ea typeface="ＭＳ Ｐゴシック" panose="020B0600070205080204" pitchFamily="34" charset="-128"/>
              </a:rPr>
              <a:t> of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problems</a:t>
            </a:r>
            <a:r>
              <a:rPr lang="it-IT" altLang="it-IT" sz="2800" dirty="0">
                <a:ea typeface="ＭＳ Ｐゴシック" panose="020B0600070205080204" pitchFamily="34" charset="-128"/>
              </a:rPr>
              <a:t> on the agenda</a:t>
            </a:r>
          </a:p>
          <a:p>
            <a:pPr eaLnBrk="1" hangingPunct="1"/>
            <a:r>
              <a:rPr lang="it-IT" altLang="it-IT" sz="2800" dirty="0">
                <a:ea typeface="ＭＳ Ｐゴシック" panose="020B0600070205080204" pitchFamily="34" charset="-128"/>
              </a:rPr>
              <a:t>Solutions to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problems</a:t>
            </a:r>
            <a:r>
              <a:rPr lang="it-IT" altLang="it-IT" sz="2800" dirty="0">
                <a:ea typeface="ＭＳ Ｐゴシック" panose="020B0600070205080204" pitchFamily="34" charset="-128"/>
              </a:rPr>
              <a:t> on the agenda and international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political</a:t>
            </a:r>
            <a:r>
              <a:rPr lang="it-IT" altLang="it-IT" sz="2800" dirty="0">
                <a:ea typeface="ＭＳ Ｐゴシック" panose="020B0600070205080204" pitchFamily="34" charset="-128"/>
              </a:rPr>
              <a:t> </a:t>
            </a:r>
            <a:r>
              <a:rPr lang="it-IT" altLang="it-IT" sz="2800" dirty="0" err="1">
                <a:ea typeface="ＭＳ Ｐゴシック" panose="020B0600070205080204" pitchFamily="34" charset="-128"/>
              </a:rPr>
              <a:t>change</a:t>
            </a:r>
            <a:endParaRPr lang="it-IT" altLang="it-IT" sz="2800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egnaposto numero diapositiva 5">
            <a:extLst>
              <a:ext uri="{FF2B5EF4-FFF2-40B4-BE49-F238E27FC236}">
                <a16:creationId xmlns:a16="http://schemas.microsoft.com/office/drawing/2014/main" id="{8223BFCF-18E0-6FC6-22EE-4C43A75E5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12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8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8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600"/>
              </a:spcBef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D680A5"/>
              </a:buClr>
              <a:buSzPct val="9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mbria" panose="020405030504060302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fld id="{F9DF0D9C-507C-1D4A-96D1-D91DF87FDE0C}" type="slidenum">
              <a:rPr lang="it-IT" altLang="it-IT" sz="1400">
                <a:latin typeface="Times New Roman" panose="02020603050405020304" pitchFamily="18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it-IT" altLang="it-IT" sz="1400">
              <a:latin typeface="Times New Roman" panose="02020603050405020304" pitchFamily="18" charset="0"/>
            </a:endParaRP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885ED695-FA3D-8AFA-B014-1C21E3BC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0" y="381000"/>
            <a:ext cx="8686800" cy="457200"/>
          </a:xfrm>
        </p:spPr>
        <p:txBody>
          <a:bodyPr/>
          <a:lstStyle/>
          <a:p>
            <a:pPr algn="ctr" eaLnBrk="1" hangingPunct="1"/>
            <a:r>
              <a:rPr lang="it-IT" altLang="it-IT" sz="2400" b="1" dirty="0">
                <a:ea typeface="ＭＳ Ｐゴシック" panose="020B0600070205080204" pitchFamily="34" charset="-128"/>
              </a:rPr>
              <a:t>Global Policy-making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B0C4F82D-937D-FA63-9808-EE1275A6A1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5675" y="1295400"/>
            <a:ext cx="9625913" cy="5334000"/>
          </a:xfrm>
        </p:spPr>
        <p:txBody>
          <a:bodyPr/>
          <a:lstStyle/>
          <a:p>
            <a:pPr marL="609600" indent="-609600">
              <a:lnSpc>
                <a:spcPct val="120000"/>
              </a:lnSpc>
              <a:buClr>
                <a:schemeClr val="accent2"/>
              </a:buClr>
              <a:buFontTx/>
              <a:buAutoNum type="arabicPeriod"/>
            </a:pPr>
            <a:r>
              <a:rPr lang="it-IT" altLang="it-IT" sz="2200" b="1" dirty="0" err="1">
                <a:ea typeface="ＭＳ Ｐゴシック" panose="020B0600070205080204" pitchFamily="34" charset="-128"/>
              </a:rPr>
              <a:t>problems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that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a large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number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or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all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of the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actors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in the system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consider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to be of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great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importance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for the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political-institutional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organisation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and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development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of the system, and</a:t>
            </a:r>
          </a:p>
          <a:p>
            <a:pPr marL="609600" indent="-609600">
              <a:lnSpc>
                <a:spcPct val="120000"/>
              </a:lnSpc>
              <a:buClr>
                <a:schemeClr val="accent2"/>
              </a:buClr>
              <a:buFontTx/>
              <a:buAutoNum type="arabicPeriod"/>
            </a:pPr>
            <a:r>
              <a:rPr lang="it-IT" altLang="it-IT" sz="2200" b="1" dirty="0">
                <a:ea typeface="ＭＳ Ｐゴシック" panose="020B0600070205080204" pitchFamily="34" charset="-128"/>
              </a:rPr>
              <a:t>for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whose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solution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they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have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different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preferences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. The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importance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of a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problem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and the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diversity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of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preferences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lead to</a:t>
            </a:r>
          </a:p>
          <a:p>
            <a:pPr marL="609600" indent="-609600">
              <a:lnSpc>
                <a:spcPct val="120000"/>
              </a:lnSpc>
              <a:buClr>
                <a:schemeClr val="accent2"/>
              </a:buClr>
              <a:buFontTx/>
              <a:buAutoNum type="arabicPeriod"/>
            </a:pPr>
            <a:r>
              <a:rPr lang="it-IT" altLang="it-IT" sz="2200" b="1" dirty="0" err="1">
                <a:ea typeface="ＭＳ Ｐゴシック" panose="020B0600070205080204" pitchFamily="34" charset="-128"/>
              </a:rPr>
              <a:t>conflicting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oppositions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that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prevent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the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formulation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of policies to solve the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problem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, and</a:t>
            </a:r>
          </a:p>
          <a:p>
            <a:pPr marL="609600" indent="-609600">
              <a:lnSpc>
                <a:spcPct val="120000"/>
              </a:lnSpc>
              <a:buClr>
                <a:schemeClr val="accent2"/>
              </a:buClr>
              <a:buFontTx/>
              <a:buAutoNum type="arabicPeriod"/>
            </a:pPr>
            <a:r>
              <a:rPr lang="it-IT" altLang="it-IT" sz="2200" b="1" dirty="0" err="1">
                <a:ea typeface="ＭＳ Ｐゴシック" panose="020B0600070205080204" pitchFamily="34" charset="-128"/>
              </a:rPr>
              <a:t>keep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a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problem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alive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for a long time,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whether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or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not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it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is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placed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high on the </a:t>
            </a:r>
            <a:r>
              <a:rPr lang="it-IT" altLang="it-IT" sz="2200" b="1" dirty="0" err="1">
                <a:ea typeface="ＭＳ Ｐゴシック" panose="020B0600070205080204" pitchFamily="34" charset="-128"/>
              </a:rPr>
              <a:t>system's</a:t>
            </a:r>
            <a:r>
              <a:rPr lang="it-IT" altLang="it-IT" sz="2200" b="1" dirty="0">
                <a:ea typeface="ＭＳ Ｐゴシック" panose="020B0600070205080204" pitchFamily="34" charset="-128"/>
              </a:rPr>
              <a:t> agenda.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opicVTI">
  <a:themeElements>
    <a:clrScheme name="AnalogousFromLightSeedRightStep">
      <a:dk1>
        <a:srgbClr val="000000"/>
      </a:dk1>
      <a:lt1>
        <a:srgbClr val="FFFFFF"/>
      </a:lt1>
      <a:dk2>
        <a:srgbClr val="243141"/>
      </a:dk2>
      <a:lt2>
        <a:srgbClr val="E2E3E8"/>
      </a:lt2>
      <a:accent1>
        <a:srgbClr val="AAA180"/>
      </a:accent1>
      <a:accent2>
        <a:srgbClr val="9CA671"/>
      </a:accent2>
      <a:accent3>
        <a:srgbClr val="8FA880"/>
      </a:accent3>
      <a:accent4>
        <a:srgbClr val="76AD78"/>
      </a:accent4>
      <a:accent5>
        <a:srgbClr val="81AB94"/>
      </a:accent5>
      <a:accent6>
        <a:srgbClr val="74AAA2"/>
      </a:accent6>
      <a:hlink>
        <a:srgbClr val="6978AE"/>
      </a:hlink>
      <a:folHlink>
        <a:srgbClr val="7F7F7F"/>
      </a:folHlink>
    </a:clrScheme>
    <a:fontScheme name="Tropic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opicVTI" id="{DE8751F2-0439-4D1D-A674-AFC241C9701D}" vid="{C41D9140-98E0-4A26-97C4-97FDCB8D6E04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712</Words>
  <Application>Microsoft Macintosh PowerPoint</Application>
  <PresentationFormat>Widescreen</PresentationFormat>
  <Paragraphs>58</Paragraphs>
  <Slides>11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22" baseType="lpstr">
      <vt:lpstr>ＭＳ Ｐゴシック</vt:lpstr>
      <vt:lpstr>Aptos</vt:lpstr>
      <vt:lpstr>Arial</vt:lpstr>
      <vt:lpstr>Book Antiqua</vt:lpstr>
      <vt:lpstr>Franklin Gothic Book</vt:lpstr>
      <vt:lpstr>Garamond</vt:lpstr>
      <vt:lpstr>Gill Sans Nova</vt:lpstr>
      <vt:lpstr>Perpetua</vt:lpstr>
      <vt:lpstr>Times New Roman</vt:lpstr>
      <vt:lpstr>Wingdings 2</vt:lpstr>
      <vt:lpstr>TropicVTI</vt:lpstr>
      <vt:lpstr>Public Policies</vt:lpstr>
      <vt:lpstr>Presentazione standard di PowerPoint</vt:lpstr>
      <vt:lpstr>Definitions</vt:lpstr>
      <vt:lpstr>Definitions </vt:lpstr>
      <vt:lpstr>Presentazione standard di PowerPoint</vt:lpstr>
      <vt:lpstr>Public policy and issues of collective relevance</vt:lpstr>
      <vt:lpstr>Public policies and political system</vt:lpstr>
      <vt:lpstr>Public policies and policy tools </vt:lpstr>
      <vt:lpstr>Presentazione standard di PowerPoint</vt:lpstr>
      <vt:lpstr>Global Agenda</vt:lpstr>
      <vt:lpstr>Global Policy-making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IRRERA, Prof. Daniela</dc:creator>
  <cp:lastModifiedBy>IRRERA, Prof. Daniela</cp:lastModifiedBy>
  <cp:revision>9</cp:revision>
  <dcterms:created xsi:type="dcterms:W3CDTF">2024-10-17T08:16:07Z</dcterms:created>
  <dcterms:modified xsi:type="dcterms:W3CDTF">2024-12-01T14:58:33Z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2024-10-17T08:17:58Z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f2547b26-98c3-470b-a40d-facb484cd6e4</vt:lpwstr>
  </property>
  <property fmtid="{D5CDD505-2E9C-101B-9397-08002B2CF9AE}" pid="7" name="MSIP_Label_defa4170-0d19-0005-0004-bc88714345d2_ActionId">
    <vt:lpwstr>b30b648c-c312-4d1b-b574-4f2f7287fe29</vt:lpwstr>
  </property>
  <property fmtid="{D5CDD505-2E9C-101B-9397-08002B2CF9AE}" pid="8" name="MSIP_Label_defa4170-0d19-0005-0004-bc88714345d2_ContentBits">
    <vt:lpwstr>0</vt:lpwstr>
  </property>
</Properties>
</file>