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2"/>
  </p:notesMasterIdLst>
  <p:sldIdLst>
    <p:sldId id="256" r:id="rId2"/>
    <p:sldId id="265" r:id="rId3"/>
    <p:sldId id="257" r:id="rId4"/>
    <p:sldId id="258" r:id="rId5"/>
    <p:sldId id="259" r:id="rId6"/>
    <p:sldId id="264" r:id="rId7"/>
    <p:sldId id="260" r:id="rId8"/>
    <p:sldId id="261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96" r:id="rId20"/>
    <p:sldId id="293" r:id="rId21"/>
    <p:sldId id="294" r:id="rId22"/>
    <p:sldId id="297" r:id="rId23"/>
    <p:sldId id="295" r:id="rId24"/>
    <p:sldId id="273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6" r:id="rId35"/>
    <p:sldId id="288" r:id="rId36"/>
    <p:sldId id="289" r:id="rId37"/>
    <p:sldId id="290" r:id="rId38"/>
    <p:sldId id="291" r:id="rId39"/>
    <p:sldId id="292" r:id="rId40"/>
    <p:sldId id="287" r:id="rId4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/>
    <p:restoredTop sz="94672"/>
  </p:normalViewPr>
  <p:slideViewPr>
    <p:cSldViewPr>
      <p:cViewPr varScale="1">
        <p:scale>
          <a:sx n="99" d="100"/>
          <a:sy n="99" d="100"/>
        </p:scale>
        <p:origin x="132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6FA1F-7CD4-E94F-A8BB-B1F88843B15C}" type="datetimeFigureOut">
              <a:rPr lang="en-AT" smtClean="0"/>
              <a:t>11/12/22</a:t>
            </a:fld>
            <a:endParaRPr lang="en-A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1FC0F-18A3-7947-94F8-A35F00A561FC}" type="slidenum">
              <a:rPr lang="en-AT" smtClean="0"/>
              <a:t>‹#›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19014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01FC0F-18A3-7947-94F8-A35F00A561FC}" type="slidenum">
              <a:rPr lang="en-AT" smtClean="0"/>
              <a:t>5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1503465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F0D83-CC2C-041C-EF90-D794EE1F96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2F19D6B-3FCC-60B7-314E-B2B5163AA4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A48B19-F9C1-E16D-61F2-53E93CEFBB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B8A20E-9DD7-FB42-81FB-51B489FA13E1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3342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88D474-133E-62DE-1B11-3B74E558FF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3D479E-D9A7-F611-361E-959DD6A2E1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7331F5-5D08-CE79-A2CA-7C68295F29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6E930-021C-124B-AA05-65CA6DA6308A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514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6416D57-DFE2-B432-9B1E-F921D92919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733605-7B3A-48E5-E4FF-801CED6273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A712728-CDA2-4830-B8D8-16C4EE4D50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D4B20-491A-0447-9700-922A10740D8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39740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918B97-0634-B809-7606-7805D71101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EE9F95-A692-95A8-9A85-62207C0F17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5BFEB0-40F9-D628-E547-B8758EB7E0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942074-C8FA-D740-B867-2F1A89D9559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89013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B84B69C-1502-810A-07CE-3F12CCA736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F0BBF0F-9E55-51D4-2C42-DE5C5C9601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923F02E-EB59-75A7-762A-82FD51AE57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4A7B47-CBC4-8C46-A811-99B49AEC7D3F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92511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85730C6-A2D4-3144-F46D-37D3F6FF1E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E9B2CA9-0A81-B0FF-1AED-73D3BD0896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E988765-11DB-E1BE-8F59-5A8C2D4371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60BFB3-F511-2A45-AADE-1688626E49C4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17585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C07E60B-84A8-3B28-138A-98567DF15E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0D33BF1-EFBA-6462-6CEE-9A25B7AB52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629C33-3CEA-10EF-45DA-5FB0A48F0E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469472-B88F-E843-86CD-49CBC0540885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905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AA59AB-4F70-D08F-69AD-D5185237F8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E52A67-AF01-D9F8-100E-C66CE4676F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755893-D04E-6EB8-2CF1-5EF8E1DA73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A8F126-56C2-1647-A816-A6E49FFE2AFD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37596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E5E35-E141-9377-4FBA-B5867CFE0E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171FC6-C6E0-91AC-2389-DFFACA0DAA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E48BA2-96BB-1DA3-8295-328F003F1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5A679E-4ACA-9A45-AFEE-821BA4DCDAD3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42722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655772-908C-9AC1-AF9F-817811334F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E63911-3879-AFF0-C28C-C4AA2856EB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915D138-8F5F-A300-FC0D-3D0D6314F4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9E189E-3318-D348-9056-89B5225AC48C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43219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8EC94C-26EB-82FC-006A-43EE55C447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E54F7D-8B83-7F08-BCDB-D783AA1604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1B8F71-4EFA-B51D-9754-E909A014C8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82F1D-EF6A-534A-AF1E-C6A79C16AAAB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94058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56C85-0DD6-EBE8-945D-6B0119051C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902B5-9AE3-A361-FB90-323BE35183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4B92FD-6308-30A6-E835-D0BCC52D60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612E8A-6FC2-2743-9FC8-EE95C1A53F60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41237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FCC9EA-6312-A419-DBC6-FE23CC378D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437453-C561-2DFE-3AE4-57594ED9DC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657B53-6924-B376-FD58-0390E09D6B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B6BD2-7A5E-6941-8D87-AC623F32151E}" type="slidenum">
              <a:rPr lang="en-US" altLang="en-AT"/>
              <a:pPr/>
              <a:t>‹#›</a:t>
            </a:fld>
            <a:endParaRPr lang="en-US" altLang="en-AT"/>
          </a:p>
        </p:txBody>
      </p:sp>
    </p:spTree>
    <p:extLst>
      <p:ext uri="{BB962C8B-B14F-4D97-AF65-F5344CB8AC3E}">
        <p14:creationId xmlns:p14="http://schemas.microsoft.com/office/powerpoint/2010/main" val="29788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6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E6891CE-7994-FBFB-0FA9-2D459C5A7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1B62342-7FF4-E485-AA81-DE5C3A55D8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text styles</a:t>
            </a:r>
          </a:p>
          <a:p>
            <a:pPr lvl="1"/>
            <a:r>
              <a:rPr lang="en-US" altLang="en-AT"/>
              <a:t>Second level</a:t>
            </a:r>
          </a:p>
          <a:p>
            <a:pPr lvl="2"/>
            <a:r>
              <a:rPr lang="en-US" altLang="en-AT"/>
              <a:t>Third level</a:t>
            </a:r>
          </a:p>
          <a:p>
            <a:pPr lvl="3"/>
            <a:r>
              <a:rPr lang="en-US" altLang="en-AT"/>
              <a:t>Fourth level</a:t>
            </a:r>
          </a:p>
          <a:p>
            <a:pPr lvl="4"/>
            <a:r>
              <a:rPr lang="en-US" altLang="en-A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F1F7D3F-3A9D-050A-6094-6F657F8379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1719807-0B53-A515-139F-5EA3428EC8C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4132AE5-F712-9428-03C7-C48C7704614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695C9E-44C4-EE4E-AAEC-6EF1F09464DD}" type="slidenum">
              <a:rPr lang="en-US" altLang="en-AT"/>
              <a:pPr/>
              <a:t>‹#›</a:t>
            </a:fld>
            <a:endParaRPr lang="en-US" altLang="en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0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3DAA8B-F347-6EB4-D49F-A073D9BE865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816C898-8357-6550-EE74-16321B231AE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T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44390B2-0590-0E75-E241-A8CFB30D35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4 key areas of management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43801F12-A557-2B6D-0F9F-C7E6C7EF93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AT" sz="28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 sz="2000" dirty="0">
                <a:ea typeface="ＭＳ Ｐゴシック" panose="020B0600070205080204" pitchFamily="34" charset="-128"/>
              </a:rPr>
              <a:t>Planning – (what is to be done, aims and objectives, short-term and long-term)</a:t>
            </a:r>
          </a:p>
          <a:p>
            <a:pPr eaLnBrk="1" hangingPunct="1"/>
            <a:endParaRPr lang="en-US" altLang="en-AT" sz="20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 sz="2000" dirty="0" err="1">
                <a:ea typeface="ＭＳ Ｐゴシック" panose="020B0600070205080204" pitchFamily="34" charset="-128"/>
              </a:rPr>
              <a:t>Organising</a:t>
            </a:r>
            <a:r>
              <a:rPr lang="en-US" altLang="en-AT" sz="2000" dirty="0">
                <a:ea typeface="ＭＳ Ｐゴシック" panose="020B0600070205080204" pitchFamily="34" charset="-128"/>
              </a:rPr>
              <a:t> – (who and how, course of action)</a:t>
            </a:r>
          </a:p>
          <a:p>
            <a:pPr eaLnBrk="1" hangingPunct="1"/>
            <a:endParaRPr lang="en-US" altLang="en-AT" sz="20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 sz="2000" dirty="0">
                <a:ea typeface="ＭＳ Ｐゴシック" panose="020B0600070205080204" pitchFamily="34" charset="-128"/>
              </a:rPr>
              <a:t>Leading – (how others are to get it done, sharing vision)</a:t>
            </a:r>
          </a:p>
          <a:p>
            <a:pPr eaLnBrk="1" hangingPunct="1">
              <a:buFontTx/>
              <a:buNone/>
            </a:pPr>
            <a:endParaRPr lang="en-US" altLang="en-AT" sz="2000" dirty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 sz="2000" dirty="0">
                <a:ea typeface="ＭＳ Ｐゴシック" panose="020B0600070205080204" pitchFamily="34" charset="-128"/>
              </a:rPr>
              <a:t>Controlling – (monitoring if it is or is not getting done and what to do if it is not – looking at the results of action – correcting)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FA1FCC7-17B2-AA3D-E49A-D64635E7C0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What is a Project?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 Features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49501F5F-D970-25C8-050B-612DCF0E27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AT" sz="2800">
                <a:ea typeface="ＭＳ Ｐゴシック" panose="020B0600070205080204" pitchFamily="34" charset="-128"/>
              </a:rPr>
              <a:t>			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AT" sz="28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Has a defined start and end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Not repeated</a:t>
            </a:r>
          </a:p>
          <a:p>
            <a:pPr lvl="1" eaLnBrk="1" hangingPunct="1">
              <a:lnSpc>
                <a:spcPct val="90000"/>
              </a:lnSpc>
            </a:pPr>
            <a:endParaRPr lang="en-US" altLang="en-AT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Has an organised plan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To be delivered on time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To be delivered on budget</a:t>
            </a:r>
          </a:p>
          <a:p>
            <a:pPr lvl="1" eaLnBrk="1" hangingPunct="1">
              <a:lnSpc>
                <a:spcPct val="90000"/>
              </a:lnSpc>
            </a:pPr>
            <a:endParaRPr lang="en-US" altLang="en-AT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</a:pPr>
            <a:endParaRPr lang="en-US" altLang="en-AT" sz="2400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AT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F67EDECE-006D-D4D6-ABA6-271F4B2FEF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What is a Project?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 Features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4F23F722-465C-B570-CEF0-617580B664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Separate Resources</a:t>
            </a:r>
          </a:p>
          <a:p>
            <a:pPr lvl="1" eaLnBrk="1" hangingPunct="1"/>
            <a:r>
              <a:rPr lang="en-US" altLang="en-AT" sz="2400">
                <a:ea typeface="ＭＳ Ｐゴシック" panose="020B0600070205080204" pitchFamily="34" charset="-128"/>
              </a:rPr>
              <a:t>Time</a:t>
            </a:r>
          </a:p>
          <a:p>
            <a:pPr lvl="1" eaLnBrk="1" hangingPunct="1"/>
            <a:r>
              <a:rPr lang="en-US" altLang="en-AT" sz="2400">
                <a:ea typeface="ＭＳ Ｐゴシック" panose="020B0600070205080204" pitchFamily="34" charset="-128"/>
              </a:rPr>
              <a:t>People</a:t>
            </a:r>
          </a:p>
          <a:p>
            <a:pPr lvl="1" eaLnBrk="1" hangingPunct="1"/>
            <a:r>
              <a:rPr lang="en-US" altLang="en-AT" sz="2400">
                <a:ea typeface="ＭＳ Ｐゴシック" panose="020B0600070205080204" pitchFamily="34" charset="-128"/>
              </a:rPr>
              <a:t>Money</a:t>
            </a:r>
          </a:p>
          <a:p>
            <a:pPr lvl="1" eaLnBrk="1" hangingPunct="1"/>
            <a:endParaRPr lang="en-US" altLang="en-AT" sz="240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Teamwork</a:t>
            </a:r>
          </a:p>
          <a:p>
            <a:pPr lvl="1" eaLnBrk="1" hangingPunct="1"/>
            <a:r>
              <a:rPr lang="en-US" altLang="en-AT" sz="2400">
                <a:ea typeface="ＭＳ Ｐゴシック" panose="020B0600070205080204" pitchFamily="34" charset="-128"/>
              </a:rPr>
              <a:t>Responsibility</a:t>
            </a:r>
          </a:p>
          <a:p>
            <a:pPr lvl="1" eaLnBrk="1" hangingPunct="1"/>
            <a:r>
              <a:rPr lang="en-US" altLang="en-AT" sz="2400">
                <a:ea typeface="ＭＳ Ｐゴシック" panose="020B0600070205080204" pitchFamily="34" charset="-128"/>
              </a:rPr>
              <a:t>Set own objectives</a:t>
            </a:r>
          </a:p>
          <a:p>
            <a:pPr lvl="1" eaLnBrk="1" hangingPunct="1"/>
            <a:r>
              <a:rPr lang="en-US" altLang="en-AT" sz="2400">
                <a:ea typeface="ＭＳ Ｐゴシック" panose="020B0600070205080204" pitchFamily="34" charset="-128"/>
              </a:rPr>
              <a:t>Offer new challenges and experiences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0081CBAF-C952-077D-E3D0-DB541ADB51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What is a Project?  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 Features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49EA2EF-39D7-C109-FFC0-248D9568F2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1" hangingPunct="1">
              <a:lnSpc>
                <a:spcPct val="90000"/>
              </a:lnSpc>
            </a:pPr>
            <a:endParaRPr lang="en-US" altLang="en-AT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Established Goals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Set objectives for all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Create something new</a:t>
            </a:r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</a:pPr>
            <a:endParaRPr lang="en-US" altLang="en-AT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No Rehearsal</a:t>
            </a:r>
          </a:p>
          <a:p>
            <a:pPr eaLnBrk="1" hangingPunct="1">
              <a:lnSpc>
                <a:spcPct val="90000"/>
              </a:lnSpc>
            </a:pPr>
            <a:endParaRPr lang="en-US" altLang="en-AT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US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F51731C7-B064-873A-E251-D76B75958F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 dirty="0">
                <a:ea typeface="ＭＳ Ｐゴシック" panose="020B0600070205080204" pitchFamily="34" charset="-128"/>
              </a:rPr>
              <a:t>Project Management</a:t>
            </a:r>
            <a:br>
              <a:rPr lang="en-US" altLang="en-AT" dirty="0">
                <a:ea typeface="ＭＳ Ｐゴシック" panose="020B0600070205080204" pitchFamily="34" charset="-128"/>
              </a:rPr>
            </a:br>
            <a:r>
              <a:rPr lang="en-US" altLang="en-AT" dirty="0">
                <a:ea typeface="ＭＳ Ｐゴシック" panose="020B0600070205080204" pitchFamily="34" charset="-128"/>
              </a:rPr>
              <a:t>Examples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F8D18CD3-3994-ACB5-14CA-A9AD941279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4" eaLnBrk="1" hangingPunct="1">
              <a:lnSpc>
                <a:spcPct val="90000"/>
              </a:lnSpc>
              <a:buFontTx/>
              <a:buNone/>
            </a:pPr>
            <a:endParaRPr lang="en-US" altLang="en-AT" sz="18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Constructing a building or bridge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Painting a room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Throwing a party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Taking a holiday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Selling a car/buying a car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Writing an essay/paper/thesis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Delivering a presentation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 dirty="0">
                <a:ea typeface="ＭＳ Ｐゴシック" panose="020B0600070205080204" pitchFamily="34" charset="-128"/>
              </a:rPr>
              <a:t>Delivering an event/conference/symposium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en-AT" sz="28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endParaRPr lang="en-US" altLang="en-AT" sz="2800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B7217CA-0DCF-986B-4BC9-62A0020197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Keys for Success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40CF58E0-0095-24E5-14B6-6A5937B2B5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Gain Commitment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Collaboration from stakeholders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Clarify the motivation for key players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Recognise skills of team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Recognise developmental needs of team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56FF387-696E-6BDF-9526-A0305340E0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Keys for Success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D77DC07-9A98-7BED-11AF-0F62F83DA1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Be Flexible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Managing change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Monitoring Development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Re-evaluating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Acting early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C579D828-ACE5-EA12-04B4-358CA4DDE0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Keys for Success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5D17F45D-1C8D-D71F-30FD-EA887E0767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Have clear aims, objectives and goals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Clearly defined</a:t>
            </a:r>
          </a:p>
          <a:p>
            <a:pPr lvl="1"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Agreed</a:t>
            </a:r>
          </a:p>
          <a:p>
            <a:pPr lvl="1"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SMART (Specific, Measurable, Achievable, Realistic, Time-related)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CE644E74-96D0-400D-0AC5-98245FF5D4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Keys for Success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762382F-EBA6-29D3-A005-7BAABE7613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Planning and Communication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‘Front-end’ planning for,,,</a:t>
            </a:r>
          </a:p>
          <a:p>
            <a:pPr lvl="1"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People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Facilities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Equipment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Materials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62460EE-CEFC-8D6A-5FB0-872C975DE0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6858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032E2A68-779A-D753-A0C6-C0965AC416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Pyramid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Time/Cost/Quality Triangle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</p:txBody>
      </p:sp>
      <p:sp>
        <p:nvSpPr>
          <p:cNvPr id="25604" name="AutoShape 9">
            <a:extLst>
              <a:ext uri="{FF2B5EF4-FFF2-40B4-BE49-F238E27FC236}">
                <a16:creationId xmlns:a16="http://schemas.microsoft.com/office/drawing/2014/main" id="{41224D7E-A8C2-F81C-513D-E9105E7A46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581400"/>
            <a:ext cx="3581400" cy="2286000"/>
          </a:xfrm>
          <a:prstGeom prst="triangle">
            <a:avLst>
              <a:gd name="adj" fmla="val 4806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en-AT"/>
          </a:p>
        </p:txBody>
      </p:sp>
      <p:sp>
        <p:nvSpPr>
          <p:cNvPr id="25605" name="Text Box 10">
            <a:extLst>
              <a:ext uri="{FF2B5EF4-FFF2-40B4-BE49-F238E27FC236}">
                <a16:creationId xmlns:a16="http://schemas.microsoft.com/office/drawing/2014/main" id="{B6AB0461-048D-A2F5-22F5-88951F51C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5562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AT"/>
              <a:t>Time</a:t>
            </a:r>
          </a:p>
        </p:txBody>
      </p:sp>
      <p:sp>
        <p:nvSpPr>
          <p:cNvPr id="25606" name="Text Box 11">
            <a:extLst>
              <a:ext uri="{FF2B5EF4-FFF2-40B4-BE49-F238E27FC236}">
                <a16:creationId xmlns:a16="http://schemas.microsoft.com/office/drawing/2014/main" id="{F80AB901-9935-1C4D-5797-68F584BBF9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25" y="5602288"/>
            <a:ext cx="2149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AT" altLang="en-AT"/>
          </a:p>
        </p:txBody>
      </p:sp>
      <p:sp>
        <p:nvSpPr>
          <p:cNvPr id="25607" name="Rectangle 12">
            <a:extLst>
              <a:ext uri="{FF2B5EF4-FFF2-40B4-BE49-F238E27FC236}">
                <a16:creationId xmlns:a16="http://schemas.microsoft.com/office/drawing/2014/main" id="{A0B095B8-0EEE-00EB-B607-9D61BDF06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546725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AT"/>
              <a:t>Cost/Resources</a:t>
            </a:r>
          </a:p>
        </p:txBody>
      </p:sp>
      <p:sp>
        <p:nvSpPr>
          <p:cNvPr id="25608" name="Text Box 13">
            <a:extLst>
              <a:ext uri="{FF2B5EF4-FFF2-40B4-BE49-F238E27FC236}">
                <a16:creationId xmlns:a16="http://schemas.microsoft.com/office/drawing/2014/main" id="{69BAA9F6-F0FE-A42B-131F-0E4A15B834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3573463"/>
            <a:ext cx="2286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Quality/Results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16589EE2-35DA-E9FE-4275-D63EF8723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685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AT" sz="4400">
                <a:solidFill>
                  <a:schemeClr val="tx2"/>
                </a:solidFill>
              </a:rPr>
              <a:t>Project Management</a:t>
            </a:r>
            <a:br>
              <a:rPr lang="en-US" altLang="en-AT" sz="4400">
                <a:solidFill>
                  <a:schemeClr val="tx2"/>
                </a:solidFill>
              </a:rPr>
            </a:br>
            <a:r>
              <a:rPr lang="en-US" altLang="en-AT" sz="4400">
                <a:solidFill>
                  <a:schemeClr val="tx2"/>
                </a:solidFill>
              </a:rPr>
              <a:t>Tools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A7179152-7015-D0D8-E9FB-9DAE1CD93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US" altLang="en-AT" sz="3200"/>
              <a:t>Project Pyramid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US" altLang="en-AT" sz="3200"/>
              <a:t>Time/Cost/Quality Triangle</a:t>
            </a:r>
          </a:p>
        </p:txBody>
      </p:sp>
      <p:sp>
        <p:nvSpPr>
          <p:cNvPr id="26628" name="AutoShape 4">
            <a:extLst>
              <a:ext uri="{FF2B5EF4-FFF2-40B4-BE49-F238E27FC236}">
                <a16:creationId xmlns:a16="http://schemas.microsoft.com/office/drawing/2014/main" id="{D62698C7-F7CE-56C0-2E4E-CC50C10F1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581400"/>
            <a:ext cx="3581400" cy="2286000"/>
          </a:xfrm>
          <a:prstGeom prst="triangle">
            <a:avLst>
              <a:gd name="adj" fmla="val 4806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en-AT"/>
          </a:p>
        </p:txBody>
      </p:sp>
      <p:sp>
        <p:nvSpPr>
          <p:cNvPr id="26629" name="Text Box 5">
            <a:extLst>
              <a:ext uri="{FF2B5EF4-FFF2-40B4-BE49-F238E27FC236}">
                <a16:creationId xmlns:a16="http://schemas.microsoft.com/office/drawing/2014/main" id="{458DEC63-DCB8-0AB5-69A8-791FD8CFD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5562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AT"/>
              <a:t>Time</a:t>
            </a:r>
          </a:p>
        </p:txBody>
      </p:sp>
      <p:sp>
        <p:nvSpPr>
          <p:cNvPr id="26630" name="Text Box 6">
            <a:extLst>
              <a:ext uri="{FF2B5EF4-FFF2-40B4-BE49-F238E27FC236}">
                <a16:creationId xmlns:a16="http://schemas.microsoft.com/office/drawing/2014/main" id="{BA086A28-02BC-2D56-FF1D-42B041E38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25" y="5602288"/>
            <a:ext cx="2149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AT" altLang="en-AT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69791356-C9B4-4180-24EE-98075F2A3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546725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AT"/>
              <a:t>Cost/Resources</a:t>
            </a:r>
          </a:p>
        </p:txBody>
      </p:sp>
      <p:sp>
        <p:nvSpPr>
          <p:cNvPr id="26632" name="Line 9">
            <a:extLst>
              <a:ext uri="{FF2B5EF4-FFF2-40B4-BE49-F238E27FC236}">
                <a16:creationId xmlns:a16="http://schemas.microsoft.com/office/drawing/2014/main" id="{581ECBB1-2E02-4586-B14C-C647FB44E54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43600" y="4953000"/>
            <a:ext cx="30480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26633" name="Line 10">
            <a:extLst>
              <a:ext uri="{FF2B5EF4-FFF2-40B4-BE49-F238E27FC236}">
                <a16:creationId xmlns:a16="http://schemas.microsoft.com/office/drawing/2014/main" id="{878B8525-5048-4829-818A-47DF41B06A49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3581400"/>
            <a:ext cx="213360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26634" name="Text Box 11">
            <a:extLst>
              <a:ext uri="{FF2B5EF4-FFF2-40B4-BE49-F238E27FC236}">
                <a16:creationId xmlns:a16="http://schemas.microsoft.com/office/drawing/2014/main" id="{5407306A-72BE-B74A-36A0-BF41C7035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048000"/>
            <a:ext cx="1905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Customer Satisfaction</a:t>
            </a:r>
          </a:p>
        </p:txBody>
      </p:sp>
      <p:sp>
        <p:nvSpPr>
          <p:cNvPr id="26635" name="Text Box 12">
            <a:extLst>
              <a:ext uri="{FF2B5EF4-FFF2-40B4-BE49-F238E27FC236}">
                <a16:creationId xmlns:a16="http://schemas.microsoft.com/office/drawing/2014/main" id="{E994B17D-8899-CAE1-F477-A1E18270F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724400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Quality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34D89116-1225-79DD-2EC3-1D462BD36A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  <a:br>
              <a:rPr lang="en-US" altLang="en-AT">
                <a:ea typeface="ＭＳ Ｐゴシック" panose="020B0600070205080204" pitchFamily="34" charset="-128"/>
              </a:rPr>
            </a:br>
            <a:endParaRPr lang="en-US" altLang="en-AT">
              <a:ea typeface="ＭＳ Ｐゴシック" panose="020B0600070205080204" pitchFamily="34" charset="-128"/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8618AAEE-6074-DC8F-F257-872B40B29D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19050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SWOT Analysis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Strengths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Weaknesses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Opportunities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Threats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020F2C28-06BF-300C-1E56-EF3F852D40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  <a:br>
              <a:rPr lang="en-US" altLang="en-AT">
                <a:ea typeface="ＭＳ Ｐゴシック" panose="020B0600070205080204" pitchFamily="34" charset="-128"/>
              </a:rPr>
            </a:br>
            <a:endParaRPr lang="en-US" altLang="en-AT">
              <a:ea typeface="ＭＳ Ｐゴシック" panose="020B0600070205080204" pitchFamily="34" charset="-128"/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8AF18802-D281-6C22-1635-F5FD093A08B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Swot Analysis</a:t>
            </a:r>
          </a:p>
          <a:p>
            <a:pPr eaLnBrk="1" hangingPunct="1"/>
            <a:endParaRPr lang="en-US" altLang="en-AT" sz="2800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Strengths</a:t>
            </a:r>
          </a:p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Weaknesses</a:t>
            </a:r>
          </a:p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Opportunities</a:t>
            </a:r>
          </a:p>
          <a:p>
            <a:pPr eaLnBrk="1" hangingPunct="1"/>
            <a:r>
              <a:rPr lang="en-US" altLang="en-AT" sz="2800">
                <a:ea typeface="ＭＳ Ｐゴシック" panose="020B0600070205080204" pitchFamily="34" charset="-128"/>
              </a:rPr>
              <a:t>Threats</a:t>
            </a:r>
          </a:p>
          <a:p>
            <a:pPr eaLnBrk="1" hangingPunct="1"/>
            <a:endParaRPr lang="en-US" altLang="en-AT" sz="2800">
              <a:ea typeface="ＭＳ Ｐゴシック" panose="020B0600070205080204" pitchFamily="34" charset="-128"/>
            </a:endParaRPr>
          </a:p>
        </p:txBody>
      </p:sp>
      <p:sp>
        <p:nvSpPr>
          <p:cNvPr id="28676" name="Line 6">
            <a:extLst>
              <a:ext uri="{FF2B5EF4-FFF2-40B4-BE49-F238E27FC236}">
                <a16:creationId xmlns:a16="http://schemas.microsoft.com/office/drawing/2014/main" id="{6190C4DA-8E84-86AA-B335-486A89BE16CC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3962400"/>
            <a:ext cx="320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28677" name="Line 7">
            <a:extLst>
              <a:ext uri="{FF2B5EF4-FFF2-40B4-BE49-F238E27FC236}">
                <a16:creationId xmlns:a16="http://schemas.microsoft.com/office/drawing/2014/main" id="{870F14E0-8722-965E-50DA-BCF8F8A09B2E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2362200"/>
            <a:ext cx="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28678" name="Text Box 8">
            <a:extLst>
              <a:ext uri="{FF2B5EF4-FFF2-40B4-BE49-F238E27FC236}">
                <a16:creationId xmlns:a16="http://schemas.microsoft.com/office/drawing/2014/main" id="{860B16C7-033E-B644-EBE5-DD1D3069E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20574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Strengths</a:t>
            </a:r>
          </a:p>
        </p:txBody>
      </p:sp>
      <p:sp>
        <p:nvSpPr>
          <p:cNvPr id="28679" name="Text Box 9">
            <a:extLst>
              <a:ext uri="{FF2B5EF4-FFF2-40B4-BE49-F238E27FC236}">
                <a16:creationId xmlns:a16="http://schemas.microsoft.com/office/drawing/2014/main" id="{29764BB6-AD0A-BB5C-12F0-CED2FE5B21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2057400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Weaknesses</a:t>
            </a:r>
          </a:p>
        </p:txBody>
      </p:sp>
      <p:sp>
        <p:nvSpPr>
          <p:cNvPr id="28680" name="Text Box 10">
            <a:extLst>
              <a:ext uri="{FF2B5EF4-FFF2-40B4-BE49-F238E27FC236}">
                <a16:creationId xmlns:a16="http://schemas.microsoft.com/office/drawing/2014/main" id="{91664CD4-49EC-D20D-015D-78E4A710F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962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Opportunities</a:t>
            </a:r>
          </a:p>
        </p:txBody>
      </p:sp>
      <p:sp>
        <p:nvSpPr>
          <p:cNvPr id="28681" name="Text Box 11">
            <a:extLst>
              <a:ext uri="{FF2B5EF4-FFF2-40B4-BE49-F238E27FC236}">
                <a16:creationId xmlns:a16="http://schemas.microsoft.com/office/drawing/2014/main" id="{757844EC-CDB3-8AD7-0C8C-5D83F8DA0B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9624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Threats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E3CFA452-1E17-C858-7C93-DEAECC0BCB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983FED00-C90E-2BEA-AE6D-BE9DDFCF22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PESTLE Analysis</a:t>
            </a:r>
          </a:p>
          <a:p>
            <a:pPr eaLnBrk="1" hangingPunct="1">
              <a:lnSpc>
                <a:spcPct val="90000"/>
              </a:lnSpc>
            </a:pPr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Political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Economic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Social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Technological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Legal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Environmental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1DB7C00A-27E5-3972-F731-E11C41BECB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A03D1368-8790-9F76-1C91-914669C67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1336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AT" altLang="en-AT"/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DBA63B43-5898-C9F8-95CF-752BA20E0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2071688"/>
            <a:ext cx="75438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AT"/>
              <a:t>		      Force Field Analysis</a:t>
            </a:r>
          </a:p>
          <a:p>
            <a:endParaRPr lang="en-US" altLang="en-AT"/>
          </a:p>
          <a:p>
            <a:r>
              <a:rPr lang="en-US" altLang="en-AT"/>
              <a:t>Positive			Negative</a:t>
            </a:r>
          </a:p>
          <a:p>
            <a:endParaRPr lang="en-US" altLang="en-AT"/>
          </a:p>
          <a:p>
            <a:r>
              <a:rPr lang="en-US" altLang="en-AT"/>
              <a:t>Driving Forces		Resisting Forces</a:t>
            </a:r>
          </a:p>
          <a:p>
            <a:endParaRPr lang="en-US" altLang="en-AT"/>
          </a:p>
          <a:p>
            <a:r>
              <a:rPr lang="en-US" altLang="en-AT"/>
              <a:t>Develop Staff			Lack of budget</a:t>
            </a:r>
          </a:p>
          <a:p>
            <a:r>
              <a:rPr lang="en-US" altLang="en-AT"/>
              <a:t>New niche			Current workload</a:t>
            </a:r>
          </a:p>
          <a:p>
            <a:r>
              <a:rPr lang="en-US" altLang="en-AT"/>
              <a:t>Need revenue</a:t>
            </a:r>
          </a:p>
          <a:p>
            <a:endParaRPr lang="en-US" altLang="en-AT"/>
          </a:p>
        </p:txBody>
      </p:sp>
      <p:sp>
        <p:nvSpPr>
          <p:cNvPr id="30725" name="Line 5">
            <a:extLst>
              <a:ext uri="{FF2B5EF4-FFF2-40B4-BE49-F238E27FC236}">
                <a16:creationId xmlns:a16="http://schemas.microsoft.com/office/drawing/2014/main" id="{4A399C39-F83C-9110-BAD3-CB1AD941B6B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3200400"/>
            <a:ext cx="830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0726" name="Line 6">
            <a:extLst>
              <a:ext uri="{FF2B5EF4-FFF2-40B4-BE49-F238E27FC236}">
                <a16:creationId xmlns:a16="http://schemas.microsoft.com/office/drawing/2014/main" id="{4EF0BD50-9EAE-9F33-51AF-16152B8C7CA5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26670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0727" name="Line 7">
            <a:extLst>
              <a:ext uri="{FF2B5EF4-FFF2-40B4-BE49-F238E27FC236}">
                <a16:creationId xmlns:a16="http://schemas.microsoft.com/office/drawing/2014/main" id="{3A68068F-E9E1-134C-D183-8328A2ABC9C0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" y="3962400"/>
            <a:ext cx="6096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CC48F48C-4E58-D9E4-FF22-D82D08E8AE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</a:p>
        </p:txBody>
      </p:sp>
      <p:sp>
        <p:nvSpPr>
          <p:cNvPr id="31747" name="Line 3">
            <a:extLst>
              <a:ext uri="{FF2B5EF4-FFF2-40B4-BE49-F238E27FC236}">
                <a16:creationId xmlns:a16="http://schemas.microsoft.com/office/drawing/2014/main" id="{7398650F-62AC-8BDD-9627-78B05D6257C9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23622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48" name="Line 4">
            <a:extLst>
              <a:ext uri="{FF2B5EF4-FFF2-40B4-BE49-F238E27FC236}">
                <a16:creationId xmlns:a16="http://schemas.microsoft.com/office/drawing/2014/main" id="{3FF0F4E4-7260-A42C-8B81-FA9A1A2C5C5B}"/>
              </a:ext>
            </a:extLst>
          </p:cNvPr>
          <p:cNvSpPr>
            <a:spLocks noChangeShapeType="1"/>
          </p:cNvSpPr>
          <p:nvPr/>
        </p:nvSpPr>
        <p:spPr bwMode="auto">
          <a:xfrm>
            <a:off x="838200" y="6248400"/>
            <a:ext cx="792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49" name="Line 5">
            <a:extLst>
              <a:ext uri="{FF2B5EF4-FFF2-40B4-BE49-F238E27FC236}">
                <a16:creationId xmlns:a16="http://schemas.microsoft.com/office/drawing/2014/main" id="{DF2E802D-1300-FA2A-8CFE-80C92503DA04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23622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50" name="Line 6">
            <a:extLst>
              <a:ext uri="{FF2B5EF4-FFF2-40B4-BE49-F238E27FC236}">
                <a16:creationId xmlns:a16="http://schemas.microsoft.com/office/drawing/2014/main" id="{8CF1DCCE-A5F6-A499-0808-6627DBAAE24C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0000" y="23622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51" name="Line 7">
            <a:extLst>
              <a:ext uri="{FF2B5EF4-FFF2-40B4-BE49-F238E27FC236}">
                <a16:creationId xmlns:a16="http://schemas.microsoft.com/office/drawing/2014/main" id="{F4C0809B-F7A8-0DA5-E704-BC8CD5F3DDE2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23622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52" name="Line 8">
            <a:extLst>
              <a:ext uri="{FF2B5EF4-FFF2-40B4-BE49-F238E27FC236}">
                <a16:creationId xmlns:a16="http://schemas.microsoft.com/office/drawing/2014/main" id="{FABECBC2-5440-1C32-C3F2-127DCE02867D}"/>
              </a:ext>
            </a:extLst>
          </p:cNvPr>
          <p:cNvSpPr>
            <a:spLocks noChangeShapeType="1"/>
          </p:cNvSpPr>
          <p:nvPr/>
        </p:nvSpPr>
        <p:spPr bwMode="auto">
          <a:xfrm>
            <a:off x="7239000" y="2362200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53" name="Text Box 9">
            <a:extLst>
              <a:ext uri="{FF2B5EF4-FFF2-40B4-BE49-F238E27FC236}">
                <a16:creationId xmlns:a16="http://schemas.microsoft.com/office/drawing/2014/main" id="{2B2CF934-5F8C-F754-6845-3EE8EDCAADC6}"/>
              </a:ext>
            </a:extLst>
          </p:cNvPr>
          <p:cNvSpPr txBox="1">
            <a:spLocks noChangeArrowheads="1"/>
          </p:cNvSpPr>
          <p:nvPr/>
        </p:nvSpPr>
        <p:spPr bwMode="auto">
          <a:xfrm rot="-5351743">
            <a:off x="-288132" y="5069682"/>
            <a:ext cx="164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AT"/>
              <a:t>Resources</a:t>
            </a:r>
          </a:p>
        </p:txBody>
      </p:sp>
      <p:sp>
        <p:nvSpPr>
          <p:cNvPr id="31754" name="Text Box 10">
            <a:extLst>
              <a:ext uri="{FF2B5EF4-FFF2-40B4-BE49-F238E27FC236}">
                <a16:creationId xmlns:a16="http://schemas.microsoft.com/office/drawing/2014/main" id="{3EA57A0C-37F6-EAB6-723F-35B1A6833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6324600"/>
            <a:ext cx="4038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Time</a:t>
            </a:r>
          </a:p>
        </p:txBody>
      </p:sp>
      <p:sp>
        <p:nvSpPr>
          <p:cNvPr id="31755" name="Line 11">
            <a:extLst>
              <a:ext uri="{FF2B5EF4-FFF2-40B4-BE49-F238E27FC236}">
                <a16:creationId xmlns:a16="http://schemas.microsoft.com/office/drawing/2014/main" id="{F1AED89B-9B24-F086-8524-50786B0948E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" y="32766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56" name="Line 12">
            <a:extLst>
              <a:ext uri="{FF2B5EF4-FFF2-40B4-BE49-F238E27FC236}">
                <a16:creationId xmlns:a16="http://schemas.microsoft.com/office/drawing/2014/main" id="{409AE9B6-33A0-B76D-8C8A-FFA44E4190B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6553200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AT"/>
          </a:p>
        </p:txBody>
      </p:sp>
      <p:sp>
        <p:nvSpPr>
          <p:cNvPr id="31757" name="Text Box 13">
            <a:extLst>
              <a:ext uri="{FF2B5EF4-FFF2-40B4-BE49-F238E27FC236}">
                <a16:creationId xmlns:a16="http://schemas.microsoft.com/office/drawing/2014/main" id="{9721E98A-006E-0766-FF12-5906760FB0A2}"/>
              </a:ext>
            </a:extLst>
          </p:cNvPr>
          <p:cNvSpPr txBox="1">
            <a:spLocks noChangeArrowheads="1"/>
          </p:cNvSpPr>
          <p:nvPr/>
        </p:nvSpPr>
        <p:spPr bwMode="auto">
          <a:xfrm rot="7000">
            <a:off x="838200" y="3657600"/>
            <a:ext cx="18288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Conceptual</a:t>
            </a:r>
          </a:p>
          <a:p>
            <a:pPr>
              <a:spcBef>
                <a:spcPct val="50000"/>
              </a:spcBef>
            </a:pPr>
            <a:r>
              <a:rPr lang="en-US" altLang="en-AT"/>
              <a:t>Phase</a:t>
            </a:r>
          </a:p>
        </p:txBody>
      </p:sp>
      <p:sp>
        <p:nvSpPr>
          <p:cNvPr id="31758" name="Text Box 14">
            <a:extLst>
              <a:ext uri="{FF2B5EF4-FFF2-40B4-BE49-F238E27FC236}">
                <a16:creationId xmlns:a16="http://schemas.microsoft.com/office/drawing/2014/main" id="{794C6685-E8DD-63BF-95C1-0416D6750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2971800"/>
            <a:ext cx="15240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Planning </a:t>
            </a:r>
          </a:p>
          <a:p>
            <a:pPr>
              <a:spcBef>
                <a:spcPct val="50000"/>
              </a:spcBef>
            </a:pPr>
            <a:r>
              <a:rPr lang="en-US" altLang="en-AT"/>
              <a:t>Phase</a:t>
            </a:r>
          </a:p>
        </p:txBody>
      </p:sp>
      <p:sp>
        <p:nvSpPr>
          <p:cNvPr id="31759" name="Text Box 15">
            <a:extLst>
              <a:ext uri="{FF2B5EF4-FFF2-40B4-BE49-F238E27FC236}">
                <a16:creationId xmlns:a16="http://schemas.microsoft.com/office/drawing/2014/main" id="{FF662B02-2EE3-F1A9-D9BD-D8972FAB7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2362200"/>
            <a:ext cx="19050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Definition &amp;</a:t>
            </a:r>
          </a:p>
          <a:p>
            <a:pPr>
              <a:spcBef>
                <a:spcPct val="50000"/>
              </a:spcBef>
            </a:pPr>
            <a:r>
              <a:rPr lang="en-US" altLang="en-AT"/>
              <a:t>Design</a:t>
            </a:r>
          </a:p>
          <a:p>
            <a:pPr>
              <a:spcBef>
                <a:spcPct val="50000"/>
              </a:spcBef>
            </a:pPr>
            <a:r>
              <a:rPr lang="en-US" altLang="en-AT"/>
              <a:t>Phase</a:t>
            </a:r>
          </a:p>
        </p:txBody>
      </p:sp>
      <p:sp>
        <p:nvSpPr>
          <p:cNvPr id="31760" name="Text Box 16">
            <a:extLst>
              <a:ext uri="{FF2B5EF4-FFF2-40B4-BE49-F238E27FC236}">
                <a16:creationId xmlns:a16="http://schemas.microsoft.com/office/drawing/2014/main" id="{FC9B7ADD-B977-16C6-41A5-F950FEAD50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1828800"/>
            <a:ext cx="22860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Implementation</a:t>
            </a:r>
          </a:p>
          <a:p>
            <a:pPr>
              <a:spcBef>
                <a:spcPct val="50000"/>
              </a:spcBef>
            </a:pPr>
            <a:r>
              <a:rPr lang="en-US" altLang="en-AT"/>
              <a:t>Phase</a:t>
            </a:r>
          </a:p>
        </p:txBody>
      </p:sp>
      <p:sp>
        <p:nvSpPr>
          <p:cNvPr id="31761" name="Text Box 17">
            <a:extLst>
              <a:ext uri="{FF2B5EF4-FFF2-40B4-BE49-F238E27FC236}">
                <a16:creationId xmlns:a16="http://schemas.microsoft.com/office/drawing/2014/main" id="{1140D2FB-E942-F5AF-9E09-B4D1521D1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2362200"/>
            <a:ext cx="19050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AT"/>
              <a:t>Acceptance</a:t>
            </a:r>
          </a:p>
          <a:p>
            <a:pPr>
              <a:spcBef>
                <a:spcPct val="50000"/>
              </a:spcBef>
            </a:pPr>
            <a:r>
              <a:rPr lang="en-US" altLang="en-AT"/>
              <a:t>Phase</a:t>
            </a:r>
          </a:p>
        </p:txBody>
      </p:sp>
      <p:sp>
        <p:nvSpPr>
          <p:cNvPr id="31762" name="Freeform 20">
            <a:extLst>
              <a:ext uri="{FF2B5EF4-FFF2-40B4-BE49-F238E27FC236}">
                <a16:creationId xmlns:a16="http://schemas.microsoft.com/office/drawing/2014/main" id="{0C83C3CB-AC2E-79C7-0460-3BBFBDBB9627}"/>
              </a:ext>
            </a:extLst>
          </p:cNvPr>
          <p:cNvSpPr>
            <a:spLocks/>
          </p:cNvSpPr>
          <p:nvPr/>
        </p:nvSpPr>
        <p:spPr bwMode="auto">
          <a:xfrm>
            <a:off x="846138" y="3328988"/>
            <a:ext cx="7927975" cy="2925762"/>
          </a:xfrm>
          <a:custGeom>
            <a:avLst/>
            <a:gdLst>
              <a:gd name="T0" fmla="*/ 0 w 4994"/>
              <a:gd name="T1" fmla="*/ 2147483647 h 1843"/>
              <a:gd name="T2" fmla="*/ 2147483647 w 4994"/>
              <a:gd name="T3" fmla="*/ 2147483647 h 1843"/>
              <a:gd name="T4" fmla="*/ 2147483647 w 4994"/>
              <a:gd name="T5" fmla="*/ 2147483647 h 1843"/>
              <a:gd name="T6" fmla="*/ 2147483647 w 4994"/>
              <a:gd name="T7" fmla="*/ 2147483647 h 1843"/>
              <a:gd name="T8" fmla="*/ 2147483647 w 4994"/>
              <a:gd name="T9" fmla="*/ 2147483647 h 1843"/>
              <a:gd name="T10" fmla="*/ 2147483647 w 4994"/>
              <a:gd name="T11" fmla="*/ 2147483647 h 1843"/>
              <a:gd name="T12" fmla="*/ 2147483647 w 4994"/>
              <a:gd name="T13" fmla="*/ 2147483647 h 1843"/>
              <a:gd name="T14" fmla="*/ 2147483647 w 4994"/>
              <a:gd name="T15" fmla="*/ 2147483647 h 1843"/>
              <a:gd name="T16" fmla="*/ 2147483647 w 4994"/>
              <a:gd name="T17" fmla="*/ 2147483647 h 1843"/>
              <a:gd name="T18" fmla="*/ 2147483647 w 4994"/>
              <a:gd name="T19" fmla="*/ 2147483647 h 1843"/>
              <a:gd name="T20" fmla="*/ 2147483647 w 4994"/>
              <a:gd name="T21" fmla="*/ 2147483647 h 1843"/>
              <a:gd name="T22" fmla="*/ 2147483647 w 4994"/>
              <a:gd name="T23" fmla="*/ 2147483647 h 1843"/>
              <a:gd name="T24" fmla="*/ 2147483647 w 4994"/>
              <a:gd name="T25" fmla="*/ 2147483647 h 1843"/>
              <a:gd name="T26" fmla="*/ 2147483647 w 4994"/>
              <a:gd name="T27" fmla="*/ 2147483647 h 1843"/>
              <a:gd name="T28" fmla="*/ 2147483647 w 4994"/>
              <a:gd name="T29" fmla="*/ 2147483647 h 1843"/>
              <a:gd name="T30" fmla="*/ 2147483647 w 4994"/>
              <a:gd name="T31" fmla="*/ 2147483647 h 1843"/>
              <a:gd name="T32" fmla="*/ 2147483647 w 4994"/>
              <a:gd name="T33" fmla="*/ 2147483647 h 1843"/>
              <a:gd name="T34" fmla="*/ 2147483647 w 4994"/>
              <a:gd name="T35" fmla="*/ 2147483647 h 1843"/>
              <a:gd name="T36" fmla="*/ 2147483647 w 4994"/>
              <a:gd name="T37" fmla="*/ 2147483647 h 1843"/>
              <a:gd name="T38" fmla="*/ 2147483647 w 4994"/>
              <a:gd name="T39" fmla="*/ 2147483647 h 1843"/>
              <a:gd name="T40" fmla="*/ 2147483647 w 4994"/>
              <a:gd name="T41" fmla="*/ 2147483647 h 1843"/>
              <a:gd name="T42" fmla="*/ 2147483647 w 4994"/>
              <a:gd name="T43" fmla="*/ 2147483647 h 1843"/>
              <a:gd name="T44" fmla="*/ 2147483647 w 4994"/>
              <a:gd name="T45" fmla="*/ 2147483647 h 1843"/>
              <a:gd name="T46" fmla="*/ 2147483647 w 4994"/>
              <a:gd name="T47" fmla="*/ 2147483647 h 1843"/>
              <a:gd name="T48" fmla="*/ 2147483647 w 4994"/>
              <a:gd name="T49" fmla="*/ 0 h 1843"/>
              <a:gd name="T50" fmla="*/ 2147483647 w 4994"/>
              <a:gd name="T51" fmla="*/ 2147483647 h 1843"/>
              <a:gd name="T52" fmla="*/ 2147483647 w 4994"/>
              <a:gd name="T53" fmla="*/ 2147483647 h 1843"/>
              <a:gd name="T54" fmla="*/ 2147483647 w 4994"/>
              <a:gd name="T55" fmla="*/ 2147483647 h 1843"/>
              <a:gd name="T56" fmla="*/ 2147483647 w 4994"/>
              <a:gd name="T57" fmla="*/ 2147483647 h 1843"/>
              <a:gd name="T58" fmla="*/ 2147483647 w 4994"/>
              <a:gd name="T59" fmla="*/ 2147483647 h 1843"/>
              <a:gd name="T60" fmla="*/ 2147483647 w 4994"/>
              <a:gd name="T61" fmla="*/ 2147483647 h 1843"/>
              <a:gd name="T62" fmla="*/ 2147483647 w 4994"/>
              <a:gd name="T63" fmla="*/ 2147483647 h 1843"/>
              <a:gd name="T64" fmla="*/ 2147483647 w 4994"/>
              <a:gd name="T65" fmla="*/ 2147483647 h 1843"/>
              <a:gd name="T66" fmla="*/ 2147483647 w 4994"/>
              <a:gd name="T67" fmla="*/ 2147483647 h 1843"/>
              <a:gd name="T68" fmla="*/ 2147483647 w 4994"/>
              <a:gd name="T69" fmla="*/ 2147483647 h 1843"/>
              <a:gd name="T70" fmla="*/ 2147483647 w 4994"/>
              <a:gd name="T71" fmla="*/ 2147483647 h 1843"/>
              <a:gd name="T72" fmla="*/ 2147483647 w 4994"/>
              <a:gd name="T73" fmla="*/ 2147483647 h 1843"/>
              <a:gd name="T74" fmla="*/ 2147483647 w 4994"/>
              <a:gd name="T75" fmla="*/ 2147483647 h 1843"/>
              <a:gd name="T76" fmla="*/ 2147483647 w 4994"/>
              <a:gd name="T77" fmla="*/ 2147483647 h 1843"/>
              <a:gd name="T78" fmla="*/ 2147483647 w 4994"/>
              <a:gd name="T79" fmla="*/ 2147483647 h 1843"/>
              <a:gd name="T80" fmla="*/ 2147483647 w 4994"/>
              <a:gd name="T81" fmla="*/ 2147483647 h 1843"/>
              <a:gd name="T82" fmla="*/ 2147483647 w 4994"/>
              <a:gd name="T83" fmla="*/ 2147483647 h 1843"/>
              <a:gd name="T84" fmla="*/ 2147483647 w 4994"/>
              <a:gd name="T85" fmla="*/ 2147483647 h 1843"/>
              <a:gd name="T86" fmla="*/ 2147483647 w 4994"/>
              <a:gd name="T87" fmla="*/ 2147483647 h 1843"/>
              <a:gd name="T88" fmla="*/ 2147483647 w 4994"/>
              <a:gd name="T89" fmla="*/ 2147483647 h 1843"/>
              <a:gd name="T90" fmla="*/ 2147483647 w 4994"/>
              <a:gd name="T91" fmla="*/ 2147483647 h 1843"/>
              <a:gd name="T92" fmla="*/ 2147483647 w 4994"/>
              <a:gd name="T93" fmla="*/ 2147483647 h 1843"/>
              <a:gd name="T94" fmla="*/ 2147483647 w 4994"/>
              <a:gd name="T95" fmla="*/ 2147483647 h 184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994"/>
              <a:gd name="T145" fmla="*/ 0 h 1843"/>
              <a:gd name="T146" fmla="*/ 4994 w 4994"/>
              <a:gd name="T147" fmla="*/ 1843 h 1843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994" h="1843">
                <a:moveTo>
                  <a:pt x="0" y="1843"/>
                </a:moveTo>
                <a:cubicBezTo>
                  <a:pt x="12" y="1769"/>
                  <a:pt x="23" y="1721"/>
                  <a:pt x="97" y="1697"/>
                </a:cubicBezTo>
                <a:cubicBezTo>
                  <a:pt x="125" y="1611"/>
                  <a:pt x="96" y="1631"/>
                  <a:pt x="158" y="1612"/>
                </a:cubicBezTo>
                <a:cubicBezTo>
                  <a:pt x="182" y="1596"/>
                  <a:pt x="206" y="1580"/>
                  <a:pt x="231" y="1564"/>
                </a:cubicBezTo>
                <a:cubicBezTo>
                  <a:pt x="243" y="1556"/>
                  <a:pt x="253" y="1543"/>
                  <a:pt x="267" y="1540"/>
                </a:cubicBezTo>
                <a:cubicBezTo>
                  <a:pt x="299" y="1531"/>
                  <a:pt x="364" y="1515"/>
                  <a:pt x="364" y="1515"/>
                </a:cubicBezTo>
                <a:cubicBezTo>
                  <a:pt x="472" y="1442"/>
                  <a:pt x="704" y="1449"/>
                  <a:pt x="824" y="1443"/>
                </a:cubicBezTo>
                <a:cubicBezTo>
                  <a:pt x="945" y="1428"/>
                  <a:pt x="1082" y="1416"/>
                  <a:pt x="1200" y="1382"/>
                </a:cubicBezTo>
                <a:cubicBezTo>
                  <a:pt x="1430" y="1313"/>
                  <a:pt x="1123" y="1392"/>
                  <a:pt x="1309" y="1346"/>
                </a:cubicBezTo>
                <a:cubicBezTo>
                  <a:pt x="1356" y="1296"/>
                  <a:pt x="1400" y="1286"/>
                  <a:pt x="1467" y="1273"/>
                </a:cubicBezTo>
                <a:cubicBezTo>
                  <a:pt x="1528" y="1241"/>
                  <a:pt x="1587" y="1206"/>
                  <a:pt x="1649" y="1176"/>
                </a:cubicBezTo>
                <a:cubicBezTo>
                  <a:pt x="1704" y="1093"/>
                  <a:pt x="1800" y="1072"/>
                  <a:pt x="1867" y="1006"/>
                </a:cubicBezTo>
                <a:cubicBezTo>
                  <a:pt x="1913" y="959"/>
                  <a:pt x="1965" y="919"/>
                  <a:pt x="2012" y="873"/>
                </a:cubicBezTo>
                <a:cubicBezTo>
                  <a:pt x="2040" y="844"/>
                  <a:pt x="2058" y="806"/>
                  <a:pt x="2085" y="776"/>
                </a:cubicBezTo>
                <a:cubicBezTo>
                  <a:pt x="2158" y="692"/>
                  <a:pt x="2235" y="612"/>
                  <a:pt x="2315" y="533"/>
                </a:cubicBezTo>
                <a:cubicBezTo>
                  <a:pt x="2354" y="493"/>
                  <a:pt x="2417" y="447"/>
                  <a:pt x="2449" y="400"/>
                </a:cubicBezTo>
                <a:cubicBezTo>
                  <a:pt x="2487" y="342"/>
                  <a:pt x="2495" y="299"/>
                  <a:pt x="2558" y="279"/>
                </a:cubicBezTo>
                <a:cubicBezTo>
                  <a:pt x="2640" y="222"/>
                  <a:pt x="2602" y="238"/>
                  <a:pt x="2667" y="218"/>
                </a:cubicBezTo>
                <a:cubicBezTo>
                  <a:pt x="2675" y="206"/>
                  <a:pt x="2678" y="189"/>
                  <a:pt x="2691" y="182"/>
                </a:cubicBezTo>
                <a:cubicBezTo>
                  <a:pt x="2712" y="168"/>
                  <a:pt x="2764" y="158"/>
                  <a:pt x="2764" y="158"/>
                </a:cubicBezTo>
                <a:cubicBezTo>
                  <a:pt x="2772" y="149"/>
                  <a:pt x="2778" y="139"/>
                  <a:pt x="2788" y="133"/>
                </a:cubicBezTo>
                <a:cubicBezTo>
                  <a:pt x="2798" y="126"/>
                  <a:pt x="2814" y="128"/>
                  <a:pt x="2824" y="121"/>
                </a:cubicBezTo>
                <a:cubicBezTo>
                  <a:pt x="2835" y="111"/>
                  <a:pt x="2835" y="92"/>
                  <a:pt x="2848" y="85"/>
                </a:cubicBezTo>
                <a:cubicBezTo>
                  <a:pt x="2869" y="71"/>
                  <a:pt x="2921" y="61"/>
                  <a:pt x="2921" y="61"/>
                </a:cubicBezTo>
                <a:cubicBezTo>
                  <a:pt x="2961" y="33"/>
                  <a:pt x="3001" y="27"/>
                  <a:pt x="3042" y="0"/>
                </a:cubicBezTo>
                <a:cubicBezTo>
                  <a:pt x="3259" y="6"/>
                  <a:pt x="3432" y="7"/>
                  <a:pt x="3636" y="36"/>
                </a:cubicBezTo>
                <a:cubicBezTo>
                  <a:pt x="3743" y="24"/>
                  <a:pt x="3825" y="8"/>
                  <a:pt x="3939" y="36"/>
                </a:cubicBezTo>
                <a:cubicBezTo>
                  <a:pt x="3951" y="39"/>
                  <a:pt x="3938" y="68"/>
                  <a:pt x="3951" y="73"/>
                </a:cubicBezTo>
                <a:cubicBezTo>
                  <a:pt x="3989" y="87"/>
                  <a:pt x="4032" y="81"/>
                  <a:pt x="4073" y="85"/>
                </a:cubicBezTo>
                <a:cubicBezTo>
                  <a:pt x="4101" y="170"/>
                  <a:pt x="4061" y="73"/>
                  <a:pt x="4121" y="146"/>
                </a:cubicBezTo>
                <a:cubicBezTo>
                  <a:pt x="4174" y="211"/>
                  <a:pt x="4122" y="172"/>
                  <a:pt x="4157" y="230"/>
                </a:cubicBezTo>
                <a:cubicBezTo>
                  <a:pt x="4168" y="249"/>
                  <a:pt x="4200" y="267"/>
                  <a:pt x="4218" y="279"/>
                </a:cubicBezTo>
                <a:cubicBezTo>
                  <a:pt x="4233" y="326"/>
                  <a:pt x="4249" y="337"/>
                  <a:pt x="4291" y="364"/>
                </a:cubicBezTo>
                <a:cubicBezTo>
                  <a:pt x="4322" y="410"/>
                  <a:pt x="4334" y="456"/>
                  <a:pt x="4376" y="497"/>
                </a:cubicBezTo>
                <a:cubicBezTo>
                  <a:pt x="4398" y="590"/>
                  <a:pt x="4425" y="678"/>
                  <a:pt x="4485" y="752"/>
                </a:cubicBezTo>
                <a:cubicBezTo>
                  <a:pt x="4521" y="797"/>
                  <a:pt x="4517" y="826"/>
                  <a:pt x="4569" y="861"/>
                </a:cubicBezTo>
                <a:cubicBezTo>
                  <a:pt x="4584" y="917"/>
                  <a:pt x="4606" y="946"/>
                  <a:pt x="4642" y="994"/>
                </a:cubicBezTo>
                <a:cubicBezTo>
                  <a:pt x="4669" y="1077"/>
                  <a:pt x="4647" y="1049"/>
                  <a:pt x="4691" y="1091"/>
                </a:cubicBezTo>
                <a:cubicBezTo>
                  <a:pt x="4695" y="1107"/>
                  <a:pt x="4695" y="1124"/>
                  <a:pt x="4703" y="1140"/>
                </a:cubicBezTo>
                <a:cubicBezTo>
                  <a:pt x="4715" y="1165"/>
                  <a:pt x="4751" y="1212"/>
                  <a:pt x="4751" y="1212"/>
                </a:cubicBezTo>
                <a:cubicBezTo>
                  <a:pt x="4755" y="1224"/>
                  <a:pt x="4756" y="1237"/>
                  <a:pt x="4763" y="1249"/>
                </a:cubicBezTo>
                <a:cubicBezTo>
                  <a:pt x="4768" y="1258"/>
                  <a:pt x="4782" y="1262"/>
                  <a:pt x="4788" y="1273"/>
                </a:cubicBezTo>
                <a:cubicBezTo>
                  <a:pt x="4799" y="1295"/>
                  <a:pt x="4797" y="1324"/>
                  <a:pt x="4812" y="1346"/>
                </a:cubicBezTo>
                <a:cubicBezTo>
                  <a:pt x="4866" y="1427"/>
                  <a:pt x="4839" y="1397"/>
                  <a:pt x="4885" y="1443"/>
                </a:cubicBezTo>
                <a:cubicBezTo>
                  <a:pt x="4889" y="1455"/>
                  <a:pt x="4891" y="1467"/>
                  <a:pt x="4897" y="1479"/>
                </a:cubicBezTo>
                <a:cubicBezTo>
                  <a:pt x="4903" y="1491"/>
                  <a:pt x="4915" y="1501"/>
                  <a:pt x="4921" y="1515"/>
                </a:cubicBezTo>
                <a:cubicBezTo>
                  <a:pt x="4931" y="1538"/>
                  <a:pt x="4930" y="1566"/>
                  <a:pt x="4945" y="1588"/>
                </a:cubicBezTo>
                <a:cubicBezTo>
                  <a:pt x="4956" y="1605"/>
                  <a:pt x="4994" y="1639"/>
                  <a:pt x="4994" y="1661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AT" altLang="en-A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E868CCF4-920B-6916-D363-21488F4999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F0F3C77C-C10F-0864-7006-92E31C885A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AT">
                <a:ea typeface="ＭＳ Ｐゴシック" panose="020B0600070205080204" pitchFamily="34" charset="-128"/>
              </a:rPr>
              <a:t>Gantt Charts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Developed by Henry Gantt in 1917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Graphically show a complete list of all 	the tasks required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 Show the time needed for each task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Helps to plan, coordinate and track 	tasks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Can be done on a spreadsheet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0EADD418-DED7-C695-F767-2B9D168AA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Project Management Tools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A12D3807-6519-F96A-B0D7-4416C1AE4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AT">
                <a:ea typeface="ＭＳ Ｐゴシック" panose="020B0600070205080204" pitchFamily="34" charset="-128"/>
              </a:rPr>
              <a:t>Gantt Charts</a:t>
            </a:r>
          </a:p>
          <a:p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AT" sz="3200">
                <a:ea typeface="ＭＳ Ｐゴシック" panose="020B0600070205080204" pitchFamily="34" charset="-128"/>
              </a:rPr>
              <a:t>Overlapping activities</a:t>
            </a:r>
          </a:p>
          <a:p>
            <a:pPr lvl="1" eaLnBrk="1" hangingPunct="1"/>
            <a:endParaRPr lang="en-US" altLang="en-AT" sz="3200">
              <a:ea typeface="ＭＳ Ｐゴシック" panose="020B0600070205080204" pitchFamily="34" charset="-128"/>
            </a:endParaRP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altLang="en-AT" sz="3200">
                <a:ea typeface="ＭＳ Ｐゴシック" panose="020B0600070205080204" pitchFamily="34" charset="-128"/>
              </a:rPr>
              <a:t>Looking at minimal time</a:t>
            </a:r>
          </a:p>
          <a:p>
            <a:endParaRPr lang="en-US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6D0D42F1-E5A7-F427-A022-C3D758DF4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Tools – Simple Gantt Chart</a:t>
            </a:r>
          </a:p>
        </p:txBody>
      </p:sp>
      <p:pic>
        <p:nvPicPr>
          <p:cNvPr id="34819" name="Content Placeholder 3" descr="gantbf.jpg">
            <a:extLst>
              <a:ext uri="{FF2B5EF4-FFF2-40B4-BE49-F238E27FC236}">
                <a16:creationId xmlns:a16="http://schemas.microsoft.com/office/drawing/2014/main" id="{8BC7597E-8DED-D436-0625-797D9F8B42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9" r="-529"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10A4BDA-7677-991E-883B-DBB780388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Tools – PERT Charts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830AB718-64B1-497C-4D63-73097F393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Used to schedule, organise and coordinate tasks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‘Programme Evaluation Review Technique’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Also known as ‘Critical Path Method’ or a ‘Flow Chart’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54E54FF8-A483-7745-B6A2-FA15FB2A8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Tools – PERT Charts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52D8E44C-EE6D-D541-ADF9-B2863ACFB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AT" sz="3200">
                <a:ea typeface="ＭＳ Ｐゴシック" panose="020B0600070205080204" pitchFamily="34" charset="-128"/>
              </a:rPr>
              <a:t>Longest route is defined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altLang="en-AT" sz="3200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AT" sz="3200">
                <a:ea typeface="ＭＳ Ｐゴシック" panose="020B0600070205080204" pitchFamily="34" charset="-128"/>
              </a:rPr>
              <a:t>Graphic view to measure progress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altLang="en-AT" sz="3200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AT" sz="3200">
                <a:ea typeface="ＭＳ Ｐゴシック" panose="020B0600070205080204" pitchFamily="34" charset="-128"/>
              </a:rPr>
              <a:t>Programmes such Microsoft Project and Artifax Event use this approach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AT" sz="3200">
              <a:ea typeface="ＭＳ Ｐゴシック" panose="020B0600070205080204" pitchFamily="34" charset="-128"/>
            </a:endParaRPr>
          </a:p>
          <a:p>
            <a:endParaRPr lang="en-US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31466EAC-E477-EC9C-65E0-626828B3E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Tools – Simple PERT Chart</a:t>
            </a:r>
          </a:p>
        </p:txBody>
      </p:sp>
      <p:pic>
        <p:nvPicPr>
          <p:cNvPr id="37891" name="Content Placeholder 3" descr="cpabf.jpg">
            <a:extLst>
              <a:ext uri="{FF2B5EF4-FFF2-40B4-BE49-F238E27FC236}">
                <a16:creationId xmlns:a16="http://schemas.microsoft.com/office/drawing/2014/main" id="{68B6ACE9-51E7-7F94-7790-44886A7E8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299" r="-39299"/>
          <a:stretch>
            <a:fillRect/>
          </a:stretch>
        </p:blipFill>
        <p:spPr>
          <a:xfrm>
            <a:off x="58738" y="1676400"/>
            <a:ext cx="9085262" cy="481012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9BCCE0DD-AF4E-6A5A-4C3B-4A716407DF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Tools Summary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3640D717-D2AB-53BD-58AA-856DFCD128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Time/Cost/Quality Triangle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SWOT analysis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PESTLE analysis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Force Field Analysis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Project Life Cycle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SMART objectives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Planning Tools (Pert Charts &amp; Gantt Charts)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Budgets</a:t>
            </a: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B9E40FAC-DF9B-1662-A58E-13F73B5480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 Players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43083BED-D2D4-AB00-74C3-4214CB147F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Sponsor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Gives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Defines objectives</a:t>
            </a:r>
          </a:p>
          <a:p>
            <a:pPr lvl="1" eaLnBrk="1" hangingPunct="1">
              <a:lnSpc>
                <a:spcPct val="90000"/>
              </a:lnSpc>
            </a:pPr>
            <a:endParaRPr lang="en-US" altLang="en-AT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Project Manager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Makes plan of action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Motivates and develops the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Communicates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Monitors</a:t>
            </a: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  <a:p>
            <a:pPr lvl="1" eaLnBrk="1" hangingPunct="1">
              <a:lnSpc>
                <a:spcPct val="90000"/>
              </a:lnSpc>
            </a:pPr>
            <a:endParaRPr lang="en-US" altLang="en-AT" sz="24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DA59A244-42F1-083E-386E-07A4AA97E5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 Players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764441F-FF7C-C7E3-EFF3-72ACAC66C8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Stakeholders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Contribute to objectives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Affected by outcomes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Involved at various times</a:t>
            </a:r>
          </a:p>
          <a:p>
            <a:pPr lvl="1" eaLnBrk="1" hangingPunct="1">
              <a:lnSpc>
                <a:spcPct val="90000"/>
              </a:lnSpc>
            </a:pPr>
            <a:endParaRPr lang="en-US" altLang="en-AT" sz="24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Team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Do activities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Maybe specialist advisors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Occasional involvement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AT" sz="2800">
                <a:ea typeface="ＭＳ Ｐゴシック" panose="020B0600070205080204" pitchFamily="34" charset="-128"/>
              </a:rPr>
              <a:t>					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6938958-77F6-7838-5552-27A3E3210D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Key Players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7BE55C7A-4433-DF9F-D471-6862625ED0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Customers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Provide direction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Affect objectives</a:t>
            </a:r>
          </a:p>
          <a:p>
            <a:pPr lvl="1" eaLnBrk="1" hangingPunct="1">
              <a:lnSpc>
                <a:spcPct val="90000"/>
              </a:lnSpc>
            </a:pPr>
            <a:endParaRPr lang="en-US" altLang="en-AT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Suppliers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Supportive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Supply on time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Agree cost at outset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DE04614A-7B1E-DEB1-5B61-4508555901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7 traits of good managers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82C0BBB-4B00-965D-9AB7-1E39370DCA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Enthusiasm for project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Ability to manage change effectively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A tolerant attitude to ambiguity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Team building and negotiating skills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A customer orientation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Adherence to business priorities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Industry knowledge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13011C2D-7877-45F4-1EC7-B4FF3B8BC2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Development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9061DC40-6E9A-7957-917E-8F61C66931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Agree a vision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Need for change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Meet with key members and sponsor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Define the ideal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Consider likelihood of reaching ideal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Produce a statement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Agree the statement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>
                <a:ea typeface="ＭＳ Ｐゴシック" panose="020B0600070205080204" pitchFamily="34" charset="-128"/>
              </a:rPr>
              <a:t>Publish the statement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1FEC7B54-F08C-A863-DDF5-F74D615B30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Development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4ACB7E9D-EC9F-F929-073C-3DEB4897DF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Check Feasibility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Define intangibles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Timing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Consider driving and resisting forces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Outline Purpose and Objectives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Involve all key people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SMART objectives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33815D14-1483-A3B5-4FAB-A8D9405393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Development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60AC71DA-1F42-8330-732F-9EEEDB118B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Activities &amp; Resources Agreed and Prioritised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Plan all activities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Brainstorm full list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Group in logical order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Check nothing is missing</a:t>
            </a:r>
          </a:p>
          <a:p>
            <a:pPr lvl="2" eaLnBrk="1" hangingPunct="1"/>
            <a:r>
              <a:rPr lang="en-US" altLang="en-AT">
                <a:ea typeface="ＭＳ Ｐゴシック" panose="020B0600070205080204" pitchFamily="34" charset="-128"/>
              </a:rPr>
              <a:t>Give each a number and title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A2A2F96E-B9F6-82A3-BDB8-FEBFD10E40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Development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8C8528DC-C480-AB4E-2017-52ADDF8D6A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Activities &amp; Resources Agreed and Prioritised</a:t>
            </a:r>
          </a:p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Value and assign resources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Prioritise and schedule</a:t>
            </a:r>
          </a:p>
          <a:p>
            <a:pPr lvl="1" eaLnBrk="1" hangingPunct="1"/>
            <a:r>
              <a:rPr lang="en-US" altLang="en-AT">
                <a:ea typeface="ＭＳ Ｐゴシック" panose="020B0600070205080204" pitchFamily="34" charset="-128"/>
              </a:rPr>
              <a:t>Create master schedule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576DC68-D401-A3A7-8A2D-850AA3D359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Development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C159854-6AA2-F507-78F3-F9EB2C5DBA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Project Plan Approved/Agreed by All</a:t>
            </a: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Project manager executes plan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Guides team to achieve individual and collective goals</a:t>
            </a:r>
          </a:p>
          <a:p>
            <a:pPr eaLnBrk="1" hangingPunct="1">
              <a:lnSpc>
                <a:spcPct val="90000"/>
              </a:lnSpc>
            </a:pPr>
            <a:endParaRPr lang="en-US" altLang="en-AT" sz="280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AT" sz="2800">
                <a:ea typeface="ＭＳ Ｐゴシック" panose="020B0600070205080204" pitchFamily="34" charset="-128"/>
              </a:rPr>
              <a:t>Plan is continually monitored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AT" sz="2400">
                <a:ea typeface="ＭＳ Ｐゴシック" panose="020B0600070205080204" pitchFamily="34" charset="-128"/>
              </a:rPr>
              <a:t>Plan is revised as necessary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AT" sz="24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AE8C9FB3-59BA-F6B5-CCDF-16C71A4493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  <a:br>
              <a:rPr lang="en-US" altLang="en-AT">
                <a:ea typeface="ＭＳ Ｐゴシック" panose="020B0600070205080204" pitchFamily="34" charset="-128"/>
              </a:rPr>
            </a:br>
            <a:r>
              <a:rPr lang="en-US" altLang="en-AT">
                <a:ea typeface="ＭＳ Ｐゴシック" panose="020B0600070205080204" pitchFamily="34" charset="-128"/>
              </a:rPr>
              <a:t>Summary of keys to Success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2B5D1A3C-EC5B-3210-181F-659D64F7F9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AT">
              <a:ea typeface="ＭＳ Ｐゴシック" panose="020B0600070205080204" pitchFamily="34" charset="-128"/>
            </a:endParaRP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Gain commitment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Have clear goals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Careful planning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Clear communication</a:t>
            </a:r>
          </a:p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Being flexible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36B661CD-CE4B-44F3-354E-7A5765870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Why Projects Fail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:a16="http://schemas.microsoft.com/office/drawing/2014/main" id="{6272F80C-7E53-3D3D-3C88-D6DFAD5D4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Poor Communication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Ill Defined Objectives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Unrealistic Estimates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Poor Management Support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Lack of Stakeholder Buy-in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Ill Defined Roles/Responsibilities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C25F4973-0170-3549-6F5D-2B719D768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Why Projects Fail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804690E3-917F-13E8-0B3C-BAFA01AA33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75% - Time Resource Estimates Unrealistic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71% - Objectives Not Clearly Defined or Measurable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64% - Project Manager : Poor Communication Skills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61% - Objectives changed during project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>
            <a:extLst>
              <a:ext uri="{FF2B5EF4-FFF2-40B4-BE49-F238E27FC236}">
                <a16:creationId xmlns:a16="http://schemas.microsoft.com/office/drawing/2014/main" id="{582024B7-02D0-B464-66A8-EB572D9DD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Why Projects Fail</a:t>
            </a:r>
          </a:p>
        </p:txBody>
      </p:sp>
      <p:sp>
        <p:nvSpPr>
          <p:cNvPr id="52227" name="Content Placeholder 2">
            <a:extLst>
              <a:ext uri="{FF2B5EF4-FFF2-40B4-BE49-F238E27FC236}">
                <a16:creationId xmlns:a16="http://schemas.microsoft.com/office/drawing/2014/main" id="{8ED84D90-941A-4CF7-B813-C019D0D05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59% - Project Manager : Poor Leadership Skills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56% - Senior Management : Not showing strong support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56% - Stakeholders : not taking ownership of project</a:t>
            </a:r>
          </a:p>
          <a:p>
            <a:endParaRPr lang="en-US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>
            <a:extLst>
              <a:ext uri="{FF2B5EF4-FFF2-40B4-BE49-F238E27FC236}">
                <a16:creationId xmlns:a16="http://schemas.microsoft.com/office/drawing/2014/main" id="{ADBE4AAA-5FFE-018C-7B06-FCE1CB040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Why Projects Fail</a:t>
            </a:r>
          </a:p>
        </p:txBody>
      </p:sp>
      <p:sp>
        <p:nvSpPr>
          <p:cNvPr id="53251" name="Content Placeholder 2">
            <a:extLst>
              <a:ext uri="{FF2B5EF4-FFF2-40B4-BE49-F238E27FC236}">
                <a16:creationId xmlns:a16="http://schemas.microsoft.com/office/drawing/2014/main" id="{5E6EE37E-1929-7E30-E113-7B20A39E6D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54% - Roles and responsibilities of the project team not defined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54% - Resources not identified or made available from the start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53% - Project Team : did not work as a team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>
            <a:extLst>
              <a:ext uri="{FF2B5EF4-FFF2-40B4-BE49-F238E27FC236}">
                <a16:creationId xmlns:a16="http://schemas.microsoft.com/office/drawing/2014/main" id="{7F235157-69C0-0C6A-82DB-27800CCD4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Key Skills of a Project Manager</a:t>
            </a:r>
          </a:p>
        </p:txBody>
      </p:sp>
      <p:sp>
        <p:nvSpPr>
          <p:cNvPr id="54275" name="Content Placeholder 2">
            <a:extLst>
              <a:ext uri="{FF2B5EF4-FFF2-40B4-BE49-F238E27FC236}">
                <a16:creationId xmlns:a16="http://schemas.microsoft.com/office/drawing/2014/main" id="{A9AB99FD-FD9D-E5EA-2AF5-E569362D0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AT">
                <a:ea typeface="ＭＳ Ｐゴシック" panose="020B0600070205080204" pitchFamily="34" charset="-128"/>
              </a:rPr>
              <a:t>Leadership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Change Management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Communication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Negotiation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Delegation</a:t>
            </a:r>
          </a:p>
          <a:p>
            <a:r>
              <a:rPr lang="en-US" altLang="en-AT">
                <a:ea typeface="ＭＳ Ｐゴシック" panose="020B0600070205080204" pitchFamily="34" charset="-128"/>
              </a:rPr>
              <a:t>Problem Solving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95A18CF6-25A7-4E47-2242-BF65BA83D3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AT">
                <a:ea typeface="ＭＳ Ｐゴシック" panose="020B0600070205080204" pitchFamily="34" charset="-128"/>
              </a:rPr>
              <a:t>Project Management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A7B65F2F-B1FA-2FC3-5DFC-963C28DEBDF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altLang="en-AT" sz="4800">
                <a:ea typeface="ＭＳ Ｐゴシック" panose="020B0600070205080204" pitchFamily="34" charset="-128"/>
              </a:rPr>
              <a:t>Easy</a:t>
            </a:r>
          </a:p>
          <a:p>
            <a:pPr eaLnBrk="1" hangingPunct="1">
              <a:buFontTx/>
              <a:buNone/>
            </a:pPr>
            <a:r>
              <a:rPr lang="en-US" altLang="en-AT" sz="4800">
                <a:ea typeface="ＭＳ Ｐゴシック" panose="020B0600070205080204" pitchFamily="34" charset="-128"/>
              </a:rPr>
              <a:t> 		as </a:t>
            </a:r>
          </a:p>
          <a:p>
            <a:pPr eaLnBrk="1" hangingPunct="1">
              <a:buFontTx/>
              <a:buNone/>
            </a:pPr>
            <a:r>
              <a:rPr lang="en-US" altLang="en-AT" sz="4800">
                <a:ea typeface="ＭＳ Ｐゴシック" panose="020B0600070205080204" pitchFamily="34" charset="-128"/>
              </a:rPr>
              <a:t>			that!</a:t>
            </a:r>
          </a:p>
        </p:txBody>
      </p:sp>
      <p:pic>
        <p:nvPicPr>
          <p:cNvPr id="35846" name="Picture 6">
            <a:extLst>
              <a:ext uri="{FF2B5EF4-FFF2-40B4-BE49-F238E27FC236}">
                <a16:creationId xmlns:a16="http://schemas.microsoft.com/office/drawing/2014/main" id="{9FA270A2-6EE3-C677-91A0-D31B27D638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438400"/>
            <a:ext cx="34798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994</Words>
  <Application>Microsoft Macintosh PowerPoint</Application>
  <PresentationFormat>On-screen Show (4:3)</PresentationFormat>
  <Paragraphs>293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Arial</vt:lpstr>
      <vt:lpstr>Calibri</vt:lpstr>
      <vt:lpstr>Blank Presentation</vt:lpstr>
      <vt:lpstr>Project Management</vt:lpstr>
      <vt:lpstr>Project Management 4 key areas of management</vt:lpstr>
      <vt:lpstr>What is a Project? Key Features</vt:lpstr>
      <vt:lpstr>What is a Project? Key Features</vt:lpstr>
      <vt:lpstr>What is a Project?   Key Features</vt:lpstr>
      <vt:lpstr>Project Management Examples</vt:lpstr>
      <vt:lpstr>Project Management Keys for Success</vt:lpstr>
      <vt:lpstr>Project Management Keys for Success</vt:lpstr>
      <vt:lpstr>Project Management Keys for Success</vt:lpstr>
      <vt:lpstr>Project Management Keys for Success</vt:lpstr>
      <vt:lpstr>Project Management Tools</vt:lpstr>
      <vt:lpstr>PowerPoint Presentation</vt:lpstr>
      <vt:lpstr>Project Management Tools </vt:lpstr>
      <vt:lpstr>Project Management Tools </vt:lpstr>
      <vt:lpstr>Project Management Tools</vt:lpstr>
      <vt:lpstr>Project Management Tools</vt:lpstr>
      <vt:lpstr>Project Management Tools</vt:lpstr>
      <vt:lpstr>Project Management Tools</vt:lpstr>
      <vt:lpstr>Project Management Tools</vt:lpstr>
      <vt:lpstr>Tools – Simple Gantt Chart</vt:lpstr>
      <vt:lpstr>Tools – PERT Charts</vt:lpstr>
      <vt:lpstr>Tools – PERT Charts</vt:lpstr>
      <vt:lpstr>Tools – Simple PERT Chart</vt:lpstr>
      <vt:lpstr>Project Management Tools Summary</vt:lpstr>
      <vt:lpstr>Project Management Key Players</vt:lpstr>
      <vt:lpstr>Project Management Key Players</vt:lpstr>
      <vt:lpstr>Project Management Key Players</vt:lpstr>
      <vt:lpstr>Project Management 7 traits of good managers</vt:lpstr>
      <vt:lpstr>Project Management Development</vt:lpstr>
      <vt:lpstr>Project Management Development</vt:lpstr>
      <vt:lpstr>Project Management Development</vt:lpstr>
      <vt:lpstr>Project Management Development</vt:lpstr>
      <vt:lpstr>Project Management Development</vt:lpstr>
      <vt:lpstr>Project Management Summary of keys to Success</vt:lpstr>
      <vt:lpstr>Why Projects Fail</vt:lpstr>
      <vt:lpstr>Why Projects Fail</vt:lpstr>
      <vt:lpstr>Why Projects Fail</vt:lpstr>
      <vt:lpstr>Why Projects Fail</vt:lpstr>
      <vt:lpstr>Key Skills of a Project Manager</vt:lpstr>
      <vt:lpstr>Project Management</vt:lpstr>
    </vt:vector>
  </TitlesOfParts>
  <Company>	閈]櫤逄嬘뿿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</dc:title>
  <dc:creator>Douglas Brown</dc:creator>
  <cp:lastModifiedBy>Douglas Brown</cp:lastModifiedBy>
  <cp:revision>44</cp:revision>
  <dcterms:created xsi:type="dcterms:W3CDTF">2015-02-25T13:17:05Z</dcterms:created>
  <dcterms:modified xsi:type="dcterms:W3CDTF">2022-11-12T13:38:10Z</dcterms:modified>
</cp:coreProperties>
</file>