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597" r:id="rId2"/>
    <p:sldId id="513" r:id="rId3"/>
    <p:sldId id="514" r:id="rId4"/>
    <p:sldId id="515" r:id="rId5"/>
    <p:sldId id="438" r:id="rId6"/>
    <p:sldId id="439" r:id="rId7"/>
    <p:sldId id="708" r:id="rId8"/>
    <p:sldId id="697" r:id="rId9"/>
    <p:sldId id="671" r:id="rId10"/>
    <p:sldId id="675" r:id="rId11"/>
    <p:sldId id="734" r:id="rId12"/>
    <p:sldId id="737" r:id="rId13"/>
    <p:sldId id="742" r:id="rId14"/>
    <p:sldId id="743" r:id="rId15"/>
    <p:sldId id="698" r:id="rId16"/>
    <p:sldId id="699" r:id="rId17"/>
    <p:sldId id="637" r:id="rId18"/>
    <p:sldId id="638" r:id="rId19"/>
    <p:sldId id="659" r:id="rId20"/>
    <p:sldId id="626" r:id="rId21"/>
    <p:sldId id="661" r:id="rId22"/>
    <p:sldId id="447" r:id="rId23"/>
    <p:sldId id="448" r:id="rId24"/>
    <p:sldId id="449" r:id="rId25"/>
    <p:sldId id="730" r:id="rId26"/>
    <p:sldId id="731" r:id="rId27"/>
    <p:sldId id="496" r:id="rId28"/>
    <p:sldId id="497" r:id="rId29"/>
    <p:sldId id="744" r:id="rId30"/>
    <p:sldId id="745" r:id="rId31"/>
    <p:sldId id="604"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5"/>
  </p:normalViewPr>
  <p:slideViewPr>
    <p:cSldViewPr>
      <p:cViewPr varScale="1">
        <p:scale>
          <a:sx n="111" d="100"/>
          <a:sy n="111" d="100"/>
        </p:scale>
        <p:origin x="1680" y="192"/>
      </p:cViewPr>
      <p:guideLst>
        <p:guide orient="horz" pos="2160"/>
        <p:guide pos="2880"/>
      </p:guideLst>
    </p:cSldViewPr>
  </p:slideViewPr>
  <p:notesTextViewPr>
    <p:cViewPr>
      <p:scale>
        <a:sx n="1" d="1"/>
        <a:sy n="1" d="1"/>
      </p:scale>
      <p:origin x="0" y="0"/>
    </p:cViewPr>
  </p:notesTextViewPr>
  <p:sorterViewPr>
    <p:cViewPr>
      <p:scale>
        <a:sx n="1" d="1"/>
        <a:sy n="1" d="1"/>
      </p:scale>
      <p:origin x="0" y="106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36B77A4-D64F-4567-B9B9-7C1008CCA434}" type="datetimeFigureOut">
              <a:rPr lang="en-GB" smtClean="0"/>
              <a:t>10/02/2022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471A30-B778-4303-AA78-B8D6638239AE}" type="slidenum">
              <a:rPr lang="en-GB" smtClean="0"/>
              <a:t>‹N›</a:t>
            </a:fld>
            <a:endParaRPr lang="en-GB"/>
          </a:p>
        </p:txBody>
      </p:sp>
    </p:spTree>
    <p:extLst>
      <p:ext uri="{BB962C8B-B14F-4D97-AF65-F5344CB8AC3E}">
        <p14:creationId xmlns:p14="http://schemas.microsoft.com/office/powerpoint/2010/main" val="27107837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DF27D623-5091-47F0-8B0C-D4D4679A9F22}" type="slidenum">
              <a:rPr lang="en-US" smtClean="0"/>
              <a:pPr/>
              <a:t>7</a:t>
            </a:fld>
            <a:endParaRPr lang="en-US" dirty="0"/>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buFontTx/>
              <a:buNone/>
            </a:pPr>
            <a:endParaRPr lang="en-US" baseline="0" dirty="0"/>
          </a:p>
        </p:txBody>
      </p:sp>
    </p:spTree>
    <p:extLst>
      <p:ext uri="{BB962C8B-B14F-4D97-AF65-F5344CB8AC3E}">
        <p14:creationId xmlns:p14="http://schemas.microsoft.com/office/powerpoint/2010/main" val="2501925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DF27D623-5091-47F0-8B0C-D4D4679A9F22}" type="slidenum">
              <a:rPr lang="en-US" smtClean="0"/>
              <a:pPr/>
              <a:t>9</a:t>
            </a:fld>
            <a:endParaRPr lang="en-US" dirty="0"/>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buFontTx/>
              <a:buNone/>
            </a:pPr>
            <a:endParaRPr lang="en-US" baseline="0" dirty="0"/>
          </a:p>
        </p:txBody>
      </p:sp>
    </p:spTree>
    <p:extLst>
      <p:ext uri="{BB962C8B-B14F-4D97-AF65-F5344CB8AC3E}">
        <p14:creationId xmlns:p14="http://schemas.microsoft.com/office/powerpoint/2010/main" val="21930029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DF27D623-5091-47F0-8B0C-D4D4679A9F22}" type="slidenum">
              <a:rPr lang="en-US" smtClean="0"/>
              <a:pPr/>
              <a:t>10</a:t>
            </a:fld>
            <a:endParaRPr lang="en-US" dirty="0"/>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buFontTx/>
              <a:buNone/>
            </a:pPr>
            <a:endParaRPr lang="en-US" baseline="0" dirty="0"/>
          </a:p>
        </p:txBody>
      </p:sp>
    </p:spTree>
    <p:extLst>
      <p:ext uri="{BB962C8B-B14F-4D97-AF65-F5344CB8AC3E}">
        <p14:creationId xmlns:p14="http://schemas.microsoft.com/office/powerpoint/2010/main" val="2681475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30212D3-C628-4C7C-AFE3-3DDD2379F914}" type="datetimeFigureOut">
              <a:rPr lang="en-GB" smtClean="0"/>
              <a:t>10/02/2022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D1763E-8277-48B8-A04B-2EE986F4B7F1}" type="slidenum">
              <a:rPr lang="en-GB" smtClean="0"/>
              <a:t>‹N›</a:t>
            </a:fld>
            <a:endParaRPr lang="en-GB"/>
          </a:p>
        </p:txBody>
      </p:sp>
    </p:spTree>
    <p:extLst>
      <p:ext uri="{BB962C8B-B14F-4D97-AF65-F5344CB8AC3E}">
        <p14:creationId xmlns:p14="http://schemas.microsoft.com/office/powerpoint/2010/main" val="1250750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30212D3-C628-4C7C-AFE3-3DDD2379F914}" type="datetimeFigureOut">
              <a:rPr lang="en-GB" smtClean="0"/>
              <a:t>10/02/2022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D1763E-8277-48B8-A04B-2EE986F4B7F1}" type="slidenum">
              <a:rPr lang="en-GB" smtClean="0"/>
              <a:t>‹N›</a:t>
            </a:fld>
            <a:endParaRPr lang="en-GB"/>
          </a:p>
        </p:txBody>
      </p:sp>
    </p:spTree>
    <p:extLst>
      <p:ext uri="{BB962C8B-B14F-4D97-AF65-F5344CB8AC3E}">
        <p14:creationId xmlns:p14="http://schemas.microsoft.com/office/powerpoint/2010/main" val="778299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212D3-C628-4C7C-AFE3-3DDD2379F914}" type="datetimeFigureOut">
              <a:rPr lang="en-GB" smtClean="0"/>
              <a:t>10/02/2022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D1763E-8277-48B8-A04B-2EE986F4B7F1}" type="slidenum">
              <a:rPr lang="en-GB" smtClean="0"/>
              <a:t>‹N›</a:t>
            </a:fld>
            <a:endParaRPr lang="en-GB"/>
          </a:p>
        </p:txBody>
      </p:sp>
    </p:spTree>
    <p:extLst>
      <p:ext uri="{BB962C8B-B14F-4D97-AF65-F5344CB8AC3E}">
        <p14:creationId xmlns:p14="http://schemas.microsoft.com/office/powerpoint/2010/main" val="975367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30212D3-C628-4C7C-AFE3-3DDD2379F914}" type="datetimeFigureOut">
              <a:rPr lang="en-GB" smtClean="0"/>
              <a:t>10/02/2022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D1763E-8277-48B8-A04B-2EE986F4B7F1}" type="slidenum">
              <a:rPr lang="en-GB" smtClean="0"/>
              <a:t>‹N›</a:t>
            </a:fld>
            <a:endParaRPr lang="en-GB"/>
          </a:p>
        </p:txBody>
      </p:sp>
    </p:spTree>
    <p:extLst>
      <p:ext uri="{BB962C8B-B14F-4D97-AF65-F5344CB8AC3E}">
        <p14:creationId xmlns:p14="http://schemas.microsoft.com/office/powerpoint/2010/main" val="1074063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30212D3-C628-4C7C-AFE3-3DDD2379F914}" type="datetimeFigureOut">
              <a:rPr lang="en-GB" smtClean="0"/>
              <a:t>10/02/2022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D1763E-8277-48B8-A04B-2EE986F4B7F1}" type="slidenum">
              <a:rPr lang="en-GB" smtClean="0"/>
              <a:t>‹N›</a:t>
            </a:fld>
            <a:endParaRPr lang="en-GB"/>
          </a:p>
        </p:txBody>
      </p:sp>
    </p:spTree>
    <p:extLst>
      <p:ext uri="{BB962C8B-B14F-4D97-AF65-F5344CB8AC3E}">
        <p14:creationId xmlns:p14="http://schemas.microsoft.com/office/powerpoint/2010/main" val="3033878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30212D3-C628-4C7C-AFE3-3DDD2379F914}" type="datetimeFigureOut">
              <a:rPr lang="en-GB" smtClean="0"/>
              <a:t>10/02/2022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D1763E-8277-48B8-A04B-2EE986F4B7F1}" type="slidenum">
              <a:rPr lang="en-GB" smtClean="0"/>
              <a:t>‹N›</a:t>
            </a:fld>
            <a:endParaRPr lang="en-GB"/>
          </a:p>
        </p:txBody>
      </p:sp>
    </p:spTree>
    <p:extLst>
      <p:ext uri="{BB962C8B-B14F-4D97-AF65-F5344CB8AC3E}">
        <p14:creationId xmlns:p14="http://schemas.microsoft.com/office/powerpoint/2010/main" val="2629869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212D3-C628-4C7C-AFE3-3DDD2379F914}" type="datetimeFigureOut">
              <a:rPr lang="en-GB" smtClean="0"/>
              <a:t>10/02/2022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D1763E-8277-48B8-A04B-2EE986F4B7F1}" type="slidenum">
              <a:rPr lang="en-GB" smtClean="0"/>
              <a:t>‹N›</a:t>
            </a:fld>
            <a:endParaRPr lang="en-GB"/>
          </a:p>
        </p:txBody>
      </p:sp>
    </p:spTree>
    <p:extLst>
      <p:ext uri="{BB962C8B-B14F-4D97-AF65-F5344CB8AC3E}">
        <p14:creationId xmlns:p14="http://schemas.microsoft.com/office/powerpoint/2010/main" val="3109500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212D3-C628-4C7C-AFE3-3DDD2379F914}" type="datetimeFigureOut">
              <a:rPr lang="en-GB" smtClean="0"/>
              <a:t>10/02/2022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D1763E-8277-48B8-A04B-2EE986F4B7F1}" type="slidenum">
              <a:rPr lang="en-GB" smtClean="0"/>
              <a:t>‹N›</a:t>
            </a:fld>
            <a:endParaRPr lang="en-GB"/>
          </a:p>
        </p:txBody>
      </p:sp>
    </p:spTree>
    <p:extLst>
      <p:ext uri="{BB962C8B-B14F-4D97-AF65-F5344CB8AC3E}">
        <p14:creationId xmlns:p14="http://schemas.microsoft.com/office/powerpoint/2010/main" val="2064528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212D3-C628-4C7C-AFE3-3DDD2379F914}" type="datetimeFigureOut">
              <a:rPr lang="en-GB" smtClean="0"/>
              <a:t>10/02/2022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D1763E-8277-48B8-A04B-2EE986F4B7F1}" type="slidenum">
              <a:rPr lang="en-GB" smtClean="0"/>
              <a:t>‹N›</a:t>
            </a:fld>
            <a:endParaRPr lang="en-GB"/>
          </a:p>
        </p:txBody>
      </p:sp>
    </p:spTree>
    <p:extLst>
      <p:ext uri="{BB962C8B-B14F-4D97-AF65-F5344CB8AC3E}">
        <p14:creationId xmlns:p14="http://schemas.microsoft.com/office/powerpoint/2010/main" val="1486803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30212D3-C628-4C7C-AFE3-3DDD2379F914}" type="datetimeFigureOut">
              <a:rPr lang="en-GB" smtClean="0"/>
              <a:t>10/02/2022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D1763E-8277-48B8-A04B-2EE986F4B7F1}" type="slidenum">
              <a:rPr lang="en-GB" smtClean="0"/>
              <a:t>‹N›</a:t>
            </a:fld>
            <a:endParaRPr lang="en-GB"/>
          </a:p>
        </p:txBody>
      </p:sp>
    </p:spTree>
    <p:extLst>
      <p:ext uri="{BB962C8B-B14F-4D97-AF65-F5344CB8AC3E}">
        <p14:creationId xmlns:p14="http://schemas.microsoft.com/office/powerpoint/2010/main" val="3513596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30212D3-C628-4C7C-AFE3-3DDD2379F914}" type="datetimeFigureOut">
              <a:rPr lang="en-GB" smtClean="0"/>
              <a:t>10/02/2022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D1763E-8277-48B8-A04B-2EE986F4B7F1}" type="slidenum">
              <a:rPr lang="en-GB" smtClean="0"/>
              <a:t>‹N›</a:t>
            </a:fld>
            <a:endParaRPr lang="en-GB"/>
          </a:p>
        </p:txBody>
      </p:sp>
    </p:spTree>
    <p:extLst>
      <p:ext uri="{BB962C8B-B14F-4D97-AF65-F5344CB8AC3E}">
        <p14:creationId xmlns:p14="http://schemas.microsoft.com/office/powerpoint/2010/main" val="4290276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212D3-C628-4C7C-AFE3-3DDD2379F914}" type="datetimeFigureOut">
              <a:rPr lang="en-GB" smtClean="0"/>
              <a:t>10/02/2022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D1763E-8277-48B8-A04B-2EE986F4B7F1}" type="slidenum">
              <a:rPr lang="en-GB" smtClean="0"/>
              <a:t>‹N›</a:t>
            </a:fld>
            <a:endParaRPr lang="en-GB"/>
          </a:p>
        </p:txBody>
      </p:sp>
    </p:spTree>
    <p:extLst>
      <p:ext uri="{BB962C8B-B14F-4D97-AF65-F5344CB8AC3E}">
        <p14:creationId xmlns:p14="http://schemas.microsoft.com/office/powerpoint/2010/main" val="28718317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15.tiff"/><Relationship Id="rId1" Type="http://schemas.openxmlformats.org/officeDocument/2006/relationships/slideLayout" Target="../slideLayouts/slideLayout2.xml"/><Relationship Id="rId4" Type="http://schemas.openxmlformats.org/officeDocument/2006/relationships/image" Target="../media/image17.tiff"/></Relationships>
</file>

<file path=ppt/slides/_rels/slide14.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image" Target="../media/image18.tif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s://www.ncbi.nlm.nih.gov/core/lw/2.0/html/tileshop_pmc/tileshop_pmc_inline.html?title=Click%20on%20image%20to%20zoom&amp;p=PMC3&amp;id=4673394_jnci.j_djv273_f0002.jpg"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br>
              <a:rPr lang="en-GB" dirty="0"/>
            </a:br>
            <a:br>
              <a:rPr lang="en-GB" dirty="0"/>
            </a:br>
            <a:br>
              <a:rPr lang="en-GB" dirty="0"/>
            </a:br>
            <a:br>
              <a:rPr lang="en-GB" dirty="0"/>
            </a:br>
            <a:br>
              <a:rPr lang="en-GB" dirty="0"/>
            </a:br>
            <a:br>
              <a:rPr lang="en-GB" dirty="0"/>
            </a:br>
            <a:br>
              <a:rPr lang="en-GB" sz="3600" dirty="0"/>
            </a:br>
            <a:br>
              <a:rPr lang="en-GB" sz="3600" dirty="0"/>
            </a:br>
            <a:r>
              <a:rPr lang="en-GB" sz="3600" dirty="0"/>
              <a:t>Paolo </a:t>
            </a:r>
            <a:r>
              <a:rPr lang="en-GB" sz="3600" dirty="0" err="1"/>
              <a:t>Vineis</a:t>
            </a:r>
            <a:br>
              <a:rPr lang="en-GB" sz="3600" dirty="0"/>
            </a:br>
            <a:br>
              <a:rPr lang="en-GB" sz="3600" dirty="0"/>
            </a:br>
            <a:br>
              <a:rPr lang="en-GB" sz="3600" dirty="0"/>
            </a:br>
            <a:r>
              <a:rPr lang="en-GB" sz="3600" dirty="0"/>
              <a:t>From the microbiological revolution to NCD  </a:t>
            </a:r>
            <a:br>
              <a:rPr lang="en-GB" sz="3600" dirty="0"/>
            </a:br>
            <a:br>
              <a:rPr lang="en-GB" sz="3600" dirty="0"/>
            </a:br>
            <a:r>
              <a:rPr lang="en-GB" sz="3600" dirty="0"/>
              <a:t>Causality</a:t>
            </a:r>
            <a:br>
              <a:rPr lang="en-GB" sz="3600" dirty="0"/>
            </a:br>
            <a:br>
              <a:rPr lang="en-GB" sz="3600" dirty="0"/>
            </a:br>
            <a:endParaRPr lang="en-GB" sz="3600" dirty="0"/>
          </a:p>
        </p:txBody>
      </p:sp>
    </p:spTree>
    <p:extLst>
      <p:ext uri="{BB962C8B-B14F-4D97-AF65-F5344CB8AC3E}">
        <p14:creationId xmlns:p14="http://schemas.microsoft.com/office/powerpoint/2010/main" val="20406198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Rectangle 2"/>
          <p:cNvSpPr>
            <a:spLocks noChangeArrowheads="1"/>
          </p:cNvSpPr>
          <p:nvPr/>
        </p:nvSpPr>
        <p:spPr bwMode="auto">
          <a:xfrm>
            <a:off x="0" y="-6370308"/>
            <a:ext cx="10797270" cy="127406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341205" bIns="44436" numCol="1" anchor="ctr" anchorCtr="0" compatLnSpc="1">
            <a:prstTxWarp prst="textNoShape">
              <a:avLst/>
            </a:prstTxWarp>
            <a:spAutoFit/>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11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sng"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u="sng"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1800" b="0" i="0" u="sng" strike="noStrike" cap="none" normalizeH="0" baseline="0" dirty="0">
              <a:ln>
                <a:noFill/>
              </a:ln>
              <a:solidFill>
                <a:schemeClr val="tx1"/>
              </a:solidFill>
              <a:effectLst/>
              <a:latin typeface="Arial" panose="020B0604020202020204" pitchFamily="34" charset="0"/>
            </a:endParaRPr>
          </a:p>
          <a:p>
            <a:pPr lvl="0" eaLnBrk="0" fontAlgn="ctr" hangingPunct="0">
              <a:spcBef>
                <a:spcPct val="0"/>
              </a:spcBef>
              <a:spcAft>
                <a:spcPct val="0"/>
              </a:spcAft>
            </a:pPr>
            <a:r>
              <a:rPr lang="en-GB" b="1" dirty="0"/>
              <a:t>        </a:t>
            </a:r>
            <a:r>
              <a:rPr lang="en-GB" sz="2400" b="1" dirty="0"/>
              <a:t>Original map by John Snow showing the clusters of cholera cases (indicated by </a:t>
            </a:r>
          </a:p>
          <a:p>
            <a:pPr lvl="0" eaLnBrk="0" fontAlgn="ctr" hangingPunct="0">
              <a:spcBef>
                <a:spcPct val="0"/>
              </a:spcBef>
              <a:spcAft>
                <a:spcPct val="0"/>
              </a:spcAft>
            </a:pPr>
            <a:r>
              <a:rPr lang="en-GB" sz="2400" b="1" dirty="0"/>
              <a:t>         stacked rectangles) in the London epidemic of 1854. </a:t>
            </a:r>
          </a:p>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1800" b="0" i="0" strike="noStrike" cap="none" normalizeH="0" baseline="0" dirty="0">
                <a:ln>
                  <a:noFill/>
                </a:ln>
                <a:solidFill>
                  <a:schemeClr val="tx1"/>
                </a:solidFill>
                <a:effectLst/>
                <a:latin typeface="Arial" panose="020B0604020202020204" pitchFamily="34" charset="0"/>
              </a:rPr>
              <a:t>							</a:t>
            </a:r>
            <a:endParaRPr kumimoji="0" lang="en-US" altLang="en-US" sz="2400" b="1" i="0" u="none" strike="noStrike" cap="none" normalizeH="0" baseline="0" dirty="0">
              <a:ln>
                <a:noFill/>
              </a:ln>
              <a:solidFill>
                <a:schemeClr val="tx1"/>
              </a:solidFill>
              <a:effectLst/>
              <a:latin typeface="Arial" panose="020B0604020202020204" pitchFamily="34" charset="0"/>
            </a:endParaRPr>
          </a:p>
        </p:txBody>
      </p:sp>
      <p:pic>
        <p:nvPicPr>
          <p:cNvPr id="1027" name="Picture 3" descr="John Sn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6604" y="332656"/>
            <a:ext cx="3787884" cy="453650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5" descr="https://upload.wikimedia.org/wikipedia/commons/thumb/2/27/Snow-cholera-map-1.jpg/800px-Snow-cholera-map-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32656"/>
            <a:ext cx="4752528"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2003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mage result for pettenkofer images"/>
          <p:cNvSpPr>
            <a:spLocks noChangeAspect="1" noChangeArrowheads="1"/>
          </p:cNvSpPr>
          <p:nvPr/>
        </p:nvSpPr>
        <p:spPr bwMode="auto">
          <a:xfrm>
            <a:off x="63500" y="-898525"/>
            <a:ext cx="1543050" cy="18859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6551" y="0"/>
            <a:ext cx="6205810" cy="4653136"/>
          </a:xfrm>
          <a:prstGeom prst="rect">
            <a:avLst/>
          </a:prstGeom>
        </p:spPr>
      </p:pic>
      <p:sp>
        <p:nvSpPr>
          <p:cNvPr id="6" name="Rectangle 5"/>
          <p:cNvSpPr/>
          <p:nvPr/>
        </p:nvSpPr>
        <p:spPr>
          <a:xfrm>
            <a:off x="1606550" y="4865677"/>
            <a:ext cx="6565850" cy="1569660"/>
          </a:xfrm>
          <a:prstGeom prst="rect">
            <a:avLst/>
          </a:prstGeom>
        </p:spPr>
        <p:txBody>
          <a:bodyPr wrap="square">
            <a:spAutoFit/>
          </a:bodyPr>
          <a:lstStyle/>
          <a:p>
            <a:pPr algn="just"/>
            <a:r>
              <a:rPr lang="en-GB" sz="2400" b="1" dirty="0" err="1"/>
              <a:t>Pettenkofer</a:t>
            </a:r>
            <a:r>
              <a:rPr lang="en-GB" sz="2400" b="1" dirty="0"/>
              <a:t> - He is known for his work in practical hygiene, as an apostle of good water, fresh air and proper sewage disposal. He was an anti-</a:t>
            </a:r>
            <a:r>
              <a:rPr lang="en-GB" sz="2400" b="1" dirty="0" err="1"/>
              <a:t>contagionist</a:t>
            </a:r>
            <a:endParaRPr lang="en-GB" sz="2400" b="1" dirty="0"/>
          </a:p>
        </p:txBody>
      </p:sp>
    </p:spTree>
    <p:extLst>
      <p:ext uri="{BB962C8B-B14F-4D97-AF65-F5344CB8AC3E}">
        <p14:creationId xmlns:p14="http://schemas.microsoft.com/office/powerpoint/2010/main" val="2527480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6712"/>
            <a:ext cx="8686800" cy="1440160"/>
          </a:xfrm>
        </p:spPr>
        <p:txBody>
          <a:bodyPr>
            <a:normAutofit fontScale="90000"/>
          </a:bodyPr>
          <a:lstStyle/>
          <a:p>
            <a:br>
              <a:rPr lang="en-GB" sz="2700" dirty="0"/>
            </a:br>
            <a:br>
              <a:rPr lang="en-GB" sz="2700" dirty="0"/>
            </a:br>
            <a:br>
              <a:rPr lang="en-GB" sz="2700" dirty="0"/>
            </a:br>
            <a:br>
              <a:rPr lang="en-GB" sz="2700" dirty="0"/>
            </a:br>
            <a:br>
              <a:rPr lang="en-GB" sz="2700" dirty="0"/>
            </a:br>
            <a:br>
              <a:rPr lang="en-GB" sz="2700" dirty="0"/>
            </a:br>
            <a:br>
              <a:rPr lang="en-GB" sz="2700" dirty="0"/>
            </a:br>
            <a:br>
              <a:rPr lang="en-GB" sz="2700" dirty="0"/>
            </a:br>
            <a:br>
              <a:rPr lang="en-GB" sz="2700" dirty="0">
                <a:latin typeface="Times New Roman" panose="02020603050405020304" pitchFamily="18" charset="0"/>
                <a:cs typeface="Times New Roman" panose="02020603050405020304" pitchFamily="18" charset="0"/>
              </a:rPr>
            </a:br>
            <a:br>
              <a:rPr lang="en-GB" sz="2700" dirty="0">
                <a:latin typeface="Times New Roman" panose="02020603050405020304" pitchFamily="18" charset="0"/>
                <a:cs typeface="Times New Roman" panose="02020603050405020304" pitchFamily="18" charset="0"/>
              </a:rPr>
            </a:br>
            <a:br>
              <a:rPr lang="en-GB" sz="2700" dirty="0">
                <a:latin typeface="Times New Roman" panose="02020603050405020304" pitchFamily="18" charset="0"/>
                <a:cs typeface="Times New Roman" panose="02020603050405020304" pitchFamily="18" charset="0"/>
              </a:rPr>
            </a:br>
            <a:r>
              <a:rPr lang="en-GB" sz="2700" b="1" dirty="0">
                <a:latin typeface="Times New Roman" panose="02020603050405020304" pitchFamily="18" charset="0"/>
                <a:cs typeface="Times New Roman" panose="02020603050405020304" pitchFamily="18" charset="0"/>
              </a:rPr>
              <a:t>Closing the Broad Street pump </a:t>
            </a:r>
            <a:r>
              <a:rPr lang="en-GB" sz="2700" dirty="0">
                <a:latin typeface="Times New Roman" panose="02020603050405020304" pitchFamily="18" charset="0"/>
                <a:cs typeface="Times New Roman" panose="02020603050405020304" pitchFamily="18" charset="0"/>
              </a:rPr>
              <a:t>was successful because there is a single cause of cholera, only transmitted by water, and the latency period is very short</a:t>
            </a:r>
            <a:br>
              <a:rPr lang="en-GB" sz="2700" dirty="0">
                <a:latin typeface="Times New Roman" panose="02020603050405020304" pitchFamily="18" charset="0"/>
                <a:cs typeface="Times New Roman" panose="02020603050405020304" pitchFamily="18" charset="0"/>
              </a:rPr>
            </a:br>
            <a:br>
              <a:rPr lang="en-GB" sz="2700" dirty="0">
                <a:latin typeface="Times New Roman" panose="02020603050405020304" pitchFamily="18" charset="0"/>
                <a:cs typeface="Times New Roman" panose="02020603050405020304" pitchFamily="18" charset="0"/>
              </a:rPr>
            </a:br>
            <a:r>
              <a:rPr lang="en-GB" sz="2700" dirty="0">
                <a:latin typeface="Times New Roman" panose="02020603050405020304" pitchFamily="18" charset="0"/>
                <a:cs typeface="Times New Roman" panose="02020603050405020304" pitchFamily="18" charset="0"/>
              </a:rPr>
              <a:t>What about the multiple causes of cancer, the multiple effects of air pollution or chemical water contaminants?</a:t>
            </a:r>
            <a:br>
              <a:rPr lang="en-GB" sz="2700" dirty="0">
                <a:latin typeface="Times New Roman" panose="02020603050405020304" pitchFamily="18" charset="0"/>
                <a:cs typeface="Times New Roman" panose="02020603050405020304" pitchFamily="18" charset="0"/>
              </a:rPr>
            </a:br>
            <a:r>
              <a:rPr lang="en-GB" sz="2700" dirty="0">
                <a:latin typeface="Times New Roman" panose="02020603050405020304" pitchFamily="18" charset="0"/>
                <a:cs typeface="Times New Roman" panose="02020603050405020304" pitchFamily="18" charset="0"/>
              </a:rPr>
              <a:t>Can we simply abolish air pollution? Can we simply eliminate disinfection by-products in swimming pools?</a:t>
            </a:r>
            <a:br>
              <a:rPr lang="en-GB" sz="2700" dirty="0">
                <a:latin typeface="Times New Roman" panose="02020603050405020304" pitchFamily="18" charset="0"/>
                <a:cs typeface="Times New Roman" panose="02020603050405020304" pitchFamily="18" charset="0"/>
              </a:rPr>
            </a:br>
            <a:br>
              <a:rPr lang="en-GB" sz="2700" dirty="0">
                <a:latin typeface="Times New Roman" panose="02020603050405020304" pitchFamily="18" charset="0"/>
                <a:cs typeface="Times New Roman" panose="02020603050405020304" pitchFamily="18" charset="0"/>
              </a:rPr>
            </a:br>
            <a:br>
              <a:rPr lang="en-GB" sz="2700" dirty="0">
                <a:latin typeface="Times New Roman" panose="02020603050405020304" pitchFamily="18" charset="0"/>
                <a:cs typeface="Times New Roman" panose="02020603050405020304" pitchFamily="18" charset="0"/>
              </a:rPr>
            </a:br>
            <a:endParaRPr lang="en-GB" sz="27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1994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67544" y="260648"/>
            <a:ext cx="8229600" cy="1143000"/>
          </a:xfrm>
        </p:spPr>
        <p:txBody>
          <a:bodyPr>
            <a:normAutofit fontScale="90000"/>
          </a:bodyPr>
          <a:lstStyle/>
          <a:p>
            <a:br>
              <a:rPr lang="en-GB" altLang="en-US" dirty="0"/>
            </a:br>
            <a:br>
              <a:rPr lang="en-GB" altLang="en-US" dirty="0"/>
            </a:br>
            <a:br>
              <a:rPr lang="en-GB" altLang="en-US" dirty="0"/>
            </a:br>
            <a:br>
              <a:rPr lang="en-GB" altLang="en-US" dirty="0"/>
            </a:br>
            <a:br>
              <a:rPr lang="en-GB" altLang="en-US" dirty="0"/>
            </a:br>
            <a:br>
              <a:rPr lang="en-GB" altLang="en-US" sz="2700" dirty="0"/>
            </a:br>
            <a:br>
              <a:rPr lang="en-GB" altLang="en-US" sz="2700" dirty="0"/>
            </a:br>
            <a:br>
              <a:rPr lang="en-GB" altLang="en-US" sz="2700" dirty="0"/>
            </a:br>
            <a:br>
              <a:rPr lang="en-GB" altLang="en-US" sz="2700" dirty="0"/>
            </a:br>
            <a:br>
              <a:rPr lang="en-GB" altLang="en-US" sz="2700" dirty="0"/>
            </a:br>
            <a:br>
              <a:rPr lang="en-GB" altLang="en-US" sz="2700" dirty="0"/>
            </a:br>
            <a:br>
              <a:rPr lang="en-GB" altLang="en-US" sz="2700" dirty="0"/>
            </a:br>
            <a:br>
              <a:rPr lang="en-GB" altLang="en-US" sz="2700" dirty="0"/>
            </a:br>
            <a:r>
              <a:rPr lang="en-GB" sz="2700" b="1" dirty="0">
                <a:latin typeface="Times New Roman" panose="02020603050405020304" pitchFamily="18" charset="0"/>
                <a:cs typeface="Times New Roman" panose="02020603050405020304" pitchFamily="18" charset="0"/>
              </a:rPr>
              <a:t>In other words, can we do the “Snow manoeuvre” with the causes of NCDs?</a:t>
            </a:r>
            <a:br>
              <a:rPr lang="en-GB" altLang="en-US" sz="2700" dirty="0"/>
            </a:br>
            <a:br>
              <a:rPr lang="en-GB" altLang="en-US" sz="2700" dirty="0"/>
            </a:br>
            <a:r>
              <a:rPr lang="en-GB" altLang="en-US" sz="2700" b="1" dirty="0"/>
              <a:t>What are non-communicable diseases (NCD)?</a:t>
            </a:r>
            <a:br>
              <a:rPr lang="en-GB" altLang="en-US" sz="2700" dirty="0"/>
            </a:br>
            <a:br>
              <a:rPr lang="en-GB" altLang="en-US" sz="2700" dirty="0"/>
            </a:br>
            <a:r>
              <a:rPr lang="en-GB" altLang="en-US" sz="2700" dirty="0"/>
              <a:t>Allen and Feigl (Lancet GH, 29017) have proposed a renaming/reframing as “socially transmitted diseases”</a:t>
            </a:r>
            <a:br>
              <a:rPr lang="en-GB" altLang="en-US" sz="2700" dirty="0"/>
            </a:br>
            <a:br>
              <a:rPr lang="en-GB" altLang="en-US" sz="2700" dirty="0"/>
            </a:br>
            <a:r>
              <a:rPr lang="en-GB" altLang="en-US" sz="2700" dirty="0"/>
              <a:t>“The current list of NCDs describes a ragtag group of leftovers that do not satisfy Koch’s postulates”</a:t>
            </a:r>
            <a:br>
              <a:rPr lang="en-GB" altLang="en-US" sz="2700" dirty="0"/>
            </a:br>
            <a:br>
              <a:rPr lang="en-GB" altLang="en-US" sz="2700" dirty="0"/>
            </a:br>
            <a:br>
              <a:rPr lang="en-GB" altLang="en-US" sz="2700" dirty="0"/>
            </a:br>
            <a:br>
              <a:rPr lang="en-GB" altLang="en-US" sz="2400" dirty="0"/>
            </a:br>
            <a:endParaRPr lang="en-GB" altLang="en-US"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normAutofit fontScale="90000"/>
          </a:bodyPr>
          <a:lstStyle/>
          <a:p>
            <a:pPr algn="l"/>
            <a:br>
              <a:rPr lang="en-GB" altLang="en-US" sz="2800" dirty="0"/>
            </a:br>
            <a:br>
              <a:rPr lang="en-GB" altLang="en-US" sz="2800" dirty="0"/>
            </a:br>
            <a:br>
              <a:rPr lang="en-GB" altLang="en-US" sz="2800" dirty="0"/>
            </a:br>
            <a:br>
              <a:rPr lang="en-GB" altLang="en-US" sz="2800" dirty="0"/>
            </a:br>
            <a:br>
              <a:rPr lang="en-GB" altLang="en-US" sz="2800" dirty="0"/>
            </a:br>
            <a:br>
              <a:rPr lang="en-GB" altLang="en-US" sz="2800" dirty="0"/>
            </a:br>
            <a:br>
              <a:rPr lang="en-GB" altLang="en-US" sz="2800" dirty="0"/>
            </a:br>
            <a:br>
              <a:rPr lang="en-GB" altLang="en-US" sz="2800" dirty="0"/>
            </a:br>
            <a:br>
              <a:rPr lang="en-GB" altLang="en-US" sz="2800" dirty="0"/>
            </a:br>
            <a:br>
              <a:rPr lang="en-GB" altLang="en-US" sz="2800" dirty="0"/>
            </a:br>
            <a:br>
              <a:rPr lang="en-GB" altLang="en-US" sz="2800" dirty="0"/>
            </a:br>
            <a:br>
              <a:rPr lang="en-GB" altLang="en-US" sz="2800" dirty="0"/>
            </a:br>
            <a:br>
              <a:rPr lang="en-GB" altLang="en-US" sz="2800" dirty="0"/>
            </a:br>
            <a:br>
              <a:rPr lang="en-GB" altLang="en-US" sz="2800" dirty="0"/>
            </a:br>
            <a:r>
              <a:rPr lang="en-GB" altLang="en-US" sz="2400" dirty="0"/>
              <a:t>Their attributes:</a:t>
            </a:r>
            <a:br>
              <a:rPr lang="en-GB" altLang="en-US" sz="2400" dirty="0"/>
            </a:br>
            <a:br>
              <a:rPr lang="en-GB" altLang="en-US" sz="2400" dirty="0"/>
            </a:br>
            <a:r>
              <a:rPr lang="en-GB" altLang="en-US" sz="2400" dirty="0"/>
              <a:t>- chronicity</a:t>
            </a:r>
            <a:br>
              <a:rPr lang="en-GB" altLang="en-US" sz="2400" dirty="0"/>
            </a:br>
            <a:r>
              <a:rPr lang="en-GB" altLang="en-US" sz="2400" dirty="0"/>
              <a:t>- global burden</a:t>
            </a:r>
            <a:br>
              <a:rPr lang="en-GB" altLang="en-US" sz="2400" dirty="0"/>
            </a:br>
            <a:r>
              <a:rPr lang="en-GB" altLang="en-US" sz="2400" dirty="0"/>
              <a:t>- preventable nature</a:t>
            </a:r>
            <a:br>
              <a:rPr lang="en-GB" altLang="en-US" sz="2400" dirty="0"/>
            </a:br>
            <a:r>
              <a:rPr lang="en-GB" altLang="en-US" sz="2400" dirty="0"/>
              <a:t>- common proximal risk factors</a:t>
            </a:r>
            <a:br>
              <a:rPr lang="en-GB" altLang="en-US" sz="2400" dirty="0"/>
            </a:br>
            <a:r>
              <a:rPr lang="en-GB" altLang="en-US" sz="2400" dirty="0"/>
              <a:t>(cholesterol, blood pressure, glucose, obesity)</a:t>
            </a:r>
            <a:br>
              <a:rPr lang="en-GB" altLang="en-US" sz="2400" dirty="0"/>
            </a:br>
            <a:r>
              <a:rPr lang="en-GB" altLang="en-US" sz="2400" dirty="0"/>
              <a:t>- common behavioural risk factors (smoking, alcohol, diet, inactivity, air pollution)</a:t>
            </a:r>
            <a:br>
              <a:rPr lang="en-GB" altLang="en-US" sz="2400" dirty="0"/>
            </a:br>
            <a:r>
              <a:rPr lang="en-GB" altLang="en-US" sz="2400" dirty="0"/>
              <a:t>- common distal risk factors (economic, social, environmental)</a:t>
            </a:r>
            <a:br>
              <a:rPr lang="en-GB" altLang="en-US" sz="2400" dirty="0"/>
            </a:br>
            <a:r>
              <a:rPr lang="en-GB" altLang="en-US" sz="2400" dirty="0"/>
              <a:t>- common issues of inequality and injustice</a:t>
            </a:r>
            <a:br>
              <a:rPr lang="en-GB" altLang="en-US" sz="2400" dirty="0"/>
            </a:br>
            <a:br>
              <a:rPr lang="en-GB" altLang="en-US" sz="2400" b="1" dirty="0"/>
            </a:br>
            <a:r>
              <a:rPr lang="en-GB" altLang="en-US" sz="2400" b="1" dirty="0"/>
              <a:t>In addition, risk factors for NCD often have a linear do-response with risk, which leads to Rose’s paradox</a:t>
            </a:r>
            <a:br>
              <a:rPr lang="en-GB" altLang="en-US" sz="2400" dirty="0"/>
            </a:br>
            <a:endParaRPr lang="en-GB" altLang="en-US" sz="2400"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Rectangle 2"/>
          <p:cNvSpPr>
            <a:spLocks noGrp="1" noChangeArrowheads="1"/>
          </p:cNvSpPr>
          <p:nvPr>
            <p:ph type="title"/>
          </p:nvPr>
        </p:nvSpPr>
        <p:spPr>
          <a:xfrm>
            <a:off x="395536" y="-18256"/>
            <a:ext cx="8352928" cy="1143000"/>
          </a:xfrm>
        </p:spPr>
        <p:txBody>
          <a:bodyPr/>
          <a:lstStyle/>
          <a:p>
            <a:pPr eaLnBrk="1" hangingPunct="1"/>
            <a:r>
              <a:rPr lang="en-US" sz="2800" dirty="0">
                <a:solidFill>
                  <a:srgbClr val="000000"/>
                </a:solidFill>
              </a:rPr>
              <a:t>Classification of diseases and injuries</a:t>
            </a:r>
          </a:p>
        </p:txBody>
      </p:sp>
      <p:pic>
        <p:nvPicPr>
          <p:cNvPr id="71682" name="Picture 2" descr="Screen Shot 2016-10-05 at 2.26.46 AM.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592" y="908720"/>
            <a:ext cx="7620392" cy="576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719774" y="1106160"/>
            <a:ext cx="2340058" cy="738664"/>
          </a:xfrm>
          <a:prstGeom prst="rect">
            <a:avLst/>
          </a:prstGeom>
          <a:noFill/>
        </p:spPr>
        <p:txBody>
          <a:bodyPr wrap="square" rtlCol="0">
            <a:spAutoFit/>
          </a:bodyPr>
          <a:lstStyle/>
          <a:p>
            <a:r>
              <a:rPr lang="en-GB" sz="1400" b="1" dirty="0"/>
              <a:t>Communicable, maternal, perinatal and nutritional</a:t>
            </a:r>
          </a:p>
        </p:txBody>
      </p:sp>
      <p:sp>
        <p:nvSpPr>
          <p:cNvPr id="5" name="TextBox 4"/>
          <p:cNvSpPr txBox="1"/>
          <p:nvPr/>
        </p:nvSpPr>
        <p:spPr>
          <a:xfrm>
            <a:off x="1581492" y="3468304"/>
            <a:ext cx="1944216" cy="307777"/>
          </a:xfrm>
          <a:prstGeom prst="rect">
            <a:avLst/>
          </a:prstGeom>
          <a:noFill/>
        </p:spPr>
        <p:txBody>
          <a:bodyPr wrap="square" rtlCol="0">
            <a:spAutoFit/>
          </a:bodyPr>
          <a:lstStyle/>
          <a:p>
            <a:r>
              <a:rPr lang="en-GB" sz="1400" b="1" dirty="0" err="1"/>
              <a:t>Non-communicable</a:t>
            </a:r>
            <a:endParaRPr lang="en-GB" sz="1400" b="1" dirty="0"/>
          </a:p>
        </p:txBody>
      </p:sp>
      <p:sp>
        <p:nvSpPr>
          <p:cNvPr id="6" name="TextBox 5"/>
          <p:cNvSpPr txBox="1"/>
          <p:nvPr/>
        </p:nvSpPr>
        <p:spPr>
          <a:xfrm>
            <a:off x="2067546" y="5517231"/>
            <a:ext cx="972108" cy="307777"/>
          </a:xfrm>
          <a:prstGeom prst="rect">
            <a:avLst/>
          </a:prstGeom>
          <a:noFill/>
        </p:spPr>
        <p:txBody>
          <a:bodyPr wrap="square" rtlCol="0">
            <a:spAutoFit/>
          </a:bodyPr>
          <a:lstStyle/>
          <a:p>
            <a:r>
              <a:rPr lang="en-GB" sz="1400" b="1" dirty="0"/>
              <a:t>Injuries</a:t>
            </a:r>
          </a:p>
        </p:txBody>
      </p:sp>
      <p:sp>
        <p:nvSpPr>
          <p:cNvPr id="7" name="TextBox 6"/>
          <p:cNvSpPr txBox="1"/>
          <p:nvPr/>
        </p:nvSpPr>
        <p:spPr>
          <a:xfrm>
            <a:off x="3419872" y="5382501"/>
            <a:ext cx="1224136" cy="307777"/>
          </a:xfrm>
          <a:prstGeom prst="rect">
            <a:avLst/>
          </a:prstGeom>
          <a:noFill/>
        </p:spPr>
        <p:txBody>
          <a:bodyPr wrap="square" rtlCol="0">
            <a:spAutoFit/>
          </a:bodyPr>
          <a:lstStyle/>
          <a:p>
            <a:r>
              <a:rPr lang="en-GB" sz="1400" b="1" dirty="0"/>
              <a:t>Intentional</a:t>
            </a:r>
          </a:p>
        </p:txBody>
      </p:sp>
      <p:sp>
        <p:nvSpPr>
          <p:cNvPr id="8" name="TextBox 7"/>
          <p:cNvSpPr txBox="1"/>
          <p:nvPr/>
        </p:nvSpPr>
        <p:spPr>
          <a:xfrm>
            <a:off x="3707904" y="5949280"/>
            <a:ext cx="1440160" cy="307777"/>
          </a:xfrm>
          <a:prstGeom prst="rect">
            <a:avLst/>
          </a:prstGeom>
          <a:noFill/>
        </p:spPr>
        <p:txBody>
          <a:bodyPr wrap="square" rtlCol="0">
            <a:spAutoFit/>
          </a:bodyPr>
          <a:lstStyle/>
          <a:p>
            <a:r>
              <a:rPr lang="en-GB" sz="1400" b="1" dirty="0"/>
              <a:t>Un-intentional</a:t>
            </a:r>
          </a:p>
        </p:txBody>
      </p:sp>
    </p:spTree>
    <p:extLst>
      <p:ext uri="{BB962C8B-B14F-4D97-AF65-F5344CB8AC3E}">
        <p14:creationId xmlns:p14="http://schemas.microsoft.com/office/powerpoint/2010/main" val="4030044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br>
              <a:rPr lang="en-GB" dirty="0"/>
            </a:br>
            <a:br>
              <a:rPr lang="en-GB" dirty="0"/>
            </a:br>
            <a:br>
              <a:rPr lang="en-GB" dirty="0"/>
            </a:br>
            <a:br>
              <a:rPr lang="en-GB" dirty="0"/>
            </a:br>
            <a:br>
              <a:rPr lang="en-GB" dirty="0"/>
            </a:br>
            <a:r>
              <a:rPr lang="en-GB" dirty="0"/>
              <a:t>Challenges in NCD epidemiology</a:t>
            </a:r>
            <a:br>
              <a:rPr lang="en-GB" dirty="0"/>
            </a:br>
            <a:endParaRPr lang="en-GB" dirty="0"/>
          </a:p>
        </p:txBody>
      </p:sp>
    </p:spTree>
    <p:extLst>
      <p:ext uri="{BB962C8B-B14F-4D97-AF65-F5344CB8AC3E}">
        <p14:creationId xmlns:p14="http://schemas.microsoft.com/office/powerpoint/2010/main" val="3245734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Rectangle 2"/>
          <p:cNvSpPr>
            <a:spLocks noGrp="1" noChangeArrowheads="1"/>
          </p:cNvSpPr>
          <p:nvPr>
            <p:ph type="title"/>
          </p:nvPr>
        </p:nvSpPr>
        <p:spPr/>
        <p:txBody>
          <a:bodyPr/>
          <a:lstStyle/>
          <a:p>
            <a:pPr eaLnBrk="1" hangingPunct="1"/>
            <a:r>
              <a:rPr lang="en-US" sz="2800" dirty="0">
                <a:solidFill>
                  <a:srgbClr val="000000"/>
                </a:solidFill>
              </a:rPr>
              <a:t>Percent decline in age-specific mortality between 1970 and 2010 in the world</a:t>
            </a:r>
          </a:p>
        </p:txBody>
      </p:sp>
      <p:pic>
        <p:nvPicPr>
          <p:cNvPr id="4" name="Picture 4" descr="Cover"/>
          <p:cNvPicPr>
            <a:picLocks noChangeAspect="1" noChangeArrowheads="1"/>
          </p:cNvPicPr>
          <p:nvPr/>
        </p:nvPicPr>
        <p:blipFill>
          <a:blip r:embed="rId3" cstate="print"/>
          <a:srcRect/>
          <a:stretch>
            <a:fillRect/>
          </a:stretch>
        </p:blipFill>
        <p:spPr bwMode="auto">
          <a:xfrm>
            <a:off x="539552" y="1779612"/>
            <a:ext cx="7834580" cy="4457700"/>
          </a:xfrm>
          <a:prstGeom prst="rect">
            <a:avLst/>
          </a:prstGeom>
          <a:noFill/>
          <a:ln w="63500">
            <a:solidFill>
              <a:srgbClr val="FFFFFF"/>
            </a:solidFill>
            <a:miter lim="800000"/>
            <a:headEnd/>
            <a:tailEnd/>
          </a:ln>
        </p:spPr>
      </p:pic>
      <p:sp>
        <p:nvSpPr>
          <p:cNvPr id="5" name="TextBox 4"/>
          <p:cNvSpPr txBox="1"/>
          <p:nvPr/>
        </p:nvSpPr>
        <p:spPr>
          <a:xfrm>
            <a:off x="-36512" y="6639163"/>
            <a:ext cx="1527982" cy="246221"/>
          </a:xfrm>
          <a:prstGeom prst="rect">
            <a:avLst/>
          </a:prstGeom>
          <a:noFill/>
        </p:spPr>
        <p:txBody>
          <a:bodyPr wrap="none" rtlCol="0">
            <a:spAutoFit/>
          </a:bodyPr>
          <a:lstStyle/>
          <a:p>
            <a:r>
              <a:rPr lang="en-GB" sz="1000" dirty="0"/>
              <a:t>Wang et al </a:t>
            </a:r>
            <a:r>
              <a:rPr lang="en-GB" sz="1000" i="1" dirty="0"/>
              <a:t>Lancet</a:t>
            </a:r>
            <a:r>
              <a:rPr lang="en-GB" sz="1000" dirty="0"/>
              <a:t> 2012</a:t>
            </a:r>
          </a:p>
        </p:txBody>
      </p:sp>
    </p:spTree>
    <p:extLst>
      <p:ext uri="{BB962C8B-B14F-4D97-AF65-F5344CB8AC3E}">
        <p14:creationId xmlns:p14="http://schemas.microsoft.com/office/powerpoint/2010/main" val="17496367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gregdf\Downloads\RE__a_few_slides\Leading Causes Map Death 2010 Both.tif"/>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6230"/>
          <a:stretch/>
        </p:blipFill>
        <p:spPr bwMode="auto">
          <a:xfrm>
            <a:off x="0" y="1484784"/>
            <a:ext cx="9144000" cy="5144616"/>
          </a:xfrm>
          <a:prstGeom prst="rect">
            <a:avLst/>
          </a:prstGeom>
          <a:noFill/>
          <a:extLst>
            <a:ext uri="{909E8E84-426E-40DD-AFC4-6F175D3DCCD1}">
              <a14:hiddenFill xmlns:a14="http://schemas.microsoft.com/office/drawing/2010/main">
                <a:solidFill>
                  <a:srgbClr val="FFFFFF"/>
                </a:solidFill>
              </a14:hiddenFill>
            </a:ext>
          </a:extLst>
        </p:spPr>
      </p:pic>
      <p:sp>
        <p:nvSpPr>
          <p:cNvPr id="1028" name="Rectangle 2"/>
          <p:cNvSpPr>
            <a:spLocks noGrp="1" noChangeArrowheads="1"/>
          </p:cNvSpPr>
          <p:nvPr>
            <p:ph type="title"/>
          </p:nvPr>
        </p:nvSpPr>
        <p:spPr>
          <a:xfrm>
            <a:off x="323528" y="274638"/>
            <a:ext cx="8496944" cy="1143000"/>
          </a:xfrm>
        </p:spPr>
        <p:txBody>
          <a:bodyPr/>
          <a:lstStyle/>
          <a:p>
            <a:pPr eaLnBrk="1" hangingPunct="1"/>
            <a:r>
              <a:rPr lang="en-US" sz="2800" dirty="0">
                <a:solidFill>
                  <a:srgbClr val="000000"/>
                </a:solidFill>
              </a:rPr>
              <a:t>Leading cause of death in 2010 by country</a:t>
            </a:r>
          </a:p>
        </p:txBody>
      </p:sp>
      <p:sp>
        <p:nvSpPr>
          <p:cNvPr id="6" name="Rectangle 5"/>
          <p:cNvSpPr/>
          <p:nvPr/>
        </p:nvSpPr>
        <p:spPr>
          <a:xfrm>
            <a:off x="2915816" y="1340768"/>
            <a:ext cx="3240360"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1980246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Z:\Workspace\Metabolic risks for chronic diseases\BMI\Results\2015 06 23\BMI_figure1_female_Asi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86000" y="3600000"/>
            <a:ext cx="2880360" cy="288036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Z:\Workspace\Metabolic risks for chronic diseases\BMI\Results\2015 06 23\BMI_figure1_female_Afric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58000" y="3600000"/>
            <a:ext cx="2880360" cy="288036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Z:\Workspace\Metabolic risks for chronic diseases\BMI\Results\2015 06 23\BMI_figure1_female_Lat_Am.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44000" y="900000"/>
            <a:ext cx="2880360" cy="28803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Z:\Workspace\Metabolic risks for chronic diseases\BMI\Results\2015 06 23\BMI_figure1_female_World.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900000"/>
            <a:ext cx="2880360" cy="288036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Z:\Workspace\Metabolic risks for chronic diseases\BMI\Results\2015 06 23\BMI_figure1_female_Europe.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71800" y="900000"/>
            <a:ext cx="2880360" cy="2880360"/>
          </a:xfrm>
          <a:prstGeom prst="rect">
            <a:avLst/>
          </a:prstGeom>
          <a:noFill/>
          <a:extLst>
            <a:ext uri="{909E8E84-426E-40DD-AFC4-6F175D3DCCD1}">
              <a14:hiddenFill xmlns:a14="http://schemas.microsoft.com/office/drawing/2010/main">
                <a:solidFill>
                  <a:srgbClr val="FFFFFF"/>
                </a:solidFill>
              </a14:hiddenFill>
            </a:ext>
          </a:extLst>
        </p:spPr>
      </p:pic>
      <p:sp>
        <p:nvSpPr>
          <p:cNvPr id="10242" name="Rectangle 5"/>
          <p:cNvSpPr>
            <a:spLocks noGrp="1" noChangeArrowheads="1"/>
          </p:cNvSpPr>
          <p:nvPr>
            <p:ph type="title"/>
          </p:nvPr>
        </p:nvSpPr>
        <p:spPr>
          <a:xfrm>
            <a:off x="323528" y="116632"/>
            <a:ext cx="8496944" cy="1143000"/>
          </a:xfrm>
        </p:spPr>
        <p:txBody>
          <a:bodyPr/>
          <a:lstStyle/>
          <a:p>
            <a:r>
              <a:rPr lang="en-US" sz="3200" dirty="0"/>
              <a:t>Regional trends in mean BMI (women)</a:t>
            </a:r>
          </a:p>
        </p:txBody>
      </p:sp>
      <p:sp>
        <p:nvSpPr>
          <p:cNvPr id="10" name="TextBox 9"/>
          <p:cNvSpPr txBox="1"/>
          <p:nvPr/>
        </p:nvSpPr>
        <p:spPr>
          <a:xfrm>
            <a:off x="0" y="6639163"/>
            <a:ext cx="2667718" cy="246221"/>
          </a:xfrm>
          <a:prstGeom prst="rect">
            <a:avLst/>
          </a:prstGeom>
          <a:noFill/>
        </p:spPr>
        <p:txBody>
          <a:bodyPr wrap="none" rtlCol="0">
            <a:spAutoFit/>
          </a:bodyPr>
          <a:lstStyle/>
          <a:p>
            <a:r>
              <a:rPr lang="en-GB" sz="1000" dirty="0"/>
              <a:t>NCD Risk Factor Collaboration </a:t>
            </a:r>
            <a:r>
              <a:rPr lang="en-GB" sz="1000" i="1" dirty="0"/>
              <a:t>Lancet</a:t>
            </a:r>
            <a:r>
              <a:rPr lang="en-GB" sz="1000" dirty="0"/>
              <a:t> 2016</a:t>
            </a:r>
          </a:p>
        </p:txBody>
      </p:sp>
    </p:spTree>
    <p:extLst>
      <p:ext uri="{BB962C8B-B14F-4D97-AF65-F5344CB8AC3E}">
        <p14:creationId xmlns:p14="http://schemas.microsoft.com/office/powerpoint/2010/main" val="3586463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fade">
                                      <p:cBhvr>
                                        <p:cTn id="12" dur="500"/>
                                        <p:tgtEl>
                                          <p:spTgt spid="10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fade">
                                      <p:cBhvr>
                                        <p:cTn id="17" dur="500"/>
                                        <p:tgtEl>
                                          <p:spTgt spid="1028"/>
                                        </p:tgtEl>
                                      </p:cBhvr>
                                    </p:animEffect>
                                  </p:childTnLst>
                                </p:cTn>
                              </p:par>
                              <p:par>
                                <p:cTn id="18" presetID="10" presetClass="entr" presetSubtype="0" fill="hold" nodeType="withEffect">
                                  <p:stCondLst>
                                    <p:cond delay="0"/>
                                  </p:stCondLst>
                                  <p:childTnLst>
                                    <p:set>
                                      <p:cBhvr>
                                        <p:cTn id="19" dur="1" fill="hold">
                                          <p:stCondLst>
                                            <p:cond delay="0"/>
                                          </p:stCondLst>
                                        </p:cTn>
                                        <p:tgtEl>
                                          <p:spTgt spid="1029"/>
                                        </p:tgtEl>
                                        <p:attrNameLst>
                                          <p:attrName>style.visibility</p:attrName>
                                        </p:attrNameLst>
                                      </p:cBhvr>
                                      <p:to>
                                        <p:strVal val="visible"/>
                                      </p:to>
                                    </p:set>
                                    <p:animEffect transition="in" filter="fade">
                                      <p:cBhvr>
                                        <p:cTn id="20" dur="500"/>
                                        <p:tgtEl>
                                          <p:spTgt spid="1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323528" y="116632"/>
            <a:ext cx="8496944" cy="1143000"/>
          </a:xfrm>
        </p:spPr>
        <p:txBody>
          <a:bodyPr>
            <a:normAutofit fontScale="90000"/>
          </a:bodyPr>
          <a:lstStyle/>
          <a:p>
            <a:r>
              <a:rPr lang="en-GB" dirty="0"/>
              <a:t>Trends in diabetes prevalence in the world</a:t>
            </a:r>
            <a:endParaRPr lang="en-US" sz="3200" dirty="0"/>
          </a:p>
        </p:txBody>
      </p:sp>
      <p:sp>
        <p:nvSpPr>
          <p:cNvPr id="12" name="TextBox 11"/>
          <p:cNvSpPr txBox="1"/>
          <p:nvPr/>
        </p:nvSpPr>
        <p:spPr>
          <a:xfrm>
            <a:off x="0" y="6639163"/>
            <a:ext cx="2667718" cy="246221"/>
          </a:xfrm>
          <a:prstGeom prst="rect">
            <a:avLst/>
          </a:prstGeom>
          <a:noFill/>
        </p:spPr>
        <p:txBody>
          <a:bodyPr wrap="none" rtlCol="0">
            <a:spAutoFit/>
          </a:bodyPr>
          <a:lstStyle/>
          <a:p>
            <a:r>
              <a:rPr lang="en-GB" sz="1000" dirty="0"/>
              <a:t>NCD Risk Factor Collaboration </a:t>
            </a:r>
            <a:r>
              <a:rPr lang="en-GB" sz="1000" i="1" dirty="0"/>
              <a:t>Lancet</a:t>
            </a:r>
            <a:r>
              <a:rPr lang="en-GB" sz="1000" dirty="0"/>
              <a:t> 2016</a:t>
            </a:r>
          </a:p>
        </p:txBody>
      </p:sp>
      <p:sp>
        <p:nvSpPr>
          <p:cNvPr id="13" name="TextBox 12"/>
          <p:cNvSpPr txBox="1"/>
          <p:nvPr/>
        </p:nvSpPr>
        <p:spPr>
          <a:xfrm>
            <a:off x="2286000" y="1556792"/>
            <a:ext cx="595035" cy="338554"/>
          </a:xfrm>
          <a:prstGeom prst="rect">
            <a:avLst/>
          </a:prstGeom>
          <a:noFill/>
        </p:spPr>
        <p:txBody>
          <a:bodyPr wrap="none" rtlCol="0">
            <a:spAutoFit/>
          </a:bodyPr>
          <a:lstStyle/>
          <a:p>
            <a:r>
              <a:rPr lang="en-GB" sz="1600" b="1" dirty="0"/>
              <a:t>Men</a:t>
            </a:r>
          </a:p>
        </p:txBody>
      </p:sp>
      <p:sp>
        <p:nvSpPr>
          <p:cNvPr id="14" name="TextBox 13"/>
          <p:cNvSpPr txBox="1"/>
          <p:nvPr/>
        </p:nvSpPr>
        <p:spPr>
          <a:xfrm>
            <a:off x="6400800" y="1556792"/>
            <a:ext cx="921534" cy="338554"/>
          </a:xfrm>
          <a:prstGeom prst="rect">
            <a:avLst/>
          </a:prstGeom>
          <a:noFill/>
        </p:spPr>
        <p:txBody>
          <a:bodyPr wrap="none" rtlCol="0">
            <a:spAutoFit/>
          </a:bodyPr>
          <a:lstStyle/>
          <a:p>
            <a:r>
              <a:rPr lang="en-GB" sz="1600" b="1" dirty="0"/>
              <a:t>Women</a:t>
            </a:r>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62916" y="1908000"/>
            <a:ext cx="4129564" cy="4222433"/>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2518" y="1868400"/>
            <a:ext cx="4112947" cy="4255200"/>
          </a:xfrm>
          <a:prstGeom prst="rect">
            <a:avLst/>
          </a:prstGeom>
        </p:spPr>
      </p:pic>
      <p:sp>
        <p:nvSpPr>
          <p:cNvPr id="17" name="Rectangle 16"/>
          <p:cNvSpPr/>
          <p:nvPr/>
        </p:nvSpPr>
        <p:spPr>
          <a:xfrm>
            <a:off x="827584" y="2132856"/>
            <a:ext cx="1286658" cy="3600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alibri Light" panose="020F0302020204030204" pitchFamily="34" charset="0"/>
            </a:endParaRPr>
          </a:p>
        </p:txBody>
      </p:sp>
      <p:sp>
        <p:nvSpPr>
          <p:cNvPr id="18" name="Rectangle 17"/>
          <p:cNvSpPr/>
          <p:nvPr/>
        </p:nvSpPr>
        <p:spPr>
          <a:xfrm>
            <a:off x="5211555" y="2132856"/>
            <a:ext cx="1467027" cy="3600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alibri Light" panose="020F0302020204030204" pitchFamily="34" charset="0"/>
            </a:endParaRPr>
          </a:p>
        </p:txBody>
      </p:sp>
      <p:pic>
        <p:nvPicPr>
          <p:cNvPr id="19" name="Picture 18"/>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128836" y="2780928"/>
            <a:ext cx="266700" cy="2093446"/>
          </a:xfrm>
          <a:prstGeom prst="rect">
            <a:avLst/>
          </a:prstGeom>
        </p:spPr>
      </p:pic>
    </p:spTree>
    <p:extLst>
      <p:ext uri="{BB962C8B-B14F-4D97-AF65-F5344CB8AC3E}">
        <p14:creationId xmlns:p14="http://schemas.microsoft.com/office/powerpoint/2010/main" val="27147414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323528" y="116632"/>
            <a:ext cx="8496944" cy="1143000"/>
          </a:xfrm>
        </p:spPr>
        <p:txBody>
          <a:bodyPr/>
          <a:lstStyle/>
          <a:p>
            <a:r>
              <a:rPr lang="en-US" sz="3200" dirty="0"/>
              <a:t>SBP trends by region (men)</a:t>
            </a:r>
          </a:p>
        </p:txBody>
      </p:sp>
      <p:sp>
        <p:nvSpPr>
          <p:cNvPr id="14" name="TextBox 13"/>
          <p:cNvSpPr txBox="1"/>
          <p:nvPr/>
        </p:nvSpPr>
        <p:spPr>
          <a:xfrm>
            <a:off x="0" y="6597352"/>
            <a:ext cx="2667718" cy="246221"/>
          </a:xfrm>
          <a:prstGeom prst="rect">
            <a:avLst/>
          </a:prstGeom>
          <a:noFill/>
        </p:spPr>
        <p:txBody>
          <a:bodyPr wrap="none" rtlCol="0">
            <a:spAutoFit/>
          </a:bodyPr>
          <a:lstStyle/>
          <a:p>
            <a:r>
              <a:rPr lang="en-GB" sz="1000" dirty="0"/>
              <a:t>NCD Risk Factor Collaboration </a:t>
            </a:r>
            <a:r>
              <a:rPr lang="en-GB" sz="1000" i="1" dirty="0"/>
              <a:t>Lancet</a:t>
            </a:r>
            <a:r>
              <a:rPr lang="en-GB" sz="1000" dirty="0"/>
              <a:t> 2016</a:t>
            </a:r>
          </a:p>
        </p:txBody>
      </p:sp>
      <p:grpSp>
        <p:nvGrpSpPr>
          <p:cNvPr id="5" name="Group 4"/>
          <p:cNvGrpSpPr/>
          <p:nvPr/>
        </p:nvGrpSpPr>
        <p:grpSpPr>
          <a:xfrm>
            <a:off x="327100" y="1124744"/>
            <a:ext cx="8349356" cy="4896544"/>
            <a:chOff x="327100" y="1124744"/>
            <a:chExt cx="8349356" cy="4896544"/>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683568" y="1124744"/>
              <a:ext cx="7920880" cy="4608512"/>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83568" y="5738936"/>
              <a:ext cx="7992888" cy="282352"/>
            </a:xfrm>
            <a:prstGeom prst="rect">
              <a:avLst/>
            </a:prstGeom>
          </p:spPr>
        </p:pic>
        <p:pic>
          <p:nvPicPr>
            <p:cNvPr id="12" name="Picture 11"/>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27100" y="1124744"/>
              <a:ext cx="356468" cy="4608512"/>
            </a:xfrm>
            <a:prstGeom prst="rect">
              <a:avLst/>
            </a:prstGeom>
          </p:spPr>
        </p:pic>
      </p:grpSp>
    </p:spTree>
    <p:extLst>
      <p:ext uri="{BB962C8B-B14F-4D97-AF65-F5344CB8AC3E}">
        <p14:creationId xmlns:p14="http://schemas.microsoft.com/office/powerpoint/2010/main" val="32045588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323528" y="116632"/>
            <a:ext cx="8496944" cy="1143000"/>
          </a:xfrm>
        </p:spPr>
        <p:txBody>
          <a:bodyPr/>
          <a:lstStyle/>
          <a:p>
            <a:r>
              <a:rPr lang="en-US" sz="3200" dirty="0"/>
              <a:t>SBP trends by region (women)</a:t>
            </a:r>
          </a:p>
        </p:txBody>
      </p:sp>
      <p:sp>
        <p:nvSpPr>
          <p:cNvPr id="14" name="TextBox 13"/>
          <p:cNvSpPr txBox="1"/>
          <p:nvPr/>
        </p:nvSpPr>
        <p:spPr>
          <a:xfrm>
            <a:off x="0" y="6597352"/>
            <a:ext cx="2667718" cy="246221"/>
          </a:xfrm>
          <a:prstGeom prst="rect">
            <a:avLst/>
          </a:prstGeom>
          <a:noFill/>
        </p:spPr>
        <p:txBody>
          <a:bodyPr wrap="none" rtlCol="0">
            <a:spAutoFit/>
          </a:bodyPr>
          <a:lstStyle/>
          <a:p>
            <a:r>
              <a:rPr lang="en-GB" sz="1000" dirty="0"/>
              <a:t>NCD Risk Factor Collaboration </a:t>
            </a:r>
            <a:r>
              <a:rPr lang="en-GB" sz="1000" i="1" dirty="0"/>
              <a:t>Lancet</a:t>
            </a:r>
            <a:r>
              <a:rPr lang="en-GB" sz="1000" dirty="0"/>
              <a:t> 2016</a:t>
            </a:r>
          </a:p>
        </p:txBody>
      </p:sp>
      <p:grpSp>
        <p:nvGrpSpPr>
          <p:cNvPr id="4" name="Group 3"/>
          <p:cNvGrpSpPr/>
          <p:nvPr/>
        </p:nvGrpSpPr>
        <p:grpSpPr>
          <a:xfrm>
            <a:off x="327100" y="1124744"/>
            <a:ext cx="8277348" cy="4918124"/>
            <a:chOff x="327100" y="1124744"/>
            <a:chExt cx="8277348" cy="4918124"/>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683568" y="1146324"/>
              <a:ext cx="7920880" cy="4896544"/>
            </a:xfrm>
            <a:prstGeom prst="rect">
              <a:avLst/>
            </a:prstGeom>
          </p:spPr>
        </p:pic>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27100" y="1124744"/>
              <a:ext cx="356468" cy="4608512"/>
            </a:xfrm>
            <a:prstGeom prst="rect">
              <a:avLst/>
            </a:prstGeom>
          </p:spPr>
        </p:pic>
      </p:grpSp>
    </p:spTree>
    <p:extLst>
      <p:ext uri="{BB962C8B-B14F-4D97-AF65-F5344CB8AC3E}">
        <p14:creationId xmlns:p14="http://schemas.microsoft.com/office/powerpoint/2010/main" val="6426216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Group 2"/>
          <p:cNvGraphicFramePr>
            <a:graphicFrameLocks noGrp="1"/>
          </p:cNvGraphicFramePr>
          <p:nvPr/>
        </p:nvGraphicFramePr>
        <p:xfrm>
          <a:off x="0" y="1000125"/>
          <a:ext cx="9144000" cy="4248150"/>
        </p:xfrm>
        <a:graphic>
          <a:graphicData uri="http://schemas.openxmlformats.org/drawingml/2006/table">
            <a:tbl>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20002"/>
                    </a:ext>
                  </a:extLst>
                </a:gridCol>
              </a:tblGrid>
              <a:tr h="29713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cs typeface="Arial" pitchFamily="34" charset="0"/>
                        </a:rPr>
                        <a:t>  </a:t>
                      </a:r>
                      <a:r>
                        <a:rPr kumimoji="0" lang="en-US" sz="15400" b="0" i="0" u="none" strike="noStrike" cap="none" normalizeH="0" baseline="0">
                          <a:ln>
                            <a:noFill/>
                          </a:ln>
                          <a:solidFill>
                            <a:srgbClr val="000000"/>
                          </a:solidFill>
                          <a:effectLst/>
                          <a:latin typeface="Arial" pitchFamily="34" charset="0"/>
                          <a:cs typeface="Arial" pitchFamily="34" charset="0"/>
                        </a:rPr>
                        <a:t> </a:t>
                      </a:r>
                      <a:r>
                        <a:rPr kumimoji="0" lang="en-US" sz="800" b="0" i="0" u="none" strike="noStrike" cap="none" normalizeH="0" baseline="0">
                          <a:ln>
                            <a:noFill/>
                          </a:ln>
                          <a:solidFill>
                            <a:srgbClr val="000000"/>
                          </a:solidFill>
                          <a:effectLst/>
                          <a:latin typeface="Arial" pitchFamily="34" charset="0"/>
                          <a:cs typeface="Arial" pitchFamily="34" charset="0"/>
                        </a:rPr>
                        <a:t>                                                                                         </a:t>
                      </a:r>
                    </a:p>
                  </a:txBody>
                  <a:tcPr marT="45713" marB="45713" anchor="ctr" horzOverflow="overflow">
                    <a:lnL cap="flat">
                      <a:noFill/>
                    </a:lnL>
                    <a:lnR>
                      <a:noFill/>
                    </a:lnR>
                    <a:lnT cap="fla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cs typeface="Arial" pitchFamily="34" charset="0"/>
                        </a:rPr>
                        <a:t>  </a:t>
                      </a:r>
                      <a:r>
                        <a:rPr kumimoji="0" lang="en-US" sz="15400" b="0" i="0" u="none" strike="noStrike" cap="none" normalizeH="0" baseline="0">
                          <a:ln>
                            <a:noFill/>
                          </a:ln>
                          <a:solidFill>
                            <a:srgbClr val="000000"/>
                          </a:solidFill>
                          <a:effectLst/>
                          <a:latin typeface="Arial" pitchFamily="34" charset="0"/>
                          <a:cs typeface="Arial" pitchFamily="34" charset="0"/>
                        </a:rPr>
                        <a:t> </a:t>
                      </a:r>
                      <a:r>
                        <a:rPr kumimoji="0" lang="en-US" sz="800" b="0" i="0" u="none" strike="noStrike" cap="none" normalizeH="0" baseline="0">
                          <a:ln>
                            <a:noFill/>
                          </a:ln>
                          <a:solidFill>
                            <a:srgbClr val="000000"/>
                          </a:solidFill>
                          <a:effectLst/>
                          <a:latin typeface="Arial" pitchFamily="34" charset="0"/>
                          <a:cs typeface="Arial" pitchFamily="34" charset="0"/>
                        </a:rPr>
                        <a:t>                                                                                         </a:t>
                      </a:r>
                    </a:p>
                  </a:txBody>
                  <a:tcPr marT="45713" marB="45713" anchor="ctr" horzOverflow="overflow">
                    <a:lnL>
                      <a:noFill/>
                    </a:lnL>
                    <a:lnR>
                      <a:noFill/>
                    </a:lnR>
                    <a:lnT cap="fla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cs typeface="Arial" pitchFamily="34" charset="0"/>
                        </a:rPr>
                        <a:t>  </a:t>
                      </a:r>
                      <a:r>
                        <a:rPr kumimoji="0" lang="en-US" sz="15400" b="0" i="0" u="none" strike="noStrike" cap="none" normalizeH="0" baseline="0">
                          <a:ln>
                            <a:noFill/>
                          </a:ln>
                          <a:solidFill>
                            <a:srgbClr val="000000"/>
                          </a:solidFill>
                          <a:effectLst/>
                          <a:latin typeface="Arial" pitchFamily="34" charset="0"/>
                          <a:cs typeface="Arial" pitchFamily="34" charset="0"/>
                        </a:rPr>
                        <a:t> </a:t>
                      </a:r>
                      <a:r>
                        <a:rPr kumimoji="0" lang="en-US" sz="800" b="0" i="0" u="none" strike="noStrike" cap="none" normalizeH="0" baseline="0">
                          <a:ln>
                            <a:noFill/>
                          </a:ln>
                          <a:solidFill>
                            <a:srgbClr val="000000"/>
                          </a:solidFill>
                          <a:effectLst/>
                          <a:latin typeface="Arial" pitchFamily="34" charset="0"/>
                          <a:cs typeface="Arial" pitchFamily="34" charset="0"/>
                        </a:rPr>
                        <a:t>                                                                                         </a:t>
                      </a:r>
                    </a:p>
                  </a:txBody>
                  <a:tcPr marT="45713" marB="45713" anchor="ctr" horzOverflow="overflow">
                    <a:lnL>
                      <a:noFill/>
                    </a:lnL>
                    <a:lnR cap="flat">
                      <a:noFill/>
                    </a:lnR>
                    <a:lnT cap="flat">
                      <a:noFill/>
                    </a:lnT>
                    <a:lnB>
                      <a:noFill/>
                    </a:lnB>
                    <a:lnTlToBr>
                      <a:noFill/>
                    </a:lnTlToBr>
                    <a:lnBlToTr>
                      <a:noFill/>
                    </a:lnBlToTr>
                    <a:solidFill>
                      <a:srgbClr val="FFFFFF"/>
                    </a:solidFill>
                  </a:tcPr>
                </a:tc>
                <a:extLst>
                  <a:ext uri="{0D108BD9-81ED-4DB2-BD59-A6C34878D82A}">
                    <a16:rowId xmlns:a16="http://schemas.microsoft.com/office/drawing/2014/main" val="10000"/>
                  </a:ext>
                </a:extLst>
              </a:tr>
              <a:tr h="911079">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bg2"/>
                          </a:solidFill>
                          <a:effectLst/>
                          <a:latin typeface="Arial" pitchFamily="34" charset="0"/>
                          <a:cs typeface="Arial" pitchFamily="34" charset="0"/>
                        </a:rPr>
                        <a:t>Trends in cancer incidence, men 1975-2010 – all cancers, from Globocan IARC</a:t>
                      </a:r>
                    </a:p>
                  </a:txBody>
                  <a:tcPr marT="45713" marB="45713" anchor="ctr"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Arial" pitchFamily="34" charset="0"/>
                        <a:cs typeface="Arial" pitchFamily="34" charset="0"/>
                      </a:endParaRPr>
                    </a:p>
                  </a:txBody>
                  <a:tcPr marT="45713" marB="45713" anchor="ctr"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Arial" pitchFamily="34" charset="0"/>
                        <a:cs typeface="Arial" pitchFamily="34" charset="0"/>
                      </a:endParaRPr>
                    </a:p>
                  </a:txBody>
                  <a:tcPr marT="45713" marB="45713" anchor="ctr" horzOverflow="overflow">
                    <a:lnL>
                      <a:noFill/>
                    </a:lnL>
                    <a:lnR cap="flat">
                      <a:noFill/>
                    </a:lnR>
                    <a:lnT>
                      <a:noFill/>
                    </a:lnT>
                    <a:lnB>
                      <a:noFill/>
                    </a:lnB>
                    <a:lnTlToBr>
                      <a:noFill/>
                    </a:lnTlToBr>
                    <a:lnBlToTr>
                      <a:noFill/>
                    </a:lnBlToTr>
                    <a:solidFill>
                      <a:srgbClr val="FFFFFF"/>
                    </a:solidFill>
                  </a:tcPr>
                </a:tc>
                <a:extLst>
                  <a:ext uri="{0D108BD9-81ED-4DB2-BD59-A6C34878D82A}">
                    <a16:rowId xmlns:a16="http://schemas.microsoft.com/office/drawing/2014/main" val="10001"/>
                  </a:ext>
                </a:extLst>
              </a:tr>
              <a:tr h="365746">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a:ln>
                          <a:noFill/>
                        </a:ln>
                        <a:solidFill>
                          <a:schemeClr val="tx1"/>
                        </a:solidFill>
                        <a:effectLst/>
                        <a:latin typeface="Arial" pitchFamily="34" charset="0"/>
                      </a:endParaRPr>
                    </a:p>
                  </a:txBody>
                  <a:tcPr marT="45713" marB="45713"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a:ln>
                          <a:noFill/>
                        </a:ln>
                        <a:solidFill>
                          <a:schemeClr val="tx1"/>
                        </a:solidFill>
                        <a:effectLst/>
                        <a:latin typeface="Arial" pitchFamily="34" charset="0"/>
                      </a:endParaRPr>
                    </a:p>
                  </a:txBody>
                  <a:tcPr marT="45713" marB="45713" horzOverflow="overflow">
                    <a:lnL>
                      <a:noFill/>
                    </a:lnL>
                    <a:lnR>
                      <a:noFill/>
                    </a:lnR>
                    <a:lnT>
                      <a:noFill/>
                    </a:lnT>
                    <a:lnB cap="flat">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a:ln>
                          <a:noFill/>
                        </a:ln>
                        <a:solidFill>
                          <a:schemeClr val="tx1"/>
                        </a:solidFill>
                        <a:effectLst/>
                        <a:latin typeface="Arial" pitchFamily="34" charset="0"/>
                      </a:endParaRPr>
                    </a:p>
                  </a:txBody>
                  <a:tcPr marT="45713" marB="45713"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2"/>
                  </a:ext>
                </a:extLst>
              </a:tr>
            </a:tbl>
          </a:graphicData>
        </a:graphic>
      </p:graphicFrame>
      <p:sp>
        <p:nvSpPr>
          <p:cNvPr id="4" name="Rectangle 16"/>
          <p:cNvSpPr>
            <a:spLocks noChangeArrowheads="1"/>
          </p:cNvSpPr>
          <p:nvPr/>
        </p:nvSpPr>
        <p:spPr bwMode="auto">
          <a:xfrm>
            <a:off x="0" y="5400675"/>
            <a:ext cx="184150"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spcBef>
                <a:spcPct val="20000"/>
              </a:spcBef>
              <a:spcAft>
                <a:spcPct val="0"/>
              </a:spcAft>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spcBef>
                <a:spcPct val="20000"/>
              </a:spcBef>
              <a:spcAft>
                <a:spcPct val="0"/>
              </a:spcAft>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spcBef>
                <a:spcPct val="20000"/>
              </a:spcBef>
              <a:spcAft>
                <a:spcPct val="0"/>
              </a:spcAft>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spcBef>
                <a:spcPct val="20000"/>
              </a:spcBef>
              <a:spcAft>
                <a:spcPct val="0"/>
              </a:spcAft>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spcBef>
                <a:spcPct val="0"/>
              </a:spcBef>
              <a:buFontTx/>
              <a:buNone/>
            </a:pPr>
            <a:br>
              <a:rPr lang="en-US" altLang="it-IT" sz="600">
                <a:latin typeface="Arial" panose="020B0604020202020204" pitchFamily="34" charset="0"/>
                <a:cs typeface="Arial" panose="020B0604020202020204" pitchFamily="34" charset="0"/>
              </a:rPr>
            </a:br>
            <a:endParaRPr lang="en-US" altLang="it-IT">
              <a:latin typeface="Arial" panose="020B0604020202020204" pitchFamily="34" charset="0"/>
              <a:cs typeface="Arial" panose="020B0604020202020204" pitchFamily="34" charset="0"/>
            </a:endParaRPr>
          </a:p>
        </p:txBody>
      </p:sp>
      <p:graphicFrame>
        <p:nvGraphicFramePr>
          <p:cNvPr id="5" name="Group 17"/>
          <p:cNvGraphicFramePr>
            <a:graphicFrameLocks noGrp="1"/>
          </p:cNvGraphicFramePr>
          <p:nvPr/>
        </p:nvGraphicFramePr>
        <p:xfrm>
          <a:off x="-85725" y="703263"/>
          <a:ext cx="9144000" cy="365152"/>
        </p:xfrm>
        <a:graphic>
          <a:graphicData uri="http://schemas.openxmlformats.org/drawingml/2006/table">
            <a:tbl>
              <a:tblPr/>
              <a:tblGrid>
                <a:gridCol w="9144000">
                  <a:extLst>
                    <a:ext uri="{9D8B030D-6E8A-4147-A177-3AD203B41FA5}">
                      <a16:colId xmlns:a16="http://schemas.microsoft.com/office/drawing/2014/main" val="20000"/>
                    </a:ext>
                  </a:extLst>
                </a:gridCol>
              </a:tblGrid>
              <a:tr h="3651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a:ln>
                          <a:noFill/>
                        </a:ln>
                        <a:solidFill>
                          <a:schemeClr val="tx1"/>
                        </a:solidFill>
                        <a:effectLst/>
                        <a:latin typeface="Arial" pitchFamily="34" charset="0"/>
                        <a:cs typeface="Arial" pitchFamily="34" charset="0"/>
                      </a:endParaRPr>
                    </a:p>
                  </a:txBody>
                  <a:tcPr marT="45416" marB="45416" anchor="ctr" horzOverflow="overflow">
                    <a:lnL cap="flat">
                      <a:noFill/>
                    </a:lnL>
                    <a:lnR cap="flat">
                      <a:noFill/>
                    </a:lnR>
                    <a:lnT cap="flat">
                      <a:noFill/>
                    </a:lnT>
                    <a:lnB cap="flat">
                      <a:noFill/>
                    </a:lnB>
                    <a:lnTlToBr>
                      <a:noFill/>
                    </a:lnTlToBr>
                    <a:lnBlToTr>
                      <a:noFill/>
                    </a:lnBlToTr>
                    <a:solidFill>
                      <a:srgbClr val="FFFFFF"/>
                    </a:solidFill>
                  </a:tcPr>
                </a:tc>
                <a:extLst>
                  <a:ext uri="{0D108BD9-81ED-4DB2-BD59-A6C34878D82A}">
                    <a16:rowId xmlns:a16="http://schemas.microsoft.com/office/drawing/2014/main" val="10000"/>
                  </a:ext>
                </a:extLst>
              </a:tr>
            </a:tbl>
          </a:graphicData>
        </a:graphic>
      </p:graphicFrame>
      <p:sp>
        <p:nvSpPr>
          <p:cNvPr id="6" name="Rectangle 23"/>
          <p:cNvSpPr>
            <a:spLocks noChangeArrowheads="1"/>
          </p:cNvSpPr>
          <p:nvPr/>
        </p:nvSpPr>
        <p:spPr bwMode="auto">
          <a:xfrm>
            <a:off x="-85725" y="10683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spcBef>
                <a:spcPct val="20000"/>
              </a:spcBef>
              <a:spcAft>
                <a:spcPct val="0"/>
              </a:spcAft>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spcBef>
                <a:spcPct val="20000"/>
              </a:spcBef>
              <a:spcAft>
                <a:spcPct val="0"/>
              </a:spcAft>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spcBef>
                <a:spcPct val="20000"/>
              </a:spcBef>
              <a:spcAft>
                <a:spcPct val="0"/>
              </a:spcAft>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spcBef>
                <a:spcPct val="20000"/>
              </a:spcBef>
              <a:spcAft>
                <a:spcPct val="0"/>
              </a:spcAft>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spcBef>
                <a:spcPct val="0"/>
              </a:spcBef>
              <a:buFontTx/>
              <a:buNone/>
            </a:pPr>
            <a:endParaRPr lang="it-IT" altLang="it-IT">
              <a:latin typeface="Arial" panose="020B0604020202020204" pitchFamily="34" charset="0"/>
              <a:cs typeface="Arial" panose="020B0604020202020204" pitchFamily="34" charset="0"/>
            </a:endParaRPr>
          </a:p>
        </p:txBody>
      </p:sp>
      <p:graphicFrame>
        <p:nvGraphicFramePr>
          <p:cNvPr id="7" name="Group 24"/>
          <p:cNvGraphicFramePr>
            <a:graphicFrameLocks noGrp="1"/>
          </p:cNvGraphicFramePr>
          <p:nvPr>
            <p:extLst>
              <p:ext uri="{D42A27DB-BD31-4B8C-83A1-F6EECF244321}">
                <p14:modId xmlns:p14="http://schemas.microsoft.com/office/powerpoint/2010/main" val="2993541574"/>
              </p:ext>
            </p:extLst>
          </p:nvPr>
        </p:nvGraphicFramePr>
        <p:xfrm>
          <a:off x="-85725" y="609600"/>
          <a:ext cx="9315450" cy="5465763"/>
        </p:xfrm>
        <a:graphic>
          <a:graphicData uri="http://schemas.openxmlformats.org/drawingml/2006/table">
            <a:tbl>
              <a:tblPr/>
              <a:tblGrid>
                <a:gridCol w="3105150">
                  <a:extLst>
                    <a:ext uri="{9D8B030D-6E8A-4147-A177-3AD203B41FA5}">
                      <a16:colId xmlns:a16="http://schemas.microsoft.com/office/drawing/2014/main" val="20000"/>
                    </a:ext>
                  </a:extLst>
                </a:gridCol>
                <a:gridCol w="3105150">
                  <a:extLst>
                    <a:ext uri="{9D8B030D-6E8A-4147-A177-3AD203B41FA5}">
                      <a16:colId xmlns:a16="http://schemas.microsoft.com/office/drawing/2014/main" val="20001"/>
                    </a:ext>
                  </a:extLst>
                </a:gridCol>
                <a:gridCol w="3105150">
                  <a:extLst>
                    <a:ext uri="{9D8B030D-6E8A-4147-A177-3AD203B41FA5}">
                      <a16:colId xmlns:a16="http://schemas.microsoft.com/office/drawing/2014/main" val="20002"/>
                    </a:ext>
                  </a:extLst>
                </a:gridCol>
              </a:tblGrid>
              <a:tr h="640076">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Verdana" pitchFamily="34" charset="0"/>
                          <a:ea typeface="Verdana" pitchFamily="34" charset="0"/>
                          <a:cs typeface="Verdana" pitchFamily="34" charset="0"/>
                        </a:rPr>
                        <a:t> Trends in incidence of cancer in selected countries: age-</a:t>
                      </a:r>
                      <a:r>
                        <a:rPr kumimoji="0" lang="en-US" sz="1800" b="0" i="0" u="none" strike="noStrike" cap="none" normalizeH="0" baseline="0" dirty="0" err="1">
                          <a:ln>
                            <a:noFill/>
                          </a:ln>
                          <a:solidFill>
                            <a:srgbClr val="000000"/>
                          </a:solidFill>
                          <a:effectLst/>
                          <a:latin typeface="Verdana" pitchFamily="34" charset="0"/>
                          <a:ea typeface="Verdana" pitchFamily="34" charset="0"/>
                          <a:cs typeface="Verdana" pitchFamily="34" charset="0"/>
                        </a:rPr>
                        <a:t>standardised</a:t>
                      </a:r>
                      <a:r>
                        <a:rPr kumimoji="0" lang="en-US" sz="1800" b="0" i="0" u="none" strike="noStrike" cap="none" normalizeH="0" baseline="0" dirty="0">
                          <a:ln>
                            <a:noFill/>
                          </a:ln>
                          <a:solidFill>
                            <a:srgbClr val="000000"/>
                          </a:solidFill>
                          <a:effectLst/>
                          <a:latin typeface="Verdana" pitchFamily="34" charset="0"/>
                          <a:ea typeface="Verdana" pitchFamily="34" charset="0"/>
                          <a:cs typeface="Verdana" pitchFamily="34" charset="0"/>
                        </a:rPr>
                        <a:t> rate  per 100,000, men</a:t>
                      </a:r>
                      <a:endParaRPr kumimoji="0" lang="en-US" sz="1800" b="0" i="0" u="none" strike="noStrike" cap="none" normalizeH="0" baseline="0" dirty="0">
                        <a:ln>
                          <a:noFill/>
                        </a:ln>
                        <a:solidFill>
                          <a:schemeClr val="tx1"/>
                        </a:solidFill>
                        <a:effectLst/>
                        <a:latin typeface="Verdana" pitchFamily="34" charset="0"/>
                        <a:ea typeface="Verdana" pitchFamily="34" charset="0"/>
                        <a:cs typeface="Verdana" pitchFamily="34" charset="0"/>
                      </a:endParaRPr>
                    </a:p>
                  </a:txBody>
                  <a:tcPr marT="45718" marB="45718" anchor="ctr" horzOverflow="overflow">
                    <a:lnL cap="flat">
                      <a:noFill/>
                    </a:lnL>
                    <a:lnR cap="flat">
                      <a:noFill/>
                    </a:lnR>
                    <a:lnT cap="flat">
                      <a:noFill/>
                    </a:lnT>
                    <a:lnB>
                      <a:noFill/>
                    </a:lnB>
                    <a:lnTlToBr>
                      <a:noFill/>
                    </a:lnTlToBr>
                    <a:lnBlToTr>
                      <a:noFill/>
                    </a:lnBlToTr>
                    <a:solidFill>
                      <a:srgbClr val="CEDCED"/>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25843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a:ln>
                            <a:noFill/>
                          </a:ln>
                          <a:solidFill>
                            <a:srgbClr val="000000"/>
                          </a:solidFill>
                          <a:effectLst/>
                          <a:latin typeface="Arial" pitchFamily="34" charset="0"/>
                          <a:cs typeface="Arial" pitchFamily="34" charset="0"/>
                        </a:rPr>
                        <a:t>  </a:t>
                      </a:r>
                      <a:r>
                        <a:rPr kumimoji="0" lang="en-US" sz="18000" b="0" i="0" u="none" strike="noStrike" cap="none" normalizeH="0" baseline="0">
                          <a:ln>
                            <a:noFill/>
                          </a:ln>
                          <a:solidFill>
                            <a:srgbClr val="000000"/>
                          </a:solidFill>
                          <a:effectLst/>
                          <a:latin typeface="Arial" pitchFamily="34" charset="0"/>
                          <a:cs typeface="Arial" pitchFamily="34" charset="0"/>
                        </a:rPr>
                        <a:t> </a:t>
                      </a:r>
                      <a:r>
                        <a:rPr kumimoji="0" lang="en-US" sz="900" b="0" i="0" u="none" strike="noStrike" cap="none" normalizeH="0" baseline="0">
                          <a:ln>
                            <a:noFill/>
                          </a:ln>
                          <a:solidFill>
                            <a:srgbClr val="000000"/>
                          </a:solidFill>
                          <a:effectLst/>
                          <a:latin typeface="Arial" pitchFamily="34" charset="0"/>
                          <a:cs typeface="Arial" pitchFamily="34" charset="0"/>
                        </a:rPr>
                        <a:t>                                                                                         </a:t>
                      </a:r>
                    </a:p>
                  </a:txBody>
                  <a:tcPr marT="45718" marB="45718" anchor="ctr"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a:ln>
                            <a:noFill/>
                          </a:ln>
                          <a:solidFill>
                            <a:srgbClr val="000000"/>
                          </a:solidFill>
                          <a:effectLst/>
                          <a:latin typeface="Arial" pitchFamily="34" charset="0"/>
                          <a:cs typeface="Arial" pitchFamily="34" charset="0"/>
                        </a:rPr>
                        <a:t>  </a:t>
                      </a:r>
                      <a:r>
                        <a:rPr kumimoji="0" lang="en-US" sz="18000" b="0" i="0" u="none" strike="noStrike" cap="none" normalizeH="0" baseline="0">
                          <a:ln>
                            <a:noFill/>
                          </a:ln>
                          <a:solidFill>
                            <a:srgbClr val="000000"/>
                          </a:solidFill>
                          <a:effectLst/>
                          <a:latin typeface="Arial" pitchFamily="34" charset="0"/>
                          <a:cs typeface="Arial" pitchFamily="34" charset="0"/>
                        </a:rPr>
                        <a:t> </a:t>
                      </a:r>
                      <a:r>
                        <a:rPr kumimoji="0" lang="en-US" sz="900" b="0" i="0" u="none" strike="noStrike" cap="none" normalizeH="0" baseline="0">
                          <a:ln>
                            <a:noFill/>
                          </a:ln>
                          <a:solidFill>
                            <a:srgbClr val="000000"/>
                          </a:solidFill>
                          <a:effectLst/>
                          <a:latin typeface="Arial" pitchFamily="34" charset="0"/>
                          <a:cs typeface="Arial" pitchFamily="34" charset="0"/>
                        </a:rPr>
                        <a:t>                                                                                         </a:t>
                      </a:r>
                    </a:p>
                  </a:txBody>
                  <a:tcPr marT="45718" marB="45718" anchor="ctr"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a:ln>
                            <a:noFill/>
                          </a:ln>
                          <a:solidFill>
                            <a:srgbClr val="000000"/>
                          </a:solidFill>
                          <a:effectLst/>
                          <a:latin typeface="Arial" pitchFamily="34" charset="0"/>
                          <a:cs typeface="Arial" pitchFamily="34" charset="0"/>
                        </a:rPr>
                        <a:t>  </a:t>
                      </a:r>
                      <a:r>
                        <a:rPr kumimoji="0" lang="en-US" sz="18000" b="0" i="0" u="none" strike="noStrike" cap="none" normalizeH="0" baseline="0">
                          <a:ln>
                            <a:noFill/>
                          </a:ln>
                          <a:solidFill>
                            <a:srgbClr val="000000"/>
                          </a:solidFill>
                          <a:effectLst/>
                          <a:latin typeface="Arial" pitchFamily="34" charset="0"/>
                          <a:cs typeface="Arial" pitchFamily="34" charset="0"/>
                        </a:rPr>
                        <a:t> </a:t>
                      </a:r>
                      <a:r>
                        <a:rPr kumimoji="0" lang="en-US" sz="900" b="0" i="0" u="none" strike="noStrike" cap="none" normalizeH="0" baseline="0">
                          <a:ln>
                            <a:noFill/>
                          </a:ln>
                          <a:solidFill>
                            <a:srgbClr val="000000"/>
                          </a:solidFill>
                          <a:effectLst/>
                          <a:latin typeface="Arial" pitchFamily="34" charset="0"/>
                          <a:cs typeface="Arial" pitchFamily="34" charset="0"/>
                        </a:rPr>
                        <a:t>                                                                                         </a:t>
                      </a:r>
                    </a:p>
                  </a:txBody>
                  <a:tcPr marT="45718" marB="45718" anchor="ctr" horzOverflow="overflow">
                    <a:lnL>
                      <a:noFill/>
                    </a:lnL>
                    <a:lnR cap="flat">
                      <a:noFill/>
                    </a:lnR>
                    <a:lnT>
                      <a:noFill/>
                    </a:lnT>
                    <a:lnB>
                      <a:noFill/>
                    </a:lnB>
                    <a:lnTlToBr>
                      <a:noFill/>
                    </a:lnTlToBr>
                    <a:lnBlToTr>
                      <a:noFill/>
                    </a:lnBlToTr>
                    <a:solidFill>
                      <a:srgbClr val="FFFFFF"/>
                    </a:solidFill>
                  </a:tcPr>
                </a:tc>
                <a:extLst>
                  <a:ext uri="{0D108BD9-81ED-4DB2-BD59-A6C34878D82A}">
                    <a16:rowId xmlns:a16="http://schemas.microsoft.com/office/drawing/2014/main" val="10001"/>
                  </a:ext>
                </a:extLst>
              </a:tr>
              <a:tr h="99911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pitchFamily="34" charset="0"/>
                          <a:cs typeface="Arial" pitchFamily="34" charset="0"/>
                        </a:rPr>
                        <a:t>Cancer in 5 Continents, IARC</a:t>
                      </a:r>
                    </a:p>
                  </a:txBody>
                  <a:tcPr marT="45718" marB="45718" anchor="ctr"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dirty="0">
                        <a:ln>
                          <a:noFill/>
                        </a:ln>
                        <a:solidFill>
                          <a:schemeClr val="tx1"/>
                        </a:solidFill>
                        <a:effectLst/>
                        <a:latin typeface="Arial" pitchFamily="34" charset="0"/>
                        <a:cs typeface="Arial" pitchFamily="34" charset="0"/>
                      </a:endParaRPr>
                    </a:p>
                  </a:txBody>
                  <a:tcPr marT="45718" marB="45718" anchor="ctr"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a:ln>
                          <a:noFill/>
                        </a:ln>
                        <a:solidFill>
                          <a:schemeClr val="tx1"/>
                        </a:solidFill>
                        <a:effectLst/>
                        <a:latin typeface="Arial" pitchFamily="34" charset="0"/>
                        <a:cs typeface="Arial" pitchFamily="34" charset="0"/>
                      </a:endParaRPr>
                    </a:p>
                  </a:txBody>
                  <a:tcPr marT="45718" marB="45718" anchor="ctr" horzOverflow="overflow">
                    <a:lnL>
                      <a:noFill/>
                    </a:lnL>
                    <a:lnR cap="flat">
                      <a:noFill/>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5681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a:ln>
                            <a:noFill/>
                          </a:ln>
                          <a:solidFill>
                            <a:srgbClr val="000000"/>
                          </a:solidFill>
                          <a:effectLst/>
                          <a:latin typeface="Arial" pitchFamily="34" charset="0"/>
                          <a:cs typeface="Arial" pitchFamily="34" charset="0"/>
                        </a:rPr>
                        <a:t>  </a:t>
                      </a:r>
                      <a:endParaRPr kumimoji="0" lang="en-US" sz="3600" b="0" i="0" u="none" strike="noStrike" cap="none" normalizeH="0" baseline="0">
                        <a:ln>
                          <a:noFill/>
                        </a:ln>
                        <a:solidFill>
                          <a:srgbClr val="000000"/>
                        </a:solidFill>
                        <a:effectLst/>
                        <a:latin typeface="Arial" pitchFamily="34" charset="0"/>
                        <a:cs typeface="Arial" pitchFamily="34" charset="0"/>
                      </a:endParaRPr>
                    </a:p>
                  </a:txBody>
                  <a:tcPr marT="45718" marB="45718" anchor="ctr" horzOverflow="overflow">
                    <a:lnL cap="flat">
                      <a:noFill/>
                    </a:lnL>
                    <a:lnR>
                      <a:noFill/>
                    </a:lnR>
                    <a:lnT>
                      <a:noFill/>
                    </a:lnT>
                    <a:lnB cap="flat">
                      <a:noFill/>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2800" b="0" i="0" u="none" strike="noStrike" cap="none" normalizeH="0" baseline="0">
                        <a:ln>
                          <a:noFill/>
                        </a:ln>
                        <a:solidFill>
                          <a:schemeClr val="tx1"/>
                        </a:solidFill>
                        <a:effectLst/>
                        <a:latin typeface="Arial" pitchFamily="34" charset="0"/>
                        <a:cs typeface="Arial" pitchFamily="34" charset="0"/>
                      </a:endParaRPr>
                    </a:p>
                  </a:txBody>
                  <a:tcPr marT="45718" marB="45718" horzOverflow="overflow">
                    <a:lnL>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2800" b="0" i="0" u="none" strike="noStrike" cap="none" normalizeH="0" baseline="0" dirty="0">
                        <a:ln>
                          <a:noFill/>
                        </a:ln>
                        <a:solidFill>
                          <a:schemeClr val="tx1"/>
                        </a:solidFill>
                        <a:effectLst/>
                        <a:latin typeface="Arial" pitchFamily="34" charset="0"/>
                        <a:cs typeface="Arial" pitchFamily="34" charset="0"/>
                      </a:endParaRPr>
                    </a:p>
                  </a:txBody>
                  <a:tcPr marT="45718" marB="4571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3"/>
                  </a:ext>
                </a:extLst>
              </a:tr>
            </a:tbl>
          </a:graphicData>
        </a:graphic>
      </p:graphicFrame>
      <p:sp>
        <p:nvSpPr>
          <p:cNvPr id="8" name="Rectangle 39"/>
          <p:cNvSpPr>
            <a:spLocks noChangeArrowheads="1"/>
          </p:cNvSpPr>
          <p:nvPr/>
        </p:nvSpPr>
        <p:spPr bwMode="auto">
          <a:xfrm>
            <a:off x="-85725" y="5697538"/>
            <a:ext cx="18415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spcBef>
                <a:spcPct val="20000"/>
              </a:spcBef>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spcBef>
                <a:spcPct val="20000"/>
              </a:spcBef>
              <a:spcAft>
                <a:spcPct val="0"/>
              </a:spcAft>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spcBef>
                <a:spcPct val="20000"/>
              </a:spcBef>
              <a:spcAft>
                <a:spcPct val="0"/>
              </a:spcAft>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spcBef>
                <a:spcPct val="20000"/>
              </a:spcBef>
              <a:spcAft>
                <a:spcPct val="0"/>
              </a:spcAft>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spcBef>
                <a:spcPct val="20000"/>
              </a:spcBef>
              <a:spcAft>
                <a:spcPct val="0"/>
              </a:spcAft>
              <a:buChar char="»"/>
              <a:defRPr>
                <a:solidFill>
                  <a:schemeClr val="tx1"/>
                </a:solidFill>
                <a:latin typeface="Verdana" panose="020B0604030504040204" pitchFamily="34" charset="0"/>
                <a:ea typeface="Verdana" panose="020B0604030504040204" pitchFamily="34" charset="0"/>
                <a:cs typeface="Verdana" panose="020B0604030504040204" pitchFamily="34" charset="0"/>
              </a:defRPr>
            </a:lvl9pPr>
          </a:lstStyle>
          <a:p>
            <a:pPr>
              <a:spcBef>
                <a:spcPct val="0"/>
              </a:spcBef>
              <a:buFontTx/>
              <a:buNone/>
            </a:pPr>
            <a:br>
              <a:rPr lang="en-US" altLang="it-IT" sz="600">
                <a:latin typeface="Arial" panose="020B0604020202020204" pitchFamily="34" charset="0"/>
                <a:cs typeface="Arial" panose="020B0604020202020204" pitchFamily="34" charset="0"/>
              </a:rPr>
            </a:br>
            <a:endParaRPr lang="en-US" altLang="it-IT">
              <a:latin typeface="Arial" panose="020B0604020202020204" pitchFamily="34" charset="0"/>
              <a:cs typeface="Arial" panose="020B0604020202020204" pitchFamily="34" charset="0"/>
            </a:endParaRPr>
          </a:p>
        </p:txBody>
      </p:sp>
      <p:pic>
        <p:nvPicPr>
          <p:cNvPr id="9" name="Picture 40" descr="All-tts-1i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 y="1343025"/>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1" descr="All-tts-2i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43250" y="1343025"/>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42" descr="All-tts-3i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48400" y="1343025"/>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43" descr="empt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98600" y="5370513"/>
            <a:ext cx="9525"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0634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oup 2"/>
          <p:cNvGraphicFramePr>
            <a:graphicFrameLocks noGrp="1"/>
          </p:cNvGraphicFramePr>
          <p:nvPr>
            <p:extLst>
              <p:ext uri="{D42A27DB-BD31-4B8C-83A1-F6EECF244321}">
                <p14:modId xmlns:p14="http://schemas.microsoft.com/office/powerpoint/2010/main" val="3607285717"/>
              </p:ext>
            </p:extLst>
          </p:nvPr>
        </p:nvGraphicFramePr>
        <p:xfrm>
          <a:off x="114300" y="304800"/>
          <a:ext cx="9144000" cy="6170613"/>
        </p:xfrm>
        <a:graphic>
          <a:graphicData uri="http://schemas.openxmlformats.org/drawingml/2006/table">
            <a:tbl>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20002"/>
                    </a:ext>
                  </a:extLst>
                </a:gridCol>
              </a:tblGrid>
              <a:tr h="807894">
                <a:tc gridSpan="3">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Verdana" pitchFamily="34" charset="0"/>
                          <a:ea typeface="Verdana" pitchFamily="34" charset="0"/>
                          <a:cs typeface="Verdana" pitchFamily="34" charset="0"/>
                        </a:rPr>
                        <a:t> Trends in incidence of cancer in selected countries: age-</a:t>
                      </a:r>
                      <a:r>
                        <a:rPr kumimoji="0" lang="en-US" sz="1800" b="0" i="0" u="none" strike="noStrike" cap="none" normalizeH="0" baseline="0" dirty="0" err="1">
                          <a:ln>
                            <a:noFill/>
                          </a:ln>
                          <a:solidFill>
                            <a:srgbClr val="000000"/>
                          </a:solidFill>
                          <a:effectLst/>
                          <a:latin typeface="Verdana" pitchFamily="34" charset="0"/>
                          <a:ea typeface="Verdana" pitchFamily="34" charset="0"/>
                          <a:cs typeface="Verdana" pitchFamily="34" charset="0"/>
                        </a:rPr>
                        <a:t>standardised</a:t>
                      </a:r>
                      <a:r>
                        <a:rPr kumimoji="0" lang="en-US" sz="1800" b="0" i="0" u="none" strike="noStrike" cap="none" normalizeH="0" baseline="0" dirty="0">
                          <a:ln>
                            <a:noFill/>
                          </a:ln>
                          <a:solidFill>
                            <a:srgbClr val="000000"/>
                          </a:solidFill>
                          <a:effectLst/>
                          <a:latin typeface="Verdana" pitchFamily="34" charset="0"/>
                          <a:ea typeface="Verdana" pitchFamily="34" charset="0"/>
                          <a:cs typeface="Verdana" pitchFamily="34" charset="0"/>
                        </a:rPr>
                        <a:t> rate per 100,000, women</a:t>
                      </a:r>
                      <a:endParaRPr kumimoji="0" lang="en-US" sz="1800" b="0" i="0" u="none" strike="noStrike" cap="none" normalizeH="0" baseline="0" dirty="0">
                        <a:ln>
                          <a:noFill/>
                        </a:ln>
                        <a:solidFill>
                          <a:schemeClr val="tx1"/>
                        </a:solidFill>
                        <a:effectLst/>
                        <a:latin typeface="Verdana" pitchFamily="34" charset="0"/>
                        <a:ea typeface="Verdana" pitchFamily="34" charset="0"/>
                        <a:cs typeface="Verdana" pitchFamily="34" charset="0"/>
                      </a:endParaRPr>
                    </a:p>
                  </a:txBody>
                  <a:tcPr anchor="ctr" horzOverflow="overflow">
                    <a:lnL cap="flat">
                      <a:noFill/>
                    </a:lnL>
                    <a:lnR cap="flat">
                      <a:noFill/>
                    </a:lnR>
                    <a:lnT cap="flat">
                      <a:noFill/>
                    </a:lnT>
                    <a:lnB>
                      <a:noFill/>
                    </a:lnB>
                    <a:lnTlToBr>
                      <a:noFill/>
                    </a:lnTlToBr>
                    <a:lnBlToTr>
                      <a:noFill/>
                    </a:lnBlToTr>
                    <a:solidFill>
                      <a:srgbClr val="CEDCED"/>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5093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cs typeface="Arial" pitchFamily="34" charset="0"/>
                        </a:rPr>
                        <a:t>  </a:t>
                      </a:r>
                      <a:r>
                        <a:rPr kumimoji="0" lang="en-US" sz="15400" b="0" i="0" u="none" strike="noStrike" cap="none" normalizeH="0" baseline="0">
                          <a:ln>
                            <a:noFill/>
                          </a:ln>
                          <a:solidFill>
                            <a:srgbClr val="000000"/>
                          </a:solidFill>
                          <a:effectLst/>
                          <a:latin typeface="Arial" pitchFamily="34" charset="0"/>
                          <a:cs typeface="Arial" pitchFamily="34" charset="0"/>
                        </a:rPr>
                        <a:t> </a:t>
                      </a:r>
                      <a:r>
                        <a:rPr kumimoji="0" lang="en-US" sz="800" b="0" i="0" u="none" strike="noStrike" cap="none" normalizeH="0" baseline="0">
                          <a:ln>
                            <a:noFill/>
                          </a:ln>
                          <a:solidFill>
                            <a:srgbClr val="000000"/>
                          </a:solidFill>
                          <a:effectLst/>
                          <a:latin typeface="Arial" pitchFamily="34" charset="0"/>
                          <a:cs typeface="Arial" pitchFamily="34" charset="0"/>
                        </a:rPr>
                        <a:t>                                                                                         </a:t>
                      </a:r>
                    </a:p>
                  </a:txBody>
                  <a:tcPr anchor="ctr"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cs typeface="Arial" pitchFamily="34" charset="0"/>
                        </a:rPr>
                        <a:t>  </a:t>
                      </a:r>
                      <a:r>
                        <a:rPr kumimoji="0" lang="en-US" sz="15400" b="0" i="0" u="none" strike="noStrike" cap="none" normalizeH="0" baseline="0">
                          <a:ln>
                            <a:noFill/>
                          </a:ln>
                          <a:solidFill>
                            <a:srgbClr val="000000"/>
                          </a:solidFill>
                          <a:effectLst/>
                          <a:latin typeface="Arial" pitchFamily="34" charset="0"/>
                          <a:cs typeface="Arial" pitchFamily="34" charset="0"/>
                        </a:rPr>
                        <a:t> </a:t>
                      </a:r>
                      <a:r>
                        <a:rPr kumimoji="0" lang="en-US" sz="800" b="0" i="0" u="none" strike="noStrike" cap="none" normalizeH="0" baseline="0">
                          <a:ln>
                            <a:noFill/>
                          </a:ln>
                          <a:solidFill>
                            <a:srgbClr val="000000"/>
                          </a:solidFill>
                          <a:effectLst/>
                          <a:latin typeface="Arial" pitchFamily="34" charset="0"/>
                          <a:cs typeface="Arial" pitchFamily="34" charset="0"/>
                        </a:rPr>
                        <a:t>                                                                                         </a:t>
                      </a:r>
                    </a:p>
                  </a:txBody>
                  <a:tcPr anchor="ctr"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cs typeface="Arial" pitchFamily="34" charset="0"/>
                        </a:rPr>
                        <a:t>  </a:t>
                      </a:r>
                      <a:r>
                        <a:rPr kumimoji="0" lang="en-US" sz="15400" b="0" i="0" u="none" strike="noStrike" cap="none" normalizeH="0" baseline="0">
                          <a:ln>
                            <a:noFill/>
                          </a:ln>
                          <a:solidFill>
                            <a:srgbClr val="000000"/>
                          </a:solidFill>
                          <a:effectLst/>
                          <a:latin typeface="Arial" pitchFamily="34" charset="0"/>
                          <a:cs typeface="Arial" pitchFamily="34" charset="0"/>
                        </a:rPr>
                        <a:t> </a:t>
                      </a:r>
                      <a:r>
                        <a:rPr kumimoji="0" lang="en-US" sz="800" b="0" i="0" u="none" strike="noStrike" cap="none" normalizeH="0" baseline="0">
                          <a:ln>
                            <a:noFill/>
                          </a:ln>
                          <a:solidFill>
                            <a:srgbClr val="000000"/>
                          </a:solidFill>
                          <a:effectLst/>
                          <a:latin typeface="Arial" pitchFamily="34" charset="0"/>
                          <a:cs typeface="Arial" pitchFamily="34" charset="0"/>
                        </a:rPr>
                        <a:t>                                                                                         </a:t>
                      </a:r>
                    </a:p>
                  </a:txBody>
                  <a:tcPr anchor="ctr" horzOverflow="overflow">
                    <a:lnL>
                      <a:noFill/>
                    </a:lnL>
                    <a:lnR cap="flat">
                      <a:noFill/>
                    </a:lnR>
                    <a:lnT>
                      <a:noFill/>
                    </a:lnT>
                    <a:lnB>
                      <a:noFill/>
                    </a:lnB>
                    <a:lnTlToBr>
                      <a:noFill/>
                    </a:lnTlToBr>
                    <a:lnBlToTr>
                      <a:noFill/>
                    </a:lnBlToTr>
                    <a:solidFill>
                      <a:srgbClr val="FFFFFF"/>
                    </a:solidFill>
                  </a:tcPr>
                </a:tc>
                <a:extLst>
                  <a:ext uri="{0D108BD9-81ED-4DB2-BD59-A6C34878D82A}">
                    <a16:rowId xmlns:a16="http://schemas.microsoft.com/office/drawing/2014/main" val="10001"/>
                  </a:ext>
                </a:extLst>
              </a:tr>
              <a:tr h="1150127">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Verdana" pitchFamily="34" charset="0"/>
                          <a:ea typeface="Verdana" pitchFamily="34" charset="0"/>
                          <a:cs typeface="Verdana" pitchFamily="34" charset="0"/>
                        </a:rPr>
                        <a:t>Cancer in 5 Continents, IARC</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Arial" pitchFamily="34" charset="0"/>
                        <a:cs typeface="Arial" pitchFamily="34" charset="0"/>
                      </a:endParaRPr>
                    </a:p>
                  </a:txBody>
                  <a:tcPr anchor="ctr" horzOverflow="overflow">
                    <a:lnL>
                      <a:noFill/>
                    </a:lnL>
                    <a:lnR cap="flat">
                      <a:noFill/>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461654">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cs typeface="Arial" pitchFamily="34" charset="0"/>
                        </a:rPr>
                        <a:t>  </a:t>
                      </a:r>
                      <a:endParaRPr kumimoji="0" lang="en-US" sz="3200" b="0" i="0" u="none" strike="noStrike" cap="none" normalizeH="0" baseline="0">
                        <a:ln>
                          <a:noFill/>
                        </a:ln>
                        <a:solidFill>
                          <a:srgbClr val="000000"/>
                        </a:solidFill>
                        <a:effectLst/>
                        <a:latin typeface="Arial" pitchFamily="34" charset="0"/>
                        <a:cs typeface="Arial" pitchFamily="34" charset="0"/>
                      </a:endParaRPr>
                    </a:p>
                  </a:txBody>
                  <a:tcPr anchor="ctr" horzOverflow="overflow">
                    <a:lnL cap="flat">
                      <a:noFill/>
                    </a:lnL>
                    <a:lnR>
                      <a:noFill/>
                    </a:lnR>
                    <a:lnT>
                      <a:noFill/>
                    </a:lnT>
                    <a:lnB cap="flat">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a:ln>
                          <a:noFill/>
                        </a:ln>
                        <a:solidFill>
                          <a:schemeClr val="tx1"/>
                        </a:solidFill>
                        <a:effectLst/>
                        <a:latin typeface="Arial" pitchFamily="34" charset="0"/>
                      </a:endParaRPr>
                    </a:p>
                  </a:txBody>
                  <a:tcPr horzOverflow="overflow">
                    <a:lnL>
                      <a:noFill/>
                    </a:lnL>
                    <a:lnR>
                      <a:noFill/>
                    </a:lnR>
                    <a:lnT>
                      <a:noFill/>
                    </a:lnT>
                    <a:lnB cap="flat">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dirty="0">
                        <a:ln>
                          <a:noFill/>
                        </a:ln>
                        <a:solidFill>
                          <a:schemeClr val="tx1"/>
                        </a:solidFill>
                        <a:effectLst/>
                        <a:latin typeface="Arial" pitchFamily="34"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3" name="Picture 17" descr="All-tts-1i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825" y="1266825"/>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8" descr="All-tts-2i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71825" y="1266825"/>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9" descr="All-tts-3i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19825" y="1266825"/>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0" descr="empt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55750" y="5294313"/>
            <a:ext cx="9525"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20087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1319213"/>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it-IT" altLang="it-IT" sz="1800">
              <a:ea typeface="Verdana" panose="020B0604030504040204" pitchFamily="34" charset="0"/>
            </a:endParaRPr>
          </a:p>
        </p:txBody>
      </p:sp>
      <p:graphicFrame>
        <p:nvGraphicFramePr>
          <p:cNvPr id="3" name="Group 3"/>
          <p:cNvGraphicFramePr>
            <a:graphicFrameLocks noGrp="1"/>
          </p:cNvGraphicFramePr>
          <p:nvPr/>
        </p:nvGraphicFramePr>
        <p:xfrm>
          <a:off x="0" y="60325"/>
          <a:ext cx="9144000" cy="7712075"/>
        </p:xfrm>
        <a:graphic>
          <a:graphicData uri="http://schemas.openxmlformats.org/drawingml/2006/table">
            <a:tbl>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20002"/>
                    </a:ext>
                  </a:extLst>
                </a:gridCol>
              </a:tblGrid>
              <a:tr h="1147515">
                <a:tc gridSpan="3">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Verdana" pitchFamily="34" charset="0"/>
                          <a:ea typeface="Verdana" pitchFamily="34" charset="0"/>
                          <a:cs typeface="Verdana" pitchFamily="34" charset="0"/>
                        </a:rPr>
                        <a:t> Trends in mortality from cancer in selected countries: age-</a:t>
                      </a:r>
                      <a:r>
                        <a:rPr kumimoji="0" lang="en-US" sz="1800" b="0" i="0" u="none" strike="noStrike" cap="none" normalizeH="0" baseline="0" dirty="0" err="1">
                          <a:ln>
                            <a:noFill/>
                          </a:ln>
                          <a:solidFill>
                            <a:srgbClr val="000000"/>
                          </a:solidFill>
                          <a:effectLst/>
                          <a:latin typeface="Verdana" pitchFamily="34" charset="0"/>
                          <a:ea typeface="Verdana" pitchFamily="34" charset="0"/>
                          <a:cs typeface="Verdana" pitchFamily="34" charset="0"/>
                        </a:rPr>
                        <a:t>standardised</a:t>
                      </a:r>
                      <a:r>
                        <a:rPr kumimoji="0" lang="en-US" sz="1800" b="0" i="0" u="none" strike="noStrike" cap="none" normalizeH="0" baseline="0" dirty="0">
                          <a:ln>
                            <a:noFill/>
                          </a:ln>
                          <a:solidFill>
                            <a:srgbClr val="000000"/>
                          </a:solidFill>
                          <a:effectLst/>
                          <a:latin typeface="Verdana" pitchFamily="34" charset="0"/>
                          <a:ea typeface="Verdana" pitchFamily="34" charset="0"/>
                          <a:cs typeface="Verdana" pitchFamily="34" charset="0"/>
                        </a:rPr>
                        <a:t> rate per 100,000, men</a:t>
                      </a:r>
                      <a:endParaRPr kumimoji="0" lang="en-US" sz="1800" b="0" i="0" u="none" strike="noStrike" cap="none" normalizeH="0" baseline="0" dirty="0">
                        <a:ln>
                          <a:noFill/>
                        </a:ln>
                        <a:solidFill>
                          <a:schemeClr val="tx1"/>
                        </a:solidFill>
                        <a:effectLst/>
                        <a:latin typeface="Verdana" pitchFamily="34" charset="0"/>
                        <a:ea typeface="Verdana" pitchFamily="34" charset="0"/>
                        <a:cs typeface="Verdana" pitchFamily="34" charset="0"/>
                      </a:endParaRPr>
                    </a:p>
                  </a:txBody>
                  <a:tcPr marT="45718" marB="45718" anchor="ctr" horzOverflow="overflow">
                    <a:lnL cap="flat">
                      <a:noFill/>
                    </a:lnL>
                    <a:lnR cap="flat">
                      <a:noFill/>
                    </a:lnR>
                    <a:lnT cap="flat">
                      <a:noFill/>
                    </a:lnT>
                    <a:lnB>
                      <a:noFill/>
                    </a:lnB>
                    <a:lnTlToBr>
                      <a:noFill/>
                    </a:lnTlToBr>
                    <a:lnBlToTr>
                      <a:noFill/>
                    </a:lnBlToTr>
                    <a:solidFill>
                      <a:srgbClr val="CEDCED"/>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4266301">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cs typeface="Arial" pitchFamily="34" charset="0"/>
                        </a:rPr>
                        <a:t>  </a:t>
                      </a:r>
                      <a:r>
                        <a:rPr kumimoji="0" lang="en-US" sz="15400" b="0" i="0" u="none" strike="noStrike" cap="none" normalizeH="0" baseline="0">
                          <a:ln>
                            <a:noFill/>
                          </a:ln>
                          <a:solidFill>
                            <a:srgbClr val="000000"/>
                          </a:solidFill>
                          <a:effectLst/>
                          <a:latin typeface="Arial" pitchFamily="34" charset="0"/>
                          <a:cs typeface="Arial" pitchFamily="34" charset="0"/>
                        </a:rPr>
                        <a:t> </a:t>
                      </a:r>
                      <a:r>
                        <a:rPr kumimoji="0" lang="en-US" sz="800" b="0" i="0" u="none" strike="noStrike" cap="none" normalizeH="0" baseline="0">
                          <a:ln>
                            <a:noFill/>
                          </a:ln>
                          <a:solidFill>
                            <a:srgbClr val="000000"/>
                          </a:solidFill>
                          <a:effectLst/>
                          <a:latin typeface="Arial" pitchFamily="34" charset="0"/>
                          <a:cs typeface="Arial" pitchFamily="34" charset="0"/>
                        </a:rPr>
                        <a:t>                                                                                         </a:t>
                      </a:r>
                    </a:p>
                  </a:txBody>
                  <a:tcPr marT="45718" marB="45718" anchor="ctr"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cs typeface="Arial" pitchFamily="34" charset="0"/>
                        </a:rPr>
                        <a:t>  </a:t>
                      </a:r>
                      <a:r>
                        <a:rPr kumimoji="0" lang="en-US" sz="15400" b="0" i="0" u="none" strike="noStrike" cap="none" normalizeH="0" baseline="0">
                          <a:ln>
                            <a:noFill/>
                          </a:ln>
                          <a:solidFill>
                            <a:srgbClr val="000000"/>
                          </a:solidFill>
                          <a:effectLst/>
                          <a:latin typeface="Arial" pitchFamily="34" charset="0"/>
                          <a:cs typeface="Arial" pitchFamily="34" charset="0"/>
                        </a:rPr>
                        <a:t> </a:t>
                      </a:r>
                      <a:r>
                        <a:rPr kumimoji="0" lang="en-US" sz="800" b="0" i="0" u="none" strike="noStrike" cap="none" normalizeH="0" baseline="0">
                          <a:ln>
                            <a:noFill/>
                          </a:ln>
                          <a:solidFill>
                            <a:srgbClr val="000000"/>
                          </a:solidFill>
                          <a:effectLst/>
                          <a:latin typeface="Arial" pitchFamily="34" charset="0"/>
                          <a:cs typeface="Arial" pitchFamily="34" charset="0"/>
                        </a:rPr>
                        <a:t>                                                                                         </a:t>
                      </a:r>
                    </a:p>
                  </a:txBody>
                  <a:tcPr marT="45718" marB="45718" anchor="ctr"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cs typeface="Arial" pitchFamily="34" charset="0"/>
                        </a:rPr>
                        <a:t>  </a:t>
                      </a:r>
                      <a:r>
                        <a:rPr kumimoji="0" lang="en-US" sz="15400" b="0" i="0" u="none" strike="noStrike" cap="none" normalizeH="0" baseline="0">
                          <a:ln>
                            <a:noFill/>
                          </a:ln>
                          <a:solidFill>
                            <a:srgbClr val="000000"/>
                          </a:solidFill>
                          <a:effectLst/>
                          <a:latin typeface="Arial" pitchFamily="34" charset="0"/>
                          <a:cs typeface="Arial" pitchFamily="34" charset="0"/>
                        </a:rPr>
                        <a:t> </a:t>
                      </a:r>
                      <a:r>
                        <a:rPr kumimoji="0" lang="en-US" sz="800" b="0" i="0" u="none" strike="noStrike" cap="none" normalizeH="0" baseline="0">
                          <a:ln>
                            <a:noFill/>
                          </a:ln>
                          <a:solidFill>
                            <a:srgbClr val="000000"/>
                          </a:solidFill>
                          <a:effectLst/>
                          <a:latin typeface="Arial" pitchFamily="34" charset="0"/>
                          <a:cs typeface="Arial" pitchFamily="34" charset="0"/>
                        </a:rPr>
                        <a:t>                                                                                         </a:t>
                      </a:r>
                    </a:p>
                  </a:txBody>
                  <a:tcPr marT="45718" marB="45718" anchor="ctr" horzOverflow="overflow">
                    <a:lnL>
                      <a:noFill/>
                    </a:lnL>
                    <a:lnR cap="flat">
                      <a:noFill/>
                    </a:lnR>
                    <a:lnT>
                      <a:noFill/>
                    </a:lnT>
                    <a:lnB>
                      <a:noFill/>
                    </a:lnB>
                    <a:lnTlToBr>
                      <a:noFill/>
                    </a:lnTlToBr>
                    <a:lnBlToTr>
                      <a:noFill/>
                    </a:lnBlToTr>
                    <a:solidFill>
                      <a:srgbClr val="FFFFFF"/>
                    </a:solidFill>
                  </a:tcPr>
                </a:tc>
                <a:extLst>
                  <a:ext uri="{0D108BD9-81ED-4DB2-BD59-A6C34878D82A}">
                    <a16:rowId xmlns:a16="http://schemas.microsoft.com/office/drawing/2014/main" val="10001"/>
                  </a:ext>
                </a:extLst>
              </a:tr>
              <a:tr h="1444759">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1" u="none" strike="noStrike" cap="none" normalizeH="0" baseline="0" dirty="0">
                          <a:ln>
                            <a:noFill/>
                          </a:ln>
                          <a:solidFill>
                            <a:srgbClr val="000000"/>
                          </a:solidFill>
                          <a:effectLst/>
                          <a:latin typeface="Verdana" pitchFamily="34" charset="0"/>
                          <a:ea typeface="Verdana" pitchFamily="34" charset="0"/>
                          <a:cs typeface="Verdana" pitchFamily="34" charset="0"/>
                        </a:rPr>
                        <a:t>WHO (www.who.int/whosis)</a:t>
                      </a:r>
                      <a:endParaRPr kumimoji="0" lang="en-US" sz="1400" b="0" i="0" u="none" strike="noStrike" cap="none" normalizeH="0" baseline="0" dirty="0">
                        <a:ln>
                          <a:noFill/>
                        </a:ln>
                        <a:solidFill>
                          <a:schemeClr val="tx1"/>
                        </a:solidFill>
                        <a:effectLst/>
                        <a:latin typeface="Verdana" pitchFamily="34" charset="0"/>
                        <a:ea typeface="Verdana" pitchFamily="34" charset="0"/>
                        <a:cs typeface="Verdana" pitchFamily="34" charset="0"/>
                      </a:endParaRPr>
                    </a:p>
                  </a:txBody>
                  <a:tcPr marT="45718" marB="45718" anchor="ctr"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1" u="none" strike="noStrike" cap="none" normalizeH="0" baseline="0" dirty="0">
                          <a:ln>
                            <a:noFill/>
                          </a:ln>
                          <a:solidFill>
                            <a:srgbClr val="000000"/>
                          </a:solidFill>
                          <a:effectLst/>
                          <a:latin typeface="Verdana" pitchFamily="34" charset="0"/>
                          <a:ea typeface="Verdana" pitchFamily="34" charset="0"/>
                          <a:cs typeface="Verdana" pitchFamily="34" charset="0"/>
                        </a:rPr>
                        <a:t>WHO (www.who.int/whosis)</a:t>
                      </a:r>
                      <a:endParaRPr kumimoji="0" lang="en-US" sz="1400" b="0" i="0" u="none" strike="noStrike" cap="none" normalizeH="0" baseline="0" dirty="0">
                        <a:ln>
                          <a:noFill/>
                        </a:ln>
                        <a:solidFill>
                          <a:schemeClr val="tx1"/>
                        </a:solidFill>
                        <a:effectLst/>
                        <a:latin typeface="Verdana" pitchFamily="34" charset="0"/>
                        <a:ea typeface="Verdana" pitchFamily="34" charset="0"/>
                        <a:cs typeface="Verdana" pitchFamily="34" charset="0"/>
                      </a:endParaRPr>
                    </a:p>
                  </a:txBody>
                  <a:tcPr marT="45718" marB="45718" anchor="ctr"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1" u="none" strike="noStrike" cap="none" normalizeH="0" baseline="0" dirty="0">
                          <a:ln>
                            <a:noFill/>
                          </a:ln>
                          <a:solidFill>
                            <a:srgbClr val="000000"/>
                          </a:solidFill>
                          <a:effectLst/>
                          <a:latin typeface="Verdana" pitchFamily="34" charset="0"/>
                          <a:ea typeface="Verdana" pitchFamily="34" charset="0"/>
                          <a:cs typeface="Verdana" pitchFamily="34" charset="0"/>
                        </a:rPr>
                        <a:t>WHO (www.who.int/whosis)</a:t>
                      </a:r>
                      <a:br>
                        <a:rPr kumimoji="0" lang="en-US" sz="1400" b="0" i="0" u="none" strike="noStrike" cap="none" normalizeH="0" baseline="0" dirty="0">
                          <a:ln>
                            <a:noFill/>
                          </a:ln>
                          <a:solidFill>
                            <a:srgbClr val="000000"/>
                          </a:solidFill>
                          <a:effectLst/>
                          <a:latin typeface="Verdana" pitchFamily="34" charset="0"/>
                          <a:ea typeface="Verdana" pitchFamily="34" charset="0"/>
                          <a:cs typeface="Verdana" pitchFamily="34" charset="0"/>
                        </a:rPr>
                      </a:br>
                      <a:endParaRPr kumimoji="0" lang="en-US" sz="1400" b="0" i="0" u="none" strike="noStrike" cap="none" normalizeH="0" baseline="0" dirty="0">
                        <a:ln>
                          <a:noFill/>
                        </a:ln>
                        <a:solidFill>
                          <a:schemeClr val="tx1"/>
                        </a:solidFill>
                        <a:effectLst/>
                        <a:latin typeface="Verdana" pitchFamily="34" charset="0"/>
                        <a:ea typeface="Verdana" pitchFamily="34" charset="0"/>
                        <a:cs typeface="Verdana" pitchFamily="34" charset="0"/>
                      </a:endParaRPr>
                    </a:p>
                  </a:txBody>
                  <a:tcPr marT="45718" marB="45718" anchor="ctr" horzOverflow="overflow">
                    <a:lnL>
                      <a:noFill/>
                    </a:lnL>
                    <a:lnR cap="flat">
                      <a:noFill/>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8535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chemeClr val="bg2"/>
                          </a:solidFill>
                          <a:effectLst/>
                          <a:latin typeface="Verdana" pitchFamily="34" charset="0"/>
                          <a:ea typeface="Verdana" pitchFamily="34" charset="0"/>
                          <a:cs typeface="Verdana" pitchFamily="34" charset="0"/>
                        </a:rPr>
                        <a:t>Cancer in 5 Continents, IARC</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400" b="0" i="0" u="none" strike="noStrike" cap="none" normalizeH="0" baseline="0" dirty="0">
                        <a:ln>
                          <a:noFill/>
                        </a:ln>
                        <a:solidFill>
                          <a:schemeClr val="bg2"/>
                        </a:solidFill>
                        <a:effectLst/>
                        <a:latin typeface="Arial" pitchFamily="34" charset="0"/>
                      </a:endParaRPr>
                    </a:p>
                  </a:txBody>
                  <a:tcPr marT="45718" marB="4571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a:ln>
                          <a:noFill/>
                        </a:ln>
                        <a:solidFill>
                          <a:schemeClr val="tx1"/>
                        </a:solidFill>
                        <a:effectLst/>
                        <a:latin typeface="Arial" pitchFamily="34" charset="0"/>
                      </a:endParaRPr>
                    </a:p>
                  </a:txBody>
                  <a:tcPr marT="45718" marB="45718" horzOverflow="overflow">
                    <a:lnL>
                      <a:noFill/>
                    </a:lnL>
                    <a:lnR>
                      <a:noFill/>
                    </a:lnR>
                    <a:lnT>
                      <a:noFill/>
                    </a:lnT>
                    <a:lnB cap="flat">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dirty="0">
                        <a:ln>
                          <a:noFill/>
                        </a:ln>
                        <a:solidFill>
                          <a:schemeClr val="tx1"/>
                        </a:solidFill>
                        <a:effectLst/>
                        <a:latin typeface="Arial" pitchFamily="34" charset="0"/>
                      </a:endParaRPr>
                    </a:p>
                  </a:txBody>
                  <a:tcPr marT="45718" marB="4571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4" name="Picture 18" descr="All-tts-1m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825" y="1593850"/>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9" descr="All-tts-2m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71825" y="1593850"/>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0" descr="All-tts-3m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86500" y="1600200"/>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11675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oup 2"/>
          <p:cNvGraphicFramePr>
            <a:graphicFrameLocks noGrp="1"/>
          </p:cNvGraphicFramePr>
          <p:nvPr/>
        </p:nvGraphicFramePr>
        <p:xfrm>
          <a:off x="0" y="76200"/>
          <a:ext cx="9144000" cy="7297738"/>
        </p:xfrm>
        <a:graphic>
          <a:graphicData uri="http://schemas.openxmlformats.org/drawingml/2006/table">
            <a:tbl>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20002"/>
                    </a:ext>
                  </a:extLst>
                </a:gridCol>
              </a:tblGrid>
              <a:tr h="903851">
                <a:tc gridSpan="3">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Verdana" pitchFamily="34" charset="0"/>
                          <a:ea typeface="Verdana" pitchFamily="34" charset="0"/>
                          <a:cs typeface="Verdana" pitchFamily="34" charset="0"/>
                        </a:rPr>
                        <a:t> Trends in mortality from cancer in selected countries: age-</a:t>
                      </a:r>
                      <a:r>
                        <a:rPr kumimoji="0" lang="en-US" sz="1800" b="0" i="0" u="none" strike="noStrike" cap="none" normalizeH="0" baseline="0" dirty="0" err="1">
                          <a:ln>
                            <a:noFill/>
                          </a:ln>
                          <a:solidFill>
                            <a:srgbClr val="000000"/>
                          </a:solidFill>
                          <a:effectLst/>
                          <a:latin typeface="Verdana" pitchFamily="34" charset="0"/>
                          <a:ea typeface="Verdana" pitchFamily="34" charset="0"/>
                          <a:cs typeface="Verdana" pitchFamily="34" charset="0"/>
                        </a:rPr>
                        <a:t>standardised</a:t>
                      </a:r>
                      <a:r>
                        <a:rPr kumimoji="0" lang="en-US" sz="1800" b="0" i="0" u="none" strike="noStrike" cap="none" normalizeH="0" baseline="0" dirty="0">
                          <a:ln>
                            <a:noFill/>
                          </a:ln>
                          <a:solidFill>
                            <a:srgbClr val="000000"/>
                          </a:solidFill>
                          <a:effectLst/>
                          <a:latin typeface="Verdana" pitchFamily="34" charset="0"/>
                          <a:ea typeface="Verdana" pitchFamily="34" charset="0"/>
                          <a:cs typeface="Verdana" pitchFamily="34" charset="0"/>
                        </a:rPr>
                        <a:t> rate per 100,000, women</a:t>
                      </a:r>
                      <a:endParaRPr kumimoji="0" lang="en-US" sz="1800" b="0" i="0" u="none" strike="noStrike" cap="none" normalizeH="0" baseline="0" dirty="0">
                        <a:ln>
                          <a:noFill/>
                        </a:ln>
                        <a:solidFill>
                          <a:schemeClr val="tx1"/>
                        </a:solidFill>
                        <a:effectLst/>
                        <a:latin typeface="Verdana" pitchFamily="34" charset="0"/>
                        <a:ea typeface="Verdana" pitchFamily="34" charset="0"/>
                        <a:cs typeface="Verdana" pitchFamily="34" charset="0"/>
                      </a:endParaRPr>
                    </a:p>
                  </a:txBody>
                  <a:tcPr marT="45717" marB="45717" anchor="ctr" horzOverflow="overflow">
                    <a:lnL cap="flat">
                      <a:noFill/>
                    </a:lnL>
                    <a:lnR cap="flat">
                      <a:noFill/>
                    </a:lnR>
                    <a:lnT cap="flat">
                      <a:noFill/>
                    </a:lnT>
                    <a:lnB>
                      <a:noFill/>
                    </a:lnB>
                    <a:lnTlToBr>
                      <a:noFill/>
                    </a:lnTlToBr>
                    <a:lnBlToTr>
                      <a:noFill/>
                    </a:lnBlToTr>
                    <a:solidFill>
                      <a:srgbClr val="CEDCED"/>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419644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cs typeface="Arial" pitchFamily="34" charset="0"/>
                        </a:rPr>
                        <a:t>  </a:t>
                      </a:r>
                      <a:r>
                        <a:rPr kumimoji="0" lang="en-US" sz="15400" b="0" i="0" u="none" strike="noStrike" cap="none" normalizeH="0" baseline="0">
                          <a:ln>
                            <a:noFill/>
                          </a:ln>
                          <a:solidFill>
                            <a:srgbClr val="000000"/>
                          </a:solidFill>
                          <a:effectLst/>
                          <a:latin typeface="Arial" pitchFamily="34" charset="0"/>
                          <a:cs typeface="Arial" pitchFamily="34" charset="0"/>
                        </a:rPr>
                        <a:t> </a:t>
                      </a:r>
                      <a:r>
                        <a:rPr kumimoji="0" lang="en-US" sz="800" b="0" i="0" u="none" strike="noStrike" cap="none" normalizeH="0" baseline="0">
                          <a:ln>
                            <a:noFill/>
                          </a:ln>
                          <a:solidFill>
                            <a:srgbClr val="000000"/>
                          </a:solidFill>
                          <a:effectLst/>
                          <a:latin typeface="Arial" pitchFamily="34" charset="0"/>
                          <a:cs typeface="Arial" pitchFamily="34" charset="0"/>
                        </a:rPr>
                        <a:t>                                                                                         </a:t>
                      </a:r>
                    </a:p>
                  </a:txBody>
                  <a:tcPr marT="45717" marB="45717" anchor="ctr"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cs typeface="Arial" pitchFamily="34" charset="0"/>
                        </a:rPr>
                        <a:t>  </a:t>
                      </a:r>
                      <a:r>
                        <a:rPr kumimoji="0" lang="en-US" sz="15400" b="0" i="0" u="none" strike="noStrike" cap="none" normalizeH="0" baseline="0">
                          <a:ln>
                            <a:noFill/>
                          </a:ln>
                          <a:solidFill>
                            <a:srgbClr val="000000"/>
                          </a:solidFill>
                          <a:effectLst/>
                          <a:latin typeface="Arial" pitchFamily="34" charset="0"/>
                          <a:cs typeface="Arial" pitchFamily="34" charset="0"/>
                        </a:rPr>
                        <a:t> </a:t>
                      </a:r>
                      <a:r>
                        <a:rPr kumimoji="0" lang="en-US" sz="800" b="0" i="0" u="none" strike="noStrike" cap="none" normalizeH="0" baseline="0">
                          <a:ln>
                            <a:noFill/>
                          </a:ln>
                          <a:solidFill>
                            <a:srgbClr val="000000"/>
                          </a:solidFill>
                          <a:effectLst/>
                          <a:latin typeface="Arial" pitchFamily="34" charset="0"/>
                          <a:cs typeface="Arial" pitchFamily="34" charset="0"/>
                        </a:rPr>
                        <a:t>                                                                                         </a:t>
                      </a:r>
                    </a:p>
                  </a:txBody>
                  <a:tcPr marT="45717" marB="45717" anchor="ctr"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cs typeface="Arial" pitchFamily="34" charset="0"/>
                        </a:rPr>
                        <a:t>  </a:t>
                      </a:r>
                      <a:r>
                        <a:rPr kumimoji="0" lang="en-US" sz="15400" b="0" i="0" u="none" strike="noStrike" cap="none" normalizeH="0" baseline="0">
                          <a:ln>
                            <a:noFill/>
                          </a:ln>
                          <a:solidFill>
                            <a:srgbClr val="000000"/>
                          </a:solidFill>
                          <a:effectLst/>
                          <a:latin typeface="Arial" pitchFamily="34" charset="0"/>
                          <a:cs typeface="Arial" pitchFamily="34" charset="0"/>
                        </a:rPr>
                        <a:t> </a:t>
                      </a:r>
                      <a:r>
                        <a:rPr kumimoji="0" lang="en-US" sz="800" b="0" i="0" u="none" strike="noStrike" cap="none" normalizeH="0" baseline="0">
                          <a:ln>
                            <a:noFill/>
                          </a:ln>
                          <a:solidFill>
                            <a:srgbClr val="000000"/>
                          </a:solidFill>
                          <a:effectLst/>
                          <a:latin typeface="Arial" pitchFamily="34" charset="0"/>
                          <a:cs typeface="Arial" pitchFamily="34" charset="0"/>
                        </a:rPr>
                        <a:t>                                                                                         </a:t>
                      </a:r>
                    </a:p>
                  </a:txBody>
                  <a:tcPr marT="45717" marB="45717" anchor="ctr" horzOverflow="overflow">
                    <a:lnL>
                      <a:noFill/>
                    </a:lnL>
                    <a:lnR cap="flat">
                      <a:noFill/>
                    </a:lnR>
                    <a:lnT>
                      <a:noFill/>
                    </a:lnT>
                    <a:lnB>
                      <a:noFill/>
                    </a:lnB>
                    <a:lnTlToBr>
                      <a:noFill/>
                    </a:lnTlToBr>
                    <a:lnBlToTr>
                      <a:noFill/>
                    </a:lnBlToTr>
                    <a:solidFill>
                      <a:srgbClr val="FFFFFF"/>
                    </a:solidFill>
                  </a:tcPr>
                </a:tc>
                <a:extLst>
                  <a:ext uri="{0D108BD9-81ED-4DB2-BD59-A6C34878D82A}">
                    <a16:rowId xmlns:a16="http://schemas.microsoft.com/office/drawing/2014/main" val="10001"/>
                  </a:ext>
                </a:extLst>
              </a:tr>
              <a:tr h="168095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chemeClr val="bg2"/>
                          </a:solidFill>
                          <a:effectLst/>
                          <a:latin typeface="Verdana" pitchFamily="34" charset="0"/>
                          <a:ea typeface="Verdana" pitchFamily="34" charset="0"/>
                          <a:cs typeface="Verdana" pitchFamily="34" charset="0"/>
                        </a:rPr>
                        <a:t>Cancer in 5 Continents, IARC</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2"/>
                        </a:solidFill>
                        <a:effectLst/>
                        <a:latin typeface="Arial" pitchFamily="34" charset="0"/>
                        <a:cs typeface="Arial" pitchFamily="34" charset="0"/>
                      </a:endParaRPr>
                    </a:p>
                  </a:txBody>
                  <a:tcPr marT="45717" marB="45717" anchor="ctr"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Arial" pitchFamily="34" charset="0"/>
                        <a:cs typeface="Arial" pitchFamily="34" charset="0"/>
                      </a:endParaRPr>
                    </a:p>
                  </a:txBody>
                  <a:tcPr marT="45717" marB="45717" anchor="ctr"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Arial" pitchFamily="34" charset="0"/>
                        <a:cs typeface="Arial" pitchFamily="34" charset="0"/>
                      </a:endParaRPr>
                    </a:p>
                  </a:txBody>
                  <a:tcPr marT="45717" marB="45717" anchor="ctr" horzOverflow="overflow">
                    <a:lnL>
                      <a:noFill/>
                    </a:lnL>
                    <a:lnR cap="flat">
                      <a:noFill/>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516486">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a:ln>
                            <a:noFill/>
                          </a:ln>
                          <a:solidFill>
                            <a:srgbClr val="000000"/>
                          </a:solidFill>
                          <a:effectLst/>
                          <a:latin typeface="Arial" pitchFamily="34" charset="0"/>
                          <a:cs typeface="Arial" pitchFamily="34" charset="0"/>
                        </a:rPr>
                        <a:t>  </a:t>
                      </a:r>
                      <a:endParaRPr kumimoji="0" lang="en-US" sz="4400" b="0" i="0" u="none" strike="noStrike" cap="none" normalizeH="0" baseline="0">
                        <a:ln>
                          <a:noFill/>
                        </a:ln>
                        <a:solidFill>
                          <a:srgbClr val="000000"/>
                        </a:solidFill>
                        <a:effectLst/>
                        <a:latin typeface="Arial" pitchFamily="34" charset="0"/>
                        <a:cs typeface="Arial" pitchFamily="34" charset="0"/>
                      </a:endParaRPr>
                    </a:p>
                  </a:txBody>
                  <a:tcPr marT="45717" marB="45717" anchor="ctr" horzOverflow="overflow">
                    <a:lnL cap="flat">
                      <a:noFill/>
                    </a:lnL>
                    <a:lnR>
                      <a:noFill/>
                    </a:lnR>
                    <a:lnT>
                      <a:noFill/>
                    </a:lnT>
                    <a:lnB cap="flat">
                      <a:noFill/>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a:ln>
                          <a:noFill/>
                        </a:ln>
                        <a:solidFill>
                          <a:schemeClr val="tx1"/>
                        </a:solidFill>
                        <a:effectLst/>
                        <a:latin typeface="Arial" pitchFamily="34" charset="0"/>
                      </a:endParaRPr>
                    </a:p>
                  </a:txBody>
                  <a:tcPr marT="45717" marB="45717" horzOverflow="overflow">
                    <a:lnL>
                      <a:noFill/>
                    </a:lnL>
                    <a:lnR>
                      <a:noFill/>
                    </a:lnR>
                    <a:lnT>
                      <a:noFill/>
                    </a:lnT>
                    <a:lnB cap="flat">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dirty="0">
                        <a:ln>
                          <a:noFill/>
                        </a:ln>
                        <a:solidFill>
                          <a:schemeClr val="tx1"/>
                        </a:solidFill>
                        <a:effectLst/>
                        <a:latin typeface="Arial" pitchFamily="34" charset="0"/>
                      </a:endParaRPr>
                    </a:p>
                  </a:txBody>
                  <a:tcPr marT="45717" marB="45717"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3" name="Picture 17" descr="All-tts-1m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825" y="2095500"/>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8" descr="All-tts-2m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71825" y="2095500"/>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9" descr="All-tts-3m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19825" y="2095500"/>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0" descr="empt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55750" y="4857750"/>
            <a:ext cx="95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20601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n external file that holds a picture, illustration, etc.&#10;Object name is jnci.j_djv273_f0002.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88640"/>
            <a:ext cx="6800850" cy="528637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43608" y="5475016"/>
            <a:ext cx="6984776" cy="1200329"/>
          </a:xfrm>
          <a:prstGeom prst="rect">
            <a:avLst/>
          </a:prstGeom>
        </p:spPr>
        <p:txBody>
          <a:bodyPr wrap="square">
            <a:spAutoFit/>
          </a:bodyPr>
          <a:lstStyle/>
          <a:p>
            <a:r>
              <a:rPr lang="en-GB" b="1" dirty="0">
                <a:solidFill>
                  <a:srgbClr val="000000"/>
                </a:solidFill>
                <a:latin typeface="Times New Roman" panose="02020603050405020304" pitchFamily="18" charset="0"/>
              </a:rPr>
              <a:t>The crossing of the curves for breast and cervical cancers is a typical indicator of transition of low-income countries to a pattern typical of high-income countries (from Cancer Atlas, American Cancer Society, Atlanta, 2014).</a:t>
            </a:r>
            <a:endParaRPr lang="en-GB" b="1" dirty="0"/>
          </a:p>
        </p:txBody>
      </p:sp>
    </p:spTree>
    <p:extLst>
      <p:ext uri="{BB962C8B-B14F-4D97-AF65-F5344CB8AC3E}">
        <p14:creationId xmlns:p14="http://schemas.microsoft.com/office/powerpoint/2010/main" val="5911200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0" y="0"/>
            <a:ext cx="8486775" cy="119062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3600"/>
              <a:t>Cancers where a significant proportion remain of unknown aetiology</a:t>
            </a:r>
            <a:endParaRPr lang="en-GB" altLang="en-US" sz="3600" dirty="0"/>
          </a:p>
        </p:txBody>
      </p:sp>
      <p:graphicFrame>
        <p:nvGraphicFramePr>
          <p:cNvPr id="4" name="Content Placeholder 3"/>
          <p:cNvGraphicFramePr>
            <a:graphicFrameLocks/>
          </p:cNvGraphicFramePr>
          <p:nvPr/>
        </p:nvGraphicFramePr>
        <p:xfrm>
          <a:off x="225425" y="1443038"/>
          <a:ext cx="8504238" cy="4416444"/>
        </p:xfrm>
        <a:graphic>
          <a:graphicData uri="http://schemas.openxmlformats.org/drawingml/2006/table">
            <a:tbl>
              <a:tblPr firstRow="1" bandRow="1">
                <a:tableStyleId>{5C22544A-7EE6-4342-B048-85BDC9FD1C3A}</a:tableStyleId>
              </a:tblPr>
              <a:tblGrid>
                <a:gridCol w="2597710">
                  <a:extLst>
                    <a:ext uri="{9D8B030D-6E8A-4147-A177-3AD203B41FA5}">
                      <a16:colId xmlns:a16="http://schemas.microsoft.com/office/drawing/2014/main" val="20000"/>
                    </a:ext>
                  </a:extLst>
                </a:gridCol>
                <a:gridCol w="3465121">
                  <a:extLst>
                    <a:ext uri="{9D8B030D-6E8A-4147-A177-3AD203B41FA5}">
                      <a16:colId xmlns:a16="http://schemas.microsoft.com/office/drawing/2014/main" val="20001"/>
                    </a:ext>
                  </a:extLst>
                </a:gridCol>
                <a:gridCol w="2441407">
                  <a:extLst>
                    <a:ext uri="{9D8B030D-6E8A-4147-A177-3AD203B41FA5}">
                      <a16:colId xmlns:a16="http://schemas.microsoft.com/office/drawing/2014/main" val="20002"/>
                    </a:ext>
                  </a:extLst>
                </a:gridCol>
              </a:tblGrid>
              <a:tr h="822915">
                <a:tc>
                  <a:txBody>
                    <a:bodyPr/>
                    <a:lstStyle/>
                    <a:p>
                      <a:pPr algn="ctr"/>
                      <a:r>
                        <a:rPr lang="en-GB" sz="2400" dirty="0"/>
                        <a:t>Organ sites</a:t>
                      </a:r>
                    </a:p>
                  </a:txBody>
                  <a:tcPr marL="91428" marR="91428" marT="45697" marB="45697"/>
                </a:tc>
                <a:tc>
                  <a:txBody>
                    <a:bodyPr/>
                    <a:lstStyle/>
                    <a:p>
                      <a:pPr algn="ctr"/>
                      <a:r>
                        <a:rPr lang="en-GB" sz="2400" dirty="0"/>
                        <a:t>Estimated annual no. new cases worldwide</a:t>
                      </a:r>
                    </a:p>
                  </a:txBody>
                  <a:tcPr marL="91428" marR="91428" marT="45697" marB="45697"/>
                </a:tc>
                <a:tc>
                  <a:txBody>
                    <a:bodyPr/>
                    <a:lstStyle/>
                    <a:p>
                      <a:pPr algn="ctr"/>
                      <a:r>
                        <a:rPr lang="en-GB" sz="2400" dirty="0"/>
                        <a:t>Percent global cancer burden</a:t>
                      </a:r>
                    </a:p>
                  </a:txBody>
                  <a:tcPr marL="91428" marR="91428" marT="45697" marB="45697"/>
                </a:tc>
                <a:extLst>
                  <a:ext uri="{0D108BD9-81ED-4DB2-BD59-A6C34878D82A}">
                    <a16:rowId xmlns:a16="http://schemas.microsoft.com/office/drawing/2014/main" val="10000"/>
                  </a:ext>
                </a:extLst>
              </a:tr>
              <a:tr h="461769">
                <a:tc>
                  <a:txBody>
                    <a:bodyPr/>
                    <a:lstStyle/>
                    <a:p>
                      <a:r>
                        <a:rPr lang="en-GB" sz="2400" dirty="0"/>
                        <a:t>Prostate</a:t>
                      </a:r>
                    </a:p>
                  </a:txBody>
                  <a:tcPr marL="91428" marR="91428" marT="45697" marB="45697">
                    <a:solidFill>
                      <a:srgbClr val="E3EBFD"/>
                    </a:solidFill>
                  </a:tcPr>
                </a:tc>
                <a:tc>
                  <a:txBody>
                    <a:bodyPr/>
                    <a:lstStyle/>
                    <a:p>
                      <a:pPr algn="ctr"/>
                      <a:r>
                        <a:rPr lang="en-GB" sz="2400" dirty="0"/>
                        <a:t>1,100,000</a:t>
                      </a:r>
                    </a:p>
                  </a:txBody>
                  <a:tcPr marL="91428" marR="91428" marT="45697" marB="45697">
                    <a:solidFill>
                      <a:srgbClr val="E3EBFD"/>
                    </a:solidFill>
                  </a:tcPr>
                </a:tc>
                <a:tc>
                  <a:txBody>
                    <a:bodyPr/>
                    <a:lstStyle/>
                    <a:p>
                      <a:pPr algn="ctr"/>
                      <a:r>
                        <a:rPr lang="en-GB" sz="2400" dirty="0"/>
                        <a:t>7.9</a:t>
                      </a:r>
                    </a:p>
                  </a:txBody>
                  <a:tcPr marL="91428" marR="91428" marT="45697" marB="45697">
                    <a:solidFill>
                      <a:srgbClr val="E3EBFD"/>
                    </a:solidFill>
                  </a:tcPr>
                </a:tc>
                <a:extLst>
                  <a:ext uri="{0D108BD9-81ED-4DB2-BD59-A6C34878D82A}">
                    <a16:rowId xmlns:a16="http://schemas.microsoft.com/office/drawing/2014/main" val="10001"/>
                  </a:ext>
                </a:extLst>
              </a:tr>
              <a:tr h="822915">
                <a:tc>
                  <a:txBody>
                    <a:bodyPr/>
                    <a:lstStyle/>
                    <a:p>
                      <a:r>
                        <a:rPr lang="en-GB" sz="2400" dirty="0"/>
                        <a:t>Lymphoma and Leukaemia</a:t>
                      </a:r>
                    </a:p>
                  </a:txBody>
                  <a:tcPr marL="91428" marR="91428" marT="45697" marB="45697">
                    <a:solidFill>
                      <a:srgbClr val="E3EBFD"/>
                    </a:solidFill>
                  </a:tcPr>
                </a:tc>
                <a:tc>
                  <a:txBody>
                    <a:bodyPr/>
                    <a:lstStyle/>
                    <a:p>
                      <a:pPr algn="ctr"/>
                      <a:r>
                        <a:rPr lang="en-GB" sz="2400" dirty="0"/>
                        <a:t>850,000</a:t>
                      </a:r>
                    </a:p>
                  </a:txBody>
                  <a:tcPr marL="91428" marR="91428" marT="45697" marB="45697">
                    <a:solidFill>
                      <a:srgbClr val="E3EBFD"/>
                    </a:solidFill>
                  </a:tcPr>
                </a:tc>
                <a:tc>
                  <a:txBody>
                    <a:bodyPr/>
                    <a:lstStyle/>
                    <a:p>
                      <a:pPr algn="ctr"/>
                      <a:r>
                        <a:rPr lang="en-GB" sz="2400" dirty="0"/>
                        <a:t>6.0</a:t>
                      </a:r>
                    </a:p>
                  </a:txBody>
                  <a:tcPr marL="91428" marR="91428" marT="45697" marB="45697">
                    <a:solidFill>
                      <a:srgbClr val="E3EBFD"/>
                    </a:solidFill>
                  </a:tcPr>
                </a:tc>
                <a:extLst>
                  <a:ext uri="{0D108BD9-81ED-4DB2-BD59-A6C34878D82A}">
                    <a16:rowId xmlns:a16="http://schemas.microsoft.com/office/drawing/2014/main" val="10002"/>
                  </a:ext>
                </a:extLst>
              </a:tr>
              <a:tr h="461769">
                <a:tc>
                  <a:txBody>
                    <a:bodyPr/>
                    <a:lstStyle/>
                    <a:p>
                      <a:r>
                        <a:rPr lang="en-GB" sz="2400" dirty="0"/>
                        <a:t>Kidney</a:t>
                      </a:r>
                    </a:p>
                  </a:txBody>
                  <a:tcPr marL="91428" marR="91428" marT="45697" marB="45697">
                    <a:solidFill>
                      <a:srgbClr val="E3EBFD"/>
                    </a:solidFill>
                  </a:tcPr>
                </a:tc>
                <a:tc>
                  <a:txBody>
                    <a:bodyPr/>
                    <a:lstStyle/>
                    <a:p>
                      <a:pPr algn="ctr"/>
                      <a:r>
                        <a:rPr lang="en-GB" sz="2400" dirty="0"/>
                        <a:t>340,000</a:t>
                      </a:r>
                    </a:p>
                  </a:txBody>
                  <a:tcPr marL="91428" marR="91428" marT="45697" marB="45697">
                    <a:solidFill>
                      <a:srgbClr val="E3EBFD"/>
                    </a:solidFill>
                  </a:tcPr>
                </a:tc>
                <a:tc>
                  <a:txBody>
                    <a:bodyPr/>
                    <a:lstStyle/>
                    <a:p>
                      <a:pPr algn="ctr"/>
                      <a:r>
                        <a:rPr lang="en-GB" sz="2400" dirty="0"/>
                        <a:t>2.4</a:t>
                      </a:r>
                    </a:p>
                  </a:txBody>
                  <a:tcPr marL="91428" marR="91428" marT="45697" marB="45697">
                    <a:solidFill>
                      <a:srgbClr val="E3EBFD"/>
                    </a:solidFill>
                  </a:tcPr>
                </a:tc>
                <a:extLst>
                  <a:ext uri="{0D108BD9-81ED-4DB2-BD59-A6C34878D82A}">
                    <a16:rowId xmlns:a16="http://schemas.microsoft.com/office/drawing/2014/main" val="10003"/>
                  </a:ext>
                </a:extLst>
              </a:tr>
              <a:tr h="461769">
                <a:tc>
                  <a:txBody>
                    <a:bodyPr/>
                    <a:lstStyle/>
                    <a:p>
                      <a:r>
                        <a:rPr lang="en-GB" sz="2400" dirty="0"/>
                        <a:t>Pancreas</a:t>
                      </a:r>
                    </a:p>
                  </a:txBody>
                  <a:tcPr marL="91428" marR="91428" marT="45697" marB="45697">
                    <a:solidFill>
                      <a:srgbClr val="E3EBFD"/>
                    </a:solidFill>
                  </a:tcPr>
                </a:tc>
                <a:tc>
                  <a:txBody>
                    <a:bodyPr/>
                    <a:lstStyle/>
                    <a:p>
                      <a:pPr algn="ctr"/>
                      <a:r>
                        <a:rPr lang="en-GB" sz="2400" dirty="0"/>
                        <a:t>340,000</a:t>
                      </a:r>
                    </a:p>
                  </a:txBody>
                  <a:tcPr marL="91428" marR="91428" marT="45697" marB="45697">
                    <a:solidFill>
                      <a:srgbClr val="E3EBFD"/>
                    </a:solidFill>
                  </a:tcPr>
                </a:tc>
                <a:tc>
                  <a:txBody>
                    <a:bodyPr/>
                    <a:lstStyle/>
                    <a:p>
                      <a:pPr algn="ctr"/>
                      <a:r>
                        <a:rPr lang="en-GB" sz="2400" dirty="0"/>
                        <a:t>2.4</a:t>
                      </a:r>
                    </a:p>
                  </a:txBody>
                  <a:tcPr marL="91428" marR="91428" marT="45697" marB="45697">
                    <a:solidFill>
                      <a:srgbClr val="E3EBFD"/>
                    </a:solidFill>
                  </a:tcPr>
                </a:tc>
                <a:extLst>
                  <a:ext uri="{0D108BD9-81ED-4DB2-BD59-A6C34878D82A}">
                    <a16:rowId xmlns:a16="http://schemas.microsoft.com/office/drawing/2014/main" val="10004"/>
                  </a:ext>
                </a:extLst>
              </a:tr>
              <a:tr h="461769">
                <a:tc>
                  <a:txBody>
                    <a:bodyPr/>
                    <a:lstStyle/>
                    <a:p>
                      <a:r>
                        <a:rPr lang="en-GB" sz="2400" dirty="0"/>
                        <a:t>Thyroid</a:t>
                      </a:r>
                    </a:p>
                  </a:txBody>
                  <a:tcPr marL="91428" marR="91428" marT="45697" marB="45697">
                    <a:solidFill>
                      <a:srgbClr val="E3EBFD"/>
                    </a:solidFill>
                  </a:tcPr>
                </a:tc>
                <a:tc>
                  <a:txBody>
                    <a:bodyPr/>
                    <a:lstStyle/>
                    <a:p>
                      <a:pPr algn="ctr"/>
                      <a:r>
                        <a:rPr lang="en-GB" sz="2400" dirty="0"/>
                        <a:t>300,000</a:t>
                      </a:r>
                    </a:p>
                  </a:txBody>
                  <a:tcPr marL="91428" marR="91428" marT="45697" marB="45697">
                    <a:solidFill>
                      <a:srgbClr val="E3EBFD"/>
                    </a:solidFill>
                  </a:tcPr>
                </a:tc>
                <a:tc>
                  <a:txBody>
                    <a:bodyPr/>
                    <a:lstStyle/>
                    <a:p>
                      <a:pPr algn="ctr"/>
                      <a:r>
                        <a:rPr lang="en-GB" sz="2400" dirty="0"/>
                        <a:t>2.1</a:t>
                      </a:r>
                    </a:p>
                  </a:txBody>
                  <a:tcPr marL="91428" marR="91428" marT="45697" marB="45697">
                    <a:solidFill>
                      <a:srgbClr val="E3EBFD"/>
                    </a:solidFill>
                  </a:tcPr>
                </a:tc>
                <a:extLst>
                  <a:ext uri="{0D108BD9-81ED-4DB2-BD59-A6C34878D82A}">
                    <a16:rowId xmlns:a16="http://schemas.microsoft.com/office/drawing/2014/main" val="10005"/>
                  </a:ext>
                </a:extLst>
              </a:tr>
              <a:tr h="461769">
                <a:tc>
                  <a:txBody>
                    <a:bodyPr/>
                    <a:lstStyle/>
                    <a:p>
                      <a:r>
                        <a:rPr lang="en-GB" sz="2400" dirty="0"/>
                        <a:t>Brain</a:t>
                      </a:r>
                    </a:p>
                  </a:txBody>
                  <a:tcPr marL="91428" marR="91428" marT="45697" marB="45697">
                    <a:solidFill>
                      <a:srgbClr val="E3EBFD"/>
                    </a:solidFill>
                  </a:tcPr>
                </a:tc>
                <a:tc>
                  <a:txBody>
                    <a:bodyPr/>
                    <a:lstStyle/>
                    <a:p>
                      <a:pPr algn="ctr"/>
                      <a:r>
                        <a:rPr lang="en-GB" sz="2400" dirty="0"/>
                        <a:t>260,000</a:t>
                      </a:r>
                    </a:p>
                  </a:txBody>
                  <a:tcPr marL="91428" marR="91428" marT="45697" marB="45697">
                    <a:solidFill>
                      <a:srgbClr val="E3EBFD"/>
                    </a:solidFill>
                  </a:tcPr>
                </a:tc>
                <a:tc>
                  <a:txBody>
                    <a:bodyPr/>
                    <a:lstStyle/>
                    <a:p>
                      <a:pPr algn="ctr"/>
                      <a:r>
                        <a:rPr lang="en-GB" sz="2400" dirty="0"/>
                        <a:t>1.8</a:t>
                      </a:r>
                    </a:p>
                  </a:txBody>
                  <a:tcPr marL="91428" marR="91428" marT="45697" marB="45697">
                    <a:solidFill>
                      <a:srgbClr val="E3EBFD"/>
                    </a:solidFill>
                  </a:tcPr>
                </a:tc>
                <a:extLst>
                  <a:ext uri="{0D108BD9-81ED-4DB2-BD59-A6C34878D82A}">
                    <a16:rowId xmlns:a16="http://schemas.microsoft.com/office/drawing/2014/main" val="10006"/>
                  </a:ext>
                </a:extLst>
              </a:tr>
              <a:tr h="461769">
                <a:tc>
                  <a:txBody>
                    <a:bodyPr/>
                    <a:lstStyle/>
                    <a:p>
                      <a:r>
                        <a:rPr lang="en-GB" sz="2400" dirty="0"/>
                        <a:t>Colorectal</a:t>
                      </a:r>
                    </a:p>
                  </a:txBody>
                  <a:tcPr marL="91428" marR="91428" marT="45697" marB="45697">
                    <a:solidFill>
                      <a:srgbClr val="E3EBFD"/>
                    </a:solidFill>
                  </a:tcPr>
                </a:tc>
                <a:tc>
                  <a:txBody>
                    <a:bodyPr/>
                    <a:lstStyle/>
                    <a:p>
                      <a:pPr algn="ctr"/>
                      <a:r>
                        <a:rPr lang="en-GB" sz="2400" dirty="0"/>
                        <a:t>1,400,000</a:t>
                      </a:r>
                    </a:p>
                  </a:txBody>
                  <a:tcPr marL="91428" marR="91428" marT="45697" marB="45697">
                    <a:solidFill>
                      <a:srgbClr val="E3EBFD"/>
                    </a:solidFill>
                  </a:tcPr>
                </a:tc>
                <a:tc>
                  <a:txBody>
                    <a:bodyPr/>
                    <a:lstStyle/>
                    <a:p>
                      <a:pPr algn="ctr"/>
                      <a:r>
                        <a:rPr lang="en-GB" sz="2400" dirty="0"/>
                        <a:t>9.7</a:t>
                      </a:r>
                    </a:p>
                  </a:txBody>
                  <a:tcPr marL="91428" marR="91428" marT="45697" marB="45697">
                    <a:solidFill>
                      <a:srgbClr val="E3EBFD"/>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7982639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 y="100012"/>
            <a:ext cx="7620000" cy="6657975"/>
          </a:xfrm>
          <a:prstGeom prst="rect">
            <a:avLst/>
          </a:prstGeom>
        </p:spPr>
      </p:pic>
    </p:spTree>
    <p:extLst>
      <p:ext uri="{BB962C8B-B14F-4D97-AF65-F5344CB8AC3E}">
        <p14:creationId xmlns:p14="http://schemas.microsoft.com/office/powerpoint/2010/main" val="18875360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76200"/>
            <a:ext cx="8229600" cy="1143000"/>
          </a:xfrm>
        </p:spPr>
        <p:txBody>
          <a:bodyPr/>
          <a:lstStyle/>
          <a:p>
            <a:r>
              <a:rPr lang="en-US" altLang="en-US" sz="2000"/>
              <a:t>Systems Biology Approach to </a:t>
            </a:r>
            <a:br>
              <a:rPr lang="en-US" altLang="en-US" sz="2000"/>
            </a:br>
            <a:r>
              <a:rPr lang="en-US" altLang="en-US" sz="2000"/>
              <a:t>Colorectal Cancer</a:t>
            </a:r>
          </a:p>
        </p:txBody>
      </p:sp>
      <p:pic>
        <p:nvPicPr>
          <p:cNvPr id="19459" name="Picture 5" descr="Photo of colon composi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6988" y="2590800"/>
            <a:ext cx="3724275"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228600" y="1828800"/>
            <a:ext cx="1981200" cy="10668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solidFill>
                <a:srgbClr val="FFFFFF"/>
              </a:solidFill>
            </a:endParaRPr>
          </a:p>
        </p:txBody>
      </p:sp>
      <p:sp>
        <p:nvSpPr>
          <p:cNvPr id="19461" name="TextBox 7"/>
          <p:cNvSpPr txBox="1">
            <a:spLocks noChangeArrowheads="1"/>
          </p:cNvSpPr>
          <p:nvPr/>
        </p:nvSpPr>
        <p:spPr bwMode="auto">
          <a:xfrm>
            <a:off x="381000" y="1916113"/>
            <a:ext cx="1676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b="1">
                <a:solidFill>
                  <a:srgbClr val="FFFF00"/>
                </a:solidFill>
              </a:rPr>
              <a:t>Metabolomic/Hormonal Profiling</a:t>
            </a:r>
          </a:p>
        </p:txBody>
      </p:sp>
      <p:sp>
        <p:nvSpPr>
          <p:cNvPr id="10" name="Rectangle 9"/>
          <p:cNvSpPr/>
          <p:nvPr/>
        </p:nvSpPr>
        <p:spPr>
          <a:xfrm>
            <a:off x="304800" y="5562600"/>
            <a:ext cx="1981200" cy="10668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solidFill>
                <a:srgbClr val="FFFFFF"/>
              </a:solidFill>
            </a:endParaRPr>
          </a:p>
        </p:txBody>
      </p:sp>
      <p:sp>
        <p:nvSpPr>
          <p:cNvPr id="19463" name="TextBox 10"/>
          <p:cNvSpPr txBox="1">
            <a:spLocks noChangeArrowheads="1"/>
          </p:cNvSpPr>
          <p:nvPr/>
        </p:nvSpPr>
        <p:spPr bwMode="auto">
          <a:xfrm>
            <a:off x="457200" y="5638800"/>
            <a:ext cx="1676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b="1">
                <a:solidFill>
                  <a:srgbClr val="FFFF00"/>
                </a:solidFill>
              </a:rPr>
              <a:t>Genomics</a:t>
            </a:r>
          </a:p>
          <a:p>
            <a:pPr algn="ctr" eaLnBrk="1" hangingPunct="1">
              <a:spcBef>
                <a:spcPct val="0"/>
              </a:spcBef>
              <a:buFontTx/>
              <a:buNone/>
            </a:pPr>
            <a:r>
              <a:rPr lang="en-GB" altLang="en-US" sz="1800" b="1">
                <a:solidFill>
                  <a:srgbClr val="FFFF00"/>
                </a:solidFill>
              </a:rPr>
              <a:t>(GWAS, Sequencing)</a:t>
            </a:r>
          </a:p>
        </p:txBody>
      </p:sp>
      <p:sp>
        <p:nvSpPr>
          <p:cNvPr id="12" name="Rectangle 11"/>
          <p:cNvSpPr/>
          <p:nvPr/>
        </p:nvSpPr>
        <p:spPr>
          <a:xfrm>
            <a:off x="6781800" y="1752600"/>
            <a:ext cx="1981200" cy="10668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solidFill>
                <a:srgbClr val="FFFFFF"/>
              </a:solidFill>
            </a:endParaRPr>
          </a:p>
        </p:txBody>
      </p:sp>
      <p:sp>
        <p:nvSpPr>
          <p:cNvPr id="19465" name="TextBox 12"/>
          <p:cNvSpPr txBox="1">
            <a:spLocks noChangeArrowheads="1"/>
          </p:cNvSpPr>
          <p:nvPr/>
        </p:nvSpPr>
        <p:spPr bwMode="auto">
          <a:xfrm>
            <a:off x="6934200" y="1981200"/>
            <a:ext cx="16764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b="1">
                <a:solidFill>
                  <a:srgbClr val="FFFF00"/>
                </a:solidFill>
              </a:rPr>
              <a:t>Tumour Profiling</a:t>
            </a:r>
          </a:p>
        </p:txBody>
      </p:sp>
      <p:sp>
        <p:nvSpPr>
          <p:cNvPr id="14" name="Rectangle 13"/>
          <p:cNvSpPr/>
          <p:nvPr/>
        </p:nvSpPr>
        <p:spPr>
          <a:xfrm>
            <a:off x="6705600" y="5562600"/>
            <a:ext cx="1981200" cy="10668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solidFill>
                <a:srgbClr val="FFFFFF"/>
              </a:solidFill>
            </a:endParaRPr>
          </a:p>
        </p:txBody>
      </p:sp>
      <p:sp>
        <p:nvSpPr>
          <p:cNvPr id="19467" name="TextBox 14"/>
          <p:cNvSpPr txBox="1">
            <a:spLocks noChangeArrowheads="1"/>
          </p:cNvSpPr>
          <p:nvPr/>
        </p:nvSpPr>
        <p:spPr bwMode="auto">
          <a:xfrm>
            <a:off x="6858000" y="5878513"/>
            <a:ext cx="1676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b="1">
                <a:solidFill>
                  <a:srgbClr val="FFFF00"/>
                </a:solidFill>
              </a:rPr>
              <a:t>Epigenetics</a:t>
            </a:r>
          </a:p>
        </p:txBody>
      </p:sp>
      <p:sp>
        <p:nvSpPr>
          <p:cNvPr id="16" name="Rectangle 15"/>
          <p:cNvSpPr/>
          <p:nvPr/>
        </p:nvSpPr>
        <p:spPr>
          <a:xfrm>
            <a:off x="3581400" y="1295400"/>
            <a:ext cx="1981200" cy="10668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solidFill>
                <a:srgbClr val="FFFFFF"/>
              </a:solidFill>
            </a:endParaRPr>
          </a:p>
        </p:txBody>
      </p:sp>
      <p:sp>
        <p:nvSpPr>
          <p:cNvPr id="19469" name="TextBox 16"/>
          <p:cNvSpPr txBox="1">
            <a:spLocks noChangeArrowheads="1"/>
          </p:cNvSpPr>
          <p:nvPr/>
        </p:nvSpPr>
        <p:spPr bwMode="auto">
          <a:xfrm>
            <a:off x="3810000" y="1447800"/>
            <a:ext cx="152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b="1">
                <a:solidFill>
                  <a:srgbClr val="FFFF00"/>
                </a:solidFill>
              </a:rPr>
              <a:t>Gut</a:t>
            </a:r>
          </a:p>
          <a:p>
            <a:pPr algn="ctr" eaLnBrk="1" hangingPunct="1">
              <a:spcBef>
                <a:spcPct val="0"/>
              </a:spcBef>
              <a:buFontTx/>
              <a:buNone/>
            </a:pPr>
            <a:r>
              <a:rPr lang="en-GB" altLang="en-US" sz="1800" b="1">
                <a:solidFill>
                  <a:srgbClr val="FFFF00"/>
                </a:solidFill>
              </a:rPr>
              <a:t>Microbiome</a:t>
            </a:r>
          </a:p>
        </p:txBody>
      </p:sp>
      <p:sp>
        <p:nvSpPr>
          <p:cNvPr id="18" name="Rectangle 17"/>
          <p:cNvSpPr/>
          <p:nvPr/>
        </p:nvSpPr>
        <p:spPr>
          <a:xfrm>
            <a:off x="3581400" y="5562600"/>
            <a:ext cx="1981200" cy="10668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solidFill>
                <a:srgbClr val="FFFFFF"/>
              </a:solidFill>
            </a:endParaRPr>
          </a:p>
        </p:txBody>
      </p:sp>
      <p:sp>
        <p:nvSpPr>
          <p:cNvPr id="19471" name="TextBox 18"/>
          <p:cNvSpPr txBox="1">
            <a:spLocks noChangeArrowheads="1"/>
          </p:cNvSpPr>
          <p:nvPr/>
        </p:nvSpPr>
        <p:spPr bwMode="auto">
          <a:xfrm>
            <a:off x="3657600" y="5791200"/>
            <a:ext cx="1752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b="1">
                <a:solidFill>
                  <a:srgbClr val="FFFF00"/>
                </a:solidFill>
              </a:rPr>
              <a:t>Diet/Lifestyle Data</a:t>
            </a:r>
          </a:p>
        </p:txBody>
      </p:sp>
      <p:cxnSp>
        <p:nvCxnSpPr>
          <p:cNvPr id="21" name="Straight Arrow Connector 20"/>
          <p:cNvCxnSpPr/>
          <p:nvPr/>
        </p:nvCxnSpPr>
        <p:spPr>
          <a:xfrm>
            <a:off x="2286000" y="2743200"/>
            <a:ext cx="228600" cy="1524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2362200" y="5257800"/>
            <a:ext cx="304800" cy="2286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4648200" y="5181600"/>
            <a:ext cx="0" cy="3048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flipV="1">
            <a:off x="6324600" y="5181600"/>
            <a:ext cx="381000" cy="3048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16" idx="2"/>
          </p:cNvCxnSpPr>
          <p:nvPr/>
        </p:nvCxnSpPr>
        <p:spPr>
          <a:xfrm>
            <a:off x="4572000" y="2362200"/>
            <a:ext cx="0" cy="2286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H="1">
            <a:off x="6324600" y="2743200"/>
            <a:ext cx="381000" cy="1524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1219200" y="3581400"/>
            <a:ext cx="0" cy="1295400"/>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7772400" y="3352800"/>
            <a:ext cx="0" cy="1295400"/>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2590800" y="1981200"/>
            <a:ext cx="685800" cy="0"/>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5791200" y="1981200"/>
            <a:ext cx="685800" cy="0"/>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2590800" y="6096000"/>
            <a:ext cx="762000" cy="0"/>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5791200" y="6096000"/>
            <a:ext cx="685800" cy="0"/>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52" descr="nrmicro2819-f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213" y="1943100"/>
            <a:ext cx="8694737"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Box 1"/>
          <p:cNvSpPr txBox="1">
            <a:spLocks noChangeArrowheads="1"/>
          </p:cNvSpPr>
          <p:nvPr/>
        </p:nvSpPr>
        <p:spPr bwMode="auto">
          <a:xfrm>
            <a:off x="152400" y="152400"/>
            <a:ext cx="87630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it-IT"/>
              <a:t>Bacterial driver-passenger model</a:t>
            </a:r>
          </a:p>
          <a:p>
            <a:pPr algn="ctr" eaLnBrk="1" hangingPunct="1">
              <a:spcBef>
                <a:spcPct val="0"/>
              </a:spcBef>
              <a:buFontTx/>
              <a:buNone/>
            </a:pPr>
            <a:r>
              <a:rPr lang="en-US" altLang="it-IT"/>
              <a:t>of colorectal cancer neoplasia</a:t>
            </a:r>
            <a:endParaRPr lang="en-US" altLang="it-IT" sz="2400"/>
          </a:p>
        </p:txBody>
      </p:sp>
      <p:sp>
        <p:nvSpPr>
          <p:cNvPr id="20484" name="Line 4"/>
          <p:cNvSpPr>
            <a:spLocks noChangeShapeType="1"/>
          </p:cNvSpPr>
          <p:nvPr/>
        </p:nvSpPr>
        <p:spPr bwMode="auto">
          <a:xfrm>
            <a:off x="0" y="1295400"/>
            <a:ext cx="9144000" cy="0"/>
          </a:xfrm>
          <a:prstGeom prst="line">
            <a:avLst/>
          </a:prstGeom>
          <a:noFill/>
          <a:ln w="38100">
            <a:solidFill>
              <a:srgbClr val="009999"/>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85" name="TextBox 4"/>
          <p:cNvSpPr txBox="1">
            <a:spLocks noChangeArrowheads="1"/>
          </p:cNvSpPr>
          <p:nvPr/>
        </p:nvSpPr>
        <p:spPr bwMode="auto">
          <a:xfrm>
            <a:off x="304800" y="5986463"/>
            <a:ext cx="51911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it-IT" sz="1600"/>
              <a:t>Tjalsma H, et al. Nature Rev Microbiol 2012;25:575-82.</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4"/>
          <p:cNvSpPr txBox="1">
            <a:spLocks noChangeArrowheads="1"/>
          </p:cNvSpPr>
          <p:nvPr/>
        </p:nvSpPr>
        <p:spPr bwMode="auto">
          <a:xfrm>
            <a:off x="685800" y="6523038"/>
            <a:ext cx="7620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828675">
              <a:spcBef>
                <a:spcPct val="20000"/>
              </a:spcBef>
              <a:buChar char="•"/>
              <a:tabLst>
                <a:tab pos="657225" algn="l"/>
                <a:tab pos="1312863" algn="l"/>
                <a:tab pos="1970088" algn="l"/>
                <a:tab pos="2627313" algn="l"/>
                <a:tab pos="3282950" algn="l"/>
                <a:tab pos="3940175" algn="l"/>
                <a:tab pos="4595813" algn="l"/>
                <a:tab pos="5253038" algn="l"/>
                <a:tab pos="5910263" algn="l"/>
              </a:tabLst>
              <a:defRPr sz="3200">
                <a:solidFill>
                  <a:schemeClr val="tx1"/>
                </a:solidFill>
                <a:latin typeface="Arial" panose="020B0604020202020204" pitchFamily="34" charset="0"/>
                <a:cs typeface="Arial" panose="020B0604020202020204" pitchFamily="34" charset="0"/>
              </a:defRPr>
            </a:lvl1pPr>
            <a:lvl2pPr marL="742950" indent="-285750" defTabSz="828675">
              <a:spcBef>
                <a:spcPct val="20000"/>
              </a:spcBef>
              <a:buChar char="–"/>
              <a:tabLst>
                <a:tab pos="657225" algn="l"/>
                <a:tab pos="1312863" algn="l"/>
                <a:tab pos="1970088" algn="l"/>
                <a:tab pos="2627313" algn="l"/>
                <a:tab pos="3282950" algn="l"/>
                <a:tab pos="3940175" algn="l"/>
                <a:tab pos="4595813" algn="l"/>
                <a:tab pos="5253038" algn="l"/>
                <a:tab pos="5910263" algn="l"/>
              </a:tabLst>
              <a:defRPr sz="2800">
                <a:solidFill>
                  <a:schemeClr val="tx1"/>
                </a:solidFill>
                <a:latin typeface="Arial" panose="020B0604020202020204" pitchFamily="34" charset="0"/>
                <a:cs typeface="Arial" panose="020B0604020202020204" pitchFamily="34" charset="0"/>
              </a:defRPr>
            </a:lvl2pPr>
            <a:lvl3pPr marL="1143000" indent="-228600" defTabSz="828675">
              <a:spcBef>
                <a:spcPct val="20000"/>
              </a:spcBef>
              <a:buChar char="•"/>
              <a:tabLst>
                <a:tab pos="657225" algn="l"/>
                <a:tab pos="1312863" algn="l"/>
                <a:tab pos="1970088" algn="l"/>
                <a:tab pos="2627313" algn="l"/>
                <a:tab pos="3282950" algn="l"/>
                <a:tab pos="3940175" algn="l"/>
                <a:tab pos="4595813" algn="l"/>
                <a:tab pos="5253038" algn="l"/>
                <a:tab pos="5910263" algn="l"/>
              </a:tabLst>
              <a:defRPr sz="2400">
                <a:solidFill>
                  <a:schemeClr val="tx1"/>
                </a:solidFill>
                <a:latin typeface="Arial" panose="020B0604020202020204" pitchFamily="34" charset="0"/>
                <a:cs typeface="Arial" panose="020B0604020202020204" pitchFamily="34" charset="0"/>
              </a:defRPr>
            </a:lvl3pPr>
            <a:lvl4pPr marL="1600200" indent="-228600" defTabSz="828675">
              <a:spcBef>
                <a:spcPct val="20000"/>
              </a:spcBef>
              <a:buChar char="–"/>
              <a:tabLst>
                <a:tab pos="657225" algn="l"/>
                <a:tab pos="1312863" algn="l"/>
                <a:tab pos="1970088" algn="l"/>
                <a:tab pos="2627313" algn="l"/>
                <a:tab pos="3282950" algn="l"/>
                <a:tab pos="3940175" algn="l"/>
                <a:tab pos="4595813" algn="l"/>
                <a:tab pos="5253038" algn="l"/>
                <a:tab pos="5910263" algn="l"/>
              </a:tabLst>
              <a:defRPr sz="2000">
                <a:solidFill>
                  <a:schemeClr val="tx1"/>
                </a:solidFill>
                <a:latin typeface="Arial" panose="020B0604020202020204" pitchFamily="34" charset="0"/>
                <a:cs typeface="Arial" panose="020B0604020202020204" pitchFamily="34" charset="0"/>
              </a:defRPr>
            </a:lvl4pPr>
            <a:lvl5pPr marL="2057400" indent="-228600" defTabSz="828675">
              <a:spcBef>
                <a:spcPct val="20000"/>
              </a:spcBef>
              <a:buChar char="»"/>
              <a:tabLst>
                <a:tab pos="657225" algn="l"/>
                <a:tab pos="1312863" algn="l"/>
                <a:tab pos="1970088" algn="l"/>
                <a:tab pos="2627313" algn="l"/>
                <a:tab pos="3282950" algn="l"/>
                <a:tab pos="3940175" algn="l"/>
                <a:tab pos="4595813" algn="l"/>
                <a:tab pos="5253038" algn="l"/>
                <a:tab pos="5910263" algn="l"/>
              </a:tabLst>
              <a:defRPr sz="2000">
                <a:solidFill>
                  <a:schemeClr val="tx1"/>
                </a:solidFill>
                <a:latin typeface="Arial" panose="020B0604020202020204" pitchFamily="34" charset="0"/>
                <a:cs typeface="Arial" panose="020B0604020202020204" pitchFamily="34" charset="0"/>
              </a:defRPr>
            </a:lvl5pPr>
            <a:lvl6pPr marL="2514600" indent="-228600" defTabSz="828675" eaLnBrk="0" fontAlgn="base" hangingPunct="0">
              <a:spcBef>
                <a:spcPct val="20000"/>
              </a:spcBef>
              <a:spcAft>
                <a:spcPct val="0"/>
              </a:spcAft>
              <a:buChar char="»"/>
              <a:tabLst>
                <a:tab pos="657225" algn="l"/>
                <a:tab pos="1312863" algn="l"/>
                <a:tab pos="1970088" algn="l"/>
                <a:tab pos="2627313" algn="l"/>
                <a:tab pos="3282950" algn="l"/>
                <a:tab pos="3940175" algn="l"/>
                <a:tab pos="4595813" algn="l"/>
                <a:tab pos="5253038" algn="l"/>
                <a:tab pos="5910263" algn="l"/>
              </a:tabLst>
              <a:defRPr sz="2000">
                <a:solidFill>
                  <a:schemeClr val="tx1"/>
                </a:solidFill>
                <a:latin typeface="Arial" panose="020B0604020202020204" pitchFamily="34" charset="0"/>
                <a:cs typeface="Arial" panose="020B0604020202020204" pitchFamily="34" charset="0"/>
              </a:defRPr>
            </a:lvl6pPr>
            <a:lvl7pPr marL="2971800" indent="-228600" defTabSz="828675" eaLnBrk="0" fontAlgn="base" hangingPunct="0">
              <a:spcBef>
                <a:spcPct val="20000"/>
              </a:spcBef>
              <a:spcAft>
                <a:spcPct val="0"/>
              </a:spcAft>
              <a:buChar char="»"/>
              <a:tabLst>
                <a:tab pos="657225" algn="l"/>
                <a:tab pos="1312863" algn="l"/>
                <a:tab pos="1970088" algn="l"/>
                <a:tab pos="2627313" algn="l"/>
                <a:tab pos="3282950" algn="l"/>
                <a:tab pos="3940175" algn="l"/>
                <a:tab pos="4595813" algn="l"/>
                <a:tab pos="5253038" algn="l"/>
                <a:tab pos="5910263" algn="l"/>
              </a:tabLst>
              <a:defRPr sz="2000">
                <a:solidFill>
                  <a:schemeClr val="tx1"/>
                </a:solidFill>
                <a:latin typeface="Arial" panose="020B0604020202020204" pitchFamily="34" charset="0"/>
                <a:cs typeface="Arial" panose="020B0604020202020204" pitchFamily="34" charset="0"/>
              </a:defRPr>
            </a:lvl7pPr>
            <a:lvl8pPr marL="3429000" indent="-228600" defTabSz="828675" eaLnBrk="0" fontAlgn="base" hangingPunct="0">
              <a:spcBef>
                <a:spcPct val="20000"/>
              </a:spcBef>
              <a:spcAft>
                <a:spcPct val="0"/>
              </a:spcAft>
              <a:buChar char="»"/>
              <a:tabLst>
                <a:tab pos="657225" algn="l"/>
                <a:tab pos="1312863" algn="l"/>
                <a:tab pos="1970088" algn="l"/>
                <a:tab pos="2627313" algn="l"/>
                <a:tab pos="3282950" algn="l"/>
                <a:tab pos="3940175" algn="l"/>
                <a:tab pos="4595813" algn="l"/>
                <a:tab pos="5253038" algn="l"/>
                <a:tab pos="5910263" algn="l"/>
              </a:tabLst>
              <a:defRPr sz="2000">
                <a:solidFill>
                  <a:schemeClr val="tx1"/>
                </a:solidFill>
                <a:latin typeface="Arial" panose="020B0604020202020204" pitchFamily="34" charset="0"/>
                <a:cs typeface="Arial" panose="020B0604020202020204" pitchFamily="34" charset="0"/>
              </a:defRPr>
            </a:lvl8pPr>
            <a:lvl9pPr marL="3886200" indent="-228600" defTabSz="828675" eaLnBrk="0" fontAlgn="base" hangingPunct="0">
              <a:spcBef>
                <a:spcPct val="20000"/>
              </a:spcBef>
              <a:spcAft>
                <a:spcPct val="0"/>
              </a:spcAft>
              <a:buChar char="»"/>
              <a:tabLst>
                <a:tab pos="657225" algn="l"/>
                <a:tab pos="1312863" algn="l"/>
                <a:tab pos="1970088" algn="l"/>
                <a:tab pos="2627313" algn="l"/>
                <a:tab pos="3282950" algn="l"/>
                <a:tab pos="3940175" algn="l"/>
                <a:tab pos="4595813" algn="l"/>
                <a:tab pos="5253038" algn="l"/>
                <a:tab pos="5910263" algn="l"/>
              </a:tabLst>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it-IT" sz="1800"/>
              <a:t>Yatsunenko, T </a:t>
            </a:r>
            <a:r>
              <a:rPr lang="en-GB" altLang="it-IT" sz="1800" i="1"/>
              <a:t>et al.</a:t>
            </a:r>
            <a:r>
              <a:rPr lang="en-GB" altLang="it-IT" sz="1800"/>
              <a:t> </a:t>
            </a:r>
            <a:r>
              <a:rPr lang="en-GB" altLang="it-IT" sz="1800" i="1"/>
              <a:t>Nature</a:t>
            </a:r>
            <a:r>
              <a:rPr lang="en-GB" altLang="it-IT" sz="1800"/>
              <a:t> 2012; 486:222-27. doi:10.1038/nature11053</a:t>
            </a:r>
          </a:p>
        </p:txBody>
      </p:sp>
      <p:sp>
        <p:nvSpPr>
          <p:cNvPr id="21507" name="Text Box 8"/>
          <p:cNvSpPr txBox="1">
            <a:spLocks noChangeArrowheads="1"/>
          </p:cNvSpPr>
          <p:nvPr/>
        </p:nvSpPr>
        <p:spPr bwMode="auto">
          <a:xfrm>
            <a:off x="381000" y="76200"/>
            <a:ext cx="83978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zh-CN" sz="1800">
                <a:ea typeface="SimSun" panose="02010600030101010101" pitchFamily="2" charset="-122"/>
              </a:rPr>
              <a:t>Differences in the fecal bacterial communities of Malawians,</a:t>
            </a:r>
          </a:p>
          <a:p>
            <a:pPr eaLnBrk="1" hangingPunct="1">
              <a:spcBef>
                <a:spcPct val="0"/>
              </a:spcBef>
              <a:buFontTx/>
              <a:buNone/>
            </a:pPr>
            <a:r>
              <a:rPr lang="en-GB" altLang="zh-CN" sz="1800">
                <a:ea typeface="SimSun" panose="02010600030101010101" pitchFamily="2" charset="-122"/>
              </a:rPr>
              <a:t>Amerindians and US children and adults.</a:t>
            </a:r>
          </a:p>
        </p:txBody>
      </p:sp>
      <p:pic>
        <p:nvPicPr>
          <p:cNvPr id="21508" name="Picture 277" descr="nature11053-f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685800"/>
            <a:ext cx="5289550" cy="556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p:txBody>
          <a:bodyPr>
            <a:normAutofit fontScale="90000"/>
          </a:bodyPr>
          <a:lstStyle/>
          <a:p>
            <a:br>
              <a:rPr lang="en-US" dirty="0"/>
            </a:br>
            <a:br>
              <a:rPr lang="en-US" dirty="0"/>
            </a:br>
            <a:r>
              <a:rPr lang="en-US" dirty="0"/>
              <a:t>The worldwide epidemiological transition</a:t>
            </a:r>
          </a:p>
        </p:txBody>
      </p:sp>
      <p:sp>
        <p:nvSpPr>
          <p:cNvPr id="10243" name="Rectangle 6"/>
          <p:cNvSpPr>
            <a:spLocks noGrp="1" noChangeArrowheads="1"/>
          </p:cNvSpPr>
          <p:nvPr>
            <p:ph type="body" idx="1"/>
          </p:nvPr>
        </p:nvSpPr>
        <p:spPr>
          <a:xfrm>
            <a:off x="457200" y="2420888"/>
            <a:ext cx="8075240" cy="3960440"/>
          </a:xfrm>
        </p:spPr>
        <p:txBody>
          <a:bodyPr/>
          <a:lstStyle/>
          <a:p>
            <a:r>
              <a:rPr lang="en-US" sz="2400" dirty="0"/>
              <a:t>Overall improvement in mortality across the world, with near stagnation in Eastern Europe and parts of sub-Saharan Africa</a:t>
            </a:r>
          </a:p>
          <a:p>
            <a:endParaRPr lang="en-US" sz="2400" dirty="0"/>
          </a:p>
          <a:p>
            <a:r>
              <a:rPr lang="en-US" sz="2400" dirty="0"/>
              <a:t>Large declines in child infectious diseases and in the burden of its key risk factors, leading to more people dying at older ages and </a:t>
            </a:r>
            <a:r>
              <a:rPr lang="en-US" sz="2400" b="1" u="sng" dirty="0"/>
              <a:t>larger share</a:t>
            </a:r>
            <a:r>
              <a:rPr lang="en-US" sz="2400" b="1" dirty="0"/>
              <a:t> </a:t>
            </a:r>
            <a:r>
              <a:rPr lang="en-US" sz="2400" dirty="0"/>
              <a:t>of disease burden from NCDs</a:t>
            </a:r>
          </a:p>
          <a:p>
            <a:pPr lvl="1"/>
            <a:r>
              <a:rPr lang="en-US" sz="2000" dirty="0"/>
              <a:t>More to be done in sub-Saharan Africa and South Asia</a:t>
            </a:r>
          </a:p>
          <a:p>
            <a:endParaRPr lang="en-US" sz="2400" dirty="0"/>
          </a:p>
          <a:p>
            <a:endParaRPr lang="en-US" sz="2400" dirty="0"/>
          </a:p>
          <a:p>
            <a:endParaRPr lang="en-US" sz="2400" dirty="0"/>
          </a:p>
          <a:p>
            <a:endParaRPr lang="en-US" sz="2400" dirty="0"/>
          </a:p>
        </p:txBody>
      </p:sp>
    </p:spTree>
    <p:extLst>
      <p:ext uri="{BB962C8B-B14F-4D97-AF65-F5344CB8AC3E}">
        <p14:creationId xmlns:p14="http://schemas.microsoft.com/office/powerpoint/2010/main" val="41265176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p:txBody>
          <a:bodyPr>
            <a:normAutofit fontScale="90000"/>
          </a:bodyPr>
          <a:lstStyle/>
          <a:p>
            <a:br>
              <a:rPr lang="en-US" dirty="0"/>
            </a:br>
            <a:br>
              <a:rPr lang="en-US" dirty="0"/>
            </a:br>
            <a:r>
              <a:rPr lang="en-US" dirty="0"/>
              <a:t>The worldwide epidemiological transition</a:t>
            </a:r>
            <a:br>
              <a:rPr lang="en-US" dirty="0"/>
            </a:br>
            <a:endParaRPr lang="en-US" dirty="0"/>
          </a:p>
        </p:txBody>
      </p:sp>
      <p:sp>
        <p:nvSpPr>
          <p:cNvPr id="10243" name="Rectangle 6"/>
          <p:cNvSpPr>
            <a:spLocks noGrp="1" noChangeArrowheads="1"/>
          </p:cNvSpPr>
          <p:nvPr>
            <p:ph type="body" idx="1"/>
          </p:nvPr>
        </p:nvSpPr>
        <p:spPr>
          <a:xfrm>
            <a:off x="457200" y="2348880"/>
            <a:ext cx="8003232" cy="4032448"/>
          </a:xfrm>
        </p:spPr>
        <p:txBody>
          <a:bodyPr>
            <a:normAutofit lnSpcReduction="10000"/>
          </a:bodyPr>
          <a:lstStyle/>
          <a:p>
            <a:r>
              <a:rPr lang="en-US" sz="2000" dirty="0"/>
              <a:t>Shifting burden of smoking from high-income to low-and-middle-income countries</a:t>
            </a:r>
          </a:p>
          <a:p>
            <a:endParaRPr lang="en-US" sz="2000" dirty="0"/>
          </a:p>
          <a:p>
            <a:r>
              <a:rPr lang="en-US" sz="2000" dirty="0"/>
              <a:t>Worldwide rise in body weight and </a:t>
            </a:r>
            <a:r>
              <a:rPr lang="en-US" sz="2000" dirty="0" err="1"/>
              <a:t>glycaemia</a:t>
            </a:r>
            <a:r>
              <a:rPr lang="en-US" sz="2000" dirty="0"/>
              <a:t>, with rare regions where it has been stable</a:t>
            </a:r>
          </a:p>
          <a:p>
            <a:endParaRPr lang="en-GB" sz="2000" dirty="0"/>
          </a:p>
          <a:p>
            <a:r>
              <a:rPr lang="en-GB" sz="2000" dirty="0"/>
              <a:t>Decline in blood pressure in high-income and some middle-income countries; BP stable in East Asia and rising in sub-Saharan Africa and South Asia</a:t>
            </a:r>
          </a:p>
          <a:p>
            <a:endParaRPr lang="en-GB" sz="2000" dirty="0"/>
          </a:p>
          <a:p>
            <a:r>
              <a:rPr lang="en-GB" sz="2000" dirty="0"/>
              <a:t>Massive harms from alcohol use in Eastern Europe, Southern Africa and parts of Latin America</a:t>
            </a:r>
          </a:p>
          <a:p>
            <a:endParaRPr lang="en-GB" sz="2000" dirty="0"/>
          </a:p>
          <a:p>
            <a:endParaRPr lang="en-US" sz="2000" dirty="0"/>
          </a:p>
          <a:p>
            <a:endParaRPr lang="en-US" sz="2000" dirty="0"/>
          </a:p>
          <a:p>
            <a:endParaRPr lang="en-US" sz="2000" dirty="0"/>
          </a:p>
        </p:txBody>
      </p:sp>
    </p:spTree>
    <p:extLst>
      <p:ext uri="{BB962C8B-B14F-4D97-AF65-F5344CB8AC3E}">
        <p14:creationId xmlns:p14="http://schemas.microsoft.com/office/powerpoint/2010/main" val="15498816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just"/>
            <a:r>
              <a:rPr lang="en-GB" sz="2000" b="1" dirty="0"/>
              <a:t> </a:t>
            </a:r>
            <a:br>
              <a:rPr lang="it-IT" sz="2000" dirty="0"/>
            </a:br>
            <a:br>
              <a:rPr lang="it-IT" sz="2000" dirty="0"/>
            </a:br>
            <a:br>
              <a:rPr lang="it-IT" sz="2000" dirty="0"/>
            </a:br>
            <a:br>
              <a:rPr lang="it-IT" sz="2000" dirty="0"/>
            </a:br>
            <a:br>
              <a:rPr lang="it-IT" sz="2000" dirty="0"/>
            </a:br>
            <a:br>
              <a:rPr lang="it-IT" sz="2000" dirty="0"/>
            </a:br>
            <a:br>
              <a:rPr lang="it-IT" sz="2000" dirty="0"/>
            </a:br>
            <a:br>
              <a:rPr lang="it-IT" sz="2000" dirty="0"/>
            </a:br>
            <a:br>
              <a:rPr lang="it-IT" sz="2000" dirty="0"/>
            </a:br>
            <a:br>
              <a:rPr lang="it-IT" sz="2000" dirty="0"/>
            </a:br>
            <a:br>
              <a:rPr lang="it-IT" sz="2000" dirty="0"/>
            </a:br>
            <a:br>
              <a:rPr lang="it-IT" sz="2000" dirty="0"/>
            </a:br>
            <a:br>
              <a:rPr lang="it-IT" sz="2000" dirty="0"/>
            </a:br>
            <a:br>
              <a:rPr lang="it-IT" sz="2000" dirty="0"/>
            </a:br>
            <a:br>
              <a:rPr lang="it-IT" sz="2000" dirty="0"/>
            </a:br>
            <a:br>
              <a:rPr lang="it-IT" sz="2000" dirty="0"/>
            </a:br>
            <a:br>
              <a:rPr lang="it-IT" sz="2000" dirty="0"/>
            </a:br>
            <a:br>
              <a:rPr lang="it-IT" sz="2000" dirty="0"/>
            </a:br>
            <a:br>
              <a:rPr lang="it-IT" sz="2000" dirty="0"/>
            </a:br>
            <a:br>
              <a:rPr lang="it-IT" sz="2000" dirty="0"/>
            </a:br>
            <a:r>
              <a:rPr lang="it-IT" sz="2700" b="1" dirty="0" err="1"/>
              <a:t>Causality</a:t>
            </a:r>
            <a:br>
              <a:rPr lang="it-IT" sz="2000" dirty="0"/>
            </a:br>
            <a:br>
              <a:rPr lang="it-IT" sz="2000" dirty="0"/>
            </a:br>
            <a:r>
              <a:rPr lang="en-US" sz="2700" b="1" dirty="0"/>
              <a:t>From single causes to the perturbation of pathways	</a:t>
            </a:r>
            <a:br>
              <a:rPr lang="en-US" sz="2700" b="1" dirty="0"/>
            </a:br>
            <a:br>
              <a:rPr lang="en-US" sz="2700" b="1" dirty="0"/>
            </a:br>
            <a:br>
              <a:rPr lang="it-IT" sz="2000" dirty="0"/>
            </a:br>
            <a:r>
              <a:rPr lang="en-GB" sz="2200" dirty="0"/>
              <a:t>The 1940s and 1950s saw a burgeoning of the </a:t>
            </a:r>
            <a:r>
              <a:rPr lang="en-GB" sz="2200" b="1" dirty="0"/>
              <a:t>randomized clinical trial </a:t>
            </a:r>
            <a:r>
              <a:rPr lang="en-GB" sz="2200" dirty="0"/>
              <a:t>as a paradigm for causality, with emphasis on </a:t>
            </a:r>
            <a:r>
              <a:rPr lang="en-GB" sz="2200" b="1" dirty="0"/>
              <a:t>single causal factors </a:t>
            </a:r>
            <a:r>
              <a:rPr lang="en-GB" sz="2200" dirty="0"/>
              <a:t>(treatments or otherwise “</a:t>
            </a:r>
            <a:r>
              <a:rPr lang="en-GB" sz="2200" b="1" dirty="0"/>
              <a:t>actionable</a:t>
            </a:r>
            <a:r>
              <a:rPr lang="en-GB" sz="2200" dirty="0"/>
              <a:t>” agents). 	</a:t>
            </a:r>
            <a:br>
              <a:rPr lang="it-IT" sz="2200" dirty="0"/>
            </a:br>
            <a:r>
              <a:rPr lang="en-GB" sz="2200" dirty="0"/>
              <a:t> </a:t>
            </a:r>
            <a:br>
              <a:rPr lang="it-IT" sz="2200" dirty="0"/>
            </a:br>
            <a:r>
              <a:rPr lang="en-GB" sz="2200" dirty="0"/>
              <a:t>Guidelines for causality assessment in an observational context were inspired by </a:t>
            </a:r>
            <a:r>
              <a:rPr lang="en-GB" sz="2200" b="1" dirty="0"/>
              <a:t>Henle-Koch</a:t>
            </a:r>
            <a:r>
              <a:rPr lang="en-GB" sz="2200" dirty="0"/>
              <a:t>’s rules  – originally developed for microbiology -; </a:t>
            </a:r>
            <a:r>
              <a:rPr lang="en-GB" sz="2200" b="1" dirty="0"/>
              <a:t>Bradford Hill </a:t>
            </a:r>
            <a:r>
              <a:rPr lang="en-GB" sz="2200" dirty="0"/>
              <a:t>and others weakened such rules to adapt them to chronic multifactorial diseases.	 </a:t>
            </a:r>
            <a:br>
              <a:rPr lang="en-GB" sz="2200" dirty="0"/>
            </a:br>
            <a:br>
              <a:rPr lang="en-GB" sz="2200" dirty="0"/>
            </a:br>
            <a:r>
              <a:rPr lang="en-GB" sz="2200" dirty="0"/>
              <a:t>Still, most historical examples of causes of chronic diseases involved </a:t>
            </a:r>
            <a:r>
              <a:rPr lang="en-GB" sz="2200" b="1" dirty="0"/>
              <a:t>single, powerful agents </a:t>
            </a:r>
            <a:r>
              <a:rPr lang="en-GB" sz="2200" dirty="0"/>
              <a:t>such as tobacco and asbestos. No necessary cause except perhaps HPV is known for NCDs.	  </a:t>
            </a:r>
            <a:br>
              <a:rPr lang="it-IT" sz="2200" dirty="0"/>
            </a:br>
            <a:endParaRPr lang="it-IT" sz="2200" dirty="0"/>
          </a:p>
        </p:txBody>
      </p:sp>
    </p:spTree>
    <p:extLst>
      <p:ext uri="{BB962C8B-B14F-4D97-AF65-F5344CB8AC3E}">
        <p14:creationId xmlns:p14="http://schemas.microsoft.com/office/powerpoint/2010/main" val="38119209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just"/>
            <a:br>
              <a:rPr lang="en-GB" sz="2200" dirty="0"/>
            </a:br>
            <a:br>
              <a:rPr lang="en-GB" sz="2200" dirty="0"/>
            </a:br>
            <a:br>
              <a:rPr lang="en-GB" sz="2200" dirty="0"/>
            </a:br>
            <a:br>
              <a:rPr lang="en-GB" sz="2200" dirty="0"/>
            </a:br>
            <a:br>
              <a:rPr lang="en-GB" sz="2200" dirty="0"/>
            </a:br>
            <a:br>
              <a:rPr lang="en-GB" sz="2200" dirty="0"/>
            </a:br>
            <a:br>
              <a:rPr lang="en-GB" sz="2200" dirty="0"/>
            </a:br>
            <a:br>
              <a:rPr lang="en-GB" sz="2200" dirty="0"/>
            </a:br>
            <a:br>
              <a:rPr lang="en-GB" sz="2200" dirty="0"/>
            </a:br>
            <a:br>
              <a:rPr lang="en-GB" sz="2200" dirty="0"/>
            </a:br>
            <a:br>
              <a:rPr lang="en-GB" sz="2200" dirty="0"/>
            </a:br>
            <a:br>
              <a:rPr lang="en-GB" sz="2200" dirty="0"/>
            </a:br>
            <a:br>
              <a:rPr lang="en-GB" sz="2200" dirty="0"/>
            </a:br>
            <a:br>
              <a:rPr lang="en-GB" sz="2200" dirty="0"/>
            </a:br>
            <a:br>
              <a:rPr lang="en-GB" sz="2200" dirty="0"/>
            </a:br>
            <a:br>
              <a:rPr lang="en-GB" sz="2200" dirty="0"/>
            </a:br>
            <a:br>
              <a:rPr lang="en-GB" sz="2200" dirty="0"/>
            </a:br>
            <a:br>
              <a:rPr lang="en-GB" sz="2200" dirty="0"/>
            </a:br>
            <a:br>
              <a:rPr lang="en-GB" sz="2200" dirty="0"/>
            </a:br>
            <a:r>
              <a:rPr lang="en-GB" sz="2200" dirty="0"/>
              <a:t>In the last two decades we have learnt that </a:t>
            </a:r>
            <a:r>
              <a:rPr lang="en-GB" sz="2200" b="1" dirty="0"/>
              <a:t>“weak” causal agents </a:t>
            </a:r>
            <a:r>
              <a:rPr lang="en-GB" sz="2200" dirty="0"/>
              <a:t>(e.g., some carcinogens) actually contribute to causing chronic diseases. One prominent example is air pollution, now recognized as a human carcinogen.	</a:t>
            </a:r>
            <a:br>
              <a:rPr lang="en-GB" sz="2200" dirty="0"/>
            </a:br>
            <a:r>
              <a:rPr lang="en-GB" sz="2200" dirty="0"/>
              <a:t> </a:t>
            </a:r>
            <a:br>
              <a:rPr lang="en-GB" sz="2200" dirty="0"/>
            </a:br>
            <a:br>
              <a:rPr lang="en-GB" sz="2200" dirty="0"/>
            </a:br>
            <a:r>
              <a:rPr lang="en-GB" sz="2200" dirty="0" err="1"/>
              <a:t>Etiology</a:t>
            </a:r>
            <a:r>
              <a:rPr lang="en-GB" sz="2200" dirty="0"/>
              <a:t> is currently better understood as a</a:t>
            </a:r>
            <a:r>
              <a:rPr lang="en-GB" sz="2200" b="1" dirty="0"/>
              <a:t> </a:t>
            </a:r>
            <a:r>
              <a:rPr lang="en-GB" sz="2200" b="1" i="1" dirty="0"/>
              <a:t>process</a:t>
            </a:r>
            <a:r>
              <a:rPr lang="en-GB" sz="2200" b="1" dirty="0"/>
              <a:t> </a:t>
            </a:r>
            <a:r>
              <a:rPr lang="en-GB" sz="2200" dirty="0"/>
              <a:t>involving the complex interplay of numerous agents that act along several mechanistic pathways.	</a:t>
            </a:r>
            <a:br>
              <a:rPr lang="en-GB" sz="2200" dirty="0"/>
            </a:br>
            <a:br>
              <a:rPr lang="en-GB" sz="2200" dirty="0"/>
            </a:br>
            <a:r>
              <a:rPr lang="en-GB" sz="2200" dirty="0"/>
              <a:t>This is not extraneous to </a:t>
            </a:r>
            <a:r>
              <a:rPr lang="en-GB" sz="2200" b="1" dirty="0"/>
              <a:t>clinical practice</a:t>
            </a:r>
            <a:r>
              <a:rPr lang="en-GB" sz="2200" dirty="0"/>
              <a:t>: patients’ response to therapies is also more complex than we thought 50 years ago, and it depends on complex networks that include co-morbidities, co-exposures, and individual susceptibility. </a:t>
            </a:r>
            <a:br>
              <a:rPr lang="en-GB" sz="2200" dirty="0"/>
            </a:br>
            <a:br>
              <a:rPr lang="en-GB" sz="2200" dirty="0"/>
            </a:br>
            <a:r>
              <a:rPr lang="en-GB" sz="2200" dirty="0"/>
              <a:t>				</a:t>
            </a:r>
            <a:br>
              <a:rPr lang="it-IT" sz="2200" dirty="0"/>
            </a:br>
            <a:endParaRPr lang="it-IT" sz="2200" dirty="0"/>
          </a:p>
        </p:txBody>
      </p:sp>
    </p:spTree>
    <p:extLst>
      <p:ext uri="{BB962C8B-B14F-4D97-AF65-F5344CB8AC3E}">
        <p14:creationId xmlns:p14="http://schemas.microsoft.com/office/powerpoint/2010/main" val="12736009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9E2413B-94D5-DD40-AABE-D37BB0D94B25}"/>
              </a:ext>
            </a:extLst>
          </p:cNvPr>
          <p:cNvSpPr>
            <a:spLocks noGrp="1"/>
          </p:cNvSpPr>
          <p:nvPr>
            <p:ph type="title"/>
          </p:nvPr>
        </p:nvSpPr>
        <p:spPr/>
        <p:txBody>
          <a:bodyPr>
            <a:normAutofit fontScale="90000"/>
          </a:bodyPr>
          <a:lstStyle/>
          <a:p>
            <a:br>
              <a:rPr lang="it-IT" sz="2700" dirty="0"/>
            </a:br>
            <a:br>
              <a:rPr lang="it-IT" sz="2700" dirty="0"/>
            </a:br>
            <a:br>
              <a:rPr lang="it-IT" sz="2700" dirty="0"/>
            </a:br>
            <a:br>
              <a:rPr lang="it-IT" sz="2700" dirty="0"/>
            </a:br>
            <a:br>
              <a:rPr lang="it-IT" sz="2700" dirty="0"/>
            </a:br>
            <a:br>
              <a:rPr lang="it-IT" sz="2700" dirty="0"/>
            </a:br>
            <a:br>
              <a:rPr lang="it-IT" sz="2700" dirty="0"/>
            </a:br>
            <a:br>
              <a:rPr lang="it-IT" sz="2700" dirty="0"/>
            </a:br>
            <a:br>
              <a:rPr lang="it-IT" sz="2700" dirty="0"/>
            </a:br>
            <a:br>
              <a:rPr lang="it-IT" sz="2700" dirty="0"/>
            </a:br>
            <a:br>
              <a:rPr lang="it-IT" sz="2700" dirty="0"/>
            </a:br>
            <a:br>
              <a:rPr lang="it-IT" sz="2700" dirty="0"/>
            </a:br>
            <a:br>
              <a:rPr lang="it-IT" sz="2700" dirty="0"/>
            </a:br>
            <a:br>
              <a:rPr lang="it-IT" sz="2700" dirty="0"/>
            </a:br>
            <a:br>
              <a:rPr lang="it-IT" sz="2700" dirty="0"/>
            </a:br>
            <a:br>
              <a:rPr lang="it-IT" sz="2700" dirty="0"/>
            </a:br>
            <a:r>
              <a:rPr lang="it-IT" sz="2700" b="1" dirty="0"/>
              <a:t>An </a:t>
            </a:r>
            <a:r>
              <a:rPr lang="it-IT" sz="2700" b="1" dirty="0" err="1"/>
              <a:t>evolutionary</a:t>
            </a:r>
            <a:r>
              <a:rPr lang="it-IT" sz="2700" b="1" dirty="0"/>
              <a:t> </a:t>
            </a:r>
            <a:r>
              <a:rPr lang="it-IT" sz="2700" b="1" dirty="0" err="1"/>
              <a:t>perspective</a:t>
            </a:r>
            <a:br>
              <a:rPr lang="it-IT" sz="2700" dirty="0"/>
            </a:br>
            <a:br>
              <a:rPr lang="it-IT" sz="2700" dirty="0"/>
            </a:br>
            <a:r>
              <a:rPr lang="en-GB" sz="2700" dirty="0"/>
              <a:t>Adaptive biological strategies to maximise survival and fitness occur from conception onwards. The literature on </a:t>
            </a:r>
            <a:r>
              <a:rPr lang="en-GB" sz="2700" b="1" dirty="0"/>
              <a:t>developmental origins of adult health and disease </a:t>
            </a:r>
            <a:r>
              <a:rPr lang="en-GB" sz="2700" dirty="0"/>
              <a:t>is rife with instances of biological adaptive responses to external conditions. </a:t>
            </a:r>
            <a:br>
              <a:rPr lang="en-GB" sz="2700" dirty="0"/>
            </a:br>
            <a:br>
              <a:rPr lang="en-GB" sz="2700" dirty="0"/>
            </a:br>
            <a:r>
              <a:rPr lang="en-GB" sz="2700" b="1" i="1" dirty="0"/>
              <a:t>Programming</a:t>
            </a:r>
            <a:r>
              <a:rPr lang="en-GB" sz="2700" b="1" dirty="0"/>
              <a:t> </a:t>
            </a:r>
            <a:r>
              <a:rPr lang="en-GB" sz="2700" dirty="0"/>
              <a:t>is the effect of an early stimulus operating at a critical or sensitive period, that results in permanent or long-term change in the structure or function of the organism. A set of adaptations, such as small body size and a modified metabolism occurring in early life that would improve an individual’s survival in a harsh environment have been termed the ‘</a:t>
            </a:r>
            <a:r>
              <a:rPr lang="en-GB" sz="2700" b="1" dirty="0"/>
              <a:t>thrifty phenotype</a:t>
            </a:r>
            <a:r>
              <a:rPr lang="en-GB" sz="2700" dirty="0"/>
              <a:t>’.</a:t>
            </a:r>
            <a:br>
              <a:rPr lang="it-IT" dirty="0"/>
            </a:br>
            <a:endParaRPr lang="it-IT" dirty="0"/>
          </a:p>
        </p:txBody>
      </p:sp>
    </p:spTree>
    <p:extLst>
      <p:ext uri="{BB962C8B-B14F-4D97-AF65-F5344CB8AC3E}">
        <p14:creationId xmlns:p14="http://schemas.microsoft.com/office/powerpoint/2010/main" val="25178154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1225A7D-4BA9-EE42-AFDA-00DD88E217E0}"/>
              </a:ext>
            </a:extLst>
          </p:cNvPr>
          <p:cNvSpPr>
            <a:spLocks noGrp="1"/>
          </p:cNvSpPr>
          <p:nvPr>
            <p:ph type="title"/>
          </p:nvPr>
        </p:nvSpPr>
        <p:spPr/>
        <p:txBody>
          <a:bodyPr>
            <a:noAutofit/>
          </a:bodyPr>
          <a:lstStyle/>
          <a:p>
            <a:br>
              <a:rPr lang="en-GB" sz="2400" dirty="0"/>
            </a:br>
            <a:br>
              <a:rPr lang="en-GB" sz="2400" dirty="0"/>
            </a:br>
            <a:br>
              <a:rPr lang="en-GB" sz="2400" dirty="0"/>
            </a:br>
            <a:br>
              <a:rPr lang="en-GB" sz="2400" dirty="0"/>
            </a:br>
            <a:br>
              <a:rPr lang="en-GB" sz="2400" dirty="0"/>
            </a:br>
            <a:br>
              <a:rPr lang="en-GB" sz="2400" dirty="0"/>
            </a:br>
            <a:br>
              <a:rPr lang="en-GB" sz="2400" dirty="0"/>
            </a:br>
            <a:br>
              <a:rPr lang="en-GB" sz="2400" dirty="0"/>
            </a:br>
            <a:br>
              <a:rPr lang="en-GB" sz="2400" dirty="0"/>
            </a:br>
            <a:br>
              <a:rPr lang="en-GB" sz="2400" dirty="0"/>
            </a:br>
            <a:br>
              <a:rPr lang="en-GB" sz="2400" dirty="0"/>
            </a:br>
            <a:br>
              <a:rPr lang="en-GB" sz="2400" dirty="0"/>
            </a:br>
            <a:br>
              <a:rPr lang="en-GB" sz="2400" dirty="0"/>
            </a:br>
            <a:br>
              <a:rPr lang="en-GB" sz="2400" dirty="0"/>
            </a:br>
            <a:r>
              <a:rPr lang="en-GB" sz="2400" dirty="0"/>
              <a:t>By being ‘programmed’ an organism responds to stimulus from its environment by optimally adapting itself to the prevailing conditions, thus potentially prolonging its survival in that environment. </a:t>
            </a:r>
            <a:br>
              <a:rPr lang="en-GB" sz="2400" dirty="0"/>
            </a:br>
            <a:br>
              <a:rPr lang="en-GB" sz="2400" dirty="0"/>
            </a:br>
            <a:r>
              <a:rPr lang="en-GB" sz="2400" dirty="0"/>
              <a:t>However, such an adaptation is only beneficial to the individual in the short-term because, by fixing its adaptation so early, the organism is accommodating to one set of circumstances, but is not necessarily adapted if those circumstances should change. </a:t>
            </a:r>
            <a:br>
              <a:rPr lang="en-GB" sz="2400" dirty="0"/>
            </a:br>
            <a:br>
              <a:rPr lang="en-GB" sz="2400" dirty="0"/>
            </a:br>
            <a:r>
              <a:rPr lang="en-GB" sz="2400" dirty="0"/>
              <a:t>In terms of the foetal origins of adult disease hypothesis, taking the example of nutrition as an exposure this implies: (</a:t>
            </a:r>
            <a:r>
              <a:rPr lang="en-GB" sz="2400" dirty="0" err="1"/>
              <a:t>i</a:t>
            </a:r>
            <a:r>
              <a:rPr lang="en-GB" sz="2400" dirty="0"/>
              <a:t>) programming due to nutritional impairment in early life, and (ii) an abundant and affluent environment subsequent to the initial adaptation. </a:t>
            </a:r>
            <a:endParaRPr lang="it-IT" sz="2400" dirty="0"/>
          </a:p>
        </p:txBody>
      </p:sp>
    </p:spTree>
    <p:extLst>
      <p:ext uri="{BB962C8B-B14F-4D97-AF65-F5344CB8AC3E}">
        <p14:creationId xmlns:p14="http://schemas.microsoft.com/office/powerpoint/2010/main" val="4027466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100013"/>
            <a:ext cx="6119812" cy="463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ttangolo 2"/>
          <p:cNvSpPr>
            <a:spLocks noChangeArrowheads="1"/>
          </p:cNvSpPr>
          <p:nvPr/>
        </p:nvSpPr>
        <p:spPr bwMode="auto">
          <a:xfrm>
            <a:off x="1042988" y="4724400"/>
            <a:ext cx="7273925"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1800"/>
              <a:t>Developmental origin of disease model in light of the life course. The prenatal period establishes risk through interaction between genetic, epigenetic, and environmental factors. Reproduced from (Hanson and Gluckman 2014). </a:t>
            </a:r>
            <a:endParaRPr lang="it-IT" altLang="en-US" sz="180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2381</TotalTime>
  <Words>1518</Words>
  <Application>Microsoft Macintosh PowerPoint</Application>
  <PresentationFormat>Presentazione su schermo (4:3)</PresentationFormat>
  <Paragraphs>163</Paragraphs>
  <Slides>31</Slides>
  <Notes>3</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31</vt:i4>
      </vt:variant>
    </vt:vector>
  </HeadingPairs>
  <TitlesOfParts>
    <vt:vector size="37" baseType="lpstr">
      <vt:lpstr>Arial</vt:lpstr>
      <vt:lpstr>Calibri</vt:lpstr>
      <vt:lpstr>Calibri Light</vt:lpstr>
      <vt:lpstr>Times New Roman</vt:lpstr>
      <vt:lpstr>Verdana</vt:lpstr>
      <vt:lpstr>Office Theme</vt:lpstr>
      <vt:lpstr>         Paolo Vineis   From the microbiological revolution to NCD    Causality  </vt:lpstr>
      <vt:lpstr>Presentazione standard di PowerPoint</vt:lpstr>
      <vt:lpstr>Presentazione standard di PowerPoint</vt:lpstr>
      <vt:lpstr>           Closing the Broad Street pump was successful because there is a single cause of cholera, only transmitted by water, and the latency period is very short  What about the multiple causes of cancer, the multiple effects of air pollution or chemical water contaminants? Can we simply abolish air pollution? Can we simply eliminate disinfection by-products in swimming pools?   </vt:lpstr>
      <vt:lpstr>             In other words, can we do the “Snow manoeuvre” with the causes of NCDs?  What are non-communicable diseases (NCD)?  Allen and Feigl (Lancet GH, 29017) have proposed a renaming/reframing as “socially transmitted diseases”  “The current list of NCDs describes a ragtag group of leftovers that do not satisfy Koch’s postulates”    </vt:lpstr>
      <vt:lpstr>              Their attributes:  - chronicity - global burden - preventable nature - common proximal risk factors (cholesterol, blood pressure, glucose, obesity) - common behavioural risk factors (smoking, alcohol, diet, inactivity, air pollution) - common distal risk factors (economic, social, environmental) - common issues of inequality and injustice  In addition, risk factors for NCD often have a linear do-response with risk, which leads to Rose’s paradox </vt:lpstr>
      <vt:lpstr>Classification of diseases and injuries</vt:lpstr>
      <vt:lpstr>      Challenges in NCD epidemiology </vt:lpstr>
      <vt:lpstr>Percent decline in age-specific mortality between 1970 and 2010 in the world</vt:lpstr>
      <vt:lpstr>Leading cause of death in 2010 by country</vt:lpstr>
      <vt:lpstr>Regional trends in mean BMI (women)</vt:lpstr>
      <vt:lpstr>Trends in diabetes prevalence in the world</vt:lpstr>
      <vt:lpstr>SBP trends by region (men)</vt:lpstr>
      <vt:lpstr>SBP trends by region (women)</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Systems Biology Approach to  Colorectal Cancer</vt:lpstr>
      <vt:lpstr>Presentazione standard di PowerPoint</vt:lpstr>
      <vt:lpstr>Presentazione standard di PowerPoint</vt:lpstr>
      <vt:lpstr>  The worldwide epidemiological transition</vt:lpstr>
      <vt:lpstr>  The worldwide epidemiological transition </vt:lpstr>
      <vt:lpstr>                     Causality  From single causes to the perturbation of pathways    The 1940s and 1950s saw a burgeoning of the randomized clinical trial as a paradigm for causality, with emphasis on single causal factors (treatments or otherwise “actionable” agents).     Guidelines for causality assessment in an observational context were inspired by Henle-Koch’s rules  – originally developed for microbiology -; Bradford Hill and others weakened such rules to adapt them to chronic multifactorial diseases.    Still, most historical examples of causes of chronic diseases involved single, powerful agents such as tobacco and asbestos. No necessary cause except perhaps HPV is known for NCDs.    </vt:lpstr>
      <vt:lpstr>                   In the last two decades we have learnt that “weak” causal agents (e.g., some carcinogens) actually contribute to causing chronic diseases. One prominent example is air pollution, now recognized as a human carcinogen.     Etiology is currently better understood as a process involving the complex interplay of numerous agents that act along several mechanistic pathways.   This is not extraneous to clinical practice: patients’ response to therapies is also more complex than we thought 50 years ago, and it depends on complex networks that include co-morbidities, co-exposures, and individual susceptibility.        </vt:lpstr>
      <vt:lpstr>                An evolutionary perspective  Adaptive biological strategies to maximise survival and fitness occur from conception onwards. The literature on developmental origins of adult health and disease is rife with instances of biological adaptive responses to external conditions.   Programming is the effect of an early stimulus operating at a critical or sensitive period, that results in permanent or long-term change in the structure or function of the organism. A set of adaptations, such as small body size and a modified metabolism occurring in early life that would improve an individual’s survival in a harsh environment have been termed the ‘thrifty phenotype’. </vt:lpstr>
      <vt:lpstr>              By being ‘programmed’ an organism responds to stimulus from its environment by optimally adapting itself to the prevailing conditions, thus potentially prolonging its survival in that environment.   However, such an adaptation is only beneficial to the individual in the short-term because, by fixing its adaptation so early, the organism is accommodating to one set of circumstances, but is not necessarily adapted if those circumstances should change.   In terms of the foetal origins of adult disease hypothesis, taking the example of nutrition as an exposure this implies: (i) programming due to nutritional impairment in early life, and (ii) an abundant and affluent environment subsequent to the initial adaptation. </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Vineis, Paolo</dc:creator>
  <cp:lastModifiedBy>Vineis, Paolo</cp:lastModifiedBy>
  <cp:revision>154</cp:revision>
  <dcterms:created xsi:type="dcterms:W3CDTF">2015-01-16T16:54:42Z</dcterms:created>
  <dcterms:modified xsi:type="dcterms:W3CDTF">2022-02-10T14:02:31Z</dcterms:modified>
</cp:coreProperties>
</file>