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6"/>
  </p:notesMasterIdLst>
  <p:sldIdLst>
    <p:sldId id="280" r:id="rId2"/>
    <p:sldId id="277" r:id="rId3"/>
    <p:sldId id="259" r:id="rId4"/>
    <p:sldId id="266" r:id="rId5"/>
    <p:sldId id="272" r:id="rId6"/>
    <p:sldId id="279" r:id="rId7"/>
    <p:sldId id="267" r:id="rId8"/>
    <p:sldId id="405" r:id="rId9"/>
    <p:sldId id="406" r:id="rId10"/>
    <p:sldId id="407" r:id="rId11"/>
    <p:sldId id="408" r:id="rId12"/>
    <p:sldId id="409" r:id="rId13"/>
    <p:sldId id="410" r:id="rId14"/>
    <p:sldId id="411" r:id="rId15"/>
    <p:sldId id="412" r:id="rId16"/>
    <p:sldId id="413" r:id="rId17"/>
    <p:sldId id="414" r:id="rId18"/>
    <p:sldId id="415" r:id="rId19"/>
    <p:sldId id="416" r:id="rId20"/>
    <p:sldId id="417" r:id="rId21"/>
    <p:sldId id="418" r:id="rId22"/>
    <p:sldId id="419" r:id="rId23"/>
    <p:sldId id="420" r:id="rId24"/>
    <p:sldId id="421" r:id="rId2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84467" autoAdjust="0"/>
  </p:normalViewPr>
  <p:slideViewPr>
    <p:cSldViewPr snapToGrid="0" snapToObjects="1">
      <p:cViewPr varScale="1">
        <p:scale>
          <a:sx n="98" d="100"/>
          <a:sy n="98" d="100"/>
        </p:scale>
        <p:origin x="2040" y="1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637A1EF-E642-D64D-9094-3CC16AE1F515}" type="datetimeFigureOut">
              <a:rPr lang="en-US" smtClean="0"/>
              <a:t>2/10/22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6929877-E6E8-A548-9E66-81188AE98942}" type="slidenum">
              <a:rPr lang="en-US" smtClean="0"/>
              <a:t>‹N›</a:t>
            </a:fld>
            <a:endParaRPr lang="en-US"/>
          </a:p>
        </p:txBody>
      </p:sp>
    </p:spTree>
    <p:extLst>
      <p:ext uri="{BB962C8B-B14F-4D97-AF65-F5344CB8AC3E}">
        <p14:creationId xmlns:p14="http://schemas.microsoft.com/office/powerpoint/2010/main" val="4247623692"/>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228587" indent="-228587" defTabSz="914350">
              <a:defRPr/>
            </a:pPr>
            <a:r>
              <a:rPr lang="en-US" dirty="0"/>
              <a:t> </a:t>
            </a:r>
            <a:endParaRPr lang="en-US" b="1" dirty="0"/>
          </a:p>
        </p:txBody>
      </p:sp>
      <p:sp>
        <p:nvSpPr>
          <p:cNvPr id="4" name="Slide Number Placeholder 3"/>
          <p:cNvSpPr>
            <a:spLocks noGrp="1"/>
          </p:cNvSpPr>
          <p:nvPr>
            <p:ph type="sldNum" sz="quarter" idx="10"/>
          </p:nvPr>
        </p:nvSpPr>
        <p:spPr/>
        <p:txBody>
          <a:bodyPr/>
          <a:lstStyle/>
          <a:p>
            <a:fld id="{B7449BAF-DA8F-4D19-9824-3ABA5B95921D}" type="slidenum">
              <a:rPr lang="en-US" smtClean="0"/>
              <a:pPr/>
              <a:t>2</a:t>
            </a:fld>
            <a:endParaRPr lang="en-US"/>
          </a:p>
        </p:txBody>
      </p:sp>
    </p:spTree>
    <p:extLst>
      <p:ext uri="{BB962C8B-B14F-4D97-AF65-F5344CB8AC3E}">
        <p14:creationId xmlns:p14="http://schemas.microsoft.com/office/powerpoint/2010/main" val="2078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8CB88EE6-4556-F247-8458-40319F3AFC17}" type="datetimeFigureOut">
              <a:rPr lang="en-US" smtClean="0"/>
              <a:t>2/10/22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F14932-0715-644A-8C9E-4C438AAA7956}" type="slidenum">
              <a:rPr lang="en-US" smtClean="0"/>
              <a:t>‹N›</a:t>
            </a:fld>
            <a:endParaRPr lang="en-US"/>
          </a:p>
        </p:txBody>
      </p:sp>
    </p:spTree>
    <p:extLst>
      <p:ext uri="{BB962C8B-B14F-4D97-AF65-F5344CB8AC3E}">
        <p14:creationId xmlns:p14="http://schemas.microsoft.com/office/powerpoint/2010/main" val="38167834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B88EE6-4556-F247-8458-40319F3AFC17}" type="datetimeFigureOut">
              <a:rPr lang="en-US" smtClean="0"/>
              <a:t>2/10/22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F14932-0715-644A-8C9E-4C438AAA7956}" type="slidenum">
              <a:rPr lang="en-US" smtClean="0"/>
              <a:t>‹N›</a:t>
            </a:fld>
            <a:endParaRPr lang="en-US"/>
          </a:p>
        </p:txBody>
      </p:sp>
    </p:spTree>
    <p:extLst>
      <p:ext uri="{BB962C8B-B14F-4D97-AF65-F5344CB8AC3E}">
        <p14:creationId xmlns:p14="http://schemas.microsoft.com/office/powerpoint/2010/main" val="8671215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CB88EE6-4556-F247-8458-40319F3AFC17}" type="datetimeFigureOut">
              <a:rPr lang="en-US" smtClean="0"/>
              <a:t>2/10/22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F14932-0715-644A-8C9E-4C438AAA7956}" type="slidenum">
              <a:rPr lang="en-US" smtClean="0"/>
              <a:t>‹N›</a:t>
            </a:fld>
            <a:endParaRPr lang="en-US"/>
          </a:p>
        </p:txBody>
      </p:sp>
    </p:spTree>
    <p:extLst>
      <p:ext uri="{BB962C8B-B14F-4D97-AF65-F5344CB8AC3E}">
        <p14:creationId xmlns:p14="http://schemas.microsoft.com/office/powerpoint/2010/main" val="8179467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B88EE6-4556-F247-8458-40319F3AFC17}" type="datetimeFigureOut">
              <a:rPr lang="en-US" smtClean="0"/>
              <a:t>2/10/22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3F14932-0715-644A-8C9E-4C438AAA7956}" type="slidenum">
              <a:rPr lang="en-US" smtClean="0"/>
              <a:t>‹N›</a:t>
            </a:fld>
            <a:endParaRPr lang="en-US"/>
          </a:p>
        </p:txBody>
      </p:sp>
    </p:spTree>
    <p:extLst>
      <p:ext uri="{BB962C8B-B14F-4D97-AF65-F5344CB8AC3E}">
        <p14:creationId xmlns:p14="http://schemas.microsoft.com/office/powerpoint/2010/main" val="25537461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B88EE6-4556-F247-8458-40319F3AFC17}" type="datetimeFigureOut">
              <a:rPr lang="en-US" smtClean="0"/>
              <a:t>2/10/22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3F14932-0715-644A-8C9E-4C438AAA7956}" type="slidenum">
              <a:rPr lang="en-US" smtClean="0"/>
              <a:t>‹N›</a:t>
            </a:fld>
            <a:endParaRPr lang="en-US"/>
          </a:p>
        </p:txBody>
      </p:sp>
    </p:spTree>
    <p:extLst>
      <p:ext uri="{BB962C8B-B14F-4D97-AF65-F5344CB8AC3E}">
        <p14:creationId xmlns:p14="http://schemas.microsoft.com/office/powerpoint/2010/main" val="41508942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B88EE6-4556-F247-8458-40319F3AFC17}" type="datetimeFigureOut">
              <a:rPr lang="en-US" smtClean="0"/>
              <a:t>2/10/22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3F14932-0715-644A-8C9E-4C438AAA7956}" type="slidenum">
              <a:rPr lang="en-US" smtClean="0"/>
              <a:t>‹N›</a:t>
            </a:fld>
            <a:endParaRPr lang="en-US"/>
          </a:p>
        </p:txBody>
      </p:sp>
    </p:spTree>
    <p:extLst>
      <p:ext uri="{BB962C8B-B14F-4D97-AF65-F5344CB8AC3E}">
        <p14:creationId xmlns:p14="http://schemas.microsoft.com/office/powerpoint/2010/main" val="7549469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B88EE6-4556-F247-8458-40319F3AFC17}" type="datetimeFigureOut">
              <a:rPr lang="en-US" smtClean="0"/>
              <a:t>2/10/22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3F14932-0715-644A-8C9E-4C438AAA7956}" type="slidenum">
              <a:rPr lang="en-US" smtClean="0"/>
              <a:t>‹N›</a:t>
            </a:fld>
            <a:endParaRPr lang="en-US"/>
          </a:p>
        </p:txBody>
      </p:sp>
    </p:spTree>
    <p:extLst>
      <p:ext uri="{BB962C8B-B14F-4D97-AF65-F5344CB8AC3E}">
        <p14:creationId xmlns:p14="http://schemas.microsoft.com/office/powerpoint/2010/main" val="29989359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CB88EE6-4556-F247-8458-40319F3AFC17}" type="datetimeFigureOut">
              <a:rPr lang="en-US" smtClean="0"/>
              <a:t>2/10/22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3F14932-0715-644A-8C9E-4C438AAA7956}" type="slidenum">
              <a:rPr lang="en-US" smtClean="0"/>
              <a:t>‹N›</a:t>
            </a:fld>
            <a:endParaRPr lang="en-US"/>
          </a:p>
        </p:txBody>
      </p:sp>
    </p:spTree>
    <p:extLst>
      <p:ext uri="{BB962C8B-B14F-4D97-AF65-F5344CB8AC3E}">
        <p14:creationId xmlns:p14="http://schemas.microsoft.com/office/powerpoint/2010/main" val="7318963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CB88EE6-4556-F247-8458-40319F3AFC17}" type="datetimeFigureOut">
              <a:rPr lang="en-US" smtClean="0"/>
              <a:t>2/10/22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3F14932-0715-644A-8C9E-4C438AAA7956}" type="slidenum">
              <a:rPr lang="en-US" smtClean="0"/>
              <a:t>‹N›</a:t>
            </a:fld>
            <a:endParaRPr lang="en-US"/>
          </a:p>
        </p:txBody>
      </p:sp>
    </p:spTree>
    <p:extLst>
      <p:ext uri="{BB962C8B-B14F-4D97-AF65-F5344CB8AC3E}">
        <p14:creationId xmlns:p14="http://schemas.microsoft.com/office/powerpoint/2010/main" val="19999141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B88EE6-4556-F247-8458-40319F3AFC17}" type="datetimeFigureOut">
              <a:rPr lang="en-US" smtClean="0"/>
              <a:t>2/10/22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F14932-0715-644A-8C9E-4C438AAA7956}" type="slidenum">
              <a:rPr lang="en-US" smtClean="0"/>
              <a:t>‹N›</a:t>
            </a:fld>
            <a:endParaRPr lang="en-US"/>
          </a:p>
        </p:txBody>
      </p:sp>
    </p:spTree>
    <p:extLst>
      <p:ext uri="{BB962C8B-B14F-4D97-AF65-F5344CB8AC3E}">
        <p14:creationId xmlns:p14="http://schemas.microsoft.com/office/powerpoint/2010/main" val="7182775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B88EE6-4556-F247-8458-40319F3AFC17}" type="datetimeFigureOut">
              <a:rPr lang="en-US" smtClean="0"/>
              <a:t>2/10/22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F14932-0715-644A-8C9E-4C438AAA7956}" type="slidenum">
              <a:rPr lang="en-US" smtClean="0"/>
              <a:t>‹N›</a:t>
            </a:fld>
            <a:endParaRPr lang="en-US"/>
          </a:p>
        </p:txBody>
      </p:sp>
    </p:spTree>
    <p:extLst>
      <p:ext uri="{BB962C8B-B14F-4D97-AF65-F5344CB8AC3E}">
        <p14:creationId xmlns:p14="http://schemas.microsoft.com/office/powerpoint/2010/main" val="40344000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B88EE6-4556-F247-8458-40319F3AFC17}" type="datetimeFigureOut">
              <a:rPr lang="en-US" smtClean="0"/>
              <a:t>2/10/22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3F14932-0715-644A-8C9E-4C438AAA7956}" type="slidenum">
              <a:rPr lang="en-US" smtClean="0"/>
              <a:t>‹N›</a:t>
            </a:fld>
            <a:endParaRPr lang="en-US"/>
          </a:p>
        </p:txBody>
      </p:sp>
    </p:spTree>
    <p:extLst>
      <p:ext uri="{BB962C8B-B14F-4D97-AF65-F5344CB8AC3E}">
        <p14:creationId xmlns:p14="http://schemas.microsoft.com/office/powerpoint/2010/main" val="2970691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E59CB18-7D01-3044-90DF-903A950C2949}"/>
              </a:ext>
            </a:extLst>
          </p:cNvPr>
          <p:cNvSpPr>
            <a:spLocks noGrp="1"/>
          </p:cNvSpPr>
          <p:nvPr>
            <p:ph type="title"/>
          </p:nvPr>
        </p:nvSpPr>
        <p:spPr/>
        <p:txBody>
          <a:bodyPr>
            <a:normAutofit fontScale="90000"/>
          </a:bodyPr>
          <a:lstStyle/>
          <a:p>
            <a:br>
              <a:rPr lang="it-IT" dirty="0"/>
            </a:br>
            <a:br>
              <a:rPr lang="it-IT" dirty="0"/>
            </a:br>
            <a:br>
              <a:rPr lang="it-IT" dirty="0"/>
            </a:br>
            <a:br>
              <a:rPr lang="it-IT" dirty="0"/>
            </a:br>
            <a:br>
              <a:rPr lang="it-IT" dirty="0"/>
            </a:br>
            <a:r>
              <a:rPr lang="it-IT" dirty="0"/>
              <a:t>Paolo </a:t>
            </a:r>
            <a:r>
              <a:rPr lang="it-IT" dirty="0" err="1"/>
              <a:t>Vineis</a:t>
            </a:r>
            <a:br>
              <a:rPr lang="it-IT" dirty="0"/>
            </a:br>
            <a:br>
              <a:rPr lang="it-IT" dirty="0"/>
            </a:br>
            <a:r>
              <a:rPr lang="it-IT" dirty="0" err="1"/>
              <a:t>Study</a:t>
            </a:r>
            <a:r>
              <a:rPr lang="it-IT" dirty="0"/>
              <a:t> design: an </a:t>
            </a:r>
            <a:r>
              <a:rPr lang="it-IT" dirty="0" err="1"/>
              <a:t>elementary</a:t>
            </a:r>
            <a:r>
              <a:rPr lang="it-IT" dirty="0"/>
              <a:t> </a:t>
            </a:r>
            <a:r>
              <a:rPr lang="it-IT" dirty="0" err="1"/>
              <a:t>introduction</a:t>
            </a:r>
            <a:endParaRPr lang="it-IT" dirty="0"/>
          </a:p>
        </p:txBody>
      </p:sp>
    </p:spTree>
    <p:extLst>
      <p:ext uri="{BB962C8B-B14F-4D97-AF65-F5344CB8AC3E}">
        <p14:creationId xmlns:p14="http://schemas.microsoft.com/office/powerpoint/2010/main" val="2810816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73607" y="1807304"/>
            <a:ext cx="4276206" cy="3267297"/>
            <a:chOff x="1287791" y="1279876"/>
            <a:chExt cx="6797712" cy="3956630"/>
          </a:xfrm>
        </p:grpSpPr>
        <p:sp>
          <p:nvSpPr>
            <p:cNvPr id="49" name="TextBox 48"/>
            <p:cNvSpPr txBox="1"/>
            <p:nvPr/>
          </p:nvSpPr>
          <p:spPr>
            <a:xfrm>
              <a:off x="1287791" y="3191047"/>
              <a:ext cx="6797712" cy="413230"/>
            </a:xfrm>
            <a:prstGeom prst="rect">
              <a:avLst/>
            </a:prstGeom>
            <a:noFill/>
          </p:spPr>
          <p:txBody>
            <a:bodyPr wrap="square" rtlCol="0" anchor="ctr">
              <a:spAutoFit/>
            </a:bodyPr>
            <a:lstStyle/>
            <a:p>
              <a:pPr algn="ctr">
                <a:lnSpc>
                  <a:spcPts val="2000"/>
                </a:lnSpc>
              </a:pPr>
              <a:r>
                <a:rPr lang="en-US" sz="2000" dirty="0">
                  <a:solidFill>
                    <a:srgbClr val="5C8CBB"/>
                  </a:solidFill>
                </a:rPr>
                <a:t># of people in the </a:t>
              </a:r>
              <a:r>
                <a:rPr lang="en-US" sz="2000" b="1" dirty="0">
                  <a:solidFill>
                    <a:srgbClr val="5C8CBB"/>
                  </a:solidFill>
                </a:rPr>
                <a:t>total population</a:t>
              </a:r>
            </a:p>
          </p:txBody>
        </p:sp>
        <p:cxnSp>
          <p:nvCxnSpPr>
            <p:cNvPr id="50" name="Straight Connector 49"/>
            <p:cNvCxnSpPr/>
            <p:nvPr/>
          </p:nvCxnSpPr>
          <p:spPr bwMode="auto">
            <a:xfrm>
              <a:off x="2057400" y="3191047"/>
              <a:ext cx="5042140" cy="0"/>
            </a:xfrm>
            <a:prstGeom prst="line">
              <a:avLst/>
            </a:prstGeom>
            <a:solidFill>
              <a:schemeClr val="accent1"/>
            </a:solidFill>
            <a:ln w="28575" cap="flat" cmpd="sng" algn="ctr">
              <a:solidFill>
                <a:schemeClr val="bg1">
                  <a:lumMod val="75000"/>
                </a:schemeClr>
              </a:solidFill>
              <a:prstDash val="solid"/>
              <a:round/>
              <a:headEnd type="none" w="med" len="med"/>
              <a:tailEnd type="none" w="med" len="med"/>
            </a:ln>
            <a:effectLst/>
          </p:spPr>
        </p:cxnSp>
        <p:sp>
          <p:nvSpPr>
            <p:cNvPr id="52" name="Rectangle 51"/>
            <p:cNvSpPr/>
            <p:nvPr/>
          </p:nvSpPr>
          <p:spPr>
            <a:xfrm>
              <a:off x="2430074" y="2522001"/>
              <a:ext cx="5275144" cy="484525"/>
            </a:xfrm>
            <a:prstGeom prst="rect">
              <a:avLst/>
            </a:prstGeom>
          </p:spPr>
          <p:txBody>
            <a:bodyPr wrap="none">
              <a:spAutoFit/>
            </a:bodyPr>
            <a:lstStyle/>
            <a:p>
              <a:pPr algn="ctr"/>
              <a:r>
                <a:rPr lang="en-US" sz="2000" dirty="0">
                  <a:solidFill>
                    <a:schemeClr val="bg1">
                      <a:lumMod val="75000"/>
                    </a:schemeClr>
                  </a:solidFill>
                </a:rPr>
                <a:t># of people </a:t>
              </a:r>
              <a:r>
                <a:rPr lang="en-US" sz="2000" b="1" dirty="0">
                  <a:solidFill>
                    <a:schemeClr val="bg1">
                      <a:lumMod val="75000"/>
                    </a:schemeClr>
                  </a:solidFill>
                </a:rPr>
                <a:t>with the outcome</a:t>
              </a:r>
            </a:p>
          </p:txBody>
        </p:sp>
        <p:pic>
          <p:nvPicPr>
            <p:cNvPr id="12" name="Picture 11"/>
            <p:cNvPicPr>
              <a:picLocks noChangeAspect="1"/>
            </p:cNvPicPr>
            <p:nvPr/>
          </p:nvPicPr>
          <p:blipFill>
            <a:blip r:embed="rId3">
              <a:duotone>
                <a:prstClr val="black"/>
                <a:schemeClr val="accent1">
                  <a:tint val="45000"/>
                  <a:satMod val="400000"/>
                </a:schemeClr>
              </a:duotone>
              <a:extLst>
                <a:ext uri="{28A0092B-C50C-407E-A947-70E740481C1C}">
                  <a14:useLocalDpi xmlns:a14="http://schemas.microsoft.com/office/drawing/2010/main" val="0"/>
                </a:ext>
              </a:extLst>
            </a:blip>
            <a:stretch>
              <a:fillRect/>
            </a:stretch>
          </p:blipFill>
          <p:spPr>
            <a:xfrm>
              <a:off x="3273892" y="1279876"/>
              <a:ext cx="504825" cy="1206500"/>
            </a:xfrm>
            <a:prstGeom prst="rect">
              <a:avLst/>
            </a:prstGeom>
          </p:spPr>
        </p:pic>
        <p:pic>
          <p:nvPicPr>
            <p:cNvPr id="13" name="Picture 12"/>
            <p:cNvPicPr>
              <a:picLocks noChangeAspect="1"/>
            </p:cNvPicPr>
            <p:nvPr/>
          </p:nvPicPr>
          <p:blipFill>
            <a:blip r:embed="rId3">
              <a:duotone>
                <a:prstClr val="black"/>
                <a:schemeClr val="accent1">
                  <a:tint val="45000"/>
                  <a:satMod val="400000"/>
                </a:schemeClr>
              </a:duotone>
              <a:extLst>
                <a:ext uri="{28A0092B-C50C-407E-A947-70E740481C1C}">
                  <a14:useLocalDpi xmlns:a14="http://schemas.microsoft.com/office/drawing/2010/main" val="0"/>
                </a:ext>
              </a:extLst>
            </a:blip>
            <a:stretch>
              <a:fillRect/>
            </a:stretch>
          </p:blipFill>
          <p:spPr>
            <a:xfrm>
              <a:off x="3648422" y="1279876"/>
              <a:ext cx="504825" cy="1206500"/>
            </a:xfrm>
            <a:prstGeom prst="rect">
              <a:avLst/>
            </a:prstGeom>
          </p:spPr>
        </p:pic>
        <p:pic>
          <p:nvPicPr>
            <p:cNvPr id="14" name="Picture 13"/>
            <p:cNvPicPr>
              <a:picLocks noChangeAspect="1"/>
            </p:cNvPicPr>
            <p:nvPr/>
          </p:nvPicPr>
          <p:blipFill>
            <a:blip r:embed="rId3">
              <a:duotone>
                <a:prstClr val="black"/>
                <a:schemeClr val="accent1">
                  <a:tint val="45000"/>
                  <a:satMod val="400000"/>
                </a:schemeClr>
              </a:duotone>
              <a:extLst>
                <a:ext uri="{28A0092B-C50C-407E-A947-70E740481C1C}">
                  <a14:useLocalDpi xmlns:a14="http://schemas.microsoft.com/office/drawing/2010/main" val="0"/>
                </a:ext>
              </a:extLst>
            </a:blip>
            <a:stretch>
              <a:fillRect/>
            </a:stretch>
          </p:blipFill>
          <p:spPr>
            <a:xfrm>
              <a:off x="4029422" y="1279876"/>
              <a:ext cx="504825" cy="1206500"/>
            </a:xfrm>
            <a:prstGeom prst="rect">
              <a:avLst/>
            </a:prstGeom>
          </p:spPr>
        </p:pic>
        <p:pic>
          <p:nvPicPr>
            <p:cNvPr id="15" name="Picture 14"/>
            <p:cNvPicPr>
              <a:picLocks noChangeAspect="1"/>
            </p:cNvPicPr>
            <p:nvPr/>
          </p:nvPicPr>
          <p:blipFill>
            <a:blip r:embed="rId3">
              <a:duotone>
                <a:prstClr val="black"/>
                <a:schemeClr val="accent1">
                  <a:tint val="45000"/>
                  <a:satMod val="400000"/>
                </a:schemeClr>
              </a:duotone>
              <a:extLst>
                <a:ext uri="{28A0092B-C50C-407E-A947-70E740481C1C}">
                  <a14:useLocalDpi xmlns:a14="http://schemas.microsoft.com/office/drawing/2010/main" val="0"/>
                </a:ext>
              </a:extLst>
            </a:blip>
            <a:stretch>
              <a:fillRect/>
            </a:stretch>
          </p:blipFill>
          <p:spPr>
            <a:xfrm>
              <a:off x="4410422" y="1279876"/>
              <a:ext cx="504825" cy="1206500"/>
            </a:xfrm>
            <a:prstGeom prst="rect">
              <a:avLst/>
            </a:prstGeom>
          </p:spPr>
        </p:pic>
        <p:pic>
          <p:nvPicPr>
            <p:cNvPr id="16" name="Picture 15"/>
            <p:cNvPicPr>
              <a:picLocks noChangeAspect="1"/>
            </p:cNvPicPr>
            <p:nvPr/>
          </p:nvPicPr>
          <p:blipFill>
            <a:blip r:embed="rId3">
              <a:duotone>
                <a:prstClr val="black"/>
                <a:schemeClr val="accent1">
                  <a:tint val="45000"/>
                  <a:satMod val="400000"/>
                </a:schemeClr>
              </a:duotone>
              <a:extLst>
                <a:ext uri="{28A0092B-C50C-407E-A947-70E740481C1C}">
                  <a14:useLocalDpi xmlns:a14="http://schemas.microsoft.com/office/drawing/2010/main" val="0"/>
                </a:ext>
              </a:extLst>
            </a:blip>
            <a:stretch>
              <a:fillRect/>
            </a:stretch>
          </p:blipFill>
          <p:spPr>
            <a:xfrm>
              <a:off x="4791422" y="1279876"/>
              <a:ext cx="504825" cy="1206500"/>
            </a:xfrm>
            <a:prstGeom prst="rect">
              <a:avLst/>
            </a:prstGeom>
          </p:spPr>
        </p:pic>
        <p:pic>
          <p:nvPicPr>
            <p:cNvPr id="17" name="Picture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26292" y="4030006"/>
              <a:ext cx="504825" cy="1206500"/>
            </a:xfrm>
            <a:prstGeom prst="rect">
              <a:avLst/>
            </a:prstGeom>
          </p:spPr>
        </p:pic>
        <p:pic>
          <p:nvPicPr>
            <p:cNvPr id="18" name="Picture 1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00822" y="4030006"/>
              <a:ext cx="504825" cy="1206500"/>
            </a:xfrm>
            <a:prstGeom prst="rect">
              <a:avLst/>
            </a:prstGeom>
          </p:spPr>
        </p:pic>
        <p:pic>
          <p:nvPicPr>
            <p:cNvPr id="19" name="Picture 1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81822" y="4030006"/>
              <a:ext cx="504825" cy="1206500"/>
            </a:xfrm>
            <a:prstGeom prst="rect">
              <a:avLst/>
            </a:prstGeom>
          </p:spPr>
        </p:pic>
        <p:pic>
          <p:nvPicPr>
            <p:cNvPr id="20" name="Picture 19"/>
            <p:cNvPicPr>
              <a:picLocks noChangeAspect="1"/>
            </p:cNvPicPr>
            <p:nvPr/>
          </p:nvPicPr>
          <p:blipFill>
            <a:blip r:embed="rId3">
              <a:duotone>
                <a:prstClr val="black"/>
                <a:schemeClr val="accent1">
                  <a:tint val="45000"/>
                  <a:satMod val="400000"/>
                </a:schemeClr>
              </a:duotone>
              <a:extLst>
                <a:ext uri="{28A0092B-C50C-407E-A947-70E740481C1C}">
                  <a14:useLocalDpi xmlns:a14="http://schemas.microsoft.com/office/drawing/2010/main" val="0"/>
                </a:ext>
              </a:extLst>
            </a:blip>
            <a:stretch>
              <a:fillRect/>
            </a:stretch>
          </p:blipFill>
          <p:spPr>
            <a:xfrm>
              <a:off x="4562822" y="4030006"/>
              <a:ext cx="504825" cy="1206500"/>
            </a:xfrm>
            <a:prstGeom prst="rect">
              <a:avLst/>
            </a:prstGeom>
          </p:spPr>
        </p:pic>
        <p:pic>
          <p:nvPicPr>
            <p:cNvPr id="21" name="Picture 2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43822" y="4030006"/>
              <a:ext cx="504825" cy="1206500"/>
            </a:xfrm>
            <a:prstGeom prst="rect">
              <a:avLst/>
            </a:prstGeom>
          </p:spPr>
        </p:pic>
        <p:pic>
          <p:nvPicPr>
            <p:cNvPr id="22" name="Picture 2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59003" y="4030002"/>
              <a:ext cx="504825" cy="1206500"/>
            </a:xfrm>
            <a:prstGeom prst="rect">
              <a:avLst/>
            </a:prstGeom>
          </p:spPr>
        </p:pic>
        <p:pic>
          <p:nvPicPr>
            <p:cNvPr id="23" name="Picture 2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33533" y="4030002"/>
              <a:ext cx="504825" cy="1206500"/>
            </a:xfrm>
            <a:prstGeom prst="rect">
              <a:avLst/>
            </a:prstGeom>
          </p:spPr>
        </p:pic>
        <p:pic>
          <p:nvPicPr>
            <p:cNvPr id="24" name="Picture 23"/>
            <p:cNvPicPr>
              <a:picLocks noChangeAspect="1"/>
            </p:cNvPicPr>
            <p:nvPr/>
          </p:nvPicPr>
          <p:blipFill>
            <a:blip r:embed="rId3">
              <a:duotone>
                <a:prstClr val="black"/>
                <a:schemeClr val="accent1">
                  <a:tint val="45000"/>
                  <a:satMod val="400000"/>
                </a:schemeClr>
              </a:duotone>
              <a:extLst>
                <a:ext uri="{28A0092B-C50C-407E-A947-70E740481C1C}">
                  <a14:useLocalDpi xmlns:a14="http://schemas.microsoft.com/office/drawing/2010/main" val="0"/>
                </a:ext>
              </a:extLst>
            </a:blip>
            <a:stretch>
              <a:fillRect/>
            </a:stretch>
          </p:blipFill>
          <p:spPr>
            <a:xfrm>
              <a:off x="6114533" y="4030002"/>
              <a:ext cx="504825" cy="1206500"/>
            </a:xfrm>
            <a:prstGeom prst="rect">
              <a:avLst/>
            </a:prstGeom>
          </p:spPr>
        </p:pic>
        <p:pic>
          <p:nvPicPr>
            <p:cNvPr id="25" name="Picture 2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95533" y="4030002"/>
              <a:ext cx="504825" cy="1206500"/>
            </a:xfrm>
            <a:prstGeom prst="rect">
              <a:avLst/>
            </a:prstGeom>
          </p:spPr>
        </p:pic>
        <p:pic>
          <p:nvPicPr>
            <p:cNvPr id="26" name="Picture 2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76533" y="4030002"/>
              <a:ext cx="504825" cy="1206500"/>
            </a:xfrm>
            <a:prstGeom prst="rect">
              <a:avLst/>
            </a:prstGeom>
          </p:spPr>
        </p:pic>
        <p:pic>
          <p:nvPicPr>
            <p:cNvPr id="27" name="Picture 2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52018" y="4009222"/>
              <a:ext cx="504825" cy="1206500"/>
            </a:xfrm>
            <a:prstGeom prst="rect">
              <a:avLst/>
            </a:prstGeom>
          </p:spPr>
        </p:pic>
        <p:pic>
          <p:nvPicPr>
            <p:cNvPr id="28" name="Picture 27"/>
            <p:cNvPicPr>
              <a:picLocks noChangeAspect="1"/>
            </p:cNvPicPr>
            <p:nvPr/>
          </p:nvPicPr>
          <p:blipFill>
            <a:blip r:embed="rId3">
              <a:duotone>
                <a:prstClr val="black"/>
                <a:schemeClr val="accent1">
                  <a:tint val="45000"/>
                  <a:satMod val="400000"/>
                </a:schemeClr>
              </a:duotone>
              <a:extLst>
                <a:ext uri="{28A0092B-C50C-407E-A947-70E740481C1C}">
                  <a14:useLocalDpi xmlns:a14="http://schemas.microsoft.com/office/drawing/2010/main" val="0"/>
                </a:ext>
              </a:extLst>
            </a:blip>
            <a:stretch>
              <a:fillRect/>
            </a:stretch>
          </p:blipFill>
          <p:spPr>
            <a:xfrm>
              <a:off x="1826548" y="4009222"/>
              <a:ext cx="504825" cy="1206500"/>
            </a:xfrm>
            <a:prstGeom prst="rect">
              <a:avLst/>
            </a:prstGeom>
          </p:spPr>
        </p:pic>
        <p:pic>
          <p:nvPicPr>
            <p:cNvPr id="29" name="Picture 28"/>
            <p:cNvPicPr>
              <a:picLocks noChangeAspect="1"/>
            </p:cNvPicPr>
            <p:nvPr/>
          </p:nvPicPr>
          <p:blipFill>
            <a:blip r:embed="rId3">
              <a:duotone>
                <a:prstClr val="black"/>
                <a:schemeClr val="accent1">
                  <a:tint val="45000"/>
                  <a:satMod val="400000"/>
                </a:schemeClr>
              </a:duotone>
              <a:extLst>
                <a:ext uri="{28A0092B-C50C-407E-A947-70E740481C1C}">
                  <a14:useLocalDpi xmlns:a14="http://schemas.microsoft.com/office/drawing/2010/main" val="0"/>
                </a:ext>
              </a:extLst>
            </a:blip>
            <a:stretch>
              <a:fillRect/>
            </a:stretch>
          </p:blipFill>
          <p:spPr>
            <a:xfrm>
              <a:off x="2207548" y="4009222"/>
              <a:ext cx="504825" cy="1206500"/>
            </a:xfrm>
            <a:prstGeom prst="rect">
              <a:avLst/>
            </a:prstGeom>
          </p:spPr>
        </p:pic>
        <p:pic>
          <p:nvPicPr>
            <p:cNvPr id="30" name="Picture 29"/>
            <p:cNvPicPr>
              <a:picLocks noChangeAspect="1"/>
            </p:cNvPicPr>
            <p:nvPr/>
          </p:nvPicPr>
          <p:blipFill>
            <a:blip r:embed="rId3">
              <a:duotone>
                <a:prstClr val="black"/>
                <a:schemeClr val="accent1">
                  <a:tint val="45000"/>
                  <a:satMod val="400000"/>
                </a:schemeClr>
              </a:duotone>
              <a:extLst>
                <a:ext uri="{28A0092B-C50C-407E-A947-70E740481C1C}">
                  <a14:useLocalDpi xmlns:a14="http://schemas.microsoft.com/office/drawing/2010/main" val="0"/>
                </a:ext>
              </a:extLst>
            </a:blip>
            <a:stretch>
              <a:fillRect/>
            </a:stretch>
          </p:blipFill>
          <p:spPr>
            <a:xfrm>
              <a:off x="2588548" y="4009222"/>
              <a:ext cx="504825" cy="1206500"/>
            </a:xfrm>
            <a:prstGeom prst="rect">
              <a:avLst/>
            </a:prstGeom>
          </p:spPr>
        </p:pic>
        <p:pic>
          <p:nvPicPr>
            <p:cNvPr id="31" name="Picture 3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69548" y="4009222"/>
              <a:ext cx="504825" cy="1206500"/>
            </a:xfrm>
            <a:prstGeom prst="rect">
              <a:avLst/>
            </a:prstGeom>
          </p:spPr>
        </p:pic>
      </p:grpSp>
      <p:grpSp>
        <p:nvGrpSpPr>
          <p:cNvPr id="3" name="Group 2"/>
          <p:cNvGrpSpPr/>
          <p:nvPr/>
        </p:nvGrpSpPr>
        <p:grpSpPr>
          <a:xfrm>
            <a:off x="162410" y="5201343"/>
            <a:ext cx="3906860" cy="854385"/>
            <a:chOff x="1139944" y="5814223"/>
            <a:chExt cx="6629401" cy="1009650"/>
          </a:xfrm>
        </p:grpSpPr>
        <p:pic>
          <p:nvPicPr>
            <p:cNvPr id="32" name="Picture 3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39944" y="6138073"/>
              <a:ext cx="6629400" cy="685800"/>
            </a:xfrm>
            <a:prstGeom prst="rect">
              <a:avLst/>
            </a:prstGeom>
          </p:spPr>
        </p:pic>
        <p:sp>
          <p:nvSpPr>
            <p:cNvPr id="33" name="Rectangle 32"/>
            <p:cNvSpPr/>
            <p:nvPr/>
          </p:nvSpPr>
          <p:spPr bwMode="auto">
            <a:xfrm>
              <a:off x="1139944" y="5814223"/>
              <a:ext cx="2327154" cy="1009649"/>
            </a:xfrm>
            <a:prstGeom prst="rect">
              <a:avLst/>
            </a:prstGeom>
            <a:solidFill>
              <a:srgbClr val="FFFFFF">
                <a:alpha val="69804"/>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65" charset="0"/>
              </a:endParaRPr>
            </a:p>
          </p:txBody>
        </p:sp>
        <p:sp>
          <p:nvSpPr>
            <p:cNvPr id="34" name="Rectangle 33"/>
            <p:cNvSpPr/>
            <p:nvPr/>
          </p:nvSpPr>
          <p:spPr bwMode="auto">
            <a:xfrm>
              <a:off x="3829050" y="5814223"/>
              <a:ext cx="3940295" cy="1009649"/>
            </a:xfrm>
            <a:prstGeom prst="rect">
              <a:avLst/>
            </a:prstGeom>
            <a:solidFill>
              <a:srgbClr val="FFFFFF">
                <a:alpha val="69804"/>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65" charset="0"/>
              </a:endParaRPr>
            </a:p>
          </p:txBody>
        </p:sp>
      </p:grpSp>
      <p:cxnSp>
        <p:nvCxnSpPr>
          <p:cNvPr id="35" name="Straight Arrow Connector 34"/>
          <p:cNvCxnSpPr/>
          <p:nvPr/>
        </p:nvCxnSpPr>
        <p:spPr bwMode="auto">
          <a:xfrm>
            <a:off x="1613566" y="5962327"/>
            <a:ext cx="476250" cy="469900"/>
          </a:xfrm>
          <a:prstGeom prst="straightConnector1">
            <a:avLst/>
          </a:prstGeom>
          <a:solidFill>
            <a:schemeClr val="accent1"/>
          </a:solidFill>
          <a:ln w="28575" cap="flat" cmpd="sng" algn="ctr">
            <a:solidFill>
              <a:srgbClr val="FBAD18"/>
            </a:solidFill>
            <a:prstDash val="solid"/>
            <a:round/>
            <a:headEnd type="none" w="med" len="med"/>
            <a:tailEnd type="arrow"/>
          </a:ln>
          <a:effectLst/>
        </p:spPr>
      </p:cxnSp>
      <p:sp>
        <p:nvSpPr>
          <p:cNvPr id="37" name="Content Placeholder 2"/>
          <p:cNvSpPr txBox="1">
            <a:spLocks/>
          </p:cNvSpPr>
          <p:nvPr/>
        </p:nvSpPr>
        <p:spPr>
          <a:xfrm>
            <a:off x="66030" y="868802"/>
            <a:ext cx="4659713" cy="714375"/>
          </a:xfrm>
          <a:prstGeom prst="rect">
            <a:avLst/>
          </a:prstGeom>
        </p:spPr>
        <p:txBody>
          <a:bodyPr vert="horz" lIns="91440" tIns="45720" rIns="91440" bIns="45720" rtlCol="0">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en-US" sz="2000" b="1" dirty="0"/>
              <a:t>Prevalence</a:t>
            </a:r>
            <a:r>
              <a:rPr lang="en-US" sz="2000" dirty="0"/>
              <a:t>- measure of existing disease occurrence/ changes in health states  at a particular stage in time</a:t>
            </a:r>
          </a:p>
        </p:txBody>
      </p:sp>
      <p:sp>
        <p:nvSpPr>
          <p:cNvPr id="39" name="Content Placeholder 2"/>
          <p:cNvSpPr txBox="1">
            <a:spLocks/>
          </p:cNvSpPr>
          <p:nvPr/>
        </p:nvSpPr>
        <p:spPr>
          <a:xfrm>
            <a:off x="4576153" y="868802"/>
            <a:ext cx="4552449" cy="714375"/>
          </a:xfrm>
          <a:prstGeom prst="rect">
            <a:avLst/>
          </a:prstGeom>
        </p:spPr>
        <p:txBody>
          <a:bodyPr vert="horz" lIns="91440" tIns="45720" rIns="91440" bIns="45720" rtlCol="0">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Font typeface="Arial"/>
              <a:buNone/>
            </a:pPr>
            <a:r>
              <a:rPr lang="en-US" sz="2000" b="1" dirty="0"/>
              <a:t>Incidence</a:t>
            </a:r>
            <a:r>
              <a:rPr lang="en-US" sz="2000" dirty="0"/>
              <a:t>- measure of new disease occurrence /changes in health states  </a:t>
            </a:r>
          </a:p>
        </p:txBody>
      </p:sp>
      <p:grpSp>
        <p:nvGrpSpPr>
          <p:cNvPr id="67" name="Group 66"/>
          <p:cNvGrpSpPr/>
          <p:nvPr/>
        </p:nvGrpSpPr>
        <p:grpSpPr>
          <a:xfrm>
            <a:off x="4725743" y="1744584"/>
            <a:ext cx="4276206" cy="3267297"/>
            <a:chOff x="1287791" y="1279876"/>
            <a:chExt cx="6797712" cy="3956630"/>
          </a:xfrm>
        </p:grpSpPr>
        <p:sp>
          <p:nvSpPr>
            <p:cNvPr id="68" name="TextBox 67"/>
            <p:cNvSpPr txBox="1"/>
            <p:nvPr/>
          </p:nvSpPr>
          <p:spPr>
            <a:xfrm>
              <a:off x="1287791" y="3191047"/>
              <a:ext cx="6797712" cy="413230"/>
            </a:xfrm>
            <a:prstGeom prst="rect">
              <a:avLst/>
            </a:prstGeom>
            <a:noFill/>
          </p:spPr>
          <p:txBody>
            <a:bodyPr wrap="square" rtlCol="0" anchor="ctr">
              <a:spAutoFit/>
            </a:bodyPr>
            <a:lstStyle/>
            <a:p>
              <a:pPr algn="ctr">
                <a:lnSpc>
                  <a:spcPts val="2000"/>
                </a:lnSpc>
              </a:pPr>
              <a:r>
                <a:rPr lang="en-US" sz="2000" dirty="0">
                  <a:solidFill>
                    <a:srgbClr val="5C8CBB"/>
                  </a:solidFill>
                </a:rPr>
                <a:t># of people in the </a:t>
              </a:r>
              <a:r>
                <a:rPr lang="en-US" sz="2000" b="1" dirty="0">
                  <a:solidFill>
                    <a:srgbClr val="5C8CBB"/>
                  </a:solidFill>
                </a:rPr>
                <a:t>total population</a:t>
              </a:r>
            </a:p>
          </p:txBody>
        </p:sp>
        <p:cxnSp>
          <p:nvCxnSpPr>
            <p:cNvPr id="69" name="Straight Connector 68"/>
            <p:cNvCxnSpPr/>
            <p:nvPr/>
          </p:nvCxnSpPr>
          <p:spPr bwMode="auto">
            <a:xfrm>
              <a:off x="2057400" y="3191047"/>
              <a:ext cx="5042140" cy="0"/>
            </a:xfrm>
            <a:prstGeom prst="line">
              <a:avLst/>
            </a:prstGeom>
            <a:solidFill>
              <a:schemeClr val="accent1"/>
            </a:solidFill>
            <a:ln w="28575" cap="flat" cmpd="sng" algn="ctr">
              <a:solidFill>
                <a:schemeClr val="bg1">
                  <a:lumMod val="75000"/>
                </a:schemeClr>
              </a:solidFill>
              <a:prstDash val="solid"/>
              <a:round/>
              <a:headEnd type="none" w="med" len="med"/>
              <a:tailEnd type="none" w="med" len="med"/>
            </a:ln>
            <a:effectLst/>
          </p:spPr>
        </p:cxnSp>
        <p:sp>
          <p:nvSpPr>
            <p:cNvPr id="70" name="Rectangle 69"/>
            <p:cNvSpPr/>
            <p:nvPr/>
          </p:nvSpPr>
          <p:spPr>
            <a:xfrm>
              <a:off x="1873679" y="2522001"/>
              <a:ext cx="6083133" cy="484525"/>
            </a:xfrm>
            <a:prstGeom prst="rect">
              <a:avLst/>
            </a:prstGeom>
          </p:spPr>
          <p:txBody>
            <a:bodyPr wrap="none">
              <a:spAutoFit/>
            </a:bodyPr>
            <a:lstStyle/>
            <a:p>
              <a:pPr algn="ctr"/>
              <a:r>
                <a:rPr lang="en-US" sz="2000" dirty="0">
                  <a:solidFill>
                    <a:schemeClr val="bg1">
                      <a:lumMod val="75000"/>
                    </a:schemeClr>
                  </a:solidFill>
                </a:rPr>
                <a:t># of new people </a:t>
              </a:r>
              <a:r>
                <a:rPr lang="en-US" sz="2000" b="1" dirty="0">
                  <a:solidFill>
                    <a:schemeClr val="bg1">
                      <a:lumMod val="75000"/>
                    </a:schemeClr>
                  </a:solidFill>
                </a:rPr>
                <a:t>with the outcome</a:t>
              </a:r>
            </a:p>
          </p:txBody>
        </p:sp>
        <p:pic>
          <p:nvPicPr>
            <p:cNvPr id="71" name="Picture 70"/>
            <p:cNvPicPr>
              <a:picLocks noChangeAspect="1"/>
            </p:cNvPicPr>
            <p:nvPr/>
          </p:nvPicPr>
          <p:blipFill>
            <a:blip r:embed="rId3">
              <a:duotone>
                <a:prstClr val="black"/>
                <a:schemeClr val="accent1">
                  <a:tint val="45000"/>
                  <a:satMod val="400000"/>
                </a:schemeClr>
              </a:duotone>
              <a:extLst>
                <a:ext uri="{28A0092B-C50C-407E-A947-70E740481C1C}">
                  <a14:useLocalDpi xmlns:a14="http://schemas.microsoft.com/office/drawing/2010/main" val="0"/>
                </a:ext>
              </a:extLst>
            </a:blip>
            <a:stretch>
              <a:fillRect/>
            </a:stretch>
          </p:blipFill>
          <p:spPr>
            <a:xfrm>
              <a:off x="3273892" y="1279876"/>
              <a:ext cx="504825" cy="1206500"/>
            </a:xfrm>
            <a:prstGeom prst="rect">
              <a:avLst/>
            </a:prstGeom>
          </p:spPr>
        </p:pic>
        <p:pic>
          <p:nvPicPr>
            <p:cNvPr id="72" name="Picture 71"/>
            <p:cNvPicPr>
              <a:picLocks noChangeAspect="1"/>
            </p:cNvPicPr>
            <p:nvPr/>
          </p:nvPicPr>
          <p:blipFill>
            <a:blip r:embed="rId3">
              <a:duotone>
                <a:prstClr val="black"/>
                <a:schemeClr val="accent1">
                  <a:tint val="45000"/>
                  <a:satMod val="400000"/>
                </a:schemeClr>
              </a:duotone>
              <a:extLst>
                <a:ext uri="{28A0092B-C50C-407E-A947-70E740481C1C}">
                  <a14:useLocalDpi xmlns:a14="http://schemas.microsoft.com/office/drawing/2010/main" val="0"/>
                </a:ext>
              </a:extLst>
            </a:blip>
            <a:stretch>
              <a:fillRect/>
            </a:stretch>
          </p:blipFill>
          <p:spPr>
            <a:xfrm>
              <a:off x="3648422" y="1279876"/>
              <a:ext cx="504825" cy="1206500"/>
            </a:xfrm>
            <a:prstGeom prst="rect">
              <a:avLst/>
            </a:prstGeom>
          </p:spPr>
        </p:pic>
        <p:pic>
          <p:nvPicPr>
            <p:cNvPr id="73" name="Picture 72"/>
            <p:cNvPicPr>
              <a:picLocks noChangeAspect="1"/>
            </p:cNvPicPr>
            <p:nvPr/>
          </p:nvPicPr>
          <p:blipFill>
            <a:blip r:embed="rId3">
              <a:duotone>
                <a:prstClr val="black"/>
                <a:schemeClr val="accent1">
                  <a:tint val="45000"/>
                  <a:satMod val="400000"/>
                </a:schemeClr>
              </a:duotone>
              <a:extLst>
                <a:ext uri="{28A0092B-C50C-407E-A947-70E740481C1C}">
                  <a14:useLocalDpi xmlns:a14="http://schemas.microsoft.com/office/drawing/2010/main" val="0"/>
                </a:ext>
              </a:extLst>
            </a:blip>
            <a:stretch>
              <a:fillRect/>
            </a:stretch>
          </p:blipFill>
          <p:spPr>
            <a:xfrm>
              <a:off x="4029422" y="1279876"/>
              <a:ext cx="504825" cy="1206500"/>
            </a:xfrm>
            <a:prstGeom prst="rect">
              <a:avLst/>
            </a:prstGeom>
          </p:spPr>
        </p:pic>
        <p:pic>
          <p:nvPicPr>
            <p:cNvPr id="74" name="Picture 73"/>
            <p:cNvPicPr>
              <a:picLocks noChangeAspect="1"/>
            </p:cNvPicPr>
            <p:nvPr/>
          </p:nvPicPr>
          <p:blipFill>
            <a:blip r:embed="rId3">
              <a:duotone>
                <a:prstClr val="black"/>
                <a:schemeClr val="accent1">
                  <a:tint val="45000"/>
                  <a:satMod val="400000"/>
                </a:schemeClr>
              </a:duotone>
              <a:extLst>
                <a:ext uri="{28A0092B-C50C-407E-A947-70E740481C1C}">
                  <a14:useLocalDpi xmlns:a14="http://schemas.microsoft.com/office/drawing/2010/main" val="0"/>
                </a:ext>
              </a:extLst>
            </a:blip>
            <a:stretch>
              <a:fillRect/>
            </a:stretch>
          </p:blipFill>
          <p:spPr>
            <a:xfrm>
              <a:off x="4410422" y="1279876"/>
              <a:ext cx="504825" cy="1206500"/>
            </a:xfrm>
            <a:prstGeom prst="rect">
              <a:avLst/>
            </a:prstGeom>
          </p:spPr>
        </p:pic>
        <p:pic>
          <p:nvPicPr>
            <p:cNvPr id="75" name="Picture 74"/>
            <p:cNvPicPr>
              <a:picLocks noChangeAspect="1"/>
            </p:cNvPicPr>
            <p:nvPr/>
          </p:nvPicPr>
          <p:blipFill>
            <a:blip r:embed="rId3">
              <a:duotone>
                <a:prstClr val="black"/>
                <a:schemeClr val="accent1">
                  <a:tint val="45000"/>
                  <a:satMod val="400000"/>
                </a:schemeClr>
              </a:duotone>
              <a:extLst>
                <a:ext uri="{28A0092B-C50C-407E-A947-70E740481C1C}">
                  <a14:useLocalDpi xmlns:a14="http://schemas.microsoft.com/office/drawing/2010/main" val="0"/>
                </a:ext>
              </a:extLst>
            </a:blip>
            <a:stretch>
              <a:fillRect/>
            </a:stretch>
          </p:blipFill>
          <p:spPr>
            <a:xfrm>
              <a:off x="4791422" y="1279876"/>
              <a:ext cx="504825" cy="1206500"/>
            </a:xfrm>
            <a:prstGeom prst="rect">
              <a:avLst/>
            </a:prstGeom>
          </p:spPr>
        </p:pic>
        <p:pic>
          <p:nvPicPr>
            <p:cNvPr id="76" name="Picture 7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26292" y="4030006"/>
              <a:ext cx="504825" cy="1206500"/>
            </a:xfrm>
            <a:prstGeom prst="rect">
              <a:avLst/>
            </a:prstGeom>
          </p:spPr>
        </p:pic>
        <p:pic>
          <p:nvPicPr>
            <p:cNvPr id="77" name="Picture 7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00822" y="4030006"/>
              <a:ext cx="504825" cy="1206500"/>
            </a:xfrm>
            <a:prstGeom prst="rect">
              <a:avLst/>
            </a:prstGeom>
          </p:spPr>
        </p:pic>
        <p:pic>
          <p:nvPicPr>
            <p:cNvPr id="78" name="Picture 7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81822" y="4030006"/>
              <a:ext cx="504825" cy="1206500"/>
            </a:xfrm>
            <a:prstGeom prst="rect">
              <a:avLst/>
            </a:prstGeom>
          </p:spPr>
        </p:pic>
        <p:pic>
          <p:nvPicPr>
            <p:cNvPr id="79" name="Picture 78"/>
            <p:cNvPicPr>
              <a:picLocks noChangeAspect="1"/>
            </p:cNvPicPr>
            <p:nvPr/>
          </p:nvPicPr>
          <p:blipFill>
            <a:blip r:embed="rId3">
              <a:duotone>
                <a:prstClr val="black"/>
                <a:schemeClr val="accent1">
                  <a:tint val="45000"/>
                  <a:satMod val="400000"/>
                </a:schemeClr>
              </a:duotone>
              <a:extLst>
                <a:ext uri="{28A0092B-C50C-407E-A947-70E740481C1C}">
                  <a14:useLocalDpi xmlns:a14="http://schemas.microsoft.com/office/drawing/2010/main" val="0"/>
                </a:ext>
              </a:extLst>
            </a:blip>
            <a:stretch>
              <a:fillRect/>
            </a:stretch>
          </p:blipFill>
          <p:spPr>
            <a:xfrm>
              <a:off x="4562822" y="4030006"/>
              <a:ext cx="504825" cy="1206500"/>
            </a:xfrm>
            <a:prstGeom prst="rect">
              <a:avLst/>
            </a:prstGeom>
          </p:spPr>
        </p:pic>
        <p:pic>
          <p:nvPicPr>
            <p:cNvPr id="80" name="Picture 7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43822" y="4030006"/>
              <a:ext cx="504825" cy="1206500"/>
            </a:xfrm>
            <a:prstGeom prst="rect">
              <a:avLst/>
            </a:prstGeom>
          </p:spPr>
        </p:pic>
        <p:pic>
          <p:nvPicPr>
            <p:cNvPr id="81" name="Picture 8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59003" y="4030002"/>
              <a:ext cx="504825" cy="1206500"/>
            </a:xfrm>
            <a:prstGeom prst="rect">
              <a:avLst/>
            </a:prstGeom>
          </p:spPr>
        </p:pic>
        <p:pic>
          <p:nvPicPr>
            <p:cNvPr id="82" name="Picture 8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33533" y="4030002"/>
              <a:ext cx="504825" cy="1206500"/>
            </a:xfrm>
            <a:prstGeom prst="rect">
              <a:avLst/>
            </a:prstGeom>
          </p:spPr>
        </p:pic>
        <p:pic>
          <p:nvPicPr>
            <p:cNvPr id="83" name="Picture 82"/>
            <p:cNvPicPr>
              <a:picLocks noChangeAspect="1"/>
            </p:cNvPicPr>
            <p:nvPr/>
          </p:nvPicPr>
          <p:blipFill>
            <a:blip r:embed="rId3">
              <a:duotone>
                <a:prstClr val="black"/>
                <a:schemeClr val="accent1">
                  <a:tint val="45000"/>
                  <a:satMod val="400000"/>
                </a:schemeClr>
              </a:duotone>
              <a:extLst>
                <a:ext uri="{28A0092B-C50C-407E-A947-70E740481C1C}">
                  <a14:useLocalDpi xmlns:a14="http://schemas.microsoft.com/office/drawing/2010/main" val="0"/>
                </a:ext>
              </a:extLst>
            </a:blip>
            <a:stretch>
              <a:fillRect/>
            </a:stretch>
          </p:blipFill>
          <p:spPr>
            <a:xfrm>
              <a:off x="6114533" y="4030002"/>
              <a:ext cx="504825" cy="1206500"/>
            </a:xfrm>
            <a:prstGeom prst="rect">
              <a:avLst/>
            </a:prstGeom>
          </p:spPr>
        </p:pic>
        <p:pic>
          <p:nvPicPr>
            <p:cNvPr id="84" name="Picture 8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95533" y="4030002"/>
              <a:ext cx="504825" cy="1206500"/>
            </a:xfrm>
            <a:prstGeom prst="rect">
              <a:avLst/>
            </a:prstGeom>
          </p:spPr>
        </p:pic>
        <p:pic>
          <p:nvPicPr>
            <p:cNvPr id="85" name="Picture 8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76533" y="4030002"/>
              <a:ext cx="504825" cy="1206500"/>
            </a:xfrm>
            <a:prstGeom prst="rect">
              <a:avLst/>
            </a:prstGeom>
          </p:spPr>
        </p:pic>
        <p:pic>
          <p:nvPicPr>
            <p:cNvPr id="86" name="Picture 8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52018" y="4009222"/>
              <a:ext cx="504825" cy="1206500"/>
            </a:xfrm>
            <a:prstGeom prst="rect">
              <a:avLst/>
            </a:prstGeom>
          </p:spPr>
        </p:pic>
        <p:pic>
          <p:nvPicPr>
            <p:cNvPr id="87" name="Picture 86"/>
            <p:cNvPicPr>
              <a:picLocks noChangeAspect="1"/>
            </p:cNvPicPr>
            <p:nvPr/>
          </p:nvPicPr>
          <p:blipFill>
            <a:blip r:embed="rId3">
              <a:duotone>
                <a:prstClr val="black"/>
                <a:schemeClr val="accent1">
                  <a:tint val="45000"/>
                  <a:satMod val="400000"/>
                </a:schemeClr>
              </a:duotone>
              <a:extLst>
                <a:ext uri="{28A0092B-C50C-407E-A947-70E740481C1C}">
                  <a14:useLocalDpi xmlns:a14="http://schemas.microsoft.com/office/drawing/2010/main" val="0"/>
                </a:ext>
              </a:extLst>
            </a:blip>
            <a:stretch>
              <a:fillRect/>
            </a:stretch>
          </p:blipFill>
          <p:spPr>
            <a:xfrm>
              <a:off x="1826548" y="4009222"/>
              <a:ext cx="504825" cy="1206500"/>
            </a:xfrm>
            <a:prstGeom prst="rect">
              <a:avLst/>
            </a:prstGeom>
          </p:spPr>
        </p:pic>
        <p:pic>
          <p:nvPicPr>
            <p:cNvPr id="88" name="Picture 87"/>
            <p:cNvPicPr>
              <a:picLocks noChangeAspect="1"/>
            </p:cNvPicPr>
            <p:nvPr/>
          </p:nvPicPr>
          <p:blipFill>
            <a:blip r:embed="rId3">
              <a:duotone>
                <a:prstClr val="black"/>
                <a:schemeClr val="accent1">
                  <a:tint val="45000"/>
                  <a:satMod val="400000"/>
                </a:schemeClr>
              </a:duotone>
              <a:extLst>
                <a:ext uri="{28A0092B-C50C-407E-A947-70E740481C1C}">
                  <a14:useLocalDpi xmlns:a14="http://schemas.microsoft.com/office/drawing/2010/main" val="0"/>
                </a:ext>
              </a:extLst>
            </a:blip>
            <a:stretch>
              <a:fillRect/>
            </a:stretch>
          </p:blipFill>
          <p:spPr>
            <a:xfrm>
              <a:off x="2207548" y="4009222"/>
              <a:ext cx="504825" cy="1206500"/>
            </a:xfrm>
            <a:prstGeom prst="rect">
              <a:avLst/>
            </a:prstGeom>
          </p:spPr>
        </p:pic>
        <p:pic>
          <p:nvPicPr>
            <p:cNvPr id="89" name="Picture 88"/>
            <p:cNvPicPr>
              <a:picLocks noChangeAspect="1"/>
            </p:cNvPicPr>
            <p:nvPr/>
          </p:nvPicPr>
          <p:blipFill>
            <a:blip r:embed="rId3">
              <a:duotone>
                <a:prstClr val="black"/>
                <a:schemeClr val="accent1">
                  <a:tint val="45000"/>
                  <a:satMod val="400000"/>
                </a:schemeClr>
              </a:duotone>
              <a:extLst>
                <a:ext uri="{28A0092B-C50C-407E-A947-70E740481C1C}">
                  <a14:useLocalDpi xmlns:a14="http://schemas.microsoft.com/office/drawing/2010/main" val="0"/>
                </a:ext>
              </a:extLst>
            </a:blip>
            <a:stretch>
              <a:fillRect/>
            </a:stretch>
          </p:blipFill>
          <p:spPr>
            <a:xfrm>
              <a:off x="2588548" y="4009222"/>
              <a:ext cx="504825" cy="1206500"/>
            </a:xfrm>
            <a:prstGeom prst="rect">
              <a:avLst/>
            </a:prstGeom>
          </p:spPr>
        </p:pic>
        <p:pic>
          <p:nvPicPr>
            <p:cNvPr id="90" name="Picture 8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69548" y="4009222"/>
              <a:ext cx="504825" cy="1206500"/>
            </a:xfrm>
            <a:prstGeom prst="rect">
              <a:avLst/>
            </a:prstGeom>
          </p:spPr>
        </p:pic>
      </p:grpSp>
      <p:grpSp>
        <p:nvGrpSpPr>
          <p:cNvPr id="91" name="Group 90"/>
          <p:cNvGrpSpPr/>
          <p:nvPr/>
        </p:nvGrpSpPr>
        <p:grpSpPr>
          <a:xfrm>
            <a:off x="4519333" y="5234934"/>
            <a:ext cx="4533237" cy="696033"/>
            <a:chOff x="1139944" y="5814223"/>
            <a:chExt cx="6629400" cy="1009650"/>
          </a:xfrm>
        </p:grpSpPr>
        <p:pic>
          <p:nvPicPr>
            <p:cNvPr id="92" name="Picture 9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39944" y="6138073"/>
              <a:ext cx="6629400" cy="685800"/>
            </a:xfrm>
            <a:prstGeom prst="rect">
              <a:avLst/>
            </a:prstGeom>
          </p:spPr>
        </p:pic>
        <p:sp>
          <p:nvSpPr>
            <p:cNvPr id="93" name="Rectangle 92"/>
            <p:cNvSpPr/>
            <p:nvPr/>
          </p:nvSpPr>
          <p:spPr bwMode="auto">
            <a:xfrm>
              <a:off x="1139944" y="5814223"/>
              <a:ext cx="2327154" cy="1009649"/>
            </a:xfrm>
            <a:prstGeom prst="rect">
              <a:avLst/>
            </a:prstGeom>
            <a:solidFill>
              <a:srgbClr val="FFFFFF">
                <a:alpha val="69804"/>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65" charset="0"/>
              </a:endParaRPr>
            </a:p>
          </p:txBody>
        </p:sp>
      </p:grpSp>
      <p:grpSp>
        <p:nvGrpSpPr>
          <p:cNvPr id="4" name="Group 3"/>
          <p:cNvGrpSpPr/>
          <p:nvPr/>
        </p:nvGrpSpPr>
        <p:grpSpPr>
          <a:xfrm>
            <a:off x="6785196" y="5902716"/>
            <a:ext cx="796916" cy="996301"/>
            <a:chOff x="6602808" y="1599064"/>
            <a:chExt cx="796916" cy="996301"/>
          </a:xfrm>
        </p:grpSpPr>
        <p:pic>
          <p:nvPicPr>
            <p:cNvPr id="99" name="Picture 98"/>
            <p:cNvPicPr>
              <a:picLocks noChangeAspect="1"/>
            </p:cNvPicPr>
            <p:nvPr/>
          </p:nvPicPr>
          <p:blipFill>
            <a:blip r:embed="rId3">
              <a:duotone>
                <a:prstClr val="black"/>
                <a:schemeClr val="accent1">
                  <a:tint val="45000"/>
                  <a:satMod val="400000"/>
                </a:schemeClr>
              </a:duotone>
              <a:extLst>
                <a:ext uri="{28A0092B-C50C-407E-A947-70E740481C1C}">
                  <a14:useLocalDpi xmlns:a14="http://schemas.microsoft.com/office/drawing/2010/main" val="0"/>
                </a:ext>
              </a:extLst>
            </a:blip>
            <a:stretch>
              <a:fillRect/>
            </a:stretch>
          </p:blipFill>
          <p:spPr>
            <a:xfrm>
              <a:off x="6602808" y="1599064"/>
              <a:ext cx="317568" cy="996301"/>
            </a:xfrm>
            <a:prstGeom prst="rect">
              <a:avLst/>
            </a:prstGeom>
          </p:spPr>
        </p:pic>
        <p:pic>
          <p:nvPicPr>
            <p:cNvPr id="100" name="Picture 99"/>
            <p:cNvPicPr>
              <a:picLocks noChangeAspect="1"/>
            </p:cNvPicPr>
            <p:nvPr/>
          </p:nvPicPr>
          <p:blipFill>
            <a:blip r:embed="rId3">
              <a:duotone>
                <a:prstClr val="black"/>
                <a:schemeClr val="accent1">
                  <a:tint val="45000"/>
                  <a:satMod val="400000"/>
                </a:schemeClr>
              </a:duotone>
              <a:extLst>
                <a:ext uri="{28A0092B-C50C-407E-A947-70E740481C1C}">
                  <a14:useLocalDpi xmlns:a14="http://schemas.microsoft.com/office/drawing/2010/main" val="0"/>
                </a:ext>
              </a:extLst>
            </a:blip>
            <a:stretch>
              <a:fillRect/>
            </a:stretch>
          </p:blipFill>
          <p:spPr>
            <a:xfrm>
              <a:off x="6842482" y="1599064"/>
              <a:ext cx="317568" cy="996301"/>
            </a:xfrm>
            <a:prstGeom prst="rect">
              <a:avLst/>
            </a:prstGeom>
          </p:spPr>
        </p:pic>
        <p:pic>
          <p:nvPicPr>
            <p:cNvPr id="101" name="Picture 100"/>
            <p:cNvPicPr>
              <a:picLocks noChangeAspect="1"/>
            </p:cNvPicPr>
            <p:nvPr/>
          </p:nvPicPr>
          <p:blipFill>
            <a:blip r:embed="rId3">
              <a:duotone>
                <a:prstClr val="black"/>
                <a:schemeClr val="accent1">
                  <a:tint val="45000"/>
                  <a:satMod val="400000"/>
                </a:schemeClr>
              </a:duotone>
              <a:extLst>
                <a:ext uri="{28A0092B-C50C-407E-A947-70E740481C1C}">
                  <a14:useLocalDpi xmlns:a14="http://schemas.microsoft.com/office/drawing/2010/main" val="0"/>
                </a:ext>
              </a:extLst>
            </a:blip>
            <a:stretch>
              <a:fillRect/>
            </a:stretch>
          </p:blipFill>
          <p:spPr>
            <a:xfrm>
              <a:off x="7082156" y="1599064"/>
              <a:ext cx="317568" cy="996301"/>
            </a:xfrm>
            <a:prstGeom prst="rect">
              <a:avLst/>
            </a:prstGeom>
          </p:spPr>
        </p:pic>
      </p:grpSp>
      <p:cxnSp>
        <p:nvCxnSpPr>
          <p:cNvPr id="102" name="Straight Arrow Connector 101"/>
          <p:cNvCxnSpPr/>
          <p:nvPr/>
        </p:nvCxnSpPr>
        <p:spPr bwMode="auto">
          <a:xfrm>
            <a:off x="6194905" y="5820778"/>
            <a:ext cx="476250" cy="469900"/>
          </a:xfrm>
          <a:prstGeom prst="straightConnector1">
            <a:avLst/>
          </a:prstGeom>
          <a:solidFill>
            <a:schemeClr val="accent1"/>
          </a:solidFill>
          <a:ln w="28575" cap="flat" cmpd="sng" algn="ctr">
            <a:solidFill>
              <a:srgbClr val="FBAD18"/>
            </a:solidFill>
            <a:prstDash val="solid"/>
            <a:round/>
            <a:headEnd type="none" w="med" len="med"/>
            <a:tailEnd type="arrow"/>
          </a:ln>
          <a:effectLst/>
        </p:spPr>
      </p:cxnSp>
      <p:grpSp>
        <p:nvGrpSpPr>
          <p:cNvPr id="103" name="Group 102"/>
          <p:cNvGrpSpPr/>
          <p:nvPr/>
        </p:nvGrpSpPr>
        <p:grpSpPr>
          <a:xfrm>
            <a:off x="7716681" y="5930966"/>
            <a:ext cx="796916" cy="996301"/>
            <a:chOff x="6602808" y="1599064"/>
            <a:chExt cx="796916" cy="996301"/>
          </a:xfrm>
        </p:grpSpPr>
        <p:pic>
          <p:nvPicPr>
            <p:cNvPr id="104" name="Picture 103"/>
            <p:cNvPicPr>
              <a:picLocks noChangeAspect="1"/>
            </p:cNvPicPr>
            <p:nvPr/>
          </p:nvPicPr>
          <p:blipFill>
            <a:blip r:embed="rId3">
              <a:duotone>
                <a:prstClr val="black"/>
                <a:schemeClr val="accent1">
                  <a:tint val="45000"/>
                  <a:satMod val="400000"/>
                </a:schemeClr>
              </a:duotone>
              <a:extLst>
                <a:ext uri="{28A0092B-C50C-407E-A947-70E740481C1C}">
                  <a14:useLocalDpi xmlns:a14="http://schemas.microsoft.com/office/drawing/2010/main" val="0"/>
                </a:ext>
              </a:extLst>
            </a:blip>
            <a:stretch>
              <a:fillRect/>
            </a:stretch>
          </p:blipFill>
          <p:spPr>
            <a:xfrm>
              <a:off x="6602808" y="1599064"/>
              <a:ext cx="317568" cy="996301"/>
            </a:xfrm>
            <a:prstGeom prst="rect">
              <a:avLst/>
            </a:prstGeom>
          </p:spPr>
        </p:pic>
        <p:pic>
          <p:nvPicPr>
            <p:cNvPr id="105" name="Picture 104"/>
            <p:cNvPicPr>
              <a:picLocks noChangeAspect="1"/>
            </p:cNvPicPr>
            <p:nvPr/>
          </p:nvPicPr>
          <p:blipFill>
            <a:blip r:embed="rId3">
              <a:duotone>
                <a:prstClr val="black"/>
                <a:schemeClr val="accent1">
                  <a:tint val="45000"/>
                  <a:satMod val="400000"/>
                </a:schemeClr>
              </a:duotone>
              <a:extLst>
                <a:ext uri="{28A0092B-C50C-407E-A947-70E740481C1C}">
                  <a14:useLocalDpi xmlns:a14="http://schemas.microsoft.com/office/drawing/2010/main" val="0"/>
                </a:ext>
              </a:extLst>
            </a:blip>
            <a:stretch>
              <a:fillRect/>
            </a:stretch>
          </p:blipFill>
          <p:spPr>
            <a:xfrm>
              <a:off x="6842482" y="1599064"/>
              <a:ext cx="317568" cy="996301"/>
            </a:xfrm>
            <a:prstGeom prst="rect">
              <a:avLst/>
            </a:prstGeom>
          </p:spPr>
        </p:pic>
        <p:pic>
          <p:nvPicPr>
            <p:cNvPr id="106" name="Picture 105"/>
            <p:cNvPicPr>
              <a:picLocks noChangeAspect="1"/>
            </p:cNvPicPr>
            <p:nvPr/>
          </p:nvPicPr>
          <p:blipFill>
            <a:blip r:embed="rId3">
              <a:duotone>
                <a:prstClr val="black"/>
                <a:schemeClr val="accent1">
                  <a:tint val="45000"/>
                  <a:satMod val="400000"/>
                </a:schemeClr>
              </a:duotone>
              <a:extLst>
                <a:ext uri="{28A0092B-C50C-407E-A947-70E740481C1C}">
                  <a14:useLocalDpi xmlns:a14="http://schemas.microsoft.com/office/drawing/2010/main" val="0"/>
                </a:ext>
              </a:extLst>
            </a:blip>
            <a:stretch>
              <a:fillRect/>
            </a:stretch>
          </p:blipFill>
          <p:spPr>
            <a:xfrm>
              <a:off x="7082156" y="1599064"/>
              <a:ext cx="317568" cy="996301"/>
            </a:xfrm>
            <a:prstGeom prst="rect">
              <a:avLst/>
            </a:prstGeom>
          </p:spPr>
        </p:pic>
      </p:grpSp>
      <p:sp>
        <p:nvSpPr>
          <p:cNvPr id="107" name="TextBox 106"/>
          <p:cNvSpPr txBox="1"/>
          <p:nvPr/>
        </p:nvSpPr>
        <p:spPr>
          <a:xfrm>
            <a:off x="1" y="42387"/>
            <a:ext cx="9143999" cy="769441"/>
          </a:xfrm>
          <a:prstGeom prst="rect">
            <a:avLst/>
          </a:prstGeom>
          <a:noFill/>
        </p:spPr>
        <p:txBody>
          <a:bodyPr wrap="square" rtlCol="0">
            <a:spAutoFit/>
          </a:bodyPr>
          <a:lstStyle/>
          <a:p>
            <a:pPr algn="ctr"/>
            <a:r>
              <a:rPr lang="en-US" sz="4400" b="1" dirty="0"/>
              <a:t>Measures of Occurrences</a:t>
            </a:r>
          </a:p>
        </p:txBody>
      </p:sp>
    </p:spTree>
    <p:extLst>
      <p:ext uri="{BB962C8B-B14F-4D97-AF65-F5344CB8AC3E}">
        <p14:creationId xmlns:p14="http://schemas.microsoft.com/office/powerpoint/2010/main" val="1970356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fill="hold"/>
                                        <p:tgtEl>
                                          <p:spTgt spid="35"/>
                                        </p:tgtEl>
                                        <p:attrNameLst>
                                          <p:attrName>ppt_x</p:attrName>
                                        </p:attrNameLst>
                                      </p:cBhvr>
                                      <p:tavLst>
                                        <p:tav tm="0">
                                          <p:val>
                                            <p:strVal val="#ppt_x"/>
                                          </p:val>
                                        </p:tav>
                                        <p:tav tm="100000">
                                          <p:val>
                                            <p:strVal val="#ppt_x"/>
                                          </p:val>
                                        </p:tav>
                                      </p:tavLst>
                                    </p:anim>
                                    <p:anim calcmode="lin" valueType="num">
                                      <p:cBhvr additive="base">
                                        <p:cTn id="8" dur="500" fill="hold"/>
                                        <p:tgtEl>
                                          <p:spTgt spid="3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02"/>
                                        </p:tgtEl>
                                        <p:attrNameLst>
                                          <p:attrName>style.visibility</p:attrName>
                                        </p:attrNameLst>
                                      </p:cBhvr>
                                      <p:to>
                                        <p:strVal val="visible"/>
                                      </p:to>
                                    </p:set>
                                    <p:anim calcmode="lin" valueType="num">
                                      <p:cBhvr additive="base">
                                        <p:cTn id="11" dur="500" fill="hold"/>
                                        <p:tgtEl>
                                          <p:spTgt spid="102"/>
                                        </p:tgtEl>
                                        <p:attrNameLst>
                                          <p:attrName>ppt_x</p:attrName>
                                        </p:attrNameLst>
                                      </p:cBhvr>
                                      <p:tavLst>
                                        <p:tav tm="0">
                                          <p:val>
                                            <p:strVal val="#ppt_x"/>
                                          </p:val>
                                        </p:tav>
                                        <p:tav tm="100000">
                                          <p:val>
                                            <p:strVal val="#ppt_x"/>
                                          </p:val>
                                        </p:tav>
                                      </p:tavLst>
                                    </p:anim>
                                    <p:anim calcmode="lin" valueType="num">
                                      <p:cBhvr additive="base">
                                        <p:cTn id="12" dur="500" fill="hold"/>
                                        <p:tgtEl>
                                          <p:spTgt spid="10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What information can we obtain from the presentation of results?</a:t>
            </a:r>
          </a:p>
        </p:txBody>
      </p:sp>
      <p:sp>
        <p:nvSpPr>
          <p:cNvPr id="3" name="Content Placeholder 2"/>
          <p:cNvSpPr>
            <a:spLocks noGrp="1"/>
          </p:cNvSpPr>
          <p:nvPr>
            <p:ph idx="1"/>
          </p:nvPr>
        </p:nvSpPr>
        <p:spPr>
          <a:xfrm>
            <a:off x="353512" y="1417638"/>
            <a:ext cx="8686800" cy="5083422"/>
          </a:xfrm>
        </p:spPr>
        <p:txBody>
          <a:bodyPr>
            <a:normAutofit fontScale="62500" lnSpcReduction="20000"/>
          </a:bodyPr>
          <a:lstStyle/>
          <a:p>
            <a:r>
              <a:rPr lang="en-US" dirty="0"/>
              <a:t>Study design </a:t>
            </a:r>
          </a:p>
          <a:p>
            <a:pPr lvl="1"/>
            <a:r>
              <a:rPr lang="en-US" dirty="0"/>
              <a:t>Prospective, retrospective </a:t>
            </a:r>
          </a:p>
          <a:p>
            <a:pPr lvl="1"/>
            <a:r>
              <a:rPr lang="en-US" dirty="0"/>
              <a:t>Type of study</a:t>
            </a:r>
          </a:p>
          <a:p>
            <a:pPr lvl="2"/>
            <a:r>
              <a:rPr lang="en-US" dirty="0"/>
              <a:t>case/control, cohort </a:t>
            </a:r>
          </a:p>
          <a:p>
            <a:r>
              <a:rPr lang="en-US" dirty="0"/>
              <a:t>Number of participants</a:t>
            </a:r>
          </a:p>
          <a:p>
            <a:pPr lvl="1"/>
            <a:r>
              <a:rPr lang="en-US" dirty="0"/>
              <a:t>By cases/controls</a:t>
            </a:r>
          </a:p>
          <a:p>
            <a:pPr lvl="1"/>
            <a:r>
              <a:rPr lang="en-US" dirty="0"/>
              <a:t>By exposure</a:t>
            </a:r>
          </a:p>
          <a:p>
            <a:r>
              <a:rPr lang="en-US" dirty="0"/>
              <a:t>Exposure (s) of interest </a:t>
            </a:r>
          </a:p>
          <a:p>
            <a:pPr lvl="1"/>
            <a:r>
              <a:rPr lang="en-US" dirty="0"/>
              <a:t>Continuous </a:t>
            </a:r>
          </a:p>
          <a:p>
            <a:pPr lvl="1"/>
            <a:r>
              <a:rPr lang="en-US" dirty="0"/>
              <a:t>Categories</a:t>
            </a:r>
          </a:p>
          <a:p>
            <a:pPr lvl="1"/>
            <a:r>
              <a:rPr lang="en-US" dirty="0"/>
              <a:t>Dose response</a:t>
            </a:r>
          </a:p>
          <a:p>
            <a:r>
              <a:rPr lang="en-US" dirty="0"/>
              <a:t>Prevalence or incidence of outcome </a:t>
            </a:r>
          </a:p>
          <a:p>
            <a:r>
              <a:rPr lang="en-US" dirty="0"/>
              <a:t>Potential confounders chosen by the researchers</a:t>
            </a:r>
          </a:p>
          <a:p>
            <a:r>
              <a:rPr lang="en-US" dirty="0"/>
              <a:t>Estimates for measures of association and what is indicative of significant associations</a:t>
            </a:r>
          </a:p>
          <a:p>
            <a:pPr lvl="1"/>
            <a:r>
              <a:rPr lang="en-US" dirty="0"/>
              <a:t>Odds Ratios</a:t>
            </a:r>
          </a:p>
          <a:p>
            <a:pPr lvl="1"/>
            <a:r>
              <a:rPr lang="en-US" dirty="0"/>
              <a:t>Risk </a:t>
            </a:r>
          </a:p>
          <a:p>
            <a:pPr lvl="1"/>
            <a:r>
              <a:rPr lang="en-US" dirty="0"/>
              <a:t>Rate</a:t>
            </a:r>
          </a:p>
        </p:txBody>
      </p:sp>
    </p:spTree>
    <p:extLst>
      <p:ext uri="{BB962C8B-B14F-4D97-AF65-F5344CB8AC3E}">
        <p14:creationId xmlns:p14="http://schemas.microsoft.com/office/powerpoint/2010/main" val="21595179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683" y="274638"/>
            <a:ext cx="8921965" cy="1143000"/>
          </a:xfrm>
        </p:spPr>
        <p:txBody>
          <a:bodyPr>
            <a:noAutofit/>
          </a:bodyPr>
          <a:lstStyle/>
          <a:p>
            <a:r>
              <a:rPr lang="en-US" b="1" dirty="0"/>
              <a:t>What influences the interpretation of results?</a:t>
            </a:r>
          </a:p>
        </p:txBody>
      </p:sp>
      <p:sp>
        <p:nvSpPr>
          <p:cNvPr id="3" name="Content Placeholder 2"/>
          <p:cNvSpPr>
            <a:spLocks noGrp="1"/>
          </p:cNvSpPr>
          <p:nvPr>
            <p:ph idx="1"/>
          </p:nvPr>
        </p:nvSpPr>
        <p:spPr/>
        <p:txBody>
          <a:bodyPr>
            <a:normAutofit/>
          </a:bodyPr>
          <a:lstStyle/>
          <a:p>
            <a:r>
              <a:rPr lang="en-US" dirty="0"/>
              <a:t>Study design </a:t>
            </a:r>
          </a:p>
          <a:p>
            <a:r>
              <a:rPr lang="en-US" dirty="0"/>
              <a:t>Confounders</a:t>
            </a:r>
          </a:p>
          <a:p>
            <a:r>
              <a:rPr lang="en-US" dirty="0"/>
              <a:t>Measurement of exposures and outcomes </a:t>
            </a:r>
          </a:p>
          <a:p>
            <a:pPr marL="0" indent="0" algn="ctr">
              <a:buNone/>
            </a:pPr>
            <a:r>
              <a:rPr lang="en-US" b="1" dirty="0"/>
              <a:t>We want to reduce systematic errors as this can lead to a distortion of study results.</a:t>
            </a:r>
          </a:p>
          <a:p>
            <a:r>
              <a:rPr lang="en-US" dirty="0"/>
              <a:t>Choice of the measure of the effect</a:t>
            </a:r>
          </a:p>
          <a:p>
            <a:pPr lvl="1"/>
            <a:r>
              <a:rPr lang="en-US" dirty="0"/>
              <a:t>Incidence </a:t>
            </a:r>
          </a:p>
          <a:p>
            <a:pPr lvl="1"/>
            <a:r>
              <a:rPr lang="en-US" dirty="0"/>
              <a:t>Prevalence </a:t>
            </a:r>
          </a:p>
          <a:p>
            <a:pPr lvl="1"/>
            <a:endParaRPr lang="en-US" dirty="0"/>
          </a:p>
        </p:txBody>
      </p:sp>
    </p:spTree>
    <p:extLst>
      <p:ext uri="{BB962C8B-B14F-4D97-AF65-F5344CB8AC3E}">
        <p14:creationId xmlns:p14="http://schemas.microsoft.com/office/powerpoint/2010/main" val="42898119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Confounders</a:t>
            </a:r>
          </a:p>
        </p:txBody>
      </p:sp>
      <p:sp>
        <p:nvSpPr>
          <p:cNvPr id="3" name="Content Placeholder 2"/>
          <p:cNvSpPr>
            <a:spLocks noGrp="1"/>
          </p:cNvSpPr>
          <p:nvPr>
            <p:ph idx="1"/>
          </p:nvPr>
        </p:nvSpPr>
        <p:spPr/>
        <p:txBody>
          <a:bodyPr>
            <a:normAutofit/>
          </a:bodyPr>
          <a:lstStyle/>
          <a:p>
            <a:r>
              <a:rPr lang="en-US" dirty="0"/>
              <a:t>Confounders can influence results by:</a:t>
            </a:r>
          </a:p>
          <a:p>
            <a:pPr lvl="1"/>
            <a:r>
              <a:rPr lang="en-US" dirty="0"/>
              <a:t> the choice of confounders measured</a:t>
            </a:r>
          </a:p>
          <a:p>
            <a:pPr lvl="1"/>
            <a:r>
              <a:rPr lang="en-US" dirty="0"/>
              <a:t> method for controlling for confounders</a:t>
            </a:r>
          </a:p>
          <a:p>
            <a:pPr lvl="1"/>
            <a:r>
              <a:rPr lang="en-US" dirty="0"/>
              <a:t>unmeasured confounders	</a:t>
            </a:r>
          </a:p>
          <a:p>
            <a:r>
              <a:rPr lang="en-US" dirty="0"/>
              <a:t>Criteria for a potential confounder: </a:t>
            </a:r>
          </a:p>
          <a:p>
            <a:pPr marL="457200" lvl="1" indent="0">
              <a:buNone/>
            </a:pPr>
            <a:r>
              <a:rPr lang="en-US" dirty="0"/>
              <a:t>1. Associated with the exposure </a:t>
            </a:r>
          </a:p>
          <a:p>
            <a:pPr marL="457200" lvl="1" indent="0">
              <a:buNone/>
            </a:pPr>
            <a:r>
              <a:rPr lang="en-US" dirty="0"/>
              <a:t>2. Associated with the disease </a:t>
            </a:r>
          </a:p>
          <a:p>
            <a:pPr marL="457200" lvl="1" indent="0">
              <a:buNone/>
            </a:pPr>
            <a:r>
              <a:rPr lang="en-US" dirty="0"/>
              <a:t>3. Not on the causal path of the exposure to disease </a:t>
            </a:r>
          </a:p>
          <a:p>
            <a:endParaRPr lang="en-US" dirty="0"/>
          </a:p>
        </p:txBody>
      </p:sp>
    </p:spTree>
    <p:extLst>
      <p:ext uri="{BB962C8B-B14F-4D97-AF65-F5344CB8AC3E}">
        <p14:creationId xmlns:p14="http://schemas.microsoft.com/office/powerpoint/2010/main" val="18466413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How to discuss confounding</a:t>
            </a:r>
          </a:p>
        </p:txBody>
      </p:sp>
      <p:sp>
        <p:nvSpPr>
          <p:cNvPr id="3" name="Content Placeholder 2"/>
          <p:cNvSpPr>
            <a:spLocks noGrp="1"/>
          </p:cNvSpPr>
          <p:nvPr>
            <p:ph idx="1"/>
          </p:nvPr>
        </p:nvSpPr>
        <p:spPr/>
        <p:txBody>
          <a:bodyPr/>
          <a:lstStyle/>
          <a:p>
            <a:r>
              <a:rPr lang="en-US" dirty="0"/>
              <a:t>What was adjusted for, how and why?</a:t>
            </a:r>
          </a:p>
          <a:p>
            <a:pPr lvl="1"/>
            <a:r>
              <a:rPr lang="en-US" dirty="0"/>
              <a:t>Age, sex, education </a:t>
            </a:r>
          </a:p>
          <a:p>
            <a:pPr lvl="2"/>
            <a:r>
              <a:rPr lang="en-US" dirty="0"/>
              <a:t>Those exposed to pesticides are likely older and there is an increase in risk for breast cancer in older women.</a:t>
            </a:r>
          </a:p>
          <a:p>
            <a:pPr lvl="1"/>
            <a:r>
              <a:rPr lang="en-US" dirty="0"/>
              <a:t>Matching, stratification, included in the model </a:t>
            </a:r>
          </a:p>
          <a:p>
            <a:r>
              <a:rPr lang="en-US" dirty="0"/>
              <a:t>Is there any indication of confounding bias?</a:t>
            </a:r>
          </a:p>
        </p:txBody>
      </p:sp>
    </p:spTree>
    <p:extLst>
      <p:ext uri="{BB962C8B-B14F-4D97-AF65-F5344CB8AC3E}">
        <p14:creationId xmlns:p14="http://schemas.microsoft.com/office/powerpoint/2010/main" val="29651889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r>
              <a:rPr lang="en-US" b="1" dirty="0"/>
              <a:t>How to improve the study design?</a:t>
            </a:r>
          </a:p>
        </p:txBody>
      </p:sp>
      <p:sp>
        <p:nvSpPr>
          <p:cNvPr id="3" name="Content Placeholder 2"/>
          <p:cNvSpPr>
            <a:spLocks noGrp="1"/>
          </p:cNvSpPr>
          <p:nvPr>
            <p:ph idx="1"/>
          </p:nvPr>
        </p:nvSpPr>
        <p:spPr>
          <a:xfrm>
            <a:off x="127965" y="973002"/>
            <a:ext cx="8729917" cy="5643919"/>
          </a:xfrm>
        </p:spPr>
        <p:txBody>
          <a:bodyPr>
            <a:normAutofit fontScale="77500" lnSpcReduction="20000"/>
          </a:bodyPr>
          <a:lstStyle/>
          <a:p>
            <a:r>
              <a:rPr lang="en-US" dirty="0"/>
              <a:t>Reduce potential bias</a:t>
            </a:r>
          </a:p>
          <a:p>
            <a:pPr lvl="1"/>
            <a:r>
              <a:rPr lang="en-US" dirty="0"/>
              <a:t>Selection Bias</a:t>
            </a:r>
          </a:p>
          <a:p>
            <a:pPr lvl="1"/>
            <a:r>
              <a:rPr lang="en-US" dirty="0"/>
              <a:t>Information/Measurement Bias</a:t>
            </a:r>
          </a:p>
          <a:p>
            <a:pPr lvl="1"/>
            <a:r>
              <a:rPr lang="en-US" dirty="0"/>
              <a:t>Confounding Bias</a:t>
            </a:r>
          </a:p>
          <a:p>
            <a:r>
              <a:rPr lang="en-US" dirty="0"/>
              <a:t>Selection Bias</a:t>
            </a:r>
          </a:p>
          <a:p>
            <a:pPr lvl="1"/>
            <a:r>
              <a:rPr lang="en-US" dirty="0"/>
              <a:t>Is the population chosen representative of the general population ?</a:t>
            </a:r>
          </a:p>
          <a:p>
            <a:pPr lvl="2"/>
            <a:r>
              <a:rPr lang="en-US" dirty="0"/>
              <a:t>Choice of controls can create a bias </a:t>
            </a:r>
          </a:p>
          <a:p>
            <a:pPr lvl="1"/>
            <a:r>
              <a:rPr lang="en-US" dirty="0"/>
              <a:t>Who participated in the study? </a:t>
            </a:r>
          </a:p>
          <a:p>
            <a:pPr lvl="2"/>
            <a:r>
              <a:rPr lang="en-US" dirty="0"/>
              <a:t>Only healthy individuals (healthy worker effect)</a:t>
            </a:r>
          </a:p>
          <a:p>
            <a:r>
              <a:rPr lang="en-US" dirty="0"/>
              <a:t>Information Bias</a:t>
            </a:r>
          </a:p>
          <a:p>
            <a:pPr lvl="1"/>
            <a:r>
              <a:rPr lang="en-US" dirty="0"/>
              <a:t>How were the exposure/outcome data collected?</a:t>
            </a:r>
          </a:p>
          <a:p>
            <a:pPr lvl="4"/>
            <a:r>
              <a:rPr lang="en-US" dirty="0"/>
              <a:t>Measuring</a:t>
            </a:r>
          </a:p>
          <a:p>
            <a:pPr lvl="4"/>
            <a:r>
              <a:rPr lang="en-US" dirty="0"/>
              <a:t>Interviewing</a:t>
            </a:r>
          </a:p>
          <a:p>
            <a:pPr lvl="4"/>
            <a:r>
              <a:rPr lang="en-US" dirty="0"/>
              <a:t>Recalling</a:t>
            </a:r>
          </a:p>
          <a:p>
            <a:pPr lvl="4"/>
            <a:r>
              <a:rPr lang="en-US" dirty="0"/>
              <a:t>Reporting</a:t>
            </a:r>
          </a:p>
          <a:p>
            <a:pPr lvl="4"/>
            <a:r>
              <a:rPr lang="en-US" dirty="0"/>
              <a:t>Abstracting data</a:t>
            </a:r>
          </a:p>
          <a:p>
            <a:pPr lvl="1"/>
            <a:r>
              <a:rPr lang="en-US" dirty="0"/>
              <a:t>Can result in misclassification of the exposure and/or disease</a:t>
            </a:r>
          </a:p>
          <a:p>
            <a:endParaRPr lang="en-US" dirty="0"/>
          </a:p>
          <a:p>
            <a:pPr lvl="2"/>
            <a:endParaRPr lang="en-US" dirty="0"/>
          </a:p>
        </p:txBody>
      </p:sp>
    </p:spTree>
    <p:extLst>
      <p:ext uri="{BB962C8B-B14F-4D97-AF65-F5344CB8AC3E}">
        <p14:creationId xmlns:p14="http://schemas.microsoft.com/office/powerpoint/2010/main" val="32339188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ttangolo 3">
            <a:extLst>
              <a:ext uri="{FF2B5EF4-FFF2-40B4-BE49-F238E27FC236}">
                <a16:creationId xmlns:a16="http://schemas.microsoft.com/office/drawing/2014/main" id="{0CAD5DBE-5633-2249-8B60-DBC14F1DB52F}"/>
              </a:ext>
            </a:extLst>
          </p:cNvPr>
          <p:cNvSpPr>
            <a:spLocks noChangeArrowheads="1"/>
          </p:cNvSpPr>
          <p:nvPr/>
        </p:nvSpPr>
        <p:spPr bwMode="auto">
          <a:xfrm>
            <a:off x="900113" y="1304925"/>
            <a:ext cx="7127875" cy="378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it-IT" altLang="it-IT" sz="1800"/>
          </a:p>
          <a:p>
            <a:pPr eaLnBrk="1" hangingPunct="1">
              <a:spcBef>
                <a:spcPct val="0"/>
              </a:spcBef>
              <a:buFontTx/>
              <a:buNone/>
            </a:pPr>
            <a:r>
              <a:rPr lang="it-IT" altLang="it-IT" sz="2400" b="1"/>
              <a:t>	Systematic Review </a:t>
            </a:r>
          </a:p>
          <a:p>
            <a:pPr eaLnBrk="1" hangingPunct="1">
              <a:spcBef>
                <a:spcPct val="0"/>
              </a:spcBef>
              <a:buFontTx/>
              <a:buNone/>
            </a:pPr>
            <a:endParaRPr lang="it-IT" altLang="it-IT" sz="1800"/>
          </a:p>
          <a:p>
            <a:pPr eaLnBrk="1" hangingPunct="1">
              <a:spcBef>
                <a:spcPct val="0"/>
              </a:spcBef>
              <a:buFontTx/>
              <a:buNone/>
            </a:pPr>
            <a:r>
              <a:rPr lang="en-US" altLang="it-IT" sz="1800"/>
              <a:t>“...differ from traditional narrative reviews by adopting a replicable, scientific and transparent process, in other words a detailed technology, that aims to minimize bias through exhaustive literature searches of published and unpublished studies and by providing an audit trail of the reviewers’ decisions, procedures and conclusions.” </a:t>
            </a:r>
          </a:p>
          <a:p>
            <a:pPr eaLnBrk="1" hangingPunct="1">
              <a:spcBef>
                <a:spcPct val="0"/>
              </a:spcBef>
              <a:buFontTx/>
              <a:buNone/>
            </a:pPr>
            <a:endParaRPr lang="en-US" altLang="it-IT" sz="1800"/>
          </a:p>
          <a:p>
            <a:pPr eaLnBrk="1" hangingPunct="1">
              <a:spcBef>
                <a:spcPct val="0"/>
              </a:spcBef>
              <a:buFontTx/>
              <a:buNone/>
            </a:pPr>
            <a:r>
              <a:rPr lang="en-US" altLang="it-IT" sz="1800"/>
              <a:t>(</a:t>
            </a:r>
            <a:r>
              <a:rPr lang="en-US" altLang="it-IT" sz="1800" i="1"/>
              <a:t>Tranfield, D., Denyer, D., &amp; Smart, P. (2003). Toward a methodology for developing evidence-informed management knowledge by means of systematic review. British Journal of Management, 14, 207–222) </a:t>
            </a:r>
            <a:endParaRPr lang="it-IT" altLang="it-IT" sz="1800"/>
          </a:p>
        </p:txBody>
      </p:sp>
    </p:spTree>
    <p:extLst>
      <p:ext uri="{BB962C8B-B14F-4D97-AF65-F5344CB8AC3E}">
        <p14:creationId xmlns:p14="http://schemas.microsoft.com/office/powerpoint/2010/main" val="23976052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ttangolo 1">
            <a:extLst>
              <a:ext uri="{FF2B5EF4-FFF2-40B4-BE49-F238E27FC236}">
                <a16:creationId xmlns:a16="http://schemas.microsoft.com/office/drawing/2014/main" id="{AFA2395C-6612-1749-A852-B266D36DC7C4}"/>
              </a:ext>
            </a:extLst>
          </p:cNvPr>
          <p:cNvSpPr>
            <a:spLocks noChangeArrowheads="1"/>
          </p:cNvSpPr>
          <p:nvPr/>
        </p:nvSpPr>
        <p:spPr bwMode="auto">
          <a:xfrm>
            <a:off x="1403350" y="612775"/>
            <a:ext cx="6481763" cy="378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it-IT" altLang="it-IT" sz="1800"/>
          </a:p>
          <a:p>
            <a:pPr eaLnBrk="1" hangingPunct="1">
              <a:spcBef>
                <a:spcPct val="0"/>
              </a:spcBef>
              <a:buFontTx/>
              <a:buNone/>
            </a:pPr>
            <a:r>
              <a:rPr lang="it-IT" altLang="it-IT" sz="2400" b="1"/>
              <a:t>Formulating the Question </a:t>
            </a:r>
          </a:p>
          <a:p>
            <a:pPr eaLnBrk="1" hangingPunct="1">
              <a:spcBef>
                <a:spcPct val="0"/>
              </a:spcBef>
              <a:buFontTx/>
              <a:buNone/>
            </a:pPr>
            <a:endParaRPr lang="it-IT" altLang="it-IT" sz="1800"/>
          </a:p>
          <a:p>
            <a:pPr eaLnBrk="1" hangingPunct="1">
              <a:spcBef>
                <a:spcPct val="0"/>
              </a:spcBef>
              <a:buFontTx/>
              <a:buNone/>
            </a:pPr>
            <a:r>
              <a:rPr lang="en-US" altLang="it-IT" sz="1800" b="1" i="1"/>
              <a:t>In patients </a:t>
            </a:r>
            <a:r>
              <a:rPr lang="en-US" altLang="it-IT" sz="1800"/>
              <a:t>[significant demographics] </a:t>
            </a:r>
            <a:r>
              <a:rPr lang="en-US" altLang="it-IT" sz="1800" b="1" i="1"/>
              <a:t>with </a:t>
            </a:r>
            <a:r>
              <a:rPr lang="en-US" altLang="it-IT" sz="1800"/>
              <a:t>[Target Problem ] </a:t>
            </a:r>
            <a:r>
              <a:rPr lang="en-US" altLang="it-IT" sz="1800" b="1" i="1"/>
              <a:t>does </a:t>
            </a:r>
            <a:r>
              <a:rPr lang="en-US" altLang="it-IT" sz="1800"/>
              <a:t>[Intervention-exposure] </a:t>
            </a:r>
            <a:r>
              <a:rPr lang="en-US" altLang="it-IT" sz="1800" b="1" i="1"/>
              <a:t>or </a:t>
            </a:r>
            <a:r>
              <a:rPr lang="en-US" altLang="it-IT" sz="1800"/>
              <a:t>[Comparison, if any] </a:t>
            </a:r>
            <a:r>
              <a:rPr lang="en-US" altLang="it-IT" sz="1800" b="1" i="1"/>
              <a:t>affect </a:t>
            </a:r>
            <a:r>
              <a:rPr lang="en-US" altLang="it-IT" sz="1800"/>
              <a:t>[Outcome]</a:t>
            </a:r>
            <a:r>
              <a:rPr lang="en-US" altLang="it-IT" sz="1800" b="1" i="1"/>
              <a:t>? </a:t>
            </a:r>
            <a:endParaRPr lang="en-US" altLang="it-IT" sz="1800"/>
          </a:p>
          <a:p>
            <a:pPr eaLnBrk="1" hangingPunct="1">
              <a:spcBef>
                <a:spcPct val="0"/>
              </a:spcBef>
              <a:buFontTx/>
              <a:buNone/>
            </a:pPr>
            <a:r>
              <a:rPr lang="it-IT" altLang="it-IT" sz="1800"/>
              <a:t>PICO(S) </a:t>
            </a:r>
          </a:p>
          <a:p>
            <a:pPr eaLnBrk="1" hangingPunct="1">
              <a:spcBef>
                <a:spcPct val="0"/>
              </a:spcBef>
              <a:buFontTx/>
              <a:buNone/>
            </a:pPr>
            <a:endParaRPr lang="it-IT" altLang="it-IT" sz="1800"/>
          </a:p>
          <a:p>
            <a:pPr eaLnBrk="1" hangingPunct="1">
              <a:spcBef>
                <a:spcPct val="0"/>
              </a:spcBef>
              <a:buFontTx/>
              <a:buNone/>
            </a:pPr>
            <a:r>
              <a:rPr lang="it-IT" altLang="it-IT" sz="1800" b="1"/>
              <a:t>P = Patient, population </a:t>
            </a:r>
            <a:endParaRPr lang="it-IT" altLang="it-IT" sz="1800"/>
          </a:p>
          <a:p>
            <a:pPr eaLnBrk="1" hangingPunct="1">
              <a:spcBef>
                <a:spcPct val="0"/>
              </a:spcBef>
              <a:buFontTx/>
              <a:buNone/>
            </a:pPr>
            <a:r>
              <a:rPr lang="it-IT" altLang="it-IT" sz="1800" b="1"/>
              <a:t>I = Intervention </a:t>
            </a:r>
            <a:endParaRPr lang="it-IT" altLang="it-IT" sz="1800"/>
          </a:p>
          <a:p>
            <a:pPr eaLnBrk="1" hangingPunct="1">
              <a:spcBef>
                <a:spcPct val="0"/>
              </a:spcBef>
              <a:buFontTx/>
              <a:buNone/>
            </a:pPr>
            <a:r>
              <a:rPr lang="it-IT" altLang="it-IT" sz="1800" b="1"/>
              <a:t>C= Comparison </a:t>
            </a:r>
            <a:endParaRPr lang="it-IT" altLang="it-IT" sz="1800"/>
          </a:p>
          <a:p>
            <a:pPr eaLnBrk="1" hangingPunct="1">
              <a:spcBef>
                <a:spcPct val="0"/>
              </a:spcBef>
              <a:buFontTx/>
              <a:buNone/>
            </a:pPr>
            <a:r>
              <a:rPr lang="it-IT" altLang="it-IT" sz="1800" b="1"/>
              <a:t>O= Outcome </a:t>
            </a:r>
            <a:endParaRPr lang="it-IT" altLang="it-IT" sz="1800"/>
          </a:p>
          <a:p>
            <a:pPr eaLnBrk="1" hangingPunct="1">
              <a:spcBef>
                <a:spcPct val="0"/>
              </a:spcBef>
              <a:buFontTx/>
              <a:buNone/>
            </a:pPr>
            <a:r>
              <a:rPr lang="it-IT" altLang="it-IT" sz="1800" b="1"/>
              <a:t>S=Study design </a:t>
            </a:r>
          </a:p>
          <a:p>
            <a:pPr eaLnBrk="1" hangingPunct="1">
              <a:spcBef>
                <a:spcPct val="0"/>
              </a:spcBef>
              <a:buFontTx/>
              <a:buNone/>
            </a:pPr>
            <a:endParaRPr lang="it-IT" altLang="it-IT" sz="1800"/>
          </a:p>
        </p:txBody>
      </p:sp>
    </p:spTree>
    <p:extLst>
      <p:ext uri="{BB962C8B-B14F-4D97-AF65-F5344CB8AC3E}">
        <p14:creationId xmlns:p14="http://schemas.microsoft.com/office/powerpoint/2010/main" val="8631678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ttangolo 1">
            <a:extLst>
              <a:ext uri="{FF2B5EF4-FFF2-40B4-BE49-F238E27FC236}">
                <a16:creationId xmlns:a16="http://schemas.microsoft.com/office/drawing/2014/main" id="{B9F45B0E-4507-6C4C-9F76-D8300EED5922}"/>
              </a:ext>
            </a:extLst>
          </p:cNvPr>
          <p:cNvSpPr>
            <a:spLocks noChangeArrowheads="1"/>
          </p:cNvSpPr>
          <p:nvPr/>
        </p:nvSpPr>
        <p:spPr bwMode="auto">
          <a:xfrm>
            <a:off x="755650" y="549275"/>
            <a:ext cx="6840538" cy="517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it-IT" altLang="it-IT" sz="1800"/>
              <a:t>		</a:t>
            </a:r>
            <a:r>
              <a:rPr lang="it-IT" altLang="it-IT" sz="2400" b="1"/>
              <a:t>Literature search</a:t>
            </a:r>
          </a:p>
          <a:p>
            <a:pPr eaLnBrk="1" hangingPunct="1">
              <a:spcBef>
                <a:spcPct val="0"/>
              </a:spcBef>
              <a:buFontTx/>
              <a:buNone/>
            </a:pPr>
            <a:endParaRPr lang="it-IT" altLang="it-IT" sz="1800"/>
          </a:p>
          <a:p>
            <a:pPr eaLnBrk="1" hangingPunct="1">
              <a:spcBef>
                <a:spcPct val="0"/>
              </a:spcBef>
              <a:buFontTx/>
              <a:buNone/>
            </a:pPr>
            <a:endParaRPr lang="it-IT" altLang="it-IT" sz="1800"/>
          </a:p>
          <a:p>
            <a:pPr eaLnBrk="1" hangingPunct="1">
              <a:spcBef>
                <a:spcPct val="0"/>
              </a:spcBef>
              <a:buFontTx/>
              <a:buNone/>
            </a:pPr>
            <a:r>
              <a:rPr lang="it-IT" altLang="it-IT" sz="1800"/>
              <a:t>• Comprehensive </a:t>
            </a:r>
          </a:p>
          <a:p>
            <a:pPr eaLnBrk="1" hangingPunct="1">
              <a:spcBef>
                <a:spcPct val="0"/>
              </a:spcBef>
              <a:buFontTx/>
              <a:buNone/>
            </a:pPr>
            <a:endParaRPr lang="it-IT" altLang="it-IT" sz="1800"/>
          </a:p>
          <a:p>
            <a:pPr eaLnBrk="1" hangingPunct="1">
              <a:spcBef>
                <a:spcPct val="0"/>
              </a:spcBef>
              <a:buFontTx/>
              <a:buNone/>
            </a:pPr>
            <a:r>
              <a:rPr lang="en-US" altLang="it-IT" sz="1800"/>
              <a:t>• Searching determined by research question and resources </a:t>
            </a:r>
          </a:p>
          <a:p>
            <a:pPr eaLnBrk="1" hangingPunct="1">
              <a:spcBef>
                <a:spcPct val="0"/>
              </a:spcBef>
              <a:buFontTx/>
              <a:buNone/>
            </a:pPr>
            <a:endParaRPr lang="en-US" altLang="it-IT" sz="1800"/>
          </a:p>
          <a:p>
            <a:pPr eaLnBrk="1" hangingPunct="1">
              <a:spcBef>
                <a:spcPct val="0"/>
              </a:spcBef>
              <a:buFontTx/>
              <a:buNone/>
            </a:pPr>
            <a:r>
              <a:rPr lang="en-US" altLang="it-IT" sz="1800"/>
              <a:t>• Variety of methods (electronic and manual) and by searching multiple, possibly overlapping resources </a:t>
            </a:r>
          </a:p>
          <a:p>
            <a:pPr eaLnBrk="1" hangingPunct="1">
              <a:spcBef>
                <a:spcPct val="0"/>
              </a:spcBef>
              <a:buFontTx/>
              <a:buNone/>
            </a:pPr>
            <a:endParaRPr lang="en-US" altLang="it-IT" sz="1800"/>
          </a:p>
          <a:p>
            <a:pPr eaLnBrk="1" hangingPunct="1">
              <a:spcBef>
                <a:spcPct val="0"/>
              </a:spcBef>
              <a:buFontTx/>
              <a:buNone/>
            </a:pPr>
            <a:r>
              <a:rPr lang="en-US" altLang="it-IT" sz="1800"/>
              <a:t>• At the beginning with an update search towards the end </a:t>
            </a:r>
          </a:p>
          <a:p>
            <a:pPr eaLnBrk="1" hangingPunct="1">
              <a:spcBef>
                <a:spcPct val="0"/>
              </a:spcBef>
              <a:buFontTx/>
              <a:buNone/>
            </a:pPr>
            <a:endParaRPr lang="en-US" altLang="it-IT" sz="1800"/>
          </a:p>
          <a:p>
            <a:pPr eaLnBrk="1" hangingPunct="1">
              <a:spcBef>
                <a:spcPct val="0"/>
              </a:spcBef>
              <a:buFontTx/>
              <a:buNone/>
            </a:pPr>
            <a:r>
              <a:rPr lang="en-US" altLang="it-IT" sz="1800"/>
              <a:t>• Bibliographic software to manage references: documenting the process, production of reference lists for reports and journal papers </a:t>
            </a:r>
          </a:p>
          <a:p>
            <a:pPr eaLnBrk="1" hangingPunct="1">
              <a:spcBef>
                <a:spcPct val="0"/>
              </a:spcBef>
              <a:buFontTx/>
              <a:buNone/>
            </a:pPr>
            <a:endParaRPr lang="en-US" altLang="it-IT" sz="1800"/>
          </a:p>
          <a:p>
            <a:pPr eaLnBrk="1" hangingPunct="1">
              <a:spcBef>
                <a:spcPct val="0"/>
              </a:spcBef>
              <a:buFontTx/>
              <a:buNone/>
            </a:pPr>
            <a:r>
              <a:rPr lang="en-US" altLang="it-IT" sz="1800"/>
              <a:t>• Document the search process in full or provide details of where the strategy can be obtained </a:t>
            </a:r>
            <a:endParaRPr lang="it-IT" altLang="it-IT" sz="1800"/>
          </a:p>
        </p:txBody>
      </p:sp>
    </p:spTree>
    <p:extLst>
      <p:ext uri="{BB962C8B-B14F-4D97-AF65-F5344CB8AC3E}">
        <p14:creationId xmlns:p14="http://schemas.microsoft.com/office/powerpoint/2010/main" val="4404084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ttangolo 1">
            <a:extLst>
              <a:ext uri="{FF2B5EF4-FFF2-40B4-BE49-F238E27FC236}">
                <a16:creationId xmlns:a16="http://schemas.microsoft.com/office/drawing/2014/main" id="{D98CD66D-7F45-C848-84C9-AB6B656CD976}"/>
              </a:ext>
            </a:extLst>
          </p:cNvPr>
          <p:cNvSpPr>
            <a:spLocks noChangeArrowheads="1"/>
          </p:cNvSpPr>
          <p:nvPr/>
        </p:nvSpPr>
        <p:spPr bwMode="auto">
          <a:xfrm>
            <a:off x="1619250" y="1304925"/>
            <a:ext cx="6337300" cy="378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it-IT" altLang="it-IT" sz="2400" b="1"/>
              <a:t>	Assessment of studies</a:t>
            </a:r>
          </a:p>
          <a:p>
            <a:pPr eaLnBrk="1" hangingPunct="1">
              <a:spcBef>
                <a:spcPct val="0"/>
              </a:spcBef>
              <a:buFontTx/>
              <a:buNone/>
            </a:pPr>
            <a:endParaRPr lang="it-IT" altLang="it-IT" sz="1800"/>
          </a:p>
          <a:p>
            <a:pPr eaLnBrk="1" hangingPunct="1">
              <a:spcBef>
                <a:spcPct val="0"/>
              </a:spcBef>
              <a:buFontTx/>
              <a:buNone/>
            </a:pPr>
            <a:r>
              <a:rPr lang="en-US" altLang="it-IT" sz="1800"/>
              <a:t>• Studies should be assessed for inclusion using selection criteria (inclusion and exclusion) </a:t>
            </a:r>
          </a:p>
          <a:p>
            <a:pPr eaLnBrk="1" hangingPunct="1">
              <a:spcBef>
                <a:spcPct val="0"/>
              </a:spcBef>
              <a:buFontTx/>
              <a:buNone/>
            </a:pPr>
            <a:endParaRPr lang="en-US" altLang="it-IT" sz="1800"/>
          </a:p>
          <a:p>
            <a:pPr eaLnBrk="1" hangingPunct="1">
              <a:spcBef>
                <a:spcPct val="0"/>
              </a:spcBef>
              <a:buFontTx/>
              <a:buNone/>
            </a:pPr>
            <a:r>
              <a:rPr lang="en-US" altLang="it-IT" sz="1800"/>
              <a:t>• Study selection : citations located by the search-&gt; title, abstract </a:t>
            </a:r>
          </a:p>
          <a:p>
            <a:pPr eaLnBrk="1" hangingPunct="1">
              <a:spcBef>
                <a:spcPct val="0"/>
              </a:spcBef>
              <a:buFontTx/>
              <a:buNone/>
            </a:pPr>
            <a:r>
              <a:rPr lang="en-US" altLang="it-IT" sz="1800"/>
              <a:t>-&gt;retrieving full reports of potentially relevant citations </a:t>
            </a:r>
          </a:p>
          <a:p>
            <a:pPr eaLnBrk="1" hangingPunct="1">
              <a:spcBef>
                <a:spcPct val="0"/>
              </a:spcBef>
              <a:buFontTx/>
              <a:buNone/>
            </a:pPr>
            <a:endParaRPr lang="en-US" altLang="it-IT" sz="1800"/>
          </a:p>
          <a:p>
            <a:pPr eaLnBrk="1" hangingPunct="1">
              <a:spcBef>
                <a:spcPct val="0"/>
              </a:spcBef>
              <a:buFontTx/>
              <a:buNone/>
            </a:pPr>
            <a:r>
              <a:rPr lang="en-US" altLang="it-IT" sz="1800"/>
              <a:t>• Parallel independent assessments to minimize risk of errors. Disagreements should be resolved by consensus and arbitration according to a predefined strategy </a:t>
            </a:r>
          </a:p>
          <a:p>
            <a:pPr eaLnBrk="1" hangingPunct="1">
              <a:spcBef>
                <a:spcPct val="0"/>
              </a:spcBef>
              <a:buFontTx/>
              <a:buNone/>
            </a:pPr>
            <a:endParaRPr lang="en-US" altLang="it-IT" sz="1800"/>
          </a:p>
          <a:p>
            <a:pPr eaLnBrk="1" hangingPunct="1">
              <a:spcBef>
                <a:spcPct val="0"/>
              </a:spcBef>
              <a:buFontTx/>
              <a:buNone/>
            </a:pPr>
            <a:r>
              <a:rPr lang="en-US" altLang="it-IT" sz="1800"/>
              <a:t>• Document study selection, reasons for exclusion of studies </a:t>
            </a:r>
            <a:endParaRPr lang="it-IT" altLang="it-IT" sz="1800"/>
          </a:p>
        </p:txBody>
      </p:sp>
    </p:spTree>
    <p:extLst>
      <p:ext uri="{BB962C8B-B14F-4D97-AF65-F5344CB8AC3E}">
        <p14:creationId xmlns:p14="http://schemas.microsoft.com/office/powerpoint/2010/main" val="32596332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ttangolo 1">
            <a:extLst>
              <a:ext uri="{FF2B5EF4-FFF2-40B4-BE49-F238E27FC236}">
                <a16:creationId xmlns:a16="http://schemas.microsoft.com/office/drawing/2014/main" id="{E8C44D77-B40A-9F47-8524-C042FCCC2D89}"/>
              </a:ext>
            </a:extLst>
          </p:cNvPr>
          <p:cNvSpPr>
            <a:spLocks noChangeArrowheads="1"/>
          </p:cNvSpPr>
          <p:nvPr/>
        </p:nvSpPr>
        <p:spPr bwMode="auto">
          <a:xfrm>
            <a:off x="1547813" y="1196975"/>
            <a:ext cx="6553200" cy="406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it-IT" altLang="it-IT" sz="1800"/>
          </a:p>
          <a:p>
            <a:pPr eaLnBrk="1" hangingPunct="1">
              <a:spcBef>
                <a:spcPct val="0"/>
              </a:spcBef>
              <a:buFontTx/>
              <a:buNone/>
            </a:pPr>
            <a:r>
              <a:rPr lang="it-IT" altLang="it-IT" sz="1800" b="1"/>
              <a:t>	</a:t>
            </a:r>
            <a:r>
              <a:rPr lang="it-IT" altLang="it-IT" sz="2400" b="1"/>
              <a:t>Bias in systematic reviews </a:t>
            </a:r>
          </a:p>
          <a:p>
            <a:pPr eaLnBrk="1" hangingPunct="1">
              <a:spcBef>
                <a:spcPct val="0"/>
              </a:spcBef>
              <a:buFontTx/>
              <a:buNone/>
            </a:pPr>
            <a:endParaRPr lang="it-IT" altLang="it-IT" sz="1800"/>
          </a:p>
          <a:p>
            <a:pPr eaLnBrk="1" hangingPunct="1">
              <a:spcBef>
                <a:spcPct val="0"/>
              </a:spcBef>
              <a:buFontTx/>
              <a:buNone/>
            </a:pPr>
            <a:r>
              <a:rPr lang="it-IT" altLang="it-IT" sz="1800"/>
              <a:t>o publication bias </a:t>
            </a:r>
          </a:p>
          <a:p>
            <a:pPr eaLnBrk="1" hangingPunct="1">
              <a:spcBef>
                <a:spcPct val="0"/>
              </a:spcBef>
              <a:buFontTx/>
              <a:buNone/>
            </a:pPr>
            <a:endParaRPr lang="it-IT" altLang="it-IT" sz="1800"/>
          </a:p>
          <a:p>
            <a:pPr eaLnBrk="1" hangingPunct="1">
              <a:spcBef>
                <a:spcPct val="0"/>
              </a:spcBef>
              <a:buFontTx/>
              <a:buNone/>
            </a:pPr>
            <a:r>
              <a:rPr lang="it-IT" altLang="it-IT" sz="1800"/>
              <a:t>o choice of databases </a:t>
            </a:r>
          </a:p>
          <a:p>
            <a:pPr eaLnBrk="1" hangingPunct="1">
              <a:spcBef>
                <a:spcPct val="0"/>
              </a:spcBef>
              <a:buFontTx/>
              <a:buNone/>
            </a:pPr>
            <a:endParaRPr lang="it-IT" altLang="it-IT" sz="1800"/>
          </a:p>
          <a:p>
            <a:pPr eaLnBrk="1" hangingPunct="1">
              <a:spcBef>
                <a:spcPct val="0"/>
              </a:spcBef>
              <a:buFontTx/>
              <a:buNone/>
            </a:pPr>
            <a:r>
              <a:rPr lang="it-IT" altLang="it-IT" sz="1800"/>
              <a:t>o biased inclusion criteria </a:t>
            </a:r>
          </a:p>
          <a:p>
            <a:pPr eaLnBrk="1" hangingPunct="1">
              <a:spcBef>
                <a:spcPct val="0"/>
              </a:spcBef>
              <a:buFontTx/>
              <a:buNone/>
            </a:pPr>
            <a:endParaRPr lang="it-IT" altLang="it-IT" sz="1800"/>
          </a:p>
          <a:p>
            <a:pPr eaLnBrk="1" hangingPunct="1">
              <a:spcBef>
                <a:spcPct val="0"/>
              </a:spcBef>
              <a:buFontTx/>
              <a:buNone/>
            </a:pPr>
            <a:r>
              <a:rPr lang="it-IT" altLang="it-IT" sz="1800"/>
              <a:t>o differentially delayed publication </a:t>
            </a:r>
          </a:p>
          <a:p>
            <a:pPr eaLnBrk="1" hangingPunct="1">
              <a:spcBef>
                <a:spcPct val="0"/>
              </a:spcBef>
              <a:buFontTx/>
              <a:buNone/>
            </a:pPr>
            <a:endParaRPr lang="it-IT" altLang="it-IT" sz="1800"/>
          </a:p>
          <a:p>
            <a:pPr eaLnBrk="1" hangingPunct="1">
              <a:spcBef>
                <a:spcPct val="0"/>
              </a:spcBef>
              <a:buFontTx/>
              <a:buNone/>
            </a:pPr>
            <a:r>
              <a:rPr lang="it-IT" altLang="it-IT" sz="1800"/>
              <a:t>o publication language </a:t>
            </a:r>
          </a:p>
          <a:p>
            <a:pPr eaLnBrk="1" hangingPunct="1">
              <a:spcBef>
                <a:spcPct val="0"/>
              </a:spcBef>
              <a:buFontTx/>
              <a:buNone/>
            </a:pPr>
            <a:endParaRPr lang="it-IT" altLang="it-IT" sz="1800"/>
          </a:p>
          <a:p>
            <a:pPr eaLnBrk="1" hangingPunct="1">
              <a:spcBef>
                <a:spcPct val="0"/>
              </a:spcBef>
              <a:buFontTx/>
              <a:buNone/>
            </a:pPr>
            <a:r>
              <a:rPr lang="it-IT" altLang="it-IT" sz="1800"/>
              <a:t>o selective reporting </a:t>
            </a:r>
          </a:p>
        </p:txBody>
      </p:sp>
    </p:spTree>
    <p:extLst>
      <p:ext uri="{BB962C8B-B14F-4D97-AF65-F5344CB8AC3E}">
        <p14:creationId xmlns:p14="http://schemas.microsoft.com/office/powerpoint/2010/main" val="16984258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Rettangolo 1">
            <a:extLst>
              <a:ext uri="{FF2B5EF4-FFF2-40B4-BE49-F238E27FC236}">
                <a16:creationId xmlns:a16="http://schemas.microsoft.com/office/drawing/2014/main" id="{DAF14EF9-F8AD-2747-ABC2-903491B58D8E}"/>
              </a:ext>
            </a:extLst>
          </p:cNvPr>
          <p:cNvSpPr>
            <a:spLocks noChangeArrowheads="1"/>
          </p:cNvSpPr>
          <p:nvPr/>
        </p:nvSpPr>
        <p:spPr bwMode="auto">
          <a:xfrm>
            <a:off x="1258888" y="260350"/>
            <a:ext cx="6769100" cy="5707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it-IT" altLang="it-IT" sz="2400" b="1"/>
          </a:p>
          <a:p>
            <a:pPr eaLnBrk="1" hangingPunct="1">
              <a:spcBef>
                <a:spcPct val="0"/>
              </a:spcBef>
              <a:buFontTx/>
              <a:buNone/>
            </a:pPr>
            <a:r>
              <a:rPr lang="en-US" altLang="it-IT" sz="2400" b="1"/>
              <a:t>Bias in systematic reviews: Publication bias </a:t>
            </a:r>
          </a:p>
          <a:p>
            <a:pPr eaLnBrk="1" hangingPunct="1">
              <a:spcBef>
                <a:spcPct val="0"/>
              </a:spcBef>
              <a:buFontTx/>
              <a:buNone/>
            </a:pPr>
            <a:endParaRPr lang="en-US" altLang="it-IT" sz="2400" b="1"/>
          </a:p>
          <a:p>
            <a:pPr eaLnBrk="1" hangingPunct="1">
              <a:spcBef>
                <a:spcPct val="0"/>
              </a:spcBef>
              <a:buFontTx/>
              <a:buNone/>
            </a:pPr>
            <a:r>
              <a:rPr lang="en-US" altLang="it-IT" sz="1800"/>
              <a:t>•</a:t>
            </a:r>
            <a:r>
              <a:rPr lang="en-US" altLang="it-IT" sz="1800" b="1"/>
              <a:t>Publication bias </a:t>
            </a:r>
            <a:r>
              <a:rPr lang="en-US" altLang="it-IT" sz="1800"/>
              <a:t>only a subset of the relevant data is available. </a:t>
            </a:r>
          </a:p>
          <a:p>
            <a:pPr eaLnBrk="1" hangingPunct="1">
              <a:spcBef>
                <a:spcPct val="0"/>
              </a:spcBef>
              <a:buFontTx/>
              <a:buNone/>
            </a:pPr>
            <a:endParaRPr lang="en-US" altLang="it-IT" sz="1800"/>
          </a:p>
          <a:p>
            <a:pPr eaLnBrk="1" hangingPunct="1">
              <a:spcBef>
                <a:spcPct val="0"/>
              </a:spcBef>
              <a:buFontTx/>
              <a:buNone/>
            </a:pPr>
            <a:r>
              <a:rPr lang="en-US" altLang="it-IT" sz="1800"/>
              <a:t>•</a:t>
            </a:r>
            <a:r>
              <a:rPr lang="en-US" altLang="it-IT" sz="1800" b="1"/>
              <a:t>Null </a:t>
            </a:r>
            <a:r>
              <a:rPr lang="en-US" altLang="it-IT" sz="1800"/>
              <a:t>or non significant findings (esp. in </a:t>
            </a:r>
            <a:r>
              <a:rPr lang="en-US" altLang="it-IT" sz="1800" b="1"/>
              <a:t>small studies</a:t>
            </a:r>
            <a:r>
              <a:rPr lang="en-US" altLang="it-IT" sz="1800"/>
              <a:t>) are less likely to be reported/published than statistically significant findings. </a:t>
            </a:r>
          </a:p>
          <a:p>
            <a:pPr eaLnBrk="1" hangingPunct="1">
              <a:spcBef>
                <a:spcPct val="0"/>
              </a:spcBef>
              <a:buFontTx/>
              <a:buNone/>
            </a:pPr>
            <a:endParaRPr lang="en-US" altLang="it-IT" sz="1800"/>
          </a:p>
          <a:p>
            <a:pPr eaLnBrk="1" hangingPunct="1">
              <a:spcBef>
                <a:spcPct val="0"/>
              </a:spcBef>
              <a:buFontTx/>
              <a:buNone/>
            </a:pPr>
            <a:r>
              <a:rPr lang="en-US" altLang="it-IT" sz="1800"/>
              <a:t>•Empirical examination of patterns of results (e.g., </a:t>
            </a:r>
            <a:r>
              <a:rPr lang="en-US" altLang="it-IT" sz="1800" b="1"/>
              <a:t>funnel plots</a:t>
            </a:r>
            <a:r>
              <a:rPr lang="en-US" altLang="it-IT" sz="1800"/>
              <a:t>) may suggest publication bias but should be interpreted with caution. </a:t>
            </a:r>
          </a:p>
          <a:p>
            <a:pPr eaLnBrk="1" hangingPunct="1">
              <a:spcBef>
                <a:spcPct val="0"/>
              </a:spcBef>
              <a:buFontTx/>
              <a:buNone/>
            </a:pPr>
            <a:endParaRPr lang="en-US" altLang="it-IT" sz="1800"/>
          </a:p>
          <a:p>
            <a:pPr eaLnBrk="1" hangingPunct="1">
              <a:spcBef>
                <a:spcPct val="0"/>
              </a:spcBef>
              <a:buFontTx/>
              <a:buNone/>
            </a:pPr>
            <a:r>
              <a:rPr lang="en-US" altLang="it-IT" sz="1800"/>
              <a:t>•Systematic reviews performed early, when </a:t>
            </a:r>
            <a:r>
              <a:rPr lang="en-US" altLang="it-IT" sz="1800" b="1"/>
              <a:t>only few </a:t>
            </a:r>
            <a:r>
              <a:rPr lang="en-US" altLang="it-IT" sz="1800"/>
              <a:t>initial studies are available, will overestimate effects when “negative” studies face delayed publication. Early positive studies, particularly if small in size, are suspect. </a:t>
            </a:r>
          </a:p>
          <a:p>
            <a:pPr eaLnBrk="1" hangingPunct="1">
              <a:spcBef>
                <a:spcPct val="0"/>
              </a:spcBef>
              <a:buFontTx/>
              <a:buNone/>
            </a:pPr>
            <a:endParaRPr lang="fr-FR" altLang="it-IT" sz="1800" i="1"/>
          </a:p>
          <a:p>
            <a:pPr eaLnBrk="1" hangingPunct="1">
              <a:spcBef>
                <a:spcPct val="0"/>
              </a:spcBef>
              <a:buFontTx/>
              <a:buNone/>
            </a:pPr>
            <a:r>
              <a:rPr lang="fr-FR" altLang="it-IT" sz="1800" i="1"/>
              <a:t>Guyatt et al. J Clin Epidemiol. 2011;64(12):1277-82. </a:t>
            </a:r>
            <a:endParaRPr lang="it-IT" altLang="it-IT" sz="1800"/>
          </a:p>
        </p:txBody>
      </p:sp>
    </p:spTree>
    <p:extLst>
      <p:ext uri="{BB962C8B-B14F-4D97-AF65-F5344CB8AC3E}">
        <p14:creationId xmlns:p14="http://schemas.microsoft.com/office/powerpoint/2010/main" val="41780314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5" name="Picture 2">
            <a:extLst>
              <a:ext uri="{FF2B5EF4-FFF2-40B4-BE49-F238E27FC236}">
                <a16:creationId xmlns:a16="http://schemas.microsoft.com/office/drawing/2014/main" id="{8C3E9309-E471-DB47-A32E-477B8001E48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8000" y="1492250"/>
            <a:ext cx="8128000" cy="3873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1986" name="Rettangolo 1">
            <a:extLst>
              <a:ext uri="{FF2B5EF4-FFF2-40B4-BE49-F238E27FC236}">
                <a16:creationId xmlns:a16="http://schemas.microsoft.com/office/drawing/2014/main" id="{B8131C17-AA5D-754B-8252-0D6824ED38C8}"/>
              </a:ext>
            </a:extLst>
          </p:cNvPr>
          <p:cNvSpPr>
            <a:spLocks noChangeArrowheads="1"/>
          </p:cNvSpPr>
          <p:nvPr/>
        </p:nvSpPr>
        <p:spPr bwMode="auto">
          <a:xfrm>
            <a:off x="1763713" y="3105150"/>
            <a:ext cx="5094287"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it-IT" altLang="it-IT" sz="1800"/>
          </a:p>
          <a:p>
            <a:pPr eaLnBrk="1" hangingPunct="1">
              <a:spcBef>
                <a:spcPct val="0"/>
              </a:spcBef>
              <a:buFontTx/>
              <a:buNone/>
            </a:pPr>
            <a:endParaRPr lang="en-US" altLang="it-IT" sz="1800" b="1"/>
          </a:p>
          <a:p>
            <a:pPr eaLnBrk="1" hangingPunct="1">
              <a:spcBef>
                <a:spcPct val="0"/>
              </a:spcBef>
              <a:buFontTx/>
              <a:buNone/>
            </a:pPr>
            <a:endParaRPr lang="en-US" altLang="it-IT" sz="1800" b="1"/>
          </a:p>
          <a:p>
            <a:pPr eaLnBrk="1" hangingPunct="1">
              <a:spcBef>
                <a:spcPct val="0"/>
              </a:spcBef>
              <a:buFontTx/>
              <a:buNone/>
            </a:pPr>
            <a:endParaRPr lang="en-US" altLang="it-IT" sz="1800" b="1"/>
          </a:p>
          <a:p>
            <a:pPr eaLnBrk="1" hangingPunct="1">
              <a:spcBef>
                <a:spcPct val="0"/>
              </a:spcBef>
              <a:buFontTx/>
              <a:buNone/>
            </a:pPr>
            <a:endParaRPr lang="en-US" altLang="it-IT" sz="1800" b="1"/>
          </a:p>
          <a:p>
            <a:pPr eaLnBrk="1" hangingPunct="1">
              <a:spcBef>
                <a:spcPct val="0"/>
              </a:spcBef>
              <a:buFontTx/>
              <a:buNone/>
            </a:pPr>
            <a:endParaRPr lang="en-US" altLang="it-IT" sz="1800" b="1"/>
          </a:p>
          <a:p>
            <a:pPr eaLnBrk="1" hangingPunct="1">
              <a:spcBef>
                <a:spcPct val="0"/>
              </a:spcBef>
              <a:buFontTx/>
              <a:buNone/>
            </a:pPr>
            <a:endParaRPr lang="en-US" altLang="it-IT" sz="1800" b="1"/>
          </a:p>
          <a:p>
            <a:pPr eaLnBrk="1" hangingPunct="1">
              <a:spcBef>
                <a:spcPct val="0"/>
              </a:spcBef>
              <a:buFontTx/>
              <a:buNone/>
            </a:pPr>
            <a:endParaRPr lang="en-US" altLang="it-IT" sz="1800" b="1"/>
          </a:p>
          <a:p>
            <a:pPr eaLnBrk="1" hangingPunct="1">
              <a:spcBef>
                <a:spcPct val="0"/>
              </a:spcBef>
              <a:buFontTx/>
              <a:buNone/>
            </a:pPr>
            <a:endParaRPr lang="en-US" altLang="it-IT" sz="1800" b="1"/>
          </a:p>
          <a:p>
            <a:pPr eaLnBrk="1" hangingPunct="1">
              <a:spcBef>
                <a:spcPct val="0"/>
              </a:spcBef>
              <a:buFontTx/>
              <a:buNone/>
            </a:pPr>
            <a:endParaRPr lang="en-US" altLang="it-IT" sz="1800" b="1"/>
          </a:p>
          <a:p>
            <a:pPr eaLnBrk="1" hangingPunct="1">
              <a:spcBef>
                <a:spcPct val="0"/>
              </a:spcBef>
              <a:buFontTx/>
              <a:buNone/>
            </a:pPr>
            <a:endParaRPr lang="en-US" altLang="it-IT" sz="1800" b="1"/>
          </a:p>
          <a:p>
            <a:pPr eaLnBrk="1" hangingPunct="1">
              <a:spcBef>
                <a:spcPct val="0"/>
              </a:spcBef>
              <a:buFontTx/>
              <a:buNone/>
            </a:pPr>
            <a:r>
              <a:rPr lang="en-US" altLang="it-IT" sz="1800" b="1"/>
              <a:t>Egger M , and Smith G D BMJ 1998;316:61-66 </a:t>
            </a:r>
            <a:endParaRPr lang="it-IT" altLang="it-IT" sz="1800"/>
          </a:p>
        </p:txBody>
      </p:sp>
      <p:sp>
        <p:nvSpPr>
          <p:cNvPr id="41987" name="Rettangolo 2">
            <a:extLst>
              <a:ext uri="{FF2B5EF4-FFF2-40B4-BE49-F238E27FC236}">
                <a16:creationId xmlns:a16="http://schemas.microsoft.com/office/drawing/2014/main" id="{E7CBC60B-589F-CE44-BBE7-A35A5BA657BA}"/>
              </a:ext>
            </a:extLst>
          </p:cNvPr>
          <p:cNvSpPr>
            <a:spLocks noChangeArrowheads="1"/>
          </p:cNvSpPr>
          <p:nvPr/>
        </p:nvSpPr>
        <p:spPr bwMode="auto">
          <a:xfrm>
            <a:off x="1116013" y="115888"/>
            <a:ext cx="6985000" cy="1201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it-IT" altLang="it-IT" sz="1800"/>
          </a:p>
          <a:p>
            <a:pPr eaLnBrk="1" hangingPunct="1">
              <a:spcBef>
                <a:spcPct val="0"/>
              </a:spcBef>
              <a:buFontTx/>
              <a:buNone/>
            </a:pPr>
            <a:r>
              <a:rPr lang="en-US" altLang="it-IT" sz="1800" b="1"/>
              <a:t>Survival of patients with advanced ovarian cancer treated with combination chemotherapy compared with monotherapy with alkylating agent. </a:t>
            </a:r>
            <a:endParaRPr lang="it-IT" altLang="it-IT" sz="1800"/>
          </a:p>
        </p:txBody>
      </p:sp>
    </p:spTree>
    <p:extLst>
      <p:ext uri="{BB962C8B-B14F-4D97-AF65-F5344CB8AC3E}">
        <p14:creationId xmlns:p14="http://schemas.microsoft.com/office/powerpoint/2010/main" val="13923853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ttangolo 1">
            <a:extLst>
              <a:ext uri="{FF2B5EF4-FFF2-40B4-BE49-F238E27FC236}">
                <a16:creationId xmlns:a16="http://schemas.microsoft.com/office/drawing/2014/main" id="{A3C27454-FF7A-2C4F-8407-73F8A5B234CB}"/>
              </a:ext>
            </a:extLst>
          </p:cNvPr>
          <p:cNvSpPr>
            <a:spLocks noChangeArrowheads="1"/>
          </p:cNvSpPr>
          <p:nvPr/>
        </p:nvSpPr>
        <p:spPr bwMode="auto">
          <a:xfrm>
            <a:off x="1619250" y="620713"/>
            <a:ext cx="6481763" cy="314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it-IT" altLang="it-IT" sz="1800"/>
          </a:p>
          <a:p>
            <a:pPr eaLnBrk="1" hangingPunct="1">
              <a:spcBef>
                <a:spcPct val="0"/>
              </a:spcBef>
              <a:buFontTx/>
              <a:buNone/>
            </a:pPr>
            <a:r>
              <a:rPr lang="en-US" altLang="it-IT" sz="2400" b="1"/>
              <a:t>		Meta-analysis </a:t>
            </a:r>
          </a:p>
          <a:p>
            <a:pPr eaLnBrk="1" hangingPunct="1">
              <a:spcBef>
                <a:spcPct val="0"/>
              </a:spcBef>
              <a:buFontTx/>
              <a:buNone/>
            </a:pPr>
            <a:endParaRPr lang="en-US" altLang="it-IT" sz="1800" b="1"/>
          </a:p>
          <a:p>
            <a:pPr eaLnBrk="1" hangingPunct="1">
              <a:spcBef>
                <a:spcPct val="0"/>
              </a:spcBef>
              <a:buFontTx/>
              <a:buNone/>
            </a:pPr>
            <a:endParaRPr lang="en-US" altLang="it-IT" sz="1800" b="1"/>
          </a:p>
          <a:p>
            <a:pPr eaLnBrk="1" hangingPunct="1">
              <a:spcBef>
                <a:spcPct val="0"/>
              </a:spcBef>
              <a:buFontTx/>
              <a:buNone/>
            </a:pPr>
            <a:r>
              <a:rPr lang="en-US" altLang="it-IT" sz="2400"/>
              <a:t>Statistical analysis of a collection of studies, especially an analysis in which studies are the primary units of analysis, i.e., methods in which the study is the individual unit of statistical analysis for the purpose of integrating findings </a:t>
            </a:r>
            <a:endParaRPr lang="it-IT" altLang="it-IT" sz="2400"/>
          </a:p>
        </p:txBody>
      </p:sp>
    </p:spTree>
    <p:extLst>
      <p:ext uri="{BB962C8B-B14F-4D97-AF65-F5344CB8AC3E}">
        <p14:creationId xmlns:p14="http://schemas.microsoft.com/office/powerpoint/2010/main" val="34792081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Rettangolo 1">
            <a:extLst>
              <a:ext uri="{FF2B5EF4-FFF2-40B4-BE49-F238E27FC236}">
                <a16:creationId xmlns:a16="http://schemas.microsoft.com/office/drawing/2014/main" id="{D93F3B93-95CF-BE4B-89A1-E48D87222549}"/>
              </a:ext>
            </a:extLst>
          </p:cNvPr>
          <p:cNvSpPr>
            <a:spLocks noChangeArrowheads="1"/>
          </p:cNvSpPr>
          <p:nvPr/>
        </p:nvSpPr>
        <p:spPr bwMode="auto">
          <a:xfrm>
            <a:off x="1042988" y="260350"/>
            <a:ext cx="7561262" cy="470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it-IT" altLang="it-IT" sz="2400" b="1"/>
          </a:p>
          <a:p>
            <a:pPr eaLnBrk="1" hangingPunct="1">
              <a:spcBef>
                <a:spcPct val="0"/>
              </a:spcBef>
              <a:buFontTx/>
              <a:buNone/>
            </a:pPr>
            <a:r>
              <a:rPr lang="en-US" altLang="it-IT" sz="2400" b="1"/>
              <a:t>	What does a meta-analysis involve? </a:t>
            </a:r>
          </a:p>
          <a:p>
            <a:pPr eaLnBrk="1" hangingPunct="1">
              <a:spcBef>
                <a:spcPct val="0"/>
              </a:spcBef>
              <a:buFontTx/>
              <a:buNone/>
            </a:pPr>
            <a:endParaRPr lang="en-US" altLang="it-IT" sz="1800"/>
          </a:p>
          <a:p>
            <a:pPr eaLnBrk="1" hangingPunct="1">
              <a:spcBef>
                <a:spcPct val="0"/>
              </a:spcBef>
              <a:buFontTx/>
              <a:buNone/>
            </a:pPr>
            <a:endParaRPr lang="en-US" altLang="it-IT" sz="1800"/>
          </a:p>
          <a:p>
            <a:pPr eaLnBrk="1" hangingPunct="1">
              <a:spcBef>
                <a:spcPct val="0"/>
              </a:spcBef>
              <a:buFontTx/>
              <a:buNone/>
            </a:pPr>
            <a:r>
              <a:rPr lang="en-US" altLang="it-IT" sz="1800"/>
              <a:t>•Effect estimates are abstracted (or calculated) from the selected studies </a:t>
            </a:r>
          </a:p>
          <a:p>
            <a:pPr eaLnBrk="1" hangingPunct="1">
              <a:spcBef>
                <a:spcPct val="0"/>
              </a:spcBef>
              <a:buFontTx/>
              <a:buNone/>
            </a:pPr>
            <a:endParaRPr lang="en-US" altLang="it-IT" sz="1800"/>
          </a:p>
          <a:p>
            <a:pPr eaLnBrk="1" hangingPunct="1">
              <a:spcBef>
                <a:spcPct val="0"/>
              </a:spcBef>
              <a:buFontTx/>
              <a:buNone/>
            </a:pPr>
            <a:r>
              <a:rPr lang="en-US" altLang="it-IT" sz="1800"/>
              <a:t>•These individual study effect estimates are pooled to produce a weighted average effect across all studies. </a:t>
            </a:r>
          </a:p>
          <a:p>
            <a:pPr eaLnBrk="1" hangingPunct="1">
              <a:spcBef>
                <a:spcPct val="0"/>
              </a:spcBef>
              <a:buFontTx/>
              <a:buNone/>
            </a:pPr>
            <a:endParaRPr lang="en-US" altLang="it-IT" sz="1800"/>
          </a:p>
          <a:p>
            <a:pPr eaLnBrk="1" hangingPunct="1">
              <a:spcBef>
                <a:spcPct val="0"/>
              </a:spcBef>
              <a:buFontTx/>
              <a:buNone/>
            </a:pPr>
            <a:r>
              <a:rPr lang="en-US" altLang="it-IT" sz="1800"/>
              <a:t>•Studies are weighted according to a measure of its importance. </a:t>
            </a:r>
          </a:p>
          <a:p>
            <a:pPr eaLnBrk="1" hangingPunct="1">
              <a:spcBef>
                <a:spcPct val="0"/>
              </a:spcBef>
              <a:buFontTx/>
              <a:buNone/>
            </a:pPr>
            <a:endParaRPr lang="en-US" altLang="it-IT" sz="1800"/>
          </a:p>
          <a:p>
            <a:pPr eaLnBrk="1" hangingPunct="1">
              <a:spcBef>
                <a:spcPct val="0"/>
              </a:spcBef>
              <a:buFontTx/>
              <a:buNone/>
            </a:pPr>
            <a:r>
              <a:rPr lang="en-US" altLang="it-IT" sz="1800"/>
              <a:t>–Most weight to informative studies (often large studies with precise effect estimates) </a:t>
            </a:r>
          </a:p>
          <a:p>
            <a:pPr eaLnBrk="1" hangingPunct="1">
              <a:spcBef>
                <a:spcPct val="0"/>
              </a:spcBef>
              <a:buFontTx/>
              <a:buNone/>
            </a:pPr>
            <a:endParaRPr lang="en-US" altLang="it-IT" sz="1800"/>
          </a:p>
          <a:p>
            <a:pPr eaLnBrk="1" hangingPunct="1">
              <a:spcBef>
                <a:spcPct val="0"/>
              </a:spcBef>
              <a:buFontTx/>
              <a:buNone/>
            </a:pPr>
            <a:r>
              <a:rPr lang="en-US" altLang="it-IT" sz="1800"/>
              <a:t>–Least weight to less informative studies (often smaller studies with imprecise effect estimates). </a:t>
            </a:r>
          </a:p>
        </p:txBody>
      </p:sp>
    </p:spTree>
    <p:extLst>
      <p:ext uri="{BB962C8B-B14F-4D97-AF65-F5344CB8AC3E}">
        <p14:creationId xmlns:p14="http://schemas.microsoft.com/office/powerpoint/2010/main" val="38132380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7" name="Picture 2">
            <a:extLst>
              <a:ext uri="{FF2B5EF4-FFF2-40B4-BE49-F238E27FC236}">
                <a16:creationId xmlns:a16="http://schemas.microsoft.com/office/drawing/2014/main" id="{D1BA2A7D-1C7C-B448-84FA-8D682DC0D22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52775" y="2028825"/>
            <a:ext cx="2838450" cy="2800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5058" name="Rettangolo 1">
            <a:extLst>
              <a:ext uri="{FF2B5EF4-FFF2-40B4-BE49-F238E27FC236}">
                <a16:creationId xmlns:a16="http://schemas.microsoft.com/office/drawing/2014/main" id="{CD3D8704-DFDA-9D46-9228-61C483C3E983}"/>
              </a:ext>
            </a:extLst>
          </p:cNvPr>
          <p:cNvSpPr>
            <a:spLocks noChangeArrowheads="1"/>
          </p:cNvSpPr>
          <p:nvPr/>
        </p:nvSpPr>
        <p:spPr bwMode="auto">
          <a:xfrm>
            <a:off x="827088" y="2967038"/>
            <a:ext cx="6030912"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it-IT" altLang="it-IT" sz="1800"/>
          </a:p>
          <a:p>
            <a:pPr eaLnBrk="1" hangingPunct="1">
              <a:spcBef>
                <a:spcPct val="0"/>
              </a:spcBef>
              <a:buFontTx/>
              <a:buNone/>
            </a:pPr>
            <a:r>
              <a:rPr lang="it-IT" altLang="it-IT" sz="1800" b="1"/>
              <a:t>Width of whiskers = </a:t>
            </a:r>
            <a:endParaRPr lang="it-IT" altLang="it-IT" sz="1800"/>
          </a:p>
          <a:p>
            <a:pPr eaLnBrk="1" hangingPunct="1">
              <a:spcBef>
                <a:spcPct val="0"/>
              </a:spcBef>
              <a:buFontTx/>
              <a:buNone/>
            </a:pPr>
            <a:r>
              <a:rPr lang="it-IT" altLang="it-IT" sz="1800" b="1"/>
              <a:t>95% confidence interval </a:t>
            </a:r>
            <a:endParaRPr lang="it-IT" altLang="it-IT" sz="1800"/>
          </a:p>
        </p:txBody>
      </p:sp>
      <p:sp>
        <p:nvSpPr>
          <p:cNvPr id="45059" name="Rettangolo 2">
            <a:extLst>
              <a:ext uri="{FF2B5EF4-FFF2-40B4-BE49-F238E27FC236}">
                <a16:creationId xmlns:a16="http://schemas.microsoft.com/office/drawing/2014/main" id="{E8ECA945-F99F-1046-B518-E219E099C5E4}"/>
              </a:ext>
            </a:extLst>
          </p:cNvPr>
          <p:cNvSpPr>
            <a:spLocks noChangeArrowheads="1"/>
          </p:cNvSpPr>
          <p:nvPr/>
        </p:nvSpPr>
        <p:spPr bwMode="auto">
          <a:xfrm>
            <a:off x="539750" y="1268413"/>
            <a:ext cx="6318250" cy="147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it-IT" altLang="it-IT" sz="1800"/>
              <a:t>			</a:t>
            </a:r>
            <a:r>
              <a:rPr lang="it-IT" altLang="it-IT" sz="1800" b="1"/>
              <a:t>FOREST PLOT</a:t>
            </a:r>
          </a:p>
          <a:p>
            <a:pPr eaLnBrk="1" hangingPunct="1">
              <a:spcBef>
                <a:spcPct val="0"/>
              </a:spcBef>
              <a:buFontTx/>
              <a:buNone/>
            </a:pPr>
            <a:endParaRPr lang="en-US" altLang="it-IT" sz="1800" b="1"/>
          </a:p>
          <a:p>
            <a:pPr eaLnBrk="1" hangingPunct="1">
              <a:spcBef>
                <a:spcPct val="0"/>
              </a:spcBef>
              <a:buFontTx/>
              <a:buNone/>
            </a:pPr>
            <a:endParaRPr lang="en-US" altLang="it-IT" sz="1800" b="1"/>
          </a:p>
          <a:p>
            <a:pPr eaLnBrk="1" hangingPunct="1">
              <a:spcBef>
                <a:spcPct val="0"/>
              </a:spcBef>
              <a:buFontTx/>
              <a:buNone/>
            </a:pPr>
            <a:r>
              <a:rPr lang="en-US" altLang="it-IT" sz="1800" b="1"/>
              <a:t>Size of box proportional to the </a:t>
            </a:r>
            <a:endParaRPr lang="en-US" altLang="it-IT" sz="1800"/>
          </a:p>
          <a:p>
            <a:pPr eaLnBrk="1" hangingPunct="1">
              <a:spcBef>
                <a:spcPct val="0"/>
              </a:spcBef>
              <a:buFontTx/>
              <a:buNone/>
            </a:pPr>
            <a:r>
              <a:rPr lang="it-IT" altLang="it-IT" sz="1800" b="1"/>
              <a:t>weight of each study </a:t>
            </a:r>
            <a:endParaRPr lang="it-IT" altLang="it-IT" sz="1800"/>
          </a:p>
        </p:txBody>
      </p:sp>
    </p:spTree>
    <p:extLst>
      <p:ext uri="{BB962C8B-B14F-4D97-AF65-F5344CB8AC3E}">
        <p14:creationId xmlns:p14="http://schemas.microsoft.com/office/powerpoint/2010/main" val="18176051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Rettangolo 1">
            <a:extLst>
              <a:ext uri="{FF2B5EF4-FFF2-40B4-BE49-F238E27FC236}">
                <a16:creationId xmlns:a16="http://schemas.microsoft.com/office/drawing/2014/main" id="{67FFE474-0AB4-AB48-BCD6-B63A32D69C19}"/>
              </a:ext>
            </a:extLst>
          </p:cNvPr>
          <p:cNvSpPr>
            <a:spLocks noChangeArrowheads="1"/>
          </p:cNvSpPr>
          <p:nvPr/>
        </p:nvSpPr>
        <p:spPr bwMode="auto">
          <a:xfrm>
            <a:off x="1403350" y="1196975"/>
            <a:ext cx="6192838" cy="286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it-IT" altLang="it-IT" sz="2400" b="1"/>
          </a:p>
          <a:p>
            <a:pPr eaLnBrk="1" hangingPunct="1">
              <a:spcBef>
                <a:spcPct val="0"/>
              </a:spcBef>
              <a:buFontTx/>
              <a:buNone/>
            </a:pPr>
            <a:r>
              <a:rPr lang="it-IT" altLang="it-IT" sz="2400" b="1"/>
              <a:t>	Meta-analysis. Goal 1. </a:t>
            </a:r>
          </a:p>
          <a:p>
            <a:pPr eaLnBrk="1" hangingPunct="1">
              <a:spcBef>
                <a:spcPct val="0"/>
              </a:spcBef>
              <a:buFontTx/>
              <a:buNone/>
            </a:pPr>
            <a:endParaRPr lang="it-IT" altLang="it-IT" sz="2400" b="1"/>
          </a:p>
          <a:p>
            <a:pPr eaLnBrk="1" hangingPunct="1">
              <a:spcBef>
                <a:spcPct val="0"/>
              </a:spcBef>
              <a:buFontTx/>
              <a:buNone/>
            </a:pPr>
            <a:r>
              <a:rPr lang="en-US" altLang="it-IT" sz="1800"/>
              <a:t>Synthetic goal: estimation of an overall summary of average effect across studies: </a:t>
            </a:r>
          </a:p>
          <a:p>
            <a:pPr eaLnBrk="1" hangingPunct="1">
              <a:spcBef>
                <a:spcPct val="0"/>
              </a:spcBef>
              <a:buFontTx/>
              <a:buNone/>
            </a:pPr>
            <a:r>
              <a:rPr lang="en-US" altLang="it-IT" sz="1800"/>
              <a:t>- to synthesize the data from multiple studies </a:t>
            </a:r>
          </a:p>
          <a:p>
            <a:pPr eaLnBrk="1" hangingPunct="1">
              <a:spcBef>
                <a:spcPct val="0"/>
              </a:spcBef>
              <a:buFontTx/>
              <a:buNone/>
            </a:pPr>
            <a:r>
              <a:rPr lang="it-IT" altLang="it-IT" sz="1800"/>
              <a:t>- to increase precision </a:t>
            </a:r>
          </a:p>
          <a:p>
            <a:pPr eaLnBrk="1" hangingPunct="1">
              <a:spcBef>
                <a:spcPct val="0"/>
              </a:spcBef>
              <a:buFontTx/>
              <a:buNone/>
            </a:pPr>
            <a:r>
              <a:rPr lang="en-US" altLang="it-IT" sz="1800"/>
              <a:t>- in the event that the studies yield comparable effects, to report this effect </a:t>
            </a:r>
          </a:p>
        </p:txBody>
      </p:sp>
    </p:spTree>
    <p:extLst>
      <p:ext uri="{BB962C8B-B14F-4D97-AF65-F5344CB8AC3E}">
        <p14:creationId xmlns:p14="http://schemas.microsoft.com/office/powerpoint/2010/main" val="6794584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ttangolo 1">
            <a:extLst>
              <a:ext uri="{FF2B5EF4-FFF2-40B4-BE49-F238E27FC236}">
                <a16:creationId xmlns:a16="http://schemas.microsoft.com/office/drawing/2014/main" id="{16E2063D-7C03-D74F-94CF-FB0BAD580E30}"/>
              </a:ext>
            </a:extLst>
          </p:cNvPr>
          <p:cNvSpPr>
            <a:spLocks noChangeArrowheads="1"/>
          </p:cNvSpPr>
          <p:nvPr/>
        </p:nvSpPr>
        <p:spPr bwMode="auto">
          <a:xfrm>
            <a:off x="1403350" y="836613"/>
            <a:ext cx="6408738" cy="286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it-IT" altLang="it-IT" sz="2400" b="1"/>
              <a:t>	</a:t>
            </a:r>
          </a:p>
          <a:p>
            <a:pPr eaLnBrk="1" hangingPunct="1">
              <a:spcBef>
                <a:spcPct val="0"/>
              </a:spcBef>
              <a:buFontTx/>
              <a:buNone/>
            </a:pPr>
            <a:endParaRPr lang="it-IT" altLang="it-IT" sz="2400" b="1"/>
          </a:p>
          <a:p>
            <a:pPr eaLnBrk="1" hangingPunct="1">
              <a:spcBef>
                <a:spcPct val="0"/>
              </a:spcBef>
              <a:buFontTx/>
              <a:buNone/>
            </a:pPr>
            <a:r>
              <a:rPr lang="it-IT" altLang="it-IT" sz="2400" b="1"/>
              <a:t>	Meta-analysis. Goal 2 </a:t>
            </a:r>
          </a:p>
          <a:p>
            <a:pPr eaLnBrk="1" hangingPunct="1">
              <a:spcBef>
                <a:spcPct val="0"/>
              </a:spcBef>
              <a:buFontTx/>
              <a:buNone/>
            </a:pPr>
            <a:endParaRPr lang="it-IT" altLang="it-IT" sz="1800"/>
          </a:p>
          <a:p>
            <a:pPr eaLnBrk="1" hangingPunct="1">
              <a:spcBef>
                <a:spcPct val="0"/>
              </a:spcBef>
              <a:buFontTx/>
              <a:buNone/>
            </a:pPr>
            <a:r>
              <a:rPr lang="en-US" altLang="it-IT" sz="1800"/>
              <a:t>Analytic goal: identification and estimation of differences among study-specific effects </a:t>
            </a:r>
          </a:p>
          <a:p>
            <a:pPr eaLnBrk="1" hangingPunct="1">
              <a:spcBef>
                <a:spcPct val="0"/>
              </a:spcBef>
              <a:buFontTx/>
              <a:buNone/>
            </a:pPr>
            <a:r>
              <a:rPr lang="en-US" altLang="it-IT" sz="1800"/>
              <a:t>- In the event that the effect varies among studies, to track down the source of the variation (e.g. quality of the study, population source, exposure measurement) </a:t>
            </a:r>
            <a:endParaRPr lang="it-IT" altLang="it-IT" sz="1800"/>
          </a:p>
        </p:txBody>
      </p:sp>
    </p:spTree>
    <p:extLst>
      <p:ext uri="{BB962C8B-B14F-4D97-AF65-F5344CB8AC3E}">
        <p14:creationId xmlns:p14="http://schemas.microsoft.com/office/powerpoint/2010/main" val="31835160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ttangolo 1">
            <a:extLst>
              <a:ext uri="{FF2B5EF4-FFF2-40B4-BE49-F238E27FC236}">
                <a16:creationId xmlns:a16="http://schemas.microsoft.com/office/drawing/2014/main" id="{B86555A5-F139-7742-BD7F-708D3097E49A}"/>
              </a:ext>
            </a:extLst>
          </p:cNvPr>
          <p:cNvSpPr>
            <a:spLocks noChangeArrowheads="1"/>
          </p:cNvSpPr>
          <p:nvPr/>
        </p:nvSpPr>
        <p:spPr bwMode="auto">
          <a:xfrm>
            <a:off x="1331913" y="692150"/>
            <a:ext cx="6119812" cy="520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it-IT" altLang="it-IT" sz="2000" b="1"/>
          </a:p>
          <a:p>
            <a:pPr eaLnBrk="1" hangingPunct="1">
              <a:spcBef>
                <a:spcPct val="0"/>
              </a:spcBef>
              <a:buFontTx/>
              <a:buNone/>
            </a:pPr>
            <a:r>
              <a:rPr lang="en-US" altLang="it-IT" sz="2000" b="1"/>
              <a:t>Sources of heterogeneity in meta-analysis of data from epidemiologic studies </a:t>
            </a:r>
          </a:p>
          <a:p>
            <a:pPr eaLnBrk="1" hangingPunct="1">
              <a:spcBef>
                <a:spcPct val="0"/>
              </a:spcBef>
              <a:buFontTx/>
              <a:buNone/>
            </a:pPr>
            <a:endParaRPr lang="en-US" altLang="it-IT" sz="2000" b="1"/>
          </a:p>
          <a:p>
            <a:pPr eaLnBrk="1" hangingPunct="1">
              <a:spcBef>
                <a:spcPct val="0"/>
              </a:spcBef>
              <a:buFontTx/>
              <a:buNone/>
            </a:pPr>
            <a:r>
              <a:rPr lang="en-US" altLang="it-IT" sz="1800"/>
              <a:t>Variation of exposure definition, exposure measurement and exposure levels across studies </a:t>
            </a:r>
          </a:p>
          <a:p>
            <a:pPr eaLnBrk="1" hangingPunct="1">
              <a:spcBef>
                <a:spcPct val="0"/>
              </a:spcBef>
              <a:buFontTx/>
              <a:buNone/>
            </a:pPr>
            <a:endParaRPr lang="en-US" altLang="it-IT" sz="1800"/>
          </a:p>
          <a:p>
            <a:pPr eaLnBrk="1" hangingPunct="1">
              <a:spcBef>
                <a:spcPct val="0"/>
              </a:spcBef>
              <a:buFontTx/>
              <a:buNone/>
            </a:pPr>
            <a:r>
              <a:rPr lang="en-US" altLang="it-IT" sz="1800"/>
              <a:t>Heterogeneity of a disease or its classification </a:t>
            </a:r>
          </a:p>
          <a:p>
            <a:pPr eaLnBrk="1" hangingPunct="1">
              <a:spcBef>
                <a:spcPct val="0"/>
              </a:spcBef>
              <a:buFontTx/>
              <a:buNone/>
            </a:pPr>
            <a:endParaRPr lang="it-IT" altLang="it-IT" sz="1800"/>
          </a:p>
          <a:p>
            <a:pPr eaLnBrk="1" hangingPunct="1">
              <a:spcBef>
                <a:spcPct val="0"/>
              </a:spcBef>
              <a:buFontTx/>
              <a:buNone/>
            </a:pPr>
            <a:r>
              <a:rPr lang="it-IT" altLang="it-IT" sz="1800"/>
              <a:t>Differences in covariates </a:t>
            </a:r>
          </a:p>
          <a:p>
            <a:pPr eaLnBrk="1" hangingPunct="1">
              <a:spcBef>
                <a:spcPct val="0"/>
              </a:spcBef>
              <a:buFontTx/>
              <a:buNone/>
            </a:pPr>
            <a:r>
              <a:rPr lang="en-US" altLang="it-IT" sz="1800"/>
              <a:t>Differences in design and implementation of studies to be combined </a:t>
            </a:r>
          </a:p>
          <a:p>
            <a:pPr eaLnBrk="1" hangingPunct="1">
              <a:spcBef>
                <a:spcPct val="0"/>
              </a:spcBef>
              <a:buFontTx/>
              <a:buNone/>
            </a:pPr>
            <a:endParaRPr lang="it-IT" altLang="it-IT" sz="1800"/>
          </a:p>
          <a:p>
            <a:pPr eaLnBrk="1" hangingPunct="1">
              <a:spcBef>
                <a:spcPct val="0"/>
              </a:spcBef>
              <a:buFontTx/>
              <a:buNone/>
            </a:pPr>
            <a:r>
              <a:rPr lang="it-IT" altLang="it-IT" sz="1800"/>
              <a:t>Differences in statistical analyses </a:t>
            </a:r>
          </a:p>
          <a:p>
            <a:pPr eaLnBrk="1" hangingPunct="1">
              <a:spcBef>
                <a:spcPct val="0"/>
              </a:spcBef>
              <a:buFontTx/>
              <a:buNone/>
            </a:pPr>
            <a:endParaRPr lang="it-IT" altLang="it-IT" sz="1800"/>
          </a:p>
          <a:p>
            <a:pPr eaLnBrk="1" hangingPunct="1">
              <a:spcBef>
                <a:spcPct val="0"/>
              </a:spcBef>
              <a:buFontTx/>
              <a:buNone/>
            </a:pPr>
            <a:r>
              <a:rPr lang="it-IT" altLang="it-IT" sz="1800"/>
              <a:t>Differences in populations </a:t>
            </a:r>
          </a:p>
          <a:p>
            <a:pPr eaLnBrk="1" hangingPunct="1">
              <a:spcBef>
                <a:spcPct val="0"/>
              </a:spcBef>
              <a:buFontTx/>
              <a:buNone/>
            </a:pPr>
            <a:endParaRPr lang="it-IT" altLang="it-IT" sz="1800"/>
          </a:p>
          <a:p>
            <a:pPr eaLnBrk="1" hangingPunct="1">
              <a:spcBef>
                <a:spcPct val="0"/>
              </a:spcBef>
              <a:buFontTx/>
              <a:buNone/>
            </a:pPr>
            <a:r>
              <a:rPr lang="it-IT" altLang="it-IT" sz="1800"/>
              <a:t>Bias </a:t>
            </a:r>
          </a:p>
        </p:txBody>
      </p:sp>
    </p:spTree>
    <p:extLst>
      <p:ext uri="{BB962C8B-B14F-4D97-AF65-F5344CB8AC3E}">
        <p14:creationId xmlns:p14="http://schemas.microsoft.com/office/powerpoint/2010/main" val="25936379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ttangolo 1">
            <a:extLst>
              <a:ext uri="{FF2B5EF4-FFF2-40B4-BE49-F238E27FC236}">
                <a16:creationId xmlns:a16="http://schemas.microsoft.com/office/drawing/2014/main" id="{2CA7650F-EA2F-5849-A40E-D860D8582B9D}"/>
              </a:ext>
            </a:extLst>
          </p:cNvPr>
          <p:cNvSpPr>
            <a:spLocks noChangeArrowheads="1"/>
          </p:cNvSpPr>
          <p:nvPr/>
        </p:nvSpPr>
        <p:spPr bwMode="auto">
          <a:xfrm>
            <a:off x="1187450" y="750888"/>
            <a:ext cx="6553200" cy="563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it-IT" altLang="it-IT" sz="1800"/>
          </a:p>
          <a:p>
            <a:pPr eaLnBrk="1" hangingPunct="1">
              <a:spcBef>
                <a:spcPct val="0"/>
              </a:spcBef>
              <a:buFontTx/>
              <a:buNone/>
            </a:pPr>
            <a:endParaRPr lang="it-IT" altLang="it-IT" sz="1800"/>
          </a:p>
          <a:p>
            <a:pPr eaLnBrk="1" hangingPunct="1">
              <a:spcBef>
                <a:spcPct val="0"/>
              </a:spcBef>
              <a:buFontTx/>
              <a:buNone/>
            </a:pPr>
            <a:r>
              <a:rPr lang="en-US" altLang="it-IT" sz="1800"/>
              <a:t>•If too much heterogeneity exists, it might not be appropriate to pool the studies. </a:t>
            </a:r>
          </a:p>
          <a:p>
            <a:pPr eaLnBrk="1" hangingPunct="1">
              <a:spcBef>
                <a:spcPct val="0"/>
              </a:spcBef>
              <a:buFontTx/>
              <a:buNone/>
            </a:pPr>
            <a:endParaRPr lang="en-US" altLang="it-IT" sz="1800"/>
          </a:p>
          <a:p>
            <a:pPr eaLnBrk="1" hangingPunct="1">
              <a:spcBef>
                <a:spcPct val="0"/>
              </a:spcBef>
              <a:buFontTx/>
              <a:buNone/>
            </a:pPr>
            <a:r>
              <a:rPr lang="en-US" altLang="it-IT" sz="1800"/>
              <a:t>•If specific sub-groups of studies display heterogeneity, these can be pooled separately in sub-analyses. </a:t>
            </a:r>
          </a:p>
          <a:p>
            <a:pPr eaLnBrk="1" hangingPunct="1">
              <a:spcBef>
                <a:spcPct val="0"/>
              </a:spcBef>
              <a:buFontTx/>
              <a:buNone/>
            </a:pPr>
            <a:endParaRPr lang="it-IT" altLang="it-IT" sz="1800"/>
          </a:p>
          <a:p>
            <a:pPr eaLnBrk="1" hangingPunct="1">
              <a:spcBef>
                <a:spcPct val="0"/>
              </a:spcBef>
              <a:buFontTx/>
              <a:buNone/>
            </a:pPr>
            <a:r>
              <a:rPr lang="it-IT" altLang="it-IT" sz="1800"/>
              <a:t>Examples… </a:t>
            </a:r>
          </a:p>
          <a:p>
            <a:pPr eaLnBrk="1" hangingPunct="1">
              <a:spcBef>
                <a:spcPct val="0"/>
              </a:spcBef>
              <a:buFontTx/>
              <a:buNone/>
            </a:pPr>
            <a:endParaRPr lang="it-IT" altLang="it-IT" sz="1800"/>
          </a:p>
          <a:p>
            <a:pPr eaLnBrk="1" hangingPunct="1">
              <a:spcBef>
                <a:spcPct val="0"/>
              </a:spcBef>
              <a:buFontTx/>
              <a:buNone/>
            </a:pPr>
            <a:r>
              <a:rPr lang="it-IT" altLang="it-IT" sz="1800"/>
              <a:t>•Studies on younger patients, females, pre/post menopausal… </a:t>
            </a:r>
          </a:p>
          <a:p>
            <a:pPr eaLnBrk="1" hangingPunct="1">
              <a:spcBef>
                <a:spcPct val="0"/>
              </a:spcBef>
              <a:buFontTx/>
              <a:buNone/>
            </a:pPr>
            <a:endParaRPr lang="en-US" altLang="it-IT" sz="1800"/>
          </a:p>
          <a:p>
            <a:pPr eaLnBrk="1" hangingPunct="1">
              <a:spcBef>
                <a:spcPct val="0"/>
              </a:spcBef>
              <a:buFontTx/>
              <a:buNone/>
            </a:pPr>
            <a:r>
              <a:rPr lang="en-US" altLang="it-IT" sz="1800"/>
              <a:t>•Studies with longer interventions, high dose trials… </a:t>
            </a:r>
          </a:p>
          <a:p>
            <a:pPr eaLnBrk="1" hangingPunct="1">
              <a:spcBef>
                <a:spcPct val="0"/>
              </a:spcBef>
              <a:buFontTx/>
              <a:buNone/>
            </a:pPr>
            <a:endParaRPr lang="en-US" altLang="it-IT" sz="1800"/>
          </a:p>
          <a:p>
            <a:pPr eaLnBrk="1" hangingPunct="1">
              <a:spcBef>
                <a:spcPct val="0"/>
              </a:spcBef>
              <a:buFontTx/>
              <a:buNone/>
            </a:pPr>
            <a:r>
              <a:rPr lang="en-US" altLang="it-IT" sz="1800"/>
              <a:t>•Studies with specific diagnostic criteria/methods… </a:t>
            </a:r>
          </a:p>
          <a:p>
            <a:pPr eaLnBrk="1" hangingPunct="1">
              <a:spcBef>
                <a:spcPct val="0"/>
              </a:spcBef>
              <a:buFontTx/>
              <a:buNone/>
            </a:pPr>
            <a:endParaRPr lang="en-US" altLang="it-IT" sz="1800"/>
          </a:p>
          <a:p>
            <a:pPr eaLnBrk="1" hangingPunct="1">
              <a:spcBef>
                <a:spcPct val="0"/>
              </a:spcBef>
              <a:buFontTx/>
              <a:buNone/>
            </a:pPr>
            <a:r>
              <a:rPr lang="en-US" altLang="it-IT" sz="1800"/>
              <a:t>•Specific study design e.g. blind trials, prospective versus retrospective exposure assessment… </a:t>
            </a:r>
          </a:p>
          <a:p>
            <a:pPr eaLnBrk="1" hangingPunct="1">
              <a:spcBef>
                <a:spcPct val="0"/>
              </a:spcBef>
              <a:buFontTx/>
              <a:buNone/>
            </a:pPr>
            <a:endParaRPr lang="it-IT" altLang="it-IT" sz="1800"/>
          </a:p>
          <a:p>
            <a:pPr eaLnBrk="1" hangingPunct="1">
              <a:spcBef>
                <a:spcPct val="0"/>
              </a:spcBef>
              <a:buFontTx/>
              <a:buNone/>
            </a:pPr>
            <a:r>
              <a:rPr lang="it-IT" altLang="it-IT" sz="1800" b="1"/>
              <a:t>Dealing with heterogeneity </a:t>
            </a:r>
          </a:p>
        </p:txBody>
      </p:sp>
    </p:spTree>
    <p:extLst>
      <p:ext uri="{BB962C8B-B14F-4D97-AF65-F5344CB8AC3E}">
        <p14:creationId xmlns:p14="http://schemas.microsoft.com/office/powerpoint/2010/main" val="20120523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ttangolo 1">
            <a:extLst>
              <a:ext uri="{FF2B5EF4-FFF2-40B4-BE49-F238E27FC236}">
                <a16:creationId xmlns:a16="http://schemas.microsoft.com/office/drawing/2014/main" id="{F9FFCA32-39CB-6E4A-A0A5-13390C205EDE}"/>
              </a:ext>
            </a:extLst>
          </p:cNvPr>
          <p:cNvSpPr>
            <a:spLocks noChangeArrowheads="1"/>
          </p:cNvSpPr>
          <p:nvPr/>
        </p:nvSpPr>
        <p:spPr bwMode="auto">
          <a:xfrm>
            <a:off x="2286000" y="908050"/>
            <a:ext cx="5094288"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it-IT" altLang="it-IT" sz="1800"/>
          </a:p>
          <a:p>
            <a:pPr eaLnBrk="1" hangingPunct="1">
              <a:spcBef>
                <a:spcPct val="0"/>
              </a:spcBef>
              <a:buFontTx/>
              <a:buNone/>
            </a:pPr>
            <a:r>
              <a:rPr lang="en-US" altLang="it-IT" sz="2400" b="1"/>
              <a:t>Publication bias in meta-analysis: statistical methods </a:t>
            </a:r>
          </a:p>
          <a:p>
            <a:pPr eaLnBrk="1" hangingPunct="1">
              <a:spcBef>
                <a:spcPct val="0"/>
              </a:spcBef>
              <a:buFontTx/>
              <a:buNone/>
            </a:pPr>
            <a:endParaRPr lang="en-US" altLang="it-IT" sz="1800"/>
          </a:p>
          <a:p>
            <a:pPr eaLnBrk="1" hangingPunct="1">
              <a:spcBef>
                <a:spcPct val="0"/>
              </a:spcBef>
              <a:buFontTx/>
              <a:buNone/>
            </a:pPr>
            <a:r>
              <a:rPr lang="it-IT" altLang="it-IT" sz="1800"/>
              <a:t>•Begg’s rank correlation methods </a:t>
            </a:r>
          </a:p>
          <a:p>
            <a:pPr eaLnBrk="1" hangingPunct="1">
              <a:spcBef>
                <a:spcPct val="0"/>
              </a:spcBef>
              <a:buFontTx/>
              <a:buNone/>
            </a:pPr>
            <a:endParaRPr lang="it-IT" altLang="it-IT" sz="1800"/>
          </a:p>
          <a:p>
            <a:pPr eaLnBrk="1" hangingPunct="1">
              <a:spcBef>
                <a:spcPct val="0"/>
              </a:spcBef>
              <a:buFontTx/>
              <a:buNone/>
            </a:pPr>
            <a:r>
              <a:rPr lang="it-IT" altLang="it-IT" sz="1800"/>
              <a:t>•Egger method </a:t>
            </a:r>
          </a:p>
          <a:p>
            <a:pPr eaLnBrk="1" hangingPunct="1">
              <a:spcBef>
                <a:spcPct val="0"/>
              </a:spcBef>
              <a:buFontTx/>
              <a:buNone/>
            </a:pPr>
            <a:endParaRPr lang="it-IT" altLang="it-IT" sz="1800"/>
          </a:p>
          <a:p>
            <a:pPr eaLnBrk="1" hangingPunct="1">
              <a:spcBef>
                <a:spcPct val="0"/>
              </a:spcBef>
              <a:buFontTx/>
              <a:buNone/>
            </a:pPr>
            <a:r>
              <a:rPr lang="it-IT" altLang="it-IT" sz="1800"/>
              <a:t>•Funnel plot regression </a:t>
            </a:r>
          </a:p>
          <a:p>
            <a:pPr eaLnBrk="1" hangingPunct="1">
              <a:spcBef>
                <a:spcPct val="0"/>
              </a:spcBef>
              <a:buFontTx/>
              <a:buNone/>
            </a:pPr>
            <a:endParaRPr lang="it-IT" altLang="it-IT" sz="1800"/>
          </a:p>
        </p:txBody>
      </p:sp>
    </p:spTree>
    <p:extLst>
      <p:ext uri="{BB962C8B-B14F-4D97-AF65-F5344CB8AC3E}">
        <p14:creationId xmlns:p14="http://schemas.microsoft.com/office/powerpoint/2010/main" val="8961578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1" name="Picture 2">
            <a:extLst>
              <a:ext uri="{FF2B5EF4-FFF2-40B4-BE49-F238E27FC236}">
                <a16:creationId xmlns:a16="http://schemas.microsoft.com/office/drawing/2014/main" id="{31C5C986-1B90-764D-8AA2-81053C673F9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05025" y="842963"/>
            <a:ext cx="4933950" cy="5172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556049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Rettangolo 1">
            <a:extLst>
              <a:ext uri="{FF2B5EF4-FFF2-40B4-BE49-F238E27FC236}">
                <a16:creationId xmlns:a16="http://schemas.microsoft.com/office/drawing/2014/main" id="{11E7F4D1-8ABB-D146-8106-BF3896C9E7A3}"/>
              </a:ext>
            </a:extLst>
          </p:cNvPr>
          <p:cNvSpPr>
            <a:spLocks noChangeArrowheads="1"/>
          </p:cNvSpPr>
          <p:nvPr/>
        </p:nvSpPr>
        <p:spPr bwMode="auto">
          <a:xfrm>
            <a:off x="1619250" y="2413000"/>
            <a:ext cx="5976938" cy="184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it-IT" altLang="it-IT" sz="2400"/>
              <a:t>		References </a:t>
            </a:r>
          </a:p>
          <a:p>
            <a:pPr eaLnBrk="1" hangingPunct="1">
              <a:spcBef>
                <a:spcPct val="0"/>
              </a:spcBef>
              <a:buFontTx/>
              <a:buNone/>
            </a:pPr>
            <a:endParaRPr lang="it-IT" altLang="it-IT" sz="1800"/>
          </a:p>
          <a:p>
            <a:pPr eaLnBrk="1" hangingPunct="1">
              <a:spcBef>
                <a:spcPct val="0"/>
              </a:spcBef>
              <a:buFontTx/>
              <a:buNone/>
            </a:pPr>
            <a:r>
              <a:rPr lang="it-IT" altLang="it-IT" sz="1800"/>
              <a:t>The Cochrane Collaboration: http://www.cochrane.org </a:t>
            </a:r>
          </a:p>
          <a:p>
            <a:pPr eaLnBrk="1" hangingPunct="1">
              <a:spcBef>
                <a:spcPct val="0"/>
              </a:spcBef>
              <a:buFontTx/>
              <a:buNone/>
            </a:pPr>
            <a:endParaRPr lang="en-US" altLang="it-IT" sz="1800"/>
          </a:p>
          <a:p>
            <a:pPr eaLnBrk="1" hangingPunct="1">
              <a:spcBef>
                <a:spcPct val="0"/>
              </a:spcBef>
              <a:buFontTx/>
              <a:buNone/>
            </a:pPr>
            <a:r>
              <a:rPr lang="en-US" altLang="it-IT" sz="1800"/>
              <a:t>Egger, M, Davey Smith, G, Altman, eds. DG. </a:t>
            </a:r>
            <a:r>
              <a:rPr lang="en-US" altLang="it-IT" sz="1800" i="1"/>
              <a:t>Systematic Reviews in Health Care</a:t>
            </a:r>
            <a:r>
              <a:rPr lang="en-US" altLang="it-IT" sz="1800"/>
              <a:t>, BMJ Publishing Group, 2001. </a:t>
            </a:r>
          </a:p>
        </p:txBody>
      </p:sp>
    </p:spTree>
    <p:extLst>
      <p:ext uri="{BB962C8B-B14F-4D97-AF65-F5344CB8AC3E}">
        <p14:creationId xmlns:p14="http://schemas.microsoft.com/office/powerpoint/2010/main" val="24495567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1647</TotalTime>
  <Words>1294</Words>
  <Application>Microsoft Macintosh PowerPoint</Application>
  <PresentationFormat>Presentazione su schermo (4:3)</PresentationFormat>
  <Paragraphs>234</Paragraphs>
  <Slides>24</Slides>
  <Notes>1</Notes>
  <HiddenSlides>0</HiddenSlides>
  <MMClips>0</MMClips>
  <ScaleCrop>false</ScaleCrop>
  <HeadingPairs>
    <vt:vector size="6" baseType="variant">
      <vt:variant>
        <vt:lpstr>Caratteri utilizzati</vt:lpstr>
      </vt:variant>
      <vt:variant>
        <vt:i4>2</vt:i4>
      </vt:variant>
      <vt:variant>
        <vt:lpstr>Tema</vt:lpstr>
      </vt:variant>
      <vt:variant>
        <vt:i4>1</vt:i4>
      </vt:variant>
      <vt:variant>
        <vt:lpstr>Titoli diapositive</vt:lpstr>
      </vt:variant>
      <vt:variant>
        <vt:i4>24</vt:i4>
      </vt:variant>
    </vt:vector>
  </HeadingPairs>
  <TitlesOfParts>
    <vt:vector size="27" baseType="lpstr">
      <vt:lpstr>Arial</vt:lpstr>
      <vt:lpstr>Calibri</vt:lpstr>
      <vt:lpstr>Office Theme</vt:lpstr>
      <vt:lpstr>     Paolo Vineis  Study design: an elementary introduction</vt:lpstr>
      <vt:lpstr>Presentazione standard di PowerPoint</vt:lpstr>
      <vt:lpstr>What information can we obtain from the presentation of results?</vt:lpstr>
      <vt:lpstr>What influences the interpretation of results?</vt:lpstr>
      <vt:lpstr>Confounders</vt:lpstr>
      <vt:lpstr>How to discuss confounding</vt:lpstr>
      <vt:lpstr>How to improve the study design?</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Jess Laine</dc:creator>
  <cp:keywords/>
  <dc:description/>
  <cp:lastModifiedBy>Vineis, Paolo</cp:lastModifiedBy>
  <cp:revision>45</cp:revision>
  <dcterms:created xsi:type="dcterms:W3CDTF">2017-11-16T08:46:01Z</dcterms:created>
  <dcterms:modified xsi:type="dcterms:W3CDTF">2022-02-10T14:06:05Z</dcterms:modified>
  <cp:category/>
</cp:coreProperties>
</file>