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5" r:id="rId2"/>
    <p:sldId id="306" r:id="rId3"/>
    <p:sldId id="292" r:id="rId4"/>
    <p:sldId id="285" r:id="rId5"/>
    <p:sldId id="296" r:id="rId6"/>
    <p:sldId id="297" r:id="rId7"/>
    <p:sldId id="298" r:id="rId8"/>
    <p:sldId id="295" r:id="rId9"/>
    <p:sldId id="293" r:id="rId10"/>
    <p:sldId id="294" r:id="rId11"/>
    <p:sldId id="282" r:id="rId12"/>
    <p:sldId id="283" r:id="rId13"/>
    <p:sldId id="304" r:id="rId14"/>
    <p:sldId id="266" r:id="rId15"/>
    <p:sldId id="267" r:id="rId16"/>
    <p:sldId id="261" r:id="rId17"/>
    <p:sldId id="260" r:id="rId18"/>
    <p:sldId id="300" r:id="rId19"/>
    <p:sldId id="301" r:id="rId20"/>
    <p:sldId id="303" r:id="rId21"/>
    <p:sldId id="302" r:id="rId22"/>
    <p:sldId id="275" r:id="rId2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794" autoAdjust="0"/>
    <p:restoredTop sz="94660"/>
  </p:normalViewPr>
  <p:slideViewPr>
    <p:cSldViewPr snapToGrid="0">
      <p:cViewPr varScale="1">
        <p:scale>
          <a:sx n="69" d="100"/>
          <a:sy n="69" d="100"/>
        </p:scale>
        <p:origin x="3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21/04/2024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21/04/2024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21/04/2024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21/04/2024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21/04/2024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21/04/2024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21/04/2024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21/04/2024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21/04/2024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21/04/2024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21/04/2024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21/04/2024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core-econ.org/the-economy/book/text/01.html#figure-1-2c" TargetMode="External"/><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core-econ.org/the-economy/book/text/01.html#figure-1-2c"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core-econ.org/the-economy/book/text/01.html#figure-1-2c"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2</a:t>
            </a:r>
            <a:br>
              <a:rPr lang="it-IT" sz="3000" dirty="0" smtClean="0"/>
            </a:br>
            <a:r>
              <a:rPr lang="it-IT" sz="3000" dirty="0" smtClean="0"/>
              <a:t>23.04.24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35617563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921327" y="1"/>
            <a:ext cx="9682018" cy="655782"/>
          </a:xfrm>
        </p:spPr>
        <p:txBody>
          <a:bodyPr/>
          <a:lstStyle/>
          <a:p>
            <a:r>
              <a:rPr lang="it-IT" sz="3600" dirty="0" smtClean="0"/>
              <a:t>GDP per capita </a:t>
            </a:r>
            <a:r>
              <a:rPr lang="it-IT" sz="3600" dirty="0" err="1" smtClean="0"/>
              <a:t>as</a:t>
            </a:r>
            <a:r>
              <a:rPr lang="it-IT" sz="3600" dirty="0" smtClean="0"/>
              <a:t> an </a:t>
            </a:r>
            <a:r>
              <a:rPr lang="it-IT" sz="3600" dirty="0" err="1" smtClean="0"/>
              <a:t>indicator</a:t>
            </a:r>
            <a:r>
              <a:rPr lang="it-IT" sz="3600" dirty="0" smtClean="0"/>
              <a:t> of </a:t>
            </a:r>
            <a:r>
              <a:rPr lang="it-IT" sz="3600" dirty="0" err="1" smtClean="0"/>
              <a:t>economic</a:t>
            </a:r>
            <a:r>
              <a:rPr lang="it-IT" sz="3600" dirty="0" smtClean="0"/>
              <a:t> welfare</a:t>
            </a:r>
            <a:endParaRPr lang="it-IT" sz="3600" dirty="0"/>
          </a:p>
        </p:txBody>
      </p:sp>
      <p:pic>
        <p:nvPicPr>
          <p:cNvPr id="4" name="Immagine 3"/>
          <p:cNvPicPr>
            <a:picLocks noChangeAspect="1"/>
          </p:cNvPicPr>
          <p:nvPr/>
        </p:nvPicPr>
        <p:blipFill>
          <a:blip r:embed="rId2"/>
          <a:stretch>
            <a:fillRect/>
          </a:stretch>
        </p:blipFill>
        <p:spPr>
          <a:xfrm>
            <a:off x="1948873" y="601370"/>
            <a:ext cx="7213600" cy="6085758"/>
          </a:xfrm>
          <a:prstGeom prst="rect">
            <a:avLst/>
          </a:prstGeom>
        </p:spPr>
      </p:pic>
    </p:spTree>
    <p:extLst>
      <p:ext uri="{BB962C8B-B14F-4D97-AF65-F5344CB8AC3E}">
        <p14:creationId xmlns:p14="http://schemas.microsoft.com/office/powerpoint/2010/main" val="2182610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Income</a:t>
            </a:r>
            <a:r>
              <a:rPr lang="it-IT" dirty="0" smtClean="0"/>
              <a:t> and </a:t>
            </a:r>
            <a:r>
              <a:rPr lang="it-IT" dirty="0" err="1" smtClean="0"/>
              <a:t>well</a:t>
            </a:r>
            <a:r>
              <a:rPr lang="it-IT" dirty="0" err="1"/>
              <a:t>-</a:t>
            </a:r>
            <a:r>
              <a:rPr lang="it-IT" dirty="0" err="1" smtClean="0"/>
              <a:t>being</a:t>
            </a:r>
            <a:endParaRPr lang="it-IT" dirty="0"/>
          </a:p>
        </p:txBody>
      </p:sp>
      <p:sp>
        <p:nvSpPr>
          <p:cNvPr id="3" name="Segnaposto contenuto 2"/>
          <p:cNvSpPr>
            <a:spLocks noGrp="1"/>
          </p:cNvSpPr>
          <p:nvPr>
            <p:ph idx="1"/>
          </p:nvPr>
        </p:nvSpPr>
        <p:spPr/>
        <p:txBody>
          <a:bodyPr>
            <a:normAutofit/>
          </a:bodyPr>
          <a:lstStyle/>
          <a:p>
            <a:r>
              <a:rPr lang="it-IT" dirty="0" err="1" smtClean="0">
                <a:solidFill>
                  <a:srgbClr val="FF0000"/>
                </a:solidFill>
              </a:rPr>
              <a:t>Is</a:t>
            </a:r>
            <a:r>
              <a:rPr lang="it-IT" dirty="0" smtClean="0">
                <a:solidFill>
                  <a:srgbClr val="FF0000"/>
                </a:solidFill>
              </a:rPr>
              <a:t> GDP per capita a </a:t>
            </a:r>
            <a:r>
              <a:rPr lang="it-IT" dirty="0" err="1">
                <a:solidFill>
                  <a:srgbClr val="FF0000"/>
                </a:solidFill>
              </a:rPr>
              <a:t>good</a:t>
            </a:r>
            <a:r>
              <a:rPr lang="it-IT" dirty="0">
                <a:solidFill>
                  <a:srgbClr val="FF0000"/>
                </a:solidFill>
              </a:rPr>
              <a:t> </a:t>
            </a:r>
            <a:r>
              <a:rPr lang="it-IT" dirty="0" err="1">
                <a:solidFill>
                  <a:srgbClr val="FF0000"/>
                </a:solidFill>
              </a:rPr>
              <a:t>measure</a:t>
            </a:r>
            <a:r>
              <a:rPr lang="it-IT" dirty="0">
                <a:solidFill>
                  <a:srgbClr val="FF0000"/>
                </a:solidFill>
              </a:rPr>
              <a:t> of </a:t>
            </a:r>
            <a:r>
              <a:rPr lang="it-IT" dirty="0" err="1" smtClean="0">
                <a:solidFill>
                  <a:srgbClr val="FF0000"/>
                </a:solidFill>
              </a:rPr>
              <a:t>well</a:t>
            </a:r>
            <a:r>
              <a:rPr lang="it-IT" dirty="0" err="1">
                <a:solidFill>
                  <a:srgbClr val="FF0000"/>
                </a:solidFill>
              </a:rPr>
              <a:t>-</a:t>
            </a:r>
            <a:r>
              <a:rPr lang="it-IT" dirty="0" err="1" smtClean="0">
                <a:solidFill>
                  <a:srgbClr val="FF0000"/>
                </a:solidFill>
              </a:rPr>
              <a:t>being</a:t>
            </a:r>
            <a:r>
              <a:rPr lang="it-IT" dirty="0">
                <a:solidFill>
                  <a:srgbClr val="FF0000"/>
                </a:solidFill>
              </a:rPr>
              <a:t>?</a:t>
            </a:r>
          </a:p>
          <a:p>
            <a:r>
              <a:rPr lang="it-IT" dirty="0" smtClean="0"/>
              <a:t>Up to a </a:t>
            </a:r>
            <a:r>
              <a:rPr lang="it-IT" dirty="0" err="1" smtClean="0"/>
              <a:t>point</a:t>
            </a:r>
            <a:r>
              <a:rPr lang="it-IT" dirty="0" smtClean="0"/>
              <a:t> yes, </a:t>
            </a:r>
            <a:r>
              <a:rPr lang="it-IT" dirty="0" err="1"/>
              <a:t>but</a:t>
            </a:r>
            <a:r>
              <a:rPr lang="it-IT" dirty="0"/>
              <a:t> </a:t>
            </a:r>
            <a:r>
              <a:rPr lang="it-IT" dirty="0" smtClean="0"/>
              <a:t>GDP per capita and GDP in the first </a:t>
            </a:r>
            <a:r>
              <a:rPr lang="it-IT" dirty="0" err="1" smtClean="0"/>
              <a:t>place</a:t>
            </a:r>
            <a:r>
              <a:rPr lang="it-IT" dirty="0" smtClean="0"/>
              <a:t> </a:t>
            </a:r>
            <a:r>
              <a:rPr lang="it-IT" dirty="0" err="1" smtClean="0"/>
              <a:t>leave</a:t>
            </a:r>
            <a:r>
              <a:rPr lang="it-IT" dirty="0" smtClean="0"/>
              <a:t> </a:t>
            </a:r>
            <a:r>
              <a:rPr lang="it-IT" dirty="0"/>
              <a:t>out </a:t>
            </a:r>
            <a:r>
              <a:rPr lang="it-IT" dirty="0" err="1"/>
              <a:t>many</a:t>
            </a:r>
            <a:r>
              <a:rPr lang="it-IT" dirty="0"/>
              <a:t> </a:t>
            </a:r>
            <a:r>
              <a:rPr lang="it-IT" dirty="0" err="1"/>
              <a:t>relevant</a:t>
            </a:r>
            <a:r>
              <a:rPr lang="it-IT" dirty="0"/>
              <a:t> </a:t>
            </a:r>
            <a:r>
              <a:rPr lang="it-IT" dirty="0" err="1"/>
              <a:t>factors</a:t>
            </a:r>
            <a:r>
              <a:rPr lang="it-IT" dirty="0"/>
              <a:t> </a:t>
            </a:r>
            <a:r>
              <a:rPr lang="it-IT" dirty="0" err="1"/>
              <a:t>that</a:t>
            </a:r>
            <a:r>
              <a:rPr lang="it-IT" dirty="0"/>
              <a:t> </a:t>
            </a:r>
            <a:r>
              <a:rPr lang="it-IT" dirty="0" err="1"/>
              <a:t>affect</a:t>
            </a:r>
            <a:r>
              <a:rPr lang="it-IT" dirty="0"/>
              <a:t> </a:t>
            </a:r>
            <a:r>
              <a:rPr lang="it-IT" dirty="0" smtClean="0"/>
              <a:t>human </a:t>
            </a:r>
            <a:r>
              <a:rPr lang="it-IT" dirty="0" err="1" smtClean="0"/>
              <a:t>well-being</a:t>
            </a:r>
            <a:r>
              <a:rPr lang="it-IT" dirty="0" smtClean="0"/>
              <a:t> (</a:t>
            </a:r>
            <a:r>
              <a:rPr lang="it-IT" dirty="0" err="1" smtClean="0"/>
              <a:t>economic</a:t>
            </a:r>
            <a:r>
              <a:rPr lang="it-IT" dirty="0" smtClean="0"/>
              <a:t> and non </a:t>
            </a:r>
            <a:r>
              <a:rPr lang="it-IT" dirty="0" err="1" smtClean="0"/>
              <a:t>economic</a:t>
            </a:r>
            <a:r>
              <a:rPr lang="it-IT" dirty="0" smtClean="0"/>
              <a:t>)</a:t>
            </a:r>
          </a:p>
          <a:p>
            <a:pPr lvl="1"/>
            <a:r>
              <a:rPr lang="it-IT" dirty="0" err="1" smtClean="0">
                <a:solidFill>
                  <a:srgbClr val="FF0000"/>
                </a:solidFill>
              </a:rPr>
              <a:t>Income</a:t>
            </a:r>
            <a:r>
              <a:rPr lang="it-IT" dirty="0" smtClean="0">
                <a:solidFill>
                  <a:srgbClr val="FF0000"/>
                </a:solidFill>
              </a:rPr>
              <a:t> </a:t>
            </a:r>
            <a:r>
              <a:rPr lang="it-IT" dirty="0" err="1" smtClean="0">
                <a:solidFill>
                  <a:srgbClr val="FF0000"/>
                </a:solidFill>
              </a:rPr>
              <a:t>inequality</a:t>
            </a:r>
            <a:endParaRPr lang="it-IT" dirty="0">
              <a:solidFill>
                <a:srgbClr val="FF0000"/>
              </a:solidFill>
            </a:endParaRPr>
          </a:p>
          <a:p>
            <a:pPr lvl="1"/>
            <a:r>
              <a:rPr lang="it-IT" dirty="0" err="1"/>
              <a:t>Quality</a:t>
            </a:r>
            <a:r>
              <a:rPr lang="it-IT" dirty="0"/>
              <a:t> of the </a:t>
            </a:r>
            <a:r>
              <a:rPr lang="it-IT" dirty="0" smtClean="0"/>
              <a:t>«</a:t>
            </a:r>
            <a:r>
              <a:rPr lang="it-IT" dirty="0" err="1" smtClean="0"/>
              <a:t>environment</a:t>
            </a:r>
            <a:r>
              <a:rPr lang="it-IT" dirty="0" smtClean="0"/>
              <a:t>» </a:t>
            </a:r>
            <a:r>
              <a:rPr lang="it-IT" dirty="0"/>
              <a:t>(</a:t>
            </a:r>
            <a:r>
              <a:rPr lang="it-IT" dirty="0" err="1"/>
              <a:t>physical</a:t>
            </a:r>
            <a:r>
              <a:rPr lang="it-IT" dirty="0"/>
              <a:t>, social, </a:t>
            </a:r>
            <a:r>
              <a:rPr lang="it-IT" dirty="0" err="1"/>
              <a:t>political</a:t>
            </a:r>
            <a:r>
              <a:rPr lang="it-IT" dirty="0"/>
              <a:t>)</a:t>
            </a:r>
          </a:p>
          <a:p>
            <a:pPr lvl="1"/>
            <a:r>
              <a:rPr lang="it-IT" dirty="0" err="1"/>
              <a:t>Goods</a:t>
            </a:r>
            <a:r>
              <a:rPr lang="it-IT" dirty="0"/>
              <a:t> and </a:t>
            </a:r>
            <a:r>
              <a:rPr lang="it-IT" dirty="0" err="1"/>
              <a:t>services</a:t>
            </a:r>
            <a:r>
              <a:rPr lang="it-IT" dirty="0"/>
              <a:t> </a:t>
            </a:r>
            <a:r>
              <a:rPr lang="it-IT" dirty="0" err="1"/>
              <a:t>that</a:t>
            </a:r>
            <a:r>
              <a:rPr lang="it-IT" dirty="0"/>
              <a:t> </a:t>
            </a:r>
            <a:r>
              <a:rPr lang="it-IT" dirty="0" err="1"/>
              <a:t>we</a:t>
            </a:r>
            <a:r>
              <a:rPr lang="it-IT" dirty="0"/>
              <a:t> do </a:t>
            </a:r>
            <a:r>
              <a:rPr lang="it-IT" dirty="0" err="1"/>
              <a:t>not</a:t>
            </a:r>
            <a:r>
              <a:rPr lang="it-IT" dirty="0"/>
              <a:t> </a:t>
            </a:r>
            <a:r>
              <a:rPr lang="it-IT" dirty="0" err="1"/>
              <a:t>buy</a:t>
            </a:r>
            <a:r>
              <a:rPr lang="it-IT" dirty="0"/>
              <a:t> (e.g. </a:t>
            </a:r>
            <a:r>
              <a:rPr lang="it-IT" dirty="0" err="1"/>
              <a:t>produced</a:t>
            </a:r>
            <a:r>
              <a:rPr lang="it-IT" dirty="0"/>
              <a:t> </a:t>
            </a:r>
            <a:r>
              <a:rPr lang="it-IT" dirty="0" err="1" smtClean="0"/>
              <a:t>within</a:t>
            </a:r>
            <a:r>
              <a:rPr lang="it-IT" dirty="0" smtClean="0"/>
              <a:t> </a:t>
            </a:r>
            <a:r>
              <a:rPr lang="it-IT" dirty="0"/>
              <a:t>the </a:t>
            </a:r>
            <a:r>
              <a:rPr lang="it-IT" dirty="0" err="1" smtClean="0"/>
              <a:t>household</a:t>
            </a:r>
            <a:r>
              <a:rPr lang="it-IT" dirty="0" smtClean="0"/>
              <a:t>)</a:t>
            </a:r>
          </a:p>
          <a:p>
            <a:pPr lvl="1"/>
            <a:r>
              <a:rPr lang="it-IT" dirty="0" err="1" smtClean="0"/>
              <a:t>Other</a:t>
            </a:r>
            <a:r>
              <a:rPr lang="it-IT" dirty="0" smtClean="0"/>
              <a:t> </a:t>
            </a:r>
            <a:r>
              <a:rPr lang="it-IT" dirty="0" err="1" smtClean="0"/>
              <a:t>aspects</a:t>
            </a:r>
            <a:r>
              <a:rPr lang="it-IT" dirty="0"/>
              <a:t> </a:t>
            </a:r>
            <a:r>
              <a:rPr lang="it-IT" dirty="0" err="1" smtClean="0"/>
              <a:t>that</a:t>
            </a:r>
            <a:r>
              <a:rPr lang="it-IT" dirty="0" smtClean="0"/>
              <a:t> </a:t>
            </a:r>
            <a:r>
              <a:rPr lang="it-IT" dirty="0" err="1" smtClean="0"/>
              <a:t>influence</a:t>
            </a:r>
            <a:r>
              <a:rPr lang="it-IT" dirty="0" smtClean="0"/>
              <a:t> </a:t>
            </a:r>
            <a:r>
              <a:rPr lang="it-IT" dirty="0" err="1" smtClean="0"/>
              <a:t>well-being</a:t>
            </a:r>
            <a:r>
              <a:rPr lang="it-IT" dirty="0" smtClean="0"/>
              <a:t> (</a:t>
            </a:r>
            <a:r>
              <a:rPr lang="it-IT" dirty="0" err="1" smtClean="0"/>
              <a:t>rule</a:t>
            </a:r>
            <a:r>
              <a:rPr lang="it-IT" dirty="0" smtClean="0"/>
              <a:t> of law, </a:t>
            </a:r>
            <a:r>
              <a:rPr lang="it-IT" dirty="0" err="1" smtClean="0"/>
              <a:t>protection</a:t>
            </a:r>
            <a:r>
              <a:rPr lang="it-IT" dirty="0" smtClean="0"/>
              <a:t> of human </a:t>
            </a:r>
            <a:r>
              <a:rPr lang="it-IT" dirty="0" err="1" smtClean="0"/>
              <a:t>rights</a:t>
            </a:r>
            <a:r>
              <a:rPr lang="it-IT" dirty="0" smtClean="0"/>
              <a:t>, </a:t>
            </a:r>
            <a:r>
              <a:rPr lang="en-US" dirty="0" smtClean="0"/>
              <a:t>Freedom </a:t>
            </a:r>
            <a:r>
              <a:rPr lang="en-US" dirty="0"/>
              <a:t>of </a:t>
            </a:r>
            <a:r>
              <a:rPr lang="en-US" dirty="0" smtClean="0"/>
              <a:t>: association</a:t>
            </a:r>
            <a:r>
              <a:rPr lang="en-US" dirty="0"/>
              <a:t>, </a:t>
            </a:r>
            <a:r>
              <a:rPr lang="en-US" dirty="0" smtClean="0"/>
              <a:t>belief (religious, political), </a:t>
            </a:r>
            <a:r>
              <a:rPr lang="en-US" dirty="0"/>
              <a:t>speech, to express oneself, of the press, to choose one’s </a:t>
            </a:r>
            <a:r>
              <a:rPr lang="en-US" dirty="0" smtClean="0"/>
              <a:t>life state, from </a:t>
            </a:r>
            <a:r>
              <a:rPr lang="en-US" dirty="0"/>
              <a:t>slavery and </a:t>
            </a:r>
            <a:r>
              <a:rPr lang="en-US" dirty="0" smtClean="0"/>
              <a:t>bondage)</a:t>
            </a:r>
            <a:endParaRPr lang="en-US" dirty="0"/>
          </a:p>
          <a:p>
            <a:pPr lvl="1"/>
            <a:endParaRPr lang="it-IT" dirty="0"/>
          </a:p>
          <a:p>
            <a:endParaRPr lang="it-IT" dirty="0" smtClean="0"/>
          </a:p>
        </p:txBody>
      </p:sp>
    </p:spTree>
    <p:extLst>
      <p:ext uri="{BB962C8B-B14F-4D97-AF65-F5344CB8AC3E}">
        <p14:creationId xmlns:p14="http://schemas.microsoft.com/office/powerpoint/2010/main" val="1079340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Income</a:t>
            </a:r>
            <a:r>
              <a:rPr lang="it-IT" dirty="0" smtClean="0"/>
              <a:t> </a:t>
            </a:r>
            <a:r>
              <a:rPr lang="it-IT" dirty="0" err="1" smtClean="0"/>
              <a:t>inequality</a:t>
            </a:r>
            <a:endParaRPr lang="it-IT" dirty="0"/>
          </a:p>
        </p:txBody>
      </p:sp>
      <p:sp>
        <p:nvSpPr>
          <p:cNvPr id="3" name="Segnaposto contenuto 2"/>
          <p:cNvSpPr>
            <a:spLocks noGrp="1"/>
          </p:cNvSpPr>
          <p:nvPr>
            <p:ph idx="1"/>
          </p:nvPr>
        </p:nvSpPr>
        <p:spPr/>
        <p:txBody>
          <a:bodyPr>
            <a:normAutofit/>
          </a:bodyPr>
          <a:lstStyle/>
          <a:p>
            <a:r>
              <a:rPr lang="it-IT" dirty="0" err="1" smtClean="0"/>
              <a:t>Countries</a:t>
            </a:r>
            <a:r>
              <a:rPr lang="it-IT" dirty="0" smtClean="0"/>
              <a:t> </a:t>
            </a:r>
            <a:r>
              <a:rPr lang="it-IT" dirty="0" err="1" smtClean="0"/>
              <a:t>differ</a:t>
            </a:r>
            <a:r>
              <a:rPr lang="it-IT" dirty="0" smtClean="0"/>
              <a:t> in </a:t>
            </a:r>
            <a:r>
              <a:rPr lang="it-IT" dirty="0" err="1" smtClean="0"/>
              <a:t>terms</a:t>
            </a:r>
            <a:r>
              <a:rPr lang="it-IT" dirty="0" smtClean="0"/>
              <a:t> of GDP and GDP (</a:t>
            </a:r>
            <a:r>
              <a:rPr lang="it-IT" dirty="0" err="1" smtClean="0"/>
              <a:t>income</a:t>
            </a:r>
            <a:r>
              <a:rPr lang="it-IT" dirty="0" smtClean="0"/>
              <a:t>) per capita</a:t>
            </a:r>
          </a:p>
          <a:p>
            <a:pPr lvl="1"/>
            <a:r>
              <a:rPr lang="it-IT" dirty="0" err="1" smtClean="0"/>
              <a:t>Between</a:t>
            </a:r>
            <a:r>
              <a:rPr lang="it-IT" dirty="0" err="1"/>
              <a:t>-</a:t>
            </a:r>
            <a:r>
              <a:rPr lang="it-IT" dirty="0" err="1" smtClean="0"/>
              <a:t>countries</a:t>
            </a:r>
            <a:r>
              <a:rPr lang="it-IT" dirty="0" smtClean="0"/>
              <a:t> </a:t>
            </a:r>
            <a:r>
              <a:rPr lang="it-IT" dirty="0" err="1" smtClean="0"/>
              <a:t>inequality</a:t>
            </a:r>
            <a:r>
              <a:rPr lang="it-IT" dirty="0" smtClean="0"/>
              <a:t> (</a:t>
            </a:r>
            <a:r>
              <a:rPr lang="it-IT" dirty="0" err="1" smtClean="0"/>
              <a:t>see</a:t>
            </a:r>
            <a:r>
              <a:rPr lang="it-IT" dirty="0" smtClean="0"/>
              <a:t> L1 and Fig. 1.1 </a:t>
            </a:r>
            <a:r>
              <a:rPr lang="it-IT" dirty="0" err="1" smtClean="0"/>
              <a:t>above</a:t>
            </a:r>
            <a:r>
              <a:rPr lang="it-IT" dirty="0" smtClean="0"/>
              <a:t>)</a:t>
            </a:r>
          </a:p>
          <a:p>
            <a:pPr lvl="1"/>
            <a:r>
              <a:rPr lang="it-IT" dirty="0" err="1" smtClean="0"/>
              <a:t>Within</a:t>
            </a:r>
            <a:r>
              <a:rPr lang="it-IT" dirty="0" err="1"/>
              <a:t>-</a:t>
            </a:r>
            <a:r>
              <a:rPr lang="it-IT" dirty="0" err="1" smtClean="0"/>
              <a:t>countries</a:t>
            </a:r>
            <a:r>
              <a:rPr lang="it-IT" dirty="0" smtClean="0"/>
              <a:t> </a:t>
            </a:r>
            <a:r>
              <a:rPr lang="it-IT" dirty="0" err="1" smtClean="0"/>
              <a:t>inequality</a:t>
            </a:r>
            <a:r>
              <a:rPr lang="it-IT" dirty="0" smtClean="0"/>
              <a:t> (GDP per capita </a:t>
            </a:r>
            <a:r>
              <a:rPr lang="it-IT" dirty="0" err="1" smtClean="0"/>
              <a:t>is</a:t>
            </a:r>
            <a:r>
              <a:rPr lang="it-IT" dirty="0" smtClean="0"/>
              <a:t> an </a:t>
            </a:r>
            <a:r>
              <a:rPr lang="it-IT" dirty="0" err="1" smtClean="0"/>
              <a:t>average</a:t>
            </a:r>
            <a:r>
              <a:rPr lang="it-IT" dirty="0" smtClean="0"/>
              <a:t>)</a:t>
            </a:r>
          </a:p>
          <a:p>
            <a:endParaRPr lang="it-IT" dirty="0" smtClean="0"/>
          </a:p>
          <a:p>
            <a:r>
              <a:rPr lang="it-IT" dirty="0" err="1" smtClean="0"/>
              <a:t>Income</a:t>
            </a:r>
            <a:r>
              <a:rPr lang="it-IT" dirty="0" smtClean="0"/>
              <a:t> </a:t>
            </a:r>
            <a:r>
              <a:rPr lang="it-IT" dirty="0" err="1" smtClean="0"/>
              <a:t>distribution</a:t>
            </a:r>
            <a:r>
              <a:rPr lang="it-IT" dirty="0" smtClean="0"/>
              <a:t> and </a:t>
            </a:r>
            <a:r>
              <a:rPr lang="it-IT" dirty="0" err="1" smtClean="0"/>
              <a:t>income</a:t>
            </a:r>
            <a:r>
              <a:rPr lang="it-IT" dirty="0" smtClean="0"/>
              <a:t> </a:t>
            </a:r>
            <a:r>
              <a:rPr lang="it-IT" dirty="0" err="1" smtClean="0"/>
              <a:t>inequality</a:t>
            </a:r>
            <a:r>
              <a:rPr lang="it-IT" dirty="0" smtClean="0"/>
              <a:t> </a:t>
            </a:r>
            <a:r>
              <a:rPr lang="it-IT" dirty="0" err="1" smtClean="0"/>
              <a:t>depend</a:t>
            </a:r>
            <a:r>
              <a:rPr lang="it-IT" dirty="0" smtClean="0"/>
              <a:t> on </a:t>
            </a:r>
            <a:r>
              <a:rPr lang="it-IT" dirty="0" err="1" smtClean="0"/>
              <a:t>many</a:t>
            </a:r>
            <a:r>
              <a:rPr lang="it-IT" dirty="0" smtClean="0"/>
              <a:t> </a:t>
            </a:r>
            <a:r>
              <a:rPr lang="it-IT" dirty="0" err="1" smtClean="0"/>
              <a:t>causes</a:t>
            </a:r>
            <a:endParaRPr lang="it-IT" dirty="0" smtClean="0"/>
          </a:p>
          <a:p>
            <a:pPr lvl="1"/>
            <a:r>
              <a:rPr lang="it-IT" dirty="0" err="1" smtClean="0"/>
              <a:t>Available</a:t>
            </a:r>
            <a:r>
              <a:rPr lang="it-IT" dirty="0" smtClean="0"/>
              <a:t> </a:t>
            </a:r>
            <a:r>
              <a:rPr lang="it-IT" dirty="0" err="1" smtClean="0"/>
              <a:t>resources</a:t>
            </a:r>
            <a:r>
              <a:rPr lang="it-IT" dirty="0" smtClean="0"/>
              <a:t> and </a:t>
            </a:r>
            <a:r>
              <a:rPr lang="it-IT" dirty="0" err="1" smtClean="0"/>
              <a:t>their</a:t>
            </a:r>
            <a:r>
              <a:rPr lang="it-IT" dirty="0" smtClean="0"/>
              <a:t> </a:t>
            </a:r>
            <a:r>
              <a:rPr lang="it-IT" dirty="0" err="1" smtClean="0"/>
              <a:t>distribution</a:t>
            </a:r>
            <a:endParaRPr lang="it-IT" dirty="0" smtClean="0"/>
          </a:p>
          <a:p>
            <a:pPr lvl="1"/>
            <a:r>
              <a:rPr lang="it-IT" dirty="0" smtClean="0"/>
              <a:t>Technology and </a:t>
            </a:r>
            <a:r>
              <a:rPr lang="it-IT" dirty="0" err="1" smtClean="0"/>
              <a:t>technological</a:t>
            </a:r>
            <a:r>
              <a:rPr lang="it-IT" dirty="0" smtClean="0"/>
              <a:t> progress</a:t>
            </a:r>
          </a:p>
          <a:p>
            <a:pPr lvl="1"/>
            <a:r>
              <a:rPr lang="it-IT" dirty="0" err="1" smtClean="0"/>
              <a:t>Historical</a:t>
            </a:r>
            <a:r>
              <a:rPr lang="it-IT" dirty="0" smtClean="0"/>
              <a:t> / </a:t>
            </a:r>
            <a:r>
              <a:rPr lang="it-IT" dirty="0" err="1" smtClean="0"/>
              <a:t>Political</a:t>
            </a:r>
            <a:r>
              <a:rPr lang="it-IT" dirty="0" smtClean="0"/>
              <a:t> / </a:t>
            </a:r>
            <a:r>
              <a:rPr lang="it-IT" dirty="0" err="1" smtClean="0"/>
              <a:t>Geopolitical</a:t>
            </a:r>
            <a:r>
              <a:rPr lang="it-IT" dirty="0" smtClean="0"/>
              <a:t> </a:t>
            </a:r>
            <a:r>
              <a:rPr lang="it-IT" dirty="0" err="1" smtClean="0"/>
              <a:t>considerations</a:t>
            </a:r>
            <a:endParaRPr lang="it-IT" dirty="0" smtClean="0"/>
          </a:p>
          <a:p>
            <a:pPr lvl="1"/>
            <a:r>
              <a:rPr lang="it-IT" dirty="0" err="1"/>
              <a:t>Quality</a:t>
            </a:r>
            <a:r>
              <a:rPr lang="it-IT" dirty="0"/>
              <a:t> of </a:t>
            </a:r>
            <a:r>
              <a:rPr lang="it-IT" dirty="0" err="1" smtClean="0"/>
              <a:t>institutions</a:t>
            </a:r>
            <a:r>
              <a:rPr lang="it-IT" dirty="0" smtClean="0"/>
              <a:t> (private and public)</a:t>
            </a:r>
          </a:p>
          <a:p>
            <a:pPr marL="0" indent="0">
              <a:buNone/>
            </a:pPr>
            <a:endParaRPr lang="it-IT" dirty="0" smtClean="0"/>
          </a:p>
          <a:p>
            <a:endParaRPr lang="it-IT" dirty="0"/>
          </a:p>
        </p:txBody>
      </p:sp>
      <p:pic>
        <p:nvPicPr>
          <p:cNvPr id="4" name="Immagine 3"/>
          <p:cNvPicPr>
            <a:picLocks noChangeAspect="1"/>
          </p:cNvPicPr>
          <p:nvPr/>
        </p:nvPicPr>
        <p:blipFill>
          <a:blip r:embed="rId2"/>
          <a:stretch>
            <a:fillRect/>
          </a:stretch>
        </p:blipFill>
        <p:spPr>
          <a:xfrm>
            <a:off x="10192341" y="4285673"/>
            <a:ext cx="1485451" cy="2230580"/>
          </a:xfrm>
          <a:prstGeom prst="rect">
            <a:avLst/>
          </a:prstGeom>
        </p:spPr>
      </p:pic>
    </p:spTree>
    <p:extLst>
      <p:ext uri="{BB962C8B-B14F-4D97-AF65-F5344CB8AC3E}">
        <p14:creationId xmlns:p14="http://schemas.microsoft.com/office/powerpoint/2010/main" val="1900004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761673" y="751247"/>
            <a:ext cx="7210099" cy="5494764"/>
          </a:xfrm>
          <a:prstGeom prst="rect">
            <a:avLst/>
          </a:prstGeom>
        </p:spPr>
      </p:pic>
      <p:sp>
        <p:nvSpPr>
          <p:cNvPr id="6" name="CasellaDiTesto 5"/>
          <p:cNvSpPr txBox="1"/>
          <p:nvPr/>
        </p:nvSpPr>
        <p:spPr>
          <a:xfrm>
            <a:off x="2233061" y="6371924"/>
            <a:ext cx="8470233" cy="246221"/>
          </a:xfrm>
          <a:prstGeom prst="rect">
            <a:avLst/>
          </a:prstGeom>
          <a:noFill/>
        </p:spPr>
        <p:txBody>
          <a:bodyPr wrap="square" rtlCol="0">
            <a:spAutoFit/>
          </a:bodyPr>
          <a:lstStyle/>
          <a:p>
            <a:pPr algn="ctr"/>
            <a:r>
              <a:rPr lang="it-IT" sz="1000" dirty="0" smtClean="0"/>
              <a:t>Source: </a:t>
            </a:r>
            <a:r>
              <a:rPr lang="it-IT" sz="1000" dirty="0">
                <a:hlinkClick r:id="rId3"/>
              </a:rPr>
              <a:t>https://www.core-econ.org/the-economy/book/text/01.html#figure-1-2c</a:t>
            </a:r>
            <a:endParaRPr lang="it-IT" sz="1000" dirty="0"/>
          </a:p>
        </p:txBody>
      </p:sp>
    </p:spTree>
    <p:extLst>
      <p:ext uri="{BB962C8B-B14F-4D97-AF65-F5344CB8AC3E}">
        <p14:creationId xmlns:p14="http://schemas.microsoft.com/office/powerpoint/2010/main" val="1262486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p:cNvSpPr txBox="1"/>
          <p:nvPr/>
        </p:nvSpPr>
        <p:spPr>
          <a:xfrm>
            <a:off x="2233061" y="6371924"/>
            <a:ext cx="8470233" cy="246221"/>
          </a:xfrm>
          <a:prstGeom prst="rect">
            <a:avLst/>
          </a:prstGeom>
          <a:noFill/>
        </p:spPr>
        <p:txBody>
          <a:bodyPr wrap="square" rtlCol="0">
            <a:spAutoFit/>
          </a:bodyPr>
          <a:lstStyle/>
          <a:p>
            <a:pPr algn="ctr"/>
            <a:r>
              <a:rPr lang="it-IT" sz="1000" dirty="0" smtClean="0"/>
              <a:t>Source: </a:t>
            </a:r>
            <a:r>
              <a:rPr lang="it-IT" sz="1000" dirty="0">
                <a:hlinkClick r:id="rId2"/>
              </a:rPr>
              <a:t>https://www.core-econ.org/the-economy/book/text/01.html#figure-1-2c</a:t>
            </a:r>
            <a:endParaRPr lang="it-IT" sz="1000" dirty="0"/>
          </a:p>
        </p:txBody>
      </p:sp>
      <p:pic>
        <p:nvPicPr>
          <p:cNvPr id="2" name="Immagine 1"/>
          <p:cNvPicPr>
            <a:picLocks noChangeAspect="1"/>
          </p:cNvPicPr>
          <p:nvPr/>
        </p:nvPicPr>
        <p:blipFill>
          <a:blip r:embed="rId3"/>
          <a:stretch>
            <a:fillRect/>
          </a:stretch>
        </p:blipFill>
        <p:spPr>
          <a:xfrm>
            <a:off x="2637321" y="469424"/>
            <a:ext cx="7449954" cy="5710408"/>
          </a:xfrm>
          <a:prstGeom prst="rect">
            <a:avLst/>
          </a:prstGeom>
        </p:spPr>
      </p:pic>
    </p:spTree>
    <p:extLst>
      <p:ext uri="{BB962C8B-B14F-4D97-AF65-F5344CB8AC3E}">
        <p14:creationId xmlns:p14="http://schemas.microsoft.com/office/powerpoint/2010/main" val="844689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p:cNvSpPr txBox="1"/>
          <p:nvPr/>
        </p:nvSpPr>
        <p:spPr>
          <a:xfrm>
            <a:off x="2233061" y="6371924"/>
            <a:ext cx="8470233" cy="246221"/>
          </a:xfrm>
          <a:prstGeom prst="rect">
            <a:avLst/>
          </a:prstGeom>
          <a:noFill/>
        </p:spPr>
        <p:txBody>
          <a:bodyPr wrap="square" rtlCol="0">
            <a:spAutoFit/>
          </a:bodyPr>
          <a:lstStyle/>
          <a:p>
            <a:pPr algn="ctr"/>
            <a:r>
              <a:rPr lang="it-IT" sz="1000" dirty="0" smtClean="0"/>
              <a:t>Source: </a:t>
            </a:r>
            <a:r>
              <a:rPr lang="it-IT" sz="1000" dirty="0">
                <a:hlinkClick r:id="rId2"/>
              </a:rPr>
              <a:t>https://www.core-econ.org/the-economy/book/text/01.html#figure-1-2c</a:t>
            </a:r>
            <a:endParaRPr lang="it-IT" sz="1000" dirty="0"/>
          </a:p>
        </p:txBody>
      </p:sp>
      <p:pic>
        <p:nvPicPr>
          <p:cNvPr id="3" name="Immagine 2"/>
          <p:cNvPicPr>
            <a:picLocks noChangeAspect="1"/>
          </p:cNvPicPr>
          <p:nvPr/>
        </p:nvPicPr>
        <p:blipFill>
          <a:blip r:embed="rId3"/>
          <a:stretch>
            <a:fillRect/>
          </a:stretch>
        </p:blipFill>
        <p:spPr>
          <a:xfrm>
            <a:off x="2512194" y="754234"/>
            <a:ext cx="7498080" cy="5268330"/>
          </a:xfrm>
          <a:prstGeom prst="rect">
            <a:avLst/>
          </a:prstGeom>
        </p:spPr>
      </p:pic>
    </p:spTree>
    <p:extLst>
      <p:ext uri="{BB962C8B-B14F-4D97-AF65-F5344CB8AC3E}">
        <p14:creationId xmlns:p14="http://schemas.microsoft.com/office/powerpoint/2010/main" val="326892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790700" y="990600"/>
            <a:ext cx="8610600" cy="4876800"/>
          </a:xfrm>
          <a:prstGeom prst="rect">
            <a:avLst/>
          </a:prstGeom>
        </p:spPr>
      </p:pic>
      <p:sp>
        <p:nvSpPr>
          <p:cNvPr id="5" name="Rettangolo 4"/>
          <p:cNvSpPr/>
          <p:nvPr/>
        </p:nvSpPr>
        <p:spPr>
          <a:xfrm>
            <a:off x="3131127" y="6052235"/>
            <a:ext cx="6345382" cy="338554"/>
          </a:xfrm>
          <a:prstGeom prst="rect">
            <a:avLst/>
          </a:prstGeom>
        </p:spPr>
        <p:txBody>
          <a:bodyPr wrap="square">
            <a:spAutoFit/>
          </a:bodyPr>
          <a:lstStyle/>
          <a:p>
            <a:r>
              <a:rPr lang="it-IT" sz="1600" dirty="0"/>
              <a:t>https://twitter.com/TheEconomist/status/629263734486265856/photo/1</a:t>
            </a:r>
          </a:p>
        </p:txBody>
      </p:sp>
    </p:spTree>
    <p:extLst>
      <p:ext uri="{BB962C8B-B14F-4D97-AF65-F5344CB8AC3E}">
        <p14:creationId xmlns:p14="http://schemas.microsoft.com/office/powerpoint/2010/main" val="3912954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Is</a:t>
            </a:r>
            <a:r>
              <a:rPr lang="it-IT" dirty="0" smtClean="0"/>
              <a:t> </a:t>
            </a:r>
            <a:r>
              <a:rPr lang="it-IT" dirty="0" err="1" smtClean="0"/>
              <a:t>within</a:t>
            </a:r>
            <a:r>
              <a:rPr lang="it-IT" dirty="0" smtClean="0"/>
              <a:t>-country </a:t>
            </a:r>
            <a:r>
              <a:rPr lang="it-IT" dirty="0" err="1" smtClean="0"/>
              <a:t>income</a:t>
            </a:r>
            <a:r>
              <a:rPr lang="it-IT" dirty="0" smtClean="0"/>
              <a:t> </a:t>
            </a:r>
            <a:r>
              <a:rPr lang="it-IT" dirty="0" err="1" smtClean="0"/>
              <a:t>inequality</a:t>
            </a:r>
            <a:r>
              <a:rPr lang="it-IT" dirty="0" smtClean="0"/>
              <a:t> </a:t>
            </a:r>
            <a:r>
              <a:rPr lang="it-IT" dirty="0" err="1" smtClean="0"/>
              <a:t>bad</a:t>
            </a:r>
            <a:r>
              <a:rPr lang="it-IT" dirty="0" smtClean="0"/>
              <a:t>?</a:t>
            </a:r>
            <a:endParaRPr lang="it-IT" dirty="0"/>
          </a:p>
        </p:txBody>
      </p:sp>
      <p:sp>
        <p:nvSpPr>
          <p:cNvPr id="3" name="Segnaposto contenuto 2"/>
          <p:cNvSpPr>
            <a:spLocks noGrp="1"/>
          </p:cNvSpPr>
          <p:nvPr>
            <p:ph idx="1"/>
          </p:nvPr>
        </p:nvSpPr>
        <p:spPr/>
        <p:txBody>
          <a:bodyPr>
            <a:normAutofit lnSpcReduction="10000"/>
          </a:bodyPr>
          <a:lstStyle/>
          <a:p>
            <a:r>
              <a:rPr lang="it-IT" dirty="0" smtClean="0"/>
              <a:t>High </a:t>
            </a:r>
            <a:r>
              <a:rPr lang="it-IT" dirty="0" err="1" smtClean="0"/>
              <a:t>income</a:t>
            </a:r>
            <a:r>
              <a:rPr lang="it-IT" dirty="0" smtClean="0"/>
              <a:t> </a:t>
            </a:r>
            <a:r>
              <a:rPr lang="it-IT" dirty="0" err="1" smtClean="0"/>
              <a:t>inequality</a:t>
            </a:r>
            <a:r>
              <a:rPr lang="it-IT" dirty="0" smtClean="0"/>
              <a:t> </a:t>
            </a:r>
            <a:r>
              <a:rPr lang="it-IT" dirty="0" err="1" smtClean="0"/>
              <a:t>within</a:t>
            </a:r>
            <a:r>
              <a:rPr lang="it-IT" dirty="0" smtClean="0"/>
              <a:t> a country</a:t>
            </a:r>
          </a:p>
          <a:p>
            <a:pPr lvl="1"/>
            <a:r>
              <a:rPr lang="it-IT" dirty="0" err="1" smtClean="0">
                <a:solidFill>
                  <a:srgbClr val="FF0000"/>
                </a:solidFill>
              </a:rPr>
              <a:t>Weakens</a:t>
            </a:r>
            <a:r>
              <a:rPr lang="it-IT" dirty="0" smtClean="0">
                <a:solidFill>
                  <a:srgbClr val="FF0000"/>
                </a:solidFill>
              </a:rPr>
              <a:t> social bonds </a:t>
            </a:r>
            <a:r>
              <a:rPr lang="it-IT" dirty="0" err="1"/>
              <a:t>between</a:t>
            </a:r>
            <a:r>
              <a:rPr lang="it-IT" dirty="0"/>
              <a:t> «</a:t>
            </a:r>
            <a:r>
              <a:rPr lang="it-IT" dirty="0" err="1"/>
              <a:t>rich</a:t>
            </a:r>
            <a:r>
              <a:rPr lang="it-IT" dirty="0"/>
              <a:t>» and «</a:t>
            </a:r>
            <a:r>
              <a:rPr lang="it-IT" dirty="0" err="1"/>
              <a:t>poor</a:t>
            </a:r>
            <a:r>
              <a:rPr lang="it-IT" dirty="0" smtClean="0"/>
              <a:t>»</a:t>
            </a:r>
            <a:endParaRPr lang="it-IT" dirty="0" smtClean="0">
              <a:solidFill>
                <a:srgbClr val="FF0000"/>
              </a:solidFill>
            </a:endParaRPr>
          </a:p>
          <a:p>
            <a:pPr lvl="1"/>
            <a:r>
              <a:rPr lang="it-IT" dirty="0" err="1" smtClean="0">
                <a:solidFill>
                  <a:srgbClr val="FF0000"/>
                </a:solidFill>
              </a:rPr>
              <a:t>Increases</a:t>
            </a:r>
            <a:r>
              <a:rPr lang="it-IT" dirty="0" smtClean="0">
                <a:solidFill>
                  <a:srgbClr val="FF0000"/>
                </a:solidFill>
              </a:rPr>
              <a:t> </a:t>
            </a:r>
            <a:r>
              <a:rPr lang="it-IT" dirty="0" err="1" smtClean="0">
                <a:solidFill>
                  <a:srgbClr val="FF0000"/>
                </a:solidFill>
              </a:rPr>
              <a:t>tensions</a:t>
            </a:r>
            <a:r>
              <a:rPr lang="it-IT" dirty="0" smtClean="0"/>
              <a:t> </a:t>
            </a:r>
            <a:r>
              <a:rPr lang="it-IT" dirty="0" err="1" smtClean="0"/>
              <a:t>between</a:t>
            </a:r>
            <a:r>
              <a:rPr lang="it-IT" dirty="0" smtClean="0"/>
              <a:t> «</a:t>
            </a:r>
            <a:r>
              <a:rPr lang="it-IT" dirty="0" err="1" smtClean="0"/>
              <a:t>rich</a:t>
            </a:r>
            <a:r>
              <a:rPr lang="it-IT" dirty="0" smtClean="0"/>
              <a:t>» and «</a:t>
            </a:r>
            <a:r>
              <a:rPr lang="it-IT" dirty="0" err="1" smtClean="0"/>
              <a:t>poor</a:t>
            </a:r>
            <a:r>
              <a:rPr lang="it-IT" dirty="0" smtClean="0"/>
              <a:t>» and crime</a:t>
            </a:r>
          </a:p>
          <a:p>
            <a:pPr lvl="1"/>
            <a:r>
              <a:rPr lang="en-US" dirty="0" smtClean="0"/>
              <a:t>Increases </a:t>
            </a:r>
            <a:r>
              <a:rPr lang="en-US" dirty="0" smtClean="0">
                <a:solidFill>
                  <a:srgbClr val="FF0000"/>
                </a:solidFill>
              </a:rPr>
              <a:t>risks</a:t>
            </a:r>
            <a:r>
              <a:rPr lang="en-US" dirty="0" smtClean="0"/>
              <a:t> </a:t>
            </a:r>
            <a:r>
              <a:rPr lang="en-US" dirty="0"/>
              <a:t>of poverty, social exclusion, illness and early death for </a:t>
            </a:r>
            <a:r>
              <a:rPr lang="en-US" dirty="0" smtClean="0"/>
              <a:t>the </a:t>
            </a:r>
            <a:r>
              <a:rPr lang="it-IT" dirty="0"/>
              <a:t>«</a:t>
            </a:r>
            <a:r>
              <a:rPr lang="it-IT" dirty="0" err="1"/>
              <a:t>poor</a:t>
            </a:r>
            <a:r>
              <a:rPr lang="it-IT" dirty="0" smtClean="0"/>
              <a:t>».</a:t>
            </a:r>
            <a:endParaRPr lang="en-US" dirty="0"/>
          </a:p>
          <a:p>
            <a:pPr lvl="1"/>
            <a:r>
              <a:rPr lang="en-US" dirty="0" smtClean="0"/>
              <a:t>Gives </a:t>
            </a:r>
            <a:r>
              <a:rPr lang="en-US" dirty="0"/>
              <a:t>the </a:t>
            </a:r>
            <a:r>
              <a:rPr lang="it-IT" dirty="0" smtClean="0"/>
              <a:t>«</a:t>
            </a:r>
            <a:r>
              <a:rPr lang="it-IT" dirty="0" err="1" smtClean="0"/>
              <a:t>rich</a:t>
            </a:r>
            <a:r>
              <a:rPr lang="it-IT" dirty="0" smtClean="0"/>
              <a:t>»</a:t>
            </a:r>
            <a:r>
              <a:rPr lang="en-US" dirty="0" smtClean="0"/>
              <a:t> </a:t>
            </a:r>
            <a:r>
              <a:rPr lang="en-US" dirty="0"/>
              <a:t>the means to preserve and strengthen their economic and social position, including through </a:t>
            </a:r>
            <a:r>
              <a:rPr lang="en-US" dirty="0">
                <a:solidFill>
                  <a:srgbClr val="FF0000"/>
                </a:solidFill>
              </a:rPr>
              <a:t>lobbying</a:t>
            </a:r>
            <a:r>
              <a:rPr lang="en-US" dirty="0"/>
              <a:t>, bribery and the conditioning of political </a:t>
            </a:r>
            <a:r>
              <a:rPr lang="en-US" dirty="0" smtClean="0"/>
              <a:t>processes.</a:t>
            </a:r>
          </a:p>
          <a:p>
            <a:pPr lvl="1"/>
            <a:r>
              <a:rPr lang="it-IT" dirty="0" err="1" smtClean="0">
                <a:solidFill>
                  <a:srgbClr val="FF0000"/>
                </a:solidFill>
              </a:rPr>
              <a:t>Hinders</a:t>
            </a:r>
            <a:r>
              <a:rPr lang="it-IT" dirty="0" smtClean="0">
                <a:solidFill>
                  <a:srgbClr val="FF0000"/>
                </a:solidFill>
              </a:rPr>
              <a:t> </a:t>
            </a:r>
            <a:r>
              <a:rPr lang="it-IT" dirty="0">
                <a:solidFill>
                  <a:srgbClr val="FF0000"/>
                </a:solidFill>
              </a:rPr>
              <a:t>social </a:t>
            </a:r>
            <a:r>
              <a:rPr lang="it-IT" dirty="0" err="1" smtClean="0">
                <a:solidFill>
                  <a:srgbClr val="FF0000"/>
                </a:solidFill>
              </a:rPr>
              <a:t>mobility</a:t>
            </a:r>
            <a:r>
              <a:rPr lang="it-IT" dirty="0" smtClean="0">
                <a:solidFill>
                  <a:srgbClr val="FF0000"/>
                </a:solidFill>
              </a:rPr>
              <a:t> </a:t>
            </a:r>
            <a:r>
              <a:rPr lang="it-IT" dirty="0" smtClean="0"/>
              <a:t>and w</a:t>
            </a:r>
            <a:r>
              <a:rPr lang="en-US" dirty="0" err="1" smtClean="0"/>
              <a:t>orsens</a:t>
            </a:r>
            <a:r>
              <a:rPr lang="en-US" dirty="0" smtClean="0"/>
              <a:t> </a:t>
            </a:r>
            <a:r>
              <a:rPr lang="en-US" dirty="0"/>
              <a:t>the quality of democratic </a:t>
            </a:r>
            <a:r>
              <a:rPr lang="en-US" dirty="0" smtClean="0"/>
              <a:t>processes</a:t>
            </a:r>
          </a:p>
          <a:p>
            <a:pPr lvl="1"/>
            <a:r>
              <a:rPr lang="en-US" dirty="0" smtClean="0">
                <a:solidFill>
                  <a:srgbClr val="FF0000"/>
                </a:solidFill>
              </a:rPr>
              <a:t>Increases economic instability</a:t>
            </a:r>
            <a:r>
              <a:rPr lang="en-US" dirty="0" smtClean="0"/>
              <a:t>, financial crisis, debt and inflation with negative cross-country effects related for example to migration with its economic / social / human effects. </a:t>
            </a:r>
            <a:endParaRPr lang="it-IT" dirty="0"/>
          </a:p>
        </p:txBody>
      </p:sp>
    </p:spTree>
    <p:extLst>
      <p:ext uri="{BB962C8B-B14F-4D97-AF65-F5344CB8AC3E}">
        <p14:creationId xmlns:p14="http://schemas.microsoft.com/office/powerpoint/2010/main" val="4039223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Is</a:t>
            </a:r>
            <a:r>
              <a:rPr lang="it-IT" dirty="0"/>
              <a:t> </a:t>
            </a:r>
            <a:r>
              <a:rPr lang="it-IT" dirty="0" err="1"/>
              <a:t>within</a:t>
            </a:r>
            <a:r>
              <a:rPr lang="it-IT" dirty="0"/>
              <a:t>-country </a:t>
            </a:r>
            <a:r>
              <a:rPr lang="it-IT" dirty="0" err="1"/>
              <a:t>income</a:t>
            </a:r>
            <a:r>
              <a:rPr lang="it-IT" dirty="0"/>
              <a:t> </a:t>
            </a:r>
            <a:r>
              <a:rPr lang="it-IT" dirty="0" err="1"/>
              <a:t>inequality</a:t>
            </a:r>
            <a:r>
              <a:rPr lang="it-IT" dirty="0"/>
              <a:t> </a:t>
            </a:r>
            <a:r>
              <a:rPr lang="it-IT" dirty="0" err="1" smtClean="0"/>
              <a:t>good</a:t>
            </a:r>
            <a:r>
              <a:rPr lang="it-IT" dirty="0" smtClean="0"/>
              <a:t>?</a:t>
            </a:r>
            <a:endParaRPr lang="it-IT" dirty="0"/>
          </a:p>
        </p:txBody>
      </p:sp>
      <p:sp>
        <p:nvSpPr>
          <p:cNvPr id="3" name="Segnaposto contenuto 2"/>
          <p:cNvSpPr>
            <a:spLocks noGrp="1"/>
          </p:cNvSpPr>
          <p:nvPr>
            <p:ph idx="1"/>
          </p:nvPr>
        </p:nvSpPr>
        <p:spPr/>
        <p:txBody>
          <a:bodyPr>
            <a:normAutofit/>
          </a:bodyPr>
          <a:lstStyle/>
          <a:p>
            <a:r>
              <a:rPr lang="en-US" sz="2400" dirty="0" smtClean="0"/>
              <a:t>Inequality gives individuals </a:t>
            </a:r>
            <a:r>
              <a:rPr lang="en-US" sz="2400" dirty="0" smtClean="0">
                <a:solidFill>
                  <a:srgbClr val="FF0000"/>
                </a:solidFill>
              </a:rPr>
              <a:t>incentives</a:t>
            </a:r>
            <a:r>
              <a:rPr lang="en-US" sz="2400" dirty="0" smtClean="0"/>
              <a:t> to work (study) harder, become more productive, put extra effort in what they do as long as that effort is adequately compensated in terms of higher wages, prizes, bonuses etc</a:t>
            </a:r>
            <a:r>
              <a:rPr lang="en-US" sz="2400" dirty="0"/>
              <a:t>.</a:t>
            </a:r>
            <a:r>
              <a:rPr lang="en-US" sz="2400" dirty="0" smtClean="0"/>
              <a:t> </a:t>
            </a:r>
            <a:endParaRPr lang="en-US" sz="2400" dirty="0"/>
          </a:p>
          <a:p>
            <a:r>
              <a:rPr lang="en-US" sz="2400" dirty="0" smtClean="0"/>
              <a:t>Inequality </a:t>
            </a:r>
            <a:r>
              <a:rPr lang="en-US" sz="2400" dirty="0"/>
              <a:t>is necessary to encourage entrepreneurs to </a:t>
            </a:r>
            <a:r>
              <a:rPr lang="en-US" sz="2400" dirty="0" smtClean="0"/>
              <a:t>innovate, take </a:t>
            </a:r>
            <a:r>
              <a:rPr lang="en-US" sz="2400" dirty="0"/>
              <a:t>risks and set up a new </a:t>
            </a:r>
            <a:r>
              <a:rPr lang="en-US" sz="2400" dirty="0" smtClean="0"/>
              <a:t>business with the aim of increasing their profits (.</a:t>
            </a:r>
            <a:endParaRPr lang="en-US" sz="2400" dirty="0"/>
          </a:p>
          <a:p>
            <a:r>
              <a:rPr lang="en-US" sz="2400" dirty="0" smtClean="0"/>
              <a:t>The </a:t>
            </a:r>
            <a:r>
              <a:rPr lang="it-IT" sz="2400" dirty="0" smtClean="0"/>
              <a:t>«</a:t>
            </a:r>
            <a:r>
              <a:rPr lang="it-IT" sz="2400" dirty="0" err="1" smtClean="0"/>
              <a:t>rich</a:t>
            </a:r>
            <a:r>
              <a:rPr lang="it-IT" sz="2400" dirty="0" smtClean="0"/>
              <a:t>» </a:t>
            </a:r>
            <a:r>
              <a:rPr lang="en-US" sz="2400" dirty="0" smtClean="0"/>
              <a:t>can transfer some </a:t>
            </a:r>
            <a:r>
              <a:rPr lang="en-US" sz="2400" dirty="0"/>
              <a:t>extra </a:t>
            </a:r>
            <a:r>
              <a:rPr lang="en-US" sz="2400" dirty="0" smtClean="0"/>
              <a:t>income to the </a:t>
            </a:r>
            <a:r>
              <a:rPr lang="it-IT" sz="2400" dirty="0"/>
              <a:t>«</a:t>
            </a:r>
            <a:r>
              <a:rPr lang="it-IT" sz="2400" dirty="0" err="1"/>
              <a:t>poor</a:t>
            </a:r>
            <a:r>
              <a:rPr lang="it-IT" sz="2400" dirty="0" smtClean="0"/>
              <a:t>»</a:t>
            </a:r>
            <a:r>
              <a:rPr lang="en-US" sz="2400" dirty="0" smtClean="0"/>
              <a:t>, who end up better than </a:t>
            </a:r>
            <a:r>
              <a:rPr lang="en-US" sz="2400" dirty="0"/>
              <a:t>without </a:t>
            </a:r>
            <a:r>
              <a:rPr lang="en-US" sz="2400" dirty="0" smtClean="0"/>
              <a:t>those transfers (</a:t>
            </a:r>
            <a:r>
              <a:rPr lang="en-US" sz="2400" dirty="0">
                <a:solidFill>
                  <a:srgbClr val="FF0000"/>
                </a:solidFill>
              </a:rPr>
              <a:t>Trickle down </a:t>
            </a:r>
            <a:r>
              <a:rPr lang="en-US" sz="2400" dirty="0" smtClean="0">
                <a:solidFill>
                  <a:srgbClr val="FF0000"/>
                </a:solidFill>
              </a:rPr>
              <a:t>effect</a:t>
            </a:r>
            <a:r>
              <a:rPr lang="en-US" sz="2400" dirty="0" smtClean="0"/>
              <a:t>)</a:t>
            </a:r>
            <a:endParaRPr lang="en-US" sz="2400" dirty="0"/>
          </a:p>
          <a:p>
            <a:r>
              <a:rPr lang="en-US" sz="2400" dirty="0" smtClean="0"/>
              <a:t>We are born unequal and diverse and in this sense inequality is a fact of life.</a:t>
            </a:r>
          </a:p>
          <a:p>
            <a:r>
              <a:rPr lang="en-US" sz="2400" dirty="0" smtClean="0"/>
              <a:t>Too much economic equality is bad for economic growth. </a:t>
            </a:r>
            <a:endParaRPr lang="it-IT" sz="2400" dirty="0"/>
          </a:p>
        </p:txBody>
      </p:sp>
    </p:spTree>
    <p:extLst>
      <p:ext uri="{BB962C8B-B14F-4D97-AF65-F5344CB8AC3E}">
        <p14:creationId xmlns:p14="http://schemas.microsoft.com/office/powerpoint/2010/main" val="3839704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Flash </a:t>
            </a:r>
            <a:r>
              <a:rPr lang="it-IT" dirty="0" err="1" smtClean="0"/>
              <a:t>questions</a:t>
            </a:r>
            <a:endParaRPr lang="it-IT" dirty="0"/>
          </a:p>
        </p:txBody>
      </p:sp>
      <p:sp>
        <p:nvSpPr>
          <p:cNvPr id="3" name="Segnaposto contenuto 2"/>
          <p:cNvSpPr>
            <a:spLocks noGrp="1"/>
          </p:cNvSpPr>
          <p:nvPr>
            <p:ph idx="1"/>
          </p:nvPr>
        </p:nvSpPr>
        <p:spPr/>
        <p:txBody>
          <a:bodyPr>
            <a:normAutofit lnSpcReduction="10000"/>
          </a:bodyPr>
          <a:lstStyle/>
          <a:p>
            <a:r>
              <a:rPr lang="it-IT" dirty="0" err="1" smtClean="0">
                <a:solidFill>
                  <a:srgbClr val="FF0000"/>
                </a:solidFill>
              </a:rPr>
              <a:t>Average</a:t>
            </a:r>
            <a:r>
              <a:rPr lang="it-IT" dirty="0" smtClean="0">
                <a:solidFill>
                  <a:srgbClr val="FF0000"/>
                </a:solidFill>
              </a:rPr>
              <a:t> </a:t>
            </a:r>
            <a:r>
              <a:rPr lang="it-IT" dirty="0" err="1" smtClean="0">
                <a:solidFill>
                  <a:srgbClr val="FF0000"/>
                </a:solidFill>
              </a:rPr>
              <a:t>disposable</a:t>
            </a:r>
            <a:r>
              <a:rPr lang="it-IT" dirty="0" smtClean="0">
                <a:solidFill>
                  <a:srgbClr val="FF0000"/>
                </a:solidFill>
              </a:rPr>
              <a:t> </a:t>
            </a:r>
            <a:r>
              <a:rPr lang="it-IT" dirty="0" err="1" smtClean="0">
                <a:solidFill>
                  <a:srgbClr val="FF0000"/>
                </a:solidFill>
              </a:rPr>
              <a:t>income</a:t>
            </a:r>
            <a:r>
              <a:rPr lang="it-IT" dirty="0" smtClean="0">
                <a:solidFill>
                  <a:srgbClr val="FF0000"/>
                </a:solidFill>
              </a:rPr>
              <a:t> and </a:t>
            </a:r>
            <a:r>
              <a:rPr lang="it-IT" dirty="0" err="1" smtClean="0">
                <a:solidFill>
                  <a:srgbClr val="FF0000"/>
                </a:solidFill>
              </a:rPr>
              <a:t>well</a:t>
            </a:r>
            <a:r>
              <a:rPr lang="it-IT" dirty="0" err="1">
                <a:solidFill>
                  <a:srgbClr val="FF0000"/>
                </a:solidFill>
              </a:rPr>
              <a:t>-</a:t>
            </a:r>
            <a:r>
              <a:rPr lang="it-IT" dirty="0" err="1" smtClean="0">
                <a:solidFill>
                  <a:srgbClr val="FF0000"/>
                </a:solidFill>
              </a:rPr>
              <a:t>being</a:t>
            </a:r>
            <a:r>
              <a:rPr lang="it-IT" dirty="0" smtClean="0">
                <a:solidFill>
                  <a:srgbClr val="FF0000"/>
                </a:solidFill>
              </a:rPr>
              <a:t> </a:t>
            </a:r>
            <a:r>
              <a:rPr lang="it-IT" dirty="0" smtClean="0"/>
              <a:t>?</a:t>
            </a:r>
          </a:p>
          <a:p>
            <a:pPr lvl="1"/>
            <a:r>
              <a:rPr lang="it-IT" dirty="0" smtClean="0"/>
              <a:t>Country A </a:t>
            </a:r>
          </a:p>
          <a:p>
            <a:pPr lvl="2"/>
            <a:r>
              <a:rPr lang="it-IT" dirty="0" smtClean="0"/>
              <a:t>Aggregate </a:t>
            </a:r>
            <a:r>
              <a:rPr lang="it-IT" dirty="0" err="1" smtClean="0"/>
              <a:t>Disposable</a:t>
            </a:r>
            <a:r>
              <a:rPr lang="it-IT" dirty="0" smtClean="0"/>
              <a:t> </a:t>
            </a:r>
            <a:r>
              <a:rPr lang="it-IT" dirty="0" err="1" smtClean="0"/>
              <a:t>Income</a:t>
            </a:r>
            <a:r>
              <a:rPr lang="it-IT" dirty="0" smtClean="0"/>
              <a:t> 5.000.000€</a:t>
            </a:r>
          </a:p>
          <a:p>
            <a:pPr lvl="2"/>
            <a:r>
              <a:rPr lang="it-IT" dirty="0" err="1" smtClean="0"/>
              <a:t>Population</a:t>
            </a:r>
            <a:r>
              <a:rPr lang="it-IT" dirty="0" smtClean="0"/>
              <a:t> 1000</a:t>
            </a:r>
          </a:p>
          <a:p>
            <a:pPr lvl="2"/>
            <a:r>
              <a:rPr lang="it-IT" dirty="0" err="1" smtClean="0"/>
              <a:t>Average</a:t>
            </a:r>
            <a:r>
              <a:rPr lang="it-IT" dirty="0" smtClean="0"/>
              <a:t> </a:t>
            </a:r>
            <a:r>
              <a:rPr lang="it-IT" dirty="0" err="1" smtClean="0"/>
              <a:t>disposable</a:t>
            </a:r>
            <a:r>
              <a:rPr lang="it-IT" dirty="0" smtClean="0"/>
              <a:t> </a:t>
            </a:r>
            <a:r>
              <a:rPr lang="it-IT" dirty="0" err="1" smtClean="0"/>
              <a:t>income</a:t>
            </a:r>
            <a:r>
              <a:rPr lang="it-IT" dirty="0" smtClean="0"/>
              <a:t> per capita 5.000€</a:t>
            </a:r>
          </a:p>
          <a:p>
            <a:pPr lvl="2"/>
            <a:r>
              <a:rPr lang="it-IT" dirty="0" err="1" smtClean="0"/>
              <a:t>Perfectly</a:t>
            </a:r>
            <a:r>
              <a:rPr lang="it-IT" dirty="0" smtClean="0"/>
              <a:t> </a:t>
            </a:r>
            <a:r>
              <a:rPr lang="it-IT" dirty="0" err="1" smtClean="0"/>
              <a:t>equal</a:t>
            </a:r>
            <a:r>
              <a:rPr lang="it-IT" dirty="0" smtClean="0"/>
              <a:t> </a:t>
            </a:r>
            <a:r>
              <a:rPr lang="it-IT" dirty="0" err="1" smtClean="0"/>
              <a:t>distribution</a:t>
            </a:r>
            <a:endParaRPr lang="it-IT" dirty="0" smtClean="0"/>
          </a:p>
          <a:p>
            <a:pPr lvl="1"/>
            <a:r>
              <a:rPr lang="it-IT" dirty="0" err="1" smtClean="0"/>
              <a:t>Coutry</a:t>
            </a:r>
            <a:r>
              <a:rPr lang="it-IT" dirty="0" smtClean="0"/>
              <a:t> B</a:t>
            </a:r>
          </a:p>
          <a:p>
            <a:pPr lvl="2"/>
            <a:r>
              <a:rPr lang="it-IT" dirty="0"/>
              <a:t>Aggregate </a:t>
            </a:r>
            <a:r>
              <a:rPr lang="it-IT" dirty="0" err="1"/>
              <a:t>Disposable</a:t>
            </a:r>
            <a:r>
              <a:rPr lang="it-IT" dirty="0"/>
              <a:t> </a:t>
            </a:r>
            <a:r>
              <a:rPr lang="it-IT" dirty="0" err="1"/>
              <a:t>Income</a:t>
            </a:r>
            <a:r>
              <a:rPr lang="it-IT" dirty="0"/>
              <a:t> </a:t>
            </a:r>
            <a:r>
              <a:rPr lang="it-IT" dirty="0" smtClean="0"/>
              <a:t>5.250.000</a:t>
            </a:r>
            <a:r>
              <a:rPr lang="it-IT" dirty="0"/>
              <a:t>€</a:t>
            </a:r>
          </a:p>
          <a:p>
            <a:pPr lvl="2"/>
            <a:r>
              <a:rPr lang="it-IT" dirty="0" err="1"/>
              <a:t>Population</a:t>
            </a:r>
            <a:r>
              <a:rPr lang="it-IT" dirty="0"/>
              <a:t> 1000</a:t>
            </a:r>
          </a:p>
          <a:p>
            <a:pPr lvl="2"/>
            <a:r>
              <a:rPr lang="it-IT" dirty="0" err="1"/>
              <a:t>Average</a:t>
            </a:r>
            <a:r>
              <a:rPr lang="it-IT" dirty="0"/>
              <a:t> </a:t>
            </a:r>
            <a:r>
              <a:rPr lang="it-IT" dirty="0" err="1"/>
              <a:t>disposable</a:t>
            </a:r>
            <a:r>
              <a:rPr lang="it-IT" dirty="0"/>
              <a:t> </a:t>
            </a:r>
            <a:r>
              <a:rPr lang="it-IT" dirty="0" err="1"/>
              <a:t>income</a:t>
            </a:r>
            <a:r>
              <a:rPr lang="it-IT" dirty="0"/>
              <a:t> per capita </a:t>
            </a:r>
            <a:r>
              <a:rPr lang="it-IT" dirty="0" smtClean="0"/>
              <a:t>5.250€</a:t>
            </a:r>
            <a:endParaRPr lang="it-IT" dirty="0"/>
          </a:p>
          <a:p>
            <a:pPr lvl="2"/>
            <a:r>
              <a:rPr lang="it-IT" dirty="0" smtClean="0"/>
              <a:t>500 </a:t>
            </a:r>
            <a:r>
              <a:rPr lang="it-IT" dirty="0" err="1" smtClean="0"/>
              <a:t>people</a:t>
            </a:r>
            <a:r>
              <a:rPr lang="it-IT" dirty="0" smtClean="0"/>
              <a:t> </a:t>
            </a:r>
            <a:r>
              <a:rPr lang="it-IT" dirty="0" err="1" smtClean="0"/>
              <a:t>earn</a:t>
            </a:r>
            <a:r>
              <a:rPr lang="it-IT" dirty="0" smtClean="0"/>
              <a:t> 10.000 </a:t>
            </a:r>
            <a:r>
              <a:rPr lang="it-IT" dirty="0" err="1" smtClean="0"/>
              <a:t>each</a:t>
            </a:r>
            <a:r>
              <a:rPr lang="it-IT" dirty="0" smtClean="0"/>
              <a:t> and 500 </a:t>
            </a:r>
            <a:r>
              <a:rPr lang="it-IT" dirty="0" err="1" smtClean="0"/>
              <a:t>people</a:t>
            </a:r>
            <a:r>
              <a:rPr lang="it-IT" dirty="0" smtClean="0"/>
              <a:t> </a:t>
            </a:r>
            <a:r>
              <a:rPr lang="it-IT" dirty="0" err="1" smtClean="0"/>
              <a:t>earn</a:t>
            </a:r>
            <a:r>
              <a:rPr lang="it-IT" dirty="0" smtClean="0"/>
              <a:t> 500€ </a:t>
            </a:r>
          </a:p>
          <a:p>
            <a:pPr lvl="1"/>
            <a:r>
              <a:rPr lang="it-IT" dirty="0" err="1" smtClean="0"/>
              <a:t>Is</a:t>
            </a:r>
            <a:r>
              <a:rPr lang="it-IT" dirty="0" smtClean="0"/>
              <a:t> </a:t>
            </a:r>
            <a:r>
              <a:rPr lang="it-IT" dirty="0" err="1" smtClean="0"/>
              <a:t>it</a:t>
            </a:r>
            <a:r>
              <a:rPr lang="it-IT" dirty="0" smtClean="0"/>
              <a:t> </a:t>
            </a:r>
            <a:r>
              <a:rPr lang="it-IT" dirty="0" err="1" smtClean="0"/>
              <a:t>better</a:t>
            </a:r>
            <a:r>
              <a:rPr lang="it-IT" dirty="0" smtClean="0"/>
              <a:t> to live in country A or B? </a:t>
            </a:r>
            <a:r>
              <a:rPr lang="it-IT" dirty="0" err="1" smtClean="0"/>
              <a:t>Discuss</a:t>
            </a:r>
            <a:endParaRPr lang="it-IT" dirty="0" smtClean="0"/>
          </a:p>
          <a:p>
            <a:pPr lvl="1"/>
            <a:r>
              <a:rPr lang="it-IT" dirty="0" err="1" smtClean="0"/>
              <a:t>Would</a:t>
            </a:r>
            <a:r>
              <a:rPr lang="it-IT" dirty="0" smtClean="0"/>
              <a:t> </a:t>
            </a:r>
            <a:r>
              <a:rPr lang="it-IT" dirty="0" err="1"/>
              <a:t>you</a:t>
            </a:r>
            <a:r>
              <a:rPr lang="it-IT" dirty="0"/>
              <a:t> </a:t>
            </a:r>
            <a:r>
              <a:rPr lang="it-IT" dirty="0" err="1"/>
              <a:t>rather</a:t>
            </a:r>
            <a:r>
              <a:rPr lang="it-IT" dirty="0"/>
              <a:t> live in country A or B</a:t>
            </a:r>
            <a:r>
              <a:rPr lang="it-IT" dirty="0" smtClean="0"/>
              <a:t>? </a:t>
            </a:r>
            <a:r>
              <a:rPr lang="it-IT" dirty="0" err="1" smtClean="0"/>
              <a:t>Discuss</a:t>
            </a:r>
            <a:endParaRPr lang="it-IT" dirty="0"/>
          </a:p>
          <a:p>
            <a:pPr lvl="1"/>
            <a:endParaRPr lang="it-IT" dirty="0" smtClean="0"/>
          </a:p>
          <a:p>
            <a:pPr lvl="1"/>
            <a:endParaRPr lang="it-IT" dirty="0" smtClean="0"/>
          </a:p>
          <a:p>
            <a:pPr lvl="1"/>
            <a:endParaRPr lang="it-IT" dirty="0"/>
          </a:p>
        </p:txBody>
      </p:sp>
    </p:spTree>
    <p:extLst>
      <p:ext uri="{BB962C8B-B14F-4D97-AF65-F5344CB8AC3E}">
        <p14:creationId xmlns:p14="http://schemas.microsoft.com/office/powerpoint/2010/main" val="3984665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Flash </a:t>
            </a:r>
            <a:r>
              <a:rPr lang="it-IT" dirty="0" err="1" smtClean="0"/>
              <a:t>questions</a:t>
            </a:r>
            <a:endParaRPr lang="it-IT" dirty="0"/>
          </a:p>
        </p:txBody>
      </p:sp>
      <p:sp>
        <p:nvSpPr>
          <p:cNvPr id="3" name="Segnaposto contenuto 2"/>
          <p:cNvSpPr>
            <a:spLocks noGrp="1"/>
          </p:cNvSpPr>
          <p:nvPr>
            <p:ph idx="1"/>
          </p:nvPr>
        </p:nvSpPr>
        <p:spPr/>
        <p:txBody>
          <a:bodyPr>
            <a:normAutofit lnSpcReduction="10000"/>
          </a:bodyPr>
          <a:lstStyle/>
          <a:p>
            <a:r>
              <a:rPr lang="it-IT" dirty="0" smtClean="0"/>
              <a:t>Complete the </a:t>
            </a:r>
            <a:r>
              <a:rPr lang="it-IT" dirty="0" err="1" smtClean="0"/>
              <a:t>following</a:t>
            </a:r>
            <a:r>
              <a:rPr lang="it-IT" dirty="0" smtClean="0"/>
              <a:t> </a:t>
            </a:r>
            <a:r>
              <a:rPr lang="it-IT" dirty="0" err="1" smtClean="0"/>
              <a:t>sentence</a:t>
            </a:r>
            <a:r>
              <a:rPr lang="it-IT" dirty="0" smtClean="0"/>
              <a:t>: «</a:t>
            </a:r>
            <a:r>
              <a:rPr lang="it-IT" dirty="0" err="1" smtClean="0"/>
              <a:t>If</a:t>
            </a:r>
            <a:r>
              <a:rPr lang="it-IT" dirty="0" smtClean="0"/>
              <a:t> country </a:t>
            </a:r>
            <a:r>
              <a:rPr lang="it-IT" dirty="0" err="1" smtClean="0"/>
              <a:t>A’s</a:t>
            </a:r>
            <a:r>
              <a:rPr lang="it-IT" dirty="0" smtClean="0"/>
              <a:t> GDP per capita </a:t>
            </a:r>
            <a:r>
              <a:rPr lang="it-IT" dirty="0" err="1" smtClean="0"/>
              <a:t>is</a:t>
            </a:r>
            <a:r>
              <a:rPr lang="it-IT" dirty="0" smtClean="0"/>
              <a:t> </a:t>
            </a:r>
            <a:r>
              <a:rPr lang="it-IT" dirty="0" err="1" smtClean="0"/>
              <a:t>twice</a:t>
            </a:r>
            <a:r>
              <a:rPr lang="it-IT" dirty="0" smtClean="0"/>
              <a:t> </a:t>
            </a:r>
            <a:r>
              <a:rPr lang="it-IT" dirty="0" err="1" smtClean="0"/>
              <a:t>as</a:t>
            </a:r>
            <a:r>
              <a:rPr lang="it-IT" dirty="0" smtClean="0"/>
              <a:t> high </a:t>
            </a:r>
            <a:r>
              <a:rPr lang="it-IT" dirty="0" err="1" smtClean="0"/>
              <a:t>as</a:t>
            </a:r>
            <a:r>
              <a:rPr lang="it-IT" dirty="0" smtClean="0"/>
              <a:t> country </a:t>
            </a:r>
            <a:r>
              <a:rPr lang="it-IT" dirty="0" err="1" smtClean="0"/>
              <a:t>B’s</a:t>
            </a:r>
            <a:r>
              <a:rPr lang="it-IT" dirty="0" smtClean="0"/>
              <a:t> GDP per capita, </a:t>
            </a:r>
            <a:r>
              <a:rPr lang="it-IT" dirty="0" err="1" smtClean="0"/>
              <a:t>this</a:t>
            </a:r>
            <a:r>
              <a:rPr lang="it-IT" dirty="0" smtClean="0"/>
              <a:t> </a:t>
            </a:r>
            <a:r>
              <a:rPr lang="it-IT" dirty="0" err="1" smtClean="0"/>
              <a:t>implies</a:t>
            </a:r>
            <a:r>
              <a:rPr lang="it-IT" dirty="0" smtClean="0"/>
              <a:t> </a:t>
            </a:r>
            <a:r>
              <a:rPr lang="it-IT" dirty="0" err="1" smtClean="0"/>
              <a:t>that</a:t>
            </a:r>
            <a:r>
              <a:rPr lang="it-IT" dirty="0" smtClean="0"/>
              <a:t> ….»</a:t>
            </a:r>
          </a:p>
          <a:p>
            <a:endParaRPr lang="it-IT" dirty="0" smtClean="0"/>
          </a:p>
          <a:p>
            <a:r>
              <a:rPr lang="it-IT" dirty="0" smtClean="0"/>
              <a:t>Complete the </a:t>
            </a:r>
            <a:r>
              <a:rPr lang="it-IT" dirty="0" err="1" smtClean="0"/>
              <a:t>following</a:t>
            </a:r>
            <a:r>
              <a:rPr lang="it-IT" dirty="0" smtClean="0"/>
              <a:t> </a:t>
            </a:r>
            <a:r>
              <a:rPr lang="it-IT" dirty="0" err="1" smtClean="0"/>
              <a:t>sentence</a:t>
            </a:r>
            <a:r>
              <a:rPr lang="it-IT" dirty="0" smtClean="0"/>
              <a:t>, </a:t>
            </a:r>
            <a:r>
              <a:rPr lang="it-IT" dirty="0" err="1" smtClean="0"/>
              <a:t>providing</a:t>
            </a:r>
            <a:r>
              <a:rPr lang="it-IT" dirty="0" smtClean="0"/>
              <a:t> a short </a:t>
            </a:r>
            <a:r>
              <a:rPr lang="it-IT" dirty="0" err="1" smtClean="0"/>
              <a:t>explanation</a:t>
            </a:r>
            <a:r>
              <a:rPr lang="it-IT" dirty="0" smtClean="0"/>
              <a:t>: «</a:t>
            </a:r>
            <a:r>
              <a:rPr lang="it-IT" dirty="0" err="1" smtClean="0"/>
              <a:t>If</a:t>
            </a:r>
            <a:r>
              <a:rPr lang="it-IT" dirty="0" smtClean="0"/>
              <a:t> a </a:t>
            </a:r>
            <a:r>
              <a:rPr lang="it-IT" dirty="0" err="1" smtClean="0"/>
              <a:t>country’s</a:t>
            </a:r>
            <a:r>
              <a:rPr lang="it-IT" dirty="0" smtClean="0"/>
              <a:t> GDP </a:t>
            </a:r>
            <a:r>
              <a:rPr lang="it-IT" dirty="0" err="1" smtClean="0"/>
              <a:t>increases</a:t>
            </a:r>
            <a:r>
              <a:rPr lang="it-IT" dirty="0" smtClean="0"/>
              <a:t> by 3% </a:t>
            </a:r>
            <a:r>
              <a:rPr lang="it-IT" dirty="0" err="1" smtClean="0"/>
              <a:t>year</a:t>
            </a:r>
            <a:r>
              <a:rPr lang="it-IT" dirty="0" smtClean="0"/>
              <a:t> on </a:t>
            </a:r>
            <a:r>
              <a:rPr lang="it-IT" dirty="0" err="1" smtClean="0"/>
              <a:t>year</a:t>
            </a:r>
            <a:r>
              <a:rPr lang="it-IT" dirty="0" smtClean="0"/>
              <a:t> and the </a:t>
            </a:r>
            <a:r>
              <a:rPr lang="it-IT" dirty="0" err="1" smtClean="0"/>
              <a:t>country’s</a:t>
            </a:r>
            <a:r>
              <a:rPr lang="it-IT" dirty="0" smtClean="0"/>
              <a:t> </a:t>
            </a:r>
            <a:r>
              <a:rPr lang="it-IT" dirty="0" err="1" smtClean="0"/>
              <a:t>population</a:t>
            </a:r>
            <a:r>
              <a:rPr lang="it-IT" dirty="0" smtClean="0"/>
              <a:t> </a:t>
            </a:r>
            <a:r>
              <a:rPr lang="it-IT" dirty="0" err="1" smtClean="0"/>
              <a:t>increases</a:t>
            </a:r>
            <a:r>
              <a:rPr lang="it-IT" dirty="0" smtClean="0"/>
              <a:t> by 4% </a:t>
            </a:r>
            <a:r>
              <a:rPr lang="it-IT" dirty="0" err="1" smtClean="0"/>
              <a:t>year</a:t>
            </a:r>
            <a:r>
              <a:rPr lang="it-IT" dirty="0" smtClean="0"/>
              <a:t> on </a:t>
            </a:r>
            <a:r>
              <a:rPr lang="it-IT" dirty="0" err="1" smtClean="0"/>
              <a:t>year</a:t>
            </a:r>
            <a:r>
              <a:rPr lang="it-IT" dirty="0" smtClean="0"/>
              <a:t>, the </a:t>
            </a:r>
            <a:r>
              <a:rPr lang="it-IT" dirty="0" err="1" smtClean="0"/>
              <a:t>country’s</a:t>
            </a:r>
            <a:r>
              <a:rPr lang="it-IT" dirty="0" smtClean="0"/>
              <a:t> GDP per capita …»</a:t>
            </a:r>
          </a:p>
          <a:p>
            <a:pPr lvl="1"/>
            <a:endParaRPr lang="it-IT" dirty="0" smtClean="0"/>
          </a:p>
          <a:p>
            <a:r>
              <a:rPr lang="it-IT" dirty="0" smtClean="0"/>
              <a:t>Complete the </a:t>
            </a:r>
            <a:r>
              <a:rPr lang="it-IT" dirty="0" err="1" smtClean="0"/>
              <a:t>following</a:t>
            </a:r>
            <a:r>
              <a:rPr lang="it-IT" dirty="0" smtClean="0"/>
              <a:t> </a:t>
            </a:r>
            <a:r>
              <a:rPr lang="it-IT" dirty="0" err="1" smtClean="0"/>
              <a:t>sentence</a:t>
            </a:r>
            <a:r>
              <a:rPr lang="it-IT" dirty="0" smtClean="0"/>
              <a:t>, </a:t>
            </a:r>
            <a:r>
              <a:rPr lang="it-IT" dirty="0" err="1" smtClean="0"/>
              <a:t>providing</a:t>
            </a:r>
            <a:r>
              <a:rPr lang="it-IT" dirty="0" smtClean="0"/>
              <a:t> a short </a:t>
            </a:r>
            <a:r>
              <a:rPr lang="it-IT" dirty="0" err="1" smtClean="0"/>
              <a:t>explanation</a:t>
            </a:r>
            <a:r>
              <a:rPr lang="it-IT" dirty="0" smtClean="0"/>
              <a:t>: «</a:t>
            </a:r>
            <a:r>
              <a:rPr lang="it-IT" dirty="0" err="1" smtClean="0"/>
              <a:t>If</a:t>
            </a:r>
            <a:r>
              <a:rPr lang="it-IT" dirty="0" smtClean="0"/>
              <a:t> a </a:t>
            </a:r>
            <a:r>
              <a:rPr lang="it-IT" dirty="0" err="1" smtClean="0"/>
              <a:t>country’s</a:t>
            </a:r>
            <a:r>
              <a:rPr lang="it-IT" dirty="0" smtClean="0"/>
              <a:t> GDP </a:t>
            </a:r>
            <a:r>
              <a:rPr lang="it-IT" dirty="0" err="1" smtClean="0"/>
              <a:t>falls</a:t>
            </a:r>
            <a:r>
              <a:rPr lang="it-IT" dirty="0" smtClean="0"/>
              <a:t>, the </a:t>
            </a:r>
            <a:r>
              <a:rPr lang="it-IT" dirty="0" err="1" smtClean="0"/>
              <a:t>citizens</a:t>
            </a:r>
            <a:r>
              <a:rPr lang="it-IT" dirty="0" smtClean="0"/>
              <a:t> of </a:t>
            </a:r>
            <a:r>
              <a:rPr lang="it-IT" dirty="0" err="1" smtClean="0"/>
              <a:t>that</a:t>
            </a:r>
            <a:r>
              <a:rPr lang="it-IT" dirty="0" smtClean="0"/>
              <a:t> country </a:t>
            </a:r>
            <a:r>
              <a:rPr lang="it-IT" dirty="0" err="1" smtClean="0"/>
              <a:t>may</a:t>
            </a:r>
            <a:r>
              <a:rPr lang="it-IT" dirty="0" smtClean="0"/>
              <a:t> </a:t>
            </a:r>
            <a:r>
              <a:rPr lang="it-IT" dirty="0" err="1" smtClean="0"/>
              <a:t>still</a:t>
            </a:r>
            <a:r>
              <a:rPr lang="it-IT" dirty="0" smtClean="0"/>
              <a:t> end up </a:t>
            </a:r>
            <a:r>
              <a:rPr lang="it-IT" dirty="0" err="1" smtClean="0"/>
              <a:t>being</a:t>
            </a:r>
            <a:r>
              <a:rPr lang="it-IT" dirty="0" smtClean="0"/>
              <a:t> </a:t>
            </a:r>
            <a:r>
              <a:rPr lang="it-IT" dirty="0" err="1" smtClean="0"/>
              <a:t>better</a:t>
            </a:r>
            <a:r>
              <a:rPr lang="it-IT" dirty="0" smtClean="0"/>
              <a:t> off on </a:t>
            </a:r>
            <a:r>
              <a:rPr lang="it-IT" dirty="0" err="1" smtClean="0"/>
              <a:t>average</a:t>
            </a:r>
            <a:r>
              <a:rPr lang="it-IT" dirty="0" smtClean="0"/>
              <a:t> </a:t>
            </a:r>
            <a:r>
              <a:rPr lang="it-IT" dirty="0" err="1" smtClean="0"/>
              <a:t>if</a:t>
            </a:r>
            <a:r>
              <a:rPr lang="it-IT" dirty="0" smtClean="0"/>
              <a:t> …»</a:t>
            </a:r>
          </a:p>
          <a:p>
            <a:endParaRPr lang="it-IT" dirty="0" smtClean="0"/>
          </a:p>
          <a:p>
            <a:pPr marL="0" indent="0">
              <a:buNone/>
            </a:pPr>
            <a:endParaRPr lang="it-IT" dirty="0"/>
          </a:p>
        </p:txBody>
      </p:sp>
    </p:spTree>
    <p:extLst>
      <p:ext uri="{BB962C8B-B14F-4D97-AF65-F5344CB8AC3E}">
        <p14:creationId xmlns:p14="http://schemas.microsoft.com/office/powerpoint/2010/main" val="1773352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946494" y="352339"/>
            <a:ext cx="9682018" cy="655782"/>
          </a:xfrm>
        </p:spPr>
        <p:txBody>
          <a:bodyPr/>
          <a:lstStyle/>
          <a:p>
            <a:pPr algn="ctr"/>
            <a:r>
              <a:rPr lang="it-IT" sz="3600" dirty="0" smtClean="0"/>
              <a:t>Take-off in living </a:t>
            </a:r>
            <a:r>
              <a:rPr lang="it-IT" sz="3600" dirty="0" err="1" smtClean="0"/>
              <a:t>standards</a:t>
            </a:r>
            <a:r>
              <a:rPr lang="it-IT" sz="3600" dirty="0" smtClean="0"/>
              <a:t>, 1</a:t>
            </a:r>
            <a:endParaRPr lang="it-IT" sz="3600" dirty="0"/>
          </a:p>
        </p:txBody>
      </p:sp>
      <p:pic>
        <p:nvPicPr>
          <p:cNvPr id="4" name="Immagine 3"/>
          <p:cNvPicPr>
            <a:picLocks noChangeAspect="1"/>
          </p:cNvPicPr>
          <p:nvPr/>
        </p:nvPicPr>
        <p:blipFill>
          <a:blip r:embed="rId2"/>
          <a:stretch>
            <a:fillRect/>
          </a:stretch>
        </p:blipFill>
        <p:spPr>
          <a:xfrm>
            <a:off x="2617365" y="1165344"/>
            <a:ext cx="6545108" cy="5521784"/>
          </a:xfrm>
          <a:prstGeom prst="rect">
            <a:avLst/>
          </a:prstGeom>
        </p:spPr>
      </p:pic>
    </p:spTree>
    <p:extLst>
      <p:ext uri="{BB962C8B-B14F-4D97-AF65-F5344CB8AC3E}">
        <p14:creationId xmlns:p14="http://schemas.microsoft.com/office/powerpoint/2010/main" val="230499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Take-off in living </a:t>
            </a:r>
            <a:r>
              <a:rPr lang="it-IT" dirty="0" err="1" smtClean="0"/>
              <a:t>standards</a:t>
            </a:r>
            <a:r>
              <a:rPr lang="it-IT" dirty="0" smtClean="0"/>
              <a:t>, 2</a:t>
            </a:r>
            <a:endParaRPr lang="it-IT" dirty="0"/>
          </a:p>
        </p:txBody>
      </p:sp>
      <p:sp>
        <p:nvSpPr>
          <p:cNvPr id="3" name="Segnaposto contenuto 2"/>
          <p:cNvSpPr>
            <a:spLocks noGrp="1"/>
          </p:cNvSpPr>
          <p:nvPr>
            <p:ph idx="1"/>
          </p:nvPr>
        </p:nvSpPr>
        <p:spPr/>
        <p:txBody>
          <a:bodyPr>
            <a:normAutofit fontScale="92500"/>
          </a:bodyPr>
          <a:lstStyle/>
          <a:p>
            <a:r>
              <a:rPr lang="it-IT" dirty="0" smtClean="0"/>
              <a:t>«</a:t>
            </a:r>
            <a:r>
              <a:rPr lang="it-IT" i="1" dirty="0" smtClean="0"/>
              <a:t>For a </a:t>
            </a:r>
            <a:r>
              <a:rPr lang="it-IT" i="1" dirty="0" err="1" smtClean="0"/>
              <a:t>very</a:t>
            </a:r>
            <a:r>
              <a:rPr lang="it-IT" i="1" dirty="0" smtClean="0"/>
              <a:t> long time, living </a:t>
            </a:r>
            <a:r>
              <a:rPr lang="it-IT" i="1" dirty="0" err="1" smtClean="0"/>
              <a:t>standards</a:t>
            </a:r>
            <a:r>
              <a:rPr lang="it-IT" i="1" dirty="0" smtClean="0"/>
              <a:t> </a:t>
            </a:r>
            <a:r>
              <a:rPr lang="it-IT" i="1" dirty="0" err="1" smtClean="0"/>
              <a:t>did</a:t>
            </a:r>
            <a:r>
              <a:rPr lang="it-IT" i="1" dirty="0" smtClean="0"/>
              <a:t> </a:t>
            </a:r>
            <a:r>
              <a:rPr lang="it-IT" i="1" dirty="0" err="1" smtClean="0"/>
              <a:t>not</a:t>
            </a:r>
            <a:r>
              <a:rPr lang="it-IT" i="1" dirty="0" smtClean="0"/>
              <a:t> </a:t>
            </a:r>
            <a:r>
              <a:rPr lang="it-IT" i="1" dirty="0" err="1" smtClean="0"/>
              <a:t>grow</a:t>
            </a:r>
            <a:r>
              <a:rPr lang="it-IT" i="1" dirty="0" smtClean="0"/>
              <a:t> in </a:t>
            </a:r>
            <a:r>
              <a:rPr lang="it-IT" i="1" dirty="0" err="1" smtClean="0"/>
              <a:t>any</a:t>
            </a:r>
            <a:r>
              <a:rPr lang="it-IT" i="1" dirty="0" smtClean="0"/>
              <a:t> </a:t>
            </a:r>
            <a:r>
              <a:rPr lang="it-IT" i="1" dirty="0" err="1" smtClean="0"/>
              <a:t>sustained</a:t>
            </a:r>
            <a:r>
              <a:rPr lang="it-IT" i="1" dirty="0" smtClean="0"/>
              <a:t> way. </a:t>
            </a:r>
            <a:r>
              <a:rPr lang="it-IT" i="1" dirty="0" err="1" smtClean="0"/>
              <a:t>When</a:t>
            </a:r>
            <a:r>
              <a:rPr lang="it-IT" i="1" dirty="0" smtClean="0"/>
              <a:t> </a:t>
            </a:r>
            <a:r>
              <a:rPr lang="it-IT" i="1" dirty="0" err="1" smtClean="0"/>
              <a:t>sustained</a:t>
            </a:r>
            <a:r>
              <a:rPr lang="it-IT" i="1" dirty="0" smtClean="0"/>
              <a:t> </a:t>
            </a:r>
            <a:r>
              <a:rPr lang="it-IT" i="1" dirty="0" err="1" smtClean="0"/>
              <a:t>growth</a:t>
            </a:r>
            <a:r>
              <a:rPr lang="it-IT" i="1" dirty="0" smtClean="0"/>
              <a:t> </a:t>
            </a:r>
            <a:r>
              <a:rPr lang="it-IT" i="1" dirty="0" err="1" smtClean="0"/>
              <a:t>occurred</a:t>
            </a:r>
            <a:r>
              <a:rPr lang="it-IT" i="1" dirty="0" smtClean="0"/>
              <a:t> </a:t>
            </a:r>
            <a:r>
              <a:rPr lang="it-IT" i="1" dirty="0" err="1" smtClean="0"/>
              <a:t>it</a:t>
            </a:r>
            <a:r>
              <a:rPr lang="it-IT" i="1" dirty="0" smtClean="0"/>
              <a:t> </a:t>
            </a:r>
            <a:r>
              <a:rPr lang="it-IT" i="1" dirty="0" err="1" smtClean="0"/>
              <a:t>began</a:t>
            </a:r>
            <a:r>
              <a:rPr lang="it-IT" i="1" dirty="0" smtClean="0"/>
              <a:t> </a:t>
            </a:r>
            <a:r>
              <a:rPr lang="it-IT" i="1" dirty="0" err="1" smtClean="0"/>
              <a:t>at</a:t>
            </a:r>
            <a:r>
              <a:rPr lang="it-IT" i="1" dirty="0" smtClean="0"/>
              <a:t> </a:t>
            </a:r>
            <a:r>
              <a:rPr lang="it-IT" i="1" dirty="0" err="1" smtClean="0"/>
              <a:t>different</a:t>
            </a:r>
            <a:r>
              <a:rPr lang="it-IT" i="1" dirty="0" smtClean="0"/>
              <a:t> </a:t>
            </a:r>
            <a:r>
              <a:rPr lang="it-IT" i="1" dirty="0" err="1" smtClean="0"/>
              <a:t>times</a:t>
            </a:r>
            <a:r>
              <a:rPr lang="it-IT" i="1" dirty="0" smtClean="0"/>
              <a:t> in </a:t>
            </a:r>
            <a:r>
              <a:rPr lang="it-IT" i="1" dirty="0" err="1" smtClean="0"/>
              <a:t>different</a:t>
            </a:r>
            <a:r>
              <a:rPr lang="it-IT" i="1" dirty="0" smtClean="0"/>
              <a:t> </a:t>
            </a:r>
            <a:r>
              <a:rPr lang="it-IT" i="1" dirty="0" err="1" smtClean="0"/>
              <a:t>countries</a:t>
            </a:r>
            <a:r>
              <a:rPr lang="it-IT" i="1" dirty="0" smtClean="0"/>
              <a:t>, </a:t>
            </a:r>
            <a:r>
              <a:rPr lang="it-IT" i="1" dirty="0" err="1" smtClean="0"/>
              <a:t>leading</a:t>
            </a:r>
            <a:r>
              <a:rPr lang="it-IT" i="1" dirty="0" smtClean="0"/>
              <a:t> to </a:t>
            </a:r>
            <a:r>
              <a:rPr lang="it-IT" i="1" dirty="0" err="1" smtClean="0"/>
              <a:t>vast</a:t>
            </a:r>
            <a:r>
              <a:rPr lang="it-IT" i="1" dirty="0" smtClean="0"/>
              <a:t> </a:t>
            </a:r>
            <a:r>
              <a:rPr lang="it-IT" i="1" dirty="0" err="1" smtClean="0"/>
              <a:t>differences</a:t>
            </a:r>
            <a:r>
              <a:rPr lang="it-IT" i="1" dirty="0" smtClean="0"/>
              <a:t> in living </a:t>
            </a:r>
            <a:r>
              <a:rPr lang="it-IT" i="1" dirty="0" err="1" smtClean="0"/>
              <a:t>standards</a:t>
            </a:r>
            <a:r>
              <a:rPr lang="it-IT" i="1" dirty="0" smtClean="0"/>
              <a:t> </a:t>
            </a:r>
            <a:r>
              <a:rPr lang="it-IT" i="1" dirty="0" err="1" smtClean="0"/>
              <a:t>around</a:t>
            </a:r>
            <a:r>
              <a:rPr lang="it-IT" i="1" dirty="0" smtClean="0"/>
              <a:t> the world</a:t>
            </a:r>
            <a:r>
              <a:rPr lang="it-IT" dirty="0" smtClean="0"/>
              <a:t>» (TB, p. 12)</a:t>
            </a:r>
          </a:p>
          <a:p>
            <a:endParaRPr lang="it-IT" dirty="0" smtClean="0"/>
          </a:p>
          <a:p>
            <a:r>
              <a:rPr lang="it-IT" dirty="0" err="1" smtClean="0"/>
              <a:t>Stagnation</a:t>
            </a:r>
            <a:r>
              <a:rPr lang="it-IT" dirty="0" smtClean="0"/>
              <a:t> (and in some </a:t>
            </a:r>
            <a:r>
              <a:rPr lang="it-IT" dirty="0" err="1" smtClean="0"/>
              <a:t>cases</a:t>
            </a:r>
            <a:r>
              <a:rPr lang="it-IT" dirty="0" smtClean="0"/>
              <a:t> </a:t>
            </a:r>
            <a:r>
              <a:rPr lang="it-IT" dirty="0" err="1" smtClean="0"/>
              <a:t>decline</a:t>
            </a:r>
            <a:r>
              <a:rPr lang="it-IT" dirty="0" smtClean="0"/>
              <a:t>) </a:t>
            </a:r>
            <a:r>
              <a:rPr lang="it-IT" dirty="0" err="1" smtClean="0"/>
              <a:t>followed</a:t>
            </a:r>
            <a:r>
              <a:rPr lang="it-IT" dirty="0" smtClean="0"/>
              <a:t> by </a:t>
            </a:r>
            <a:r>
              <a:rPr lang="it-IT" dirty="0" smtClean="0">
                <a:solidFill>
                  <a:srgbClr val="FF0000"/>
                </a:solidFill>
              </a:rPr>
              <a:t>take-off</a:t>
            </a:r>
          </a:p>
          <a:p>
            <a:pPr lvl="1"/>
            <a:r>
              <a:rPr lang="it-IT" dirty="0" smtClean="0"/>
              <a:t>Some </a:t>
            </a:r>
            <a:r>
              <a:rPr lang="it-IT" dirty="0" err="1" smtClean="0"/>
              <a:t>countries</a:t>
            </a:r>
            <a:r>
              <a:rPr lang="it-IT" dirty="0" smtClean="0"/>
              <a:t> take off </a:t>
            </a:r>
            <a:r>
              <a:rPr lang="it-IT" dirty="0" err="1" smtClean="0"/>
              <a:t>before</a:t>
            </a:r>
            <a:r>
              <a:rPr lang="it-IT" dirty="0" smtClean="0"/>
              <a:t> </a:t>
            </a:r>
            <a:r>
              <a:rPr lang="it-IT" dirty="0" err="1" smtClean="0"/>
              <a:t>others</a:t>
            </a:r>
            <a:r>
              <a:rPr lang="it-IT" dirty="0"/>
              <a:t> </a:t>
            </a:r>
            <a:r>
              <a:rPr lang="it-IT" dirty="0" smtClean="0"/>
              <a:t>(</a:t>
            </a:r>
            <a:r>
              <a:rPr lang="it-IT" dirty="0" smtClean="0">
                <a:solidFill>
                  <a:srgbClr val="FF0000"/>
                </a:solidFill>
              </a:rPr>
              <a:t>timing</a:t>
            </a:r>
            <a:r>
              <a:rPr lang="it-IT" dirty="0" smtClean="0"/>
              <a:t>)</a:t>
            </a:r>
          </a:p>
          <a:p>
            <a:pPr lvl="1"/>
            <a:r>
              <a:rPr lang="it-IT" dirty="0" smtClean="0"/>
              <a:t>Some </a:t>
            </a:r>
            <a:r>
              <a:rPr lang="it-IT" dirty="0" err="1" smtClean="0"/>
              <a:t>countries</a:t>
            </a:r>
            <a:r>
              <a:rPr lang="it-IT" dirty="0" smtClean="0"/>
              <a:t>, </a:t>
            </a:r>
            <a:r>
              <a:rPr lang="it-IT" dirty="0" err="1" smtClean="0"/>
              <a:t>while</a:t>
            </a:r>
            <a:r>
              <a:rPr lang="it-IT" dirty="0" smtClean="0"/>
              <a:t> </a:t>
            </a:r>
            <a:r>
              <a:rPr lang="it-IT" dirty="0" err="1" smtClean="0"/>
              <a:t>enjoying</a:t>
            </a:r>
            <a:r>
              <a:rPr lang="it-IT" dirty="0" smtClean="0"/>
              <a:t> </a:t>
            </a:r>
            <a:r>
              <a:rPr lang="it-IT" dirty="0" err="1" smtClean="0"/>
              <a:t>relatively</a:t>
            </a:r>
            <a:r>
              <a:rPr lang="it-IT" dirty="0" smtClean="0"/>
              <a:t> high living </a:t>
            </a:r>
            <a:r>
              <a:rPr lang="it-IT" dirty="0" err="1" smtClean="0"/>
              <a:t>standards</a:t>
            </a:r>
            <a:r>
              <a:rPr lang="it-IT" dirty="0" smtClean="0"/>
              <a:t>, take off </a:t>
            </a:r>
            <a:r>
              <a:rPr lang="it-IT" dirty="0" err="1" smtClean="0"/>
              <a:t>later</a:t>
            </a:r>
            <a:r>
              <a:rPr lang="it-IT" dirty="0" smtClean="0"/>
              <a:t> </a:t>
            </a:r>
            <a:r>
              <a:rPr lang="it-IT" dirty="0" err="1" smtClean="0"/>
              <a:t>than</a:t>
            </a:r>
            <a:r>
              <a:rPr lang="it-IT" dirty="0" smtClean="0"/>
              <a:t> </a:t>
            </a:r>
            <a:r>
              <a:rPr lang="it-IT" dirty="0" err="1" smtClean="0"/>
              <a:t>less</a:t>
            </a:r>
            <a:r>
              <a:rPr lang="it-IT" dirty="0" smtClean="0"/>
              <a:t> </a:t>
            </a:r>
            <a:r>
              <a:rPr lang="it-IT" dirty="0" err="1" smtClean="0"/>
              <a:t>well</a:t>
            </a:r>
            <a:r>
              <a:rPr lang="it-IT" dirty="0" smtClean="0"/>
              <a:t>-off </a:t>
            </a:r>
            <a:r>
              <a:rPr lang="it-IT" dirty="0" err="1" smtClean="0"/>
              <a:t>countries</a:t>
            </a:r>
            <a:r>
              <a:rPr lang="it-IT" dirty="0" smtClean="0"/>
              <a:t> (</a:t>
            </a:r>
            <a:r>
              <a:rPr lang="it-IT" dirty="0" err="1" smtClean="0">
                <a:solidFill>
                  <a:srgbClr val="FF0000"/>
                </a:solidFill>
              </a:rPr>
              <a:t>relationship</a:t>
            </a:r>
            <a:r>
              <a:rPr lang="it-IT" dirty="0" smtClean="0">
                <a:solidFill>
                  <a:srgbClr val="FF0000"/>
                </a:solidFill>
              </a:rPr>
              <a:t> </a:t>
            </a:r>
            <a:r>
              <a:rPr lang="it-IT" dirty="0" err="1" smtClean="0">
                <a:solidFill>
                  <a:srgbClr val="FF0000"/>
                </a:solidFill>
              </a:rPr>
              <a:t>between</a:t>
            </a:r>
            <a:r>
              <a:rPr lang="it-IT" dirty="0" smtClean="0">
                <a:solidFill>
                  <a:srgbClr val="FF0000"/>
                </a:solidFill>
              </a:rPr>
              <a:t> GDP per capita </a:t>
            </a:r>
            <a:r>
              <a:rPr lang="it-IT" dirty="0" err="1" smtClean="0">
                <a:solidFill>
                  <a:srgbClr val="FF0000"/>
                </a:solidFill>
              </a:rPr>
              <a:t>level</a:t>
            </a:r>
            <a:r>
              <a:rPr lang="it-IT" dirty="0" smtClean="0">
                <a:solidFill>
                  <a:srgbClr val="FF0000"/>
                </a:solidFill>
              </a:rPr>
              <a:t> and </a:t>
            </a:r>
            <a:r>
              <a:rPr lang="it-IT" dirty="0" err="1" smtClean="0">
                <a:solidFill>
                  <a:srgbClr val="FF0000"/>
                </a:solidFill>
              </a:rPr>
              <a:t>growth</a:t>
            </a:r>
            <a:r>
              <a:rPr lang="it-IT" dirty="0" smtClean="0"/>
              <a:t>)</a:t>
            </a:r>
          </a:p>
          <a:p>
            <a:pPr lvl="1"/>
            <a:r>
              <a:rPr lang="it-IT" dirty="0" smtClean="0"/>
              <a:t>Some </a:t>
            </a:r>
            <a:r>
              <a:rPr lang="it-IT" dirty="0" err="1" smtClean="0"/>
              <a:t>countries</a:t>
            </a:r>
            <a:r>
              <a:rPr lang="it-IT" dirty="0" smtClean="0"/>
              <a:t> stagnate for a long time and </a:t>
            </a:r>
            <a:r>
              <a:rPr lang="it-IT" dirty="0" err="1" smtClean="0"/>
              <a:t>then</a:t>
            </a:r>
            <a:r>
              <a:rPr lang="it-IT" dirty="0" smtClean="0"/>
              <a:t> take off </a:t>
            </a:r>
            <a:r>
              <a:rPr lang="it-IT" dirty="0" err="1" smtClean="0"/>
              <a:t>very</a:t>
            </a:r>
            <a:r>
              <a:rPr lang="it-IT" dirty="0" smtClean="0"/>
              <a:t> </a:t>
            </a:r>
            <a:r>
              <a:rPr lang="it-IT" dirty="0" err="1" smtClean="0"/>
              <a:t>rapidly</a:t>
            </a:r>
            <a:r>
              <a:rPr lang="it-IT" dirty="0" smtClean="0"/>
              <a:t> (</a:t>
            </a:r>
            <a:r>
              <a:rPr lang="it-IT" dirty="0" smtClean="0">
                <a:solidFill>
                  <a:srgbClr val="FF0000"/>
                </a:solidFill>
              </a:rPr>
              <a:t>pace</a:t>
            </a:r>
            <a:r>
              <a:rPr lang="it-IT" dirty="0" smtClean="0"/>
              <a:t>)</a:t>
            </a:r>
          </a:p>
          <a:p>
            <a:pPr lvl="1"/>
            <a:r>
              <a:rPr lang="it-IT" dirty="0" smtClean="0"/>
              <a:t>Some </a:t>
            </a:r>
            <a:r>
              <a:rPr lang="it-IT" dirty="0" err="1" smtClean="0"/>
              <a:t>countries</a:t>
            </a:r>
            <a:r>
              <a:rPr lang="it-IT" dirty="0" smtClean="0"/>
              <a:t> (</a:t>
            </a:r>
            <a:r>
              <a:rPr lang="it-IT" dirty="0" err="1" smtClean="0"/>
              <a:t>not</a:t>
            </a:r>
            <a:r>
              <a:rPr lang="it-IT" dirty="0" smtClean="0"/>
              <a:t> on the </a:t>
            </a:r>
            <a:r>
              <a:rPr lang="it-IT" dirty="0" err="1" smtClean="0"/>
              <a:t>graph</a:t>
            </a:r>
            <a:r>
              <a:rPr lang="it-IT" dirty="0" smtClean="0"/>
              <a:t>) </a:t>
            </a:r>
            <a:r>
              <a:rPr lang="it-IT" dirty="0" err="1" smtClean="0"/>
              <a:t>never</a:t>
            </a:r>
            <a:r>
              <a:rPr lang="it-IT" dirty="0" smtClean="0"/>
              <a:t> take off or do so </a:t>
            </a:r>
            <a:r>
              <a:rPr lang="it-IT" dirty="0" err="1" smtClean="0"/>
              <a:t>at</a:t>
            </a:r>
            <a:r>
              <a:rPr lang="it-IT" dirty="0" smtClean="0"/>
              <a:t> a </a:t>
            </a:r>
            <a:r>
              <a:rPr lang="it-IT" dirty="0" err="1" smtClean="0"/>
              <a:t>very</a:t>
            </a:r>
            <a:r>
              <a:rPr lang="it-IT" dirty="0" smtClean="0"/>
              <a:t> slow pace.</a:t>
            </a:r>
          </a:p>
        </p:txBody>
      </p:sp>
    </p:spTree>
    <p:extLst>
      <p:ext uri="{BB962C8B-B14F-4D97-AF65-F5344CB8AC3E}">
        <p14:creationId xmlns:p14="http://schemas.microsoft.com/office/powerpoint/2010/main" val="1310649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Take-off in living </a:t>
            </a:r>
            <a:r>
              <a:rPr lang="it-IT" dirty="0" err="1" smtClean="0"/>
              <a:t>standards</a:t>
            </a:r>
            <a:r>
              <a:rPr lang="it-IT" dirty="0" smtClean="0"/>
              <a:t>, 3</a:t>
            </a:r>
            <a:endParaRPr lang="it-IT" dirty="0"/>
          </a:p>
        </p:txBody>
      </p:sp>
      <p:sp>
        <p:nvSpPr>
          <p:cNvPr id="3" name="Segnaposto contenuto 2"/>
          <p:cNvSpPr>
            <a:spLocks noGrp="1"/>
          </p:cNvSpPr>
          <p:nvPr>
            <p:ph idx="1"/>
          </p:nvPr>
        </p:nvSpPr>
        <p:spPr/>
        <p:txBody>
          <a:bodyPr>
            <a:normAutofit fontScale="92500" lnSpcReduction="10000"/>
          </a:bodyPr>
          <a:lstStyle/>
          <a:p>
            <a:r>
              <a:rPr lang="it-IT" dirty="0" err="1" smtClean="0">
                <a:solidFill>
                  <a:srgbClr val="FF0000"/>
                </a:solidFill>
              </a:rPr>
              <a:t>Questions</a:t>
            </a:r>
            <a:endParaRPr lang="it-IT" dirty="0" smtClean="0">
              <a:solidFill>
                <a:srgbClr val="FF0000"/>
              </a:solidFill>
            </a:endParaRPr>
          </a:p>
          <a:p>
            <a:pPr lvl="1"/>
            <a:r>
              <a:rPr lang="it-IT" dirty="0" err="1" smtClean="0"/>
              <a:t>Why</a:t>
            </a:r>
            <a:r>
              <a:rPr lang="it-IT" dirty="0" smtClean="0"/>
              <a:t> do </a:t>
            </a:r>
            <a:r>
              <a:rPr lang="it-IT" dirty="0" err="1" smtClean="0"/>
              <a:t>people</a:t>
            </a:r>
            <a:r>
              <a:rPr lang="it-IT" dirty="0" smtClean="0"/>
              <a:t> living in some </a:t>
            </a:r>
            <a:r>
              <a:rPr lang="it-IT" dirty="0" err="1" smtClean="0"/>
              <a:t>countries</a:t>
            </a:r>
            <a:r>
              <a:rPr lang="it-IT" dirty="0" smtClean="0"/>
              <a:t> </a:t>
            </a:r>
            <a:r>
              <a:rPr lang="it-IT" dirty="0" err="1" smtClean="0"/>
              <a:t>enjoy</a:t>
            </a:r>
            <a:r>
              <a:rPr lang="it-IT" dirty="0" smtClean="0"/>
              <a:t> </a:t>
            </a:r>
            <a:r>
              <a:rPr lang="it-IT" dirty="0" err="1" smtClean="0"/>
              <a:t>much</a:t>
            </a:r>
            <a:r>
              <a:rPr lang="it-IT" dirty="0" smtClean="0"/>
              <a:t> </a:t>
            </a:r>
            <a:r>
              <a:rPr lang="it-IT" dirty="0" err="1" smtClean="0"/>
              <a:t>higher</a:t>
            </a:r>
            <a:r>
              <a:rPr lang="it-IT" dirty="0" smtClean="0"/>
              <a:t> </a:t>
            </a:r>
            <a:r>
              <a:rPr lang="it-IT" dirty="0" err="1" smtClean="0"/>
              <a:t>average</a:t>
            </a:r>
            <a:r>
              <a:rPr lang="it-IT" dirty="0" smtClean="0"/>
              <a:t> living </a:t>
            </a:r>
            <a:r>
              <a:rPr lang="it-IT" dirty="0" err="1" smtClean="0"/>
              <a:t>standards</a:t>
            </a:r>
            <a:r>
              <a:rPr lang="it-IT" dirty="0" smtClean="0"/>
              <a:t> </a:t>
            </a:r>
            <a:r>
              <a:rPr lang="it-IT" dirty="0" err="1" smtClean="0"/>
              <a:t>than</a:t>
            </a:r>
            <a:r>
              <a:rPr lang="it-IT" dirty="0" smtClean="0"/>
              <a:t> </a:t>
            </a:r>
            <a:r>
              <a:rPr lang="it-IT" dirty="0" err="1" smtClean="0"/>
              <a:t>people</a:t>
            </a:r>
            <a:r>
              <a:rPr lang="it-IT" dirty="0" smtClean="0"/>
              <a:t> living in </a:t>
            </a:r>
            <a:r>
              <a:rPr lang="it-IT" dirty="0" err="1" smtClean="0"/>
              <a:t>other</a:t>
            </a:r>
            <a:r>
              <a:rPr lang="it-IT" dirty="0" smtClean="0"/>
              <a:t> </a:t>
            </a:r>
            <a:r>
              <a:rPr lang="it-IT" dirty="0" err="1" smtClean="0"/>
              <a:t>countries</a:t>
            </a:r>
            <a:r>
              <a:rPr lang="it-IT" dirty="0" smtClean="0"/>
              <a:t>?</a:t>
            </a:r>
          </a:p>
          <a:p>
            <a:pPr lvl="1"/>
            <a:r>
              <a:rPr lang="it-IT" dirty="0" err="1" smtClean="0"/>
              <a:t>What</a:t>
            </a:r>
            <a:r>
              <a:rPr lang="it-IT" dirty="0" smtClean="0"/>
              <a:t> can be </a:t>
            </a:r>
            <a:r>
              <a:rPr lang="it-IT" dirty="0" err="1" smtClean="0"/>
              <a:t>done</a:t>
            </a:r>
            <a:r>
              <a:rPr lang="it-IT" dirty="0" smtClean="0"/>
              <a:t> to </a:t>
            </a:r>
            <a:r>
              <a:rPr lang="it-IT" dirty="0" err="1" smtClean="0"/>
              <a:t>improve</a:t>
            </a:r>
            <a:r>
              <a:rPr lang="it-IT" dirty="0" smtClean="0"/>
              <a:t> a </a:t>
            </a:r>
            <a:r>
              <a:rPr lang="it-IT" dirty="0" err="1" smtClean="0"/>
              <a:t>country’s</a:t>
            </a:r>
            <a:r>
              <a:rPr lang="it-IT" dirty="0" smtClean="0"/>
              <a:t> living </a:t>
            </a:r>
            <a:r>
              <a:rPr lang="it-IT" dirty="0" err="1" smtClean="0"/>
              <a:t>standards</a:t>
            </a:r>
            <a:r>
              <a:rPr lang="it-IT" dirty="0" smtClean="0"/>
              <a:t>?</a:t>
            </a:r>
          </a:p>
          <a:p>
            <a:pPr lvl="1"/>
            <a:r>
              <a:rPr lang="it-IT" dirty="0" err="1" smtClean="0"/>
              <a:t>What</a:t>
            </a:r>
            <a:r>
              <a:rPr lang="it-IT" dirty="0" smtClean="0"/>
              <a:t> </a:t>
            </a:r>
            <a:r>
              <a:rPr lang="it-IT" dirty="0" err="1" smtClean="0"/>
              <a:t>makes</a:t>
            </a:r>
            <a:r>
              <a:rPr lang="it-IT" dirty="0" smtClean="0"/>
              <a:t> </a:t>
            </a:r>
            <a:r>
              <a:rPr lang="it-IT" dirty="0" err="1" smtClean="0"/>
              <a:t>certain</a:t>
            </a:r>
            <a:r>
              <a:rPr lang="it-IT" dirty="0" smtClean="0"/>
              <a:t> </a:t>
            </a:r>
            <a:r>
              <a:rPr lang="it-IT" dirty="0" err="1" smtClean="0"/>
              <a:t>countries</a:t>
            </a:r>
            <a:r>
              <a:rPr lang="it-IT" dirty="0" smtClean="0"/>
              <a:t> «</a:t>
            </a:r>
            <a:r>
              <a:rPr lang="it-IT" dirty="0" err="1" smtClean="0"/>
              <a:t>richer</a:t>
            </a:r>
            <a:r>
              <a:rPr lang="it-IT" dirty="0" smtClean="0"/>
              <a:t>» (and </a:t>
            </a:r>
            <a:r>
              <a:rPr lang="it-IT" dirty="0" err="1" smtClean="0"/>
              <a:t>therefore</a:t>
            </a:r>
            <a:r>
              <a:rPr lang="it-IT" dirty="0" smtClean="0"/>
              <a:t> more </a:t>
            </a:r>
            <a:r>
              <a:rPr lang="it-IT" dirty="0" err="1" smtClean="0"/>
              <a:t>powerful</a:t>
            </a:r>
            <a:r>
              <a:rPr lang="it-IT" dirty="0" smtClean="0"/>
              <a:t>) </a:t>
            </a:r>
            <a:r>
              <a:rPr lang="it-IT" dirty="0" err="1" smtClean="0"/>
              <a:t>than</a:t>
            </a:r>
            <a:r>
              <a:rPr lang="it-IT" dirty="0" smtClean="0"/>
              <a:t> </a:t>
            </a:r>
            <a:r>
              <a:rPr lang="it-IT" dirty="0" err="1" smtClean="0"/>
              <a:t>others</a:t>
            </a:r>
            <a:r>
              <a:rPr lang="it-IT" dirty="0" smtClean="0"/>
              <a:t>?</a:t>
            </a:r>
          </a:p>
          <a:p>
            <a:endParaRPr lang="it-IT" dirty="0"/>
          </a:p>
          <a:p>
            <a:r>
              <a:rPr lang="it-IT" dirty="0" err="1" smtClean="0">
                <a:solidFill>
                  <a:srgbClr val="FF0000"/>
                </a:solidFill>
              </a:rPr>
              <a:t>Starting</a:t>
            </a:r>
            <a:r>
              <a:rPr lang="it-IT" dirty="0" smtClean="0">
                <a:solidFill>
                  <a:srgbClr val="FF0000"/>
                </a:solidFill>
              </a:rPr>
              <a:t> in the XVII </a:t>
            </a:r>
            <a:r>
              <a:rPr lang="it-IT" dirty="0" err="1" smtClean="0">
                <a:solidFill>
                  <a:srgbClr val="FF0000"/>
                </a:solidFill>
              </a:rPr>
              <a:t>century</a:t>
            </a:r>
            <a:r>
              <a:rPr lang="it-IT" dirty="0" smtClean="0"/>
              <a:t>, </a:t>
            </a:r>
            <a:r>
              <a:rPr lang="it-IT" dirty="0" err="1" smtClean="0"/>
              <a:t>as</a:t>
            </a:r>
            <a:r>
              <a:rPr lang="it-IT" dirty="0" smtClean="0"/>
              <a:t> take-</a:t>
            </a:r>
            <a:r>
              <a:rPr lang="it-IT" dirty="0" err="1" smtClean="0"/>
              <a:t>offs</a:t>
            </a:r>
            <a:r>
              <a:rPr lang="it-IT" dirty="0" smtClean="0"/>
              <a:t> </a:t>
            </a:r>
            <a:r>
              <a:rPr lang="it-IT" dirty="0" err="1" smtClean="0"/>
              <a:t>began</a:t>
            </a:r>
            <a:r>
              <a:rPr lang="it-IT" dirty="0" smtClean="0"/>
              <a:t> in </a:t>
            </a:r>
            <a:r>
              <a:rPr lang="it-IT" dirty="0" err="1" smtClean="0"/>
              <a:t>several</a:t>
            </a:r>
            <a:r>
              <a:rPr lang="it-IT" dirty="0" smtClean="0"/>
              <a:t> </a:t>
            </a:r>
            <a:r>
              <a:rPr lang="it-IT" dirty="0" err="1" smtClean="0"/>
              <a:t>European</a:t>
            </a:r>
            <a:r>
              <a:rPr lang="it-IT" dirty="0" smtClean="0"/>
              <a:t> </a:t>
            </a:r>
            <a:r>
              <a:rPr lang="it-IT" dirty="0" err="1" smtClean="0"/>
              <a:t>countries</a:t>
            </a:r>
            <a:r>
              <a:rPr lang="it-IT" dirty="0" smtClean="0"/>
              <a:t> (</a:t>
            </a:r>
            <a:r>
              <a:rPr lang="it-IT" dirty="0" err="1" smtClean="0"/>
              <a:t>notable</a:t>
            </a:r>
            <a:r>
              <a:rPr lang="it-IT" dirty="0" smtClean="0"/>
              <a:t> Great Britain), </a:t>
            </a:r>
            <a:r>
              <a:rPr lang="it-IT" dirty="0" err="1" smtClean="0"/>
              <a:t>many</a:t>
            </a:r>
            <a:r>
              <a:rPr lang="it-IT" dirty="0" smtClean="0"/>
              <a:t> </a:t>
            </a:r>
            <a:r>
              <a:rPr lang="it-IT" dirty="0" err="1" smtClean="0"/>
              <a:t>people</a:t>
            </a:r>
            <a:r>
              <a:rPr lang="it-IT" dirty="0" smtClean="0"/>
              <a:t> </a:t>
            </a:r>
            <a:r>
              <a:rPr lang="it-IT" dirty="0" err="1" smtClean="0"/>
              <a:t>were</a:t>
            </a:r>
            <a:r>
              <a:rPr lang="it-IT" dirty="0" smtClean="0"/>
              <a:t> </a:t>
            </a:r>
            <a:r>
              <a:rPr lang="it-IT" dirty="0" err="1" smtClean="0"/>
              <a:t>asking</a:t>
            </a:r>
            <a:r>
              <a:rPr lang="it-IT" dirty="0" smtClean="0"/>
              <a:t> </a:t>
            </a:r>
            <a:r>
              <a:rPr lang="it-IT" dirty="0" err="1" smtClean="0"/>
              <a:t>these</a:t>
            </a:r>
            <a:r>
              <a:rPr lang="it-IT" dirty="0" smtClean="0"/>
              <a:t> </a:t>
            </a:r>
            <a:r>
              <a:rPr lang="it-IT" dirty="0" err="1" smtClean="0"/>
              <a:t>questions</a:t>
            </a:r>
            <a:r>
              <a:rPr lang="it-IT" dirty="0" smtClean="0"/>
              <a:t> and </a:t>
            </a:r>
            <a:r>
              <a:rPr lang="it-IT" dirty="0" err="1" smtClean="0"/>
              <a:t>looking</a:t>
            </a:r>
            <a:r>
              <a:rPr lang="it-IT" dirty="0" smtClean="0"/>
              <a:t> for </a:t>
            </a:r>
            <a:r>
              <a:rPr lang="it-IT" dirty="0" err="1" smtClean="0"/>
              <a:t>answers</a:t>
            </a:r>
            <a:r>
              <a:rPr lang="it-IT" dirty="0" smtClean="0"/>
              <a:t>… </a:t>
            </a:r>
          </a:p>
          <a:p>
            <a:endParaRPr lang="it-IT" dirty="0"/>
          </a:p>
          <a:p>
            <a:r>
              <a:rPr lang="it-IT" dirty="0" err="1" smtClean="0"/>
              <a:t>This</a:t>
            </a:r>
            <a:r>
              <a:rPr lang="it-IT" dirty="0" smtClean="0"/>
              <a:t> </a:t>
            </a:r>
            <a:r>
              <a:rPr lang="it-IT" dirty="0" err="1" smtClean="0"/>
              <a:t>is</a:t>
            </a:r>
            <a:r>
              <a:rPr lang="it-IT" dirty="0" smtClean="0"/>
              <a:t> </a:t>
            </a:r>
            <a:r>
              <a:rPr lang="it-IT" dirty="0" err="1" smtClean="0"/>
              <a:t>how</a:t>
            </a:r>
            <a:r>
              <a:rPr lang="it-IT" dirty="0" smtClean="0"/>
              <a:t> </a:t>
            </a:r>
            <a:r>
              <a:rPr lang="it-IT" dirty="0" err="1" smtClean="0"/>
              <a:t>modern</a:t>
            </a:r>
            <a:r>
              <a:rPr lang="it-IT" dirty="0" smtClean="0"/>
              <a:t> </a:t>
            </a:r>
            <a:r>
              <a:rPr lang="it-IT" dirty="0" err="1" smtClean="0"/>
              <a:t>economic</a:t>
            </a:r>
            <a:r>
              <a:rPr lang="it-IT" dirty="0" smtClean="0"/>
              <a:t> </a:t>
            </a:r>
            <a:r>
              <a:rPr lang="it-IT" dirty="0" err="1" smtClean="0"/>
              <a:t>thought</a:t>
            </a:r>
            <a:r>
              <a:rPr lang="it-IT" dirty="0" smtClean="0"/>
              <a:t> </a:t>
            </a:r>
            <a:r>
              <a:rPr lang="it-IT" dirty="0" err="1" smtClean="0"/>
              <a:t>began</a:t>
            </a:r>
            <a:r>
              <a:rPr lang="it-IT" dirty="0" smtClean="0"/>
              <a:t>…</a:t>
            </a:r>
          </a:p>
          <a:p>
            <a:endParaRPr lang="it-IT" dirty="0"/>
          </a:p>
          <a:p>
            <a:endParaRPr lang="it-IT" dirty="0"/>
          </a:p>
        </p:txBody>
      </p:sp>
    </p:spTree>
    <p:extLst>
      <p:ext uri="{BB962C8B-B14F-4D97-AF65-F5344CB8AC3E}">
        <p14:creationId xmlns:p14="http://schemas.microsoft.com/office/powerpoint/2010/main" val="1927471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Adam Smith </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Among </a:t>
            </a:r>
            <a:r>
              <a:rPr lang="it-IT" dirty="0" err="1" smtClean="0"/>
              <a:t>those</a:t>
            </a:r>
            <a:r>
              <a:rPr lang="it-IT" dirty="0" smtClean="0"/>
              <a:t> </a:t>
            </a:r>
            <a:r>
              <a:rPr lang="it-IT" dirty="0" err="1" smtClean="0"/>
              <a:t>who</a:t>
            </a:r>
            <a:r>
              <a:rPr lang="it-IT" dirty="0" smtClean="0"/>
              <a:t> </a:t>
            </a:r>
            <a:r>
              <a:rPr lang="it-IT" dirty="0" err="1" smtClean="0"/>
              <a:t>were</a:t>
            </a:r>
            <a:r>
              <a:rPr lang="it-IT" dirty="0" smtClean="0"/>
              <a:t> </a:t>
            </a:r>
            <a:r>
              <a:rPr lang="it-IT" dirty="0" err="1" smtClean="0"/>
              <a:t>investigating</a:t>
            </a:r>
            <a:r>
              <a:rPr lang="it-IT" dirty="0"/>
              <a:t> </a:t>
            </a:r>
            <a:r>
              <a:rPr lang="it-IT" dirty="0" smtClean="0"/>
              <a:t>living </a:t>
            </a:r>
            <a:r>
              <a:rPr lang="it-IT" dirty="0" err="1" smtClean="0"/>
              <a:t>standards</a:t>
            </a:r>
            <a:r>
              <a:rPr lang="it-IT" dirty="0" smtClean="0"/>
              <a:t>, take-</a:t>
            </a:r>
            <a:r>
              <a:rPr lang="it-IT" dirty="0" err="1" smtClean="0"/>
              <a:t>offs</a:t>
            </a:r>
            <a:r>
              <a:rPr lang="it-IT" dirty="0" smtClean="0"/>
              <a:t> and </a:t>
            </a:r>
            <a:r>
              <a:rPr lang="it-IT" dirty="0" err="1" smtClean="0"/>
              <a:t>their</a:t>
            </a:r>
            <a:r>
              <a:rPr lang="it-IT" dirty="0" smtClean="0"/>
              <a:t> </a:t>
            </a:r>
            <a:r>
              <a:rPr lang="it-IT" dirty="0" err="1" smtClean="0"/>
              <a:t>causes</a:t>
            </a:r>
            <a:r>
              <a:rPr lang="it-IT" dirty="0" smtClean="0"/>
              <a:t> in the XVII </a:t>
            </a:r>
            <a:r>
              <a:rPr lang="it-IT" dirty="0" err="1" smtClean="0"/>
              <a:t>century</a:t>
            </a:r>
            <a:r>
              <a:rPr lang="it-IT" dirty="0" smtClean="0"/>
              <a:t>, </a:t>
            </a:r>
            <a:r>
              <a:rPr lang="it-IT" dirty="0"/>
              <a:t>a </a:t>
            </a:r>
            <a:r>
              <a:rPr lang="it-IT" dirty="0" err="1"/>
              <a:t>Scottish</a:t>
            </a:r>
            <a:r>
              <a:rPr lang="it-IT" dirty="0"/>
              <a:t> </a:t>
            </a:r>
            <a:r>
              <a:rPr lang="it-IT" dirty="0" smtClean="0"/>
              <a:t>man </a:t>
            </a:r>
            <a:r>
              <a:rPr lang="it-IT" dirty="0" err="1"/>
              <a:t>named</a:t>
            </a:r>
            <a:r>
              <a:rPr lang="it-IT" dirty="0"/>
              <a:t> </a:t>
            </a:r>
            <a:r>
              <a:rPr lang="it-IT" dirty="0">
                <a:solidFill>
                  <a:srgbClr val="FF0000"/>
                </a:solidFill>
              </a:rPr>
              <a:t>Adam Smith (1723 – 1790)</a:t>
            </a:r>
            <a:r>
              <a:rPr lang="it-IT" dirty="0"/>
              <a:t>, </a:t>
            </a:r>
            <a:r>
              <a:rPr lang="it-IT" dirty="0" err="1"/>
              <a:t>came</a:t>
            </a:r>
            <a:r>
              <a:rPr lang="it-IT" dirty="0"/>
              <a:t> up with a set of </a:t>
            </a:r>
            <a:r>
              <a:rPr lang="it-IT" dirty="0" err="1"/>
              <a:t>answers</a:t>
            </a:r>
            <a:r>
              <a:rPr lang="it-IT" dirty="0"/>
              <a:t>, </a:t>
            </a:r>
            <a:r>
              <a:rPr lang="it-IT" dirty="0" err="1"/>
              <a:t>partly</a:t>
            </a:r>
            <a:r>
              <a:rPr lang="it-IT" dirty="0"/>
              <a:t> </a:t>
            </a:r>
            <a:r>
              <a:rPr lang="it-IT" dirty="0" err="1"/>
              <a:t>drawn</a:t>
            </a:r>
            <a:r>
              <a:rPr lang="it-IT" dirty="0"/>
              <a:t> from </a:t>
            </a:r>
            <a:r>
              <a:rPr lang="it-IT" dirty="0" err="1"/>
              <a:t>original</a:t>
            </a:r>
            <a:r>
              <a:rPr lang="it-IT" dirty="0"/>
              <a:t> </a:t>
            </a:r>
            <a:r>
              <a:rPr lang="it-IT" dirty="0" err="1"/>
              <a:t>observations</a:t>
            </a:r>
            <a:r>
              <a:rPr lang="it-IT" dirty="0"/>
              <a:t> </a:t>
            </a:r>
            <a:r>
              <a:rPr lang="it-IT" dirty="0" err="1"/>
              <a:t>partly</a:t>
            </a:r>
            <a:r>
              <a:rPr lang="it-IT" dirty="0"/>
              <a:t> from </a:t>
            </a:r>
            <a:r>
              <a:rPr lang="it-IT" dirty="0" err="1"/>
              <a:t>other</a:t>
            </a:r>
            <a:r>
              <a:rPr lang="it-IT" dirty="0"/>
              <a:t> </a:t>
            </a:r>
            <a:r>
              <a:rPr lang="it-IT" dirty="0" err="1"/>
              <a:t>sources</a:t>
            </a:r>
            <a:r>
              <a:rPr lang="it-IT" dirty="0"/>
              <a:t>, </a:t>
            </a:r>
            <a:r>
              <a:rPr lang="it-IT" dirty="0" err="1"/>
              <a:t>which</a:t>
            </a:r>
            <a:r>
              <a:rPr lang="it-IT" dirty="0"/>
              <a:t> he </a:t>
            </a:r>
            <a:r>
              <a:rPr lang="it-IT" dirty="0" err="1"/>
              <a:t>published</a:t>
            </a:r>
            <a:r>
              <a:rPr lang="it-IT" dirty="0"/>
              <a:t> in 1776 under the </a:t>
            </a:r>
            <a:r>
              <a:rPr lang="it-IT" dirty="0" err="1"/>
              <a:t>title</a:t>
            </a:r>
            <a:r>
              <a:rPr lang="it-IT" dirty="0"/>
              <a:t> </a:t>
            </a:r>
            <a:r>
              <a:rPr lang="it-IT" i="1" dirty="0" err="1">
                <a:solidFill>
                  <a:srgbClr val="00B050"/>
                </a:solidFill>
              </a:rPr>
              <a:t>Inquiry</a:t>
            </a:r>
            <a:r>
              <a:rPr lang="it-IT" i="1" dirty="0">
                <a:solidFill>
                  <a:srgbClr val="00B050"/>
                </a:solidFill>
              </a:rPr>
              <a:t> </a:t>
            </a:r>
            <a:r>
              <a:rPr lang="it-IT" i="1" dirty="0" err="1">
                <a:solidFill>
                  <a:srgbClr val="00B050"/>
                </a:solidFill>
              </a:rPr>
              <a:t>into</a:t>
            </a:r>
            <a:r>
              <a:rPr lang="it-IT" i="1" dirty="0">
                <a:solidFill>
                  <a:srgbClr val="00B050"/>
                </a:solidFill>
              </a:rPr>
              <a:t> the Nature and </a:t>
            </a:r>
            <a:r>
              <a:rPr lang="it-IT" i="1" dirty="0" err="1">
                <a:solidFill>
                  <a:srgbClr val="00B050"/>
                </a:solidFill>
              </a:rPr>
              <a:t>Causes</a:t>
            </a:r>
            <a:r>
              <a:rPr lang="it-IT" i="1" dirty="0">
                <a:solidFill>
                  <a:srgbClr val="00B050"/>
                </a:solidFill>
              </a:rPr>
              <a:t> of the </a:t>
            </a:r>
            <a:r>
              <a:rPr lang="it-IT" i="1" dirty="0" err="1">
                <a:solidFill>
                  <a:srgbClr val="00B050"/>
                </a:solidFill>
              </a:rPr>
              <a:t>Wealth</a:t>
            </a:r>
            <a:r>
              <a:rPr lang="it-IT" i="1" dirty="0">
                <a:solidFill>
                  <a:srgbClr val="00B050"/>
                </a:solidFill>
              </a:rPr>
              <a:t> of Nations</a:t>
            </a:r>
            <a:r>
              <a:rPr lang="it-IT" i="1" dirty="0" smtClean="0"/>
              <a:t>.</a:t>
            </a:r>
          </a:p>
          <a:p>
            <a:endParaRPr lang="it-IT" dirty="0" smtClean="0"/>
          </a:p>
          <a:p>
            <a:r>
              <a:rPr lang="it-IT" dirty="0" smtClean="0"/>
              <a:t>Adam Smith </a:t>
            </a:r>
            <a:r>
              <a:rPr lang="it-IT" dirty="0" err="1" smtClean="0"/>
              <a:t>witnessed</a:t>
            </a:r>
            <a:r>
              <a:rPr lang="it-IT" dirty="0" smtClean="0"/>
              <a:t> the </a:t>
            </a:r>
            <a:r>
              <a:rPr lang="it-IT" dirty="0" err="1" smtClean="0"/>
              <a:t>transition</a:t>
            </a:r>
            <a:r>
              <a:rPr lang="it-IT" dirty="0" smtClean="0"/>
              <a:t> from the commercial </a:t>
            </a:r>
            <a:r>
              <a:rPr lang="it-IT" dirty="0" err="1" smtClean="0"/>
              <a:t>revolution</a:t>
            </a:r>
            <a:r>
              <a:rPr lang="it-IT" dirty="0" smtClean="0"/>
              <a:t> to the </a:t>
            </a:r>
            <a:r>
              <a:rPr lang="it-IT" dirty="0" err="1" smtClean="0"/>
              <a:t>beginning</a:t>
            </a:r>
            <a:r>
              <a:rPr lang="it-IT" dirty="0" smtClean="0"/>
              <a:t> of the industrial </a:t>
            </a:r>
            <a:r>
              <a:rPr lang="it-IT" dirty="0" err="1" smtClean="0"/>
              <a:t>revolution</a:t>
            </a:r>
            <a:r>
              <a:rPr lang="it-IT" dirty="0" smtClean="0"/>
              <a:t> (</a:t>
            </a:r>
            <a:r>
              <a:rPr lang="it-IT" dirty="0" err="1" smtClean="0"/>
              <a:t>which</a:t>
            </a:r>
            <a:r>
              <a:rPr lang="it-IT" dirty="0" smtClean="0"/>
              <a:t> </a:t>
            </a:r>
            <a:r>
              <a:rPr lang="it-IT" dirty="0" err="1" smtClean="0"/>
              <a:t>took</a:t>
            </a:r>
            <a:r>
              <a:rPr lang="it-IT" dirty="0" smtClean="0"/>
              <a:t> </a:t>
            </a:r>
            <a:r>
              <a:rPr lang="it-IT" dirty="0" err="1" smtClean="0"/>
              <a:t>place</a:t>
            </a:r>
            <a:r>
              <a:rPr lang="it-IT" dirty="0" smtClean="0"/>
              <a:t> </a:t>
            </a:r>
            <a:r>
              <a:rPr lang="it-IT" dirty="0" err="1" smtClean="0"/>
              <a:t>after</a:t>
            </a:r>
            <a:r>
              <a:rPr lang="it-IT" dirty="0" smtClean="0"/>
              <a:t> </a:t>
            </a:r>
            <a:r>
              <a:rPr lang="it-IT" dirty="0" err="1" smtClean="0"/>
              <a:t>his</a:t>
            </a:r>
            <a:r>
              <a:rPr lang="it-IT" dirty="0" smtClean="0"/>
              <a:t> </a:t>
            </a:r>
            <a:r>
              <a:rPr lang="it-IT" dirty="0" err="1" smtClean="0"/>
              <a:t>death</a:t>
            </a:r>
            <a:r>
              <a:rPr lang="it-IT" dirty="0" smtClean="0"/>
              <a:t>). </a:t>
            </a:r>
            <a:r>
              <a:rPr lang="it-IT" dirty="0" err="1" smtClean="0"/>
              <a:t>As</a:t>
            </a:r>
            <a:r>
              <a:rPr lang="it-IT" dirty="0" smtClean="0"/>
              <a:t> an </a:t>
            </a:r>
            <a:r>
              <a:rPr lang="it-IT" dirty="0" err="1" smtClean="0"/>
              <a:t>economist</a:t>
            </a:r>
            <a:r>
              <a:rPr lang="it-IT" dirty="0" smtClean="0"/>
              <a:t>, Smith </a:t>
            </a:r>
            <a:r>
              <a:rPr lang="it-IT" dirty="0" err="1" smtClean="0"/>
              <a:t>studied</a:t>
            </a:r>
            <a:r>
              <a:rPr lang="it-IT" dirty="0" smtClean="0"/>
              <a:t> </a:t>
            </a:r>
            <a:r>
              <a:rPr lang="it-IT" dirty="0" err="1" smtClean="0"/>
              <a:t>how</a:t>
            </a:r>
            <a:r>
              <a:rPr lang="it-IT" dirty="0" smtClean="0"/>
              <a:t>: </a:t>
            </a:r>
          </a:p>
          <a:p>
            <a:pPr lvl="1"/>
            <a:r>
              <a:rPr lang="it-IT" dirty="0" err="1" smtClean="0"/>
              <a:t>Economic</a:t>
            </a:r>
            <a:r>
              <a:rPr lang="it-IT" dirty="0" smtClean="0"/>
              <a:t> </a:t>
            </a:r>
            <a:r>
              <a:rPr lang="it-IT" dirty="0" err="1" smtClean="0"/>
              <a:t>systems</a:t>
            </a:r>
            <a:r>
              <a:rPr lang="it-IT" dirty="0" smtClean="0"/>
              <a:t>, </a:t>
            </a:r>
            <a:r>
              <a:rPr lang="it-IT" dirty="0" err="1" smtClean="0"/>
              <a:t>based</a:t>
            </a:r>
            <a:r>
              <a:rPr lang="it-IT" dirty="0" smtClean="0"/>
              <a:t> on </a:t>
            </a:r>
            <a:r>
              <a:rPr lang="it-IT" dirty="0" err="1" smtClean="0"/>
              <a:t>decentralized</a:t>
            </a:r>
            <a:r>
              <a:rPr lang="it-IT" dirty="0" smtClean="0"/>
              <a:t> </a:t>
            </a:r>
            <a:r>
              <a:rPr lang="it-IT" dirty="0" err="1" smtClean="0"/>
              <a:t>activities</a:t>
            </a:r>
            <a:r>
              <a:rPr lang="it-IT" dirty="0" smtClean="0"/>
              <a:t> </a:t>
            </a:r>
            <a:r>
              <a:rPr lang="it-IT" dirty="0" err="1" smtClean="0"/>
              <a:t>conducted</a:t>
            </a:r>
            <a:r>
              <a:rPr lang="it-IT" dirty="0" smtClean="0"/>
              <a:t> by </a:t>
            </a:r>
            <a:r>
              <a:rPr lang="it-IT" dirty="0" err="1" smtClean="0"/>
              <a:t>different</a:t>
            </a:r>
            <a:r>
              <a:rPr lang="it-IT" dirty="0" smtClean="0"/>
              <a:t> </a:t>
            </a:r>
            <a:r>
              <a:rPr lang="it-IT" dirty="0" err="1" smtClean="0"/>
              <a:t>actors</a:t>
            </a:r>
            <a:r>
              <a:rPr lang="it-IT" dirty="0" smtClean="0"/>
              <a:t> (agents), </a:t>
            </a:r>
            <a:r>
              <a:rPr lang="it-IT" dirty="0" err="1" smtClean="0"/>
              <a:t>pursuing</a:t>
            </a:r>
            <a:r>
              <a:rPr lang="it-IT" dirty="0" smtClean="0"/>
              <a:t> self-</a:t>
            </a:r>
            <a:r>
              <a:rPr lang="it-IT" dirty="0" err="1" smtClean="0"/>
              <a:t>interest</a:t>
            </a:r>
            <a:r>
              <a:rPr lang="it-IT" dirty="0" smtClean="0"/>
              <a:t>, work and </a:t>
            </a:r>
            <a:r>
              <a:rPr lang="it-IT" dirty="0" err="1" smtClean="0"/>
              <a:t>expand</a:t>
            </a:r>
            <a:endParaRPr lang="it-IT" dirty="0" smtClean="0"/>
          </a:p>
          <a:p>
            <a:pPr lvl="1"/>
            <a:r>
              <a:rPr lang="it-IT" dirty="0" smtClean="0"/>
              <a:t>How </a:t>
            </a:r>
            <a:r>
              <a:rPr lang="it-IT" dirty="0" err="1" smtClean="0"/>
              <a:t>coordination</a:t>
            </a:r>
            <a:r>
              <a:rPr lang="it-IT" dirty="0" smtClean="0"/>
              <a:t> </a:t>
            </a:r>
            <a:r>
              <a:rPr lang="it-IT" dirty="0" err="1" smtClean="0"/>
              <a:t>among</a:t>
            </a:r>
            <a:r>
              <a:rPr lang="it-IT" dirty="0" smtClean="0"/>
              <a:t> </a:t>
            </a:r>
            <a:r>
              <a:rPr lang="it-IT" dirty="0" err="1" smtClean="0"/>
              <a:t>different</a:t>
            </a:r>
            <a:r>
              <a:rPr lang="it-IT" dirty="0" smtClean="0"/>
              <a:t> </a:t>
            </a:r>
            <a:r>
              <a:rPr lang="it-IT" dirty="0" err="1" smtClean="0"/>
              <a:t>actors</a:t>
            </a:r>
            <a:r>
              <a:rPr lang="it-IT" dirty="0" smtClean="0"/>
              <a:t> </a:t>
            </a:r>
            <a:r>
              <a:rPr lang="it-IT" dirty="0" err="1" smtClean="0"/>
              <a:t>takes</a:t>
            </a:r>
            <a:r>
              <a:rPr lang="it-IT" dirty="0" smtClean="0"/>
              <a:t> </a:t>
            </a:r>
            <a:r>
              <a:rPr lang="it-IT" dirty="0" err="1" smtClean="0"/>
              <a:t>place</a:t>
            </a:r>
            <a:endParaRPr lang="it-IT" dirty="0" smtClean="0"/>
          </a:p>
          <a:p>
            <a:pPr lvl="1"/>
            <a:r>
              <a:rPr lang="it-IT" dirty="0" smtClean="0"/>
              <a:t>How the private and the public </a:t>
            </a:r>
            <a:r>
              <a:rPr lang="it-IT" dirty="0" err="1" smtClean="0"/>
              <a:t>sector</a:t>
            </a:r>
            <a:r>
              <a:rPr lang="it-IT" dirty="0" smtClean="0"/>
              <a:t> </a:t>
            </a:r>
            <a:r>
              <a:rPr lang="it-IT" dirty="0" err="1" smtClean="0"/>
              <a:t>interact</a:t>
            </a:r>
            <a:endParaRPr lang="it-IT" dirty="0" smtClean="0"/>
          </a:p>
          <a:p>
            <a:pPr lvl="1"/>
            <a:r>
              <a:rPr lang="it-IT" dirty="0" err="1" smtClean="0"/>
              <a:t>Why</a:t>
            </a:r>
            <a:r>
              <a:rPr lang="it-IT" dirty="0" smtClean="0"/>
              <a:t> </a:t>
            </a:r>
            <a:r>
              <a:rPr lang="it-IT" dirty="0" err="1" smtClean="0"/>
              <a:t>certain</a:t>
            </a:r>
            <a:r>
              <a:rPr lang="it-IT" dirty="0" smtClean="0"/>
              <a:t> </a:t>
            </a:r>
            <a:r>
              <a:rPr lang="it-IT" dirty="0" err="1" smtClean="0"/>
              <a:t>countries</a:t>
            </a:r>
            <a:r>
              <a:rPr lang="it-IT" dirty="0" smtClean="0"/>
              <a:t> are </a:t>
            </a:r>
            <a:r>
              <a:rPr lang="it-IT" dirty="0" err="1" smtClean="0"/>
              <a:t>richer</a:t>
            </a:r>
            <a:r>
              <a:rPr lang="it-IT" dirty="0" smtClean="0"/>
              <a:t> </a:t>
            </a:r>
            <a:r>
              <a:rPr lang="it-IT" dirty="0" err="1" smtClean="0"/>
              <a:t>than</a:t>
            </a:r>
            <a:r>
              <a:rPr lang="it-IT" dirty="0" smtClean="0"/>
              <a:t> </a:t>
            </a:r>
            <a:r>
              <a:rPr lang="it-IT" dirty="0" err="1" smtClean="0"/>
              <a:t>others</a:t>
            </a:r>
            <a:endParaRPr lang="it-IT" dirty="0"/>
          </a:p>
          <a:p>
            <a:pPr lvl="1"/>
            <a:endParaRPr lang="it-IT" dirty="0" smtClean="0"/>
          </a:p>
          <a:p>
            <a:pPr lvl="1"/>
            <a:endParaRPr lang="it-IT" dirty="0"/>
          </a:p>
        </p:txBody>
      </p:sp>
      <p:pic>
        <p:nvPicPr>
          <p:cNvPr id="4" name="Immagin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74279" y="220075"/>
            <a:ext cx="1151467" cy="1479849"/>
          </a:xfrm>
          <a:prstGeom prst="rect">
            <a:avLst/>
          </a:prstGeom>
        </p:spPr>
      </p:pic>
    </p:spTree>
    <p:extLst>
      <p:ext uri="{BB962C8B-B14F-4D97-AF65-F5344CB8AC3E}">
        <p14:creationId xmlns:p14="http://schemas.microsoft.com/office/powerpoint/2010/main" val="1398186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Adam </a:t>
            </a:r>
            <a:r>
              <a:rPr lang="it-IT" dirty="0" err="1" smtClean="0"/>
              <a:t>Smith’s</a:t>
            </a:r>
            <a:r>
              <a:rPr lang="it-IT" dirty="0" smtClean="0"/>
              <a:t> formula</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92500" lnSpcReduction="20000"/>
              </a:bodyPr>
              <a:lstStyle/>
              <a:p>
                <a:pPr marL="457200" lvl="1" indent="0">
                  <a:buNone/>
                </a:pPr>
                <a14:m>
                  <m:oMathPara xmlns:m="http://schemas.openxmlformats.org/officeDocument/2006/math">
                    <m:oMathParaPr>
                      <m:jc m:val="centerGroup"/>
                    </m:oMathParaPr>
                    <m:oMath xmlns:m="http://schemas.openxmlformats.org/officeDocument/2006/math">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𝑃𝑂𝑃</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𝑃𝑅𝐿</m:t>
                          </m:r>
                        </m:den>
                      </m:f>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r>
                            <a:rPr lang="it-IT" i="1">
                              <a:latin typeface="Cambria Math" panose="02040503050406030204" pitchFamily="18" charset="0"/>
                              <a:ea typeface="Cambria Math" panose="02040503050406030204" pitchFamily="18" charset="0"/>
                            </a:rPr>
                            <m:t>𝑃𝑅𝐿</m:t>
                          </m:r>
                        </m:num>
                        <m:den>
                          <m:r>
                            <a:rPr lang="it-IT" i="1">
                              <a:latin typeface="Cambria Math" panose="02040503050406030204" pitchFamily="18" charset="0"/>
                              <a:ea typeface="Cambria Math" panose="02040503050406030204" pitchFamily="18" charset="0"/>
                            </a:rPr>
                            <m:t>𝑃𝑂𝑃</m:t>
                          </m:r>
                        </m:den>
                      </m:f>
                    </m:oMath>
                  </m:oMathPara>
                </a14:m>
                <a:endParaRPr lang="it-IT" dirty="0"/>
              </a:p>
              <a:p>
                <a:pPr lvl="1"/>
                <a:endParaRPr lang="it-IT" dirty="0" smtClean="0"/>
              </a:p>
              <a:p>
                <a:pPr lvl="1"/>
                <a:r>
                  <a:rPr lang="it-IT" dirty="0" smtClean="0"/>
                  <a:t>GDP </a:t>
                </a:r>
                <a:r>
                  <a:rPr lang="it-IT" dirty="0"/>
                  <a:t>= Total </a:t>
                </a:r>
                <a:r>
                  <a:rPr lang="it-IT" dirty="0" smtClean="0"/>
                  <a:t>output</a:t>
                </a:r>
              </a:p>
              <a:p>
                <a:pPr lvl="1"/>
                <a:r>
                  <a:rPr lang="it-IT" dirty="0" smtClean="0"/>
                  <a:t>PRL </a:t>
                </a:r>
                <a:r>
                  <a:rPr lang="it-IT" dirty="0"/>
                  <a:t>= </a:t>
                </a:r>
                <a:r>
                  <a:rPr lang="it-IT" dirty="0" err="1"/>
                  <a:t>Productive</a:t>
                </a:r>
                <a:r>
                  <a:rPr lang="it-IT" dirty="0"/>
                  <a:t> </a:t>
                </a:r>
                <a:r>
                  <a:rPr lang="it-IT" dirty="0" err="1" smtClean="0"/>
                  <a:t>Labour</a:t>
                </a:r>
                <a:r>
                  <a:rPr lang="it-IT" dirty="0" smtClean="0"/>
                  <a:t> </a:t>
                </a:r>
                <a:r>
                  <a:rPr lang="it-IT" dirty="0" err="1" smtClean="0"/>
                  <a:t>employed</a:t>
                </a:r>
                <a:r>
                  <a:rPr lang="it-IT" dirty="0" smtClean="0"/>
                  <a:t> in </a:t>
                </a:r>
                <a:r>
                  <a:rPr lang="it-IT" dirty="0" err="1" smtClean="0"/>
                  <a:t>agriculture</a:t>
                </a:r>
                <a:r>
                  <a:rPr lang="it-IT" dirty="0" smtClean="0"/>
                  <a:t> and </a:t>
                </a:r>
                <a:r>
                  <a:rPr lang="it-IT" dirty="0" err="1" smtClean="0"/>
                  <a:t>industry</a:t>
                </a:r>
                <a:endParaRPr lang="it-IT" dirty="0" smtClean="0"/>
              </a:p>
              <a:p>
                <a:pPr lvl="1"/>
                <a:r>
                  <a:rPr lang="it-IT" dirty="0" smtClean="0"/>
                  <a:t>POP </a:t>
                </a:r>
                <a:r>
                  <a:rPr lang="it-IT" dirty="0"/>
                  <a:t>= </a:t>
                </a:r>
                <a:r>
                  <a:rPr lang="it-IT" dirty="0" err="1"/>
                  <a:t>Population</a:t>
                </a:r>
                <a:endParaRPr lang="it-IT" dirty="0"/>
              </a:p>
              <a:p>
                <a:pPr lvl="1"/>
                <a:r>
                  <a:rPr lang="it-IT" dirty="0"/>
                  <a:t>GDP / </a:t>
                </a:r>
                <a:r>
                  <a:rPr lang="it-IT" dirty="0" smtClean="0"/>
                  <a:t>PRL = Output per </a:t>
                </a:r>
                <a:r>
                  <a:rPr lang="it-IT" dirty="0" err="1" smtClean="0"/>
                  <a:t>unit</a:t>
                </a:r>
                <a:r>
                  <a:rPr lang="it-IT" dirty="0" smtClean="0"/>
                  <a:t> of </a:t>
                </a:r>
                <a:r>
                  <a:rPr lang="it-IT" dirty="0" err="1" smtClean="0"/>
                  <a:t>labour</a:t>
                </a:r>
                <a:r>
                  <a:rPr lang="it-IT" dirty="0" smtClean="0"/>
                  <a:t> (</a:t>
                </a:r>
                <a:r>
                  <a:rPr lang="it-IT" dirty="0" err="1" smtClean="0"/>
                  <a:t>indicator</a:t>
                </a:r>
                <a:r>
                  <a:rPr lang="it-IT" dirty="0" smtClean="0"/>
                  <a:t> of </a:t>
                </a:r>
                <a:r>
                  <a:rPr lang="it-IT" dirty="0" err="1" smtClean="0"/>
                  <a:t>labour</a:t>
                </a:r>
                <a:r>
                  <a:rPr lang="it-IT" dirty="0" smtClean="0"/>
                  <a:t> </a:t>
                </a:r>
                <a:r>
                  <a:rPr lang="it-IT" dirty="0" err="1" smtClean="0"/>
                  <a:t>productivity</a:t>
                </a:r>
                <a:r>
                  <a:rPr lang="it-IT" dirty="0" smtClean="0"/>
                  <a:t>)</a:t>
                </a:r>
              </a:p>
              <a:p>
                <a:pPr lvl="1"/>
                <a:r>
                  <a:rPr lang="it-IT" dirty="0" smtClean="0"/>
                  <a:t>PRL / POP = Share of the </a:t>
                </a:r>
                <a:r>
                  <a:rPr lang="it-IT" dirty="0" err="1" smtClean="0"/>
                  <a:t>population</a:t>
                </a:r>
                <a:r>
                  <a:rPr lang="it-IT" dirty="0" smtClean="0"/>
                  <a:t> </a:t>
                </a:r>
                <a:r>
                  <a:rPr lang="it-IT" dirty="0" err="1" smtClean="0"/>
                  <a:t>employed</a:t>
                </a:r>
                <a:r>
                  <a:rPr lang="it-IT" dirty="0" smtClean="0"/>
                  <a:t> in </a:t>
                </a:r>
                <a:r>
                  <a:rPr lang="it-IT" dirty="0" err="1" smtClean="0"/>
                  <a:t>agriculture</a:t>
                </a:r>
                <a:r>
                  <a:rPr lang="it-IT" dirty="0" smtClean="0"/>
                  <a:t> and </a:t>
                </a:r>
                <a:r>
                  <a:rPr lang="it-IT" dirty="0" err="1" smtClean="0"/>
                  <a:t>industry</a:t>
                </a:r>
                <a:endParaRPr lang="it-IT" dirty="0" smtClean="0"/>
              </a:p>
              <a:p>
                <a:endParaRPr lang="it-IT" dirty="0"/>
              </a:p>
              <a:p>
                <a:r>
                  <a:rPr lang="it-IT" dirty="0" smtClean="0"/>
                  <a:t>The </a:t>
                </a:r>
                <a:r>
                  <a:rPr lang="it-IT" dirty="0" err="1" smtClean="0"/>
                  <a:t>two</a:t>
                </a:r>
                <a:r>
                  <a:rPr lang="it-IT" dirty="0" smtClean="0"/>
                  <a:t> </a:t>
                </a:r>
                <a:r>
                  <a:rPr lang="it-IT" dirty="0" err="1" smtClean="0"/>
                  <a:t>engines</a:t>
                </a:r>
                <a:r>
                  <a:rPr lang="it-IT" dirty="0" smtClean="0"/>
                  <a:t> of </a:t>
                </a:r>
                <a:r>
                  <a:rPr lang="it-IT" dirty="0" err="1" smtClean="0"/>
                  <a:t>growth</a:t>
                </a:r>
                <a:r>
                  <a:rPr lang="it-IT" dirty="0" smtClean="0"/>
                  <a:t> in living </a:t>
                </a:r>
                <a:r>
                  <a:rPr lang="it-IT" dirty="0" err="1" smtClean="0"/>
                  <a:t>standards</a:t>
                </a:r>
                <a:endParaRPr lang="it-IT" dirty="0" smtClean="0"/>
              </a:p>
              <a:p>
                <a:pPr lvl="1"/>
                <a:r>
                  <a:rPr lang="it-IT" dirty="0" err="1" smtClean="0">
                    <a:solidFill>
                      <a:srgbClr val="FF0000"/>
                    </a:solidFill>
                  </a:rPr>
                  <a:t>Labour</a:t>
                </a:r>
                <a:r>
                  <a:rPr lang="it-IT" dirty="0" smtClean="0">
                    <a:solidFill>
                      <a:srgbClr val="FF0000"/>
                    </a:solidFill>
                  </a:rPr>
                  <a:t> </a:t>
                </a:r>
                <a:r>
                  <a:rPr lang="it-IT" dirty="0" err="1" smtClean="0">
                    <a:solidFill>
                      <a:srgbClr val="FF0000"/>
                    </a:solidFill>
                  </a:rPr>
                  <a:t>productivity</a:t>
                </a:r>
                <a:r>
                  <a:rPr lang="it-IT" dirty="0" smtClean="0"/>
                  <a:t> and the </a:t>
                </a:r>
                <a:r>
                  <a:rPr lang="it-IT" dirty="0" err="1" smtClean="0">
                    <a:solidFill>
                      <a:srgbClr val="FF0000"/>
                    </a:solidFill>
                  </a:rPr>
                  <a:t>employment</a:t>
                </a:r>
                <a:r>
                  <a:rPr lang="it-IT" dirty="0" smtClean="0">
                    <a:solidFill>
                      <a:srgbClr val="FF0000"/>
                    </a:solidFill>
                  </a:rPr>
                  <a:t> rate</a:t>
                </a:r>
              </a:p>
              <a:p>
                <a:pPr lvl="1"/>
                <a:r>
                  <a:rPr lang="it-IT" dirty="0" err="1" smtClean="0"/>
                  <a:t>Labour</a:t>
                </a:r>
                <a:r>
                  <a:rPr lang="it-IT" dirty="0" smtClean="0"/>
                  <a:t> </a:t>
                </a:r>
                <a:r>
                  <a:rPr lang="it-IT" dirty="0" err="1" smtClean="0"/>
                  <a:t>productivity</a:t>
                </a:r>
                <a:r>
                  <a:rPr lang="it-IT" dirty="0" smtClean="0"/>
                  <a:t> </a:t>
                </a:r>
                <a:r>
                  <a:rPr lang="it-IT" dirty="0" err="1" smtClean="0"/>
                  <a:t>depends</a:t>
                </a:r>
                <a:r>
                  <a:rPr lang="it-IT" dirty="0" smtClean="0"/>
                  <a:t> on </a:t>
                </a:r>
                <a:r>
                  <a:rPr lang="it-IT" dirty="0" err="1" smtClean="0">
                    <a:solidFill>
                      <a:srgbClr val="FF0000"/>
                    </a:solidFill>
                  </a:rPr>
                  <a:t>technology</a:t>
                </a:r>
                <a:r>
                  <a:rPr lang="it-IT" dirty="0" smtClean="0"/>
                  <a:t> and </a:t>
                </a:r>
                <a:r>
                  <a:rPr lang="it-IT" dirty="0" err="1" smtClean="0"/>
                  <a:t>its</a:t>
                </a:r>
                <a:r>
                  <a:rPr lang="it-IT" dirty="0" smtClean="0"/>
                  <a:t> progress over time</a:t>
                </a:r>
              </a:p>
              <a:p>
                <a:pPr lvl="1"/>
                <a:r>
                  <a:rPr lang="it-IT" dirty="0" err="1" smtClean="0"/>
                  <a:t>Employment</a:t>
                </a:r>
                <a:r>
                  <a:rPr lang="it-IT" dirty="0" smtClean="0"/>
                  <a:t> rate </a:t>
                </a:r>
                <a:r>
                  <a:rPr lang="it-IT" dirty="0" err="1" smtClean="0"/>
                  <a:t>depends</a:t>
                </a:r>
                <a:r>
                  <a:rPr lang="it-IT" dirty="0" smtClean="0"/>
                  <a:t> on </a:t>
                </a:r>
                <a:r>
                  <a:rPr lang="it-IT" dirty="0" smtClean="0">
                    <a:solidFill>
                      <a:srgbClr val="FF0000"/>
                    </a:solidFill>
                  </a:rPr>
                  <a:t>capital </a:t>
                </a:r>
                <a:r>
                  <a:rPr lang="it-IT" dirty="0" err="1" smtClean="0">
                    <a:solidFill>
                      <a:srgbClr val="FF0000"/>
                    </a:solidFill>
                  </a:rPr>
                  <a:t>accumulation</a:t>
                </a:r>
                <a:r>
                  <a:rPr lang="it-IT" dirty="0" smtClean="0"/>
                  <a:t> (to be </a:t>
                </a:r>
                <a:r>
                  <a:rPr lang="it-IT" dirty="0" err="1" smtClean="0"/>
                  <a:t>explained</a:t>
                </a:r>
                <a:r>
                  <a:rPr lang="it-IT" dirty="0" smtClean="0"/>
                  <a:t> </a:t>
                </a:r>
                <a:r>
                  <a:rPr lang="it-IT" dirty="0" err="1" smtClean="0"/>
                  <a:t>later</a:t>
                </a:r>
                <a:r>
                  <a:rPr lang="it-IT" dirty="0" smtClean="0"/>
                  <a:t>) </a:t>
                </a: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928"/>
                </a:stretch>
              </a:blipFill>
            </p:spPr>
            <p:txBody>
              <a:bodyPr/>
              <a:lstStyle/>
              <a:p>
                <a:r>
                  <a:rPr lang="it-IT">
                    <a:noFill/>
                  </a:rPr>
                  <a:t> </a:t>
                </a:r>
              </a:p>
            </p:txBody>
          </p:sp>
        </mc:Fallback>
      </mc:AlternateContent>
    </p:spTree>
    <p:extLst>
      <p:ext uri="{BB962C8B-B14F-4D97-AF65-F5344CB8AC3E}">
        <p14:creationId xmlns:p14="http://schemas.microsoft.com/office/powerpoint/2010/main" val="3641160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Adam </a:t>
            </a:r>
            <a:r>
              <a:rPr lang="it-IT" dirty="0" err="1" smtClean="0"/>
              <a:t>Smith’s</a:t>
            </a:r>
            <a:r>
              <a:rPr lang="it-IT" dirty="0" smtClean="0"/>
              <a:t> formula,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pPr marL="457200" lvl="1" indent="0">
                  <a:buNone/>
                </a:pPr>
                <a14:m>
                  <m:oMathPara xmlns:m="http://schemas.openxmlformats.org/officeDocument/2006/math">
                    <m:oMathParaPr>
                      <m:jc m:val="centerGroup"/>
                    </m:oMathParaPr>
                    <m:oMath xmlns:m="http://schemas.openxmlformats.org/officeDocument/2006/math">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𝑃𝑂𝑃</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𝐺𝐷𝑃</m:t>
                          </m:r>
                        </m:num>
                        <m:den>
                          <m:r>
                            <a:rPr lang="it-IT" i="1">
                              <a:latin typeface="Cambria Math" panose="02040503050406030204" pitchFamily="18" charset="0"/>
                            </a:rPr>
                            <m:t>𝑃𝑅𝐿</m:t>
                          </m:r>
                        </m:den>
                      </m:f>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r>
                            <a:rPr lang="it-IT" i="1">
                              <a:latin typeface="Cambria Math" panose="02040503050406030204" pitchFamily="18" charset="0"/>
                              <a:ea typeface="Cambria Math" panose="02040503050406030204" pitchFamily="18" charset="0"/>
                            </a:rPr>
                            <m:t>𝑃𝑅𝐿</m:t>
                          </m:r>
                        </m:num>
                        <m:den>
                          <m:r>
                            <a:rPr lang="it-IT" i="1">
                              <a:latin typeface="Cambria Math" panose="02040503050406030204" pitchFamily="18" charset="0"/>
                              <a:ea typeface="Cambria Math" panose="02040503050406030204" pitchFamily="18" charset="0"/>
                            </a:rPr>
                            <m:t>𝑃𝑂𝑃</m:t>
                          </m:r>
                        </m:den>
                      </m:f>
                    </m:oMath>
                  </m:oMathPara>
                </a14:m>
                <a:endParaRPr lang="it-IT" dirty="0"/>
              </a:p>
              <a:p>
                <a:pPr lvl="1"/>
                <a:endParaRPr lang="it-IT" dirty="0" smtClean="0"/>
              </a:p>
              <a:p>
                <a:pPr lvl="1"/>
                <a:r>
                  <a:rPr lang="it-IT" dirty="0" err="1" smtClean="0">
                    <a:solidFill>
                      <a:srgbClr val="FF0000"/>
                    </a:solidFill>
                  </a:rPr>
                  <a:t>Difference</a:t>
                </a:r>
                <a:r>
                  <a:rPr lang="it-IT" dirty="0" smtClean="0">
                    <a:solidFill>
                      <a:srgbClr val="FF0000"/>
                    </a:solidFill>
                  </a:rPr>
                  <a:t> </a:t>
                </a:r>
                <a:r>
                  <a:rPr lang="it-IT" dirty="0" err="1" smtClean="0">
                    <a:solidFill>
                      <a:srgbClr val="FF0000"/>
                    </a:solidFill>
                  </a:rPr>
                  <a:t>between</a:t>
                </a:r>
                <a:r>
                  <a:rPr lang="it-IT" dirty="0" smtClean="0">
                    <a:solidFill>
                      <a:srgbClr val="FF0000"/>
                    </a:solidFill>
                  </a:rPr>
                  <a:t> the </a:t>
                </a:r>
                <a:r>
                  <a:rPr lang="it-IT" dirty="0" err="1" smtClean="0">
                    <a:solidFill>
                      <a:srgbClr val="FF0000"/>
                    </a:solidFill>
                  </a:rPr>
                  <a:t>two</a:t>
                </a:r>
                <a:r>
                  <a:rPr lang="it-IT" dirty="0" smtClean="0">
                    <a:solidFill>
                      <a:srgbClr val="FF0000"/>
                    </a:solidFill>
                  </a:rPr>
                  <a:t> </a:t>
                </a:r>
                <a:r>
                  <a:rPr lang="it-IT" dirty="0" err="1" smtClean="0">
                    <a:solidFill>
                      <a:srgbClr val="FF0000"/>
                    </a:solidFill>
                  </a:rPr>
                  <a:t>engines</a:t>
                </a:r>
                <a:endParaRPr lang="it-IT" dirty="0" smtClean="0">
                  <a:solidFill>
                    <a:srgbClr val="FF0000"/>
                  </a:solidFill>
                </a:endParaRPr>
              </a:p>
              <a:p>
                <a:pPr lvl="1"/>
                <a:r>
                  <a:rPr lang="it-IT" dirty="0" smtClean="0"/>
                  <a:t>The </a:t>
                </a:r>
                <a:r>
                  <a:rPr lang="it-IT" dirty="0" err="1" smtClean="0"/>
                  <a:t>contribution</a:t>
                </a:r>
                <a:r>
                  <a:rPr lang="it-IT" dirty="0" smtClean="0"/>
                  <a:t> of the </a:t>
                </a:r>
                <a:r>
                  <a:rPr lang="it-IT" dirty="0" err="1" smtClean="0"/>
                  <a:t>second</a:t>
                </a:r>
                <a:r>
                  <a:rPr lang="it-IT" dirty="0" smtClean="0"/>
                  <a:t> </a:t>
                </a:r>
                <a:r>
                  <a:rPr lang="it-IT" dirty="0" err="1" smtClean="0"/>
                  <a:t>engine</a:t>
                </a:r>
                <a:r>
                  <a:rPr lang="it-IT" dirty="0" smtClean="0"/>
                  <a:t> (</a:t>
                </a:r>
                <a:r>
                  <a:rPr lang="it-IT" dirty="0" err="1" smtClean="0"/>
                  <a:t>employment</a:t>
                </a:r>
                <a:r>
                  <a:rPr lang="it-IT" dirty="0" smtClean="0"/>
                  <a:t> rate) </a:t>
                </a:r>
                <a:r>
                  <a:rPr lang="it-IT" dirty="0" err="1" smtClean="0"/>
                  <a:t>is</a:t>
                </a:r>
                <a:r>
                  <a:rPr lang="it-IT" dirty="0" smtClean="0"/>
                  <a:t> </a:t>
                </a:r>
                <a:r>
                  <a:rPr lang="it-IT" dirty="0" err="1" smtClean="0"/>
                  <a:t>limited</a:t>
                </a:r>
                <a:r>
                  <a:rPr lang="it-IT" dirty="0" smtClean="0"/>
                  <a:t> by </a:t>
                </a:r>
                <a:r>
                  <a:rPr lang="it-IT" dirty="0" err="1" smtClean="0"/>
                  <a:t>definition</a:t>
                </a:r>
                <a:r>
                  <a:rPr lang="it-IT" dirty="0" smtClean="0"/>
                  <a:t> </a:t>
                </a:r>
                <a:r>
                  <a:rPr lang="it-IT" dirty="0" err="1" smtClean="0"/>
                  <a:t>as</a:t>
                </a:r>
                <a:r>
                  <a:rPr lang="it-IT" dirty="0" smtClean="0"/>
                  <a:t> PRL/POP </a:t>
                </a:r>
                <a:r>
                  <a:rPr lang="it-IT" dirty="0" err="1" smtClean="0"/>
                  <a:t>cannot</a:t>
                </a:r>
                <a:r>
                  <a:rPr lang="it-IT" dirty="0" smtClean="0"/>
                  <a:t> </a:t>
                </a:r>
                <a:r>
                  <a:rPr lang="it-IT" dirty="0" err="1" smtClean="0"/>
                  <a:t>exceed</a:t>
                </a:r>
                <a:r>
                  <a:rPr lang="it-IT" dirty="0" smtClean="0"/>
                  <a:t> 1 (</a:t>
                </a:r>
                <a:r>
                  <a:rPr lang="it-IT" dirty="0" err="1" smtClean="0"/>
                  <a:t>unless</a:t>
                </a:r>
                <a:r>
                  <a:rPr lang="it-IT" dirty="0" smtClean="0"/>
                  <a:t> </a:t>
                </a:r>
                <a:r>
                  <a:rPr lang="it-IT" dirty="0" err="1" smtClean="0"/>
                  <a:t>we</a:t>
                </a:r>
                <a:r>
                  <a:rPr lang="it-IT" dirty="0" smtClean="0"/>
                  <a:t> take the </a:t>
                </a:r>
                <a:r>
                  <a:rPr lang="it-IT" dirty="0" err="1" smtClean="0"/>
                  <a:t>contribution</a:t>
                </a:r>
                <a:r>
                  <a:rPr lang="it-IT" dirty="0" smtClean="0"/>
                  <a:t> of </a:t>
                </a:r>
                <a:r>
                  <a:rPr lang="it-IT" dirty="0" err="1" smtClean="0"/>
                  <a:t>foreign</a:t>
                </a:r>
                <a:r>
                  <a:rPr lang="it-IT" dirty="0" smtClean="0"/>
                  <a:t> </a:t>
                </a:r>
                <a:r>
                  <a:rPr lang="it-IT" dirty="0" err="1" smtClean="0"/>
                  <a:t>workers</a:t>
                </a:r>
                <a:r>
                  <a:rPr lang="it-IT" dirty="0" smtClean="0"/>
                  <a:t> </a:t>
                </a:r>
                <a:r>
                  <a:rPr lang="it-IT" dirty="0" err="1" smtClean="0"/>
                  <a:t>into</a:t>
                </a:r>
                <a:r>
                  <a:rPr lang="it-IT" dirty="0" smtClean="0"/>
                  <a:t> account…)</a:t>
                </a:r>
              </a:p>
              <a:p>
                <a:pPr lvl="1"/>
                <a:r>
                  <a:rPr lang="it-IT" dirty="0" smtClean="0"/>
                  <a:t>The </a:t>
                </a:r>
                <a:r>
                  <a:rPr lang="it-IT" dirty="0" err="1" smtClean="0"/>
                  <a:t>contribution</a:t>
                </a:r>
                <a:r>
                  <a:rPr lang="it-IT" dirty="0" smtClean="0"/>
                  <a:t> of the first </a:t>
                </a:r>
                <a:r>
                  <a:rPr lang="it-IT" dirty="0" err="1" smtClean="0"/>
                  <a:t>engine</a:t>
                </a:r>
                <a:r>
                  <a:rPr lang="it-IT" dirty="0" smtClean="0"/>
                  <a:t> (</a:t>
                </a:r>
                <a:r>
                  <a:rPr lang="it-IT" dirty="0" err="1" smtClean="0"/>
                  <a:t>labour</a:t>
                </a:r>
                <a:r>
                  <a:rPr lang="it-IT" dirty="0" smtClean="0"/>
                  <a:t> </a:t>
                </a:r>
                <a:r>
                  <a:rPr lang="it-IT" dirty="0" err="1" smtClean="0"/>
                  <a:t>productivity</a:t>
                </a:r>
                <a:r>
                  <a:rPr lang="it-IT" dirty="0" smtClean="0"/>
                  <a:t>) on the </a:t>
                </a:r>
                <a:r>
                  <a:rPr lang="it-IT" dirty="0" err="1" smtClean="0"/>
                  <a:t>other</a:t>
                </a:r>
                <a:r>
                  <a:rPr lang="it-IT" dirty="0" smtClean="0"/>
                  <a:t> </a:t>
                </a:r>
                <a:r>
                  <a:rPr lang="it-IT" dirty="0" err="1" smtClean="0"/>
                  <a:t>hand</a:t>
                </a:r>
                <a:r>
                  <a:rPr lang="it-IT" dirty="0" smtClean="0"/>
                  <a:t> </a:t>
                </a:r>
                <a:r>
                  <a:rPr lang="it-IT" dirty="0" err="1" smtClean="0"/>
                  <a:t>is</a:t>
                </a:r>
                <a:r>
                  <a:rPr lang="it-IT" dirty="0" smtClean="0"/>
                  <a:t> </a:t>
                </a:r>
                <a:r>
                  <a:rPr lang="it-IT" dirty="0" err="1" smtClean="0"/>
                  <a:t>potentially</a:t>
                </a:r>
                <a:r>
                  <a:rPr lang="it-IT" dirty="0" smtClean="0"/>
                  <a:t> </a:t>
                </a:r>
                <a:r>
                  <a:rPr lang="it-IT" dirty="0" err="1" smtClean="0"/>
                  <a:t>unlimited</a:t>
                </a:r>
                <a:r>
                  <a:rPr lang="it-IT" dirty="0" smtClean="0"/>
                  <a:t> in the long-</a:t>
                </a:r>
                <a:r>
                  <a:rPr lang="it-IT" dirty="0" err="1" smtClean="0"/>
                  <a:t>run</a:t>
                </a:r>
                <a:endParaRPr lang="it-IT" dirty="0" smtClean="0"/>
              </a:p>
              <a:p>
                <a:pPr lvl="1"/>
                <a:r>
                  <a:rPr lang="it-IT" dirty="0" smtClean="0"/>
                  <a:t>For </a:t>
                </a:r>
                <a:r>
                  <a:rPr lang="it-IT" dirty="0" err="1" smtClean="0"/>
                  <a:t>this</a:t>
                </a:r>
                <a:r>
                  <a:rPr lang="it-IT" dirty="0" smtClean="0"/>
                  <a:t> </a:t>
                </a:r>
                <a:r>
                  <a:rPr lang="it-IT" dirty="0" err="1" smtClean="0"/>
                  <a:t>reason</a:t>
                </a:r>
                <a:r>
                  <a:rPr lang="it-IT" dirty="0" smtClean="0"/>
                  <a:t>, </a:t>
                </a:r>
                <a:r>
                  <a:rPr lang="it-IT" dirty="0" err="1" smtClean="0"/>
                  <a:t>understanding</a:t>
                </a:r>
                <a:r>
                  <a:rPr lang="it-IT" dirty="0" smtClean="0"/>
                  <a:t> take-off in living </a:t>
                </a:r>
                <a:r>
                  <a:rPr lang="it-IT" dirty="0" err="1" smtClean="0"/>
                  <a:t>standards</a:t>
                </a:r>
                <a:r>
                  <a:rPr lang="it-IT" dirty="0" smtClean="0"/>
                  <a:t> </a:t>
                </a:r>
                <a:r>
                  <a:rPr lang="it-IT" dirty="0" err="1" smtClean="0"/>
                  <a:t>begins</a:t>
                </a:r>
                <a:r>
                  <a:rPr lang="it-IT" dirty="0" smtClean="0"/>
                  <a:t> from </a:t>
                </a:r>
                <a:r>
                  <a:rPr lang="it-IT" dirty="0" err="1" smtClean="0"/>
                  <a:t>here</a:t>
                </a:r>
                <a:r>
                  <a:rPr lang="it-IT" dirty="0" smtClean="0"/>
                  <a:t> and from the </a:t>
                </a:r>
                <a:r>
                  <a:rPr lang="it-IT" dirty="0" err="1" smtClean="0"/>
                  <a:t>analysis</a:t>
                </a:r>
                <a:r>
                  <a:rPr lang="it-IT" dirty="0" smtClean="0"/>
                  <a:t> of the </a:t>
                </a:r>
                <a:r>
                  <a:rPr lang="it-IT" dirty="0" err="1" smtClean="0"/>
                  <a:t>main</a:t>
                </a:r>
                <a:r>
                  <a:rPr lang="it-IT" dirty="0" smtClean="0"/>
                  <a:t> </a:t>
                </a:r>
                <a:r>
                  <a:rPr lang="it-IT" dirty="0" err="1" smtClean="0"/>
                  <a:t>determinants</a:t>
                </a:r>
                <a:r>
                  <a:rPr lang="it-IT" dirty="0" smtClean="0"/>
                  <a:t> of </a:t>
                </a:r>
                <a:r>
                  <a:rPr lang="it-IT" dirty="0" err="1" smtClean="0"/>
                  <a:t>labour</a:t>
                </a:r>
                <a:r>
                  <a:rPr lang="it-IT" dirty="0" smtClean="0"/>
                  <a:t> </a:t>
                </a:r>
                <a:r>
                  <a:rPr lang="it-IT" dirty="0" err="1" smtClean="0"/>
                  <a:t>productivity</a:t>
                </a:r>
                <a:r>
                  <a:rPr lang="it-IT" dirty="0" smtClean="0"/>
                  <a:t>, i.e. </a:t>
                </a:r>
                <a:r>
                  <a:rPr lang="it-IT" dirty="0" err="1" smtClean="0"/>
                  <a:t>techonology</a:t>
                </a:r>
                <a:r>
                  <a:rPr lang="it-IT" dirty="0" smtClean="0"/>
                  <a:t> and </a:t>
                </a:r>
                <a:r>
                  <a:rPr lang="it-IT" dirty="0" err="1" smtClean="0"/>
                  <a:t>innovation</a:t>
                </a:r>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b="-2381"/>
                </a:stretch>
              </a:blipFill>
            </p:spPr>
            <p:txBody>
              <a:bodyPr/>
              <a:lstStyle/>
              <a:p>
                <a:r>
                  <a:rPr lang="it-IT">
                    <a:noFill/>
                  </a:rPr>
                  <a:t> </a:t>
                </a:r>
              </a:p>
            </p:txBody>
          </p:sp>
        </mc:Fallback>
      </mc:AlternateContent>
    </p:spTree>
    <p:extLst>
      <p:ext uri="{BB962C8B-B14F-4D97-AF65-F5344CB8AC3E}">
        <p14:creationId xmlns:p14="http://schemas.microsoft.com/office/powerpoint/2010/main" val="37146873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Technology </a:t>
            </a:r>
            <a:r>
              <a:rPr lang="it-IT" dirty="0" err="1" smtClean="0"/>
              <a:t>as</a:t>
            </a:r>
            <a:r>
              <a:rPr lang="it-IT" dirty="0" smtClean="0"/>
              <a:t> an </a:t>
            </a:r>
            <a:r>
              <a:rPr lang="it-IT" dirty="0" err="1" smtClean="0"/>
              <a:t>engine</a:t>
            </a:r>
            <a:r>
              <a:rPr lang="it-IT" dirty="0" smtClean="0"/>
              <a:t> of </a:t>
            </a:r>
            <a:r>
              <a:rPr lang="it-IT" dirty="0" err="1" smtClean="0"/>
              <a:t>growth</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Technology</a:t>
            </a:r>
            <a:r>
              <a:rPr lang="it-IT" dirty="0" smtClean="0"/>
              <a:t>: </a:t>
            </a:r>
            <a:r>
              <a:rPr lang="it-IT" dirty="0" err="1" smtClean="0"/>
              <a:t>application</a:t>
            </a:r>
            <a:r>
              <a:rPr lang="it-IT" dirty="0" smtClean="0"/>
              <a:t> of </a:t>
            </a:r>
            <a:r>
              <a:rPr lang="it-IT" dirty="0" err="1" smtClean="0"/>
              <a:t>scientific</a:t>
            </a:r>
            <a:r>
              <a:rPr lang="it-IT" dirty="0" smtClean="0"/>
              <a:t> </a:t>
            </a:r>
            <a:r>
              <a:rPr lang="it-IT" dirty="0" err="1" smtClean="0"/>
              <a:t>knowledge</a:t>
            </a:r>
            <a:r>
              <a:rPr lang="it-IT" dirty="0" smtClean="0"/>
              <a:t> to the production of </a:t>
            </a:r>
            <a:r>
              <a:rPr lang="it-IT" dirty="0" err="1" smtClean="0"/>
              <a:t>goods</a:t>
            </a:r>
            <a:r>
              <a:rPr lang="it-IT" dirty="0" smtClean="0"/>
              <a:t> and </a:t>
            </a:r>
            <a:r>
              <a:rPr lang="it-IT" dirty="0" err="1" smtClean="0"/>
              <a:t>services</a:t>
            </a:r>
            <a:r>
              <a:rPr lang="it-IT" dirty="0" smtClean="0"/>
              <a:t> (</a:t>
            </a:r>
            <a:r>
              <a:rPr lang="it-IT" dirty="0" err="1" smtClean="0"/>
              <a:t>transformation</a:t>
            </a:r>
            <a:r>
              <a:rPr lang="it-IT" dirty="0" smtClean="0"/>
              <a:t> of </a:t>
            </a:r>
            <a:r>
              <a:rPr lang="it-IT" dirty="0" err="1" smtClean="0"/>
              <a:t>inputs</a:t>
            </a:r>
            <a:r>
              <a:rPr lang="it-IT" dirty="0" smtClean="0"/>
              <a:t> </a:t>
            </a:r>
            <a:r>
              <a:rPr lang="it-IT" dirty="0" err="1" smtClean="0"/>
              <a:t>into</a:t>
            </a:r>
            <a:r>
              <a:rPr lang="it-IT" dirty="0" smtClean="0"/>
              <a:t> </a:t>
            </a:r>
            <a:r>
              <a:rPr lang="it-IT" dirty="0" err="1" smtClean="0"/>
              <a:t>outputs</a:t>
            </a:r>
            <a:r>
              <a:rPr lang="it-IT" dirty="0" smtClean="0"/>
              <a:t>).</a:t>
            </a:r>
          </a:p>
          <a:p>
            <a:r>
              <a:rPr lang="it-IT" dirty="0" err="1" smtClean="0">
                <a:solidFill>
                  <a:srgbClr val="FF0000"/>
                </a:solidFill>
              </a:rPr>
              <a:t>Average</a:t>
            </a:r>
            <a:r>
              <a:rPr lang="it-IT" dirty="0" smtClean="0">
                <a:solidFill>
                  <a:srgbClr val="FF0000"/>
                </a:solidFill>
              </a:rPr>
              <a:t> </a:t>
            </a:r>
            <a:r>
              <a:rPr lang="it-IT" dirty="0" err="1">
                <a:solidFill>
                  <a:srgbClr val="FF0000"/>
                </a:solidFill>
              </a:rPr>
              <a:t>productivity</a:t>
            </a:r>
            <a:r>
              <a:rPr lang="it-IT" dirty="0">
                <a:solidFill>
                  <a:srgbClr val="FF0000"/>
                </a:solidFill>
              </a:rPr>
              <a:t> of </a:t>
            </a:r>
            <a:r>
              <a:rPr lang="it-IT" dirty="0" err="1" smtClean="0">
                <a:solidFill>
                  <a:srgbClr val="FF0000"/>
                </a:solidFill>
              </a:rPr>
              <a:t>labour</a:t>
            </a:r>
            <a:r>
              <a:rPr lang="it-IT" dirty="0" smtClean="0">
                <a:solidFill>
                  <a:srgbClr val="FF0000"/>
                </a:solidFill>
              </a:rPr>
              <a:t> </a:t>
            </a:r>
            <a:r>
              <a:rPr lang="it-IT" dirty="0" smtClean="0"/>
              <a:t>= </a:t>
            </a:r>
            <a:r>
              <a:rPr lang="it-IT" dirty="0"/>
              <a:t>ALP </a:t>
            </a:r>
            <a:r>
              <a:rPr lang="it-IT" dirty="0" smtClean="0"/>
              <a:t>= GDP / PRL</a:t>
            </a:r>
          </a:p>
          <a:p>
            <a:r>
              <a:rPr lang="it-IT" dirty="0" err="1" smtClean="0"/>
              <a:t>As</a:t>
            </a:r>
            <a:r>
              <a:rPr lang="it-IT" dirty="0" smtClean="0"/>
              <a:t> ALP </a:t>
            </a:r>
            <a:r>
              <a:rPr lang="it-IT" dirty="0" err="1" smtClean="0"/>
              <a:t>increases</a:t>
            </a:r>
            <a:r>
              <a:rPr lang="it-IT" dirty="0" smtClean="0"/>
              <a:t> for a </a:t>
            </a:r>
            <a:r>
              <a:rPr lang="it-IT" dirty="0" err="1" smtClean="0"/>
              <a:t>given</a:t>
            </a:r>
            <a:r>
              <a:rPr lang="it-IT" dirty="0" smtClean="0"/>
              <a:t> rate of </a:t>
            </a:r>
            <a:r>
              <a:rPr lang="it-IT" dirty="0" err="1" smtClean="0"/>
              <a:t>employment</a:t>
            </a:r>
            <a:r>
              <a:rPr lang="it-IT" dirty="0" smtClean="0"/>
              <a:t>, </a:t>
            </a:r>
            <a:r>
              <a:rPr lang="it-IT" dirty="0" err="1" smtClean="0"/>
              <a:t>income</a:t>
            </a:r>
            <a:r>
              <a:rPr lang="it-IT" dirty="0" smtClean="0"/>
              <a:t> per capita and living </a:t>
            </a:r>
            <a:r>
              <a:rPr lang="it-IT" dirty="0" err="1" smtClean="0"/>
              <a:t>standards</a:t>
            </a:r>
            <a:r>
              <a:rPr lang="it-IT" dirty="0" smtClean="0"/>
              <a:t> </a:t>
            </a:r>
            <a:r>
              <a:rPr lang="it-IT" dirty="0" err="1" smtClean="0"/>
              <a:t>increase</a:t>
            </a:r>
            <a:r>
              <a:rPr lang="it-IT" dirty="0" smtClean="0"/>
              <a:t> (</a:t>
            </a:r>
            <a:r>
              <a:rPr lang="it-IT" dirty="0" err="1" smtClean="0"/>
              <a:t>provided</a:t>
            </a:r>
            <a:r>
              <a:rPr lang="it-IT" dirty="0" smtClean="0"/>
              <a:t> </a:t>
            </a:r>
            <a:r>
              <a:rPr lang="it-IT" dirty="0" err="1" smtClean="0"/>
              <a:t>firms</a:t>
            </a:r>
            <a:r>
              <a:rPr lang="it-IT" dirty="0" smtClean="0"/>
              <a:t> sell </a:t>
            </a:r>
            <a:r>
              <a:rPr lang="it-IT" dirty="0" err="1" smtClean="0"/>
              <a:t>what</a:t>
            </a:r>
            <a:r>
              <a:rPr lang="it-IT" dirty="0" smtClean="0"/>
              <a:t> </a:t>
            </a:r>
            <a:r>
              <a:rPr lang="it-IT" dirty="0" err="1" smtClean="0"/>
              <a:t>they</a:t>
            </a:r>
            <a:r>
              <a:rPr lang="it-IT" dirty="0" smtClean="0"/>
              <a:t> produce). </a:t>
            </a:r>
          </a:p>
          <a:p>
            <a:r>
              <a:rPr lang="it-IT" dirty="0" smtClean="0">
                <a:solidFill>
                  <a:srgbClr val="FF0000"/>
                </a:solidFill>
              </a:rPr>
              <a:t>Innovation</a:t>
            </a:r>
            <a:r>
              <a:rPr lang="it-IT" dirty="0" smtClean="0"/>
              <a:t> and </a:t>
            </a:r>
            <a:r>
              <a:rPr lang="it-IT" dirty="0" err="1" smtClean="0"/>
              <a:t>technological</a:t>
            </a:r>
            <a:r>
              <a:rPr lang="it-IT" dirty="0" smtClean="0"/>
              <a:t> progress </a:t>
            </a:r>
            <a:r>
              <a:rPr lang="it-IT" dirty="0" err="1" smtClean="0"/>
              <a:t>lead</a:t>
            </a:r>
            <a:r>
              <a:rPr lang="it-IT" dirty="0" smtClean="0"/>
              <a:t> APL to </a:t>
            </a:r>
            <a:r>
              <a:rPr lang="it-IT" dirty="0" err="1" smtClean="0"/>
              <a:t>increase</a:t>
            </a:r>
            <a:endParaRPr lang="it-IT" dirty="0" smtClean="0"/>
          </a:p>
          <a:p>
            <a:pPr lvl="1">
              <a:lnSpc>
                <a:spcPct val="100000"/>
              </a:lnSpc>
            </a:pPr>
            <a:r>
              <a:rPr lang="it-IT" dirty="0" err="1"/>
              <a:t>Improved</a:t>
            </a:r>
            <a:r>
              <a:rPr lang="it-IT" dirty="0"/>
              <a:t> </a:t>
            </a:r>
            <a:r>
              <a:rPr lang="it-IT" dirty="0" err="1" smtClean="0"/>
              <a:t>equipment</a:t>
            </a:r>
            <a:endParaRPr lang="it-IT" dirty="0" smtClean="0"/>
          </a:p>
          <a:p>
            <a:pPr lvl="1">
              <a:lnSpc>
                <a:spcPct val="100000"/>
              </a:lnSpc>
            </a:pPr>
            <a:r>
              <a:rPr lang="it-IT" dirty="0"/>
              <a:t>N</a:t>
            </a:r>
            <a:r>
              <a:rPr lang="it-IT" dirty="0" smtClean="0"/>
              <a:t>ew </a:t>
            </a:r>
            <a:r>
              <a:rPr lang="it-IT" dirty="0" err="1"/>
              <a:t>methods</a:t>
            </a:r>
            <a:r>
              <a:rPr lang="it-IT" dirty="0"/>
              <a:t> of production, new </a:t>
            </a:r>
            <a:r>
              <a:rPr lang="it-IT" dirty="0" err="1"/>
              <a:t>products</a:t>
            </a:r>
            <a:r>
              <a:rPr lang="it-IT" dirty="0"/>
              <a:t> (</a:t>
            </a:r>
            <a:r>
              <a:rPr lang="it-IT" dirty="0" err="1"/>
              <a:t>see</a:t>
            </a:r>
            <a:r>
              <a:rPr lang="it-IT" dirty="0"/>
              <a:t> </a:t>
            </a:r>
            <a:r>
              <a:rPr lang="it-IT" dirty="0" err="1"/>
              <a:t>example</a:t>
            </a:r>
            <a:r>
              <a:rPr lang="it-IT" dirty="0"/>
              <a:t> of </a:t>
            </a:r>
            <a:r>
              <a:rPr lang="it-IT" dirty="0" err="1"/>
              <a:t>lighting</a:t>
            </a:r>
            <a:r>
              <a:rPr lang="it-IT" dirty="0"/>
              <a:t>)</a:t>
            </a:r>
          </a:p>
          <a:p>
            <a:pPr lvl="1">
              <a:lnSpc>
                <a:spcPct val="100000"/>
              </a:lnSpc>
            </a:pPr>
            <a:r>
              <a:rPr lang="it-IT" dirty="0" smtClean="0"/>
              <a:t>New </a:t>
            </a:r>
            <a:r>
              <a:rPr lang="it-IT" dirty="0" err="1"/>
              <a:t>inputs</a:t>
            </a:r>
            <a:r>
              <a:rPr lang="it-IT" dirty="0"/>
              <a:t>, new </a:t>
            </a:r>
            <a:r>
              <a:rPr lang="it-IT" dirty="0" err="1"/>
              <a:t>markets</a:t>
            </a:r>
            <a:r>
              <a:rPr lang="it-IT" dirty="0"/>
              <a:t>, new ways of </a:t>
            </a:r>
            <a:r>
              <a:rPr lang="it-IT" dirty="0" err="1"/>
              <a:t>organising</a:t>
            </a:r>
            <a:r>
              <a:rPr lang="it-IT" dirty="0"/>
              <a:t> </a:t>
            </a:r>
            <a:r>
              <a:rPr lang="it-IT" dirty="0" smtClean="0"/>
              <a:t>production</a:t>
            </a:r>
          </a:p>
          <a:p>
            <a:pPr lvl="1">
              <a:lnSpc>
                <a:spcPct val="100000"/>
              </a:lnSpc>
            </a:pPr>
            <a:r>
              <a:rPr lang="it-IT" dirty="0"/>
              <a:t>New ways of </a:t>
            </a:r>
            <a:r>
              <a:rPr lang="it-IT" dirty="0" err="1"/>
              <a:t>conveying</a:t>
            </a:r>
            <a:r>
              <a:rPr lang="it-IT" dirty="0"/>
              <a:t> </a:t>
            </a:r>
            <a:r>
              <a:rPr lang="it-IT" dirty="0" smtClean="0"/>
              <a:t>information</a:t>
            </a:r>
            <a:endParaRPr lang="it-IT" dirty="0"/>
          </a:p>
          <a:p>
            <a:pPr marL="457200" lvl="1" indent="0">
              <a:buNone/>
            </a:pPr>
            <a:endParaRPr lang="it-IT" dirty="0" smtClean="0"/>
          </a:p>
        </p:txBody>
      </p:sp>
    </p:spTree>
    <p:extLst>
      <p:ext uri="{BB962C8B-B14F-4D97-AF65-F5344CB8AC3E}">
        <p14:creationId xmlns:p14="http://schemas.microsoft.com/office/powerpoint/2010/main" val="24342070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Technology </a:t>
            </a:r>
            <a:r>
              <a:rPr lang="it-IT" dirty="0" err="1"/>
              <a:t>as</a:t>
            </a:r>
            <a:r>
              <a:rPr lang="it-IT" dirty="0"/>
              <a:t> an </a:t>
            </a:r>
            <a:r>
              <a:rPr lang="it-IT" dirty="0" err="1"/>
              <a:t>engine</a:t>
            </a:r>
            <a:r>
              <a:rPr lang="it-IT" dirty="0"/>
              <a:t> of </a:t>
            </a:r>
            <a:r>
              <a:rPr lang="it-IT" dirty="0" err="1" smtClean="0"/>
              <a:t>growth</a:t>
            </a:r>
            <a:r>
              <a:rPr lang="it-IT" dirty="0" smtClean="0"/>
              <a:t> (2)</a:t>
            </a:r>
            <a:endParaRPr lang="it-IT" dirty="0"/>
          </a:p>
        </p:txBody>
      </p:sp>
      <p:pic>
        <p:nvPicPr>
          <p:cNvPr id="6" name="Immagine 5"/>
          <p:cNvPicPr>
            <a:picLocks noChangeAspect="1"/>
          </p:cNvPicPr>
          <p:nvPr/>
        </p:nvPicPr>
        <p:blipFill>
          <a:blip r:embed="rId2"/>
          <a:stretch>
            <a:fillRect/>
          </a:stretch>
        </p:blipFill>
        <p:spPr>
          <a:xfrm>
            <a:off x="554183" y="1690687"/>
            <a:ext cx="5618018" cy="4486275"/>
          </a:xfrm>
          <a:prstGeom prst="rect">
            <a:avLst/>
          </a:prstGeom>
        </p:spPr>
      </p:pic>
      <p:pic>
        <p:nvPicPr>
          <p:cNvPr id="7" name="Immagine 6"/>
          <p:cNvPicPr>
            <a:picLocks noChangeAspect="1"/>
          </p:cNvPicPr>
          <p:nvPr/>
        </p:nvPicPr>
        <p:blipFill>
          <a:blip r:embed="rId3"/>
          <a:stretch>
            <a:fillRect/>
          </a:stretch>
        </p:blipFill>
        <p:spPr>
          <a:xfrm>
            <a:off x="6172201" y="1773383"/>
            <a:ext cx="5730901" cy="3914342"/>
          </a:xfrm>
          <a:prstGeom prst="rect">
            <a:avLst/>
          </a:prstGeom>
        </p:spPr>
      </p:pic>
      <p:sp>
        <p:nvSpPr>
          <p:cNvPr id="3" name="Rettangolo 2"/>
          <p:cNvSpPr/>
          <p:nvPr/>
        </p:nvSpPr>
        <p:spPr>
          <a:xfrm>
            <a:off x="2476500" y="6393979"/>
            <a:ext cx="8394699" cy="369332"/>
          </a:xfrm>
          <a:prstGeom prst="rect">
            <a:avLst/>
          </a:prstGeom>
        </p:spPr>
        <p:txBody>
          <a:bodyPr wrap="square">
            <a:spAutoFit/>
          </a:bodyPr>
          <a:lstStyle/>
          <a:p>
            <a:r>
              <a:rPr lang="it-IT" dirty="0"/>
              <a:t>https://lucept.files.wordpress.com/2014/11/william-nordhaus-the-cost-of-light.pdf</a:t>
            </a:r>
          </a:p>
        </p:txBody>
      </p:sp>
    </p:spTree>
    <p:extLst>
      <p:ext uri="{BB962C8B-B14F-4D97-AF65-F5344CB8AC3E}">
        <p14:creationId xmlns:p14="http://schemas.microsoft.com/office/powerpoint/2010/main" val="34978647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HET Intermezzo: J.A. </a:t>
            </a:r>
            <a:r>
              <a:rPr lang="it-IT" dirty="0" err="1" smtClean="0"/>
              <a:t>Schumpeter</a:t>
            </a:r>
            <a:endParaRPr lang="it-IT" dirty="0"/>
          </a:p>
        </p:txBody>
      </p:sp>
      <p:sp>
        <p:nvSpPr>
          <p:cNvPr id="5" name="Segnaposto contenuto 4"/>
          <p:cNvSpPr>
            <a:spLocks noGrp="1"/>
          </p:cNvSpPr>
          <p:nvPr>
            <p:ph idx="1"/>
          </p:nvPr>
        </p:nvSpPr>
        <p:spPr/>
        <p:txBody>
          <a:bodyPr>
            <a:normAutofit fontScale="77500" lnSpcReduction="20000"/>
          </a:bodyPr>
          <a:lstStyle/>
          <a:p>
            <a:r>
              <a:rPr lang="it-IT" dirty="0"/>
              <a:t>Joseph A. </a:t>
            </a:r>
            <a:r>
              <a:rPr lang="it-IT" dirty="0" err="1"/>
              <a:t>Schumpeter</a:t>
            </a:r>
            <a:r>
              <a:rPr lang="it-IT" dirty="0"/>
              <a:t>, 1883-1950</a:t>
            </a:r>
            <a:r>
              <a:rPr lang="it-IT" dirty="0" smtClean="0"/>
              <a:t>.</a:t>
            </a:r>
          </a:p>
          <a:p>
            <a:r>
              <a:rPr lang="en-US" smtClean="0"/>
              <a:t>We </a:t>
            </a:r>
            <a:r>
              <a:rPr lang="en-US" dirty="0"/>
              <a:t>give him the honor of </a:t>
            </a:r>
            <a:r>
              <a:rPr lang="en-US" dirty="0" smtClean="0"/>
              <a:t>founding </a:t>
            </a:r>
            <a:r>
              <a:rPr lang="en-US" dirty="0" smtClean="0">
                <a:solidFill>
                  <a:srgbClr val="FF0000"/>
                </a:solidFill>
              </a:rPr>
              <a:t>evolutionary</a:t>
            </a:r>
            <a:r>
              <a:rPr lang="en-US" dirty="0">
                <a:solidFill>
                  <a:srgbClr val="FF0000"/>
                </a:solidFill>
              </a:rPr>
              <a:t> economics</a:t>
            </a:r>
            <a:r>
              <a:rPr lang="en-US" dirty="0"/>
              <a:t>, given his concern with economic </a:t>
            </a:r>
            <a:r>
              <a:rPr lang="en-US" i="1" dirty="0"/>
              <a:t>change</a:t>
            </a:r>
            <a:r>
              <a:rPr lang="en-US" dirty="0"/>
              <a:t> brought about by the interaction between individuals and the economy as a whole, a concern with socio-economic history and institutions, but not enough to overshadow his search for an inherently theoretical explanation for the development of capitalism</a:t>
            </a:r>
            <a:r>
              <a:rPr lang="en-US" dirty="0" smtClean="0"/>
              <a:t>.</a:t>
            </a:r>
          </a:p>
          <a:p>
            <a:r>
              <a:rPr lang="en-US" dirty="0"/>
              <a:t>Schumpeter brought to economics the idea of the entrepreneur as the central actor in the capitalist economic system. The entrepreneur is the agent of change who introduces new products, new methods of production, and opens up new markets. Imitators follow, and the innovation is diffused through the economy. A new entrepreneur and innovation launch the next upswing</a:t>
            </a:r>
            <a:r>
              <a:rPr lang="en-US" dirty="0" smtClean="0"/>
              <a:t>.</a:t>
            </a:r>
          </a:p>
          <a:p>
            <a:r>
              <a:rPr lang="en-US" dirty="0" smtClean="0"/>
              <a:t>Innovation: new products, new methods of production, new inputs, new markets, new organizations</a:t>
            </a:r>
          </a:p>
          <a:p>
            <a:r>
              <a:rPr lang="en-US" dirty="0" smtClean="0"/>
              <a:t>Innovations disrupt pre-existing equilibriums. Firms da do not innovate succumb to competition (creative destruction)</a:t>
            </a:r>
            <a:endParaRPr lang="it-IT" dirty="0"/>
          </a:p>
          <a:p>
            <a:endParaRPr lang="it-IT" dirty="0"/>
          </a:p>
        </p:txBody>
      </p:sp>
      <p:pic>
        <p:nvPicPr>
          <p:cNvPr id="6" name="Immagine 5"/>
          <p:cNvPicPr>
            <a:picLocks noChangeAspect="1"/>
          </p:cNvPicPr>
          <p:nvPr/>
        </p:nvPicPr>
        <p:blipFill>
          <a:blip r:embed="rId2"/>
          <a:stretch>
            <a:fillRect/>
          </a:stretch>
        </p:blipFill>
        <p:spPr>
          <a:xfrm>
            <a:off x="10334410" y="0"/>
            <a:ext cx="1857590" cy="2244436"/>
          </a:xfrm>
          <a:prstGeom prst="rect">
            <a:avLst/>
          </a:prstGeom>
        </p:spPr>
      </p:pic>
      <p:sp>
        <p:nvSpPr>
          <p:cNvPr id="7" name="CasellaDiTesto 6"/>
          <p:cNvSpPr txBox="1"/>
          <p:nvPr/>
        </p:nvSpPr>
        <p:spPr>
          <a:xfrm>
            <a:off x="2346036" y="6176963"/>
            <a:ext cx="8285019" cy="380855"/>
          </a:xfrm>
          <a:prstGeom prst="rect">
            <a:avLst/>
          </a:prstGeom>
          <a:noFill/>
        </p:spPr>
        <p:txBody>
          <a:bodyPr wrap="square" rtlCol="0">
            <a:spAutoFit/>
          </a:bodyPr>
          <a:lstStyle/>
          <a:p>
            <a:pPr algn="ctr"/>
            <a:r>
              <a:rPr lang="it-IT" dirty="0"/>
              <a:t>Source: http://www.hetwebsite.net/het/profiles/schumpeter.htm</a:t>
            </a:r>
          </a:p>
        </p:txBody>
      </p:sp>
    </p:spTree>
    <p:extLst>
      <p:ext uri="{BB962C8B-B14F-4D97-AF65-F5344CB8AC3E}">
        <p14:creationId xmlns:p14="http://schemas.microsoft.com/office/powerpoint/2010/main" val="28938967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Homework</a:t>
            </a:r>
            <a:endParaRPr lang="it-IT" dirty="0"/>
          </a:p>
        </p:txBody>
      </p:sp>
      <p:sp>
        <p:nvSpPr>
          <p:cNvPr id="3" name="Segnaposto contenuto 2"/>
          <p:cNvSpPr>
            <a:spLocks noGrp="1"/>
          </p:cNvSpPr>
          <p:nvPr>
            <p:ph idx="1"/>
          </p:nvPr>
        </p:nvSpPr>
        <p:spPr/>
        <p:txBody>
          <a:bodyPr>
            <a:normAutofit fontScale="77500" lnSpcReduction="20000"/>
          </a:bodyPr>
          <a:lstStyle/>
          <a:p>
            <a:r>
              <a:rPr lang="it-IT" dirty="0"/>
              <a:t>Complete the </a:t>
            </a:r>
            <a:r>
              <a:rPr lang="it-IT" dirty="0" err="1"/>
              <a:t>following</a:t>
            </a:r>
            <a:r>
              <a:rPr lang="it-IT" dirty="0"/>
              <a:t> </a:t>
            </a:r>
            <a:r>
              <a:rPr lang="it-IT" dirty="0" err="1"/>
              <a:t>sentence</a:t>
            </a:r>
            <a:r>
              <a:rPr lang="it-IT" dirty="0"/>
              <a:t>, </a:t>
            </a:r>
            <a:r>
              <a:rPr lang="it-IT" dirty="0" err="1"/>
              <a:t>providing</a:t>
            </a:r>
            <a:r>
              <a:rPr lang="it-IT" dirty="0"/>
              <a:t> a short </a:t>
            </a:r>
            <a:r>
              <a:rPr lang="it-IT" dirty="0" err="1" smtClean="0"/>
              <a:t>explanation</a:t>
            </a:r>
            <a:r>
              <a:rPr lang="it-IT" dirty="0" smtClean="0"/>
              <a:t>: «</a:t>
            </a:r>
            <a:r>
              <a:rPr lang="it-IT" dirty="0" err="1" smtClean="0"/>
              <a:t>Based</a:t>
            </a:r>
            <a:r>
              <a:rPr lang="it-IT" dirty="0" smtClean="0"/>
              <a:t> </a:t>
            </a:r>
            <a:r>
              <a:rPr lang="it-IT" dirty="0"/>
              <a:t>on Adam </a:t>
            </a:r>
            <a:r>
              <a:rPr lang="it-IT" dirty="0" err="1"/>
              <a:t>Smith’s</a:t>
            </a:r>
            <a:r>
              <a:rPr lang="it-IT" dirty="0"/>
              <a:t> formula, </a:t>
            </a:r>
            <a:r>
              <a:rPr lang="it-IT" dirty="0" err="1"/>
              <a:t>if</a:t>
            </a:r>
            <a:r>
              <a:rPr lang="it-IT" dirty="0"/>
              <a:t> the rate of </a:t>
            </a:r>
            <a:r>
              <a:rPr lang="it-IT" dirty="0" err="1" smtClean="0"/>
              <a:t>productive</a:t>
            </a:r>
            <a:r>
              <a:rPr lang="it-IT" dirty="0" smtClean="0"/>
              <a:t> </a:t>
            </a:r>
            <a:r>
              <a:rPr lang="it-IT" dirty="0" err="1" smtClean="0"/>
              <a:t>employment</a:t>
            </a:r>
            <a:r>
              <a:rPr lang="it-IT" dirty="0" smtClean="0"/>
              <a:t> </a:t>
            </a:r>
            <a:r>
              <a:rPr lang="it-IT" dirty="0" err="1" smtClean="0"/>
              <a:t>is</a:t>
            </a:r>
            <a:r>
              <a:rPr lang="it-IT" dirty="0" smtClean="0"/>
              <a:t> 50% and </a:t>
            </a:r>
            <a:r>
              <a:rPr lang="it-IT" dirty="0" err="1" smtClean="0"/>
              <a:t>average</a:t>
            </a:r>
            <a:r>
              <a:rPr lang="it-IT" dirty="0" smtClean="0"/>
              <a:t> </a:t>
            </a:r>
            <a:r>
              <a:rPr lang="it-IT" dirty="0" err="1" smtClean="0"/>
              <a:t>labour</a:t>
            </a:r>
            <a:r>
              <a:rPr lang="it-IT" dirty="0" smtClean="0"/>
              <a:t> </a:t>
            </a:r>
            <a:r>
              <a:rPr lang="it-IT" dirty="0" err="1" smtClean="0"/>
              <a:t>productivity</a:t>
            </a:r>
            <a:r>
              <a:rPr lang="it-IT" dirty="0" smtClean="0"/>
              <a:t> </a:t>
            </a:r>
            <a:r>
              <a:rPr lang="it-IT" dirty="0" err="1" smtClean="0"/>
              <a:t>is</a:t>
            </a:r>
            <a:r>
              <a:rPr lang="it-IT" dirty="0" smtClean="0"/>
              <a:t> 100.000, GDP per capita </a:t>
            </a:r>
            <a:r>
              <a:rPr lang="it-IT" dirty="0" err="1" smtClean="0"/>
              <a:t>is</a:t>
            </a:r>
            <a:r>
              <a:rPr lang="it-IT" dirty="0" smtClean="0"/>
              <a:t> …»</a:t>
            </a:r>
          </a:p>
          <a:p>
            <a:endParaRPr lang="it-IT" dirty="0" smtClean="0"/>
          </a:p>
          <a:p>
            <a:r>
              <a:rPr lang="it-IT" dirty="0" smtClean="0"/>
              <a:t>Complete </a:t>
            </a:r>
            <a:r>
              <a:rPr lang="it-IT" dirty="0"/>
              <a:t>the </a:t>
            </a:r>
            <a:r>
              <a:rPr lang="it-IT" dirty="0" err="1"/>
              <a:t>following</a:t>
            </a:r>
            <a:r>
              <a:rPr lang="it-IT" dirty="0"/>
              <a:t> </a:t>
            </a:r>
            <a:r>
              <a:rPr lang="it-IT" dirty="0" err="1" smtClean="0"/>
              <a:t>sentence</a:t>
            </a:r>
            <a:r>
              <a:rPr lang="it-IT" dirty="0" smtClean="0"/>
              <a:t>: «</a:t>
            </a:r>
            <a:r>
              <a:rPr lang="it-IT" dirty="0" err="1"/>
              <a:t>Based</a:t>
            </a:r>
            <a:r>
              <a:rPr lang="it-IT" dirty="0"/>
              <a:t> on </a:t>
            </a:r>
            <a:r>
              <a:rPr lang="it-IT" dirty="0" smtClean="0"/>
              <a:t>the </a:t>
            </a:r>
            <a:r>
              <a:rPr lang="it-IT" dirty="0" err="1" smtClean="0"/>
              <a:t>previous</a:t>
            </a:r>
            <a:r>
              <a:rPr lang="it-IT" dirty="0" smtClean="0"/>
              <a:t> </a:t>
            </a:r>
            <a:r>
              <a:rPr lang="it-IT" dirty="0" err="1" smtClean="0"/>
              <a:t>question</a:t>
            </a:r>
            <a:r>
              <a:rPr lang="it-IT" dirty="0" smtClean="0"/>
              <a:t>, </a:t>
            </a:r>
            <a:r>
              <a:rPr lang="it-IT" dirty="0" err="1"/>
              <a:t>if</a:t>
            </a:r>
            <a:r>
              <a:rPr lang="it-IT" dirty="0"/>
              <a:t> </a:t>
            </a:r>
            <a:r>
              <a:rPr lang="it-IT" dirty="0" err="1" smtClean="0"/>
              <a:t>labour</a:t>
            </a:r>
            <a:r>
              <a:rPr lang="it-IT" dirty="0" smtClean="0"/>
              <a:t> </a:t>
            </a:r>
            <a:r>
              <a:rPr lang="it-IT" dirty="0" err="1"/>
              <a:t>productivity</a:t>
            </a:r>
            <a:r>
              <a:rPr lang="it-IT" dirty="0"/>
              <a:t> </a:t>
            </a:r>
            <a:r>
              <a:rPr lang="it-IT" dirty="0" err="1" smtClean="0"/>
              <a:t>increases</a:t>
            </a:r>
            <a:r>
              <a:rPr lang="it-IT" dirty="0" smtClean="0"/>
              <a:t> </a:t>
            </a:r>
            <a:r>
              <a:rPr lang="it-IT" dirty="0"/>
              <a:t>by 5% </a:t>
            </a:r>
            <a:r>
              <a:rPr lang="it-IT" dirty="0" err="1"/>
              <a:t>year</a:t>
            </a:r>
            <a:r>
              <a:rPr lang="it-IT" dirty="0"/>
              <a:t> on </a:t>
            </a:r>
            <a:r>
              <a:rPr lang="it-IT" dirty="0" err="1"/>
              <a:t>year</a:t>
            </a:r>
            <a:r>
              <a:rPr lang="it-IT" dirty="0"/>
              <a:t> and the </a:t>
            </a:r>
            <a:r>
              <a:rPr lang="it-IT" dirty="0" err="1"/>
              <a:t>employment</a:t>
            </a:r>
            <a:r>
              <a:rPr lang="it-IT" dirty="0"/>
              <a:t> </a:t>
            </a:r>
            <a:r>
              <a:rPr lang="it-IT" dirty="0" smtClean="0"/>
              <a:t>rate </a:t>
            </a:r>
            <a:r>
              <a:rPr lang="it-IT" dirty="0" err="1" smtClean="0"/>
              <a:t>falls</a:t>
            </a:r>
            <a:r>
              <a:rPr lang="it-IT" dirty="0" smtClean="0"/>
              <a:t> from 50% to 48%, </a:t>
            </a:r>
            <a:r>
              <a:rPr lang="it-IT" dirty="0"/>
              <a:t>living </a:t>
            </a:r>
            <a:r>
              <a:rPr lang="it-IT" dirty="0" err="1" smtClean="0"/>
              <a:t>standards</a:t>
            </a:r>
            <a:r>
              <a:rPr lang="it-IT" dirty="0" smtClean="0"/>
              <a:t> …»</a:t>
            </a:r>
          </a:p>
          <a:p>
            <a:pPr marL="0" indent="0">
              <a:buNone/>
            </a:pPr>
            <a:endParaRPr lang="it-IT" dirty="0" smtClean="0"/>
          </a:p>
          <a:p>
            <a:r>
              <a:rPr lang="it-IT" dirty="0" smtClean="0"/>
              <a:t>Complete the </a:t>
            </a:r>
            <a:r>
              <a:rPr lang="it-IT" dirty="0" err="1" smtClean="0"/>
              <a:t>following</a:t>
            </a:r>
            <a:r>
              <a:rPr lang="it-IT" dirty="0" smtClean="0"/>
              <a:t> </a:t>
            </a:r>
            <a:r>
              <a:rPr lang="it-IT" dirty="0" err="1" smtClean="0"/>
              <a:t>sentence</a:t>
            </a:r>
            <a:r>
              <a:rPr lang="it-IT" dirty="0" smtClean="0"/>
              <a:t>, </a:t>
            </a:r>
            <a:r>
              <a:rPr lang="it-IT" dirty="0" err="1" smtClean="0"/>
              <a:t>providing</a:t>
            </a:r>
            <a:r>
              <a:rPr lang="it-IT" dirty="0" smtClean="0"/>
              <a:t> a short </a:t>
            </a:r>
            <a:r>
              <a:rPr lang="it-IT" dirty="0" err="1" smtClean="0"/>
              <a:t>explanation</a:t>
            </a:r>
            <a:r>
              <a:rPr lang="it-IT" dirty="0" smtClean="0"/>
              <a:t> «</a:t>
            </a:r>
            <a:r>
              <a:rPr lang="it-IT" dirty="0" err="1" smtClean="0"/>
              <a:t>Based</a:t>
            </a:r>
            <a:r>
              <a:rPr lang="it-IT" dirty="0" smtClean="0"/>
              <a:t> on Adam </a:t>
            </a:r>
            <a:r>
              <a:rPr lang="it-IT" dirty="0" err="1" smtClean="0"/>
              <a:t>Smith’s</a:t>
            </a:r>
            <a:r>
              <a:rPr lang="it-IT" dirty="0" smtClean="0"/>
              <a:t> formula, </a:t>
            </a:r>
            <a:r>
              <a:rPr lang="it-IT" dirty="0" err="1" smtClean="0"/>
              <a:t>if</a:t>
            </a:r>
            <a:r>
              <a:rPr lang="it-IT" dirty="0" smtClean="0"/>
              <a:t> the rate of </a:t>
            </a:r>
            <a:r>
              <a:rPr lang="it-IT" dirty="0" err="1" smtClean="0"/>
              <a:t>productive</a:t>
            </a:r>
            <a:r>
              <a:rPr lang="it-IT" dirty="0" smtClean="0"/>
              <a:t> </a:t>
            </a:r>
            <a:r>
              <a:rPr lang="it-IT" dirty="0" err="1" smtClean="0"/>
              <a:t>employment</a:t>
            </a:r>
            <a:r>
              <a:rPr lang="it-IT" dirty="0" smtClean="0"/>
              <a:t> </a:t>
            </a:r>
            <a:r>
              <a:rPr lang="it-IT" dirty="0" err="1" smtClean="0"/>
              <a:t>falls</a:t>
            </a:r>
            <a:r>
              <a:rPr lang="it-IT" dirty="0" smtClean="0"/>
              <a:t> </a:t>
            </a:r>
            <a:r>
              <a:rPr lang="it-IT" dirty="0" err="1" smtClean="0"/>
              <a:t>everything</a:t>
            </a:r>
            <a:r>
              <a:rPr lang="it-IT" dirty="0" smtClean="0"/>
              <a:t> else </a:t>
            </a:r>
            <a:r>
              <a:rPr lang="it-IT" dirty="0" err="1" smtClean="0"/>
              <a:t>constant</a:t>
            </a:r>
            <a:r>
              <a:rPr lang="it-IT" dirty="0" smtClean="0"/>
              <a:t>, living </a:t>
            </a:r>
            <a:r>
              <a:rPr lang="it-IT" dirty="0" err="1" smtClean="0"/>
              <a:t>standards</a:t>
            </a:r>
            <a:r>
              <a:rPr lang="it-IT" dirty="0" smtClean="0"/>
              <a:t> … </a:t>
            </a:r>
            <a:r>
              <a:rPr lang="it-IT" dirty="0" err="1" smtClean="0"/>
              <a:t>unless</a:t>
            </a:r>
            <a:r>
              <a:rPr lang="it-IT" dirty="0" smtClean="0"/>
              <a:t> …»</a:t>
            </a:r>
          </a:p>
          <a:p>
            <a:endParaRPr lang="it-IT" dirty="0"/>
          </a:p>
          <a:p>
            <a:r>
              <a:rPr lang="it-IT" dirty="0" err="1"/>
              <a:t>Exercises</a:t>
            </a:r>
            <a:r>
              <a:rPr lang="it-IT" dirty="0"/>
              <a:t> 1.1, 1.2, 1.3 in the </a:t>
            </a:r>
            <a:r>
              <a:rPr lang="it-IT" dirty="0" err="1"/>
              <a:t>textbook</a:t>
            </a:r>
            <a:endParaRPr lang="it-IT" dirty="0"/>
          </a:p>
          <a:p>
            <a:r>
              <a:rPr lang="it-IT" dirty="0" err="1"/>
              <a:t>Listen</a:t>
            </a:r>
            <a:r>
              <a:rPr lang="it-IT" dirty="0"/>
              <a:t> to Robert </a:t>
            </a:r>
            <a:r>
              <a:rPr lang="it-IT" dirty="0" err="1"/>
              <a:t>Kennedy’s</a:t>
            </a:r>
            <a:r>
              <a:rPr lang="it-IT" dirty="0"/>
              <a:t> </a:t>
            </a:r>
            <a:r>
              <a:rPr lang="it-IT" dirty="0" err="1"/>
              <a:t>speech</a:t>
            </a:r>
            <a:r>
              <a:rPr lang="it-IT" dirty="0"/>
              <a:t> </a:t>
            </a:r>
            <a:r>
              <a:rPr lang="it-IT" dirty="0" err="1"/>
              <a:t>about</a:t>
            </a:r>
            <a:r>
              <a:rPr lang="it-IT" dirty="0"/>
              <a:t> GDP and </a:t>
            </a:r>
            <a:r>
              <a:rPr lang="it-IT" dirty="0" err="1"/>
              <a:t>briefly</a:t>
            </a:r>
            <a:r>
              <a:rPr lang="it-IT" dirty="0"/>
              <a:t> </a:t>
            </a:r>
            <a:r>
              <a:rPr lang="it-IT" dirty="0" err="1"/>
              <a:t>comment</a:t>
            </a:r>
            <a:r>
              <a:rPr lang="it-IT" dirty="0"/>
              <a:t> </a:t>
            </a:r>
            <a:r>
              <a:rPr lang="it-IT" dirty="0" err="1"/>
              <a:t>it</a:t>
            </a:r>
            <a:r>
              <a:rPr lang="it-IT" dirty="0"/>
              <a:t>.</a:t>
            </a:r>
          </a:p>
          <a:p>
            <a:endParaRPr lang="it-IT" dirty="0" smtClean="0"/>
          </a:p>
          <a:p>
            <a:pPr marL="0" indent="0">
              <a:buNone/>
            </a:pPr>
            <a:endParaRPr lang="it-IT" dirty="0"/>
          </a:p>
          <a:p>
            <a:endParaRPr lang="it-IT" dirty="0"/>
          </a:p>
          <a:p>
            <a:endParaRPr lang="it-IT" dirty="0"/>
          </a:p>
        </p:txBody>
      </p:sp>
    </p:spTree>
    <p:extLst>
      <p:ext uri="{BB962C8B-B14F-4D97-AF65-F5344CB8AC3E}">
        <p14:creationId xmlns:p14="http://schemas.microsoft.com/office/powerpoint/2010/main" val="23375116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2137</TotalTime>
  <Words>1276</Words>
  <Application>Microsoft Office PowerPoint</Application>
  <PresentationFormat>Widescreen</PresentationFormat>
  <Paragraphs>136</Paragraphs>
  <Slides>22</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22</vt:i4>
      </vt:variant>
    </vt:vector>
  </HeadingPairs>
  <TitlesOfParts>
    <vt:vector size="27" baseType="lpstr">
      <vt:lpstr>Arial</vt:lpstr>
      <vt:lpstr>Calibri</vt:lpstr>
      <vt:lpstr>Calibri Light</vt:lpstr>
      <vt:lpstr>Cambria Math</vt:lpstr>
      <vt:lpstr>Tema di Office</vt:lpstr>
      <vt:lpstr>Macroeconomics  Lecture 2 23.04.24</vt:lpstr>
      <vt:lpstr>GDP per capita as an indicator of economic welfare</vt:lpstr>
      <vt:lpstr>Income and well-being</vt:lpstr>
      <vt:lpstr>Income inequality</vt:lpstr>
      <vt:lpstr>Presentazione standard di PowerPoint</vt:lpstr>
      <vt:lpstr>Presentazione standard di PowerPoint</vt:lpstr>
      <vt:lpstr>Presentazione standard di PowerPoint</vt:lpstr>
      <vt:lpstr>Presentazione standard di PowerPoint</vt:lpstr>
      <vt:lpstr>Is within-country income inequality bad?</vt:lpstr>
      <vt:lpstr>Is within-country income inequality good?</vt:lpstr>
      <vt:lpstr>Flash questions</vt:lpstr>
      <vt:lpstr>Flash questions</vt:lpstr>
      <vt:lpstr>Take-off in living standards, 1</vt:lpstr>
      <vt:lpstr>Take-off in living standards, 2</vt:lpstr>
      <vt:lpstr>Take-off in living standards, 3</vt:lpstr>
      <vt:lpstr>Adam Smith </vt:lpstr>
      <vt:lpstr>Adam Smith’s formula</vt:lpstr>
      <vt:lpstr>Adam Smith’s formula, 2</vt:lpstr>
      <vt:lpstr>Technology as an engine of growth</vt:lpstr>
      <vt:lpstr>Technology as an engine of growth (2)</vt:lpstr>
      <vt:lpstr>HET Intermezzo: J.A. Schumpeter</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110</cp:revision>
  <dcterms:created xsi:type="dcterms:W3CDTF">2020-08-16T17:14:48Z</dcterms:created>
  <dcterms:modified xsi:type="dcterms:W3CDTF">2024-04-21T21:00:26Z</dcterms:modified>
</cp:coreProperties>
</file>