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3" r:id="rId2"/>
    <p:sldId id="306" r:id="rId3"/>
    <p:sldId id="307" r:id="rId4"/>
    <p:sldId id="308" r:id="rId5"/>
    <p:sldId id="309" r:id="rId6"/>
    <p:sldId id="310" r:id="rId7"/>
    <p:sldId id="311" r:id="rId8"/>
    <p:sldId id="265" r:id="rId9"/>
    <p:sldId id="290" r:id="rId10"/>
    <p:sldId id="272" r:id="rId11"/>
    <p:sldId id="294" r:id="rId12"/>
    <p:sldId id="295" r:id="rId13"/>
    <p:sldId id="299" r:id="rId14"/>
    <p:sldId id="300" r:id="rId15"/>
    <p:sldId id="304" r:id="rId16"/>
    <p:sldId id="302" r:id="rId17"/>
    <p:sldId id="314" r:id="rId18"/>
    <p:sldId id="316" r:id="rId19"/>
    <p:sldId id="315" r:id="rId20"/>
    <p:sldId id="317" r:id="rId2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snapToGrid="0">
      <p:cViewPr varScale="1">
        <p:scale>
          <a:sx n="69" d="100"/>
          <a:sy n="69" d="100"/>
        </p:scale>
        <p:origin x="5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23/04/2024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23/04/2024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23/04/2024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23/04/2024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23/04/2024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23/04/2024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23/04/2024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3</a:t>
            </a:r>
            <a:br>
              <a:rPr lang="it-IT" sz="3000" dirty="0" smtClean="0"/>
            </a:br>
            <a:r>
              <a:rPr lang="it-IT" sz="3000" dirty="0" smtClean="0"/>
              <a:t>24.04.24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40121396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Key</a:t>
            </a:r>
            <a:r>
              <a:rPr lang="it-IT" dirty="0" smtClean="0"/>
              <a:t> </a:t>
            </a:r>
            <a:r>
              <a:rPr lang="it-IT" dirty="0" err="1" smtClean="0"/>
              <a:t>points</a:t>
            </a:r>
            <a:r>
              <a:rPr lang="it-IT" dirty="0" smtClean="0"/>
              <a:t>, 1</a:t>
            </a:r>
            <a:endParaRPr lang="it-IT" dirty="0"/>
          </a:p>
        </p:txBody>
      </p:sp>
      <p:sp>
        <p:nvSpPr>
          <p:cNvPr id="3" name="Segnaposto contenuto 2"/>
          <p:cNvSpPr>
            <a:spLocks noGrp="1"/>
          </p:cNvSpPr>
          <p:nvPr>
            <p:ph idx="1"/>
          </p:nvPr>
        </p:nvSpPr>
        <p:spPr/>
        <p:txBody>
          <a:bodyPr>
            <a:normAutofit fontScale="92500"/>
          </a:bodyPr>
          <a:lstStyle/>
          <a:p>
            <a:r>
              <a:rPr lang="en-GB" dirty="0">
                <a:solidFill>
                  <a:srgbClr val="FF0000"/>
                </a:solidFill>
              </a:rPr>
              <a:t>Macroeconomics </a:t>
            </a:r>
            <a:r>
              <a:rPr lang="en-GB" dirty="0"/>
              <a:t>is the study of the structure and performance of the economic system as a whole (households, firms, government, markets</a:t>
            </a:r>
            <a:r>
              <a:rPr lang="en-GB" dirty="0" smtClean="0"/>
              <a:t>).</a:t>
            </a:r>
          </a:p>
          <a:p>
            <a:endParaRPr lang="it-IT" dirty="0" smtClean="0">
              <a:solidFill>
                <a:srgbClr val="FF0000"/>
              </a:solidFill>
            </a:endParaRPr>
          </a:p>
          <a:p>
            <a:r>
              <a:rPr lang="it-IT" dirty="0" smtClean="0">
                <a:solidFill>
                  <a:srgbClr val="FF0000"/>
                </a:solidFill>
              </a:rPr>
              <a:t>GDP</a:t>
            </a:r>
            <a:r>
              <a:rPr lang="en-GB" dirty="0" smtClean="0"/>
              <a:t> </a:t>
            </a:r>
            <a:r>
              <a:rPr lang="en-GB" dirty="0"/>
              <a:t>is an indicator of </a:t>
            </a:r>
            <a:r>
              <a:rPr lang="en-GB" dirty="0" smtClean="0"/>
              <a:t>the size of a country’s economy / level of economic activity: </a:t>
            </a:r>
            <a:r>
              <a:rPr lang="en-GB" dirty="0"/>
              <a:t>related concepts (nominal vs. real GDP, final vs. intermediate goods, sectors of the economy) and methods of calculation (total value added, total income, total expenditure</a:t>
            </a:r>
            <a:r>
              <a:rPr lang="en-GB" dirty="0" smtClean="0"/>
              <a:t>).</a:t>
            </a:r>
          </a:p>
          <a:p>
            <a:endParaRPr lang="it-IT" dirty="0" smtClean="0"/>
          </a:p>
          <a:p>
            <a:r>
              <a:rPr lang="it-IT" dirty="0" smtClean="0">
                <a:solidFill>
                  <a:srgbClr val="FF0000"/>
                </a:solidFill>
              </a:rPr>
              <a:t>GDP per capita </a:t>
            </a:r>
            <a:r>
              <a:rPr lang="it-IT" dirty="0" smtClean="0"/>
              <a:t>= </a:t>
            </a:r>
            <a:r>
              <a:rPr lang="it-IT" dirty="0" err="1" smtClean="0"/>
              <a:t>Income</a:t>
            </a:r>
            <a:r>
              <a:rPr lang="it-IT" dirty="0" smtClean="0"/>
              <a:t> per capita = </a:t>
            </a:r>
            <a:r>
              <a:rPr lang="it-IT" dirty="0" err="1" smtClean="0"/>
              <a:t>Spending</a:t>
            </a:r>
            <a:r>
              <a:rPr lang="it-IT" dirty="0" smtClean="0"/>
              <a:t> per capita (</a:t>
            </a:r>
            <a:r>
              <a:rPr lang="it-IT" dirty="0" err="1" smtClean="0"/>
              <a:t>indicator</a:t>
            </a:r>
            <a:r>
              <a:rPr lang="it-IT" dirty="0" smtClean="0"/>
              <a:t> of </a:t>
            </a:r>
            <a:r>
              <a:rPr lang="it-IT" dirty="0" err="1" smtClean="0"/>
              <a:t>economic</a:t>
            </a:r>
            <a:r>
              <a:rPr lang="it-IT" dirty="0" smtClean="0"/>
              <a:t> welfare </a:t>
            </a:r>
            <a:r>
              <a:rPr lang="it-IT" dirty="0" err="1" smtClean="0"/>
              <a:t>often</a:t>
            </a:r>
            <a:r>
              <a:rPr lang="it-IT" dirty="0" smtClean="0"/>
              <a:t> </a:t>
            </a:r>
            <a:r>
              <a:rPr lang="it-IT" dirty="0" err="1" smtClean="0"/>
              <a:t>used</a:t>
            </a:r>
            <a:r>
              <a:rPr lang="it-IT" dirty="0" smtClean="0"/>
              <a:t> for cross-country </a:t>
            </a:r>
            <a:r>
              <a:rPr lang="it-IT" dirty="0" err="1" smtClean="0"/>
              <a:t>comparison</a:t>
            </a:r>
            <a:r>
              <a:rPr lang="it-IT" dirty="0" smtClean="0"/>
              <a:t>)</a:t>
            </a:r>
            <a:endParaRPr lang="it-IT" dirty="0"/>
          </a:p>
        </p:txBody>
      </p:sp>
    </p:spTree>
    <p:extLst>
      <p:ext uri="{BB962C8B-B14F-4D97-AF65-F5344CB8AC3E}">
        <p14:creationId xmlns:p14="http://schemas.microsoft.com/office/powerpoint/2010/main" val="2525020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Key</a:t>
            </a:r>
            <a:r>
              <a:rPr lang="it-IT" dirty="0" smtClean="0"/>
              <a:t> </a:t>
            </a:r>
            <a:r>
              <a:rPr lang="it-IT" dirty="0" err="1" smtClean="0"/>
              <a:t>points</a:t>
            </a:r>
            <a:r>
              <a:rPr lang="it-IT" dirty="0" smtClean="0"/>
              <a:t>, 2</a:t>
            </a:r>
            <a:endParaRPr lang="it-IT" dirty="0"/>
          </a:p>
        </p:txBody>
      </p:sp>
      <p:sp>
        <p:nvSpPr>
          <p:cNvPr id="3" name="Segnaposto contenuto 2"/>
          <p:cNvSpPr>
            <a:spLocks noGrp="1"/>
          </p:cNvSpPr>
          <p:nvPr>
            <p:ph idx="1"/>
          </p:nvPr>
        </p:nvSpPr>
        <p:spPr/>
        <p:txBody>
          <a:bodyPr/>
          <a:lstStyle/>
          <a:p>
            <a:r>
              <a:rPr lang="it-IT" dirty="0" err="1" smtClean="0"/>
              <a:t>Countries</a:t>
            </a:r>
            <a:r>
              <a:rPr lang="it-IT" dirty="0" smtClean="0"/>
              <a:t> </a:t>
            </a:r>
            <a:r>
              <a:rPr lang="it-IT" dirty="0" err="1" smtClean="0"/>
              <a:t>differ</a:t>
            </a:r>
            <a:r>
              <a:rPr lang="it-IT" dirty="0" smtClean="0"/>
              <a:t> in </a:t>
            </a:r>
            <a:r>
              <a:rPr lang="it-IT" dirty="0" err="1" smtClean="0"/>
              <a:t>terms</a:t>
            </a:r>
            <a:r>
              <a:rPr lang="it-IT" dirty="0" smtClean="0"/>
              <a:t> of GDP per capita: </a:t>
            </a:r>
            <a:r>
              <a:rPr lang="it-IT" dirty="0" err="1" smtClean="0">
                <a:solidFill>
                  <a:srgbClr val="FF0000"/>
                </a:solidFill>
              </a:rPr>
              <a:t>Between</a:t>
            </a:r>
            <a:r>
              <a:rPr lang="it-IT" dirty="0">
                <a:solidFill>
                  <a:srgbClr val="FF0000"/>
                </a:solidFill>
              </a:rPr>
              <a:t>-</a:t>
            </a:r>
            <a:r>
              <a:rPr lang="it-IT" dirty="0" smtClean="0">
                <a:solidFill>
                  <a:srgbClr val="FF0000"/>
                </a:solidFill>
              </a:rPr>
              <a:t>country </a:t>
            </a:r>
            <a:r>
              <a:rPr lang="it-IT" dirty="0" err="1" smtClean="0">
                <a:solidFill>
                  <a:srgbClr val="FF0000"/>
                </a:solidFill>
              </a:rPr>
              <a:t>inequality</a:t>
            </a:r>
            <a:r>
              <a:rPr lang="it-IT" dirty="0" smtClean="0"/>
              <a:t> (High, Middle, </a:t>
            </a:r>
            <a:r>
              <a:rPr lang="it-IT" dirty="0" err="1" smtClean="0"/>
              <a:t>Low</a:t>
            </a:r>
            <a:r>
              <a:rPr lang="it-IT" dirty="0" smtClean="0"/>
              <a:t> </a:t>
            </a:r>
            <a:r>
              <a:rPr lang="it-IT" dirty="0" err="1" smtClean="0"/>
              <a:t>income</a:t>
            </a:r>
            <a:r>
              <a:rPr lang="it-IT" dirty="0" smtClean="0"/>
              <a:t> </a:t>
            </a:r>
            <a:r>
              <a:rPr lang="it-IT" dirty="0" err="1" smtClean="0"/>
              <a:t>countries</a:t>
            </a:r>
            <a:r>
              <a:rPr lang="it-IT" dirty="0" smtClean="0"/>
              <a:t>)</a:t>
            </a:r>
          </a:p>
          <a:p>
            <a:endParaRPr lang="it-IT" dirty="0" smtClean="0"/>
          </a:p>
          <a:p>
            <a:r>
              <a:rPr lang="it-IT" dirty="0" smtClean="0"/>
              <a:t>In </a:t>
            </a:r>
            <a:r>
              <a:rPr lang="it-IT" dirty="0" err="1" smtClean="0"/>
              <a:t>each</a:t>
            </a:r>
            <a:r>
              <a:rPr lang="it-IT" dirty="0" smtClean="0"/>
              <a:t> country, </a:t>
            </a:r>
            <a:r>
              <a:rPr lang="it-IT" dirty="0" err="1" smtClean="0"/>
              <a:t>individual</a:t>
            </a:r>
            <a:r>
              <a:rPr lang="it-IT" dirty="0" smtClean="0"/>
              <a:t> </a:t>
            </a:r>
            <a:r>
              <a:rPr lang="it-IT" dirty="0" err="1" smtClean="0"/>
              <a:t>incomes</a:t>
            </a:r>
            <a:r>
              <a:rPr lang="it-IT" dirty="0" smtClean="0"/>
              <a:t> </a:t>
            </a:r>
            <a:r>
              <a:rPr lang="it-IT" dirty="0" err="1" smtClean="0"/>
              <a:t>differ</a:t>
            </a:r>
            <a:r>
              <a:rPr lang="it-IT" dirty="0" smtClean="0"/>
              <a:t> from GDP per capita: </a:t>
            </a:r>
            <a:r>
              <a:rPr lang="it-IT" dirty="0" err="1" smtClean="0">
                <a:solidFill>
                  <a:srgbClr val="FF0000"/>
                </a:solidFill>
              </a:rPr>
              <a:t>Within</a:t>
            </a:r>
            <a:r>
              <a:rPr lang="it-IT" dirty="0" smtClean="0">
                <a:solidFill>
                  <a:srgbClr val="FF0000"/>
                </a:solidFill>
              </a:rPr>
              <a:t>-country </a:t>
            </a:r>
            <a:r>
              <a:rPr lang="it-IT" dirty="0" err="1" smtClean="0">
                <a:solidFill>
                  <a:srgbClr val="FF0000"/>
                </a:solidFill>
              </a:rPr>
              <a:t>inequality</a:t>
            </a:r>
            <a:r>
              <a:rPr lang="it-IT" dirty="0" smtClean="0">
                <a:solidFill>
                  <a:srgbClr val="FF0000"/>
                </a:solidFill>
              </a:rPr>
              <a:t> </a:t>
            </a:r>
            <a:r>
              <a:rPr lang="it-IT" dirty="0" smtClean="0"/>
              <a:t>(</a:t>
            </a:r>
            <a:r>
              <a:rPr lang="it-IT" dirty="0" err="1" smtClean="0"/>
              <a:t>Rich</a:t>
            </a:r>
            <a:r>
              <a:rPr lang="it-IT" dirty="0" smtClean="0"/>
              <a:t> vs. </a:t>
            </a:r>
            <a:r>
              <a:rPr lang="it-IT" dirty="0" err="1" smtClean="0"/>
              <a:t>poor</a:t>
            </a:r>
            <a:r>
              <a:rPr lang="it-IT" dirty="0" smtClean="0"/>
              <a:t>) and the </a:t>
            </a:r>
            <a:r>
              <a:rPr lang="it-IT" dirty="0" err="1" smtClean="0"/>
              <a:t>other</a:t>
            </a:r>
            <a:r>
              <a:rPr lang="it-IT" dirty="0" smtClean="0"/>
              <a:t> </a:t>
            </a:r>
            <a:r>
              <a:rPr lang="it-IT" dirty="0" err="1" smtClean="0"/>
              <a:t>limits</a:t>
            </a:r>
            <a:r>
              <a:rPr lang="it-IT" dirty="0" smtClean="0"/>
              <a:t> to the </a:t>
            </a:r>
            <a:r>
              <a:rPr lang="it-IT" dirty="0" err="1" smtClean="0"/>
              <a:t>possibility</a:t>
            </a:r>
            <a:r>
              <a:rPr lang="it-IT" dirty="0" smtClean="0"/>
              <a:t> of </a:t>
            </a:r>
            <a:r>
              <a:rPr lang="it-IT" dirty="0" err="1" smtClean="0"/>
              <a:t>using</a:t>
            </a:r>
            <a:r>
              <a:rPr lang="it-IT" dirty="0" smtClean="0"/>
              <a:t> GDP per capita </a:t>
            </a:r>
            <a:r>
              <a:rPr lang="it-IT" dirty="0" err="1" smtClean="0"/>
              <a:t>as</a:t>
            </a:r>
            <a:r>
              <a:rPr lang="it-IT" dirty="0" smtClean="0"/>
              <a:t> a welfare </a:t>
            </a:r>
            <a:r>
              <a:rPr lang="it-IT" dirty="0" err="1" smtClean="0"/>
              <a:t>indicator</a:t>
            </a:r>
            <a:r>
              <a:rPr lang="it-IT" dirty="0" smtClean="0"/>
              <a:t>.</a:t>
            </a:r>
          </a:p>
          <a:p>
            <a:endParaRPr lang="it-IT" dirty="0" smtClean="0"/>
          </a:p>
          <a:p>
            <a:r>
              <a:rPr lang="it-IT" dirty="0" err="1" smtClean="0"/>
              <a:t>Inequality</a:t>
            </a:r>
            <a:r>
              <a:rPr lang="it-IT" dirty="0" smtClean="0"/>
              <a:t> </a:t>
            </a:r>
            <a:r>
              <a:rPr lang="it-IT" dirty="0" err="1" smtClean="0"/>
              <a:t>as</a:t>
            </a:r>
            <a:r>
              <a:rPr lang="it-IT" dirty="0" smtClean="0"/>
              <a:t> a </a:t>
            </a:r>
            <a:r>
              <a:rPr lang="it-IT" dirty="0" err="1" smtClean="0"/>
              <a:t>problem</a:t>
            </a:r>
            <a:r>
              <a:rPr lang="it-IT" dirty="0" smtClean="0"/>
              <a:t> (</a:t>
            </a:r>
            <a:r>
              <a:rPr lang="it-IT" dirty="0" err="1" smtClean="0">
                <a:solidFill>
                  <a:srgbClr val="FF0000"/>
                </a:solidFill>
              </a:rPr>
              <a:t>Is</a:t>
            </a:r>
            <a:r>
              <a:rPr lang="it-IT" dirty="0" smtClean="0">
                <a:solidFill>
                  <a:srgbClr val="FF0000"/>
                </a:solidFill>
              </a:rPr>
              <a:t> </a:t>
            </a:r>
            <a:r>
              <a:rPr lang="it-IT" dirty="0" err="1" smtClean="0">
                <a:solidFill>
                  <a:srgbClr val="FF0000"/>
                </a:solidFill>
              </a:rPr>
              <a:t>inequality</a:t>
            </a:r>
            <a:r>
              <a:rPr lang="it-IT" dirty="0" smtClean="0">
                <a:solidFill>
                  <a:srgbClr val="FF0000"/>
                </a:solidFill>
              </a:rPr>
              <a:t> </a:t>
            </a:r>
            <a:r>
              <a:rPr lang="it-IT" dirty="0" err="1" smtClean="0">
                <a:solidFill>
                  <a:srgbClr val="FF0000"/>
                </a:solidFill>
              </a:rPr>
              <a:t>bad</a:t>
            </a:r>
            <a:r>
              <a:rPr lang="it-IT" dirty="0" smtClean="0">
                <a:solidFill>
                  <a:srgbClr val="FF0000"/>
                </a:solidFill>
              </a:rPr>
              <a:t>?</a:t>
            </a:r>
            <a:r>
              <a:rPr lang="it-IT" dirty="0" smtClean="0"/>
              <a:t>) and </a:t>
            </a:r>
            <a:r>
              <a:rPr lang="it-IT" dirty="0" err="1" smtClean="0"/>
              <a:t>as</a:t>
            </a:r>
            <a:r>
              <a:rPr lang="it-IT" dirty="0" smtClean="0"/>
              <a:t> an </a:t>
            </a:r>
            <a:r>
              <a:rPr lang="it-IT" dirty="0" err="1" smtClean="0"/>
              <a:t>opportunity</a:t>
            </a:r>
            <a:r>
              <a:rPr lang="it-IT" dirty="0" smtClean="0"/>
              <a:t> (</a:t>
            </a:r>
            <a:r>
              <a:rPr lang="it-IT" dirty="0" err="1" smtClean="0">
                <a:solidFill>
                  <a:srgbClr val="FF0000"/>
                </a:solidFill>
              </a:rPr>
              <a:t>Is</a:t>
            </a:r>
            <a:r>
              <a:rPr lang="it-IT" dirty="0" smtClean="0">
                <a:solidFill>
                  <a:srgbClr val="FF0000"/>
                </a:solidFill>
              </a:rPr>
              <a:t> </a:t>
            </a:r>
            <a:r>
              <a:rPr lang="it-IT" dirty="0" err="1" smtClean="0">
                <a:solidFill>
                  <a:srgbClr val="FF0000"/>
                </a:solidFill>
              </a:rPr>
              <a:t>inequality</a:t>
            </a:r>
            <a:r>
              <a:rPr lang="it-IT" dirty="0" smtClean="0">
                <a:solidFill>
                  <a:srgbClr val="FF0000"/>
                </a:solidFill>
              </a:rPr>
              <a:t> </a:t>
            </a:r>
            <a:r>
              <a:rPr lang="it-IT" dirty="0" err="1" smtClean="0">
                <a:solidFill>
                  <a:srgbClr val="FF0000"/>
                </a:solidFill>
              </a:rPr>
              <a:t>good</a:t>
            </a:r>
            <a:r>
              <a:rPr lang="it-IT" dirty="0" smtClean="0">
                <a:solidFill>
                  <a:srgbClr val="FF0000"/>
                </a:solidFill>
              </a:rPr>
              <a:t>?</a:t>
            </a:r>
            <a:r>
              <a:rPr lang="it-IT" dirty="0" smtClean="0"/>
              <a:t>)</a:t>
            </a:r>
          </a:p>
          <a:p>
            <a:endParaRPr lang="it-IT" dirty="0"/>
          </a:p>
        </p:txBody>
      </p:sp>
    </p:spTree>
    <p:extLst>
      <p:ext uri="{BB962C8B-B14F-4D97-AF65-F5344CB8AC3E}">
        <p14:creationId xmlns:p14="http://schemas.microsoft.com/office/powerpoint/2010/main" val="2207331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Key</a:t>
            </a:r>
            <a:r>
              <a:rPr lang="it-IT" dirty="0" smtClean="0"/>
              <a:t> </a:t>
            </a:r>
            <a:r>
              <a:rPr lang="it-IT" dirty="0" err="1" smtClean="0"/>
              <a:t>points</a:t>
            </a:r>
            <a:r>
              <a:rPr lang="it-IT" dirty="0" smtClean="0"/>
              <a:t>, 3</a:t>
            </a:r>
            <a:endParaRPr lang="it-IT" dirty="0"/>
          </a:p>
        </p:txBody>
      </p:sp>
      <p:sp>
        <p:nvSpPr>
          <p:cNvPr id="3" name="Segnaposto contenuto 2"/>
          <p:cNvSpPr>
            <a:spLocks noGrp="1"/>
          </p:cNvSpPr>
          <p:nvPr>
            <p:ph idx="1"/>
          </p:nvPr>
        </p:nvSpPr>
        <p:spPr/>
        <p:txBody>
          <a:bodyPr/>
          <a:lstStyle/>
          <a:p>
            <a:r>
              <a:rPr lang="it-IT" dirty="0" err="1" smtClean="0">
                <a:solidFill>
                  <a:srgbClr val="FF0000"/>
                </a:solidFill>
              </a:rPr>
              <a:t>Inequality</a:t>
            </a:r>
            <a:r>
              <a:rPr lang="it-IT" dirty="0" smtClean="0">
                <a:solidFill>
                  <a:srgbClr val="FF0000"/>
                </a:solidFill>
              </a:rPr>
              <a:t> </a:t>
            </a:r>
            <a:r>
              <a:rPr lang="it-IT" dirty="0" err="1" smtClean="0">
                <a:solidFill>
                  <a:srgbClr val="FF0000"/>
                </a:solidFill>
              </a:rPr>
              <a:t>patterns</a:t>
            </a:r>
            <a:r>
              <a:rPr lang="it-IT" dirty="0">
                <a:solidFill>
                  <a:srgbClr val="FF0000"/>
                </a:solidFill>
              </a:rPr>
              <a:t> </a:t>
            </a:r>
            <a:r>
              <a:rPr lang="it-IT" dirty="0" err="1" smtClean="0">
                <a:solidFill>
                  <a:srgbClr val="FF0000"/>
                </a:solidFill>
              </a:rPr>
              <a:t>change</a:t>
            </a:r>
            <a:r>
              <a:rPr lang="it-IT" dirty="0" smtClean="0">
                <a:solidFill>
                  <a:srgbClr val="FF0000"/>
                </a:solidFill>
              </a:rPr>
              <a:t> over time and </a:t>
            </a:r>
            <a:r>
              <a:rPr lang="it-IT" dirty="0" err="1" smtClean="0">
                <a:solidFill>
                  <a:srgbClr val="FF0000"/>
                </a:solidFill>
              </a:rPr>
              <a:t>space</a:t>
            </a:r>
            <a:r>
              <a:rPr lang="it-IT" dirty="0" smtClean="0">
                <a:solidFill>
                  <a:srgbClr val="FF0000"/>
                </a:solidFill>
              </a:rPr>
              <a:t>.</a:t>
            </a:r>
          </a:p>
          <a:p>
            <a:endParaRPr lang="it-IT" dirty="0" smtClean="0"/>
          </a:p>
          <a:p>
            <a:r>
              <a:rPr lang="it-IT" dirty="0" err="1" smtClean="0">
                <a:solidFill>
                  <a:srgbClr val="FF0000"/>
                </a:solidFill>
              </a:rPr>
              <a:t>Within</a:t>
            </a:r>
            <a:r>
              <a:rPr lang="it-IT" dirty="0" smtClean="0">
                <a:solidFill>
                  <a:srgbClr val="FF0000"/>
                </a:solidFill>
              </a:rPr>
              <a:t>-country </a:t>
            </a:r>
            <a:r>
              <a:rPr lang="it-IT" dirty="0" err="1" smtClean="0">
                <a:solidFill>
                  <a:srgbClr val="FF0000"/>
                </a:solidFill>
              </a:rPr>
              <a:t>inequality</a:t>
            </a:r>
            <a:r>
              <a:rPr lang="it-IT" dirty="0" smtClean="0">
                <a:solidFill>
                  <a:srgbClr val="FF0000"/>
                </a:solidFill>
              </a:rPr>
              <a:t> </a:t>
            </a:r>
            <a:r>
              <a:rPr lang="it-IT" dirty="0" err="1" smtClean="0">
                <a:solidFill>
                  <a:srgbClr val="FF0000"/>
                </a:solidFill>
              </a:rPr>
              <a:t>has</a:t>
            </a:r>
            <a:r>
              <a:rPr lang="it-IT" dirty="0" smtClean="0">
                <a:solidFill>
                  <a:srgbClr val="FF0000"/>
                </a:solidFill>
              </a:rPr>
              <a:t> </a:t>
            </a:r>
            <a:r>
              <a:rPr lang="it-IT" dirty="0" err="1" smtClean="0">
                <a:solidFill>
                  <a:srgbClr val="FF0000"/>
                </a:solidFill>
              </a:rPr>
              <a:t>been</a:t>
            </a:r>
            <a:r>
              <a:rPr lang="it-IT" dirty="0" smtClean="0">
                <a:solidFill>
                  <a:srgbClr val="FF0000"/>
                </a:solidFill>
              </a:rPr>
              <a:t> </a:t>
            </a:r>
            <a:r>
              <a:rPr lang="it-IT" dirty="0" err="1" smtClean="0">
                <a:solidFill>
                  <a:srgbClr val="FF0000"/>
                </a:solidFill>
              </a:rPr>
              <a:t>rising</a:t>
            </a:r>
            <a:r>
              <a:rPr lang="it-IT" dirty="0" smtClean="0">
                <a:solidFill>
                  <a:srgbClr val="FF0000"/>
                </a:solidFill>
              </a:rPr>
              <a:t> in </a:t>
            </a:r>
            <a:r>
              <a:rPr lang="it-IT" dirty="0" err="1" smtClean="0">
                <a:solidFill>
                  <a:srgbClr val="FF0000"/>
                </a:solidFill>
              </a:rPr>
              <a:t>recent</a:t>
            </a:r>
            <a:r>
              <a:rPr lang="it-IT" dirty="0" smtClean="0">
                <a:solidFill>
                  <a:srgbClr val="FF0000"/>
                </a:solidFill>
              </a:rPr>
              <a:t> </a:t>
            </a:r>
            <a:r>
              <a:rPr lang="it-IT" dirty="0" err="1" smtClean="0">
                <a:solidFill>
                  <a:srgbClr val="FF0000"/>
                </a:solidFill>
              </a:rPr>
              <a:t>years</a:t>
            </a:r>
            <a:r>
              <a:rPr lang="it-IT" dirty="0" smtClean="0"/>
              <a:t> </a:t>
            </a:r>
            <a:r>
              <a:rPr lang="it-IT" dirty="0" err="1" smtClean="0"/>
              <a:t>but</a:t>
            </a:r>
            <a:r>
              <a:rPr lang="it-IT" dirty="0" smtClean="0"/>
              <a:t> for the time </a:t>
            </a:r>
            <a:r>
              <a:rPr lang="it-IT" dirty="0" err="1" smtClean="0"/>
              <a:t>being</a:t>
            </a:r>
            <a:r>
              <a:rPr lang="it-IT" dirty="0" smtClean="0"/>
              <a:t> </a:t>
            </a:r>
            <a:r>
              <a:rPr lang="it-IT" dirty="0" err="1" smtClean="0"/>
              <a:t>we</a:t>
            </a:r>
            <a:r>
              <a:rPr lang="it-IT" dirty="0" smtClean="0"/>
              <a:t> </a:t>
            </a:r>
            <a:r>
              <a:rPr lang="it-IT" dirty="0" err="1" smtClean="0"/>
              <a:t>will</a:t>
            </a:r>
            <a:r>
              <a:rPr lang="it-IT" dirty="0" smtClean="0"/>
              <a:t> </a:t>
            </a:r>
            <a:r>
              <a:rPr lang="it-IT" dirty="0" err="1" smtClean="0"/>
              <a:t>not</a:t>
            </a:r>
            <a:r>
              <a:rPr lang="it-IT" dirty="0" smtClean="0"/>
              <a:t> </a:t>
            </a:r>
            <a:r>
              <a:rPr lang="it-IT" dirty="0" err="1" smtClean="0"/>
              <a:t>discuss</a:t>
            </a:r>
            <a:r>
              <a:rPr lang="it-IT" dirty="0" smtClean="0"/>
              <a:t> </a:t>
            </a:r>
            <a:r>
              <a:rPr lang="it-IT" dirty="0" err="1" smtClean="0"/>
              <a:t>it</a:t>
            </a:r>
            <a:r>
              <a:rPr lang="it-IT" dirty="0" smtClean="0"/>
              <a:t>. </a:t>
            </a:r>
          </a:p>
          <a:p>
            <a:endParaRPr lang="it-IT" dirty="0" smtClean="0"/>
          </a:p>
          <a:p>
            <a:r>
              <a:rPr lang="it-IT" dirty="0" err="1" smtClean="0">
                <a:solidFill>
                  <a:srgbClr val="FF0000"/>
                </a:solidFill>
              </a:rPr>
              <a:t>Our</a:t>
            </a:r>
            <a:r>
              <a:rPr lang="it-IT" dirty="0" smtClean="0">
                <a:solidFill>
                  <a:srgbClr val="FF0000"/>
                </a:solidFill>
              </a:rPr>
              <a:t> </a:t>
            </a:r>
            <a:r>
              <a:rPr lang="it-IT" dirty="0" err="1" smtClean="0">
                <a:solidFill>
                  <a:srgbClr val="FF0000"/>
                </a:solidFill>
              </a:rPr>
              <a:t>main</a:t>
            </a:r>
            <a:r>
              <a:rPr lang="it-IT" dirty="0" smtClean="0">
                <a:solidFill>
                  <a:srgbClr val="FF0000"/>
                </a:solidFill>
              </a:rPr>
              <a:t> focus </a:t>
            </a:r>
            <a:r>
              <a:rPr lang="it-IT" dirty="0" err="1" smtClean="0">
                <a:solidFill>
                  <a:srgbClr val="FF0000"/>
                </a:solidFill>
              </a:rPr>
              <a:t>is</a:t>
            </a:r>
            <a:r>
              <a:rPr lang="it-IT" dirty="0" smtClean="0">
                <a:solidFill>
                  <a:srgbClr val="FF0000"/>
                </a:solidFill>
              </a:rPr>
              <a:t> on </a:t>
            </a:r>
            <a:r>
              <a:rPr lang="it-IT" dirty="0" err="1" smtClean="0">
                <a:solidFill>
                  <a:srgbClr val="FF0000"/>
                </a:solidFill>
              </a:rPr>
              <a:t>between</a:t>
            </a:r>
            <a:r>
              <a:rPr lang="it-IT" dirty="0" smtClean="0">
                <a:solidFill>
                  <a:srgbClr val="FF0000"/>
                </a:solidFill>
              </a:rPr>
              <a:t>-country </a:t>
            </a:r>
            <a:r>
              <a:rPr lang="it-IT" dirty="0" err="1" smtClean="0">
                <a:solidFill>
                  <a:srgbClr val="FF0000"/>
                </a:solidFill>
              </a:rPr>
              <a:t>inequality</a:t>
            </a:r>
            <a:r>
              <a:rPr lang="it-IT" dirty="0" smtClean="0"/>
              <a:t>, </a:t>
            </a:r>
            <a:r>
              <a:rPr lang="it-IT" dirty="0" err="1" smtClean="0"/>
              <a:t>looked</a:t>
            </a:r>
            <a:r>
              <a:rPr lang="it-IT" dirty="0" smtClean="0"/>
              <a:t> </a:t>
            </a:r>
            <a:r>
              <a:rPr lang="it-IT" dirty="0" err="1" smtClean="0"/>
              <a:t>at</a:t>
            </a:r>
            <a:r>
              <a:rPr lang="it-IT" dirty="0" smtClean="0"/>
              <a:t> from a </a:t>
            </a:r>
            <a:r>
              <a:rPr lang="it-IT" dirty="0" err="1" smtClean="0"/>
              <a:t>very</a:t>
            </a:r>
            <a:r>
              <a:rPr lang="it-IT" dirty="0" smtClean="0"/>
              <a:t> long </a:t>
            </a:r>
            <a:r>
              <a:rPr lang="it-IT" dirty="0" err="1" smtClean="0"/>
              <a:t>run</a:t>
            </a:r>
            <a:r>
              <a:rPr lang="it-IT" dirty="0" smtClean="0"/>
              <a:t> time </a:t>
            </a:r>
            <a:r>
              <a:rPr lang="it-IT" dirty="0" err="1" smtClean="0"/>
              <a:t>perspective</a:t>
            </a:r>
            <a:r>
              <a:rPr lang="it-IT" dirty="0" smtClean="0"/>
              <a:t> (hockey </a:t>
            </a:r>
            <a:r>
              <a:rPr lang="it-IT" dirty="0" err="1" smtClean="0"/>
              <a:t>stick</a:t>
            </a:r>
            <a:r>
              <a:rPr lang="it-IT" dirty="0" smtClean="0"/>
              <a:t>).</a:t>
            </a:r>
          </a:p>
          <a:p>
            <a:endParaRPr lang="it-IT" dirty="0" smtClean="0"/>
          </a:p>
          <a:p>
            <a:endParaRPr lang="it-IT" dirty="0"/>
          </a:p>
        </p:txBody>
      </p:sp>
    </p:spTree>
    <p:extLst>
      <p:ext uri="{BB962C8B-B14F-4D97-AF65-F5344CB8AC3E}">
        <p14:creationId xmlns:p14="http://schemas.microsoft.com/office/powerpoint/2010/main" val="2439538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21327" y="1"/>
            <a:ext cx="9682018" cy="655782"/>
          </a:xfrm>
        </p:spPr>
        <p:txBody>
          <a:bodyPr/>
          <a:lstStyle/>
          <a:p>
            <a:r>
              <a:rPr lang="it-IT" sz="3600" dirty="0" smtClean="0"/>
              <a:t>GDP per capita </a:t>
            </a:r>
            <a:r>
              <a:rPr lang="it-IT" sz="3600" dirty="0" err="1" smtClean="0"/>
              <a:t>as</a:t>
            </a:r>
            <a:r>
              <a:rPr lang="it-IT" sz="3600" dirty="0" smtClean="0"/>
              <a:t> an </a:t>
            </a:r>
            <a:r>
              <a:rPr lang="it-IT" sz="3600" dirty="0" err="1" smtClean="0"/>
              <a:t>indicator</a:t>
            </a:r>
            <a:r>
              <a:rPr lang="it-IT" sz="3600" dirty="0" smtClean="0"/>
              <a:t> of </a:t>
            </a:r>
            <a:r>
              <a:rPr lang="it-IT" sz="3600" dirty="0" err="1" smtClean="0"/>
              <a:t>economic</a:t>
            </a:r>
            <a:r>
              <a:rPr lang="it-IT" sz="3600" dirty="0" smtClean="0"/>
              <a:t> welfare</a:t>
            </a:r>
            <a:endParaRPr lang="it-IT" sz="3600" dirty="0"/>
          </a:p>
        </p:txBody>
      </p:sp>
      <p:pic>
        <p:nvPicPr>
          <p:cNvPr id="4" name="Immagine 3"/>
          <p:cNvPicPr>
            <a:picLocks noChangeAspect="1"/>
          </p:cNvPicPr>
          <p:nvPr/>
        </p:nvPicPr>
        <p:blipFill>
          <a:blip r:embed="rId2"/>
          <a:stretch>
            <a:fillRect/>
          </a:stretch>
        </p:blipFill>
        <p:spPr>
          <a:xfrm>
            <a:off x="1948873" y="601370"/>
            <a:ext cx="7213600" cy="6085758"/>
          </a:xfrm>
          <a:prstGeom prst="rect">
            <a:avLst/>
          </a:prstGeom>
        </p:spPr>
      </p:pic>
    </p:spTree>
    <p:extLst>
      <p:ext uri="{BB962C8B-B14F-4D97-AF65-F5344CB8AC3E}">
        <p14:creationId xmlns:p14="http://schemas.microsoft.com/office/powerpoint/2010/main" val="1151447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en-GB" sz="3800" dirty="0"/>
              <a:t>Adam Smith’s formula and the Labour-GDP </a:t>
            </a:r>
            <a:r>
              <a:rPr lang="en-GB" sz="3800" dirty="0" smtClean="0"/>
              <a:t>nexus, 1</a:t>
            </a:r>
            <a:endParaRPr lang="it-IT" sz="3800"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20000"/>
              </a:bodyPr>
              <a:lstStyle/>
              <a:p>
                <a:pPr marL="457200" lvl="1" indent="0">
                  <a:buNone/>
                </a:pPr>
                <a14:m>
                  <m:oMathPara xmlns:m="http://schemas.openxmlformats.org/officeDocument/2006/math">
                    <m:oMathParaPr>
                      <m:jc m:val="centerGroup"/>
                    </m:oMathParaPr>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𝑃𝑂𝑃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𝑃𝑅𝐿</m:t>
                          </m:r>
                        </m:den>
                      </m:f>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𝑃𝑅𝐿</m:t>
                          </m:r>
                        </m:num>
                        <m:den>
                          <m:r>
                            <a:rPr lang="it-IT" i="1">
                              <a:latin typeface="Cambria Math" panose="02040503050406030204" pitchFamily="18" charset="0"/>
                              <a:ea typeface="Cambria Math" panose="02040503050406030204" pitchFamily="18" charset="0"/>
                            </a:rPr>
                            <m:t>𝑃𝑂𝑃</m:t>
                          </m:r>
                        </m:den>
                      </m:f>
                    </m:oMath>
                  </m:oMathPara>
                </a14:m>
                <a:endParaRPr lang="it-IT" dirty="0"/>
              </a:p>
              <a:p>
                <a:pPr lvl="1"/>
                <a:endParaRPr lang="it-IT" dirty="0" smtClean="0"/>
              </a:p>
              <a:p>
                <a:pPr lvl="1"/>
                <a:r>
                  <a:rPr lang="it-IT" dirty="0" smtClean="0"/>
                  <a:t>GDP </a:t>
                </a:r>
                <a:r>
                  <a:rPr lang="it-IT" dirty="0"/>
                  <a:t>= Total </a:t>
                </a:r>
                <a:r>
                  <a:rPr lang="it-IT" dirty="0" smtClean="0"/>
                  <a:t>output</a:t>
                </a:r>
              </a:p>
              <a:p>
                <a:pPr lvl="1"/>
                <a:r>
                  <a:rPr lang="it-IT" dirty="0" smtClean="0"/>
                  <a:t>PRL </a:t>
                </a:r>
                <a:r>
                  <a:rPr lang="it-IT" dirty="0"/>
                  <a:t>= </a:t>
                </a:r>
                <a:r>
                  <a:rPr lang="it-IT" dirty="0" err="1"/>
                  <a:t>Productive</a:t>
                </a:r>
                <a:r>
                  <a:rPr lang="it-IT" dirty="0"/>
                  <a:t> </a:t>
                </a:r>
                <a:r>
                  <a:rPr lang="it-IT" dirty="0" err="1" smtClean="0"/>
                  <a:t>Labour</a:t>
                </a:r>
                <a:r>
                  <a:rPr lang="it-IT" dirty="0" smtClean="0"/>
                  <a:t> </a:t>
                </a:r>
                <a:r>
                  <a:rPr lang="it-IT" dirty="0" err="1" smtClean="0"/>
                  <a:t>employed</a:t>
                </a:r>
                <a:r>
                  <a:rPr lang="it-IT" dirty="0" smtClean="0"/>
                  <a:t> in </a:t>
                </a:r>
                <a:r>
                  <a:rPr lang="it-IT" dirty="0" err="1" smtClean="0"/>
                  <a:t>agriculture</a:t>
                </a:r>
                <a:r>
                  <a:rPr lang="it-IT" dirty="0" smtClean="0"/>
                  <a:t> and </a:t>
                </a:r>
                <a:r>
                  <a:rPr lang="it-IT" dirty="0" err="1" smtClean="0"/>
                  <a:t>industry</a:t>
                </a:r>
                <a:endParaRPr lang="it-IT" dirty="0" smtClean="0"/>
              </a:p>
              <a:p>
                <a:pPr lvl="1"/>
                <a:r>
                  <a:rPr lang="it-IT" dirty="0" smtClean="0"/>
                  <a:t>POP </a:t>
                </a:r>
                <a:r>
                  <a:rPr lang="it-IT" dirty="0"/>
                  <a:t>= </a:t>
                </a:r>
                <a:r>
                  <a:rPr lang="it-IT" dirty="0" err="1"/>
                  <a:t>Population</a:t>
                </a:r>
                <a:endParaRPr lang="it-IT" dirty="0"/>
              </a:p>
              <a:p>
                <a:pPr lvl="1"/>
                <a:r>
                  <a:rPr lang="it-IT" dirty="0"/>
                  <a:t>GDP / </a:t>
                </a:r>
                <a:r>
                  <a:rPr lang="it-IT" dirty="0" smtClean="0"/>
                  <a:t>PRL = Output per </a:t>
                </a:r>
                <a:r>
                  <a:rPr lang="it-IT" dirty="0" err="1" smtClean="0"/>
                  <a:t>unit</a:t>
                </a:r>
                <a:r>
                  <a:rPr lang="it-IT" dirty="0" smtClean="0"/>
                  <a:t> of </a:t>
                </a:r>
                <a:r>
                  <a:rPr lang="it-IT" dirty="0" err="1" smtClean="0"/>
                  <a:t>labour</a:t>
                </a:r>
                <a:r>
                  <a:rPr lang="it-IT" dirty="0" smtClean="0"/>
                  <a:t> (</a:t>
                </a:r>
                <a:r>
                  <a:rPr lang="it-IT" dirty="0" err="1" smtClean="0"/>
                  <a:t>indicator</a:t>
                </a:r>
                <a:r>
                  <a:rPr lang="it-IT" dirty="0" smtClean="0"/>
                  <a:t> of </a:t>
                </a:r>
                <a:r>
                  <a:rPr lang="it-IT" dirty="0" err="1" smtClean="0"/>
                  <a:t>labour</a:t>
                </a:r>
                <a:r>
                  <a:rPr lang="it-IT" dirty="0" smtClean="0"/>
                  <a:t> </a:t>
                </a:r>
                <a:r>
                  <a:rPr lang="it-IT" dirty="0" err="1" smtClean="0"/>
                  <a:t>productivity</a:t>
                </a:r>
                <a:r>
                  <a:rPr lang="it-IT" dirty="0" smtClean="0"/>
                  <a:t>)</a:t>
                </a:r>
              </a:p>
              <a:p>
                <a:pPr lvl="1"/>
                <a:r>
                  <a:rPr lang="it-IT" dirty="0" smtClean="0"/>
                  <a:t>PRL / POP = Share of the </a:t>
                </a:r>
                <a:r>
                  <a:rPr lang="it-IT" dirty="0" err="1" smtClean="0"/>
                  <a:t>population</a:t>
                </a:r>
                <a:r>
                  <a:rPr lang="it-IT" dirty="0" smtClean="0"/>
                  <a:t> </a:t>
                </a:r>
                <a:r>
                  <a:rPr lang="it-IT" dirty="0" err="1" smtClean="0"/>
                  <a:t>employed</a:t>
                </a:r>
                <a:r>
                  <a:rPr lang="it-IT" dirty="0" smtClean="0"/>
                  <a:t> in </a:t>
                </a:r>
                <a:r>
                  <a:rPr lang="it-IT" dirty="0" err="1" smtClean="0"/>
                  <a:t>agriculture</a:t>
                </a:r>
                <a:r>
                  <a:rPr lang="it-IT" dirty="0" smtClean="0"/>
                  <a:t> and </a:t>
                </a:r>
                <a:r>
                  <a:rPr lang="it-IT" dirty="0" err="1" smtClean="0"/>
                  <a:t>industry</a:t>
                </a:r>
                <a:endParaRPr lang="it-IT" dirty="0" smtClean="0"/>
              </a:p>
              <a:p>
                <a:endParaRPr lang="it-IT" dirty="0"/>
              </a:p>
              <a:p>
                <a:r>
                  <a:rPr lang="it-IT" dirty="0" smtClean="0"/>
                  <a:t>The </a:t>
                </a:r>
                <a:r>
                  <a:rPr lang="it-IT" dirty="0" err="1" smtClean="0"/>
                  <a:t>two</a:t>
                </a:r>
                <a:r>
                  <a:rPr lang="it-IT" dirty="0" smtClean="0"/>
                  <a:t> </a:t>
                </a:r>
                <a:r>
                  <a:rPr lang="it-IT" dirty="0" err="1" smtClean="0"/>
                  <a:t>engines</a:t>
                </a:r>
                <a:r>
                  <a:rPr lang="it-IT" dirty="0" smtClean="0"/>
                  <a:t> of </a:t>
                </a:r>
                <a:r>
                  <a:rPr lang="it-IT" dirty="0" err="1" smtClean="0"/>
                  <a:t>growth</a:t>
                </a:r>
                <a:r>
                  <a:rPr lang="it-IT" dirty="0" smtClean="0"/>
                  <a:t> in GDP/POP</a:t>
                </a:r>
              </a:p>
              <a:p>
                <a:pPr lvl="1"/>
                <a:r>
                  <a:rPr lang="it-IT" dirty="0" err="1" smtClean="0">
                    <a:solidFill>
                      <a:srgbClr val="FF0000"/>
                    </a:solidFill>
                  </a:rPr>
                  <a:t>Labour</a:t>
                </a:r>
                <a:r>
                  <a:rPr lang="it-IT" dirty="0" smtClean="0">
                    <a:solidFill>
                      <a:srgbClr val="FF0000"/>
                    </a:solidFill>
                  </a:rPr>
                  <a:t> </a:t>
                </a:r>
                <a:r>
                  <a:rPr lang="it-IT" dirty="0" err="1" smtClean="0">
                    <a:solidFill>
                      <a:srgbClr val="FF0000"/>
                    </a:solidFill>
                  </a:rPr>
                  <a:t>productivity</a:t>
                </a:r>
                <a:r>
                  <a:rPr lang="it-IT" dirty="0" smtClean="0"/>
                  <a:t> and the </a:t>
                </a:r>
                <a:r>
                  <a:rPr lang="it-IT" dirty="0" err="1" smtClean="0">
                    <a:solidFill>
                      <a:srgbClr val="FF0000"/>
                    </a:solidFill>
                  </a:rPr>
                  <a:t>employment</a:t>
                </a:r>
                <a:r>
                  <a:rPr lang="it-IT" dirty="0" smtClean="0">
                    <a:solidFill>
                      <a:srgbClr val="FF0000"/>
                    </a:solidFill>
                  </a:rPr>
                  <a:t> rate</a:t>
                </a:r>
              </a:p>
              <a:p>
                <a:pPr lvl="1"/>
                <a:r>
                  <a:rPr lang="it-IT" dirty="0" err="1" smtClean="0"/>
                  <a:t>Labour</a:t>
                </a:r>
                <a:r>
                  <a:rPr lang="it-IT" dirty="0" smtClean="0"/>
                  <a:t> </a:t>
                </a:r>
                <a:r>
                  <a:rPr lang="it-IT" dirty="0" err="1" smtClean="0"/>
                  <a:t>productivity</a:t>
                </a:r>
                <a:r>
                  <a:rPr lang="it-IT" dirty="0" smtClean="0"/>
                  <a:t> </a:t>
                </a:r>
                <a:r>
                  <a:rPr lang="it-IT" dirty="0" err="1" smtClean="0"/>
                  <a:t>depends</a:t>
                </a:r>
                <a:r>
                  <a:rPr lang="it-IT" dirty="0" smtClean="0"/>
                  <a:t> on </a:t>
                </a:r>
                <a:r>
                  <a:rPr lang="it-IT" dirty="0" err="1" smtClean="0">
                    <a:solidFill>
                      <a:srgbClr val="FF0000"/>
                    </a:solidFill>
                  </a:rPr>
                  <a:t>technology</a:t>
                </a:r>
                <a:r>
                  <a:rPr lang="it-IT" dirty="0" smtClean="0"/>
                  <a:t> and </a:t>
                </a:r>
                <a:r>
                  <a:rPr lang="it-IT" dirty="0" err="1" smtClean="0"/>
                  <a:t>its</a:t>
                </a:r>
                <a:r>
                  <a:rPr lang="it-IT" dirty="0" smtClean="0"/>
                  <a:t> progress over time</a:t>
                </a:r>
              </a:p>
              <a:p>
                <a:pPr lvl="1"/>
                <a:r>
                  <a:rPr lang="it-IT" dirty="0" err="1" smtClean="0"/>
                  <a:t>Employment</a:t>
                </a:r>
                <a:r>
                  <a:rPr lang="it-IT" dirty="0" smtClean="0"/>
                  <a:t> rate </a:t>
                </a:r>
                <a:r>
                  <a:rPr lang="it-IT" dirty="0" err="1" smtClean="0"/>
                  <a:t>depends</a:t>
                </a:r>
                <a:r>
                  <a:rPr lang="it-IT" dirty="0" smtClean="0"/>
                  <a:t> on </a:t>
                </a:r>
                <a:r>
                  <a:rPr lang="it-IT" dirty="0" smtClean="0">
                    <a:solidFill>
                      <a:srgbClr val="FF0000"/>
                    </a:solidFill>
                  </a:rPr>
                  <a:t>capital </a:t>
                </a:r>
                <a:r>
                  <a:rPr lang="it-IT" dirty="0" err="1" smtClean="0">
                    <a:solidFill>
                      <a:srgbClr val="FF0000"/>
                    </a:solidFill>
                  </a:rPr>
                  <a:t>accumulation</a:t>
                </a:r>
                <a:r>
                  <a:rPr lang="it-IT" dirty="0" smtClean="0"/>
                  <a:t> (to be </a:t>
                </a:r>
                <a:r>
                  <a:rPr lang="it-IT" dirty="0" err="1" smtClean="0"/>
                  <a:t>explained</a:t>
                </a:r>
                <a:r>
                  <a:rPr lang="it-IT" dirty="0" smtClean="0"/>
                  <a:t> </a:t>
                </a:r>
                <a:r>
                  <a:rPr lang="it-IT" dirty="0" err="1" smtClean="0"/>
                  <a:t>later</a:t>
                </a:r>
                <a:r>
                  <a:rPr lang="it-IT" dirty="0" smtClean="0"/>
                  <a:t>) </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928"/>
                </a:stretch>
              </a:blipFill>
            </p:spPr>
            <p:txBody>
              <a:bodyPr/>
              <a:lstStyle/>
              <a:p>
                <a:r>
                  <a:rPr lang="en-GB">
                    <a:noFill/>
                  </a:rPr>
                  <a:t> </a:t>
                </a:r>
              </a:p>
            </p:txBody>
          </p:sp>
        </mc:Fallback>
      </mc:AlternateContent>
    </p:spTree>
    <p:extLst>
      <p:ext uri="{BB962C8B-B14F-4D97-AF65-F5344CB8AC3E}">
        <p14:creationId xmlns:p14="http://schemas.microsoft.com/office/powerpoint/2010/main" val="2662299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en-GB" sz="3800" dirty="0"/>
              <a:t>Adam Smith’s formula and the Labour-GDP nexus, 2</a:t>
            </a:r>
            <a:endParaRPr lang="it-IT" sz="3800"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pPr marL="457200" lvl="1" indent="0">
                  <a:buNone/>
                </a:pPr>
                <a14:m>
                  <m:oMathPara xmlns:m="http://schemas.openxmlformats.org/officeDocument/2006/math">
                    <m:oMathParaPr>
                      <m:jc m:val="centerGroup"/>
                    </m:oMathParaPr>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𝑃𝑂𝑃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𝑃𝑅𝐿</m:t>
                          </m:r>
                        </m:den>
                      </m:f>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𝑃𝑅𝐿</m:t>
                          </m:r>
                        </m:num>
                        <m:den>
                          <m:r>
                            <a:rPr lang="it-IT" i="1">
                              <a:latin typeface="Cambria Math" panose="02040503050406030204" pitchFamily="18" charset="0"/>
                              <a:ea typeface="Cambria Math" panose="02040503050406030204" pitchFamily="18" charset="0"/>
                            </a:rPr>
                            <m:t>𝑃𝑂𝑃</m:t>
                          </m:r>
                        </m:den>
                      </m:f>
                    </m:oMath>
                  </m:oMathPara>
                </a14:m>
                <a:endParaRPr lang="it-IT" dirty="0"/>
              </a:p>
              <a:p>
                <a:pPr lvl="1"/>
                <a:endParaRPr lang="it-IT" dirty="0" smtClean="0"/>
              </a:p>
              <a:p>
                <a:pPr lvl="1"/>
                <a:r>
                  <a:rPr lang="it-IT" dirty="0" err="1" smtClean="0">
                    <a:solidFill>
                      <a:srgbClr val="FF0000"/>
                    </a:solidFill>
                  </a:rPr>
                  <a:t>Difference</a:t>
                </a:r>
                <a:r>
                  <a:rPr lang="it-IT" dirty="0" smtClean="0">
                    <a:solidFill>
                      <a:srgbClr val="FF0000"/>
                    </a:solidFill>
                  </a:rPr>
                  <a:t> </a:t>
                </a:r>
                <a:r>
                  <a:rPr lang="it-IT" dirty="0" err="1" smtClean="0">
                    <a:solidFill>
                      <a:srgbClr val="FF0000"/>
                    </a:solidFill>
                  </a:rPr>
                  <a:t>between</a:t>
                </a:r>
                <a:r>
                  <a:rPr lang="it-IT" dirty="0" smtClean="0">
                    <a:solidFill>
                      <a:srgbClr val="FF0000"/>
                    </a:solidFill>
                  </a:rPr>
                  <a:t> the </a:t>
                </a:r>
                <a:r>
                  <a:rPr lang="it-IT" dirty="0" err="1" smtClean="0">
                    <a:solidFill>
                      <a:srgbClr val="FF0000"/>
                    </a:solidFill>
                  </a:rPr>
                  <a:t>two</a:t>
                </a:r>
                <a:r>
                  <a:rPr lang="it-IT" dirty="0" smtClean="0">
                    <a:solidFill>
                      <a:srgbClr val="FF0000"/>
                    </a:solidFill>
                  </a:rPr>
                  <a:t> </a:t>
                </a:r>
                <a:r>
                  <a:rPr lang="it-IT" dirty="0" err="1" smtClean="0">
                    <a:solidFill>
                      <a:srgbClr val="FF0000"/>
                    </a:solidFill>
                  </a:rPr>
                  <a:t>engines</a:t>
                </a:r>
                <a:endParaRPr lang="it-IT" dirty="0" smtClean="0">
                  <a:solidFill>
                    <a:srgbClr val="FF0000"/>
                  </a:solidFill>
                </a:endParaRPr>
              </a:p>
              <a:p>
                <a:pPr lvl="1"/>
                <a:r>
                  <a:rPr lang="it-IT" dirty="0" smtClean="0"/>
                  <a:t>The </a:t>
                </a:r>
                <a:r>
                  <a:rPr lang="it-IT" dirty="0" err="1" smtClean="0"/>
                  <a:t>contribution</a:t>
                </a:r>
                <a:r>
                  <a:rPr lang="it-IT" dirty="0" smtClean="0"/>
                  <a:t> of the </a:t>
                </a:r>
                <a:r>
                  <a:rPr lang="it-IT" dirty="0" err="1" smtClean="0"/>
                  <a:t>second</a:t>
                </a:r>
                <a:r>
                  <a:rPr lang="it-IT" dirty="0" smtClean="0"/>
                  <a:t> </a:t>
                </a:r>
                <a:r>
                  <a:rPr lang="it-IT" dirty="0" err="1" smtClean="0"/>
                  <a:t>engine</a:t>
                </a:r>
                <a:r>
                  <a:rPr lang="it-IT" dirty="0" smtClean="0"/>
                  <a:t> (</a:t>
                </a:r>
                <a:r>
                  <a:rPr lang="it-IT" dirty="0" err="1" smtClean="0"/>
                  <a:t>employment</a:t>
                </a:r>
                <a:r>
                  <a:rPr lang="it-IT" dirty="0" smtClean="0"/>
                  <a:t> rate) </a:t>
                </a:r>
                <a:r>
                  <a:rPr lang="it-IT" dirty="0" err="1" smtClean="0"/>
                  <a:t>is</a:t>
                </a:r>
                <a:r>
                  <a:rPr lang="it-IT" dirty="0" smtClean="0"/>
                  <a:t> </a:t>
                </a:r>
                <a:r>
                  <a:rPr lang="it-IT" dirty="0" err="1" smtClean="0"/>
                  <a:t>limited</a:t>
                </a:r>
                <a:r>
                  <a:rPr lang="it-IT" dirty="0" smtClean="0"/>
                  <a:t> by </a:t>
                </a:r>
                <a:r>
                  <a:rPr lang="it-IT" dirty="0" err="1" smtClean="0"/>
                  <a:t>definition</a:t>
                </a:r>
                <a:r>
                  <a:rPr lang="it-IT" dirty="0" smtClean="0"/>
                  <a:t> </a:t>
                </a:r>
                <a:r>
                  <a:rPr lang="it-IT" dirty="0" err="1" smtClean="0"/>
                  <a:t>as</a:t>
                </a:r>
                <a:r>
                  <a:rPr lang="it-IT" dirty="0" smtClean="0"/>
                  <a:t> PRL/POP </a:t>
                </a:r>
                <a:r>
                  <a:rPr lang="it-IT" dirty="0" err="1" smtClean="0"/>
                  <a:t>cannot</a:t>
                </a:r>
                <a:r>
                  <a:rPr lang="it-IT" dirty="0" smtClean="0"/>
                  <a:t> </a:t>
                </a:r>
                <a:r>
                  <a:rPr lang="it-IT" dirty="0" err="1" smtClean="0"/>
                  <a:t>exceed</a:t>
                </a:r>
                <a:r>
                  <a:rPr lang="it-IT" dirty="0" smtClean="0"/>
                  <a:t> 1 (</a:t>
                </a:r>
                <a:r>
                  <a:rPr lang="it-IT" dirty="0" err="1" smtClean="0"/>
                  <a:t>unless</a:t>
                </a:r>
                <a:r>
                  <a:rPr lang="it-IT" dirty="0" smtClean="0"/>
                  <a:t> </a:t>
                </a:r>
                <a:r>
                  <a:rPr lang="it-IT" dirty="0" err="1" smtClean="0"/>
                  <a:t>we</a:t>
                </a:r>
                <a:r>
                  <a:rPr lang="it-IT" dirty="0" smtClean="0"/>
                  <a:t> take the </a:t>
                </a:r>
                <a:r>
                  <a:rPr lang="it-IT" dirty="0" err="1" smtClean="0"/>
                  <a:t>contribution</a:t>
                </a:r>
                <a:r>
                  <a:rPr lang="it-IT" dirty="0" smtClean="0"/>
                  <a:t> of </a:t>
                </a:r>
                <a:r>
                  <a:rPr lang="it-IT" dirty="0" err="1" smtClean="0"/>
                  <a:t>foreign</a:t>
                </a:r>
                <a:r>
                  <a:rPr lang="it-IT" dirty="0" smtClean="0"/>
                  <a:t> </a:t>
                </a:r>
                <a:r>
                  <a:rPr lang="it-IT" dirty="0" err="1" smtClean="0"/>
                  <a:t>workers</a:t>
                </a:r>
                <a:r>
                  <a:rPr lang="it-IT" dirty="0" smtClean="0"/>
                  <a:t> </a:t>
                </a:r>
                <a:r>
                  <a:rPr lang="it-IT" dirty="0" err="1" smtClean="0"/>
                  <a:t>into</a:t>
                </a:r>
                <a:r>
                  <a:rPr lang="it-IT" dirty="0" smtClean="0"/>
                  <a:t> account…)</a:t>
                </a:r>
              </a:p>
              <a:p>
                <a:pPr lvl="1"/>
                <a:r>
                  <a:rPr lang="it-IT" dirty="0" smtClean="0"/>
                  <a:t>The </a:t>
                </a:r>
                <a:r>
                  <a:rPr lang="it-IT" dirty="0" err="1" smtClean="0"/>
                  <a:t>contribution</a:t>
                </a:r>
                <a:r>
                  <a:rPr lang="it-IT" dirty="0" smtClean="0"/>
                  <a:t> of the first </a:t>
                </a:r>
                <a:r>
                  <a:rPr lang="it-IT" dirty="0" err="1" smtClean="0"/>
                  <a:t>engine</a:t>
                </a:r>
                <a:r>
                  <a:rPr lang="it-IT" dirty="0" smtClean="0"/>
                  <a:t> (</a:t>
                </a:r>
                <a:r>
                  <a:rPr lang="it-IT" dirty="0" err="1" smtClean="0"/>
                  <a:t>labour</a:t>
                </a:r>
                <a:r>
                  <a:rPr lang="it-IT" dirty="0" smtClean="0"/>
                  <a:t> </a:t>
                </a:r>
                <a:r>
                  <a:rPr lang="it-IT" dirty="0" err="1" smtClean="0"/>
                  <a:t>productivity</a:t>
                </a:r>
                <a:r>
                  <a:rPr lang="it-IT" dirty="0" smtClean="0"/>
                  <a:t>) on the </a:t>
                </a:r>
                <a:r>
                  <a:rPr lang="it-IT" dirty="0" err="1" smtClean="0"/>
                  <a:t>other</a:t>
                </a:r>
                <a:r>
                  <a:rPr lang="it-IT" dirty="0" smtClean="0"/>
                  <a:t> </a:t>
                </a:r>
                <a:r>
                  <a:rPr lang="it-IT" dirty="0" err="1" smtClean="0"/>
                  <a:t>hand</a:t>
                </a:r>
                <a:r>
                  <a:rPr lang="it-IT" dirty="0" smtClean="0"/>
                  <a:t> </a:t>
                </a:r>
                <a:r>
                  <a:rPr lang="it-IT" dirty="0" err="1" smtClean="0"/>
                  <a:t>is</a:t>
                </a:r>
                <a:r>
                  <a:rPr lang="it-IT" dirty="0" smtClean="0"/>
                  <a:t> </a:t>
                </a:r>
                <a:r>
                  <a:rPr lang="it-IT" dirty="0" err="1" smtClean="0"/>
                  <a:t>potentially</a:t>
                </a:r>
                <a:r>
                  <a:rPr lang="it-IT" dirty="0" smtClean="0"/>
                  <a:t> </a:t>
                </a:r>
                <a:r>
                  <a:rPr lang="it-IT" dirty="0" err="1" smtClean="0"/>
                  <a:t>unlimited</a:t>
                </a:r>
                <a:r>
                  <a:rPr lang="it-IT" dirty="0" smtClean="0"/>
                  <a:t> in the long-</a:t>
                </a:r>
                <a:r>
                  <a:rPr lang="it-IT" dirty="0" err="1" smtClean="0"/>
                  <a:t>run</a:t>
                </a:r>
                <a:endParaRPr lang="it-IT" dirty="0" smtClean="0"/>
              </a:p>
              <a:p>
                <a:pPr lvl="1"/>
                <a:r>
                  <a:rPr lang="it-IT" dirty="0" smtClean="0"/>
                  <a:t>For </a:t>
                </a:r>
                <a:r>
                  <a:rPr lang="it-IT" dirty="0" err="1" smtClean="0"/>
                  <a:t>this</a:t>
                </a:r>
                <a:r>
                  <a:rPr lang="it-IT" dirty="0" smtClean="0"/>
                  <a:t> </a:t>
                </a:r>
                <a:r>
                  <a:rPr lang="it-IT" dirty="0" err="1" smtClean="0"/>
                  <a:t>reason</a:t>
                </a:r>
                <a:r>
                  <a:rPr lang="it-IT" dirty="0" smtClean="0"/>
                  <a:t>, </a:t>
                </a:r>
                <a:r>
                  <a:rPr lang="it-IT" dirty="0" err="1" smtClean="0"/>
                  <a:t>understanding</a:t>
                </a:r>
                <a:r>
                  <a:rPr lang="it-IT" dirty="0" smtClean="0"/>
                  <a:t> take-off in living </a:t>
                </a:r>
                <a:r>
                  <a:rPr lang="it-IT" dirty="0" err="1" smtClean="0"/>
                  <a:t>standards</a:t>
                </a:r>
                <a:r>
                  <a:rPr lang="it-IT" dirty="0" smtClean="0"/>
                  <a:t> </a:t>
                </a:r>
                <a:r>
                  <a:rPr lang="it-IT" dirty="0" err="1" smtClean="0"/>
                  <a:t>begins</a:t>
                </a:r>
                <a:r>
                  <a:rPr lang="it-IT" dirty="0" smtClean="0"/>
                  <a:t> from </a:t>
                </a:r>
                <a:r>
                  <a:rPr lang="it-IT" dirty="0" err="1" smtClean="0"/>
                  <a:t>here</a:t>
                </a:r>
                <a:r>
                  <a:rPr lang="it-IT" dirty="0" smtClean="0"/>
                  <a:t> and from the </a:t>
                </a:r>
                <a:r>
                  <a:rPr lang="it-IT" dirty="0" err="1" smtClean="0"/>
                  <a:t>analysis</a:t>
                </a:r>
                <a:r>
                  <a:rPr lang="it-IT" dirty="0" smtClean="0"/>
                  <a:t> of the </a:t>
                </a:r>
                <a:r>
                  <a:rPr lang="it-IT" dirty="0" err="1" smtClean="0"/>
                  <a:t>main</a:t>
                </a:r>
                <a:r>
                  <a:rPr lang="it-IT" dirty="0" smtClean="0"/>
                  <a:t> </a:t>
                </a:r>
                <a:r>
                  <a:rPr lang="it-IT" dirty="0" err="1" smtClean="0"/>
                  <a:t>determinants</a:t>
                </a:r>
                <a:r>
                  <a:rPr lang="it-IT" dirty="0" smtClean="0"/>
                  <a:t> of </a:t>
                </a:r>
                <a:r>
                  <a:rPr lang="it-IT" dirty="0" err="1" smtClean="0"/>
                  <a:t>labour</a:t>
                </a:r>
                <a:r>
                  <a:rPr lang="it-IT" dirty="0" smtClean="0"/>
                  <a:t> </a:t>
                </a:r>
                <a:r>
                  <a:rPr lang="it-IT" dirty="0" err="1" smtClean="0"/>
                  <a:t>productivity</a:t>
                </a:r>
                <a:r>
                  <a:rPr lang="it-IT" dirty="0" smtClean="0"/>
                  <a:t>, i.e. </a:t>
                </a:r>
                <a:r>
                  <a:rPr lang="it-IT" dirty="0" err="1" smtClean="0"/>
                  <a:t>techonology</a:t>
                </a:r>
                <a:r>
                  <a:rPr lang="it-IT" dirty="0" smtClean="0"/>
                  <a:t> and </a:t>
                </a:r>
                <a:r>
                  <a:rPr lang="it-IT" dirty="0" err="1" smtClean="0"/>
                  <a:t>innovation</a:t>
                </a:r>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b="-2381"/>
                </a:stretch>
              </a:blipFill>
            </p:spPr>
            <p:txBody>
              <a:bodyPr/>
              <a:lstStyle/>
              <a:p>
                <a:r>
                  <a:rPr lang="it-IT">
                    <a:noFill/>
                  </a:rPr>
                  <a:t> </a:t>
                </a:r>
              </a:p>
            </p:txBody>
          </p:sp>
        </mc:Fallback>
      </mc:AlternateContent>
    </p:spTree>
    <p:extLst>
      <p:ext uri="{BB962C8B-B14F-4D97-AF65-F5344CB8AC3E}">
        <p14:creationId xmlns:p14="http://schemas.microsoft.com/office/powerpoint/2010/main" val="14236699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The economy, society and the </a:t>
            </a:r>
            <a:r>
              <a:rPr lang="it-IT" dirty="0" err="1" smtClean="0"/>
              <a:t>environment</a:t>
            </a:r>
            <a:endParaRPr lang="it-IT" dirty="0"/>
          </a:p>
        </p:txBody>
      </p:sp>
      <mc:AlternateContent xmlns:mc="http://schemas.openxmlformats.org/markup-compatibility/2006" xmlns:a14="http://schemas.microsoft.com/office/drawing/2010/main">
        <mc:Choice Requires="a14">
          <p:sp>
            <p:nvSpPr>
              <p:cNvPr id="5" name="Segnaposto contenuto 4"/>
              <p:cNvSpPr>
                <a:spLocks noGrp="1"/>
              </p:cNvSpPr>
              <p:nvPr>
                <p:ph sz="half" idx="2"/>
              </p:nvPr>
            </p:nvSpPr>
            <p:spPr/>
            <p:txBody>
              <a:bodyPr>
                <a:normAutofit fontScale="92500" lnSpcReduction="20000"/>
              </a:bodyPr>
              <a:lstStyle/>
              <a:p>
                <a14:m>
                  <m:oMath xmlns:m="http://schemas.openxmlformats.org/officeDocument/2006/math">
                    <m:r>
                      <a:rPr lang="it-IT" b="0" i="1" smtClean="0">
                        <a:latin typeface="Cambria Math" panose="02040503050406030204" pitchFamily="18" charset="0"/>
                      </a:rPr>
                      <m:t>𝑃</m:t>
                    </m:r>
                    <m:r>
                      <a:rPr lang="it-IT" i="1">
                        <a:latin typeface="Cambria Math" panose="02040503050406030204" pitchFamily="18" charset="0"/>
                      </a:rPr>
                      <m:t>=</m:t>
                    </m:r>
                    <m:r>
                      <a:rPr lang="it-IT" i="1">
                        <a:latin typeface="Cambria Math" panose="02040503050406030204" pitchFamily="18" charset="0"/>
                      </a:rPr>
                      <m:t>𝐹</m:t>
                    </m:r>
                    <m:d>
                      <m:dPr>
                        <m:ctrlPr>
                          <a:rPr lang="it-IT" i="1">
                            <a:latin typeface="Cambria Math" panose="02040503050406030204" pitchFamily="18" charset="0"/>
                          </a:rPr>
                        </m:ctrlPr>
                      </m:dPr>
                      <m:e>
                        <m:r>
                          <a:rPr lang="it-IT" i="1">
                            <a:latin typeface="Cambria Math" panose="02040503050406030204" pitchFamily="18" charset="0"/>
                          </a:rPr>
                          <m:t>𝐿</m:t>
                        </m:r>
                        <m:r>
                          <a:rPr lang="it-IT" i="1">
                            <a:latin typeface="Cambria Math" panose="02040503050406030204" pitchFamily="18" charset="0"/>
                          </a:rPr>
                          <m:t>,</m:t>
                        </m:r>
                        <m:r>
                          <a:rPr lang="it-IT" i="1">
                            <a:latin typeface="Cambria Math" panose="02040503050406030204" pitchFamily="18" charset="0"/>
                          </a:rPr>
                          <m:t>𝐾</m:t>
                        </m:r>
                        <m:r>
                          <a:rPr lang="it-IT" i="1">
                            <a:latin typeface="Cambria Math" panose="02040503050406030204" pitchFamily="18" charset="0"/>
                          </a:rPr>
                          <m:t>,</m:t>
                        </m:r>
                        <m:r>
                          <a:rPr lang="it-IT" i="1">
                            <a:latin typeface="Cambria Math" panose="02040503050406030204" pitchFamily="18" charset="0"/>
                          </a:rPr>
                          <m:t>𝑁</m:t>
                        </m:r>
                      </m:e>
                    </m:d>
                  </m:oMath>
                </a14:m>
                <a:endParaRPr lang="it-IT" dirty="0" smtClean="0"/>
              </a:p>
              <a:p>
                <a:r>
                  <a:rPr lang="it-IT" dirty="0" smtClean="0"/>
                  <a:t>Natural </a:t>
                </a:r>
                <a:r>
                  <a:rPr lang="it-IT" dirty="0" err="1" smtClean="0"/>
                  <a:t>resources</a:t>
                </a:r>
                <a:r>
                  <a:rPr lang="it-IT" dirty="0" smtClean="0"/>
                  <a:t> and «</a:t>
                </a:r>
                <a:r>
                  <a:rPr lang="it-IT" dirty="0" err="1" smtClean="0"/>
                  <a:t>geography</a:t>
                </a:r>
                <a:r>
                  <a:rPr lang="it-IT" dirty="0" smtClean="0"/>
                  <a:t>» </a:t>
                </a:r>
                <a:r>
                  <a:rPr lang="it-IT" dirty="0" err="1" smtClean="0"/>
                  <a:t>as</a:t>
                </a:r>
                <a:r>
                  <a:rPr lang="it-IT" dirty="0" smtClean="0"/>
                  <a:t> </a:t>
                </a:r>
                <a:r>
                  <a:rPr lang="it-IT" dirty="0" err="1" smtClean="0"/>
                  <a:t>factors</a:t>
                </a:r>
                <a:r>
                  <a:rPr lang="it-IT" dirty="0" smtClean="0"/>
                  <a:t> </a:t>
                </a:r>
                <a:r>
                  <a:rPr lang="it-IT" dirty="0" err="1" smtClean="0"/>
                  <a:t>that</a:t>
                </a:r>
                <a:r>
                  <a:rPr lang="it-IT" dirty="0" smtClean="0"/>
                  <a:t> </a:t>
                </a:r>
                <a:r>
                  <a:rPr lang="it-IT" dirty="0" err="1" smtClean="0"/>
                  <a:t>influence</a:t>
                </a:r>
                <a:r>
                  <a:rPr lang="it-IT" dirty="0" smtClean="0"/>
                  <a:t> production and living </a:t>
                </a:r>
                <a:r>
                  <a:rPr lang="it-IT" dirty="0" err="1" smtClean="0"/>
                  <a:t>standards</a:t>
                </a:r>
                <a:endParaRPr lang="it-IT" dirty="0" smtClean="0"/>
              </a:p>
              <a:p>
                <a:r>
                  <a:rPr lang="it-IT" dirty="0" err="1" smtClean="0"/>
                  <a:t>Influence</a:t>
                </a:r>
                <a:r>
                  <a:rPr lang="it-IT" dirty="0" smtClean="0"/>
                  <a:t> can be positive or negative </a:t>
                </a:r>
              </a:p>
              <a:p>
                <a:r>
                  <a:rPr lang="it-IT" dirty="0" smtClean="0"/>
                  <a:t>Natural </a:t>
                </a:r>
                <a:r>
                  <a:rPr lang="it-IT" dirty="0" err="1" smtClean="0"/>
                  <a:t>resources</a:t>
                </a:r>
                <a:r>
                  <a:rPr lang="it-IT" dirty="0" smtClean="0"/>
                  <a:t> </a:t>
                </a:r>
                <a:r>
                  <a:rPr lang="it-IT" dirty="0" err="1" smtClean="0"/>
                  <a:t>as</a:t>
                </a:r>
                <a:r>
                  <a:rPr lang="it-IT" dirty="0" smtClean="0"/>
                  <a:t> </a:t>
                </a:r>
                <a:r>
                  <a:rPr lang="it-IT" dirty="0" err="1" smtClean="0"/>
                  <a:t>obstacles</a:t>
                </a:r>
                <a:r>
                  <a:rPr lang="it-IT" dirty="0" smtClean="0"/>
                  <a:t> </a:t>
                </a:r>
                <a:r>
                  <a:rPr lang="it-IT" dirty="0" err="1" smtClean="0"/>
                  <a:t>that</a:t>
                </a:r>
                <a:r>
                  <a:rPr lang="it-IT" dirty="0" smtClean="0"/>
                  <a:t> slow down </a:t>
                </a:r>
                <a:r>
                  <a:rPr lang="it-IT" dirty="0" err="1" smtClean="0"/>
                  <a:t>improvement</a:t>
                </a:r>
                <a:r>
                  <a:rPr lang="it-IT" dirty="0" smtClean="0"/>
                  <a:t> in living </a:t>
                </a:r>
                <a:r>
                  <a:rPr lang="it-IT" dirty="0" err="1" smtClean="0"/>
                  <a:t>standards</a:t>
                </a:r>
                <a:r>
                  <a:rPr lang="it-IT" dirty="0" smtClean="0"/>
                  <a:t> (</a:t>
                </a:r>
                <a:r>
                  <a:rPr lang="it-IT" dirty="0" err="1" smtClean="0"/>
                  <a:t>Scarcity</a:t>
                </a:r>
                <a:r>
                  <a:rPr lang="it-IT" dirty="0" smtClean="0"/>
                  <a:t>, </a:t>
                </a:r>
                <a:r>
                  <a:rPr lang="it-IT" dirty="0" smtClean="0">
                    <a:solidFill>
                      <a:srgbClr val="FF0000"/>
                    </a:solidFill>
                  </a:rPr>
                  <a:t>DRL</a:t>
                </a:r>
                <a:r>
                  <a:rPr lang="it-IT" dirty="0" smtClean="0"/>
                  <a:t>)</a:t>
                </a:r>
              </a:p>
              <a:p>
                <a:r>
                  <a:rPr lang="it-IT" dirty="0" smtClean="0"/>
                  <a:t>N = N(Q), N’(Q) &lt; 0</a:t>
                </a:r>
              </a:p>
              <a:p>
                <a:pPr lvl="1"/>
                <a:r>
                  <a:rPr lang="it-IT" dirty="0" err="1" smtClean="0"/>
                  <a:t>Environmental</a:t>
                </a:r>
                <a:r>
                  <a:rPr lang="it-IT" dirty="0" smtClean="0"/>
                  <a:t> </a:t>
                </a:r>
                <a:r>
                  <a:rPr lang="it-IT" dirty="0" err="1" smtClean="0"/>
                  <a:t>degradation</a:t>
                </a:r>
                <a:r>
                  <a:rPr lang="it-IT" dirty="0" smtClean="0"/>
                  <a:t> and </a:t>
                </a:r>
                <a:r>
                  <a:rPr lang="it-IT" dirty="0" err="1" smtClean="0"/>
                  <a:t>climate</a:t>
                </a:r>
                <a:r>
                  <a:rPr lang="it-IT" dirty="0" smtClean="0"/>
                  <a:t> </a:t>
                </a:r>
                <a:r>
                  <a:rPr lang="it-IT" dirty="0" err="1" smtClean="0"/>
                  <a:t>change</a:t>
                </a:r>
                <a:endParaRPr lang="it-IT" dirty="0" smtClean="0"/>
              </a:p>
              <a:p>
                <a:endParaRPr lang="it-IT" dirty="0"/>
              </a:p>
            </p:txBody>
          </p:sp>
        </mc:Choice>
        <mc:Fallback xmlns="">
          <p:sp>
            <p:nvSpPr>
              <p:cNvPr id="5" name="Segnaposto contenuto 4"/>
              <p:cNvSpPr>
                <a:spLocks noGrp="1" noRot="1" noChangeAspect="1" noMove="1" noResize="1" noEditPoints="1" noAdjustHandles="1" noChangeArrowheads="1" noChangeShapeType="1" noTextEdit="1"/>
              </p:cNvSpPr>
              <p:nvPr>
                <p:ph sz="half" idx="2"/>
              </p:nvPr>
            </p:nvSpPr>
            <p:spPr>
              <a:blipFill>
                <a:blip r:embed="rId2"/>
                <a:stretch>
                  <a:fillRect l="-1882" r="-3412"/>
                </a:stretch>
              </a:blipFill>
            </p:spPr>
            <p:txBody>
              <a:bodyPr/>
              <a:lstStyle/>
              <a:p>
                <a:r>
                  <a:rPr lang="it-IT">
                    <a:noFill/>
                  </a:rPr>
                  <a:t> </a:t>
                </a:r>
              </a:p>
            </p:txBody>
          </p:sp>
        </mc:Fallback>
      </mc:AlternateContent>
      <p:pic>
        <p:nvPicPr>
          <p:cNvPr id="3" name="Immagine 2"/>
          <p:cNvPicPr>
            <a:picLocks noChangeAspect="1"/>
          </p:cNvPicPr>
          <p:nvPr/>
        </p:nvPicPr>
        <p:blipFill>
          <a:blip r:embed="rId3"/>
          <a:stretch>
            <a:fillRect/>
          </a:stretch>
        </p:blipFill>
        <p:spPr>
          <a:xfrm>
            <a:off x="759258" y="1532514"/>
            <a:ext cx="5193444" cy="4452649"/>
          </a:xfrm>
          <a:prstGeom prst="rect">
            <a:avLst/>
          </a:prstGeom>
        </p:spPr>
      </p:pic>
    </p:spTree>
    <p:extLst>
      <p:ext uri="{BB962C8B-B14F-4D97-AF65-F5344CB8AC3E}">
        <p14:creationId xmlns:p14="http://schemas.microsoft.com/office/powerpoint/2010/main" val="1939842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757323" y="1256145"/>
            <a:ext cx="8846022" cy="4430179"/>
          </a:xfrm>
          <a:prstGeom prst="rect">
            <a:avLst/>
          </a:prstGeom>
        </p:spPr>
      </p:pic>
    </p:spTree>
    <p:extLst>
      <p:ext uri="{BB962C8B-B14F-4D97-AF65-F5344CB8AC3E}">
        <p14:creationId xmlns:p14="http://schemas.microsoft.com/office/powerpoint/2010/main" val="24211935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Take-off in GDP/POP and </a:t>
            </a:r>
            <a:r>
              <a:rPr lang="it-IT" dirty="0" err="1" smtClean="0"/>
              <a:t>capitalism</a:t>
            </a:r>
            <a:r>
              <a:rPr lang="it-IT" dirty="0" smtClean="0"/>
              <a:t>, 1</a:t>
            </a:r>
            <a:endParaRPr lang="it-IT" dirty="0"/>
          </a:p>
        </p:txBody>
      </p:sp>
      <p:sp>
        <p:nvSpPr>
          <p:cNvPr id="5" name="Segnaposto contenuto 4"/>
          <p:cNvSpPr>
            <a:spLocks noGrp="1"/>
          </p:cNvSpPr>
          <p:nvPr>
            <p:ph sz="half" idx="1"/>
          </p:nvPr>
        </p:nvSpPr>
        <p:spPr/>
        <p:txBody>
          <a:bodyPr>
            <a:normAutofit fontScale="85000" lnSpcReduction="20000"/>
          </a:bodyPr>
          <a:lstStyle/>
          <a:p>
            <a:r>
              <a:rPr lang="it-IT" dirty="0" smtClean="0"/>
              <a:t>TB </a:t>
            </a:r>
            <a:r>
              <a:rPr lang="it-IT" dirty="0" err="1" smtClean="0"/>
              <a:t>identifies</a:t>
            </a:r>
            <a:r>
              <a:rPr lang="it-IT" dirty="0" smtClean="0"/>
              <a:t> the </a:t>
            </a:r>
            <a:r>
              <a:rPr lang="it-IT" dirty="0" err="1" smtClean="0">
                <a:solidFill>
                  <a:srgbClr val="FF0000"/>
                </a:solidFill>
              </a:rPr>
              <a:t>emergence</a:t>
            </a:r>
            <a:r>
              <a:rPr lang="it-IT" dirty="0" smtClean="0">
                <a:solidFill>
                  <a:srgbClr val="FF0000"/>
                </a:solidFill>
              </a:rPr>
              <a:t> of </a:t>
            </a:r>
            <a:r>
              <a:rPr lang="it-IT" dirty="0" err="1" smtClean="0">
                <a:solidFill>
                  <a:srgbClr val="FF0000"/>
                </a:solidFill>
              </a:rPr>
              <a:t>capitalism</a:t>
            </a:r>
            <a:r>
              <a:rPr lang="it-IT" dirty="0" smtClean="0">
                <a:solidFill>
                  <a:srgbClr val="FF0000"/>
                </a:solidFill>
              </a:rPr>
              <a:t> </a:t>
            </a:r>
            <a:r>
              <a:rPr lang="it-IT" dirty="0" err="1" smtClean="0"/>
              <a:t>as</a:t>
            </a:r>
            <a:r>
              <a:rPr lang="it-IT" dirty="0" smtClean="0"/>
              <a:t> the </a:t>
            </a:r>
            <a:r>
              <a:rPr lang="it-IT" dirty="0" err="1" smtClean="0"/>
              <a:t>main</a:t>
            </a:r>
            <a:r>
              <a:rPr lang="it-IT" dirty="0" smtClean="0"/>
              <a:t> </a:t>
            </a:r>
            <a:r>
              <a:rPr lang="it-IT" dirty="0" err="1" smtClean="0"/>
              <a:t>determinant</a:t>
            </a:r>
            <a:r>
              <a:rPr lang="it-IT" dirty="0" smtClean="0"/>
              <a:t> (</a:t>
            </a:r>
            <a:r>
              <a:rPr lang="it-IT" dirty="0" err="1" smtClean="0"/>
              <a:t>although</a:t>
            </a:r>
            <a:r>
              <a:rPr lang="it-IT" dirty="0" smtClean="0"/>
              <a:t> </a:t>
            </a:r>
            <a:r>
              <a:rPr lang="it-IT" dirty="0" err="1" smtClean="0"/>
              <a:t>not</a:t>
            </a:r>
            <a:r>
              <a:rPr lang="it-IT" dirty="0" smtClean="0"/>
              <a:t> the </a:t>
            </a:r>
            <a:r>
              <a:rPr lang="it-IT" dirty="0" err="1" smtClean="0"/>
              <a:t>only</a:t>
            </a:r>
            <a:r>
              <a:rPr lang="it-IT" dirty="0" smtClean="0"/>
              <a:t> </a:t>
            </a:r>
            <a:r>
              <a:rPr lang="it-IT" dirty="0" err="1" smtClean="0"/>
              <a:t>one</a:t>
            </a:r>
            <a:r>
              <a:rPr lang="it-IT" dirty="0" smtClean="0"/>
              <a:t>) of </a:t>
            </a:r>
            <a:r>
              <a:rPr lang="it-IT" dirty="0" smtClean="0">
                <a:solidFill>
                  <a:srgbClr val="FF0000"/>
                </a:solidFill>
              </a:rPr>
              <a:t>take-</a:t>
            </a:r>
            <a:r>
              <a:rPr lang="it-IT" dirty="0" err="1" smtClean="0">
                <a:solidFill>
                  <a:srgbClr val="FF0000"/>
                </a:solidFill>
              </a:rPr>
              <a:t>offs</a:t>
            </a:r>
            <a:r>
              <a:rPr lang="it-IT" dirty="0" smtClean="0">
                <a:solidFill>
                  <a:srgbClr val="FF0000"/>
                </a:solidFill>
              </a:rPr>
              <a:t> in living </a:t>
            </a:r>
            <a:r>
              <a:rPr lang="it-IT" dirty="0" err="1" smtClean="0">
                <a:solidFill>
                  <a:srgbClr val="FF0000"/>
                </a:solidFill>
              </a:rPr>
              <a:t>standards</a:t>
            </a:r>
            <a:endParaRPr lang="it-IT" dirty="0" smtClean="0">
              <a:solidFill>
                <a:srgbClr val="FF0000"/>
              </a:solidFill>
            </a:endParaRPr>
          </a:p>
          <a:p>
            <a:r>
              <a:rPr lang="it-IT" dirty="0" err="1" smtClean="0"/>
              <a:t>Different</a:t>
            </a:r>
            <a:r>
              <a:rPr lang="it-IT" dirty="0" smtClean="0"/>
              <a:t> </a:t>
            </a:r>
            <a:r>
              <a:rPr lang="it-IT" dirty="0" err="1"/>
              <a:t>types</a:t>
            </a:r>
            <a:r>
              <a:rPr lang="it-IT" dirty="0"/>
              <a:t> of </a:t>
            </a:r>
            <a:r>
              <a:rPr lang="it-IT" dirty="0" err="1"/>
              <a:t>economic</a:t>
            </a:r>
            <a:r>
              <a:rPr lang="it-IT" dirty="0"/>
              <a:t> </a:t>
            </a:r>
            <a:r>
              <a:rPr lang="it-IT" dirty="0" err="1"/>
              <a:t>systems</a:t>
            </a:r>
            <a:r>
              <a:rPr lang="it-IT" dirty="0"/>
              <a:t> </a:t>
            </a:r>
            <a:r>
              <a:rPr lang="it-IT" dirty="0" err="1"/>
              <a:t>exist</a:t>
            </a:r>
            <a:r>
              <a:rPr lang="it-IT" dirty="0"/>
              <a:t> (e.g. self-</a:t>
            </a:r>
            <a:r>
              <a:rPr lang="it-IT" dirty="0" err="1"/>
              <a:t>sufficient</a:t>
            </a:r>
            <a:r>
              <a:rPr lang="it-IT" dirty="0"/>
              <a:t> family </a:t>
            </a:r>
            <a:r>
              <a:rPr lang="it-IT" dirty="0" err="1"/>
              <a:t>based</a:t>
            </a:r>
            <a:r>
              <a:rPr lang="it-IT" dirty="0"/>
              <a:t> production </a:t>
            </a:r>
            <a:r>
              <a:rPr lang="it-IT" dirty="0" err="1"/>
              <a:t>systems</a:t>
            </a:r>
            <a:r>
              <a:rPr lang="it-IT" dirty="0"/>
              <a:t>, </a:t>
            </a:r>
            <a:r>
              <a:rPr lang="it-IT" dirty="0" err="1"/>
              <a:t>planned</a:t>
            </a:r>
            <a:r>
              <a:rPr lang="it-IT" dirty="0"/>
              <a:t> </a:t>
            </a:r>
            <a:r>
              <a:rPr lang="it-IT" dirty="0" err="1"/>
              <a:t>economies</a:t>
            </a:r>
            <a:r>
              <a:rPr lang="it-IT" dirty="0" smtClean="0"/>
              <a:t>) </a:t>
            </a:r>
            <a:r>
              <a:rPr lang="it-IT" dirty="0" err="1" smtClean="0"/>
              <a:t>including</a:t>
            </a:r>
            <a:r>
              <a:rPr lang="it-IT" dirty="0" smtClean="0"/>
              <a:t> </a:t>
            </a:r>
            <a:r>
              <a:rPr lang="it-IT" dirty="0" err="1" smtClean="0"/>
              <a:t>Capitalism</a:t>
            </a:r>
            <a:endParaRPr lang="it-IT" dirty="0" smtClean="0"/>
          </a:p>
          <a:p>
            <a:r>
              <a:rPr lang="it-IT" dirty="0" err="1" smtClean="0"/>
              <a:t>Capitalism</a:t>
            </a:r>
            <a:r>
              <a:rPr lang="it-IT" dirty="0" smtClean="0"/>
              <a:t> </a:t>
            </a:r>
            <a:r>
              <a:rPr lang="it-IT" dirty="0" err="1" smtClean="0"/>
              <a:t>organizes</a:t>
            </a:r>
            <a:r>
              <a:rPr lang="it-IT" dirty="0" smtClean="0"/>
              <a:t> the production and </a:t>
            </a:r>
            <a:r>
              <a:rPr lang="it-IT" dirty="0" err="1" smtClean="0"/>
              <a:t>distribution</a:t>
            </a:r>
            <a:r>
              <a:rPr lang="it-IT" dirty="0" smtClean="0"/>
              <a:t> of </a:t>
            </a:r>
            <a:r>
              <a:rPr lang="it-IT" dirty="0" err="1" smtClean="0"/>
              <a:t>goods</a:t>
            </a:r>
            <a:r>
              <a:rPr lang="it-IT" dirty="0" smtClean="0"/>
              <a:t> and </a:t>
            </a:r>
            <a:r>
              <a:rPr lang="it-IT" dirty="0" err="1" smtClean="0"/>
              <a:t>services</a:t>
            </a:r>
            <a:r>
              <a:rPr lang="it-IT" dirty="0" smtClean="0"/>
              <a:t> </a:t>
            </a:r>
            <a:r>
              <a:rPr lang="it-IT" dirty="0" err="1" smtClean="0"/>
              <a:t>based</a:t>
            </a:r>
            <a:r>
              <a:rPr lang="it-IT" dirty="0" smtClean="0"/>
              <a:t> on </a:t>
            </a:r>
            <a:r>
              <a:rPr lang="it-IT" dirty="0" err="1" smtClean="0">
                <a:solidFill>
                  <a:srgbClr val="FF0000"/>
                </a:solidFill>
              </a:rPr>
              <a:t>specific</a:t>
            </a:r>
            <a:r>
              <a:rPr lang="it-IT" dirty="0" smtClean="0">
                <a:solidFill>
                  <a:srgbClr val="FF0000"/>
                </a:solidFill>
              </a:rPr>
              <a:t> </a:t>
            </a:r>
            <a:r>
              <a:rPr lang="it-IT" dirty="0" err="1" smtClean="0">
                <a:solidFill>
                  <a:srgbClr val="FF0000"/>
                </a:solidFill>
              </a:rPr>
              <a:t>features</a:t>
            </a:r>
            <a:r>
              <a:rPr lang="it-IT" dirty="0" smtClean="0"/>
              <a:t>. </a:t>
            </a:r>
          </a:p>
          <a:p>
            <a:r>
              <a:rPr lang="it-IT" dirty="0" err="1" smtClean="0">
                <a:solidFill>
                  <a:srgbClr val="FF0000"/>
                </a:solidFill>
              </a:rPr>
              <a:t>Capitalism</a:t>
            </a:r>
            <a:r>
              <a:rPr lang="it-IT" dirty="0" smtClean="0">
                <a:solidFill>
                  <a:srgbClr val="FF0000"/>
                </a:solidFill>
              </a:rPr>
              <a:t> </a:t>
            </a:r>
            <a:r>
              <a:rPr lang="it-IT" dirty="0" err="1" smtClean="0">
                <a:solidFill>
                  <a:srgbClr val="FF0000"/>
                </a:solidFill>
              </a:rPr>
              <a:t>is</a:t>
            </a:r>
            <a:r>
              <a:rPr lang="it-IT" dirty="0" smtClean="0">
                <a:solidFill>
                  <a:srgbClr val="FF0000"/>
                </a:solidFill>
              </a:rPr>
              <a:t> </a:t>
            </a:r>
            <a:r>
              <a:rPr lang="it-IT" dirty="0" err="1" smtClean="0">
                <a:solidFill>
                  <a:srgbClr val="FF0000"/>
                </a:solidFill>
              </a:rPr>
              <a:t>dynamic</a:t>
            </a:r>
            <a:r>
              <a:rPr lang="it-IT" dirty="0" smtClean="0"/>
              <a:t> and </a:t>
            </a:r>
            <a:r>
              <a:rPr lang="it-IT" dirty="0" err="1" smtClean="0"/>
              <a:t>adaptable</a:t>
            </a:r>
            <a:r>
              <a:rPr lang="it-IT" dirty="0" smtClean="0"/>
              <a:t> to </a:t>
            </a:r>
            <a:r>
              <a:rPr lang="it-IT" dirty="0" err="1" smtClean="0"/>
              <a:t>different</a:t>
            </a:r>
            <a:r>
              <a:rPr lang="it-IT" dirty="0" smtClean="0"/>
              <a:t> societies and </a:t>
            </a:r>
            <a:r>
              <a:rPr lang="it-IT" dirty="0" err="1" smtClean="0"/>
              <a:t>political</a:t>
            </a:r>
            <a:r>
              <a:rPr lang="it-IT" dirty="0" smtClean="0"/>
              <a:t> </a:t>
            </a:r>
            <a:r>
              <a:rPr lang="it-IT" dirty="0" err="1" smtClean="0"/>
              <a:t>systems</a:t>
            </a:r>
            <a:r>
              <a:rPr lang="it-IT" dirty="0" smtClean="0"/>
              <a:t>.</a:t>
            </a:r>
          </a:p>
          <a:p>
            <a:endParaRPr lang="it-IT" dirty="0" smtClean="0"/>
          </a:p>
          <a:p>
            <a:pPr lvl="1"/>
            <a:endParaRPr lang="it-IT" dirty="0"/>
          </a:p>
        </p:txBody>
      </p:sp>
      <p:pic>
        <p:nvPicPr>
          <p:cNvPr id="6" name="Immagine 5"/>
          <p:cNvPicPr>
            <a:picLocks noChangeAspect="1"/>
          </p:cNvPicPr>
          <p:nvPr/>
        </p:nvPicPr>
        <p:blipFill>
          <a:blip r:embed="rId2"/>
          <a:stretch>
            <a:fillRect/>
          </a:stretch>
        </p:blipFill>
        <p:spPr>
          <a:xfrm>
            <a:off x="6201713" y="2575625"/>
            <a:ext cx="5810682" cy="2851338"/>
          </a:xfrm>
          <a:prstGeom prst="rect">
            <a:avLst/>
          </a:prstGeom>
        </p:spPr>
      </p:pic>
    </p:spTree>
    <p:extLst>
      <p:ext uri="{BB962C8B-B14F-4D97-AF65-F5344CB8AC3E}">
        <p14:creationId xmlns:p14="http://schemas.microsoft.com/office/powerpoint/2010/main" val="27083984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err="1" smtClean="0"/>
              <a:t>Firms</a:t>
            </a:r>
            <a:endParaRPr lang="it-IT" dirty="0"/>
          </a:p>
        </p:txBody>
      </p:sp>
      <p:pic>
        <p:nvPicPr>
          <p:cNvPr id="5" name="Immagine 4"/>
          <p:cNvPicPr>
            <a:picLocks noChangeAspect="1"/>
          </p:cNvPicPr>
          <p:nvPr/>
        </p:nvPicPr>
        <p:blipFill>
          <a:blip r:embed="rId2"/>
          <a:stretch>
            <a:fillRect/>
          </a:stretch>
        </p:blipFill>
        <p:spPr>
          <a:xfrm>
            <a:off x="1403926" y="1489699"/>
            <a:ext cx="5664489" cy="4071890"/>
          </a:xfrm>
          <a:prstGeom prst="rect">
            <a:avLst/>
          </a:prstGeom>
        </p:spPr>
      </p:pic>
      <p:sp>
        <p:nvSpPr>
          <p:cNvPr id="6" name="CasellaDiTesto 5"/>
          <p:cNvSpPr txBox="1"/>
          <p:nvPr/>
        </p:nvSpPr>
        <p:spPr>
          <a:xfrm>
            <a:off x="1856509" y="3642287"/>
            <a:ext cx="923637" cy="369332"/>
          </a:xfrm>
          <a:prstGeom prst="rect">
            <a:avLst/>
          </a:prstGeom>
          <a:noFill/>
        </p:spPr>
        <p:txBody>
          <a:bodyPr wrap="square" rtlCol="0">
            <a:spAutoFit/>
          </a:bodyPr>
          <a:lstStyle/>
          <a:p>
            <a:pPr algn="ctr"/>
            <a:r>
              <a:rPr lang="it-IT" dirty="0" smtClean="0">
                <a:solidFill>
                  <a:srgbClr val="FF0000"/>
                </a:solidFill>
              </a:rPr>
              <a:t>COSTS</a:t>
            </a:r>
            <a:endParaRPr lang="it-IT" dirty="0">
              <a:solidFill>
                <a:srgbClr val="FF0000"/>
              </a:solidFill>
            </a:endParaRPr>
          </a:p>
        </p:txBody>
      </p:sp>
      <p:sp>
        <p:nvSpPr>
          <p:cNvPr id="7" name="CasellaDiTesto 6"/>
          <p:cNvSpPr txBox="1"/>
          <p:nvPr/>
        </p:nvSpPr>
        <p:spPr>
          <a:xfrm>
            <a:off x="5310909" y="3642287"/>
            <a:ext cx="877455" cy="246221"/>
          </a:xfrm>
          <a:prstGeom prst="rect">
            <a:avLst/>
          </a:prstGeom>
          <a:noFill/>
        </p:spPr>
        <p:txBody>
          <a:bodyPr wrap="square" rtlCol="0">
            <a:spAutoFit/>
          </a:bodyPr>
          <a:lstStyle/>
          <a:p>
            <a:pPr algn="ctr"/>
            <a:r>
              <a:rPr lang="it-IT" sz="1000" dirty="0" smtClean="0">
                <a:solidFill>
                  <a:srgbClr val="FF0000"/>
                </a:solidFill>
              </a:rPr>
              <a:t>REVENUES</a:t>
            </a:r>
            <a:endParaRPr lang="it-IT" sz="1000" dirty="0">
              <a:solidFill>
                <a:srgbClr val="FF0000"/>
              </a:solidFill>
            </a:endParaRPr>
          </a:p>
        </p:txBody>
      </p:sp>
      <p:sp>
        <p:nvSpPr>
          <p:cNvPr id="2" name="Rettangolo 1"/>
          <p:cNvSpPr/>
          <p:nvPr/>
        </p:nvSpPr>
        <p:spPr>
          <a:xfrm>
            <a:off x="7068415" y="1489699"/>
            <a:ext cx="4535055" cy="4893647"/>
          </a:xfrm>
          <a:prstGeom prst="rect">
            <a:avLst/>
          </a:prstGeom>
        </p:spPr>
        <p:txBody>
          <a:bodyPr wrap="square">
            <a:spAutoFit/>
          </a:bodyPr>
          <a:lstStyle/>
          <a:p>
            <a:pPr lvl="0"/>
            <a:r>
              <a:rPr lang="it-IT" altLang="it-IT" sz="2400" dirty="0">
                <a:solidFill>
                  <a:srgbClr val="FF0000"/>
                </a:solidFill>
              </a:rPr>
              <a:t>The </a:t>
            </a:r>
            <a:r>
              <a:rPr lang="it-IT" altLang="it-IT" sz="2400" dirty="0" err="1">
                <a:solidFill>
                  <a:srgbClr val="FF0000"/>
                </a:solidFill>
              </a:rPr>
              <a:t>firm</a:t>
            </a:r>
            <a:r>
              <a:rPr lang="it-IT" altLang="it-IT" sz="2400" dirty="0">
                <a:solidFill>
                  <a:srgbClr val="FF0000"/>
                </a:solidFill>
              </a:rPr>
              <a:t> </a:t>
            </a:r>
            <a:r>
              <a:rPr lang="it-IT" altLang="it-IT" sz="2400" dirty="0" err="1" smtClean="0"/>
              <a:t>acn</a:t>
            </a:r>
            <a:r>
              <a:rPr lang="it-IT" altLang="it-IT" sz="2400" dirty="0" smtClean="0"/>
              <a:t> be </a:t>
            </a:r>
            <a:r>
              <a:rPr lang="it-IT" altLang="it-IT" sz="2400" dirty="0" err="1" smtClean="0"/>
              <a:t>conceived</a:t>
            </a:r>
            <a:r>
              <a:rPr lang="it-IT" altLang="it-IT" sz="2400" dirty="0" smtClean="0"/>
              <a:t> in </a:t>
            </a:r>
            <a:r>
              <a:rPr lang="it-IT" altLang="it-IT" sz="2400" dirty="0" err="1" smtClean="0"/>
              <a:t>two</a:t>
            </a:r>
            <a:r>
              <a:rPr lang="it-IT" altLang="it-IT" sz="2400" dirty="0" smtClean="0"/>
              <a:t> ways</a:t>
            </a:r>
            <a:endParaRPr lang="it-IT" altLang="it-IT" sz="2400" dirty="0"/>
          </a:p>
          <a:p>
            <a:pPr lvl="0"/>
            <a:endParaRPr lang="it-IT" altLang="it-IT" sz="2400" dirty="0"/>
          </a:p>
          <a:p>
            <a:pPr lvl="0"/>
            <a:r>
              <a:rPr lang="it-IT" altLang="it-IT" sz="2400" dirty="0"/>
              <a:t>an </a:t>
            </a:r>
            <a:r>
              <a:rPr lang="it-IT" altLang="it-IT" sz="2400" dirty="0" err="1" smtClean="0">
                <a:solidFill>
                  <a:srgbClr val="FF0000"/>
                </a:solidFill>
              </a:rPr>
              <a:t>economic</a:t>
            </a:r>
            <a:r>
              <a:rPr lang="it-IT" altLang="it-IT" sz="2400" dirty="0" smtClean="0">
                <a:solidFill>
                  <a:srgbClr val="FF0000"/>
                </a:solidFill>
              </a:rPr>
              <a:t> agent</a:t>
            </a:r>
            <a:r>
              <a:rPr lang="it-IT" altLang="it-IT" sz="2400" dirty="0" smtClean="0"/>
              <a:t> </a:t>
            </a:r>
            <a:r>
              <a:rPr lang="it-IT" altLang="it-IT" sz="2400" dirty="0"/>
              <a:t>in the </a:t>
            </a:r>
            <a:r>
              <a:rPr lang="it-IT" altLang="it-IT" sz="2400" dirty="0" err="1"/>
              <a:t>capitalist</a:t>
            </a:r>
            <a:r>
              <a:rPr lang="it-IT" altLang="it-IT" sz="2400" dirty="0"/>
              <a:t> economy </a:t>
            </a:r>
            <a:r>
              <a:rPr lang="it-IT" altLang="it-IT" sz="2400" dirty="0" err="1"/>
              <a:t>based</a:t>
            </a:r>
            <a:r>
              <a:rPr lang="it-IT" altLang="it-IT" sz="2400" dirty="0"/>
              <a:t> on </a:t>
            </a:r>
            <a:r>
              <a:rPr lang="it-IT" altLang="it-IT" sz="2400" dirty="0" err="1"/>
              <a:t>innovation</a:t>
            </a:r>
            <a:r>
              <a:rPr lang="it-IT" altLang="it-IT" sz="2400" dirty="0"/>
              <a:t> and </a:t>
            </a:r>
            <a:r>
              <a:rPr lang="it-IT" altLang="it-IT" sz="2400" dirty="0" err="1"/>
              <a:t>competition</a:t>
            </a:r>
            <a:r>
              <a:rPr lang="it-IT" altLang="it-IT" sz="2400" dirty="0"/>
              <a:t> (</a:t>
            </a:r>
            <a:r>
              <a:rPr lang="it-IT" altLang="it-IT" sz="2400" dirty="0" err="1"/>
              <a:t>Schumpeter</a:t>
            </a:r>
            <a:r>
              <a:rPr lang="it-IT" altLang="it-IT" sz="2400" dirty="0"/>
              <a:t>)</a:t>
            </a:r>
          </a:p>
          <a:p>
            <a:pPr lvl="0"/>
            <a:endParaRPr lang="it-IT" altLang="it-IT" sz="2400" dirty="0"/>
          </a:p>
          <a:p>
            <a:pPr lvl="0"/>
            <a:r>
              <a:rPr lang="it-IT" altLang="it-IT" sz="2400" dirty="0"/>
              <a:t>a </a:t>
            </a:r>
            <a:r>
              <a:rPr lang="it-IT" altLang="it-IT" sz="2400" dirty="0">
                <a:solidFill>
                  <a:srgbClr val="FF0000"/>
                </a:solidFill>
              </a:rPr>
              <a:t>stage</a:t>
            </a:r>
            <a:r>
              <a:rPr lang="it-IT" altLang="it-IT" sz="2400" dirty="0"/>
              <a:t> on </a:t>
            </a:r>
            <a:r>
              <a:rPr lang="it-IT" altLang="it-IT" sz="2400" dirty="0" err="1"/>
              <a:t>which</a:t>
            </a:r>
            <a:r>
              <a:rPr lang="it-IT" altLang="it-IT" sz="2400" dirty="0"/>
              <a:t> </a:t>
            </a:r>
            <a:r>
              <a:rPr lang="it-IT" altLang="it-IT" sz="2400" dirty="0" err="1"/>
              <a:t>complex</a:t>
            </a:r>
            <a:r>
              <a:rPr lang="it-IT" altLang="it-IT" sz="2400" dirty="0"/>
              <a:t> </a:t>
            </a:r>
            <a:r>
              <a:rPr lang="it-IT" altLang="it-IT" sz="2400" dirty="0" err="1"/>
              <a:t>interactions</a:t>
            </a:r>
            <a:r>
              <a:rPr lang="it-IT" altLang="it-IT" sz="2400" dirty="0"/>
              <a:t> </a:t>
            </a:r>
            <a:r>
              <a:rPr lang="it-IT" altLang="it-IT" sz="2400" dirty="0" err="1"/>
              <a:t>among</a:t>
            </a:r>
            <a:r>
              <a:rPr lang="it-IT" altLang="it-IT" sz="2400" dirty="0"/>
              <a:t> the </a:t>
            </a:r>
            <a:r>
              <a:rPr lang="it-IT" altLang="it-IT" sz="2400" dirty="0" err="1"/>
              <a:t>firm’s</a:t>
            </a:r>
            <a:r>
              <a:rPr lang="it-IT" altLang="it-IT" sz="2400" dirty="0"/>
              <a:t> </a:t>
            </a:r>
            <a:r>
              <a:rPr lang="it-IT" altLang="it-IT" sz="2400" dirty="0" err="1"/>
              <a:t>employees</a:t>
            </a:r>
            <a:r>
              <a:rPr lang="it-IT" altLang="it-IT" sz="2400" dirty="0"/>
              <a:t>, </a:t>
            </a:r>
            <a:r>
              <a:rPr lang="it-IT" altLang="it-IT" sz="2400" dirty="0" err="1"/>
              <a:t>managers</a:t>
            </a:r>
            <a:r>
              <a:rPr lang="it-IT" altLang="it-IT" sz="2400" dirty="0"/>
              <a:t>, and </a:t>
            </a:r>
            <a:r>
              <a:rPr lang="it-IT" altLang="it-IT" sz="2400" dirty="0" err="1"/>
              <a:t>owners</a:t>
            </a:r>
            <a:r>
              <a:rPr lang="it-IT" altLang="it-IT" sz="2400" dirty="0"/>
              <a:t> are </a:t>
            </a:r>
            <a:r>
              <a:rPr lang="it-IT" altLang="it-IT" sz="2400" dirty="0" err="1"/>
              <a:t>played</a:t>
            </a:r>
            <a:r>
              <a:rPr lang="it-IT" altLang="it-IT" sz="2400" dirty="0"/>
              <a:t> out </a:t>
            </a:r>
            <a:r>
              <a:rPr lang="it-IT" altLang="it-IT" sz="2400" dirty="0" err="1"/>
              <a:t>at</a:t>
            </a:r>
            <a:r>
              <a:rPr lang="it-IT" altLang="it-IT" sz="2400" dirty="0"/>
              <a:t> </a:t>
            </a:r>
            <a:r>
              <a:rPr lang="it-IT" altLang="it-IT" sz="2400" dirty="0" err="1"/>
              <a:t>local</a:t>
            </a:r>
            <a:r>
              <a:rPr lang="it-IT" altLang="it-IT" sz="2400" dirty="0"/>
              <a:t>, </a:t>
            </a:r>
            <a:r>
              <a:rPr lang="it-IT" altLang="it-IT" sz="2400" dirty="0" err="1"/>
              <a:t>national</a:t>
            </a:r>
            <a:r>
              <a:rPr lang="it-IT" altLang="it-IT" sz="2400" dirty="0"/>
              <a:t> and </a:t>
            </a:r>
            <a:r>
              <a:rPr lang="it-IT" altLang="it-IT" sz="2400" dirty="0" err="1"/>
              <a:t>international</a:t>
            </a:r>
            <a:r>
              <a:rPr lang="it-IT" altLang="it-IT" sz="2400" dirty="0"/>
              <a:t> </a:t>
            </a:r>
            <a:r>
              <a:rPr lang="it-IT" altLang="it-IT" sz="2400" dirty="0" err="1"/>
              <a:t>level</a:t>
            </a:r>
            <a:r>
              <a:rPr lang="it-IT" altLang="it-IT" sz="2400" dirty="0"/>
              <a:t> (</a:t>
            </a:r>
            <a:r>
              <a:rPr lang="it-IT" altLang="it-IT" sz="2400" dirty="0" err="1"/>
              <a:t>offshoring</a:t>
            </a:r>
            <a:r>
              <a:rPr lang="it-IT" altLang="it-IT" sz="2400" dirty="0"/>
              <a:t>, outsourcing global </a:t>
            </a:r>
            <a:r>
              <a:rPr lang="it-IT" altLang="it-IT" sz="2400" dirty="0" err="1"/>
              <a:t>supply</a:t>
            </a:r>
            <a:r>
              <a:rPr lang="it-IT" altLang="it-IT" sz="2400" dirty="0"/>
              <a:t> </a:t>
            </a:r>
            <a:r>
              <a:rPr lang="it-IT" altLang="it-IT" sz="2400" dirty="0" err="1"/>
              <a:t>chains</a:t>
            </a:r>
            <a:r>
              <a:rPr lang="it-IT" altLang="it-IT" sz="2400" dirty="0"/>
              <a:t>)</a:t>
            </a:r>
          </a:p>
        </p:txBody>
      </p:sp>
    </p:spTree>
    <p:extLst>
      <p:ext uri="{BB962C8B-B14F-4D97-AF65-F5344CB8AC3E}">
        <p14:creationId xmlns:p14="http://schemas.microsoft.com/office/powerpoint/2010/main" val="4979682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Firms</a:t>
            </a:r>
            <a:r>
              <a:rPr lang="it-IT" dirty="0" smtClean="0"/>
              <a:t> and the </a:t>
            </a:r>
            <a:r>
              <a:rPr lang="it-IT" dirty="0" err="1" smtClean="0"/>
              <a:t>division</a:t>
            </a:r>
            <a:r>
              <a:rPr lang="it-IT" dirty="0" smtClean="0"/>
              <a:t> of </a:t>
            </a:r>
            <a:r>
              <a:rPr lang="it-IT" dirty="0" err="1" smtClean="0"/>
              <a:t>labour</a:t>
            </a:r>
            <a:endParaRPr lang="it-IT" dirty="0"/>
          </a:p>
        </p:txBody>
      </p:sp>
      <p:sp>
        <p:nvSpPr>
          <p:cNvPr id="3" name="Segnaposto contenuto 2"/>
          <p:cNvSpPr>
            <a:spLocks noGrp="1"/>
          </p:cNvSpPr>
          <p:nvPr>
            <p:ph idx="1"/>
          </p:nvPr>
        </p:nvSpPr>
        <p:spPr/>
        <p:txBody>
          <a:bodyPr>
            <a:normAutofit fontScale="92500" lnSpcReduction="10000"/>
          </a:bodyPr>
          <a:lstStyle/>
          <a:p>
            <a:r>
              <a:rPr lang="en-US" dirty="0" smtClean="0"/>
              <a:t>From self-sufficient households producing their food, clothes, tools etc. to firms organizing production around the </a:t>
            </a:r>
            <a:r>
              <a:rPr lang="en-US" dirty="0" smtClean="0">
                <a:solidFill>
                  <a:srgbClr val="FF0000"/>
                </a:solidFill>
              </a:rPr>
              <a:t>division of </a:t>
            </a:r>
            <a:r>
              <a:rPr lang="en-US" dirty="0" err="1" smtClean="0">
                <a:solidFill>
                  <a:srgbClr val="FF0000"/>
                </a:solidFill>
              </a:rPr>
              <a:t>labour</a:t>
            </a:r>
            <a:r>
              <a:rPr lang="en-US" dirty="0" smtClean="0"/>
              <a:t>.</a:t>
            </a:r>
          </a:p>
          <a:p>
            <a:r>
              <a:rPr lang="en-US" dirty="0" smtClean="0"/>
              <a:t>‘</a:t>
            </a:r>
            <a:r>
              <a:rPr lang="en-US" i="1" dirty="0"/>
              <a:t>One man draws out the wire, another straights it, a third cuts it, a fourth points it, a fifth grinds it at the top for receiving the head; to make the head requires two or three distinct operations; to put it on, is a peculiar business, to whiten the pins is another; it is even a trade by itself to put them into the paper; and the important business of making a pin is, in this manner, divided into about eighteen distinct operations, which, in some manufactories, are all performed by distinct hands</a:t>
            </a:r>
            <a:r>
              <a:rPr lang="en-US" i="1" dirty="0" smtClean="0"/>
              <a:t>’</a:t>
            </a:r>
            <a:r>
              <a:rPr lang="en-US" dirty="0" smtClean="0"/>
              <a:t>.</a:t>
            </a:r>
          </a:p>
          <a:p>
            <a:r>
              <a:rPr lang="en-US" dirty="0" smtClean="0"/>
              <a:t>Division of </a:t>
            </a:r>
            <a:r>
              <a:rPr lang="en-US" dirty="0" err="1" smtClean="0"/>
              <a:t>labour</a:t>
            </a:r>
            <a:r>
              <a:rPr lang="en-US" dirty="0" smtClean="0"/>
              <a:t> makes it possible to obtain ↑ L →↑APL </a:t>
            </a:r>
            <a:r>
              <a:rPr lang="en-US" dirty="0"/>
              <a:t>→ ↑</a:t>
            </a:r>
            <a:r>
              <a:rPr lang="en-US" dirty="0" smtClean="0"/>
              <a:t>GDP/POP</a:t>
            </a:r>
          </a:p>
          <a:p>
            <a:r>
              <a:rPr lang="en-US" dirty="0" smtClean="0">
                <a:solidFill>
                  <a:srgbClr val="FF0000"/>
                </a:solidFill>
              </a:rPr>
              <a:t>The three dimensions of the division of </a:t>
            </a:r>
            <a:r>
              <a:rPr lang="en-US" dirty="0" err="1" smtClean="0">
                <a:solidFill>
                  <a:srgbClr val="FF0000"/>
                </a:solidFill>
              </a:rPr>
              <a:t>labour</a:t>
            </a:r>
            <a:r>
              <a:rPr lang="en-US" dirty="0" smtClean="0"/>
              <a:t>: micro, macro, global </a:t>
            </a:r>
            <a:endParaRPr lang="it-IT" dirty="0"/>
          </a:p>
        </p:txBody>
      </p:sp>
    </p:spTree>
    <p:extLst>
      <p:ext uri="{BB962C8B-B14F-4D97-AF65-F5344CB8AC3E}">
        <p14:creationId xmlns:p14="http://schemas.microsoft.com/office/powerpoint/2010/main" val="2627605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Firms</a:t>
            </a:r>
            <a:r>
              <a:rPr lang="it-IT" dirty="0"/>
              <a:t> </a:t>
            </a:r>
            <a:r>
              <a:rPr lang="it-IT" dirty="0" smtClean="0"/>
              <a:t>and </a:t>
            </a:r>
            <a:r>
              <a:rPr lang="it-IT" dirty="0" err="1" smtClean="0"/>
              <a:t>markets</a:t>
            </a:r>
            <a:r>
              <a:rPr lang="it-IT" dirty="0" smtClean="0"/>
              <a:t>, 1</a:t>
            </a:r>
            <a:endParaRPr lang="it-IT" dirty="0"/>
          </a:p>
        </p:txBody>
      </p:sp>
      <p:sp>
        <p:nvSpPr>
          <p:cNvPr id="3" name="Segnaposto contenuto 2"/>
          <p:cNvSpPr>
            <a:spLocks noGrp="1"/>
          </p:cNvSpPr>
          <p:nvPr>
            <p:ph idx="1"/>
          </p:nvPr>
        </p:nvSpPr>
        <p:spPr/>
        <p:txBody>
          <a:bodyPr>
            <a:normAutofit fontScale="85000" lnSpcReduction="20000"/>
          </a:bodyPr>
          <a:lstStyle/>
          <a:p>
            <a:r>
              <a:rPr lang="it-IT" dirty="0" err="1" smtClean="0">
                <a:solidFill>
                  <a:srgbClr val="FF0000"/>
                </a:solidFill>
              </a:rPr>
              <a:t>Division</a:t>
            </a:r>
            <a:r>
              <a:rPr lang="it-IT" dirty="0" smtClean="0">
                <a:solidFill>
                  <a:srgbClr val="FF0000"/>
                </a:solidFill>
              </a:rPr>
              <a:t> of </a:t>
            </a:r>
            <a:r>
              <a:rPr lang="it-IT" dirty="0" err="1" smtClean="0">
                <a:solidFill>
                  <a:srgbClr val="FF0000"/>
                </a:solidFill>
              </a:rPr>
              <a:t>labour</a:t>
            </a:r>
            <a:r>
              <a:rPr lang="it-IT" dirty="0" smtClean="0">
                <a:solidFill>
                  <a:srgbClr val="FF0000"/>
                </a:solidFill>
              </a:rPr>
              <a:t> </a:t>
            </a:r>
            <a:r>
              <a:rPr lang="it-IT" dirty="0" err="1" smtClean="0">
                <a:solidFill>
                  <a:srgbClr val="FF0000"/>
                </a:solidFill>
              </a:rPr>
              <a:t>requires</a:t>
            </a:r>
            <a:r>
              <a:rPr lang="it-IT" dirty="0" smtClean="0">
                <a:solidFill>
                  <a:srgbClr val="FF0000"/>
                </a:solidFill>
              </a:rPr>
              <a:t> co-</a:t>
            </a:r>
            <a:r>
              <a:rPr lang="it-IT" dirty="0" err="1" smtClean="0">
                <a:solidFill>
                  <a:srgbClr val="FF0000"/>
                </a:solidFill>
              </a:rPr>
              <a:t>ordination</a:t>
            </a:r>
            <a:r>
              <a:rPr lang="it-IT" dirty="0" smtClean="0"/>
              <a:t> (and </a:t>
            </a:r>
            <a:r>
              <a:rPr lang="it-IT" dirty="0" err="1" smtClean="0"/>
              <a:t>organization</a:t>
            </a:r>
            <a:r>
              <a:rPr lang="it-IT" dirty="0" smtClean="0"/>
              <a:t>)</a:t>
            </a:r>
          </a:p>
          <a:p>
            <a:r>
              <a:rPr lang="it-IT" dirty="0" err="1" smtClean="0">
                <a:solidFill>
                  <a:srgbClr val="FF0000"/>
                </a:solidFill>
              </a:rPr>
              <a:t>Coordination</a:t>
            </a:r>
            <a:r>
              <a:rPr lang="it-IT" dirty="0" smtClean="0">
                <a:solidFill>
                  <a:srgbClr val="FF0000"/>
                </a:solidFill>
              </a:rPr>
              <a:t> </a:t>
            </a:r>
            <a:r>
              <a:rPr lang="it-IT" dirty="0" err="1" smtClean="0">
                <a:solidFill>
                  <a:srgbClr val="FF0000"/>
                </a:solidFill>
              </a:rPr>
              <a:t>through</a:t>
            </a:r>
            <a:r>
              <a:rPr lang="it-IT" dirty="0" smtClean="0">
                <a:solidFill>
                  <a:srgbClr val="FF0000"/>
                </a:solidFill>
              </a:rPr>
              <a:t> (and </a:t>
            </a:r>
            <a:r>
              <a:rPr lang="it-IT" dirty="0" err="1" smtClean="0">
                <a:solidFill>
                  <a:srgbClr val="FF0000"/>
                </a:solidFill>
              </a:rPr>
              <a:t>within</a:t>
            </a:r>
            <a:r>
              <a:rPr lang="it-IT" dirty="0" smtClean="0">
                <a:solidFill>
                  <a:srgbClr val="FF0000"/>
                </a:solidFill>
              </a:rPr>
              <a:t>) </a:t>
            </a:r>
            <a:r>
              <a:rPr lang="it-IT" dirty="0" err="1" smtClean="0">
                <a:solidFill>
                  <a:srgbClr val="FF0000"/>
                </a:solidFill>
              </a:rPr>
              <a:t>firms</a:t>
            </a:r>
            <a:r>
              <a:rPr lang="it-IT" dirty="0" smtClean="0"/>
              <a:t> </a:t>
            </a:r>
          </a:p>
          <a:p>
            <a:pPr lvl="1"/>
            <a:r>
              <a:rPr lang="it-IT" dirty="0" err="1" smtClean="0"/>
              <a:t>Centralized</a:t>
            </a:r>
            <a:r>
              <a:rPr lang="it-IT" dirty="0" smtClean="0"/>
              <a:t>, </a:t>
            </a:r>
            <a:r>
              <a:rPr lang="it-IT" dirty="0" err="1" smtClean="0"/>
              <a:t>vertical</a:t>
            </a:r>
            <a:r>
              <a:rPr lang="it-IT" dirty="0" smtClean="0"/>
              <a:t>, </a:t>
            </a:r>
            <a:r>
              <a:rPr lang="it-IT" dirty="0" err="1" smtClean="0"/>
              <a:t>based</a:t>
            </a:r>
            <a:r>
              <a:rPr lang="it-IT" dirty="0" smtClean="0"/>
              <a:t> on </a:t>
            </a:r>
            <a:r>
              <a:rPr lang="it-IT" dirty="0" err="1" smtClean="0"/>
              <a:t>plans</a:t>
            </a:r>
            <a:r>
              <a:rPr lang="it-IT" dirty="0" smtClean="0"/>
              <a:t> </a:t>
            </a:r>
            <a:r>
              <a:rPr lang="it-IT" dirty="0" err="1" smtClean="0"/>
              <a:t>instructions</a:t>
            </a:r>
            <a:r>
              <a:rPr lang="it-IT" dirty="0" smtClean="0"/>
              <a:t> </a:t>
            </a:r>
            <a:r>
              <a:rPr lang="it-IT" dirty="0" err="1" smtClean="0"/>
              <a:t>contracts</a:t>
            </a:r>
            <a:r>
              <a:rPr lang="it-IT" dirty="0" smtClean="0"/>
              <a:t> </a:t>
            </a:r>
            <a:r>
              <a:rPr lang="it-IT" dirty="0" err="1" smtClean="0"/>
              <a:t>that</a:t>
            </a:r>
            <a:r>
              <a:rPr lang="it-IT" dirty="0" smtClean="0"/>
              <a:t> transfer authority, </a:t>
            </a:r>
            <a:r>
              <a:rPr lang="it-IT" dirty="0" err="1" smtClean="0"/>
              <a:t>generally</a:t>
            </a:r>
            <a:r>
              <a:rPr lang="it-IT" dirty="0" smtClean="0"/>
              <a:t> </a:t>
            </a:r>
            <a:r>
              <a:rPr lang="it-IT" dirty="0" err="1" smtClean="0"/>
              <a:t>orderly</a:t>
            </a:r>
            <a:r>
              <a:rPr lang="it-IT" dirty="0" smtClean="0"/>
              <a:t>, </a:t>
            </a:r>
            <a:r>
              <a:rPr lang="it-IT" dirty="0" err="1" smtClean="0"/>
              <a:t>often</a:t>
            </a:r>
            <a:r>
              <a:rPr lang="it-IT" dirty="0" smtClean="0"/>
              <a:t> </a:t>
            </a:r>
            <a:r>
              <a:rPr lang="it-IT" dirty="0" err="1" smtClean="0"/>
              <a:t>based</a:t>
            </a:r>
            <a:r>
              <a:rPr lang="it-IT" dirty="0" smtClean="0"/>
              <a:t> on long-</a:t>
            </a:r>
            <a:r>
              <a:rPr lang="it-IT" dirty="0" err="1" smtClean="0"/>
              <a:t>term</a:t>
            </a:r>
            <a:r>
              <a:rPr lang="it-IT" dirty="0" smtClean="0"/>
              <a:t> </a:t>
            </a:r>
            <a:r>
              <a:rPr lang="it-IT" dirty="0" err="1" smtClean="0"/>
              <a:t>relationships</a:t>
            </a:r>
            <a:r>
              <a:rPr lang="it-IT" dirty="0" smtClean="0"/>
              <a:t> </a:t>
            </a:r>
            <a:r>
              <a:rPr lang="it-IT" dirty="0" err="1" smtClean="0"/>
              <a:t>within</a:t>
            </a:r>
            <a:r>
              <a:rPr lang="it-IT" dirty="0" smtClean="0"/>
              <a:t> the </a:t>
            </a:r>
            <a:r>
              <a:rPr lang="it-IT" dirty="0" err="1" smtClean="0"/>
              <a:t>firm</a:t>
            </a:r>
            <a:r>
              <a:rPr lang="it-IT" dirty="0" smtClean="0"/>
              <a:t> </a:t>
            </a:r>
            <a:r>
              <a:rPr lang="it-IT" dirty="0" err="1" smtClean="0"/>
              <a:t>that</a:t>
            </a:r>
            <a:r>
              <a:rPr lang="it-IT" dirty="0" smtClean="0"/>
              <a:t> </a:t>
            </a:r>
            <a:r>
              <a:rPr lang="it-IT" dirty="0" err="1" smtClean="0"/>
              <a:t>give</a:t>
            </a:r>
            <a:r>
              <a:rPr lang="it-IT" dirty="0" smtClean="0"/>
              <a:t> rise to </a:t>
            </a:r>
            <a:r>
              <a:rPr lang="en-US" dirty="0"/>
              <a:t>skills, networks, and friendships </a:t>
            </a:r>
            <a:r>
              <a:rPr lang="en-US" b="1" dirty="0"/>
              <a:t>relationship-specific</a:t>
            </a:r>
            <a:r>
              <a:rPr lang="en-US" dirty="0"/>
              <a:t> or </a:t>
            </a:r>
            <a:r>
              <a:rPr lang="en-US" b="1" dirty="0"/>
              <a:t>firm-specific </a:t>
            </a:r>
            <a:r>
              <a:rPr lang="en-US" b="1" dirty="0" smtClean="0"/>
              <a:t>assets</a:t>
            </a:r>
            <a:r>
              <a:rPr lang="en-US" dirty="0" smtClean="0"/>
              <a:t> </a:t>
            </a:r>
            <a:r>
              <a:rPr lang="it-IT" dirty="0" smtClean="0"/>
              <a:t>(</a:t>
            </a:r>
            <a:r>
              <a:rPr lang="it-IT" dirty="0" err="1" smtClean="0"/>
              <a:t>less</a:t>
            </a:r>
            <a:r>
              <a:rPr lang="it-IT" dirty="0" smtClean="0"/>
              <a:t> and </a:t>
            </a:r>
            <a:r>
              <a:rPr lang="it-IT" dirty="0" err="1" smtClean="0"/>
              <a:t>less</a:t>
            </a:r>
            <a:r>
              <a:rPr lang="it-IT" dirty="0" smtClean="0"/>
              <a:t> so)</a:t>
            </a:r>
          </a:p>
          <a:p>
            <a:r>
              <a:rPr lang="it-IT" dirty="0" err="1" smtClean="0">
                <a:solidFill>
                  <a:srgbClr val="FF0000"/>
                </a:solidFill>
              </a:rPr>
              <a:t>Coordination</a:t>
            </a:r>
            <a:r>
              <a:rPr lang="it-IT" dirty="0" smtClean="0">
                <a:solidFill>
                  <a:srgbClr val="FF0000"/>
                </a:solidFill>
              </a:rPr>
              <a:t> </a:t>
            </a:r>
            <a:r>
              <a:rPr lang="it-IT" dirty="0" err="1" smtClean="0">
                <a:solidFill>
                  <a:srgbClr val="FF0000"/>
                </a:solidFill>
              </a:rPr>
              <a:t>through</a:t>
            </a:r>
            <a:r>
              <a:rPr lang="it-IT" dirty="0" smtClean="0">
                <a:solidFill>
                  <a:srgbClr val="FF0000"/>
                </a:solidFill>
              </a:rPr>
              <a:t> </a:t>
            </a:r>
            <a:r>
              <a:rPr lang="it-IT" dirty="0" err="1" smtClean="0">
                <a:solidFill>
                  <a:srgbClr val="FF0000"/>
                </a:solidFill>
              </a:rPr>
              <a:t>markets</a:t>
            </a:r>
            <a:r>
              <a:rPr lang="it-IT" dirty="0" smtClean="0">
                <a:solidFill>
                  <a:srgbClr val="FF0000"/>
                </a:solidFill>
              </a:rPr>
              <a:t> </a:t>
            </a:r>
          </a:p>
          <a:p>
            <a:pPr lvl="1"/>
            <a:r>
              <a:rPr lang="it-IT" dirty="0" err="1"/>
              <a:t>D</a:t>
            </a:r>
            <a:r>
              <a:rPr lang="it-IT" dirty="0" err="1" smtClean="0"/>
              <a:t>ecentralized</a:t>
            </a:r>
            <a:r>
              <a:rPr lang="it-IT" dirty="0" smtClean="0"/>
              <a:t>, </a:t>
            </a:r>
            <a:r>
              <a:rPr lang="it-IT" dirty="0" err="1" smtClean="0"/>
              <a:t>horizontal</a:t>
            </a:r>
            <a:r>
              <a:rPr lang="it-IT" dirty="0" smtClean="0"/>
              <a:t>, </a:t>
            </a:r>
            <a:r>
              <a:rPr lang="it-IT" dirty="0" err="1" smtClean="0"/>
              <a:t>based</a:t>
            </a:r>
            <a:r>
              <a:rPr lang="it-IT" dirty="0" smtClean="0"/>
              <a:t> on </a:t>
            </a:r>
            <a:r>
              <a:rPr lang="it-IT" dirty="0" err="1" smtClean="0"/>
              <a:t>prices</a:t>
            </a:r>
            <a:r>
              <a:rPr lang="it-IT" dirty="0" smtClean="0"/>
              <a:t> </a:t>
            </a:r>
            <a:r>
              <a:rPr lang="it-IT" dirty="0" err="1" smtClean="0"/>
              <a:t>voluntary</a:t>
            </a:r>
            <a:r>
              <a:rPr lang="it-IT" dirty="0" smtClean="0"/>
              <a:t> </a:t>
            </a:r>
            <a:r>
              <a:rPr lang="it-IT" dirty="0" err="1" smtClean="0"/>
              <a:t>transactions</a:t>
            </a:r>
            <a:r>
              <a:rPr lang="it-IT" dirty="0" smtClean="0"/>
              <a:t> </a:t>
            </a:r>
            <a:r>
              <a:rPr lang="it-IT" dirty="0" err="1" smtClean="0"/>
              <a:t>contracts</a:t>
            </a:r>
            <a:r>
              <a:rPr lang="it-IT" dirty="0" smtClean="0"/>
              <a:t> </a:t>
            </a:r>
            <a:r>
              <a:rPr lang="it-IT" dirty="0" err="1" smtClean="0"/>
              <a:t>that</a:t>
            </a:r>
            <a:r>
              <a:rPr lang="it-IT" dirty="0" smtClean="0"/>
              <a:t> transfer </a:t>
            </a:r>
            <a:r>
              <a:rPr lang="it-IT" dirty="0" err="1" smtClean="0"/>
              <a:t>ownership</a:t>
            </a:r>
            <a:r>
              <a:rPr lang="it-IT" dirty="0" smtClean="0"/>
              <a:t> from seller to buyer, </a:t>
            </a:r>
            <a:r>
              <a:rPr lang="it-IT" dirty="0" err="1" smtClean="0"/>
              <a:t>often</a:t>
            </a:r>
            <a:r>
              <a:rPr lang="it-IT" dirty="0" smtClean="0"/>
              <a:t> </a:t>
            </a:r>
            <a:r>
              <a:rPr lang="it-IT" dirty="0" err="1" smtClean="0"/>
              <a:t>disorderly</a:t>
            </a:r>
            <a:r>
              <a:rPr lang="it-IT" dirty="0" smtClean="0"/>
              <a:t>, </a:t>
            </a:r>
            <a:r>
              <a:rPr lang="it-IT" dirty="0" err="1" smtClean="0"/>
              <a:t>limited</a:t>
            </a:r>
            <a:r>
              <a:rPr lang="it-IT" dirty="0" smtClean="0"/>
              <a:t> room for long-</a:t>
            </a:r>
            <a:r>
              <a:rPr lang="it-IT" dirty="0" err="1" smtClean="0"/>
              <a:t>term</a:t>
            </a:r>
            <a:r>
              <a:rPr lang="it-IT" dirty="0" smtClean="0"/>
              <a:t> </a:t>
            </a:r>
            <a:r>
              <a:rPr lang="it-IT" dirty="0" err="1" smtClean="0"/>
              <a:t>relationships</a:t>
            </a:r>
            <a:r>
              <a:rPr lang="it-IT" dirty="0" smtClean="0"/>
              <a:t> </a:t>
            </a:r>
            <a:r>
              <a:rPr lang="it-IT" dirty="0" err="1" smtClean="0"/>
              <a:t>prevalence</a:t>
            </a:r>
            <a:r>
              <a:rPr lang="it-IT" dirty="0" smtClean="0"/>
              <a:t> of </a:t>
            </a:r>
            <a:r>
              <a:rPr lang="it-IT" dirty="0" err="1" smtClean="0"/>
              <a:t>anonimity</a:t>
            </a:r>
            <a:r>
              <a:rPr lang="it-IT" dirty="0" smtClean="0"/>
              <a:t> (</a:t>
            </a:r>
            <a:r>
              <a:rPr lang="it-IT" dirty="0" err="1" smtClean="0"/>
              <a:t>think</a:t>
            </a:r>
            <a:r>
              <a:rPr lang="it-IT" dirty="0" smtClean="0"/>
              <a:t> of </a:t>
            </a:r>
            <a:r>
              <a:rPr lang="it-IT" dirty="0" err="1" smtClean="0"/>
              <a:t>purchases</a:t>
            </a:r>
            <a:r>
              <a:rPr lang="it-IT" dirty="0" smtClean="0"/>
              <a:t> on Amazon or E-</a:t>
            </a:r>
            <a:r>
              <a:rPr lang="it-IT" dirty="0" err="1" smtClean="0"/>
              <a:t>bay</a:t>
            </a:r>
            <a:r>
              <a:rPr lang="it-IT" dirty="0" smtClean="0"/>
              <a:t>) </a:t>
            </a:r>
          </a:p>
          <a:p>
            <a:r>
              <a:rPr lang="it-IT" dirty="0" err="1" smtClean="0">
                <a:solidFill>
                  <a:srgbClr val="FF0000"/>
                </a:solidFill>
              </a:rPr>
              <a:t>Firms</a:t>
            </a:r>
            <a:r>
              <a:rPr lang="it-IT" dirty="0" smtClean="0">
                <a:solidFill>
                  <a:srgbClr val="FF0000"/>
                </a:solidFill>
              </a:rPr>
              <a:t> and </a:t>
            </a:r>
            <a:r>
              <a:rPr lang="it-IT" dirty="0" err="1" smtClean="0">
                <a:solidFill>
                  <a:srgbClr val="FF0000"/>
                </a:solidFill>
              </a:rPr>
              <a:t>markets</a:t>
            </a:r>
            <a:r>
              <a:rPr lang="it-IT" dirty="0" smtClean="0">
                <a:solidFill>
                  <a:srgbClr val="FF0000"/>
                </a:solidFill>
              </a:rPr>
              <a:t> «</a:t>
            </a:r>
            <a:r>
              <a:rPr lang="it-IT" dirty="0" err="1" smtClean="0">
                <a:solidFill>
                  <a:srgbClr val="FF0000"/>
                </a:solidFill>
              </a:rPr>
              <a:t>need</a:t>
            </a:r>
            <a:r>
              <a:rPr lang="it-IT" dirty="0" smtClean="0">
                <a:solidFill>
                  <a:srgbClr val="FF0000"/>
                </a:solidFill>
              </a:rPr>
              <a:t>» </a:t>
            </a:r>
            <a:r>
              <a:rPr lang="it-IT" dirty="0" err="1" smtClean="0">
                <a:solidFill>
                  <a:srgbClr val="FF0000"/>
                </a:solidFill>
              </a:rPr>
              <a:t>each</a:t>
            </a:r>
            <a:r>
              <a:rPr lang="it-IT" dirty="0" smtClean="0">
                <a:solidFill>
                  <a:srgbClr val="FF0000"/>
                </a:solidFill>
              </a:rPr>
              <a:t> </a:t>
            </a:r>
            <a:r>
              <a:rPr lang="it-IT" dirty="0" err="1" smtClean="0">
                <a:solidFill>
                  <a:srgbClr val="FF0000"/>
                </a:solidFill>
              </a:rPr>
              <a:t>other</a:t>
            </a:r>
            <a:r>
              <a:rPr lang="it-IT" dirty="0" smtClean="0"/>
              <a:t>.</a:t>
            </a:r>
          </a:p>
          <a:p>
            <a:pPr lvl="1" fontAlgn="base"/>
            <a:r>
              <a:rPr lang="en-US" dirty="0" smtClean="0"/>
              <a:t>Firms without markets = centrally planned economy (no competition)</a:t>
            </a:r>
          </a:p>
          <a:p>
            <a:pPr lvl="1" fontAlgn="base"/>
            <a:r>
              <a:rPr lang="en-US" dirty="0" smtClean="0"/>
              <a:t>Markets without firms = </a:t>
            </a:r>
            <a:r>
              <a:rPr lang="en-US" dirty="0" err="1" smtClean="0"/>
              <a:t>subsistance</a:t>
            </a:r>
            <a:r>
              <a:rPr lang="en-US" dirty="0" smtClean="0"/>
              <a:t> economy (no economies of scale)</a:t>
            </a:r>
          </a:p>
          <a:p>
            <a:pPr lvl="1" fontAlgn="base"/>
            <a:r>
              <a:rPr lang="en-US" dirty="0" smtClean="0"/>
              <a:t>Firms as buyers (input markets) and sellers (output markets)</a:t>
            </a:r>
          </a:p>
          <a:p>
            <a:pPr lvl="1" fontAlgn="base"/>
            <a:r>
              <a:rPr lang="en-US" dirty="0" smtClean="0">
                <a:solidFill>
                  <a:srgbClr val="FF0000"/>
                </a:solidFill>
              </a:rPr>
              <a:t>Firms as “islands of conscious power in this oceans of unconscious cooperation” (D.H. Robertson quoted on p. 240)</a:t>
            </a:r>
            <a:endParaRPr lang="en-US" dirty="0">
              <a:solidFill>
                <a:srgbClr val="FF0000"/>
              </a:solidFill>
            </a:endParaRPr>
          </a:p>
          <a:p>
            <a:endParaRPr lang="it-IT" dirty="0"/>
          </a:p>
        </p:txBody>
      </p:sp>
    </p:spTree>
    <p:extLst>
      <p:ext uri="{BB962C8B-B14F-4D97-AF65-F5344CB8AC3E}">
        <p14:creationId xmlns:p14="http://schemas.microsoft.com/office/powerpoint/2010/main" val="684345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Firms</a:t>
            </a:r>
            <a:r>
              <a:rPr lang="it-IT" dirty="0"/>
              <a:t> and </a:t>
            </a:r>
            <a:r>
              <a:rPr lang="it-IT" dirty="0" err="1"/>
              <a:t>markets</a:t>
            </a:r>
            <a:r>
              <a:rPr lang="it-IT" dirty="0"/>
              <a:t>, </a:t>
            </a:r>
            <a:r>
              <a:rPr lang="it-IT" dirty="0" smtClean="0"/>
              <a:t>2</a:t>
            </a:r>
            <a:endParaRPr lang="it-IT" dirty="0"/>
          </a:p>
        </p:txBody>
      </p:sp>
      <p:sp>
        <p:nvSpPr>
          <p:cNvPr id="3" name="Segnaposto contenuto 2"/>
          <p:cNvSpPr>
            <a:spLocks noGrp="1"/>
          </p:cNvSpPr>
          <p:nvPr>
            <p:ph idx="1"/>
          </p:nvPr>
        </p:nvSpPr>
        <p:spPr/>
        <p:txBody>
          <a:bodyPr>
            <a:normAutofit/>
          </a:bodyPr>
          <a:lstStyle/>
          <a:p>
            <a:pPr fontAlgn="base"/>
            <a:r>
              <a:rPr lang="en-US" i="1" dirty="0" smtClean="0">
                <a:solidFill>
                  <a:srgbClr val="FF0000"/>
                </a:solidFill>
              </a:rPr>
              <a:t>Firms </a:t>
            </a:r>
            <a:r>
              <a:rPr lang="en-US" i="1" dirty="0">
                <a:solidFill>
                  <a:srgbClr val="FF0000"/>
                </a:solidFill>
              </a:rPr>
              <a:t>represent a concentration of economic </a:t>
            </a:r>
            <a:r>
              <a:rPr lang="en-US" i="1" dirty="0" smtClean="0">
                <a:solidFill>
                  <a:srgbClr val="FF0000"/>
                </a:solidFill>
              </a:rPr>
              <a:t>power</a:t>
            </a:r>
            <a:r>
              <a:rPr lang="en-US" dirty="0" smtClean="0">
                <a:solidFill>
                  <a:srgbClr val="FF0000"/>
                </a:solidFill>
              </a:rPr>
              <a:t> </a:t>
            </a:r>
          </a:p>
          <a:p>
            <a:pPr lvl="1" fontAlgn="base"/>
            <a:r>
              <a:rPr lang="en-US" dirty="0" smtClean="0"/>
              <a:t>This </a:t>
            </a:r>
            <a:r>
              <a:rPr lang="en-US" dirty="0"/>
              <a:t>is placed in the hands of the owners and managers, who regularly issue directives with the expectation that their employees will carry them out. An ‘order’ in the firm is a command</a:t>
            </a:r>
            <a:r>
              <a:rPr lang="en-US" dirty="0" smtClean="0"/>
              <a:t>. (Do not forget about the link between Firm size and power. “Inside power” and “Outside power”)</a:t>
            </a:r>
            <a:endParaRPr lang="en-US" dirty="0"/>
          </a:p>
          <a:p>
            <a:pPr fontAlgn="base"/>
            <a:r>
              <a:rPr lang="en-US" sz="2700" i="1" dirty="0" smtClean="0">
                <a:solidFill>
                  <a:srgbClr val="FF0000"/>
                </a:solidFill>
              </a:rPr>
              <a:t>(Competitive) markets </a:t>
            </a:r>
            <a:r>
              <a:rPr lang="en-US" sz="2700" i="1" dirty="0">
                <a:solidFill>
                  <a:srgbClr val="FF0000"/>
                </a:solidFill>
              </a:rPr>
              <a:t>are characterized by a decentralization of </a:t>
            </a:r>
            <a:r>
              <a:rPr lang="en-US" sz="2700" i="1" dirty="0" smtClean="0">
                <a:solidFill>
                  <a:srgbClr val="FF0000"/>
                </a:solidFill>
              </a:rPr>
              <a:t>power</a:t>
            </a:r>
            <a:endParaRPr lang="en-US" sz="2700" dirty="0" smtClean="0">
              <a:solidFill>
                <a:srgbClr val="FF0000"/>
              </a:solidFill>
            </a:endParaRPr>
          </a:p>
          <a:p>
            <a:pPr lvl="1" fontAlgn="base"/>
            <a:r>
              <a:rPr lang="en-US" dirty="0" smtClean="0"/>
              <a:t>Purchases </a:t>
            </a:r>
            <a:r>
              <a:rPr lang="en-US" dirty="0"/>
              <a:t>and sales result from the buyers’ and sellers’ autonomous decision. An ‘order’ in a market is a request for a purchase that can be rejected if the seller pleases</a:t>
            </a:r>
            <a:r>
              <a:rPr lang="en-US" dirty="0" smtClean="0"/>
              <a:t>. </a:t>
            </a:r>
            <a:r>
              <a:rPr lang="en-US" dirty="0"/>
              <a:t>(Do not forget about the </a:t>
            </a:r>
            <a:r>
              <a:rPr lang="en-US" dirty="0" smtClean="0"/>
              <a:t>notion of “Market power” and the existence of different firms)</a:t>
            </a:r>
            <a:endParaRPr lang="en-US" dirty="0"/>
          </a:p>
          <a:p>
            <a:pPr lvl="1" fontAlgn="base"/>
            <a:endParaRPr lang="en-US" dirty="0"/>
          </a:p>
          <a:p>
            <a:endParaRPr lang="it-IT" dirty="0"/>
          </a:p>
        </p:txBody>
      </p:sp>
    </p:spTree>
    <p:extLst>
      <p:ext uri="{BB962C8B-B14F-4D97-AF65-F5344CB8AC3E}">
        <p14:creationId xmlns:p14="http://schemas.microsoft.com/office/powerpoint/2010/main" val="458831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697018" y="1330037"/>
            <a:ext cx="6982692" cy="4906365"/>
          </a:xfrm>
          <a:prstGeom prst="rect">
            <a:avLst/>
          </a:prstGeom>
        </p:spPr>
      </p:pic>
      <p:sp>
        <p:nvSpPr>
          <p:cNvPr id="5" name="Titolo 4"/>
          <p:cNvSpPr>
            <a:spLocks noGrp="1"/>
          </p:cNvSpPr>
          <p:nvPr>
            <p:ph type="title"/>
          </p:nvPr>
        </p:nvSpPr>
        <p:spPr>
          <a:xfrm>
            <a:off x="838200" y="365126"/>
            <a:ext cx="10515600" cy="752474"/>
          </a:xfrm>
        </p:spPr>
        <p:txBody>
          <a:bodyPr>
            <a:noAutofit/>
          </a:bodyPr>
          <a:lstStyle/>
          <a:p>
            <a:pPr algn="ctr"/>
            <a:r>
              <a:rPr lang="it-IT" dirty="0" err="1" smtClean="0"/>
              <a:t>Firms</a:t>
            </a:r>
            <a:r>
              <a:rPr lang="it-IT" dirty="0" smtClean="0"/>
              <a:t> and the </a:t>
            </a:r>
            <a:r>
              <a:rPr lang="it-IT" dirty="0" err="1" smtClean="0"/>
              <a:t>division</a:t>
            </a:r>
            <a:r>
              <a:rPr lang="it-IT" dirty="0" smtClean="0"/>
              <a:t> of </a:t>
            </a:r>
            <a:r>
              <a:rPr lang="it-IT" dirty="0" err="1" smtClean="0"/>
              <a:t>labour</a:t>
            </a:r>
            <a:endParaRPr lang="it-IT" dirty="0"/>
          </a:p>
        </p:txBody>
      </p:sp>
      <p:sp>
        <p:nvSpPr>
          <p:cNvPr id="7" name="CasellaDiTesto 6"/>
          <p:cNvSpPr txBox="1"/>
          <p:nvPr/>
        </p:nvSpPr>
        <p:spPr>
          <a:xfrm>
            <a:off x="9956794" y="1200729"/>
            <a:ext cx="2087420" cy="4524315"/>
          </a:xfrm>
          <a:prstGeom prst="rect">
            <a:avLst/>
          </a:prstGeom>
          <a:noFill/>
        </p:spPr>
        <p:txBody>
          <a:bodyPr wrap="square" rtlCol="0">
            <a:spAutoFit/>
          </a:bodyPr>
          <a:lstStyle/>
          <a:p>
            <a:r>
              <a:rPr lang="it-IT" dirty="0" err="1" smtClean="0">
                <a:solidFill>
                  <a:srgbClr val="FF0000"/>
                </a:solidFill>
              </a:rPr>
              <a:t>Owners</a:t>
            </a:r>
            <a:r>
              <a:rPr lang="it-IT" dirty="0" smtClean="0"/>
              <a:t> </a:t>
            </a:r>
            <a:r>
              <a:rPr lang="it-IT" dirty="0" err="1" smtClean="0"/>
              <a:t>own</a:t>
            </a:r>
            <a:r>
              <a:rPr lang="it-IT" dirty="0" smtClean="0"/>
              <a:t> the </a:t>
            </a:r>
            <a:r>
              <a:rPr lang="it-IT" dirty="0" err="1" smtClean="0"/>
              <a:t>company’s</a:t>
            </a:r>
            <a:r>
              <a:rPr lang="it-IT" dirty="0" smtClean="0"/>
              <a:t> </a:t>
            </a:r>
            <a:r>
              <a:rPr lang="it-IT" dirty="0" err="1" smtClean="0"/>
              <a:t>assets</a:t>
            </a:r>
            <a:r>
              <a:rPr lang="it-IT" dirty="0" smtClean="0"/>
              <a:t> and </a:t>
            </a:r>
            <a:r>
              <a:rPr lang="it-IT" dirty="0" err="1" smtClean="0"/>
              <a:t>receive</a:t>
            </a:r>
            <a:r>
              <a:rPr lang="it-IT" dirty="0" smtClean="0"/>
              <a:t> </a:t>
            </a:r>
            <a:r>
              <a:rPr lang="it-IT" dirty="0" err="1" smtClean="0">
                <a:solidFill>
                  <a:srgbClr val="FF0000"/>
                </a:solidFill>
              </a:rPr>
              <a:t>profits</a:t>
            </a:r>
            <a:r>
              <a:rPr lang="it-IT" dirty="0" smtClean="0">
                <a:solidFill>
                  <a:srgbClr val="FF0000"/>
                </a:solidFill>
              </a:rPr>
              <a:t> </a:t>
            </a:r>
            <a:r>
              <a:rPr lang="it-IT" dirty="0" smtClean="0"/>
              <a:t>(</a:t>
            </a:r>
            <a:r>
              <a:rPr lang="it-IT" dirty="0" err="1" smtClean="0"/>
              <a:t>residual</a:t>
            </a:r>
            <a:r>
              <a:rPr lang="it-IT" dirty="0" smtClean="0"/>
              <a:t> </a:t>
            </a:r>
            <a:r>
              <a:rPr lang="it-IT" dirty="0" err="1" smtClean="0"/>
              <a:t>claimants</a:t>
            </a:r>
            <a:r>
              <a:rPr lang="it-IT" dirty="0" smtClean="0"/>
              <a:t>) </a:t>
            </a:r>
            <a:r>
              <a:rPr lang="it-IT" dirty="0" err="1" smtClean="0"/>
              <a:t>that</a:t>
            </a:r>
            <a:r>
              <a:rPr lang="it-IT" dirty="0" smtClean="0"/>
              <a:t> </a:t>
            </a:r>
            <a:r>
              <a:rPr lang="it-IT" dirty="0" err="1" smtClean="0"/>
              <a:t>depend</a:t>
            </a:r>
            <a:r>
              <a:rPr lang="it-IT" dirty="0" smtClean="0"/>
              <a:t> on the </a:t>
            </a:r>
            <a:r>
              <a:rPr lang="it-IT" dirty="0" err="1" smtClean="0"/>
              <a:t>actions</a:t>
            </a:r>
            <a:r>
              <a:rPr lang="it-IT" dirty="0" smtClean="0"/>
              <a:t> of </a:t>
            </a:r>
            <a:r>
              <a:rPr lang="it-IT" dirty="0" err="1" smtClean="0"/>
              <a:t>managers</a:t>
            </a:r>
            <a:r>
              <a:rPr lang="it-IT" dirty="0" smtClean="0"/>
              <a:t> and </a:t>
            </a:r>
            <a:r>
              <a:rPr lang="it-IT" dirty="0" err="1" smtClean="0"/>
              <a:t>employees</a:t>
            </a:r>
            <a:r>
              <a:rPr lang="it-IT" dirty="0" smtClean="0"/>
              <a:t>. </a:t>
            </a:r>
            <a:r>
              <a:rPr lang="it-IT" dirty="0" smtClean="0">
                <a:solidFill>
                  <a:srgbClr val="FF0000"/>
                </a:solidFill>
              </a:rPr>
              <a:t>Shares</a:t>
            </a:r>
            <a:r>
              <a:rPr lang="it-IT" dirty="0" smtClean="0"/>
              <a:t> </a:t>
            </a:r>
            <a:r>
              <a:rPr lang="it-IT" dirty="0" err="1" smtClean="0"/>
              <a:t>represent</a:t>
            </a:r>
            <a:r>
              <a:rPr lang="it-IT" dirty="0" smtClean="0"/>
              <a:t> </a:t>
            </a:r>
            <a:r>
              <a:rPr lang="it-IT" dirty="0" err="1" smtClean="0"/>
              <a:t>ownership</a:t>
            </a:r>
            <a:r>
              <a:rPr lang="it-IT" dirty="0" smtClean="0"/>
              <a:t>. </a:t>
            </a:r>
          </a:p>
          <a:p>
            <a:r>
              <a:rPr lang="it-IT" dirty="0" err="1" smtClean="0"/>
              <a:t>Different</a:t>
            </a:r>
            <a:r>
              <a:rPr lang="it-IT" dirty="0" smtClean="0"/>
              <a:t> </a:t>
            </a:r>
            <a:r>
              <a:rPr lang="it-IT" dirty="0" err="1" smtClean="0"/>
              <a:t>ownership</a:t>
            </a:r>
            <a:r>
              <a:rPr lang="it-IT" dirty="0" smtClean="0"/>
              <a:t> </a:t>
            </a:r>
            <a:r>
              <a:rPr lang="it-IT" dirty="0" err="1" smtClean="0"/>
              <a:t>models</a:t>
            </a:r>
            <a:r>
              <a:rPr lang="it-IT" dirty="0" smtClean="0"/>
              <a:t>: public company (</a:t>
            </a:r>
            <a:r>
              <a:rPr lang="it-IT" dirty="0" err="1" smtClean="0"/>
              <a:t>many</a:t>
            </a:r>
            <a:r>
              <a:rPr lang="it-IT" dirty="0" smtClean="0"/>
              <a:t> small </a:t>
            </a:r>
            <a:r>
              <a:rPr lang="it-IT" dirty="0" err="1" smtClean="0"/>
              <a:t>shareholders</a:t>
            </a:r>
            <a:r>
              <a:rPr lang="it-IT" dirty="0" smtClean="0"/>
              <a:t>), </a:t>
            </a:r>
            <a:r>
              <a:rPr lang="it-IT" dirty="0" err="1" smtClean="0"/>
              <a:t>concentrated</a:t>
            </a:r>
            <a:r>
              <a:rPr lang="it-IT" dirty="0" smtClean="0"/>
              <a:t> </a:t>
            </a:r>
            <a:r>
              <a:rPr lang="it-IT" dirty="0" err="1" smtClean="0"/>
              <a:t>ownership</a:t>
            </a:r>
            <a:r>
              <a:rPr lang="it-IT" dirty="0" smtClean="0"/>
              <a:t> (</a:t>
            </a:r>
            <a:r>
              <a:rPr lang="it-IT" dirty="0" err="1" smtClean="0"/>
              <a:t>few</a:t>
            </a:r>
            <a:r>
              <a:rPr lang="it-IT" dirty="0" smtClean="0"/>
              <a:t> large </a:t>
            </a:r>
            <a:r>
              <a:rPr lang="it-IT" dirty="0" err="1" smtClean="0"/>
              <a:t>shareholders</a:t>
            </a:r>
            <a:r>
              <a:rPr lang="it-IT" dirty="0" smtClean="0"/>
              <a:t>)</a:t>
            </a:r>
            <a:endParaRPr lang="it-IT" dirty="0"/>
          </a:p>
        </p:txBody>
      </p:sp>
      <p:sp>
        <p:nvSpPr>
          <p:cNvPr id="8" name="CasellaDiTesto 7"/>
          <p:cNvSpPr txBox="1"/>
          <p:nvPr/>
        </p:nvSpPr>
        <p:spPr>
          <a:xfrm>
            <a:off x="184729" y="1330037"/>
            <a:ext cx="2050470" cy="4801314"/>
          </a:xfrm>
          <a:prstGeom prst="rect">
            <a:avLst/>
          </a:prstGeom>
          <a:noFill/>
        </p:spPr>
        <p:txBody>
          <a:bodyPr wrap="square" rtlCol="0">
            <a:spAutoFit/>
          </a:bodyPr>
          <a:lstStyle/>
          <a:p>
            <a:r>
              <a:rPr lang="it-IT" dirty="0" err="1" smtClean="0">
                <a:solidFill>
                  <a:srgbClr val="FF0000"/>
                </a:solidFill>
              </a:rPr>
              <a:t>Managers</a:t>
            </a:r>
            <a:r>
              <a:rPr lang="it-IT" dirty="0" smtClean="0"/>
              <a:t> </a:t>
            </a:r>
            <a:r>
              <a:rPr lang="it-IT" dirty="0" err="1" smtClean="0"/>
              <a:t>organise</a:t>
            </a:r>
            <a:r>
              <a:rPr lang="it-IT" dirty="0" smtClean="0"/>
              <a:t> production and decide the </a:t>
            </a:r>
            <a:r>
              <a:rPr lang="it-IT" dirty="0" err="1" smtClean="0"/>
              <a:t>amount</a:t>
            </a:r>
            <a:r>
              <a:rPr lang="it-IT" dirty="0" smtClean="0"/>
              <a:t> of </a:t>
            </a:r>
            <a:r>
              <a:rPr lang="it-IT" dirty="0" err="1" smtClean="0"/>
              <a:t>profits</a:t>
            </a:r>
            <a:r>
              <a:rPr lang="it-IT" dirty="0" smtClean="0"/>
              <a:t> </a:t>
            </a:r>
            <a:r>
              <a:rPr lang="it-IT" dirty="0" err="1" smtClean="0"/>
              <a:t>that</a:t>
            </a:r>
            <a:r>
              <a:rPr lang="it-IT" dirty="0" smtClean="0"/>
              <a:t> go to the </a:t>
            </a:r>
            <a:r>
              <a:rPr lang="it-IT" dirty="0" err="1" smtClean="0"/>
              <a:t>owners</a:t>
            </a:r>
            <a:r>
              <a:rPr lang="it-IT" dirty="0" smtClean="0"/>
              <a:t> (</a:t>
            </a:r>
            <a:r>
              <a:rPr lang="it-IT" dirty="0" err="1" smtClean="0">
                <a:solidFill>
                  <a:srgbClr val="FF0000"/>
                </a:solidFill>
              </a:rPr>
              <a:t>separation</a:t>
            </a:r>
            <a:r>
              <a:rPr lang="it-IT" dirty="0" smtClean="0">
                <a:solidFill>
                  <a:srgbClr val="FF0000"/>
                </a:solidFill>
              </a:rPr>
              <a:t> of </a:t>
            </a:r>
            <a:r>
              <a:rPr lang="it-IT" dirty="0" err="1" smtClean="0">
                <a:solidFill>
                  <a:srgbClr val="FF0000"/>
                </a:solidFill>
              </a:rPr>
              <a:t>ownership</a:t>
            </a:r>
            <a:r>
              <a:rPr lang="it-IT" dirty="0" smtClean="0">
                <a:solidFill>
                  <a:srgbClr val="FF0000"/>
                </a:solidFill>
              </a:rPr>
              <a:t> and control</a:t>
            </a:r>
            <a:r>
              <a:rPr lang="it-IT" dirty="0" smtClean="0"/>
              <a:t>). </a:t>
            </a:r>
          </a:p>
          <a:p>
            <a:r>
              <a:rPr lang="it-IT" dirty="0" err="1" smtClean="0"/>
              <a:t>This</a:t>
            </a:r>
            <a:r>
              <a:rPr lang="it-IT" dirty="0" smtClean="0"/>
              <a:t> can put profit </a:t>
            </a:r>
            <a:r>
              <a:rPr lang="it-IT" dirty="0" err="1" smtClean="0"/>
              <a:t>maximization</a:t>
            </a:r>
            <a:r>
              <a:rPr lang="it-IT" dirty="0" smtClean="0"/>
              <a:t> in </a:t>
            </a:r>
            <a:r>
              <a:rPr lang="it-IT" dirty="0" err="1" smtClean="0"/>
              <a:t>question</a:t>
            </a:r>
            <a:r>
              <a:rPr lang="it-IT" dirty="0" smtClean="0"/>
              <a:t> (</a:t>
            </a:r>
            <a:r>
              <a:rPr lang="it-IT" dirty="0" err="1" smtClean="0">
                <a:solidFill>
                  <a:srgbClr val="FF0000"/>
                </a:solidFill>
              </a:rPr>
              <a:t>principal</a:t>
            </a:r>
            <a:r>
              <a:rPr lang="it-IT" dirty="0" smtClean="0">
                <a:solidFill>
                  <a:srgbClr val="FF0000"/>
                </a:solidFill>
              </a:rPr>
              <a:t>-agent </a:t>
            </a:r>
            <a:r>
              <a:rPr lang="it-IT" dirty="0" err="1" smtClean="0">
                <a:solidFill>
                  <a:srgbClr val="FF0000"/>
                </a:solidFill>
              </a:rPr>
              <a:t>problem</a:t>
            </a:r>
            <a:r>
              <a:rPr lang="it-IT" dirty="0" smtClean="0"/>
              <a:t>).</a:t>
            </a:r>
          </a:p>
          <a:p>
            <a:r>
              <a:rPr lang="it-IT" dirty="0" err="1" smtClean="0"/>
              <a:t>Monitoring</a:t>
            </a:r>
            <a:r>
              <a:rPr lang="it-IT" dirty="0" smtClean="0"/>
              <a:t> and stock-</a:t>
            </a:r>
            <a:r>
              <a:rPr lang="it-IT" dirty="0" err="1" smtClean="0"/>
              <a:t>options</a:t>
            </a:r>
            <a:r>
              <a:rPr lang="it-IT" dirty="0" smtClean="0"/>
              <a:t> </a:t>
            </a:r>
            <a:r>
              <a:rPr lang="it-IT" dirty="0" err="1" smtClean="0"/>
              <a:t>as</a:t>
            </a:r>
            <a:r>
              <a:rPr lang="it-IT" dirty="0" smtClean="0"/>
              <a:t> </a:t>
            </a:r>
            <a:r>
              <a:rPr lang="it-IT" dirty="0" err="1" smtClean="0"/>
              <a:t>mechanisms</a:t>
            </a:r>
            <a:r>
              <a:rPr lang="it-IT" dirty="0" smtClean="0"/>
              <a:t> to </a:t>
            </a:r>
            <a:r>
              <a:rPr lang="it-IT" dirty="0" err="1" smtClean="0"/>
              <a:t>incentivize</a:t>
            </a:r>
            <a:r>
              <a:rPr lang="it-IT" dirty="0" smtClean="0"/>
              <a:t> </a:t>
            </a:r>
            <a:r>
              <a:rPr lang="it-IT" dirty="0" err="1" smtClean="0"/>
              <a:t>managers</a:t>
            </a:r>
            <a:endParaRPr lang="it-IT" dirty="0"/>
          </a:p>
        </p:txBody>
      </p:sp>
    </p:spTree>
    <p:extLst>
      <p:ext uri="{BB962C8B-B14F-4D97-AF65-F5344CB8AC3E}">
        <p14:creationId xmlns:p14="http://schemas.microsoft.com/office/powerpoint/2010/main" val="2196732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400" dirty="0" smtClean="0"/>
              <a:t>The </a:t>
            </a:r>
            <a:r>
              <a:rPr lang="it-IT" sz="3400" dirty="0" err="1" smtClean="0"/>
              <a:t>employer</a:t>
            </a:r>
            <a:r>
              <a:rPr lang="it-IT" sz="3400" dirty="0" smtClean="0"/>
              <a:t> – </a:t>
            </a:r>
            <a:r>
              <a:rPr lang="it-IT" sz="3400" dirty="0" err="1" smtClean="0"/>
              <a:t>employee</a:t>
            </a:r>
            <a:r>
              <a:rPr lang="it-IT" sz="3400" dirty="0" smtClean="0"/>
              <a:t> </a:t>
            </a:r>
            <a:r>
              <a:rPr lang="it-IT" sz="3400" dirty="0" err="1" smtClean="0"/>
              <a:t>relationship</a:t>
            </a:r>
            <a:r>
              <a:rPr lang="it-IT" sz="3400" dirty="0" smtClean="0"/>
              <a:t> and the PA model, 1</a:t>
            </a:r>
            <a:endParaRPr lang="it-IT" sz="3400" dirty="0"/>
          </a:p>
        </p:txBody>
      </p:sp>
      <p:sp>
        <p:nvSpPr>
          <p:cNvPr id="3" name="Segnaposto contenuto 2"/>
          <p:cNvSpPr>
            <a:spLocks noGrp="1"/>
          </p:cNvSpPr>
          <p:nvPr>
            <p:ph idx="1"/>
          </p:nvPr>
        </p:nvSpPr>
        <p:spPr/>
        <p:txBody>
          <a:bodyPr>
            <a:normAutofit lnSpcReduction="10000"/>
          </a:bodyPr>
          <a:lstStyle/>
          <a:p>
            <a:r>
              <a:rPr lang="it-IT" altLang="it-IT" dirty="0" err="1" smtClean="0">
                <a:solidFill>
                  <a:srgbClr val="FF0000"/>
                </a:solidFill>
              </a:rPr>
              <a:t>Hiring</a:t>
            </a:r>
            <a:r>
              <a:rPr lang="it-IT" altLang="it-IT" dirty="0" smtClean="0">
                <a:solidFill>
                  <a:srgbClr val="FF0000"/>
                </a:solidFill>
              </a:rPr>
              <a:t> </a:t>
            </a:r>
            <a:r>
              <a:rPr lang="it-IT" altLang="it-IT" dirty="0" err="1">
                <a:solidFill>
                  <a:srgbClr val="FF0000"/>
                </a:solidFill>
              </a:rPr>
              <a:t>labour</a:t>
            </a:r>
            <a:r>
              <a:rPr lang="it-IT" altLang="it-IT" dirty="0">
                <a:solidFill>
                  <a:srgbClr val="FF0000"/>
                </a:solidFill>
              </a:rPr>
              <a:t> </a:t>
            </a:r>
            <a:r>
              <a:rPr lang="it-IT" altLang="it-IT" dirty="0" err="1">
                <a:solidFill>
                  <a:srgbClr val="FF0000"/>
                </a:solidFill>
              </a:rPr>
              <a:t>is</a:t>
            </a:r>
            <a:r>
              <a:rPr lang="it-IT" altLang="it-IT" dirty="0">
                <a:solidFill>
                  <a:srgbClr val="FF0000"/>
                </a:solidFill>
              </a:rPr>
              <a:t> </a:t>
            </a:r>
            <a:r>
              <a:rPr lang="it-IT" altLang="it-IT" dirty="0" err="1">
                <a:solidFill>
                  <a:srgbClr val="FF0000"/>
                </a:solidFill>
              </a:rPr>
              <a:t>different</a:t>
            </a:r>
            <a:r>
              <a:rPr lang="it-IT" altLang="it-IT" dirty="0">
                <a:solidFill>
                  <a:srgbClr val="FF0000"/>
                </a:solidFill>
              </a:rPr>
              <a:t> from </a:t>
            </a:r>
            <a:r>
              <a:rPr lang="it-IT" altLang="it-IT" dirty="0" err="1">
                <a:solidFill>
                  <a:srgbClr val="FF0000"/>
                </a:solidFill>
              </a:rPr>
              <a:t>buying</a:t>
            </a:r>
            <a:r>
              <a:rPr lang="it-IT" altLang="it-IT" dirty="0">
                <a:solidFill>
                  <a:srgbClr val="FF0000"/>
                </a:solidFill>
              </a:rPr>
              <a:t> </a:t>
            </a:r>
            <a:r>
              <a:rPr lang="it-IT" altLang="it-IT" dirty="0" err="1">
                <a:solidFill>
                  <a:srgbClr val="FF0000"/>
                </a:solidFill>
              </a:rPr>
              <a:t>other</a:t>
            </a:r>
            <a:r>
              <a:rPr lang="it-IT" altLang="it-IT" dirty="0">
                <a:solidFill>
                  <a:srgbClr val="FF0000"/>
                </a:solidFill>
              </a:rPr>
              <a:t> </a:t>
            </a:r>
            <a:r>
              <a:rPr lang="it-IT" altLang="it-IT" dirty="0" err="1">
                <a:solidFill>
                  <a:srgbClr val="FF0000"/>
                </a:solidFill>
              </a:rPr>
              <a:t>goods</a:t>
            </a:r>
            <a:r>
              <a:rPr lang="it-IT" altLang="it-IT" dirty="0">
                <a:solidFill>
                  <a:srgbClr val="FF0000"/>
                </a:solidFill>
              </a:rPr>
              <a:t> and </a:t>
            </a:r>
            <a:r>
              <a:rPr lang="it-IT" altLang="it-IT" dirty="0" err="1">
                <a:solidFill>
                  <a:srgbClr val="FF0000"/>
                </a:solidFill>
              </a:rPr>
              <a:t>services</a:t>
            </a:r>
            <a:r>
              <a:rPr lang="it-IT" altLang="it-IT" dirty="0"/>
              <a:t>, and the </a:t>
            </a:r>
            <a:r>
              <a:rPr lang="it-IT" altLang="it-IT" dirty="0" err="1"/>
              <a:t>contract</a:t>
            </a:r>
            <a:r>
              <a:rPr lang="it-IT" altLang="it-IT" dirty="0"/>
              <a:t> </a:t>
            </a:r>
            <a:r>
              <a:rPr lang="it-IT" altLang="it-IT" dirty="0" err="1"/>
              <a:t>between</a:t>
            </a:r>
            <a:r>
              <a:rPr lang="it-IT" altLang="it-IT" dirty="0"/>
              <a:t> the </a:t>
            </a:r>
            <a:r>
              <a:rPr lang="it-IT" altLang="it-IT" dirty="0" err="1"/>
              <a:t>employer</a:t>
            </a:r>
            <a:r>
              <a:rPr lang="it-IT" altLang="it-IT" dirty="0"/>
              <a:t> and the </a:t>
            </a:r>
            <a:r>
              <a:rPr lang="it-IT" altLang="it-IT" dirty="0" err="1"/>
              <a:t>employee</a:t>
            </a:r>
            <a:r>
              <a:rPr lang="it-IT" altLang="it-IT" dirty="0"/>
              <a:t> </a:t>
            </a:r>
            <a:r>
              <a:rPr lang="it-IT" altLang="it-IT" dirty="0" err="1"/>
              <a:t>is</a:t>
            </a:r>
            <a:r>
              <a:rPr lang="it-IT" altLang="it-IT" dirty="0"/>
              <a:t> incomplete. </a:t>
            </a:r>
            <a:r>
              <a:rPr lang="it-IT" altLang="it-IT" dirty="0" err="1"/>
              <a:t>It</a:t>
            </a:r>
            <a:r>
              <a:rPr lang="it-IT" altLang="it-IT" dirty="0"/>
              <a:t> </a:t>
            </a:r>
            <a:r>
              <a:rPr lang="it-IT" altLang="it-IT" dirty="0" err="1"/>
              <a:t>does</a:t>
            </a:r>
            <a:r>
              <a:rPr lang="it-IT" altLang="it-IT" dirty="0"/>
              <a:t> </a:t>
            </a:r>
            <a:r>
              <a:rPr lang="it-IT" altLang="it-IT" dirty="0" err="1"/>
              <a:t>not</a:t>
            </a:r>
            <a:r>
              <a:rPr lang="it-IT" altLang="it-IT" dirty="0"/>
              <a:t> cover </a:t>
            </a:r>
            <a:r>
              <a:rPr lang="it-IT" altLang="it-IT" dirty="0" err="1"/>
              <a:t>what</a:t>
            </a:r>
            <a:r>
              <a:rPr lang="it-IT" altLang="it-IT" dirty="0"/>
              <a:t> the </a:t>
            </a:r>
            <a:r>
              <a:rPr lang="it-IT" altLang="it-IT" dirty="0" err="1"/>
              <a:t>employer</a:t>
            </a:r>
            <a:r>
              <a:rPr lang="it-IT" altLang="it-IT" dirty="0"/>
              <a:t> </a:t>
            </a:r>
            <a:r>
              <a:rPr lang="it-IT" altLang="it-IT" dirty="0" err="1"/>
              <a:t>really</a:t>
            </a:r>
            <a:r>
              <a:rPr lang="it-IT" altLang="it-IT" dirty="0"/>
              <a:t> </a:t>
            </a:r>
            <a:r>
              <a:rPr lang="it-IT" altLang="it-IT" dirty="0" err="1"/>
              <a:t>cares</a:t>
            </a:r>
            <a:r>
              <a:rPr lang="it-IT" altLang="it-IT" dirty="0"/>
              <a:t> </a:t>
            </a:r>
            <a:r>
              <a:rPr lang="it-IT" altLang="it-IT" dirty="0" err="1"/>
              <a:t>about</a:t>
            </a:r>
            <a:r>
              <a:rPr lang="it-IT" altLang="it-IT" dirty="0"/>
              <a:t>, </a:t>
            </a:r>
            <a:r>
              <a:rPr lang="it-IT" altLang="it-IT" dirty="0" err="1"/>
              <a:t>which</a:t>
            </a:r>
            <a:r>
              <a:rPr lang="it-IT" altLang="it-IT" dirty="0"/>
              <a:t> </a:t>
            </a:r>
            <a:r>
              <a:rPr lang="it-IT" altLang="it-IT" dirty="0" err="1"/>
              <a:t>is</a:t>
            </a:r>
            <a:r>
              <a:rPr lang="it-IT" altLang="it-IT" dirty="0"/>
              <a:t> </a:t>
            </a:r>
            <a:r>
              <a:rPr lang="it-IT" altLang="it-IT" dirty="0" err="1"/>
              <a:t>how</a:t>
            </a:r>
            <a:r>
              <a:rPr lang="it-IT" altLang="it-IT" dirty="0"/>
              <a:t> hard and </a:t>
            </a:r>
            <a:r>
              <a:rPr lang="it-IT" altLang="it-IT" dirty="0" err="1"/>
              <a:t>well</a:t>
            </a:r>
            <a:r>
              <a:rPr lang="it-IT" altLang="it-IT" dirty="0"/>
              <a:t> the </a:t>
            </a:r>
            <a:r>
              <a:rPr lang="it-IT" altLang="it-IT" dirty="0" err="1"/>
              <a:t>employee</a:t>
            </a:r>
            <a:r>
              <a:rPr lang="it-IT" altLang="it-IT" dirty="0"/>
              <a:t> </a:t>
            </a:r>
            <a:r>
              <a:rPr lang="it-IT" altLang="it-IT" dirty="0" err="1"/>
              <a:t>works</a:t>
            </a:r>
            <a:r>
              <a:rPr lang="it-IT" altLang="it-IT" dirty="0" smtClean="0"/>
              <a:t>.</a:t>
            </a:r>
          </a:p>
          <a:p>
            <a:endParaRPr lang="it-IT" altLang="it-IT" dirty="0" smtClean="0">
              <a:solidFill>
                <a:srgbClr val="FF0000"/>
              </a:solidFill>
            </a:endParaRPr>
          </a:p>
          <a:p>
            <a:r>
              <a:rPr lang="it-IT" altLang="it-IT" dirty="0" smtClean="0">
                <a:solidFill>
                  <a:srgbClr val="FF0000"/>
                </a:solidFill>
              </a:rPr>
              <a:t>Incomplete </a:t>
            </a:r>
            <a:r>
              <a:rPr lang="it-IT" altLang="it-IT" dirty="0" err="1">
                <a:solidFill>
                  <a:srgbClr val="FF0000"/>
                </a:solidFill>
              </a:rPr>
              <a:t>contracts</a:t>
            </a:r>
            <a:r>
              <a:rPr lang="it-IT" altLang="it-IT" dirty="0"/>
              <a:t> </a:t>
            </a:r>
            <a:r>
              <a:rPr lang="it-IT" altLang="it-IT" dirty="0" err="1"/>
              <a:t>arise</a:t>
            </a:r>
            <a:r>
              <a:rPr lang="it-IT" altLang="it-IT" dirty="0"/>
              <a:t> </a:t>
            </a:r>
            <a:r>
              <a:rPr lang="it-IT" altLang="it-IT" dirty="0" err="1"/>
              <a:t>when</a:t>
            </a:r>
            <a:r>
              <a:rPr lang="it-IT" altLang="it-IT" dirty="0"/>
              <a:t> </a:t>
            </a:r>
            <a:r>
              <a:rPr lang="it-IT" altLang="it-IT" dirty="0" err="1"/>
              <a:t>important</a:t>
            </a:r>
            <a:r>
              <a:rPr lang="it-IT" altLang="it-IT" dirty="0"/>
              <a:t> information, </a:t>
            </a:r>
            <a:r>
              <a:rPr lang="it-IT" altLang="it-IT" dirty="0" err="1"/>
              <a:t>such</a:t>
            </a:r>
            <a:r>
              <a:rPr lang="it-IT" altLang="it-IT" dirty="0"/>
              <a:t> </a:t>
            </a:r>
            <a:r>
              <a:rPr lang="it-IT" altLang="it-IT" dirty="0" err="1"/>
              <a:t>as</a:t>
            </a:r>
            <a:r>
              <a:rPr lang="it-IT" altLang="it-IT" dirty="0"/>
              <a:t> the </a:t>
            </a:r>
            <a:r>
              <a:rPr lang="it-IT" altLang="it-IT" dirty="0" err="1"/>
              <a:t>employee’s</a:t>
            </a:r>
            <a:r>
              <a:rPr lang="it-IT" altLang="it-IT" dirty="0"/>
              <a:t> </a:t>
            </a:r>
            <a:r>
              <a:rPr lang="it-IT" altLang="it-IT" dirty="0" err="1"/>
              <a:t>effort</a:t>
            </a:r>
            <a:r>
              <a:rPr lang="it-IT" altLang="it-IT" dirty="0"/>
              <a:t>, </a:t>
            </a:r>
            <a:r>
              <a:rPr lang="it-IT" altLang="it-IT" dirty="0" err="1"/>
              <a:t>is</a:t>
            </a:r>
            <a:r>
              <a:rPr lang="it-IT" altLang="it-IT" dirty="0"/>
              <a:t> </a:t>
            </a:r>
            <a:r>
              <a:rPr lang="it-IT" altLang="it-IT" dirty="0" err="1"/>
              <a:t>asymmetric</a:t>
            </a:r>
            <a:r>
              <a:rPr lang="it-IT" altLang="it-IT" dirty="0"/>
              <a:t> or non-</a:t>
            </a:r>
            <a:r>
              <a:rPr lang="it-IT" altLang="it-IT" dirty="0" err="1"/>
              <a:t>verifiable</a:t>
            </a:r>
            <a:r>
              <a:rPr lang="it-IT" altLang="it-IT" dirty="0" smtClean="0"/>
              <a:t>.</a:t>
            </a:r>
          </a:p>
          <a:p>
            <a:endParaRPr lang="it-IT" altLang="it-IT" dirty="0" smtClean="0"/>
          </a:p>
          <a:p>
            <a:r>
              <a:rPr lang="it-IT" altLang="it-IT" dirty="0" smtClean="0"/>
              <a:t>In </a:t>
            </a:r>
            <a:r>
              <a:rPr lang="it-IT" altLang="it-IT" dirty="0" err="1"/>
              <a:t>economics</a:t>
            </a:r>
            <a:r>
              <a:rPr lang="it-IT" altLang="it-IT" dirty="0"/>
              <a:t>, </a:t>
            </a:r>
            <a:r>
              <a:rPr lang="it-IT" altLang="it-IT" dirty="0" err="1"/>
              <a:t>employment</a:t>
            </a:r>
            <a:r>
              <a:rPr lang="it-IT" altLang="it-IT" dirty="0"/>
              <a:t> </a:t>
            </a:r>
            <a:r>
              <a:rPr lang="it-IT" altLang="it-IT" dirty="0" err="1"/>
              <a:t>is</a:t>
            </a:r>
            <a:r>
              <a:rPr lang="it-IT" altLang="it-IT" dirty="0"/>
              <a:t> </a:t>
            </a:r>
            <a:r>
              <a:rPr lang="it-IT" altLang="it-IT" dirty="0" err="1"/>
              <a:t>modelled</a:t>
            </a:r>
            <a:r>
              <a:rPr lang="it-IT" altLang="it-IT" dirty="0"/>
              <a:t> </a:t>
            </a:r>
            <a:r>
              <a:rPr lang="it-IT" altLang="it-IT" dirty="0" err="1"/>
              <a:t>as</a:t>
            </a:r>
            <a:r>
              <a:rPr lang="it-IT" altLang="it-IT" dirty="0"/>
              <a:t> a </a:t>
            </a:r>
            <a:r>
              <a:rPr lang="it-IT" altLang="it-IT" dirty="0" err="1">
                <a:solidFill>
                  <a:srgbClr val="FF0000"/>
                </a:solidFill>
              </a:rPr>
              <a:t>principal</a:t>
            </a:r>
            <a:r>
              <a:rPr lang="it-IT" altLang="it-IT" dirty="0">
                <a:solidFill>
                  <a:srgbClr val="FF0000"/>
                </a:solidFill>
              </a:rPr>
              <a:t> </a:t>
            </a:r>
            <a:r>
              <a:rPr lang="it-IT" altLang="it-IT" dirty="0"/>
              <a:t>(the </a:t>
            </a:r>
            <a:r>
              <a:rPr lang="it-IT" altLang="it-IT" dirty="0" err="1"/>
              <a:t>employer</a:t>
            </a:r>
            <a:r>
              <a:rPr lang="it-IT" altLang="it-IT" dirty="0"/>
              <a:t>) </a:t>
            </a:r>
            <a:r>
              <a:rPr lang="it-IT" altLang="it-IT" dirty="0" err="1"/>
              <a:t>interacting</a:t>
            </a:r>
            <a:r>
              <a:rPr lang="it-IT" altLang="it-IT" dirty="0"/>
              <a:t> with an </a:t>
            </a:r>
            <a:r>
              <a:rPr lang="it-IT" altLang="it-IT" dirty="0">
                <a:solidFill>
                  <a:srgbClr val="FF0000"/>
                </a:solidFill>
              </a:rPr>
              <a:t>agent</a:t>
            </a:r>
            <a:r>
              <a:rPr lang="it-IT" altLang="it-IT" dirty="0"/>
              <a:t> (the </a:t>
            </a:r>
            <a:r>
              <a:rPr lang="it-IT" altLang="it-IT" dirty="0" err="1"/>
              <a:t>employee</a:t>
            </a:r>
            <a:r>
              <a:rPr lang="it-IT" altLang="it-IT" dirty="0"/>
              <a:t>).</a:t>
            </a:r>
            <a:endParaRPr lang="it-IT" dirty="0"/>
          </a:p>
        </p:txBody>
      </p:sp>
    </p:spTree>
    <p:extLst>
      <p:ext uri="{BB962C8B-B14F-4D97-AF65-F5344CB8AC3E}">
        <p14:creationId xmlns:p14="http://schemas.microsoft.com/office/powerpoint/2010/main" val="211310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400" dirty="0"/>
              <a:t>The </a:t>
            </a:r>
            <a:r>
              <a:rPr lang="it-IT" sz="3400" dirty="0" err="1"/>
              <a:t>employer</a:t>
            </a:r>
            <a:r>
              <a:rPr lang="it-IT" sz="3400" dirty="0"/>
              <a:t> – </a:t>
            </a:r>
            <a:r>
              <a:rPr lang="it-IT" sz="3400" dirty="0" err="1"/>
              <a:t>employee</a:t>
            </a:r>
            <a:r>
              <a:rPr lang="it-IT" sz="3400" dirty="0"/>
              <a:t> </a:t>
            </a:r>
            <a:r>
              <a:rPr lang="it-IT" sz="3400" dirty="0" err="1"/>
              <a:t>relationship</a:t>
            </a:r>
            <a:r>
              <a:rPr lang="it-IT" sz="3400" dirty="0"/>
              <a:t> and the PA model, </a:t>
            </a:r>
            <a:r>
              <a:rPr lang="it-IT" sz="3400" dirty="0" smtClean="0"/>
              <a:t>2</a:t>
            </a:r>
            <a:endParaRPr lang="it-IT" sz="3400" dirty="0"/>
          </a:p>
        </p:txBody>
      </p:sp>
      <p:sp>
        <p:nvSpPr>
          <p:cNvPr id="3" name="Segnaposto contenuto 2"/>
          <p:cNvSpPr>
            <a:spLocks noGrp="1"/>
          </p:cNvSpPr>
          <p:nvPr>
            <p:ph idx="1"/>
          </p:nvPr>
        </p:nvSpPr>
        <p:spPr/>
        <p:txBody>
          <a:bodyPr>
            <a:normAutofit fontScale="77500" lnSpcReduction="20000"/>
          </a:bodyPr>
          <a:lstStyle/>
          <a:p>
            <a:r>
              <a:rPr lang="en-US" dirty="0"/>
              <a:t>The </a:t>
            </a:r>
            <a:r>
              <a:rPr lang="en-US" dirty="0">
                <a:solidFill>
                  <a:srgbClr val="FF0000"/>
                </a:solidFill>
              </a:rPr>
              <a:t>principal assigns tasks </a:t>
            </a:r>
            <a:r>
              <a:rPr lang="en-US" dirty="0"/>
              <a:t>to the agent and expects the agent to complete them on time and in the best interests of the principal. </a:t>
            </a:r>
          </a:p>
          <a:p>
            <a:r>
              <a:rPr lang="en-US" dirty="0"/>
              <a:t>The </a:t>
            </a:r>
            <a:r>
              <a:rPr lang="en-US" dirty="0">
                <a:solidFill>
                  <a:srgbClr val="FF0000"/>
                </a:solidFill>
              </a:rPr>
              <a:t>agent</a:t>
            </a:r>
            <a:r>
              <a:rPr lang="en-US" dirty="0"/>
              <a:t>, upon receiving instructions from the principal, </a:t>
            </a:r>
            <a:r>
              <a:rPr lang="en-US" dirty="0">
                <a:solidFill>
                  <a:srgbClr val="FF0000"/>
                </a:solidFill>
              </a:rPr>
              <a:t>has to decide whether and how to complete the </a:t>
            </a:r>
            <a:r>
              <a:rPr lang="en-US" dirty="0" smtClean="0">
                <a:solidFill>
                  <a:srgbClr val="FF0000"/>
                </a:solidFill>
              </a:rPr>
              <a:t>task</a:t>
            </a:r>
            <a:r>
              <a:rPr lang="en-US" dirty="0" smtClean="0"/>
              <a:t> </a:t>
            </a:r>
            <a:r>
              <a:rPr lang="en-US" dirty="0"/>
              <a:t>taking into account his/her personal goals.  </a:t>
            </a:r>
          </a:p>
          <a:p>
            <a:r>
              <a:rPr lang="en-US" dirty="0"/>
              <a:t>If the agent's and the principal's objectives match, the agent will complete the assigned task in the manner and within the timeframe envisaged by the principal. </a:t>
            </a:r>
            <a:r>
              <a:rPr lang="en-US" dirty="0" smtClean="0"/>
              <a:t>(</a:t>
            </a:r>
            <a:r>
              <a:rPr lang="en-US" dirty="0" smtClean="0">
                <a:solidFill>
                  <a:srgbClr val="FF0000"/>
                </a:solidFill>
              </a:rPr>
              <a:t>Scenario 1</a:t>
            </a:r>
            <a:r>
              <a:rPr lang="en-US" dirty="0" smtClean="0"/>
              <a:t>)</a:t>
            </a:r>
            <a:endParaRPr lang="en-US" dirty="0"/>
          </a:p>
          <a:p>
            <a:r>
              <a:rPr lang="en-US" dirty="0"/>
              <a:t>If the agent's goals do not coincide with those of the principal, the agent - being rational and </a:t>
            </a:r>
            <a:r>
              <a:rPr lang="en-US" dirty="0" err="1"/>
              <a:t>prioritising</a:t>
            </a:r>
            <a:r>
              <a:rPr lang="en-US" dirty="0"/>
              <a:t> her personal goals over those of the principal - will not complete the task in the manner and timeframe envisaged by the principal and will try to remain undetected by exploiting the informational advantage she derives from being directly involved in the assigned task unlike the principal who delegates</a:t>
            </a:r>
            <a:r>
              <a:rPr lang="en-US" dirty="0" smtClean="0"/>
              <a:t>. </a:t>
            </a:r>
            <a:r>
              <a:rPr lang="en-US" dirty="0"/>
              <a:t>(</a:t>
            </a:r>
            <a:r>
              <a:rPr lang="en-US" dirty="0">
                <a:solidFill>
                  <a:srgbClr val="FF0000"/>
                </a:solidFill>
              </a:rPr>
              <a:t>Scenario </a:t>
            </a:r>
            <a:r>
              <a:rPr lang="en-US" dirty="0" smtClean="0">
                <a:solidFill>
                  <a:srgbClr val="FF0000"/>
                </a:solidFill>
              </a:rPr>
              <a:t>2</a:t>
            </a:r>
            <a:r>
              <a:rPr lang="en-US" dirty="0" smtClean="0"/>
              <a:t>)</a:t>
            </a:r>
            <a:endParaRPr lang="en-US" dirty="0"/>
          </a:p>
          <a:p>
            <a:r>
              <a:rPr lang="en-US" dirty="0" smtClean="0"/>
              <a:t>The </a:t>
            </a:r>
            <a:r>
              <a:rPr lang="en-US" dirty="0"/>
              <a:t>second case poses a problem for the principal who must therefore try to avoid it.</a:t>
            </a:r>
          </a:p>
          <a:p>
            <a:r>
              <a:rPr lang="en-US" dirty="0"/>
              <a:t>How? Through </a:t>
            </a:r>
            <a:r>
              <a:rPr lang="en-US" dirty="0" err="1"/>
              <a:t>Labour</a:t>
            </a:r>
            <a:r>
              <a:rPr lang="en-US" dirty="0"/>
              <a:t> contract design (and </a:t>
            </a:r>
            <a:r>
              <a:rPr lang="en-US" dirty="0" smtClean="0"/>
              <a:t>in other ways)</a:t>
            </a:r>
            <a:endParaRPr lang="it-IT" dirty="0"/>
          </a:p>
        </p:txBody>
      </p:sp>
    </p:spTree>
    <p:extLst>
      <p:ext uri="{BB962C8B-B14F-4D97-AF65-F5344CB8AC3E}">
        <p14:creationId xmlns:p14="http://schemas.microsoft.com/office/powerpoint/2010/main" val="3351323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734964" cy="1325563"/>
          </a:xfrm>
        </p:spPr>
        <p:txBody>
          <a:bodyPr>
            <a:normAutofit/>
          </a:bodyPr>
          <a:lstStyle/>
          <a:p>
            <a:pPr algn="ctr"/>
            <a:r>
              <a:rPr lang="it-IT" sz="3400" dirty="0"/>
              <a:t>The </a:t>
            </a:r>
            <a:r>
              <a:rPr lang="it-IT" sz="3400" dirty="0" err="1"/>
              <a:t>employer</a:t>
            </a:r>
            <a:r>
              <a:rPr lang="it-IT" sz="3400" dirty="0"/>
              <a:t> – </a:t>
            </a:r>
            <a:r>
              <a:rPr lang="it-IT" sz="3400" dirty="0" err="1"/>
              <a:t>employee</a:t>
            </a:r>
            <a:r>
              <a:rPr lang="it-IT" sz="3400" dirty="0"/>
              <a:t> </a:t>
            </a:r>
            <a:r>
              <a:rPr lang="it-IT" sz="3400" dirty="0" err="1"/>
              <a:t>relationship</a:t>
            </a:r>
            <a:r>
              <a:rPr lang="it-IT" sz="3400" dirty="0"/>
              <a:t> and the PA model, </a:t>
            </a:r>
            <a:r>
              <a:rPr lang="it-IT" sz="3400" dirty="0" smtClean="0"/>
              <a:t>3</a:t>
            </a:r>
            <a:endParaRPr lang="it-IT" sz="3400" dirty="0"/>
          </a:p>
        </p:txBody>
      </p:sp>
      <p:sp>
        <p:nvSpPr>
          <p:cNvPr id="3" name="Segnaposto contenuto 2"/>
          <p:cNvSpPr>
            <a:spLocks noGrp="1"/>
          </p:cNvSpPr>
          <p:nvPr>
            <p:ph idx="1"/>
          </p:nvPr>
        </p:nvSpPr>
        <p:spPr/>
        <p:txBody>
          <a:bodyPr>
            <a:normAutofit fontScale="92500"/>
          </a:bodyPr>
          <a:lstStyle/>
          <a:p>
            <a:pPr fontAlgn="base">
              <a:spcAft>
                <a:spcPct val="0"/>
              </a:spcAft>
            </a:pPr>
            <a:r>
              <a:rPr lang="it-IT" altLang="it-IT" sz="2600" dirty="0"/>
              <a:t>The </a:t>
            </a:r>
            <a:r>
              <a:rPr lang="it-IT" altLang="it-IT" sz="2600" dirty="0" err="1">
                <a:solidFill>
                  <a:srgbClr val="FF0000"/>
                </a:solidFill>
              </a:rPr>
              <a:t>principal</a:t>
            </a:r>
            <a:r>
              <a:rPr lang="it-IT" altLang="it-IT" sz="2600" dirty="0">
                <a:solidFill>
                  <a:srgbClr val="FF0000"/>
                </a:solidFill>
              </a:rPr>
              <a:t>–agent model</a:t>
            </a:r>
            <a:r>
              <a:rPr lang="it-IT" altLang="it-IT" sz="2600" dirty="0"/>
              <a:t> can be </a:t>
            </a:r>
            <a:r>
              <a:rPr lang="it-IT" altLang="it-IT" sz="2600" dirty="0" err="1"/>
              <a:t>used</a:t>
            </a:r>
            <a:r>
              <a:rPr lang="it-IT" altLang="it-IT" sz="2600" dirty="0"/>
              <a:t> to </a:t>
            </a:r>
            <a:r>
              <a:rPr lang="it-IT" altLang="it-IT" sz="2600" dirty="0" err="1"/>
              <a:t>study</a:t>
            </a:r>
            <a:r>
              <a:rPr lang="it-IT" altLang="it-IT" sz="2600" dirty="0"/>
              <a:t> </a:t>
            </a:r>
            <a:r>
              <a:rPr lang="it-IT" altLang="it-IT" sz="2600" dirty="0" err="1"/>
              <a:t>other</a:t>
            </a:r>
            <a:r>
              <a:rPr lang="it-IT" altLang="it-IT" sz="2600" dirty="0"/>
              <a:t> </a:t>
            </a:r>
            <a:r>
              <a:rPr lang="it-IT" altLang="it-IT" sz="2600" dirty="0" err="1"/>
              <a:t>relationships</a:t>
            </a:r>
            <a:r>
              <a:rPr lang="it-IT" altLang="it-IT" sz="2600" dirty="0"/>
              <a:t> with incomplete </a:t>
            </a:r>
            <a:r>
              <a:rPr lang="it-IT" altLang="it-IT" sz="2600" dirty="0" err="1"/>
              <a:t>contracts</a:t>
            </a:r>
            <a:r>
              <a:rPr lang="it-IT" altLang="it-IT" sz="2600" dirty="0"/>
              <a:t>, </a:t>
            </a:r>
            <a:r>
              <a:rPr lang="it-IT" altLang="it-IT" sz="2600" dirty="0" err="1"/>
              <a:t>such</a:t>
            </a:r>
            <a:r>
              <a:rPr lang="it-IT" altLang="it-IT" sz="2600" dirty="0"/>
              <a:t> </a:t>
            </a:r>
            <a:r>
              <a:rPr lang="it-IT" altLang="it-IT" sz="2600" dirty="0" err="1"/>
              <a:t>as</a:t>
            </a:r>
            <a:r>
              <a:rPr lang="it-IT" altLang="it-IT" sz="2600" dirty="0"/>
              <a:t> the </a:t>
            </a:r>
            <a:r>
              <a:rPr lang="it-IT" altLang="it-IT" sz="2600" dirty="0" err="1"/>
              <a:t>interaction</a:t>
            </a:r>
            <a:r>
              <a:rPr lang="it-IT" altLang="it-IT" sz="2600" dirty="0"/>
              <a:t> </a:t>
            </a:r>
            <a:r>
              <a:rPr lang="it-IT" altLang="it-IT" sz="2600" dirty="0" err="1"/>
              <a:t>between</a:t>
            </a:r>
            <a:r>
              <a:rPr lang="it-IT" altLang="it-IT" sz="2600" dirty="0"/>
              <a:t> </a:t>
            </a:r>
            <a:r>
              <a:rPr lang="it-IT" altLang="it-IT" sz="2600" dirty="0" smtClean="0"/>
              <a:t>an </a:t>
            </a:r>
            <a:r>
              <a:rPr lang="it-IT" altLang="it-IT" sz="2600" dirty="0" err="1" smtClean="0"/>
              <a:t>employer</a:t>
            </a:r>
            <a:r>
              <a:rPr lang="it-IT" altLang="it-IT" sz="2600" dirty="0" smtClean="0"/>
              <a:t> and en </a:t>
            </a:r>
            <a:r>
              <a:rPr lang="it-IT" altLang="it-IT" sz="2600" dirty="0" err="1" smtClean="0"/>
              <a:t>employee</a:t>
            </a:r>
            <a:r>
              <a:rPr lang="it-IT" altLang="it-IT" sz="2600" dirty="0" smtClean="0"/>
              <a:t>, a </a:t>
            </a:r>
            <a:r>
              <a:rPr lang="it-IT" altLang="it-IT" sz="2600" dirty="0" err="1"/>
              <a:t>lender</a:t>
            </a:r>
            <a:r>
              <a:rPr lang="it-IT" altLang="it-IT" sz="2600" dirty="0"/>
              <a:t> and a </a:t>
            </a:r>
            <a:r>
              <a:rPr lang="it-IT" altLang="it-IT" sz="2600" dirty="0" err="1"/>
              <a:t>borrower</a:t>
            </a:r>
            <a:r>
              <a:rPr lang="it-IT" altLang="it-IT" sz="2600" dirty="0"/>
              <a:t> </a:t>
            </a:r>
            <a:r>
              <a:rPr lang="it-IT" altLang="it-IT" sz="2600" dirty="0" err="1"/>
              <a:t>ot</a:t>
            </a:r>
            <a:r>
              <a:rPr lang="it-IT" altLang="it-IT" sz="2600" dirty="0"/>
              <a:t> he </a:t>
            </a:r>
            <a:r>
              <a:rPr lang="it-IT" altLang="it-IT" sz="2600" dirty="0" err="1"/>
              <a:t>interaction</a:t>
            </a:r>
            <a:r>
              <a:rPr lang="it-IT" altLang="it-IT" sz="2600" dirty="0"/>
              <a:t> </a:t>
            </a:r>
            <a:r>
              <a:rPr lang="it-IT" altLang="it-IT" sz="2600" dirty="0" err="1"/>
              <a:t>between</a:t>
            </a:r>
            <a:r>
              <a:rPr lang="it-IT" altLang="it-IT" sz="2600" dirty="0"/>
              <a:t> </a:t>
            </a:r>
            <a:r>
              <a:rPr lang="it-IT" altLang="it-IT" sz="2600" dirty="0" err="1"/>
              <a:t>owner</a:t>
            </a:r>
            <a:r>
              <a:rPr lang="it-IT" altLang="it-IT" sz="2600" dirty="0"/>
              <a:t> (</a:t>
            </a:r>
            <a:r>
              <a:rPr lang="it-IT" altLang="it-IT" sz="2600" dirty="0" err="1"/>
              <a:t>shareholder</a:t>
            </a:r>
            <a:r>
              <a:rPr lang="it-IT" altLang="it-IT" sz="2600" dirty="0"/>
              <a:t>, </a:t>
            </a:r>
            <a:r>
              <a:rPr lang="it-IT" altLang="it-IT" sz="2600" dirty="0" err="1"/>
              <a:t>principal</a:t>
            </a:r>
            <a:r>
              <a:rPr lang="it-IT" altLang="it-IT" sz="2600" dirty="0"/>
              <a:t>) and manager (agent).</a:t>
            </a:r>
          </a:p>
          <a:p>
            <a:pPr fontAlgn="base">
              <a:spcAft>
                <a:spcPct val="0"/>
              </a:spcAft>
            </a:pPr>
            <a:endParaRPr lang="it-IT" altLang="it-IT" sz="2600" dirty="0" smtClean="0"/>
          </a:p>
          <a:p>
            <a:pPr fontAlgn="base">
              <a:spcAft>
                <a:spcPct val="0"/>
              </a:spcAft>
            </a:pPr>
            <a:r>
              <a:rPr lang="it-IT" altLang="it-IT" sz="2600" dirty="0" smtClean="0"/>
              <a:t>In a </a:t>
            </a:r>
            <a:r>
              <a:rPr lang="it-IT" altLang="it-IT" sz="2600" dirty="0" err="1" smtClean="0">
                <a:solidFill>
                  <a:srgbClr val="FF0000"/>
                </a:solidFill>
              </a:rPr>
              <a:t>principal</a:t>
            </a:r>
            <a:r>
              <a:rPr lang="it-IT" altLang="it-IT" sz="2600" dirty="0" smtClean="0">
                <a:solidFill>
                  <a:srgbClr val="FF0000"/>
                </a:solidFill>
              </a:rPr>
              <a:t> – agent world </a:t>
            </a:r>
            <a:r>
              <a:rPr lang="it-IT" altLang="it-IT" sz="2600" dirty="0" err="1">
                <a:solidFill>
                  <a:srgbClr val="FF0000"/>
                </a:solidFill>
              </a:rPr>
              <a:t>f</a:t>
            </a:r>
            <a:r>
              <a:rPr lang="it-IT" altLang="it-IT" sz="2600" dirty="0" err="1" smtClean="0">
                <a:solidFill>
                  <a:srgbClr val="FF0000"/>
                </a:solidFill>
              </a:rPr>
              <a:t>irms</a:t>
            </a:r>
            <a:r>
              <a:rPr lang="it-IT" altLang="it-IT" sz="2600" dirty="0" smtClean="0">
                <a:solidFill>
                  <a:srgbClr val="FF0000"/>
                </a:solidFill>
              </a:rPr>
              <a:t> </a:t>
            </a:r>
            <a:r>
              <a:rPr lang="it-IT" altLang="it-IT" sz="2600" dirty="0">
                <a:solidFill>
                  <a:srgbClr val="FF0000"/>
                </a:solidFill>
              </a:rPr>
              <a:t>do </a:t>
            </a:r>
            <a:r>
              <a:rPr lang="it-IT" altLang="it-IT" sz="2600" dirty="0" err="1">
                <a:solidFill>
                  <a:srgbClr val="FF0000"/>
                </a:solidFill>
              </a:rPr>
              <a:t>not</a:t>
            </a:r>
            <a:r>
              <a:rPr lang="it-IT" altLang="it-IT" sz="2600" dirty="0">
                <a:solidFill>
                  <a:srgbClr val="FF0000"/>
                </a:solidFill>
              </a:rPr>
              <a:t> </a:t>
            </a:r>
            <a:r>
              <a:rPr lang="it-IT" altLang="it-IT" sz="2600" dirty="0" err="1">
                <a:solidFill>
                  <a:srgbClr val="FF0000"/>
                </a:solidFill>
              </a:rPr>
              <a:t>always</a:t>
            </a:r>
            <a:r>
              <a:rPr lang="it-IT" altLang="it-IT" sz="2600" dirty="0">
                <a:solidFill>
                  <a:srgbClr val="FF0000"/>
                </a:solidFill>
              </a:rPr>
              <a:t> </a:t>
            </a:r>
            <a:r>
              <a:rPr lang="it-IT" altLang="it-IT" sz="2600" dirty="0" err="1">
                <a:solidFill>
                  <a:srgbClr val="FF0000"/>
                </a:solidFill>
              </a:rPr>
              <a:t>pay</a:t>
            </a:r>
            <a:r>
              <a:rPr lang="it-IT" altLang="it-IT" sz="2600" dirty="0">
                <a:solidFill>
                  <a:srgbClr val="FF0000"/>
                </a:solidFill>
              </a:rPr>
              <a:t> the </a:t>
            </a:r>
            <a:r>
              <a:rPr lang="it-IT" altLang="it-IT" sz="2600" dirty="0" err="1">
                <a:solidFill>
                  <a:srgbClr val="FF0000"/>
                </a:solidFill>
              </a:rPr>
              <a:t>lowest</a:t>
            </a:r>
            <a:r>
              <a:rPr lang="it-IT" altLang="it-IT" sz="2600" dirty="0">
                <a:solidFill>
                  <a:srgbClr val="FF0000"/>
                </a:solidFill>
              </a:rPr>
              <a:t> </a:t>
            </a:r>
            <a:r>
              <a:rPr lang="it-IT" altLang="it-IT" sz="2600" dirty="0" err="1">
                <a:solidFill>
                  <a:srgbClr val="FF0000"/>
                </a:solidFill>
              </a:rPr>
              <a:t>wages</a:t>
            </a:r>
            <a:r>
              <a:rPr lang="it-IT" altLang="it-IT" sz="2600" dirty="0">
                <a:solidFill>
                  <a:srgbClr val="FF0000"/>
                </a:solidFill>
              </a:rPr>
              <a:t> </a:t>
            </a:r>
            <a:r>
              <a:rPr lang="it-IT" altLang="it-IT" sz="2600" dirty="0" err="1">
                <a:solidFill>
                  <a:srgbClr val="FF0000"/>
                </a:solidFill>
              </a:rPr>
              <a:t>possible</a:t>
            </a:r>
            <a:r>
              <a:rPr lang="it-IT" altLang="it-IT" sz="2600" dirty="0"/>
              <a:t>.</a:t>
            </a:r>
          </a:p>
          <a:p>
            <a:pPr fontAlgn="base">
              <a:spcAft>
                <a:spcPct val="0"/>
              </a:spcAft>
            </a:pPr>
            <a:r>
              <a:rPr lang="it-IT" altLang="it-IT" sz="2600" dirty="0" err="1" smtClean="0"/>
              <a:t>Often</a:t>
            </a:r>
            <a:r>
              <a:rPr lang="it-IT" altLang="it-IT" sz="2600" dirty="0" smtClean="0"/>
              <a:t>, </a:t>
            </a:r>
            <a:r>
              <a:rPr lang="it-IT" altLang="it-IT" sz="2600" dirty="0" err="1" smtClean="0"/>
              <a:t>firms</a:t>
            </a:r>
            <a:r>
              <a:rPr lang="it-IT" altLang="it-IT" sz="2600" dirty="0" smtClean="0"/>
              <a:t> </a:t>
            </a:r>
            <a:r>
              <a:rPr lang="it-IT" altLang="it-IT" sz="2600" dirty="0"/>
              <a:t>set </a:t>
            </a:r>
            <a:r>
              <a:rPr lang="it-IT" altLang="it-IT" sz="2600" dirty="0" err="1"/>
              <a:t>wages</a:t>
            </a:r>
            <a:r>
              <a:rPr lang="it-IT" altLang="it-IT" sz="2600" dirty="0"/>
              <a:t> so </a:t>
            </a:r>
            <a:r>
              <a:rPr lang="it-IT" altLang="it-IT" sz="2600" dirty="0" err="1"/>
              <a:t>that</a:t>
            </a:r>
            <a:r>
              <a:rPr lang="it-IT" altLang="it-IT" sz="2600" dirty="0"/>
              <a:t> </a:t>
            </a:r>
            <a:r>
              <a:rPr lang="it-IT" altLang="it-IT" sz="2600" dirty="0" err="1"/>
              <a:t>employees</a:t>
            </a:r>
            <a:r>
              <a:rPr lang="it-IT" altLang="it-IT" sz="2600" dirty="0"/>
              <a:t> </a:t>
            </a:r>
            <a:r>
              <a:rPr lang="it-IT" altLang="it-IT" sz="2600" dirty="0" err="1"/>
              <a:t>earn</a:t>
            </a:r>
            <a:r>
              <a:rPr lang="it-IT" altLang="it-IT" sz="2600" dirty="0"/>
              <a:t> </a:t>
            </a:r>
            <a:r>
              <a:rPr lang="it-IT" altLang="it-IT" sz="2600" dirty="0" err="1"/>
              <a:t>economic</a:t>
            </a:r>
            <a:r>
              <a:rPr lang="it-IT" altLang="it-IT" sz="2600" dirty="0"/>
              <a:t> </a:t>
            </a:r>
            <a:r>
              <a:rPr lang="it-IT" altLang="it-IT" sz="2600" dirty="0" err="1"/>
              <a:t>rents</a:t>
            </a:r>
            <a:r>
              <a:rPr lang="it-IT" altLang="it-IT" sz="2600" dirty="0"/>
              <a:t>, to motivate </a:t>
            </a:r>
            <a:r>
              <a:rPr lang="it-IT" altLang="it-IT" sz="2600" dirty="0" err="1"/>
              <a:t>them</a:t>
            </a:r>
            <a:r>
              <a:rPr lang="it-IT" altLang="it-IT" sz="2600" dirty="0"/>
              <a:t> to work </a:t>
            </a:r>
            <a:r>
              <a:rPr lang="it-IT" altLang="it-IT" sz="2600" dirty="0" err="1"/>
              <a:t>effectively</a:t>
            </a:r>
            <a:r>
              <a:rPr lang="it-IT" altLang="it-IT" sz="2600" dirty="0"/>
              <a:t>, and stay with the </a:t>
            </a:r>
            <a:r>
              <a:rPr lang="it-IT" altLang="it-IT" sz="2600" dirty="0" err="1"/>
              <a:t>firm</a:t>
            </a:r>
            <a:r>
              <a:rPr lang="it-IT" altLang="it-IT" sz="2600" dirty="0" smtClean="0"/>
              <a:t>. (</a:t>
            </a:r>
            <a:r>
              <a:rPr lang="it-IT" altLang="it-IT" sz="2600" dirty="0" err="1" smtClean="0">
                <a:solidFill>
                  <a:srgbClr val="FF0000"/>
                </a:solidFill>
              </a:rPr>
              <a:t>Efficency</a:t>
            </a:r>
            <a:r>
              <a:rPr lang="it-IT" altLang="it-IT" sz="2600" dirty="0" smtClean="0">
                <a:solidFill>
                  <a:srgbClr val="FF0000"/>
                </a:solidFill>
              </a:rPr>
              <a:t> </a:t>
            </a:r>
            <a:r>
              <a:rPr lang="it-IT" altLang="it-IT" sz="2600" dirty="0" err="1" smtClean="0">
                <a:solidFill>
                  <a:srgbClr val="FF0000"/>
                </a:solidFill>
              </a:rPr>
              <a:t>wages</a:t>
            </a:r>
            <a:r>
              <a:rPr lang="it-IT" altLang="it-IT" sz="2600" dirty="0" smtClean="0"/>
              <a:t>)</a:t>
            </a:r>
            <a:endParaRPr lang="it-IT" altLang="it-IT" sz="2600" dirty="0"/>
          </a:p>
          <a:p>
            <a:pPr fontAlgn="base">
              <a:spcAft>
                <a:spcPct val="0"/>
              </a:spcAft>
            </a:pPr>
            <a:r>
              <a:rPr lang="it-IT" altLang="it-IT" sz="2600" dirty="0" err="1"/>
              <a:t>Working</a:t>
            </a:r>
            <a:r>
              <a:rPr lang="it-IT" altLang="it-IT" sz="2600" dirty="0"/>
              <a:t> </a:t>
            </a:r>
            <a:r>
              <a:rPr lang="it-IT" altLang="it-IT" sz="2600" dirty="0" err="1"/>
              <a:t>together</a:t>
            </a:r>
            <a:r>
              <a:rPr lang="it-IT" altLang="it-IT" sz="2600" dirty="0"/>
              <a:t> in </a:t>
            </a:r>
            <a:r>
              <a:rPr lang="it-IT" altLang="it-IT" sz="2600" dirty="0" err="1"/>
              <a:t>firms</a:t>
            </a:r>
            <a:r>
              <a:rPr lang="it-IT" altLang="it-IT" sz="2600" dirty="0"/>
              <a:t> </a:t>
            </a:r>
            <a:r>
              <a:rPr lang="it-IT" altLang="it-IT" sz="2600" dirty="0" err="1"/>
              <a:t>brings</a:t>
            </a:r>
            <a:r>
              <a:rPr lang="it-IT" altLang="it-IT" sz="2600" dirty="0"/>
              <a:t> </a:t>
            </a:r>
            <a:r>
              <a:rPr lang="it-IT" altLang="it-IT" sz="2600" dirty="0" err="1">
                <a:solidFill>
                  <a:srgbClr val="FF0000"/>
                </a:solidFill>
              </a:rPr>
              <a:t>mutual</a:t>
            </a:r>
            <a:r>
              <a:rPr lang="it-IT" altLang="it-IT" sz="2600" dirty="0">
                <a:solidFill>
                  <a:srgbClr val="FF0000"/>
                </a:solidFill>
              </a:rPr>
              <a:t> </a:t>
            </a:r>
            <a:r>
              <a:rPr lang="it-IT" altLang="it-IT" sz="2600" dirty="0" err="1">
                <a:solidFill>
                  <a:srgbClr val="FF0000"/>
                </a:solidFill>
              </a:rPr>
              <a:t>gains</a:t>
            </a:r>
            <a:r>
              <a:rPr lang="it-IT" altLang="it-IT" sz="2600" dirty="0"/>
              <a:t>: profit for </a:t>
            </a:r>
            <a:r>
              <a:rPr lang="it-IT" altLang="it-IT" sz="2600" dirty="0" err="1"/>
              <a:t>owners</a:t>
            </a:r>
            <a:r>
              <a:rPr lang="it-IT" altLang="it-IT" sz="2600" dirty="0"/>
              <a:t>, and </a:t>
            </a:r>
            <a:r>
              <a:rPr lang="it-IT" altLang="it-IT" sz="2600" dirty="0" err="1"/>
              <a:t>economic</a:t>
            </a:r>
            <a:r>
              <a:rPr lang="it-IT" altLang="it-IT" sz="2600" dirty="0"/>
              <a:t> </a:t>
            </a:r>
            <a:r>
              <a:rPr lang="it-IT" altLang="it-IT" sz="2600" dirty="0" err="1"/>
              <a:t>rents</a:t>
            </a:r>
            <a:r>
              <a:rPr lang="it-IT" altLang="it-IT" sz="2600" dirty="0"/>
              <a:t> for </a:t>
            </a:r>
            <a:r>
              <a:rPr lang="it-IT" altLang="it-IT" sz="2600" dirty="0" err="1"/>
              <a:t>managers</a:t>
            </a:r>
            <a:r>
              <a:rPr lang="it-IT" altLang="it-IT" sz="2600" dirty="0"/>
              <a:t> and </a:t>
            </a:r>
            <a:r>
              <a:rPr lang="it-IT" altLang="it-IT" sz="2600" dirty="0" err="1"/>
              <a:t>employees</a:t>
            </a:r>
            <a:r>
              <a:rPr lang="it-IT" altLang="it-IT" sz="2600" dirty="0"/>
              <a:t>. </a:t>
            </a:r>
            <a:r>
              <a:rPr lang="it-IT" altLang="it-IT" sz="2600" dirty="0" err="1"/>
              <a:t>But</a:t>
            </a:r>
            <a:r>
              <a:rPr lang="it-IT" altLang="it-IT" sz="2600" dirty="0"/>
              <a:t> </a:t>
            </a:r>
            <a:r>
              <a:rPr lang="it-IT" altLang="it-IT" sz="2600" dirty="0" err="1"/>
              <a:t>rents</a:t>
            </a:r>
            <a:r>
              <a:rPr lang="it-IT" altLang="it-IT" sz="2600" dirty="0"/>
              <a:t> </a:t>
            </a:r>
            <a:r>
              <a:rPr lang="it-IT" altLang="it-IT" sz="2600" dirty="0" err="1"/>
              <a:t>also</a:t>
            </a:r>
            <a:r>
              <a:rPr lang="it-IT" altLang="it-IT" sz="2600" dirty="0"/>
              <a:t> </a:t>
            </a:r>
            <a:r>
              <a:rPr lang="it-IT" altLang="it-IT" sz="2600" dirty="0" err="1"/>
              <a:t>lead</a:t>
            </a:r>
            <a:r>
              <a:rPr lang="it-IT" altLang="it-IT" sz="2600" dirty="0"/>
              <a:t> to </a:t>
            </a:r>
            <a:r>
              <a:rPr lang="it-IT" altLang="it-IT" sz="2600" dirty="0" err="1"/>
              <a:t>involuntary</a:t>
            </a:r>
            <a:r>
              <a:rPr lang="it-IT" altLang="it-IT" sz="2600" dirty="0"/>
              <a:t> </a:t>
            </a:r>
            <a:r>
              <a:rPr lang="it-IT" altLang="it-IT" sz="2600" dirty="0" err="1"/>
              <a:t>unemployment</a:t>
            </a:r>
            <a:r>
              <a:rPr lang="it-IT" altLang="it-IT" sz="2600" dirty="0"/>
              <a:t> in the economy.</a:t>
            </a:r>
          </a:p>
          <a:p>
            <a:pPr lvl="0"/>
            <a:endParaRPr lang="it-IT" dirty="0" smtClean="0"/>
          </a:p>
        </p:txBody>
      </p:sp>
    </p:spTree>
    <p:extLst>
      <p:ext uri="{BB962C8B-B14F-4D97-AF65-F5344CB8AC3E}">
        <p14:creationId xmlns:p14="http://schemas.microsoft.com/office/powerpoint/2010/main" val="23895801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017154" y="1265382"/>
            <a:ext cx="9955056" cy="4605193"/>
          </a:xfrm>
          <a:prstGeom prst="rect">
            <a:avLst/>
          </a:prstGeom>
        </p:spPr>
      </p:pic>
    </p:spTree>
    <p:extLst>
      <p:ext uri="{BB962C8B-B14F-4D97-AF65-F5344CB8AC3E}">
        <p14:creationId xmlns:p14="http://schemas.microsoft.com/office/powerpoint/2010/main" val="14321090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The </a:t>
            </a:r>
            <a:r>
              <a:rPr lang="it-IT" dirty="0" err="1" smtClean="0"/>
              <a:t>agent’s</a:t>
            </a:r>
            <a:r>
              <a:rPr lang="it-IT" dirty="0" smtClean="0"/>
              <a:t> </a:t>
            </a:r>
            <a:r>
              <a:rPr lang="it-IT" dirty="0" err="1" smtClean="0"/>
              <a:t>perspective</a:t>
            </a:r>
            <a:r>
              <a:rPr lang="it-IT" dirty="0" smtClean="0"/>
              <a:t> (TB 6.4)</a:t>
            </a:r>
            <a:endParaRPr lang="it-IT" dirty="0"/>
          </a:p>
        </p:txBody>
      </p:sp>
      <p:sp>
        <p:nvSpPr>
          <p:cNvPr id="3" name="Segnaposto contenuto 2"/>
          <p:cNvSpPr>
            <a:spLocks noGrp="1"/>
          </p:cNvSpPr>
          <p:nvPr>
            <p:ph idx="1"/>
          </p:nvPr>
        </p:nvSpPr>
        <p:spPr/>
        <p:txBody>
          <a:bodyPr>
            <a:normAutofit fontScale="62500" lnSpcReduction="20000"/>
          </a:bodyPr>
          <a:lstStyle/>
          <a:p>
            <a:pPr fontAlgn="base"/>
            <a:r>
              <a:rPr lang="en-US" i="1" dirty="0">
                <a:solidFill>
                  <a:srgbClr val="FF0000"/>
                </a:solidFill>
              </a:rPr>
              <a:t>There are many reasons why people put in a good day’s work</a:t>
            </a:r>
            <a:r>
              <a:rPr lang="en-US" i="1" dirty="0"/>
              <a:t>. For many people, doing a good job is its own reward, and doing anything else would contradict their </a:t>
            </a:r>
            <a:r>
              <a:rPr lang="en-US" i="1" dirty="0">
                <a:solidFill>
                  <a:srgbClr val="FF0000"/>
                </a:solidFill>
              </a:rPr>
              <a:t>work ethic</a:t>
            </a:r>
            <a:r>
              <a:rPr lang="en-US" i="1" dirty="0"/>
              <a:t>. Even for those not intrinsically motivated to work hard, feelings of </a:t>
            </a:r>
            <a:r>
              <a:rPr lang="en-US" i="1" dirty="0">
                <a:solidFill>
                  <a:srgbClr val="FF0000"/>
                </a:solidFill>
              </a:rPr>
              <a:t>responsibility</a:t>
            </a:r>
            <a:r>
              <a:rPr lang="en-US" i="1" dirty="0"/>
              <a:t> for other employees or for one’s employer may provide strong work motivation.</a:t>
            </a:r>
          </a:p>
          <a:p>
            <a:pPr fontAlgn="base"/>
            <a:r>
              <a:rPr lang="en-US" i="1" dirty="0"/>
              <a:t>For some employees, hard work is a way to reciprocate a </a:t>
            </a:r>
            <a:r>
              <a:rPr lang="en-US" i="1" dirty="0">
                <a:solidFill>
                  <a:srgbClr val="FF0000"/>
                </a:solidFill>
              </a:rPr>
              <a:t>feeling of gratitude to the employer </a:t>
            </a:r>
            <a:r>
              <a:rPr lang="en-US" i="1" dirty="0"/>
              <a:t>for providing a job with good working conditions. In other cases, firms identify teams of workers whose output is readily measured—for example, the percentage of on-time departures for airline staff—and pay a benefit to the whole group that is divided among team members.</a:t>
            </a:r>
          </a:p>
          <a:p>
            <a:pPr fontAlgn="base"/>
            <a:r>
              <a:rPr lang="en-US" i="1" dirty="0"/>
              <a:t>But in the background, there is another reason to do a good job: the </a:t>
            </a:r>
            <a:r>
              <a:rPr lang="en-US" i="1" dirty="0">
                <a:solidFill>
                  <a:srgbClr val="FF0000"/>
                </a:solidFill>
              </a:rPr>
              <a:t>fear of being fired</a:t>
            </a:r>
            <a:r>
              <a:rPr lang="en-US" i="1" dirty="0"/>
              <a:t>, or of missing the opportunity to be promoted into a position that has higher pay and greater job </a:t>
            </a:r>
            <a:r>
              <a:rPr lang="en-US" i="1" dirty="0" smtClean="0"/>
              <a:t>security.</a:t>
            </a:r>
          </a:p>
          <a:p>
            <a:pPr fontAlgn="base"/>
            <a:r>
              <a:rPr lang="en-US" i="1" dirty="0" smtClean="0">
                <a:solidFill>
                  <a:srgbClr val="FF0000"/>
                </a:solidFill>
              </a:rPr>
              <a:t>Laws </a:t>
            </a:r>
            <a:r>
              <a:rPr lang="en-US" i="1" dirty="0">
                <a:solidFill>
                  <a:srgbClr val="FF0000"/>
                </a:solidFill>
              </a:rPr>
              <a:t>and practices concerning the termination of employment for cause </a:t>
            </a:r>
            <a:r>
              <a:rPr lang="en-US" i="1" dirty="0"/>
              <a:t>(that is, because of inadequate or low quality work, not due to insufficient demand for the firm’s product) differ among countries. In some countries, the owners of the firm have the right to fire a worker whenever they choose, while in others, dismissal is difficult and costly. But even in these cases, an employee has to fear the consequences of not working up to the employer’s desired standards. Such a worker, for example, would be unlikely to achieve a position in the firm where she could count on remaining employed when lower demand for the firm’s products results in other workers being dismissed.</a:t>
            </a:r>
          </a:p>
          <a:p>
            <a:pPr fontAlgn="base"/>
            <a:r>
              <a:rPr lang="en-US" i="1" dirty="0">
                <a:solidFill>
                  <a:srgbClr val="FF0000"/>
                </a:solidFill>
              </a:rPr>
              <a:t>Do workers care whether they lose their jobs?</a:t>
            </a:r>
          </a:p>
          <a:p>
            <a:endParaRPr lang="it-IT" dirty="0"/>
          </a:p>
        </p:txBody>
      </p:sp>
    </p:spTree>
    <p:extLst>
      <p:ext uri="{BB962C8B-B14F-4D97-AF65-F5344CB8AC3E}">
        <p14:creationId xmlns:p14="http://schemas.microsoft.com/office/powerpoint/2010/main" val="376746675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1493</TotalTime>
  <Words>1604</Words>
  <Application>Microsoft Office PowerPoint</Application>
  <PresentationFormat>Widescreen</PresentationFormat>
  <Paragraphs>115</Paragraphs>
  <Slides>20</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20</vt:i4>
      </vt:variant>
    </vt:vector>
  </HeadingPairs>
  <TitlesOfParts>
    <vt:vector size="25" baseType="lpstr">
      <vt:lpstr>Arial</vt:lpstr>
      <vt:lpstr>Calibri</vt:lpstr>
      <vt:lpstr>Calibri Light</vt:lpstr>
      <vt:lpstr>Cambria Math</vt:lpstr>
      <vt:lpstr>Tema di Office</vt:lpstr>
      <vt:lpstr>Macroeconomics  Lecture 3 24.04.24</vt:lpstr>
      <vt:lpstr>Key points, 1</vt:lpstr>
      <vt:lpstr>Key points, 2</vt:lpstr>
      <vt:lpstr>Key points, 3</vt:lpstr>
      <vt:lpstr>GDP per capita as an indicator of economic welfare</vt:lpstr>
      <vt:lpstr>Adam Smith’s formula and the Labour-GDP nexus, 1</vt:lpstr>
      <vt:lpstr>Adam Smith’s formula and the Labour-GDP nexus, 2</vt:lpstr>
      <vt:lpstr>The economy, society and the environment</vt:lpstr>
      <vt:lpstr>Presentazione standard di PowerPoint</vt:lpstr>
      <vt:lpstr>Take-off in GDP/POP and capitalism, 1</vt:lpstr>
      <vt:lpstr>Firms</vt:lpstr>
      <vt:lpstr>Firms and the division of labour</vt:lpstr>
      <vt:lpstr>Firms and markets, 1</vt:lpstr>
      <vt:lpstr>Firms and markets, 2</vt:lpstr>
      <vt:lpstr>Firms and the division of labour</vt:lpstr>
      <vt:lpstr>The employer – employee relationship and the PA model, 1</vt:lpstr>
      <vt:lpstr>The employer – employee relationship and the PA model, 2</vt:lpstr>
      <vt:lpstr>The employer – employee relationship and the PA model, 3</vt:lpstr>
      <vt:lpstr>Presentazione standard di PowerPoint</vt:lpstr>
      <vt:lpstr>The agent’s perspective (TB 6.4)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134</cp:revision>
  <dcterms:created xsi:type="dcterms:W3CDTF">2020-08-16T17:14:48Z</dcterms:created>
  <dcterms:modified xsi:type="dcterms:W3CDTF">2024-04-23T07:56:48Z</dcterms:modified>
</cp:coreProperties>
</file>