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61" r:id="rId3"/>
    <p:sldId id="263" r:id="rId4"/>
    <p:sldId id="275" r:id="rId5"/>
    <p:sldId id="274" r:id="rId6"/>
    <p:sldId id="276" r:id="rId7"/>
    <p:sldId id="277" r:id="rId8"/>
    <p:sldId id="279" r:id="rId9"/>
    <p:sldId id="278" r:id="rId10"/>
    <p:sldId id="280" r:id="rId11"/>
    <p:sldId id="287" r:id="rId12"/>
    <p:sldId id="288"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4" autoAdjust="0"/>
    <p:restoredTop sz="94660"/>
  </p:normalViewPr>
  <p:slideViewPr>
    <p:cSldViewPr snapToGrid="0">
      <p:cViewPr varScale="1">
        <p:scale>
          <a:sx n="69" d="100"/>
          <a:sy n="69" d="100"/>
        </p:scale>
        <p:origin x="5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23/04/2024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23/04/2024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23/04/2024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23/04/2024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23/04/2024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23/04/2024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23/04/2024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4</a:t>
            </a:r>
            <a:r>
              <a:rPr lang="it-IT" sz="3000" smtClean="0"/>
              <a:t/>
            </a:r>
            <a:br>
              <a:rPr lang="it-IT" sz="3000" smtClean="0"/>
            </a:br>
            <a:r>
              <a:rPr lang="it-IT" sz="3000" smtClean="0"/>
              <a:t>29.04.24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440446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err="1" smtClean="0"/>
              <a:t>Labour</a:t>
            </a:r>
            <a:r>
              <a:rPr lang="it-IT" dirty="0" smtClean="0"/>
              <a:t> </a:t>
            </a:r>
            <a:r>
              <a:rPr lang="it-IT" dirty="0" err="1" smtClean="0"/>
              <a:t>contract</a:t>
            </a:r>
            <a:r>
              <a:rPr lang="it-IT" dirty="0" smtClean="0"/>
              <a:t> design: </a:t>
            </a:r>
            <a:r>
              <a:rPr lang="it-IT" dirty="0" err="1" smtClean="0"/>
              <a:t>problems</a:t>
            </a:r>
            <a:r>
              <a:rPr lang="it-IT" dirty="0" smtClean="0"/>
              <a:t> and ER</a:t>
            </a:r>
            <a:endParaRPr lang="it-IT" dirty="0"/>
          </a:p>
        </p:txBody>
      </p:sp>
      <p:sp>
        <p:nvSpPr>
          <p:cNvPr id="3" name="Segnaposto contenuto 2"/>
          <p:cNvSpPr>
            <a:spLocks noGrp="1"/>
          </p:cNvSpPr>
          <p:nvPr>
            <p:ph idx="1"/>
          </p:nvPr>
        </p:nvSpPr>
        <p:spPr/>
        <p:txBody>
          <a:bodyPr>
            <a:normAutofit lnSpcReduction="10000"/>
          </a:bodyPr>
          <a:lstStyle/>
          <a:p>
            <a:pPr lvl="0"/>
            <a:r>
              <a:rPr lang="it-IT" altLang="it-IT" dirty="0" smtClean="0"/>
              <a:t>How do </a:t>
            </a:r>
            <a:r>
              <a:rPr lang="it-IT" altLang="it-IT" dirty="0" err="1" smtClean="0"/>
              <a:t>employers</a:t>
            </a:r>
            <a:r>
              <a:rPr lang="it-IT" altLang="it-IT" dirty="0" smtClean="0"/>
              <a:t> </a:t>
            </a:r>
            <a:r>
              <a:rPr lang="it-IT" altLang="it-IT" dirty="0" smtClean="0">
                <a:solidFill>
                  <a:srgbClr val="FF0000"/>
                </a:solidFill>
              </a:rPr>
              <a:t>design </a:t>
            </a:r>
            <a:r>
              <a:rPr lang="it-IT" altLang="it-IT" dirty="0" err="1" smtClean="0">
                <a:solidFill>
                  <a:srgbClr val="FF0000"/>
                </a:solidFill>
              </a:rPr>
              <a:t>labour</a:t>
            </a:r>
            <a:r>
              <a:rPr lang="it-IT" altLang="it-IT" dirty="0" smtClean="0">
                <a:solidFill>
                  <a:srgbClr val="FF0000"/>
                </a:solidFill>
              </a:rPr>
              <a:t> </a:t>
            </a:r>
            <a:r>
              <a:rPr lang="it-IT" altLang="it-IT" dirty="0" err="1" smtClean="0">
                <a:solidFill>
                  <a:srgbClr val="FF0000"/>
                </a:solidFill>
              </a:rPr>
              <a:t>contracts</a:t>
            </a:r>
            <a:r>
              <a:rPr lang="it-IT" altLang="it-IT" dirty="0" smtClean="0">
                <a:solidFill>
                  <a:srgbClr val="FF0000"/>
                </a:solidFill>
              </a:rPr>
              <a:t> </a:t>
            </a:r>
            <a:r>
              <a:rPr lang="it-IT" altLang="it-IT" dirty="0" err="1" smtClean="0"/>
              <a:t>when</a:t>
            </a:r>
            <a:r>
              <a:rPr lang="it-IT" altLang="it-IT" dirty="0" smtClean="0"/>
              <a:t> …</a:t>
            </a:r>
          </a:p>
          <a:p>
            <a:pPr lvl="1"/>
            <a:r>
              <a:rPr lang="it-IT" dirty="0" err="1" smtClean="0"/>
              <a:t>Piece</a:t>
            </a:r>
            <a:r>
              <a:rPr lang="it-IT" dirty="0" smtClean="0"/>
              <a:t> rate (</a:t>
            </a:r>
            <a:r>
              <a:rPr lang="it-IT" dirty="0" smtClean="0">
                <a:solidFill>
                  <a:srgbClr val="FF0000"/>
                </a:solidFill>
              </a:rPr>
              <a:t>W/P = MPL</a:t>
            </a:r>
            <a:r>
              <a:rPr lang="it-IT" dirty="0" smtClean="0"/>
              <a:t>) </a:t>
            </a:r>
            <a:r>
              <a:rPr lang="it-IT" dirty="0" err="1" smtClean="0"/>
              <a:t>is</a:t>
            </a:r>
            <a:r>
              <a:rPr lang="it-IT" dirty="0" smtClean="0"/>
              <a:t> </a:t>
            </a:r>
            <a:r>
              <a:rPr lang="it-IT" dirty="0" err="1" smtClean="0"/>
              <a:t>not</a:t>
            </a:r>
            <a:r>
              <a:rPr lang="it-IT" dirty="0" smtClean="0"/>
              <a:t> </a:t>
            </a:r>
            <a:r>
              <a:rPr lang="it-IT" dirty="0" err="1" smtClean="0"/>
              <a:t>applicable</a:t>
            </a:r>
            <a:r>
              <a:rPr lang="it-IT" dirty="0" smtClean="0"/>
              <a:t> and </a:t>
            </a:r>
            <a:r>
              <a:rPr lang="it-IT" dirty="0" err="1" smtClean="0"/>
              <a:t>wage</a:t>
            </a:r>
            <a:r>
              <a:rPr lang="it-IT" dirty="0" smtClean="0"/>
              <a:t> per a </a:t>
            </a:r>
            <a:r>
              <a:rPr lang="it-IT" dirty="0" err="1" smtClean="0"/>
              <a:t>given</a:t>
            </a:r>
            <a:r>
              <a:rPr lang="it-IT" dirty="0" smtClean="0"/>
              <a:t> </a:t>
            </a:r>
            <a:r>
              <a:rPr lang="it-IT" dirty="0" err="1" smtClean="0"/>
              <a:t>number</a:t>
            </a:r>
            <a:r>
              <a:rPr lang="it-IT" dirty="0" smtClean="0"/>
              <a:t> of hours a week / </a:t>
            </a:r>
            <a:r>
              <a:rPr lang="it-IT" dirty="0" err="1" smtClean="0"/>
              <a:t>month</a:t>
            </a:r>
            <a:r>
              <a:rPr lang="it-IT" dirty="0" smtClean="0"/>
              <a:t> </a:t>
            </a:r>
            <a:r>
              <a:rPr lang="it-IT" dirty="0" err="1" smtClean="0"/>
              <a:t>is</a:t>
            </a:r>
            <a:r>
              <a:rPr lang="it-IT" dirty="0" smtClean="0"/>
              <a:t> the </a:t>
            </a:r>
            <a:r>
              <a:rPr lang="it-IT" dirty="0" err="1" smtClean="0"/>
              <a:t>norm</a:t>
            </a:r>
            <a:r>
              <a:rPr lang="it-IT" dirty="0" smtClean="0"/>
              <a:t>?</a:t>
            </a:r>
          </a:p>
          <a:p>
            <a:pPr lvl="1"/>
            <a:r>
              <a:rPr lang="it-IT" dirty="0" err="1" smtClean="0"/>
              <a:t>Effort</a:t>
            </a:r>
            <a:r>
              <a:rPr lang="it-IT" dirty="0" smtClean="0"/>
              <a:t> </a:t>
            </a:r>
            <a:r>
              <a:rPr lang="it-IT" dirty="0" err="1" smtClean="0"/>
              <a:t>is</a:t>
            </a:r>
            <a:r>
              <a:rPr lang="it-IT" dirty="0" smtClean="0"/>
              <a:t> </a:t>
            </a:r>
            <a:r>
              <a:rPr lang="it-IT" dirty="0" err="1" smtClean="0"/>
              <a:t>not</a:t>
            </a:r>
            <a:r>
              <a:rPr lang="it-IT" dirty="0" smtClean="0"/>
              <a:t> </a:t>
            </a:r>
            <a:r>
              <a:rPr lang="it-IT" dirty="0" err="1" smtClean="0"/>
              <a:t>prefectly</a:t>
            </a:r>
            <a:r>
              <a:rPr lang="it-IT" dirty="0" smtClean="0"/>
              <a:t> </a:t>
            </a:r>
            <a:r>
              <a:rPr lang="it-IT" dirty="0" err="1" smtClean="0"/>
              <a:t>observable</a:t>
            </a:r>
            <a:r>
              <a:rPr lang="it-IT" dirty="0" smtClean="0"/>
              <a:t> (</a:t>
            </a:r>
            <a:r>
              <a:rPr lang="it-IT" dirty="0" err="1" smtClean="0"/>
              <a:t>asymmetric</a:t>
            </a:r>
            <a:r>
              <a:rPr lang="it-IT" dirty="0" smtClean="0"/>
              <a:t> information)?</a:t>
            </a:r>
          </a:p>
          <a:p>
            <a:pPr lvl="1"/>
            <a:r>
              <a:rPr lang="it-IT" dirty="0" err="1" smtClean="0"/>
              <a:t>Workers</a:t>
            </a:r>
            <a:r>
              <a:rPr lang="it-IT" dirty="0" smtClean="0"/>
              <a:t> </a:t>
            </a:r>
            <a:r>
              <a:rPr lang="it-IT" dirty="0" err="1" smtClean="0"/>
              <a:t>have</a:t>
            </a:r>
            <a:r>
              <a:rPr lang="it-IT" dirty="0" smtClean="0"/>
              <a:t> </a:t>
            </a:r>
            <a:r>
              <a:rPr lang="it-IT" dirty="0" err="1" smtClean="0"/>
              <a:t>alternatives</a:t>
            </a:r>
            <a:r>
              <a:rPr lang="it-IT" dirty="0" smtClean="0"/>
              <a:t> to the job (new job, </a:t>
            </a:r>
            <a:r>
              <a:rPr lang="it-IT" dirty="0" err="1" smtClean="0"/>
              <a:t>unemployment</a:t>
            </a:r>
            <a:r>
              <a:rPr lang="it-IT" dirty="0" smtClean="0"/>
              <a:t> benefits)?</a:t>
            </a:r>
          </a:p>
          <a:p>
            <a:pPr lvl="1"/>
            <a:r>
              <a:rPr lang="it-IT" dirty="0" smtClean="0"/>
              <a:t>Profit </a:t>
            </a:r>
            <a:r>
              <a:rPr lang="it-IT" dirty="0" err="1" smtClean="0"/>
              <a:t>maximization</a:t>
            </a:r>
            <a:r>
              <a:rPr lang="it-IT" dirty="0" smtClean="0"/>
              <a:t> </a:t>
            </a:r>
            <a:r>
              <a:rPr lang="it-IT" dirty="0" err="1" smtClean="0"/>
              <a:t>remains</a:t>
            </a:r>
            <a:r>
              <a:rPr lang="it-IT" dirty="0" smtClean="0"/>
              <a:t> the goal of the </a:t>
            </a:r>
            <a:r>
              <a:rPr lang="it-IT" dirty="0" err="1" smtClean="0"/>
              <a:t>firm</a:t>
            </a:r>
            <a:r>
              <a:rPr lang="it-IT" dirty="0" smtClean="0"/>
              <a:t>?</a:t>
            </a:r>
          </a:p>
          <a:p>
            <a:endParaRPr lang="it-IT" dirty="0" smtClean="0"/>
          </a:p>
          <a:p>
            <a:r>
              <a:rPr lang="it-IT" dirty="0" smtClean="0"/>
              <a:t>The </a:t>
            </a:r>
            <a:r>
              <a:rPr lang="it-IT" dirty="0" err="1" smtClean="0"/>
              <a:t>answer</a:t>
            </a:r>
            <a:r>
              <a:rPr lang="it-IT" dirty="0" smtClean="0"/>
              <a:t> to </a:t>
            </a:r>
            <a:r>
              <a:rPr lang="it-IT" dirty="0" err="1" smtClean="0"/>
              <a:t>these</a:t>
            </a:r>
            <a:r>
              <a:rPr lang="it-IT" dirty="0" smtClean="0"/>
              <a:t> </a:t>
            </a:r>
            <a:r>
              <a:rPr lang="it-IT" dirty="0" err="1" smtClean="0"/>
              <a:t>questions</a:t>
            </a:r>
            <a:r>
              <a:rPr lang="it-IT" dirty="0" smtClean="0"/>
              <a:t> </a:t>
            </a:r>
            <a:r>
              <a:rPr lang="it-IT" dirty="0" err="1" smtClean="0"/>
              <a:t>begins</a:t>
            </a:r>
            <a:r>
              <a:rPr lang="it-IT" dirty="0" smtClean="0"/>
              <a:t> by </a:t>
            </a:r>
            <a:r>
              <a:rPr lang="it-IT" dirty="0" err="1" smtClean="0"/>
              <a:t>establishing</a:t>
            </a:r>
            <a:r>
              <a:rPr lang="it-IT" dirty="0" smtClean="0"/>
              <a:t> the </a:t>
            </a:r>
            <a:r>
              <a:rPr lang="it-IT" dirty="0" err="1" smtClean="0"/>
              <a:t>notion</a:t>
            </a:r>
            <a:r>
              <a:rPr lang="it-IT" dirty="0" smtClean="0"/>
              <a:t> of </a:t>
            </a:r>
            <a:r>
              <a:rPr lang="it-IT" dirty="0" smtClean="0">
                <a:solidFill>
                  <a:srgbClr val="FF0000"/>
                </a:solidFill>
              </a:rPr>
              <a:t>Employment </a:t>
            </a:r>
            <a:r>
              <a:rPr lang="it-IT" dirty="0" err="1" smtClean="0">
                <a:solidFill>
                  <a:srgbClr val="FF0000"/>
                </a:solidFill>
              </a:rPr>
              <a:t>rent</a:t>
            </a:r>
            <a:r>
              <a:rPr lang="it-IT" dirty="0" smtClean="0"/>
              <a:t>.</a:t>
            </a:r>
          </a:p>
          <a:p>
            <a:pPr lvl="1"/>
            <a:r>
              <a:rPr lang="it-IT" dirty="0" smtClean="0"/>
              <a:t>ER = Net </a:t>
            </a:r>
            <a:r>
              <a:rPr lang="it-IT" dirty="0" err="1" smtClean="0"/>
              <a:t>value</a:t>
            </a:r>
            <a:r>
              <a:rPr lang="it-IT" dirty="0" smtClean="0"/>
              <a:t> of a </a:t>
            </a:r>
            <a:r>
              <a:rPr lang="it-IT" dirty="0" err="1" smtClean="0"/>
              <a:t>worker’s</a:t>
            </a:r>
            <a:r>
              <a:rPr lang="it-IT" dirty="0" smtClean="0"/>
              <a:t> job – Net </a:t>
            </a:r>
            <a:r>
              <a:rPr lang="it-IT" dirty="0" err="1" smtClean="0"/>
              <a:t>value</a:t>
            </a:r>
            <a:r>
              <a:rPr lang="it-IT" dirty="0" smtClean="0"/>
              <a:t> of the </a:t>
            </a:r>
            <a:r>
              <a:rPr lang="it-IT" dirty="0" err="1" smtClean="0"/>
              <a:t>next</a:t>
            </a:r>
            <a:r>
              <a:rPr lang="it-IT" dirty="0" smtClean="0"/>
              <a:t> best alternative</a:t>
            </a:r>
          </a:p>
          <a:p>
            <a:pPr lvl="1"/>
            <a:r>
              <a:rPr lang="it-IT" dirty="0" smtClean="0"/>
              <a:t>ER = </a:t>
            </a:r>
            <a:r>
              <a:rPr lang="it-IT" dirty="0" err="1" smtClean="0"/>
              <a:t>Cost</a:t>
            </a:r>
            <a:r>
              <a:rPr lang="it-IT" dirty="0" smtClean="0"/>
              <a:t> of job </a:t>
            </a:r>
            <a:r>
              <a:rPr lang="it-IT" dirty="0" err="1" smtClean="0"/>
              <a:t>loss</a:t>
            </a:r>
            <a:endParaRPr lang="it-IT" dirty="0" smtClean="0"/>
          </a:p>
        </p:txBody>
      </p:sp>
    </p:spTree>
    <p:extLst>
      <p:ext uri="{BB962C8B-B14F-4D97-AF65-F5344CB8AC3E}">
        <p14:creationId xmlns:p14="http://schemas.microsoft.com/office/powerpoint/2010/main" val="1499483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734964" cy="1325563"/>
          </a:xfrm>
        </p:spPr>
        <p:txBody>
          <a:bodyPr>
            <a:normAutofit/>
          </a:bodyPr>
          <a:lstStyle/>
          <a:p>
            <a:pPr algn="ctr"/>
            <a:r>
              <a:rPr lang="it-IT" dirty="0"/>
              <a:t>Employment </a:t>
            </a:r>
            <a:r>
              <a:rPr lang="it-IT" dirty="0" err="1"/>
              <a:t>rent</a:t>
            </a:r>
            <a:r>
              <a:rPr lang="it-IT" dirty="0"/>
              <a:t> and </a:t>
            </a:r>
            <a:r>
              <a:rPr lang="it-IT" dirty="0" err="1"/>
              <a:t>its</a:t>
            </a:r>
            <a:r>
              <a:rPr lang="it-IT" dirty="0"/>
              <a:t> </a:t>
            </a:r>
            <a:r>
              <a:rPr lang="it-IT" dirty="0" err="1" smtClean="0"/>
              <a:t>determinants</a:t>
            </a:r>
            <a:r>
              <a:rPr lang="it-IT" dirty="0" smtClean="0"/>
              <a:t>, 1</a:t>
            </a:r>
            <a:endParaRPr lang="it-IT" dirty="0"/>
          </a:p>
        </p:txBody>
      </p:sp>
      <p:sp>
        <p:nvSpPr>
          <p:cNvPr id="3" name="Segnaposto contenuto 2"/>
          <p:cNvSpPr>
            <a:spLocks noGrp="1"/>
          </p:cNvSpPr>
          <p:nvPr>
            <p:ph idx="1"/>
          </p:nvPr>
        </p:nvSpPr>
        <p:spPr/>
        <p:txBody>
          <a:bodyPr>
            <a:normAutofit fontScale="85000" lnSpcReduction="10000"/>
          </a:bodyPr>
          <a:lstStyle/>
          <a:p>
            <a:pPr fontAlgn="base">
              <a:spcAft>
                <a:spcPct val="0"/>
              </a:spcAft>
            </a:pPr>
            <a:r>
              <a:rPr lang="it-IT" dirty="0">
                <a:solidFill>
                  <a:srgbClr val="FF0000"/>
                </a:solidFill>
              </a:rPr>
              <a:t>ER = </a:t>
            </a:r>
            <a:r>
              <a:rPr lang="it-IT" dirty="0"/>
              <a:t>Net </a:t>
            </a:r>
            <a:r>
              <a:rPr lang="it-IT" dirty="0" err="1"/>
              <a:t>value</a:t>
            </a:r>
            <a:r>
              <a:rPr lang="it-IT" dirty="0"/>
              <a:t> of a </a:t>
            </a:r>
            <a:r>
              <a:rPr lang="it-IT" dirty="0" err="1"/>
              <a:t>worker’s</a:t>
            </a:r>
            <a:r>
              <a:rPr lang="it-IT" dirty="0"/>
              <a:t> </a:t>
            </a:r>
            <a:r>
              <a:rPr lang="it-IT" dirty="0" smtClean="0"/>
              <a:t>job </a:t>
            </a:r>
            <a:r>
              <a:rPr lang="it-IT" dirty="0" smtClean="0">
                <a:solidFill>
                  <a:srgbClr val="FF0000"/>
                </a:solidFill>
              </a:rPr>
              <a:t>to the </a:t>
            </a:r>
            <a:r>
              <a:rPr lang="it-IT" dirty="0" err="1" smtClean="0">
                <a:solidFill>
                  <a:srgbClr val="FF0000"/>
                </a:solidFill>
              </a:rPr>
              <a:t>worker</a:t>
            </a:r>
            <a:r>
              <a:rPr lang="it-IT" dirty="0" smtClean="0">
                <a:solidFill>
                  <a:srgbClr val="FF0000"/>
                </a:solidFill>
              </a:rPr>
              <a:t> </a:t>
            </a:r>
            <a:r>
              <a:rPr lang="it-IT" dirty="0" err="1" smtClean="0">
                <a:solidFill>
                  <a:srgbClr val="FF0000"/>
                </a:solidFill>
              </a:rPr>
              <a:t>herself</a:t>
            </a:r>
            <a:r>
              <a:rPr lang="it-IT" dirty="0" smtClean="0">
                <a:solidFill>
                  <a:srgbClr val="FF0000"/>
                </a:solidFill>
              </a:rPr>
              <a:t>  </a:t>
            </a:r>
            <a:r>
              <a:rPr lang="it-IT" dirty="0"/>
              <a:t>– </a:t>
            </a:r>
            <a:r>
              <a:rPr lang="it-IT" dirty="0" smtClean="0"/>
              <a:t>Net </a:t>
            </a:r>
            <a:r>
              <a:rPr lang="it-IT" dirty="0" err="1"/>
              <a:t>value</a:t>
            </a:r>
            <a:r>
              <a:rPr lang="it-IT" dirty="0"/>
              <a:t> of the </a:t>
            </a:r>
            <a:r>
              <a:rPr lang="it-IT" dirty="0" err="1"/>
              <a:t>next</a:t>
            </a:r>
            <a:r>
              <a:rPr lang="it-IT" dirty="0"/>
              <a:t> best </a:t>
            </a:r>
            <a:r>
              <a:rPr lang="it-IT" dirty="0" smtClean="0"/>
              <a:t>alternative</a:t>
            </a:r>
          </a:p>
          <a:p>
            <a:pPr fontAlgn="base">
              <a:spcAft>
                <a:spcPct val="0"/>
              </a:spcAft>
            </a:pPr>
            <a:endParaRPr lang="it-IT" dirty="0">
              <a:solidFill>
                <a:srgbClr val="FF0000"/>
              </a:solidFill>
            </a:endParaRPr>
          </a:p>
          <a:p>
            <a:pPr fontAlgn="base">
              <a:spcAft>
                <a:spcPct val="0"/>
              </a:spcAft>
            </a:pPr>
            <a:r>
              <a:rPr lang="it-IT" dirty="0"/>
              <a:t>Net </a:t>
            </a:r>
            <a:r>
              <a:rPr lang="it-IT" dirty="0" err="1"/>
              <a:t>value</a:t>
            </a:r>
            <a:r>
              <a:rPr lang="it-IT" dirty="0"/>
              <a:t> of a </a:t>
            </a:r>
            <a:r>
              <a:rPr lang="it-IT" dirty="0" err="1"/>
              <a:t>worker’s</a:t>
            </a:r>
            <a:r>
              <a:rPr lang="it-IT" dirty="0"/>
              <a:t> job </a:t>
            </a:r>
            <a:r>
              <a:rPr lang="it-IT" dirty="0">
                <a:solidFill>
                  <a:srgbClr val="FF0000"/>
                </a:solidFill>
              </a:rPr>
              <a:t>to the </a:t>
            </a:r>
            <a:r>
              <a:rPr lang="it-IT" dirty="0" err="1">
                <a:solidFill>
                  <a:srgbClr val="FF0000"/>
                </a:solidFill>
              </a:rPr>
              <a:t>worker</a:t>
            </a:r>
            <a:r>
              <a:rPr lang="it-IT" dirty="0">
                <a:solidFill>
                  <a:srgbClr val="FF0000"/>
                </a:solidFill>
              </a:rPr>
              <a:t> </a:t>
            </a:r>
            <a:r>
              <a:rPr lang="it-IT" dirty="0" err="1">
                <a:solidFill>
                  <a:srgbClr val="FF0000"/>
                </a:solidFill>
              </a:rPr>
              <a:t>herself</a:t>
            </a:r>
            <a:r>
              <a:rPr lang="it-IT" dirty="0">
                <a:solidFill>
                  <a:srgbClr val="FF0000"/>
                </a:solidFill>
              </a:rPr>
              <a:t>  </a:t>
            </a:r>
            <a:r>
              <a:rPr lang="it-IT" dirty="0" smtClean="0"/>
              <a:t>= Job </a:t>
            </a:r>
            <a:r>
              <a:rPr lang="it-IT" dirty="0" smtClean="0">
                <a:solidFill>
                  <a:srgbClr val="FF0000"/>
                </a:solidFill>
              </a:rPr>
              <a:t>Benefits </a:t>
            </a:r>
            <a:r>
              <a:rPr lang="it-IT" dirty="0" smtClean="0"/>
              <a:t>– Job</a:t>
            </a:r>
            <a:r>
              <a:rPr lang="it-IT" dirty="0" smtClean="0">
                <a:solidFill>
                  <a:srgbClr val="FF0000"/>
                </a:solidFill>
              </a:rPr>
              <a:t> </a:t>
            </a:r>
            <a:r>
              <a:rPr lang="it-IT" dirty="0" err="1" smtClean="0">
                <a:solidFill>
                  <a:srgbClr val="FF0000"/>
                </a:solidFill>
              </a:rPr>
              <a:t>Costs</a:t>
            </a:r>
            <a:endParaRPr lang="it-IT" dirty="0" smtClean="0">
              <a:solidFill>
                <a:srgbClr val="FF0000"/>
              </a:solidFill>
            </a:endParaRPr>
          </a:p>
          <a:p>
            <a:pPr fontAlgn="base">
              <a:spcAft>
                <a:spcPct val="0"/>
              </a:spcAft>
            </a:pPr>
            <a:endParaRPr lang="it-IT" dirty="0" smtClean="0"/>
          </a:p>
          <a:p>
            <a:pPr fontAlgn="base">
              <a:spcAft>
                <a:spcPct val="0"/>
              </a:spcAft>
            </a:pPr>
            <a:r>
              <a:rPr lang="it-IT" dirty="0" smtClean="0">
                <a:solidFill>
                  <a:srgbClr val="FF0000"/>
                </a:solidFill>
              </a:rPr>
              <a:t>Benefits</a:t>
            </a:r>
            <a:r>
              <a:rPr lang="it-IT" dirty="0" smtClean="0"/>
              <a:t>: </a:t>
            </a:r>
            <a:r>
              <a:rPr lang="it-IT" dirty="0" err="1" smtClean="0"/>
              <a:t>Wage</a:t>
            </a:r>
            <a:r>
              <a:rPr lang="it-IT" dirty="0" smtClean="0"/>
              <a:t> </a:t>
            </a:r>
            <a:r>
              <a:rPr lang="it-IT" dirty="0" err="1" smtClean="0"/>
              <a:t>income</a:t>
            </a:r>
            <a:r>
              <a:rPr lang="it-IT" dirty="0" smtClean="0"/>
              <a:t>, Fringe benefits (e.g. </a:t>
            </a:r>
            <a:r>
              <a:rPr lang="it-IT" dirty="0" err="1" smtClean="0"/>
              <a:t>company’s</a:t>
            </a:r>
            <a:r>
              <a:rPr lang="it-IT" dirty="0" smtClean="0"/>
              <a:t> car, </a:t>
            </a:r>
            <a:r>
              <a:rPr lang="it-IT" dirty="0" err="1" smtClean="0"/>
              <a:t>medical</a:t>
            </a:r>
            <a:r>
              <a:rPr lang="it-IT" dirty="0" smtClean="0"/>
              <a:t> </a:t>
            </a:r>
            <a:r>
              <a:rPr lang="it-IT" dirty="0" err="1" smtClean="0"/>
              <a:t>insurance</a:t>
            </a:r>
            <a:r>
              <a:rPr lang="it-IT" dirty="0" smtClean="0"/>
              <a:t>), Job-</a:t>
            </a:r>
            <a:r>
              <a:rPr lang="it-IT" dirty="0" err="1" smtClean="0"/>
              <a:t>specific</a:t>
            </a:r>
            <a:r>
              <a:rPr lang="it-IT" dirty="0" smtClean="0"/>
              <a:t> </a:t>
            </a:r>
            <a:r>
              <a:rPr lang="it-IT" dirty="0" err="1" smtClean="0"/>
              <a:t>assets</a:t>
            </a:r>
            <a:r>
              <a:rPr lang="it-IT" dirty="0" smtClean="0"/>
              <a:t> (</a:t>
            </a:r>
            <a:r>
              <a:rPr lang="it-IT" dirty="0" err="1" smtClean="0"/>
              <a:t>quality</a:t>
            </a:r>
            <a:r>
              <a:rPr lang="it-IT" dirty="0" smtClean="0"/>
              <a:t> of </a:t>
            </a:r>
            <a:r>
              <a:rPr lang="it-IT" dirty="0" err="1" smtClean="0"/>
              <a:t>workplace</a:t>
            </a:r>
            <a:r>
              <a:rPr lang="it-IT" dirty="0" smtClean="0"/>
              <a:t> </a:t>
            </a:r>
            <a:r>
              <a:rPr lang="it-IT" dirty="0" err="1" smtClean="0"/>
              <a:t>environment</a:t>
            </a:r>
            <a:r>
              <a:rPr lang="it-IT" dirty="0" smtClean="0"/>
              <a:t>, </a:t>
            </a:r>
            <a:r>
              <a:rPr lang="it-IT" dirty="0" err="1" smtClean="0"/>
              <a:t>proximity</a:t>
            </a:r>
            <a:r>
              <a:rPr lang="it-IT" dirty="0" smtClean="0"/>
              <a:t> to home), Social status of </a:t>
            </a:r>
            <a:r>
              <a:rPr lang="it-IT" dirty="0" err="1" smtClean="0"/>
              <a:t>being</a:t>
            </a:r>
            <a:r>
              <a:rPr lang="it-IT" dirty="0" smtClean="0"/>
              <a:t> </a:t>
            </a:r>
            <a:r>
              <a:rPr lang="it-IT" dirty="0" err="1" smtClean="0"/>
              <a:t>employed</a:t>
            </a:r>
            <a:r>
              <a:rPr lang="it-IT" dirty="0" smtClean="0"/>
              <a:t> and of </a:t>
            </a:r>
            <a:r>
              <a:rPr lang="it-IT" dirty="0" err="1" smtClean="0"/>
              <a:t>doing</a:t>
            </a:r>
            <a:r>
              <a:rPr lang="it-IT" dirty="0" smtClean="0"/>
              <a:t> a </a:t>
            </a:r>
            <a:r>
              <a:rPr lang="it-IT" dirty="0" err="1" smtClean="0"/>
              <a:t>particular</a:t>
            </a:r>
            <a:r>
              <a:rPr lang="it-IT" dirty="0" smtClean="0"/>
              <a:t> job.</a:t>
            </a:r>
          </a:p>
          <a:p>
            <a:pPr fontAlgn="base">
              <a:spcAft>
                <a:spcPct val="0"/>
              </a:spcAft>
            </a:pPr>
            <a:endParaRPr lang="it-IT" dirty="0" smtClean="0"/>
          </a:p>
          <a:p>
            <a:pPr fontAlgn="base">
              <a:spcAft>
                <a:spcPct val="0"/>
              </a:spcAft>
            </a:pPr>
            <a:r>
              <a:rPr lang="it-IT" dirty="0" err="1" smtClean="0">
                <a:solidFill>
                  <a:srgbClr val="FF0000"/>
                </a:solidFill>
              </a:rPr>
              <a:t>Costs</a:t>
            </a:r>
            <a:r>
              <a:rPr lang="it-IT" dirty="0" smtClean="0"/>
              <a:t>: </a:t>
            </a:r>
            <a:r>
              <a:rPr lang="it-IT" dirty="0" err="1" smtClean="0"/>
              <a:t>Disutility</a:t>
            </a:r>
            <a:r>
              <a:rPr lang="it-IT" dirty="0" smtClean="0"/>
              <a:t> of work </a:t>
            </a:r>
            <a:r>
              <a:rPr lang="it-IT" dirty="0" err="1" smtClean="0"/>
              <a:t>increases</a:t>
            </a:r>
            <a:r>
              <a:rPr lang="it-IT" dirty="0" smtClean="0"/>
              <a:t> with </a:t>
            </a:r>
            <a:r>
              <a:rPr lang="it-IT" dirty="0" err="1" smtClean="0"/>
              <a:t>effort</a:t>
            </a:r>
            <a:r>
              <a:rPr lang="it-IT" dirty="0" smtClean="0"/>
              <a:t> (</a:t>
            </a:r>
            <a:r>
              <a:rPr lang="it-IT" dirty="0" err="1" smtClean="0"/>
              <a:t>physical</a:t>
            </a:r>
            <a:r>
              <a:rPr lang="it-IT" dirty="0" smtClean="0"/>
              <a:t> and </a:t>
            </a:r>
            <a:r>
              <a:rPr lang="it-IT" dirty="0" err="1" smtClean="0"/>
              <a:t>mental</a:t>
            </a:r>
            <a:r>
              <a:rPr lang="it-IT" dirty="0" smtClean="0"/>
              <a:t> </a:t>
            </a:r>
            <a:r>
              <a:rPr lang="it-IT" dirty="0" err="1" smtClean="0"/>
              <a:t>fatigue</a:t>
            </a:r>
            <a:r>
              <a:rPr lang="it-IT" dirty="0" smtClean="0"/>
              <a:t>, stress), Job-</a:t>
            </a:r>
            <a:r>
              <a:rPr lang="it-IT" dirty="0" err="1" smtClean="0"/>
              <a:t>specific</a:t>
            </a:r>
            <a:r>
              <a:rPr lang="it-IT" dirty="0" smtClean="0"/>
              <a:t> </a:t>
            </a:r>
            <a:r>
              <a:rPr lang="it-IT" dirty="0" err="1" smtClean="0"/>
              <a:t>liabilities</a:t>
            </a:r>
            <a:r>
              <a:rPr lang="it-IT" dirty="0" smtClean="0"/>
              <a:t> (</a:t>
            </a:r>
            <a:r>
              <a:rPr lang="it-IT" dirty="0" err="1"/>
              <a:t>unealthy</a:t>
            </a:r>
            <a:r>
              <a:rPr lang="it-IT" dirty="0"/>
              <a:t> </a:t>
            </a:r>
            <a:r>
              <a:rPr lang="it-IT" dirty="0" err="1"/>
              <a:t>workplace</a:t>
            </a:r>
            <a:r>
              <a:rPr lang="it-IT" dirty="0"/>
              <a:t> </a:t>
            </a:r>
            <a:r>
              <a:rPr lang="it-IT" dirty="0" err="1" smtClean="0"/>
              <a:t>environment</a:t>
            </a:r>
            <a:r>
              <a:rPr lang="it-IT" dirty="0" smtClean="0"/>
              <a:t>, </a:t>
            </a:r>
            <a:r>
              <a:rPr lang="it-IT" dirty="0" err="1" smtClean="0"/>
              <a:t>commuting</a:t>
            </a:r>
            <a:r>
              <a:rPr lang="it-IT" dirty="0" smtClean="0"/>
              <a:t>) </a:t>
            </a:r>
          </a:p>
        </p:txBody>
      </p:sp>
    </p:spTree>
    <p:extLst>
      <p:ext uri="{BB962C8B-B14F-4D97-AF65-F5344CB8AC3E}">
        <p14:creationId xmlns:p14="http://schemas.microsoft.com/office/powerpoint/2010/main" val="2551204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734964" cy="1325563"/>
          </a:xfrm>
        </p:spPr>
        <p:txBody>
          <a:bodyPr>
            <a:normAutofit/>
          </a:bodyPr>
          <a:lstStyle/>
          <a:p>
            <a:pPr algn="ctr"/>
            <a:r>
              <a:rPr lang="it-IT" sz="4600" dirty="0"/>
              <a:t>Employment </a:t>
            </a:r>
            <a:r>
              <a:rPr lang="it-IT" sz="4600" dirty="0" err="1"/>
              <a:t>rent</a:t>
            </a:r>
            <a:r>
              <a:rPr lang="it-IT" sz="4600" dirty="0"/>
              <a:t> and </a:t>
            </a:r>
            <a:r>
              <a:rPr lang="it-IT" sz="4600" dirty="0" err="1"/>
              <a:t>its</a:t>
            </a:r>
            <a:r>
              <a:rPr lang="it-IT" sz="4600" dirty="0"/>
              <a:t> </a:t>
            </a:r>
            <a:r>
              <a:rPr lang="it-IT" sz="4600" dirty="0" err="1" smtClean="0"/>
              <a:t>determinants</a:t>
            </a:r>
            <a:r>
              <a:rPr lang="it-IT" sz="4600" dirty="0" smtClean="0"/>
              <a:t>, 2</a:t>
            </a:r>
            <a:endParaRPr lang="it-IT" sz="4600" dirty="0"/>
          </a:p>
        </p:txBody>
      </p:sp>
      <p:sp>
        <p:nvSpPr>
          <p:cNvPr id="3" name="Segnaposto contenuto 2"/>
          <p:cNvSpPr>
            <a:spLocks noGrp="1"/>
          </p:cNvSpPr>
          <p:nvPr>
            <p:ph idx="1"/>
          </p:nvPr>
        </p:nvSpPr>
        <p:spPr/>
        <p:txBody>
          <a:bodyPr>
            <a:normAutofit/>
          </a:bodyPr>
          <a:lstStyle/>
          <a:p>
            <a:pPr fontAlgn="base">
              <a:spcAft>
                <a:spcPct val="0"/>
              </a:spcAft>
            </a:pPr>
            <a:r>
              <a:rPr lang="it-IT" dirty="0" smtClean="0">
                <a:solidFill>
                  <a:srgbClr val="FF0000"/>
                </a:solidFill>
              </a:rPr>
              <a:t>Net </a:t>
            </a:r>
            <a:r>
              <a:rPr lang="it-IT" dirty="0" err="1" smtClean="0">
                <a:solidFill>
                  <a:srgbClr val="FF0000"/>
                </a:solidFill>
              </a:rPr>
              <a:t>value</a:t>
            </a:r>
            <a:r>
              <a:rPr lang="it-IT" dirty="0" smtClean="0">
                <a:solidFill>
                  <a:srgbClr val="FF0000"/>
                </a:solidFill>
              </a:rPr>
              <a:t> of the </a:t>
            </a:r>
            <a:r>
              <a:rPr lang="it-IT" dirty="0" err="1" smtClean="0">
                <a:solidFill>
                  <a:srgbClr val="FF0000"/>
                </a:solidFill>
              </a:rPr>
              <a:t>next</a:t>
            </a:r>
            <a:r>
              <a:rPr lang="it-IT" dirty="0" smtClean="0">
                <a:solidFill>
                  <a:srgbClr val="FF0000"/>
                </a:solidFill>
              </a:rPr>
              <a:t> best alternative = </a:t>
            </a:r>
            <a:r>
              <a:rPr lang="it-IT" dirty="0" err="1" smtClean="0">
                <a:solidFill>
                  <a:srgbClr val="FF0000"/>
                </a:solidFill>
              </a:rPr>
              <a:t>Reservation</a:t>
            </a:r>
            <a:r>
              <a:rPr lang="it-IT" dirty="0" smtClean="0">
                <a:solidFill>
                  <a:srgbClr val="FF0000"/>
                </a:solidFill>
              </a:rPr>
              <a:t> </a:t>
            </a:r>
            <a:r>
              <a:rPr lang="it-IT" dirty="0" err="1" smtClean="0">
                <a:solidFill>
                  <a:srgbClr val="FF0000"/>
                </a:solidFill>
              </a:rPr>
              <a:t>wage</a:t>
            </a:r>
            <a:r>
              <a:rPr lang="it-IT" dirty="0" smtClean="0"/>
              <a:t> </a:t>
            </a:r>
          </a:p>
          <a:p>
            <a:pPr lvl="1" fontAlgn="base">
              <a:spcAft>
                <a:spcPct val="0"/>
              </a:spcAft>
            </a:pPr>
            <a:r>
              <a:rPr lang="it-IT" dirty="0" err="1" smtClean="0"/>
              <a:t>Reservation</a:t>
            </a:r>
            <a:r>
              <a:rPr lang="it-IT" dirty="0" smtClean="0"/>
              <a:t> </a:t>
            </a:r>
            <a:r>
              <a:rPr lang="it-IT" dirty="0" err="1" smtClean="0"/>
              <a:t>wage</a:t>
            </a:r>
            <a:r>
              <a:rPr lang="it-IT" dirty="0" smtClean="0"/>
              <a:t> (</a:t>
            </a:r>
            <a:r>
              <a:rPr lang="it-IT" dirty="0" err="1" smtClean="0"/>
              <a:t>Varies</a:t>
            </a:r>
            <a:r>
              <a:rPr lang="it-IT" dirty="0" smtClean="0"/>
              <a:t> </a:t>
            </a:r>
            <a:r>
              <a:rPr lang="it-IT" dirty="0" err="1" smtClean="0"/>
              <a:t>inversely</a:t>
            </a:r>
            <a:r>
              <a:rPr lang="it-IT" dirty="0" smtClean="0"/>
              <a:t> with </a:t>
            </a:r>
            <a:r>
              <a:rPr lang="it-IT" dirty="0" err="1" smtClean="0"/>
              <a:t>unemployment</a:t>
            </a:r>
            <a:r>
              <a:rPr lang="it-IT" dirty="0" smtClean="0"/>
              <a:t>)</a:t>
            </a:r>
          </a:p>
          <a:p>
            <a:pPr lvl="1" fontAlgn="base">
              <a:spcAft>
                <a:spcPct val="0"/>
              </a:spcAft>
            </a:pPr>
            <a:r>
              <a:rPr lang="it-IT" dirty="0" err="1" smtClean="0"/>
              <a:t>Wage</a:t>
            </a:r>
            <a:r>
              <a:rPr lang="it-IT" dirty="0" smtClean="0"/>
              <a:t> </a:t>
            </a:r>
            <a:r>
              <a:rPr lang="it-IT" dirty="0" err="1" smtClean="0"/>
              <a:t>obtained</a:t>
            </a:r>
            <a:r>
              <a:rPr lang="it-IT" dirty="0" smtClean="0"/>
              <a:t> in alternative </a:t>
            </a:r>
            <a:r>
              <a:rPr lang="it-IT" dirty="0" err="1" smtClean="0"/>
              <a:t>employment</a:t>
            </a:r>
            <a:r>
              <a:rPr lang="it-IT" dirty="0" smtClean="0"/>
              <a:t> </a:t>
            </a:r>
          </a:p>
          <a:p>
            <a:pPr lvl="1" fontAlgn="base">
              <a:spcAft>
                <a:spcPct val="0"/>
              </a:spcAft>
            </a:pPr>
            <a:r>
              <a:rPr lang="it-IT" dirty="0" err="1" smtClean="0"/>
              <a:t>Unemployment</a:t>
            </a:r>
            <a:r>
              <a:rPr lang="it-IT" dirty="0" smtClean="0"/>
              <a:t> benefit </a:t>
            </a:r>
          </a:p>
          <a:p>
            <a:pPr lvl="1" fontAlgn="base">
              <a:spcAft>
                <a:spcPct val="0"/>
              </a:spcAft>
            </a:pPr>
            <a:r>
              <a:rPr lang="it-IT" dirty="0" smtClean="0"/>
              <a:t>Family </a:t>
            </a:r>
            <a:r>
              <a:rPr lang="it-IT" dirty="0" err="1" smtClean="0"/>
              <a:t>support</a:t>
            </a:r>
            <a:r>
              <a:rPr lang="it-IT" dirty="0" smtClean="0"/>
              <a:t> </a:t>
            </a:r>
          </a:p>
          <a:p>
            <a:pPr fontAlgn="base">
              <a:spcAft>
                <a:spcPct val="0"/>
              </a:spcAft>
            </a:pPr>
            <a:endParaRPr lang="it-IT" dirty="0" smtClean="0"/>
          </a:p>
          <a:p>
            <a:pPr fontAlgn="base">
              <a:spcAft>
                <a:spcPct val="0"/>
              </a:spcAft>
            </a:pPr>
            <a:r>
              <a:rPr lang="it-IT" dirty="0" smtClean="0">
                <a:solidFill>
                  <a:srgbClr val="FF0000"/>
                </a:solidFill>
              </a:rPr>
              <a:t>ER (per hour) = </a:t>
            </a:r>
            <a:r>
              <a:rPr lang="it-IT" dirty="0">
                <a:solidFill>
                  <a:srgbClr val="FF0000"/>
                </a:solidFill>
              </a:rPr>
              <a:t>Benefits </a:t>
            </a:r>
            <a:r>
              <a:rPr lang="it-IT" dirty="0" smtClean="0">
                <a:solidFill>
                  <a:srgbClr val="FF0000"/>
                </a:solidFill>
              </a:rPr>
              <a:t>– </a:t>
            </a:r>
            <a:r>
              <a:rPr lang="it-IT" dirty="0" err="1" smtClean="0">
                <a:solidFill>
                  <a:srgbClr val="FF0000"/>
                </a:solidFill>
              </a:rPr>
              <a:t>Costs</a:t>
            </a:r>
            <a:r>
              <a:rPr lang="it-IT" dirty="0" smtClean="0">
                <a:solidFill>
                  <a:srgbClr val="FF0000"/>
                </a:solidFill>
              </a:rPr>
              <a:t> </a:t>
            </a:r>
            <a:r>
              <a:rPr lang="it-IT" dirty="0">
                <a:solidFill>
                  <a:srgbClr val="FF0000"/>
                </a:solidFill>
              </a:rPr>
              <a:t>–</a:t>
            </a:r>
            <a:r>
              <a:rPr lang="it-IT" dirty="0" smtClean="0">
                <a:solidFill>
                  <a:srgbClr val="FF0000"/>
                </a:solidFill>
              </a:rPr>
              <a:t> </a:t>
            </a:r>
            <a:r>
              <a:rPr lang="it-IT" dirty="0" err="1">
                <a:solidFill>
                  <a:srgbClr val="FF0000"/>
                </a:solidFill>
              </a:rPr>
              <a:t>Unemployment</a:t>
            </a:r>
            <a:r>
              <a:rPr lang="it-IT" dirty="0">
                <a:solidFill>
                  <a:srgbClr val="FF0000"/>
                </a:solidFill>
              </a:rPr>
              <a:t> benefit </a:t>
            </a:r>
            <a:endParaRPr lang="it-IT" dirty="0" smtClean="0">
              <a:solidFill>
                <a:srgbClr val="FF0000"/>
              </a:solidFill>
            </a:endParaRPr>
          </a:p>
          <a:p>
            <a:pPr fontAlgn="base">
              <a:spcAft>
                <a:spcPct val="0"/>
              </a:spcAft>
            </a:pPr>
            <a:endParaRPr lang="it-IT" dirty="0" smtClean="0">
              <a:solidFill>
                <a:srgbClr val="FF0000"/>
              </a:solidFill>
            </a:endParaRPr>
          </a:p>
          <a:p>
            <a:pPr fontAlgn="base">
              <a:spcAft>
                <a:spcPct val="0"/>
              </a:spcAft>
            </a:pPr>
            <a:r>
              <a:rPr lang="it-IT" dirty="0" smtClean="0">
                <a:solidFill>
                  <a:srgbClr val="FF0000"/>
                </a:solidFill>
              </a:rPr>
              <a:t>ER (</a:t>
            </a:r>
            <a:r>
              <a:rPr lang="it-IT" dirty="0" err="1" smtClean="0">
                <a:solidFill>
                  <a:srgbClr val="FF0000"/>
                </a:solidFill>
              </a:rPr>
              <a:t>total</a:t>
            </a:r>
            <a:r>
              <a:rPr lang="it-IT" dirty="0" smtClean="0">
                <a:solidFill>
                  <a:srgbClr val="FF0000"/>
                </a:solidFill>
              </a:rPr>
              <a:t>) </a:t>
            </a:r>
            <a:r>
              <a:rPr lang="it-IT" dirty="0">
                <a:solidFill>
                  <a:srgbClr val="FF0000"/>
                </a:solidFill>
              </a:rPr>
              <a:t>= ER (per hour</a:t>
            </a:r>
            <a:r>
              <a:rPr lang="it-IT" dirty="0" smtClean="0">
                <a:solidFill>
                  <a:srgbClr val="FF0000"/>
                </a:solidFill>
              </a:rPr>
              <a:t>) × </a:t>
            </a:r>
            <a:r>
              <a:rPr lang="it-IT" dirty="0" err="1" smtClean="0">
                <a:solidFill>
                  <a:srgbClr val="FF0000"/>
                </a:solidFill>
              </a:rPr>
              <a:t>working</a:t>
            </a:r>
            <a:r>
              <a:rPr lang="it-IT" dirty="0" smtClean="0">
                <a:solidFill>
                  <a:srgbClr val="FF0000"/>
                </a:solidFill>
              </a:rPr>
              <a:t> hours </a:t>
            </a:r>
            <a:r>
              <a:rPr lang="it-IT" dirty="0" err="1" smtClean="0">
                <a:solidFill>
                  <a:srgbClr val="FF0000"/>
                </a:solidFill>
              </a:rPr>
              <a:t>as</a:t>
            </a:r>
            <a:r>
              <a:rPr lang="it-IT" dirty="0" smtClean="0">
                <a:solidFill>
                  <a:srgbClr val="FF0000"/>
                </a:solidFill>
              </a:rPr>
              <a:t> </a:t>
            </a:r>
            <a:r>
              <a:rPr lang="it-IT" dirty="0" err="1" smtClean="0">
                <a:solidFill>
                  <a:srgbClr val="FF0000"/>
                </a:solidFill>
              </a:rPr>
              <a:t>unemployed</a:t>
            </a:r>
            <a:endParaRPr lang="it-IT" dirty="0">
              <a:solidFill>
                <a:srgbClr val="FF0000"/>
              </a:solidFill>
            </a:endParaRPr>
          </a:p>
          <a:p>
            <a:pPr fontAlgn="base">
              <a:spcAft>
                <a:spcPct val="0"/>
              </a:spcAft>
            </a:pPr>
            <a:endParaRPr lang="it-IT" dirty="0"/>
          </a:p>
        </p:txBody>
      </p:sp>
    </p:spTree>
    <p:extLst>
      <p:ext uri="{BB962C8B-B14F-4D97-AF65-F5344CB8AC3E}">
        <p14:creationId xmlns:p14="http://schemas.microsoft.com/office/powerpoint/2010/main" val="1308022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Employment </a:t>
            </a:r>
            <a:r>
              <a:rPr lang="it-IT" dirty="0" err="1"/>
              <a:t>rent</a:t>
            </a:r>
            <a:r>
              <a:rPr lang="it-IT" dirty="0"/>
              <a:t> and </a:t>
            </a:r>
            <a:r>
              <a:rPr lang="it-IT" dirty="0" err="1"/>
              <a:t>its</a:t>
            </a:r>
            <a:r>
              <a:rPr lang="it-IT" dirty="0"/>
              <a:t> </a:t>
            </a:r>
            <a:r>
              <a:rPr lang="it-IT" dirty="0" err="1"/>
              <a:t>determinants</a:t>
            </a:r>
            <a:r>
              <a:rPr lang="it-IT" dirty="0"/>
              <a:t>, </a:t>
            </a:r>
            <a:r>
              <a:rPr lang="it-IT" dirty="0" smtClean="0"/>
              <a:t>3</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The </a:t>
            </a:r>
            <a:r>
              <a:rPr lang="it-IT" dirty="0" err="1" smtClean="0">
                <a:solidFill>
                  <a:srgbClr val="FF0000"/>
                </a:solidFill>
              </a:rPr>
              <a:t>higher</a:t>
            </a:r>
            <a:r>
              <a:rPr lang="it-IT" dirty="0" smtClean="0">
                <a:solidFill>
                  <a:srgbClr val="FF0000"/>
                </a:solidFill>
              </a:rPr>
              <a:t> the ER, the more </a:t>
            </a:r>
            <a:r>
              <a:rPr lang="it-IT" dirty="0" err="1" smtClean="0">
                <a:solidFill>
                  <a:srgbClr val="FF0000"/>
                </a:solidFill>
              </a:rPr>
              <a:t>effort</a:t>
            </a:r>
            <a:r>
              <a:rPr lang="it-IT" dirty="0" smtClean="0">
                <a:solidFill>
                  <a:srgbClr val="FF0000"/>
                </a:solidFill>
              </a:rPr>
              <a:t> the </a:t>
            </a:r>
            <a:r>
              <a:rPr lang="it-IT" dirty="0" err="1" smtClean="0">
                <a:solidFill>
                  <a:srgbClr val="FF0000"/>
                </a:solidFill>
              </a:rPr>
              <a:t>worker</a:t>
            </a:r>
            <a:r>
              <a:rPr lang="it-IT" dirty="0" smtClean="0">
                <a:solidFill>
                  <a:srgbClr val="FF0000"/>
                </a:solidFill>
              </a:rPr>
              <a:t> </a:t>
            </a:r>
            <a:r>
              <a:rPr lang="it-IT" dirty="0" err="1" smtClean="0">
                <a:solidFill>
                  <a:srgbClr val="FF0000"/>
                </a:solidFill>
              </a:rPr>
              <a:t>puts</a:t>
            </a:r>
            <a:r>
              <a:rPr lang="it-IT" dirty="0" smtClean="0">
                <a:solidFill>
                  <a:srgbClr val="FF0000"/>
                </a:solidFill>
              </a:rPr>
              <a:t> </a:t>
            </a:r>
            <a:r>
              <a:rPr lang="it-IT" dirty="0" err="1" smtClean="0">
                <a:solidFill>
                  <a:srgbClr val="FF0000"/>
                </a:solidFill>
              </a:rPr>
              <a:t>into</a:t>
            </a:r>
            <a:r>
              <a:rPr lang="it-IT" dirty="0" smtClean="0">
                <a:solidFill>
                  <a:srgbClr val="FF0000"/>
                </a:solidFill>
              </a:rPr>
              <a:t> </a:t>
            </a:r>
            <a:r>
              <a:rPr lang="it-IT" dirty="0" err="1" smtClean="0">
                <a:solidFill>
                  <a:srgbClr val="FF0000"/>
                </a:solidFill>
              </a:rPr>
              <a:t>her</a:t>
            </a:r>
            <a:r>
              <a:rPr lang="it-IT" dirty="0" smtClean="0">
                <a:solidFill>
                  <a:srgbClr val="FF0000"/>
                </a:solidFill>
              </a:rPr>
              <a:t> work</a:t>
            </a:r>
            <a:r>
              <a:rPr lang="it-IT" dirty="0" smtClean="0"/>
              <a:t>, in </a:t>
            </a:r>
            <a:r>
              <a:rPr lang="it-IT" dirty="0" err="1" smtClean="0"/>
              <a:t>order</a:t>
            </a:r>
            <a:r>
              <a:rPr lang="it-IT" dirty="0" smtClean="0"/>
              <a:t> to reduce the </a:t>
            </a:r>
            <a:r>
              <a:rPr lang="it-IT" dirty="0" err="1" smtClean="0"/>
              <a:t>risk</a:t>
            </a:r>
            <a:r>
              <a:rPr lang="it-IT" dirty="0" smtClean="0"/>
              <a:t> of </a:t>
            </a:r>
            <a:r>
              <a:rPr lang="it-IT" dirty="0" err="1" smtClean="0"/>
              <a:t>loosing</a:t>
            </a:r>
            <a:r>
              <a:rPr lang="it-IT" dirty="0" smtClean="0"/>
              <a:t> </a:t>
            </a:r>
            <a:r>
              <a:rPr lang="it-IT" dirty="0" err="1" smtClean="0"/>
              <a:t>it</a:t>
            </a:r>
            <a:r>
              <a:rPr lang="it-IT" dirty="0" smtClean="0"/>
              <a:t> .</a:t>
            </a:r>
            <a:endParaRPr lang="it-IT" dirty="0"/>
          </a:p>
          <a:p>
            <a:endParaRPr lang="it-IT" dirty="0" smtClean="0"/>
          </a:p>
          <a:p>
            <a:r>
              <a:rPr lang="it-IT" dirty="0" smtClean="0"/>
              <a:t>ER </a:t>
            </a:r>
            <a:r>
              <a:rPr lang="it-IT" dirty="0" err="1" smtClean="0"/>
              <a:t>as</a:t>
            </a:r>
            <a:r>
              <a:rPr lang="it-IT" dirty="0" smtClean="0"/>
              <a:t> a </a:t>
            </a:r>
            <a:r>
              <a:rPr lang="it-IT" dirty="0" err="1" smtClean="0"/>
              <a:t>motivating</a:t>
            </a:r>
            <a:r>
              <a:rPr lang="it-IT" dirty="0" smtClean="0"/>
              <a:t> </a:t>
            </a:r>
            <a:r>
              <a:rPr lang="it-IT" dirty="0" err="1" smtClean="0"/>
              <a:t>factor</a:t>
            </a:r>
            <a:r>
              <a:rPr lang="it-IT" dirty="0" smtClean="0"/>
              <a:t> </a:t>
            </a:r>
            <a:r>
              <a:rPr lang="it-IT" dirty="0" err="1" smtClean="0"/>
              <a:t>together</a:t>
            </a:r>
            <a:r>
              <a:rPr lang="it-IT" dirty="0" smtClean="0"/>
              <a:t> with work </a:t>
            </a:r>
            <a:r>
              <a:rPr lang="it-IT" dirty="0" err="1" smtClean="0"/>
              <a:t>ethics</a:t>
            </a:r>
            <a:r>
              <a:rPr lang="it-IT" dirty="0" smtClean="0"/>
              <a:t>, </a:t>
            </a:r>
            <a:r>
              <a:rPr lang="it-IT" dirty="0" err="1" smtClean="0"/>
              <a:t>peer</a:t>
            </a:r>
            <a:r>
              <a:rPr lang="it-IT" dirty="0" smtClean="0"/>
              <a:t> pressure, self-</a:t>
            </a:r>
            <a:r>
              <a:rPr lang="it-IT" dirty="0" err="1" smtClean="0"/>
              <a:t>esteem</a:t>
            </a:r>
            <a:r>
              <a:rPr lang="it-IT" dirty="0" smtClean="0"/>
              <a:t>, chances of </a:t>
            </a:r>
            <a:r>
              <a:rPr lang="it-IT" dirty="0" err="1" smtClean="0"/>
              <a:t>being</a:t>
            </a:r>
            <a:r>
              <a:rPr lang="it-IT" dirty="0" smtClean="0"/>
              <a:t> </a:t>
            </a:r>
            <a:r>
              <a:rPr lang="it-IT" dirty="0" err="1" smtClean="0"/>
              <a:t>promoted</a:t>
            </a:r>
            <a:r>
              <a:rPr lang="it-IT" dirty="0" smtClean="0"/>
              <a:t> …</a:t>
            </a:r>
          </a:p>
          <a:p>
            <a:endParaRPr lang="it-IT" dirty="0" smtClean="0">
              <a:solidFill>
                <a:srgbClr val="FF0000"/>
              </a:solidFill>
            </a:endParaRPr>
          </a:p>
          <a:p>
            <a:r>
              <a:rPr lang="it-IT" dirty="0" err="1" smtClean="0">
                <a:solidFill>
                  <a:srgbClr val="FF0000"/>
                </a:solidFill>
              </a:rPr>
              <a:t>Employers</a:t>
            </a:r>
            <a:r>
              <a:rPr lang="it-IT" dirty="0" smtClean="0">
                <a:solidFill>
                  <a:srgbClr val="FF0000"/>
                </a:solidFill>
              </a:rPr>
              <a:t> can </a:t>
            </a:r>
            <a:r>
              <a:rPr lang="it-IT" dirty="0" err="1" smtClean="0">
                <a:solidFill>
                  <a:srgbClr val="FF0000"/>
                </a:solidFill>
              </a:rPr>
              <a:t>influence</a:t>
            </a:r>
            <a:r>
              <a:rPr lang="it-IT" dirty="0" smtClean="0">
                <a:solidFill>
                  <a:srgbClr val="FF0000"/>
                </a:solidFill>
              </a:rPr>
              <a:t> the ER and </a:t>
            </a:r>
            <a:r>
              <a:rPr lang="it-IT" dirty="0" err="1" smtClean="0">
                <a:solidFill>
                  <a:srgbClr val="FF0000"/>
                </a:solidFill>
              </a:rPr>
              <a:t>threaten</a:t>
            </a:r>
            <a:r>
              <a:rPr lang="it-IT" dirty="0" smtClean="0">
                <a:solidFill>
                  <a:srgbClr val="FF0000"/>
                </a:solidFill>
              </a:rPr>
              <a:t> </a:t>
            </a:r>
            <a:r>
              <a:rPr lang="it-IT" dirty="0" err="1" smtClean="0">
                <a:solidFill>
                  <a:srgbClr val="FF0000"/>
                </a:solidFill>
              </a:rPr>
              <a:t>workers</a:t>
            </a:r>
            <a:r>
              <a:rPr lang="it-IT" dirty="0" smtClean="0">
                <a:solidFill>
                  <a:srgbClr val="FF0000"/>
                </a:solidFill>
              </a:rPr>
              <a:t> with </a:t>
            </a:r>
            <a:r>
              <a:rPr lang="it-IT" dirty="0" err="1" smtClean="0">
                <a:solidFill>
                  <a:srgbClr val="FF0000"/>
                </a:solidFill>
              </a:rPr>
              <a:t>firing</a:t>
            </a:r>
            <a:r>
              <a:rPr lang="it-IT" dirty="0" smtClean="0"/>
              <a:t>. </a:t>
            </a:r>
          </a:p>
          <a:p>
            <a:endParaRPr lang="it-IT" dirty="0" smtClean="0"/>
          </a:p>
          <a:p>
            <a:r>
              <a:rPr lang="it-IT" dirty="0" err="1" smtClean="0"/>
              <a:t>This</a:t>
            </a:r>
            <a:r>
              <a:rPr lang="it-IT" dirty="0" smtClean="0"/>
              <a:t> </a:t>
            </a:r>
            <a:r>
              <a:rPr lang="it-IT" dirty="0" err="1" smtClean="0"/>
              <a:t>is</a:t>
            </a:r>
            <a:r>
              <a:rPr lang="it-IT" dirty="0" smtClean="0"/>
              <a:t> the </a:t>
            </a:r>
            <a:r>
              <a:rPr lang="it-IT" dirty="0" err="1" smtClean="0"/>
              <a:t>main</a:t>
            </a:r>
            <a:r>
              <a:rPr lang="it-IT" dirty="0" smtClean="0"/>
              <a:t> </a:t>
            </a:r>
            <a:r>
              <a:rPr lang="it-IT" dirty="0" smtClean="0">
                <a:solidFill>
                  <a:srgbClr val="FF0000"/>
                </a:solidFill>
              </a:rPr>
              <a:t>source of the </a:t>
            </a:r>
            <a:r>
              <a:rPr lang="it-IT" dirty="0" err="1" smtClean="0">
                <a:solidFill>
                  <a:srgbClr val="FF0000"/>
                </a:solidFill>
              </a:rPr>
              <a:t>power</a:t>
            </a:r>
            <a:r>
              <a:rPr lang="it-IT" dirty="0" smtClean="0"/>
              <a:t> </a:t>
            </a:r>
            <a:r>
              <a:rPr lang="it-IT" dirty="0" err="1" smtClean="0"/>
              <a:t>employers</a:t>
            </a:r>
            <a:r>
              <a:rPr lang="it-IT" dirty="0" smtClean="0"/>
              <a:t> </a:t>
            </a:r>
            <a:r>
              <a:rPr lang="it-IT" dirty="0" err="1" smtClean="0"/>
              <a:t>exert</a:t>
            </a:r>
            <a:r>
              <a:rPr lang="it-IT" dirty="0" smtClean="0"/>
              <a:t> over </a:t>
            </a:r>
            <a:r>
              <a:rPr lang="it-IT" dirty="0" err="1" smtClean="0"/>
              <a:t>employees</a:t>
            </a:r>
            <a:r>
              <a:rPr lang="it-IT" dirty="0" smtClean="0"/>
              <a:t> and </a:t>
            </a:r>
            <a:r>
              <a:rPr lang="it-IT" dirty="0" err="1" smtClean="0"/>
              <a:t>owners</a:t>
            </a:r>
            <a:r>
              <a:rPr lang="it-IT" dirty="0" smtClean="0"/>
              <a:t> </a:t>
            </a:r>
            <a:r>
              <a:rPr lang="it-IT" dirty="0" err="1" smtClean="0"/>
              <a:t>exert</a:t>
            </a:r>
            <a:r>
              <a:rPr lang="it-IT" dirty="0" smtClean="0"/>
              <a:t> over </a:t>
            </a:r>
            <a:r>
              <a:rPr lang="it-IT" dirty="0" err="1" smtClean="0"/>
              <a:t>managers</a:t>
            </a:r>
            <a:r>
              <a:rPr lang="it-IT" dirty="0" smtClean="0"/>
              <a:t>.</a:t>
            </a:r>
          </a:p>
          <a:p>
            <a:pPr lvl="1"/>
            <a:r>
              <a:rPr lang="it-IT" dirty="0"/>
              <a:t>«</a:t>
            </a:r>
            <a:r>
              <a:rPr lang="en-US" i="1" dirty="0"/>
              <a:t>Capitalism is the exploitation of man by </a:t>
            </a:r>
            <a:r>
              <a:rPr lang="en-US" i="1" dirty="0" smtClean="0"/>
              <a:t>man</a:t>
            </a:r>
            <a:r>
              <a:rPr lang="en-US" dirty="0" smtClean="0"/>
              <a:t>» (K. Marx).</a:t>
            </a:r>
            <a:endParaRPr lang="it-IT" dirty="0" smtClean="0"/>
          </a:p>
          <a:p>
            <a:pPr lvl="1"/>
            <a:r>
              <a:rPr lang="it-IT" dirty="0" smtClean="0"/>
              <a:t>«</a:t>
            </a:r>
            <a:r>
              <a:rPr lang="en-US" i="1" dirty="0" smtClean="0"/>
              <a:t>Capitalism </a:t>
            </a:r>
            <a:r>
              <a:rPr lang="en-US" i="1" dirty="0"/>
              <a:t>is the exploitation of man by man; Communism is the exact </a:t>
            </a:r>
            <a:r>
              <a:rPr lang="en-US" i="1" dirty="0" smtClean="0"/>
              <a:t>opposite</a:t>
            </a:r>
            <a:r>
              <a:rPr lang="en-US" dirty="0" smtClean="0"/>
              <a:t>» (attributed to J.K. Galbraith).</a:t>
            </a:r>
            <a:endParaRPr lang="it-IT" dirty="0"/>
          </a:p>
        </p:txBody>
      </p:sp>
    </p:spTree>
    <p:extLst>
      <p:ext uri="{BB962C8B-B14F-4D97-AF65-F5344CB8AC3E}">
        <p14:creationId xmlns:p14="http://schemas.microsoft.com/office/powerpoint/2010/main" val="126607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Work and </a:t>
            </a:r>
            <a:r>
              <a:rPr lang="it-IT" dirty="0" err="1" smtClean="0"/>
              <a:t>wages</a:t>
            </a:r>
            <a:r>
              <a:rPr lang="it-IT" dirty="0" smtClean="0"/>
              <a:t>: the </a:t>
            </a:r>
            <a:r>
              <a:rPr lang="it-IT" dirty="0" err="1" smtClean="0"/>
              <a:t>labour</a:t>
            </a:r>
            <a:r>
              <a:rPr lang="it-IT" dirty="0" smtClean="0"/>
              <a:t> discipline model</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Strategic </a:t>
            </a:r>
            <a:r>
              <a:rPr lang="it-IT" dirty="0" err="1" smtClean="0">
                <a:solidFill>
                  <a:srgbClr val="FF0000"/>
                </a:solidFill>
              </a:rPr>
              <a:t>context</a:t>
            </a:r>
            <a:r>
              <a:rPr lang="it-IT" dirty="0" smtClean="0">
                <a:solidFill>
                  <a:srgbClr val="FF0000"/>
                </a:solidFill>
              </a:rPr>
              <a:t> </a:t>
            </a:r>
            <a:r>
              <a:rPr lang="it-IT" dirty="0" smtClean="0"/>
              <a:t>(Game </a:t>
            </a:r>
            <a:r>
              <a:rPr lang="it-IT" dirty="0" err="1" smtClean="0"/>
              <a:t>theory</a:t>
            </a:r>
            <a:r>
              <a:rPr lang="it-IT" dirty="0" smtClean="0"/>
              <a:t>): </a:t>
            </a:r>
            <a:r>
              <a:rPr lang="it-IT" dirty="0" err="1" smtClean="0"/>
              <a:t>One</a:t>
            </a:r>
            <a:r>
              <a:rPr lang="it-IT" dirty="0" smtClean="0"/>
              <a:t> </a:t>
            </a:r>
            <a:r>
              <a:rPr lang="it-IT" dirty="0" err="1" smtClean="0"/>
              <a:t>employer</a:t>
            </a:r>
            <a:r>
              <a:rPr lang="it-IT" dirty="0" smtClean="0"/>
              <a:t>, </a:t>
            </a:r>
            <a:r>
              <a:rPr lang="it-IT" dirty="0" err="1" smtClean="0"/>
              <a:t>one</a:t>
            </a:r>
            <a:r>
              <a:rPr lang="it-IT" dirty="0" smtClean="0"/>
              <a:t> </a:t>
            </a:r>
            <a:r>
              <a:rPr lang="it-IT" dirty="0" err="1" smtClean="0"/>
              <a:t>employee</a:t>
            </a:r>
            <a:r>
              <a:rPr lang="it-IT" dirty="0" smtClean="0"/>
              <a:t> </a:t>
            </a:r>
            <a:r>
              <a:rPr lang="it-IT" dirty="0" err="1" smtClean="0"/>
              <a:t>negotiate</a:t>
            </a:r>
            <a:endParaRPr lang="it-IT" dirty="0" smtClean="0"/>
          </a:p>
          <a:p>
            <a:pPr lvl="1"/>
            <a:r>
              <a:rPr lang="it-IT" dirty="0" smtClean="0">
                <a:solidFill>
                  <a:srgbClr val="FF0000"/>
                </a:solidFill>
              </a:rPr>
              <a:t>The </a:t>
            </a:r>
            <a:r>
              <a:rPr lang="it-IT" dirty="0" err="1" smtClean="0">
                <a:solidFill>
                  <a:srgbClr val="FF0000"/>
                </a:solidFill>
              </a:rPr>
              <a:t>employer</a:t>
            </a:r>
            <a:r>
              <a:rPr lang="it-IT" dirty="0" smtClean="0">
                <a:solidFill>
                  <a:srgbClr val="FF0000"/>
                </a:solidFill>
              </a:rPr>
              <a:t>, </a:t>
            </a:r>
            <a:r>
              <a:rPr lang="it-IT" dirty="0" err="1" smtClean="0">
                <a:solidFill>
                  <a:srgbClr val="FF0000"/>
                </a:solidFill>
              </a:rPr>
              <a:t>who</a:t>
            </a:r>
            <a:r>
              <a:rPr lang="it-IT" dirty="0" smtClean="0">
                <a:solidFill>
                  <a:srgbClr val="FF0000"/>
                </a:solidFill>
              </a:rPr>
              <a:t> </a:t>
            </a:r>
            <a:r>
              <a:rPr lang="it-IT" dirty="0" err="1" smtClean="0">
                <a:solidFill>
                  <a:srgbClr val="FF0000"/>
                </a:solidFill>
              </a:rPr>
              <a:t>wants</a:t>
            </a:r>
            <a:r>
              <a:rPr lang="it-IT" dirty="0" smtClean="0">
                <a:solidFill>
                  <a:srgbClr val="FF0000"/>
                </a:solidFill>
              </a:rPr>
              <a:t> </a:t>
            </a:r>
            <a:r>
              <a:rPr lang="it-IT" dirty="0" err="1" smtClean="0">
                <a:solidFill>
                  <a:srgbClr val="FF0000"/>
                </a:solidFill>
              </a:rPr>
              <a:t>ot</a:t>
            </a:r>
            <a:r>
              <a:rPr lang="it-IT" dirty="0" smtClean="0">
                <a:solidFill>
                  <a:srgbClr val="FF0000"/>
                </a:solidFill>
              </a:rPr>
              <a:t> </a:t>
            </a:r>
            <a:r>
              <a:rPr lang="it-IT" dirty="0" err="1" smtClean="0">
                <a:solidFill>
                  <a:srgbClr val="FF0000"/>
                </a:solidFill>
              </a:rPr>
              <a:t>maximize</a:t>
            </a:r>
            <a:r>
              <a:rPr lang="it-IT" dirty="0" smtClean="0">
                <a:solidFill>
                  <a:srgbClr val="FF0000"/>
                </a:solidFill>
              </a:rPr>
              <a:t> </a:t>
            </a:r>
            <a:r>
              <a:rPr lang="it-IT" dirty="0" err="1" smtClean="0">
                <a:solidFill>
                  <a:srgbClr val="FF0000"/>
                </a:solidFill>
              </a:rPr>
              <a:t>profits</a:t>
            </a:r>
            <a:r>
              <a:rPr lang="it-IT" dirty="0" smtClean="0">
                <a:solidFill>
                  <a:srgbClr val="FF0000"/>
                </a:solidFill>
              </a:rPr>
              <a:t>, «</a:t>
            </a:r>
            <a:r>
              <a:rPr lang="it-IT" dirty="0" err="1" smtClean="0">
                <a:solidFill>
                  <a:srgbClr val="FF0000"/>
                </a:solidFill>
              </a:rPr>
              <a:t>moves</a:t>
            </a:r>
            <a:r>
              <a:rPr lang="it-IT" dirty="0" smtClean="0">
                <a:solidFill>
                  <a:srgbClr val="FF0000"/>
                </a:solidFill>
              </a:rPr>
              <a:t>» first</a:t>
            </a:r>
            <a:r>
              <a:rPr lang="it-IT" dirty="0" smtClean="0"/>
              <a:t>. </a:t>
            </a:r>
          </a:p>
          <a:p>
            <a:pPr lvl="2"/>
            <a:r>
              <a:rPr lang="it-IT" dirty="0" err="1" smtClean="0"/>
              <a:t>Knowing</a:t>
            </a:r>
            <a:r>
              <a:rPr lang="it-IT" dirty="0" smtClean="0"/>
              <a:t> </a:t>
            </a:r>
            <a:r>
              <a:rPr lang="it-IT" dirty="0" err="1" smtClean="0"/>
              <a:t>how</a:t>
            </a:r>
            <a:r>
              <a:rPr lang="it-IT" dirty="0" smtClean="0"/>
              <a:t> </a:t>
            </a:r>
            <a:r>
              <a:rPr lang="it-IT" dirty="0" err="1" smtClean="0"/>
              <a:t>employees</a:t>
            </a:r>
            <a:r>
              <a:rPr lang="it-IT" dirty="0" smtClean="0"/>
              <a:t> </a:t>
            </a:r>
            <a:r>
              <a:rPr lang="it-IT" dirty="0" err="1" smtClean="0"/>
              <a:t>respond</a:t>
            </a:r>
            <a:r>
              <a:rPr lang="it-IT" dirty="0" smtClean="0"/>
              <a:t> to </a:t>
            </a:r>
            <a:r>
              <a:rPr lang="it-IT" dirty="0" err="1" smtClean="0"/>
              <a:t>wage</a:t>
            </a:r>
            <a:r>
              <a:rPr lang="it-IT" dirty="0" smtClean="0"/>
              <a:t> </a:t>
            </a:r>
            <a:r>
              <a:rPr lang="it-IT" dirty="0" err="1" smtClean="0"/>
              <a:t>incentives</a:t>
            </a:r>
            <a:r>
              <a:rPr lang="it-IT" dirty="0" smtClean="0"/>
              <a:t>, </a:t>
            </a:r>
            <a:r>
              <a:rPr lang="it-IT" dirty="0"/>
              <a:t>on </a:t>
            </a:r>
            <a:r>
              <a:rPr lang="it-IT" dirty="0" err="1" smtClean="0"/>
              <a:t>average</a:t>
            </a:r>
            <a:r>
              <a:rPr lang="it-IT" dirty="0" smtClean="0"/>
              <a:t>, the </a:t>
            </a:r>
            <a:r>
              <a:rPr lang="it-IT" dirty="0" err="1" smtClean="0"/>
              <a:t>employers</a:t>
            </a:r>
            <a:r>
              <a:rPr lang="it-IT" dirty="0" smtClean="0"/>
              <a:t> </a:t>
            </a:r>
            <a:r>
              <a:rPr lang="it-IT" dirty="0" err="1" smtClean="0"/>
              <a:t>offers</a:t>
            </a:r>
            <a:r>
              <a:rPr lang="it-IT" dirty="0" smtClean="0"/>
              <a:t> a </a:t>
            </a:r>
            <a:r>
              <a:rPr lang="it-IT" dirty="0" err="1" smtClean="0"/>
              <a:t>wage</a:t>
            </a:r>
            <a:r>
              <a:rPr lang="it-IT" dirty="0" smtClean="0"/>
              <a:t> (</a:t>
            </a:r>
            <a:r>
              <a:rPr lang="it-IT" dirty="0" err="1" smtClean="0"/>
              <a:t>including</a:t>
            </a:r>
            <a:r>
              <a:rPr lang="it-IT" dirty="0" smtClean="0"/>
              <a:t> benefits) and the </a:t>
            </a:r>
            <a:r>
              <a:rPr lang="it-IT" dirty="0" err="1" smtClean="0"/>
              <a:t>pledge</a:t>
            </a:r>
            <a:r>
              <a:rPr lang="it-IT" dirty="0" smtClean="0"/>
              <a:t> </a:t>
            </a:r>
            <a:r>
              <a:rPr lang="it-IT" dirty="0" err="1" smtClean="0"/>
              <a:t>that</a:t>
            </a:r>
            <a:r>
              <a:rPr lang="it-IT" dirty="0" smtClean="0"/>
              <a:t> the </a:t>
            </a:r>
            <a:r>
              <a:rPr lang="it-IT" dirty="0" err="1" smtClean="0"/>
              <a:t>employee</a:t>
            </a:r>
            <a:r>
              <a:rPr lang="it-IT" dirty="0" smtClean="0"/>
              <a:t> </a:t>
            </a:r>
            <a:r>
              <a:rPr lang="it-IT" dirty="0" err="1" smtClean="0"/>
              <a:t>will</a:t>
            </a:r>
            <a:r>
              <a:rPr lang="it-IT" dirty="0" smtClean="0"/>
              <a:t> </a:t>
            </a:r>
            <a:r>
              <a:rPr lang="it-IT" dirty="0" err="1" smtClean="0"/>
              <a:t>remain</a:t>
            </a:r>
            <a:r>
              <a:rPr lang="it-IT" dirty="0" smtClean="0"/>
              <a:t> </a:t>
            </a:r>
            <a:r>
              <a:rPr lang="it-IT" dirty="0" err="1" smtClean="0"/>
              <a:t>employed</a:t>
            </a:r>
            <a:r>
              <a:rPr lang="it-IT" dirty="0" smtClean="0"/>
              <a:t> in </a:t>
            </a:r>
            <a:r>
              <a:rPr lang="it-IT" dirty="0" err="1" smtClean="0"/>
              <a:t>subsequent</a:t>
            </a:r>
            <a:r>
              <a:rPr lang="it-IT" dirty="0" smtClean="0"/>
              <a:t> </a:t>
            </a:r>
            <a:r>
              <a:rPr lang="it-IT" dirty="0" err="1" smtClean="0"/>
              <a:t>periods</a:t>
            </a:r>
            <a:r>
              <a:rPr lang="it-IT" dirty="0" smtClean="0"/>
              <a:t> </a:t>
            </a:r>
            <a:r>
              <a:rPr lang="it-IT" dirty="0" err="1" smtClean="0"/>
              <a:t>at</a:t>
            </a:r>
            <a:r>
              <a:rPr lang="it-IT" dirty="0" smtClean="0"/>
              <a:t> the </a:t>
            </a:r>
            <a:r>
              <a:rPr lang="it-IT" dirty="0" err="1" smtClean="0"/>
              <a:t>same</a:t>
            </a:r>
            <a:r>
              <a:rPr lang="it-IT" dirty="0" smtClean="0"/>
              <a:t> </a:t>
            </a:r>
            <a:r>
              <a:rPr lang="it-IT" dirty="0" err="1" smtClean="0"/>
              <a:t>wage</a:t>
            </a:r>
            <a:r>
              <a:rPr lang="it-IT" dirty="0" smtClean="0"/>
              <a:t> </a:t>
            </a:r>
            <a:r>
              <a:rPr lang="it-IT" dirty="0" err="1" smtClean="0"/>
              <a:t>as</a:t>
            </a:r>
            <a:r>
              <a:rPr lang="it-IT" dirty="0" smtClean="0"/>
              <a:t> long </a:t>
            </a:r>
            <a:r>
              <a:rPr lang="it-IT" dirty="0" err="1" smtClean="0"/>
              <a:t>as</a:t>
            </a:r>
            <a:r>
              <a:rPr lang="it-IT" dirty="0" smtClean="0"/>
              <a:t> </a:t>
            </a:r>
            <a:r>
              <a:rPr lang="it-IT" dirty="0" err="1" smtClean="0"/>
              <a:t>she</a:t>
            </a:r>
            <a:r>
              <a:rPr lang="it-IT" dirty="0" smtClean="0"/>
              <a:t> </a:t>
            </a:r>
            <a:r>
              <a:rPr lang="it-IT" dirty="0" err="1" smtClean="0"/>
              <a:t>works</a:t>
            </a:r>
            <a:r>
              <a:rPr lang="it-IT" dirty="0" smtClean="0"/>
              <a:t> hard </a:t>
            </a:r>
            <a:r>
              <a:rPr lang="it-IT" dirty="0" err="1" smtClean="0"/>
              <a:t>enough</a:t>
            </a:r>
            <a:r>
              <a:rPr lang="it-IT" dirty="0" smtClean="0"/>
              <a:t>.</a:t>
            </a:r>
          </a:p>
          <a:p>
            <a:pPr lvl="1"/>
            <a:r>
              <a:rPr lang="it-IT" dirty="0" smtClean="0">
                <a:solidFill>
                  <a:srgbClr val="FF0000"/>
                </a:solidFill>
              </a:rPr>
              <a:t>The </a:t>
            </a:r>
            <a:r>
              <a:rPr lang="it-IT" dirty="0" err="1" smtClean="0">
                <a:solidFill>
                  <a:srgbClr val="FF0000"/>
                </a:solidFill>
              </a:rPr>
              <a:t>employee</a:t>
            </a:r>
            <a:r>
              <a:rPr lang="it-IT" dirty="0" smtClean="0">
                <a:solidFill>
                  <a:srgbClr val="FF0000"/>
                </a:solidFill>
              </a:rPr>
              <a:t> «</a:t>
            </a:r>
            <a:r>
              <a:rPr lang="it-IT" dirty="0" err="1" smtClean="0">
                <a:solidFill>
                  <a:srgbClr val="FF0000"/>
                </a:solidFill>
              </a:rPr>
              <a:t>responds</a:t>
            </a:r>
            <a:r>
              <a:rPr lang="it-IT" dirty="0" smtClean="0">
                <a:solidFill>
                  <a:srgbClr val="FF0000"/>
                </a:solidFill>
              </a:rPr>
              <a:t>» </a:t>
            </a:r>
          </a:p>
          <a:p>
            <a:pPr lvl="2"/>
            <a:r>
              <a:rPr lang="it-IT" dirty="0" smtClean="0"/>
              <a:t>The </a:t>
            </a:r>
            <a:r>
              <a:rPr lang="it-IT" dirty="0" err="1" smtClean="0"/>
              <a:t>employee</a:t>
            </a:r>
            <a:r>
              <a:rPr lang="it-IT" dirty="0" smtClean="0"/>
              <a:t> </a:t>
            </a:r>
            <a:r>
              <a:rPr lang="it-IT" dirty="0" err="1" smtClean="0"/>
              <a:t>chooses</a:t>
            </a:r>
            <a:r>
              <a:rPr lang="it-IT" dirty="0" smtClean="0"/>
              <a:t> the minimum </a:t>
            </a:r>
            <a:r>
              <a:rPr lang="it-IT" dirty="0" err="1" smtClean="0"/>
              <a:t>effort</a:t>
            </a:r>
            <a:r>
              <a:rPr lang="it-IT" dirty="0" smtClean="0"/>
              <a:t> </a:t>
            </a:r>
            <a:r>
              <a:rPr lang="it-IT" dirty="0" err="1" smtClean="0"/>
              <a:t>level</a:t>
            </a:r>
            <a:r>
              <a:rPr lang="it-IT" dirty="0" smtClean="0"/>
              <a:t> </a:t>
            </a:r>
            <a:r>
              <a:rPr lang="it-IT" dirty="0" err="1" smtClean="0"/>
              <a:t>that</a:t>
            </a:r>
            <a:r>
              <a:rPr lang="it-IT" dirty="0" smtClean="0"/>
              <a:t> </a:t>
            </a:r>
            <a:r>
              <a:rPr lang="it-IT" dirty="0" err="1" smtClean="0"/>
              <a:t>corresponds</a:t>
            </a:r>
            <a:r>
              <a:rPr lang="it-IT" dirty="0" smtClean="0"/>
              <a:t> to the </a:t>
            </a:r>
            <a:r>
              <a:rPr lang="it-IT" dirty="0" err="1" smtClean="0"/>
              <a:t>wage</a:t>
            </a:r>
            <a:r>
              <a:rPr lang="it-IT" dirty="0" smtClean="0"/>
              <a:t> </a:t>
            </a:r>
            <a:r>
              <a:rPr lang="it-IT" dirty="0" err="1" smtClean="0"/>
              <a:t>offered</a:t>
            </a:r>
            <a:r>
              <a:rPr lang="it-IT" dirty="0" smtClean="0"/>
              <a:t> by the </a:t>
            </a:r>
            <a:r>
              <a:rPr lang="it-IT" dirty="0" err="1" smtClean="0"/>
              <a:t>employer</a:t>
            </a:r>
            <a:r>
              <a:rPr lang="it-IT" dirty="0" smtClean="0"/>
              <a:t> (</a:t>
            </a:r>
            <a:r>
              <a:rPr lang="it-IT" dirty="0" err="1" smtClean="0"/>
              <a:t>according</a:t>
            </a:r>
            <a:r>
              <a:rPr lang="it-IT" dirty="0" smtClean="0"/>
              <a:t> to </a:t>
            </a:r>
            <a:r>
              <a:rPr lang="it-IT" dirty="0" err="1" smtClean="0"/>
              <a:t>her</a:t>
            </a:r>
            <a:r>
              <a:rPr lang="it-IT" dirty="0" smtClean="0"/>
              <a:t> best </a:t>
            </a:r>
            <a:r>
              <a:rPr lang="it-IT" dirty="0" err="1" smtClean="0"/>
              <a:t>response</a:t>
            </a:r>
            <a:r>
              <a:rPr lang="it-IT" dirty="0" smtClean="0"/>
              <a:t> </a:t>
            </a:r>
            <a:r>
              <a:rPr lang="it-IT" dirty="0" err="1" smtClean="0"/>
              <a:t>function</a:t>
            </a:r>
            <a:r>
              <a:rPr lang="it-IT" dirty="0" smtClean="0"/>
              <a:t>)</a:t>
            </a:r>
          </a:p>
          <a:p>
            <a:pPr lvl="2"/>
            <a:r>
              <a:rPr lang="it-IT" dirty="0" err="1" smtClean="0"/>
              <a:t>Response</a:t>
            </a:r>
            <a:r>
              <a:rPr lang="it-IT" dirty="0" smtClean="0"/>
              <a:t> </a:t>
            </a:r>
            <a:r>
              <a:rPr lang="it-IT" dirty="0" err="1" smtClean="0"/>
              <a:t>is</a:t>
            </a:r>
            <a:r>
              <a:rPr lang="it-IT" dirty="0" smtClean="0"/>
              <a:t> </a:t>
            </a:r>
            <a:r>
              <a:rPr lang="it-IT" dirty="0" err="1" smtClean="0"/>
              <a:t>based</a:t>
            </a:r>
            <a:r>
              <a:rPr lang="it-IT" dirty="0" smtClean="0"/>
              <a:t> on Total Employment </a:t>
            </a:r>
            <a:r>
              <a:rPr lang="it-IT" dirty="0" err="1" smtClean="0"/>
              <a:t>Rent</a:t>
            </a:r>
            <a:r>
              <a:rPr lang="it-IT" dirty="0" smtClean="0"/>
              <a:t> and </a:t>
            </a:r>
            <a:r>
              <a:rPr lang="it-IT" dirty="0" err="1" smtClean="0"/>
              <a:t>knowledge</a:t>
            </a:r>
            <a:r>
              <a:rPr lang="it-IT" dirty="0" smtClean="0"/>
              <a:t> </a:t>
            </a:r>
            <a:r>
              <a:rPr lang="it-IT" dirty="0" err="1" smtClean="0"/>
              <a:t>that</a:t>
            </a:r>
            <a:r>
              <a:rPr lang="it-IT" dirty="0" smtClean="0"/>
              <a:t> </a:t>
            </a:r>
            <a:r>
              <a:rPr lang="it-IT" dirty="0" err="1" smtClean="0"/>
              <a:t>if</a:t>
            </a:r>
            <a:r>
              <a:rPr lang="it-IT" dirty="0" smtClean="0"/>
              <a:t> </a:t>
            </a:r>
            <a:r>
              <a:rPr lang="it-IT" dirty="0" err="1" smtClean="0"/>
              <a:t>effort</a:t>
            </a:r>
            <a:r>
              <a:rPr lang="it-IT" dirty="0" smtClean="0"/>
              <a:t> </a:t>
            </a:r>
            <a:r>
              <a:rPr lang="it-IT" dirty="0" err="1" smtClean="0"/>
              <a:t>is</a:t>
            </a:r>
            <a:r>
              <a:rPr lang="it-IT" dirty="0" smtClean="0"/>
              <a:t> </a:t>
            </a:r>
            <a:r>
              <a:rPr lang="it-IT" dirty="0" err="1" smtClean="0"/>
              <a:t>less</a:t>
            </a:r>
            <a:r>
              <a:rPr lang="it-IT" dirty="0" smtClean="0"/>
              <a:t> </a:t>
            </a:r>
            <a:r>
              <a:rPr lang="it-IT" dirty="0" err="1" smtClean="0"/>
              <a:t>that</a:t>
            </a:r>
            <a:r>
              <a:rPr lang="it-IT" dirty="0" smtClean="0"/>
              <a:t> </a:t>
            </a:r>
            <a:r>
              <a:rPr lang="it-IT" dirty="0" err="1" smtClean="0"/>
              <a:t>what</a:t>
            </a:r>
            <a:r>
              <a:rPr lang="it-IT" dirty="0" smtClean="0"/>
              <a:t> the </a:t>
            </a:r>
            <a:r>
              <a:rPr lang="it-IT" dirty="0" err="1" smtClean="0"/>
              <a:t>employer</a:t>
            </a:r>
            <a:r>
              <a:rPr lang="it-IT" dirty="0" smtClean="0"/>
              <a:t> </a:t>
            </a:r>
            <a:r>
              <a:rPr lang="it-IT" dirty="0" err="1" smtClean="0"/>
              <a:t>expects</a:t>
            </a:r>
            <a:r>
              <a:rPr lang="it-IT" dirty="0" smtClean="0"/>
              <a:t> for a </a:t>
            </a:r>
            <a:r>
              <a:rPr lang="it-IT" dirty="0" err="1" smtClean="0"/>
              <a:t>given</a:t>
            </a:r>
            <a:r>
              <a:rPr lang="it-IT" dirty="0" smtClean="0"/>
              <a:t> </a:t>
            </a:r>
            <a:r>
              <a:rPr lang="it-IT" dirty="0" err="1" smtClean="0"/>
              <a:t>wage</a:t>
            </a:r>
            <a:r>
              <a:rPr lang="it-IT" dirty="0" smtClean="0"/>
              <a:t>, chances of </a:t>
            </a:r>
            <a:r>
              <a:rPr lang="it-IT" dirty="0" err="1" smtClean="0"/>
              <a:t>loosing</a:t>
            </a:r>
            <a:r>
              <a:rPr lang="it-IT" dirty="0" smtClean="0"/>
              <a:t> the job </a:t>
            </a:r>
            <a:r>
              <a:rPr lang="it-IT" dirty="0" err="1" smtClean="0"/>
              <a:t>increase</a:t>
            </a:r>
            <a:r>
              <a:rPr lang="it-IT" dirty="0" smtClean="0"/>
              <a:t>.</a:t>
            </a:r>
          </a:p>
          <a:p>
            <a:pPr lvl="1"/>
            <a:r>
              <a:rPr lang="it-IT" dirty="0" smtClean="0"/>
              <a:t>The </a:t>
            </a:r>
            <a:r>
              <a:rPr lang="it-IT" dirty="0" err="1" smtClean="0">
                <a:solidFill>
                  <a:srgbClr val="FF0000"/>
                </a:solidFill>
              </a:rPr>
              <a:t>outcome</a:t>
            </a:r>
            <a:r>
              <a:rPr lang="it-IT" dirty="0" smtClean="0"/>
              <a:t> of the game</a:t>
            </a:r>
          </a:p>
          <a:p>
            <a:pPr lvl="2"/>
            <a:r>
              <a:rPr lang="it-IT" dirty="0" smtClean="0"/>
              <a:t>A </a:t>
            </a:r>
            <a:r>
              <a:rPr lang="it-IT" dirty="0" err="1" smtClean="0"/>
              <a:t>wage</a:t>
            </a:r>
            <a:r>
              <a:rPr lang="it-IT" dirty="0" smtClean="0"/>
              <a:t> – </a:t>
            </a:r>
            <a:r>
              <a:rPr lang="it-IT" dirty="0" err="1" smtClean="0"/>
              <a:t>effort</a:t>
            </a:r>
            <a:r>
              <a:rPr lang="it-IT" dirty="0" smtClean="0"/>
              <a:t> </a:t>
            </a:r>
            <a:r>
              <a:rPr lang="it-IT" dirty="0" err="1" smtClean="0"/>
              <a:t>pair</a:t>
            </a:r>
            <a:r>
              <a:rPr lang="it-IT" dirty="0" smtClean="0"/>
              <a:t> </a:t>
            </a:r>
            <a:r>
              <a:rPr lang="it-IT" dirty="0" err="1" smtClean="0"/>
              <a:t>that</a:t>
            </a:r>
            <a:r>
              <a:rPr lang="it-IT" dirty="0" smtClean="0"/>
              <a:t> </a:t>
            </a:r>
            <a:r>
              <a:rPr lang="it-IT" dirty="0" err="1" smtClean="0"/>
              <a:t>is</a:t>
            </a:r>
            <a:r>
              <a:rPr lang="it-IT" dirty="0" smtClean="0"/>
              <a:t> </a:t>
            </a:r>
            <a:r>
              <a:rPr lang="it-IT" dirty="0" err="1" smtClean="0"/>
              <a:t>mutually</a:t>
            </a:r>
            <a:r>
              <a:rPr lang="it-IT" dirty="0" smtClean="0"/>
              <a:t> </a:t>
            </a:r>
            <a:r>
              <a:rPr lang="it-IT" dirty="0" err="1" smtClean="0"/>
              <a:t>satisfactory</a:t>
            </a:r>
            <a:r>
              <a:rPr lang="it-IT" dirty="0" smtClean="0"/>
              <a:t> (Nash </a:t>
            </a:r>
            <a:r>
              <a:rPr lang="it-IT" dirty="0" err="1" smtClean="0"/>
              <a:t>equilibrium</a:t>
            </a:r>
            <a:r>
              <a:rPr lang="it-IT" dirty="0" smtClean="0"/>
              <a:t>)</a:t>
            </a:r>
          </a:p>
          <a:p>
            <a:pPr lvl="1"/>
            <a:endParaRPr lang="it-IT" dirty="0" smtClean="0"/>
          </a:p>
          <a:p>
            <a:pPr lvl="1"/>
            <a:r>
              <a:rPr lang="it-IT" dirty="0" err="1" smtClean="0"/>
              <a:t>Sequential</a:t>
            </a:r>
            <a:r>
              <a:rPr lang="it-IT" dirty="0" smtClean="0"/>
              <a:t> </a:t>
            </a:r>
            <a:r>
              <a:rPr lang="it-IT" dirty="0" err="1" smtClean="0"/>
              <a:t>solution</a:t>
            </a:r>
            <a:endParaRPr lang="it-IT" dirty="0"/>
          </a:p>
        </p:txBody>
      </p:sp>
    </p:spTree>
    <p:extLst>
      <p:ext uri="{BB962C8B-B14F-4D97-AF65-F5344CB8AC3E}">
        <p14:creationId xmlns:p14="http://schemas.microsoft.com/office/powerpoint/2010/main" val="2703018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employee’s</a:t>
            </a:r>
            <a:r>
              <a:rPr lang="it-IT" dirty="0" smtClean="0"/>
              <a:t> best </a:t>
            </a:r>
            <a:r>
              <a:rPr lang="it-IT" dirty="0" err="1" smtClean="0"/>
              <a:t>response</a:t>
            </a:r>
            <a:r>
              <a:rPr lang="it-IT" dirty="0" smtClean="0"/>
              <a:t> </a:t>
            </a:r>
            <a:r>
              <a:rPr lang="it-IT" dirty="0" err="1" smtClean="0"/>
              <a:t>function</a:t>
            </a:r>
            <a:endParaRPr lang="it-IT" dirty="0"/>
          </a:p>
        </p:txBody>
      </p:sp>
      <p:pic>
        <p:nvPicPr>
          <p:cNvPr id="6" name="Immagine 5"/>
          <p:cNvPicPr>
            <a:picLocks noChangeAspect="1"/>
          </p:cNvPicPr>
          <p:nvPr/>
        </p:nvPicPr>
        <p:blipFill>
          <a:blip r:embed="rId2"/>
          <a:stretch>
            <a:fillRect/>
          </a:stretch>
        </p:blipFill>
        <p:spPr>
          <a:xfrm>
            <a:off x="387927" y="1825625"/>
            <a:ext cx="5500611" cy="4351338"/>
          </a:xfrm>
          <a:prstGeom prst="rect">
            <a:avLst/>
          </a:prstGeom>
        </p:spPr>
      </p:pic>
      <p:sp>
        <p:nvSpPr>
          <p:cNvPr id="8" name="Segnaposto contenuto 7"/>
          <p:cNvSpPr>
            <a:spLocks noGrp="1"/>
          </p:cNvSpPr>
          <p:nvPr>
            <p:ph sz="half" idx="2"/>
          </p:nvPr>
        </p:nvSpPr>
        <p:spPr/>
        <p:txBody>
          <a:bodyPr>
            <a:normAutofit fontScale="85000" lnSpcReduction="10000"/>
          </a:bodyPr>
          <a:lstStyle/>
          <a:p>
            <a:r>
              <a:rPr lang="it-IT" altLang="it-IT" dirty="0">
                <a:solidFill>
                  <a:srgbClr val="222222"/>
                </a:solidFill>
              </a:rPr>
              <a:t>A </a:t>
            </a:r>
            <a:r>
              <a:rPr lang="it-IT" altLang="it-IT" dirty="0" err="1">
                <a:solidFill>
                  <a:srgbClr val="222222"/>
                </a:solidFill>
              </a:rPr>
              <a:t>higher</a:t>
            </a:r>
            <a:r>
              <a:rPr lang="it-IT" altLang="it-IT" dirty="0">
                <a:solidFill>
                  <a:srgbClr val="222222"/>
                </a:solidFill>
              </a:rPr>
              <a:t> </a:t>
            </a:r>
            <a:r>
              <a:rPr lang="it-IT" altLang="it-IT" dirty="0" err="1">
                <a:solidFill>
                  <a:srgbClr val="222222"/>
                </a:solidFill>
              </a:rPr>
              <a:t>wage</a:t>
            </a:r>
            <a:r>
              <a:rPr lang="it-IT" altLang="it-IT" dirty="0">
                <a:solidFill>
                  <a:srgbClr val="222222"/>
                </a:solidFill>
              </a:rPr>
              <a:t> </a:t>
            </a:r>
            <a:r>
              <a:rPr lang="it-IT" altLang="it-IT" dirty="0" err="1">
                <a:solidFill>
                  <a:srgbClr val="222222"/>
                </a:solidFill>
              </a:rPr>
              <a:t>increases</a:t>
            </a:r>
            <a:r>
              <a:rPr lang="it-IT" altLang="it-IT" dirty="0">
                <a:solidFill>
                  <a:srgbClr val="222222"/>
                </a:solidFill>
              </a:rPr>
              <a:t> the </a:t>
            </a:r>
            <a:r>
              <a:rPr lang="it-IT" altLang="it-IT" dirty="0" err="1">
                <a:solidFill>
                  <a:srgbClr val="222222"/>
                </a:solidFill>
              </a:rPr>
              <a:t>employment</a:t>
            </a:r>
            <a:r>
              <a:rPr lang="it-IT" altLang="it-IT" dirty="0">
                <a:solidFill>
                  <a:srgbClr val="222222"/>
                </a:solidFill>
              </a:rPr>
              <a:t> </a:t>
            </a:r>
            <a:r>
              <a:rPr lang="it-IT" altLang="it-IT" dirty="0" err="1">
                <a:solidFill>
                  <a:srgbClr val="222222"/>
                </a:solidFill>
              </a:rPr>
              <a:t>rent</a:t>
            </a:r>
            <a:r>
              <a:rPr lang="it-IT" altLang="it-IT" dirty="0">
                <a:solidFill>
                  <a:srgbClr val="222222"/>
                </a:solidFill>
              </a:rPr>
              <a:t> and </a:t>
            </a:r>
            <a:r>
              <a:rPr lang="it-IT" altLang="it-IT" dirty="0" err="1">
                <a:solidFill>
                  <a:srgbClr val="222222"/>
                </a:solidFill>
              </a:rPr>
              <a:t>hence</a:t>
            </a:r>
            <a:r>
              <a:rPr lang="it-IT" altLang="it-IT" dirty="0">
                <a:solidFill>
                  <a:srgbClr val="222222"/>
                </a:solidFill>
              </a:rPr>
              <a:t> the benefit from </a:t>
            </a:r>
            <a:r>
              <a:rPr lang="it-IT" altLang="it-IT" dirty="0" err="1">
                <a:solidFill>
                  <a:srgbClr val="222222"/>
                </a:solidFill>
              </a:rPr>
              <a:t>effort</a:t>
            </a:r>
            <a:r>
              <a:rPr lang="it-IT" altLang="it-IT" dirty="0">
                <a:solidFill>
                  <a:srgbClr val="222222"/>
                </a:solidFill>
              </a:rPr>
              <a:t>, so </a:t>
            </a:r>
            <a:r>
              <a:rPr lang="it-IT" altLang="it-IT" dirty="0" err="1">
                <a:solidFill>
                  <a:srgbClr val="222222"/>
                </a:solidFill>
              </a:rPr>
              <a:t>it</a:t>
            </a:r>
            <a:r>
              <a:rPr lang="it-IT" altLang="it-IT" dirty="0">
                <a:solidFill>
                  <a:srgbClr val="222222"/>
                </a:solidFill>
              </a:rPr>
              <a:t> </a:t>
            </a:r>
            <a:r>
              <a:rPr lang="it-IT" altLang="it-IT" dirty="0" err="1">
                <a:solidFill>
                  <a:srgbClr val="222222"/>
                </a:solidFill>
              </a:rPr>
              <a:t>will</a:t>
            </a:r>
            <a:r>
              <a:rPr lang="it-IT" altLang="it-IT" dirty="0">
                <a:solidFill>
                  <a:srgbClr val="222222"/>
                </a:solidFill>
              </a:rPr>
              <a:t> </a:t>
            </a:r>
            <a:r>
              <a:rPr lang="it-IT" altLang="it-IT" dirty="0" err="1">
                <a:solidFill>
                  <a:srgbClr val="222222"/>
                </a:solidFill>
              </a:rPr>
              <a:t>lead</a:t>
            </a:r>
            <a:r>
              <a:rPr lang="it-IT" altLang="it-IT" dirty="0">
                <a:solidFill>
                  <a:srgbClr val="222222"/>
                </a:solidFill>
              </a:rPr>
              <a:t> </a:t>
            </a:r>
            <a:r>
              <a:rPr lang="it-IT" altLang="it-IT" dirty="0" err="1">
                <a:solidFill>
                  <a:srgbClr val="222222"/>
                </a:solidFill>
              </a:rPr>
              <a:t>her</a:t>
            </a:r>
            <a:r>
              <a:rPr lang="it-IT" altLang="it-IT" dirty="0">
                <a:solidFill>
                  <a:srgbClr val="222222"/>
                </a:solidFill>
              </a:rPr>
              <a:t> to </a:t>
            </a:r>
            <a:r>
              <a:rPr lang="it-IT" altLang="it-IT" dirty="0" err="1">
                <a:solidFill>
                  <a:srgbClr val="222222"/>
                </a:solidFill>
              </a:rPr>
              <a:t>choose</a:t>
            </a:r>
            <a:r>
              <a:rPr lang="it-IT" altLang="it-IT" dirty="0">
                <a:solidFill>
                  <a:srgbClr val="222222"/>
                </a:solidFill>
              </a:rPr>
              <a:t> a </a:t>
            </a:r>
            <a:r>
              <a:rPr lang="it-IT" altLang="it-IT" dirty="0" err="1">
                <a:solidFill>
                  <a:srgbClr val="222222"/>
                </a:solidFill>
              </a:rPr>
              <a:t>higher</a:t>
            </a:r>
            <a:r>
              <a:rPr lang="it-IT" altLang="it-IT" dirty="0">
                <a:solidFill>
                  <a:srgbClr val="222222"/>
                </a:solidFill>
              </a:rPr>
              <a:t> </a:t>
            </a:r>
            <a:r>
              <a:rPr lang="it-IT" altLang="it-IT" dirty="0" err="1">
                <a:solidFill>
                  <a:srgbClr val="222222"/>
                </a:solidFill>
              </a:rPr>
              <a:t>level</a:t>
            </a:r>
            <a:r>
              <a:rPr lang="it-IT" altLang="it-IT" dirty="0">
                <a:solidFill>
                  <a:srgbClr val="222222"/>
                </a:solidFill>
              </a:rPr>
              <a:t> of </a:t>
            </a:r>
            <a:r>
              <a:rPr lang="it-IT" altLang="it-IT" dirty="0" err="1">
                <a:solidFill>
                  <a:srgbClr val="222222"/>
                </a:solidFill>
              </a:rPr>
              <a:t>effort</a:t>
            </a:r>
            <a:r>
              <a:rPr lang="it-IT" altLang="it-IT" dirty="0">
                <a:solidFill>
                  <a:srgbClr val="222222"/>
                </a:solidFill>
              </a:rPr>
              <a:t>. </a:t>
            </a:r>
            <a:endParaRPr lang="it-IT" altLang="it-IT" dirty="0" smtClean="0">
              <a:solidFill>
                <a:srgbClr val="222222"/>
              </a:solidFill>
            </a:endParaRPr>
          </a:p>
          <a:p>
            <a:r>
              <a:rPr lang="it-IT" altLang="it-IT" dirty="0" smtClean="0">
                <a:solidFill>
                  <a:srgbClr val="222222"/>
                </a:solidFill>
              </a:rPr>
              <a:t>The </a:t>
            </a:r>
            <a:r>
              <a:rPr lang="it-IT" altLang="it-IT" dirty="0" err="1">
                <a:solidFill>
                  <a:srgbClr val="222222"/>
                </a:solidFill>
              </a:rPr>
              <a:t>effort</a:t>
            </a:r>
            <a:r>
              <a:rPr lang="it-IT" altLang="it-IT" dirty="0">
                <a:solidFill>
                  <a:srgbClr val="222222"/>
                </a:solidFill>
              </a:rPr>
              <a:t> </a:t>
            </a:r>
            <a:r>
              <a:rPr lang="it-IT" altLang="it-IT" dirty="0" smtClean="0">
                <a:solidFill>
                  <a:srgbClr val="222222"/>
                </a:solidFill>
              </a:rPr>
              <a:t>the </a:t>
            </a:r>
            <a:r>
              <a:rPr lang="it-IT" altLang="it-IT" dirty="0" err="1" smtClean="0">
                <a:solidFill>
                  <a:srgbClr val="222222"/>
                </a:solidFill>
              </a:rPr>
              <a:t>worker</a:t>
            </a:r>
            <a:r>
              <a:rPr lang="it-IT" altLang="it-IT" dirty="0" smtClean="0">
                <a:solidFill>
                  <a:srgbClr val="222222"/>
                </a:solidFill>
              </a:rPr>
              <a:t> </a:t>
            </a:r>
            <a:r>
              <a:rPr lang="it-IT" altLang="it-IT" dirty="0" err="1" smtClean="0">
                <a:solidFill>
                  <a:srgbClr val="222222"/>
                </a:solidFill>
              </a:rPr>
              <a:t>chooses</a:t>
            </a:r>
            <a:r>
              <a:rPr lang="it-IT" altLang="it-IT" dirty="0" smtClean="0">
                <a:solidFill>
                  <a:srgbClr val="222222"/>
                </a:solidFill>
              </a:rPr>
              <a:t> </a:t>
            </a:r>
            <a:r>
              <a:rPr lang="it-IT" altLang="it-IT" dirty="0" err="1">
                <a:solidFill>
                  <a:srgbClr val="222222"/>
                </a:solidFill>
              </a:rPr>
              <a:t>will</a:t>
            </a:r>
            <a:r>
              <a:rPr lang="it-IT" altLang="it-IT" dirty="0">
                <a:solidFill>
                  <a:srgbClr val="222222"/>
                </a:solidFill>
              </a:rPr>
              <a:t> </a:t>
            </a:r>
            <a:r>
              <a:rPr lang="it-IT" altLang="it-IT" dirty="0" err="1">
                <a:solidFill>
                  <a:srgbClr val="222222"/>
                </a:solidFill>
              </a:rPr>
              <a:t>increase</a:t>
            </a:r>
            <a:r>
              <a:rPr lang="it-IT" altLang="it-IT" dirty="0">
                <a:solidFill>
                  <a:srgbClr val="222222"/>
                </a:solidFill>
              </a:rPr>
              <a:t> with the </a:t>
            </a:r>
            <a:r>
              <a:rPr lang="it-IT" altLang="it-IT" dirty="0" err="1">
                <a:solidFill>
                  <a:srgbClr val="222222"/>
                </a:solidFill>
              </a:rPr>
              <a:t>level</a:t>
            </a:r>
            <a:r>
              <a:rPr lang="it-IT" altLang="it-IT" dirty="0">
                <a:solidFill>
                  <a:srgbClr val="222222"/>
                </a:solidFill>
              </a:rPr>
              <a:t> of the </a:t>
            </a:r>
            <a:r>
              <a:rPr lang="it-IT" altLang="it-IT" dirty="0" err="1">
                <a:solidFill>
                  <a:srgbClr val="222222"/>
                </a:solidFill>
              </a:rPr>
              <a:t>wage</a:t>
            </a:r>
            <a:r>
              <a:rPr lang="it-IT" altLang="it-IT" dirty="0">
                <a:solidFill>
                  <a:srgbClr val="222222"/>
                </a:solidFill>
              </a:rPr>
              <a:t> </a:t>
            </a:r>
            <a:r>
              <a:rPr lang="it-IT" altLang="it-IT" dirty="0" err="1">
                <a:solidFill>
                  <a:srgbClr val="222222"/>
                </a:solidFill>
              </a:rPr>
              <a:t>chosen</a:t>
            </a:r>
            <a:r>
              <a:rPr lang="it-IT" altLang="it-IT" dirty="0">
                <a:solidFill>
                  <a:srgbClr val="222222"/>
                </a:solidFill>
              </a:rPr>
              <a:t> by the </a:t>
            </a:r>
            <a:r>
              <a:rPr lang="it-IT" altLang="it-IT" dirty="0" err="1" smtClean="0">
                <a:solidFill>
                  <a:srgbClr val="222222"/>
                </a:solidFill>
              </a:rPr>
              <a:t>employer</a:t>
            </a:r>
            <a:r>
              <a:rPr lang="it-IT" altLang="it-IT" dirty="0" smtClean="0">
                <a:solidFill>
                  <a:srgbClr val="222222"/>
                </a:solidFill>
              </a:rPr>
              <a:t> (concave </a:t>
            </a:r>
            <a:r>
              <a:rPr lang="it-IT" altLang="it-IT" dirty="0" smtClean="0">
                <a:solidFill>
                  <a:srgbClr val="037BB5"/>
                </a:solidFill>
              </a:rPr>
              <a:t>best </a:t>
            </a:r>
            <a:r>
              <a:rPr lang="it-IT" altLang="it-IT" dirty="0" err="1">
                <a:solidFill>
                  <a:srgbClr val="037BB5"/>
                </a:solidFill>
              </a:rPr>
              <a:t>response</a:t>
            </a:r>
            <a:r>
              <a:rPr lang="it-IT" altLang="it-IT" dirty="0">
                <a:solidFill>
                  <a:srgbClr val="037BB5"/>
                </a:solidFill>
              </a:rPr>
              <a:t> </a:t>
            </a:r>
            <a:r>
              <a:rPr lang="it-IT" altLang="it-IT" dirty="0" smtClean="0">
                <a:solidFill>
                  <a:srgbClr val="037BB5"/>
                </a:solidFill>
              </a:rPr>
              <a:t>curve) </a:t>
            </a:r>
            <a:endParaRPr lang="it-IT" altLang="it-IT" dirty="0">
              <a:solidFill>
                <a:srgbClr val="222222"/>
              </a:solidFill>
            </a:endParaRPr>
          </a:p>
          <a:p>
            <a:r>
              <a:rPr lang="it-IT" altLang="it-IT" dirty="0">
                <a:solidFill>
                  <a:srgbClr val="222222"/>
                </a:solidFill>
              </a:rPr>
              <a:t>The </a:t>
            </a:r>
            <a:r>
              <a:rPr lang="it-IT" altLang="it-IT" dirty="0" err="1">
                <a:solidFill>
                  <a:srgbClr val="222222"/>
                </a:solidFill>
              </a:rPr>
              <a:t>optimal</a:t>
            </a:r>
            <a:r>
              <a:rPr lang="it-IT" altLang="it-IT" dirty="0">
                <a:solidFill>
                  <a:srgbClr val="222222"/>
                </a:solidFill>
              </a:rPr>
              <a:t> </a:t>
            </a:r>
            <a:r>
              <a:rPr lang="it-IT" altLang="it-IT" dirty="0" err="1">
                <a:solidFill>
                  <a:srgbClr val="222222"/>
                </a:solidFill>
              </a:rPr>
              <a:t>amount</a:t>
            </a:r>
            <a:r>
              <a:rPr lang="it-IT" altLang="it-IT" dirty="0">
                <a:solidFill>
                  <a:srgbClr val="222222"/>
                </a:solidFill>
              </a:rPr>
              <a:t> of work </a:t>
            </a:r>
            <a:r>
              <a:rPr lang="it-IT" altLang="it-IT" dirty="0" err="1">
                <a:solidFill>
                  <a:srgbClr val="222222"/>
                </a:solidFill>
              </a:rPr>
              <a:t>that</a:t>
            </a:r>
            <a:r>
              <a:rPr lang="it-IT" altLang="it-IT" dirty="0">
                <a:solidFill>
                  <a:srgbClr val="222222"/>
                </a:solidFill>
              </a:rPr>
              <a:t> a </a:t>
            </a:r>
            <a:r>
              <a:rPr lang="it-IT" altLang="it-IT" dirty="0" err="1">
                <a:solidFill>
                  <a:srgbClr val="222222"/>
                </a:solidFill>
              </a:rPr>
              <a:t>worker</a:t>
            </a:r>
            <a:r>
              <a:rPr lang="it-IT" altLang="it-IT" dirty="0">
                <a:solidFill>
                  <a:srgbClr val="222222"/>
                </a:solidFill>
              </a:rPr>
              <a:t> </a:t>
            </a:r>
            <a:r>
              <a:rPr lang="it-IT" altLang="it-IT" dirty="0" err="1">
                <a:solidFill>
                  <a:srgbClr val="222222"/>
                </a:solidFill>
              </a:rPr>
              <a:t>chooses</a:t>
            </a:r>
            <a:r>
              <a:rPr lang="it-IT" altLang="it-IT" dirty="0">
                <a:solidFill>
                  <a:srgbClr val="222222"/>
                </a:solidFill>
              </a:rPr>
              <a:t> to </a:t>
            </a:r>
            <a:r>
              <a:rPr lang="it-IT" altLang="it-IT" dirty="0" err="1">
                <a:solidFill>
                  <a:srgbClr val="222222"/>
                </a:solidFill>
              </a:rPr>
              <a:t>perform</a:t>
            </a:r>
            <a:r>
              <a:rPr lang="it-IT" altLang="it-IT" dirty="0">
                <a:solidFill>
                  <a:srgbClr val="222222"/>
                </a:solidFill>
              </a:rPr>
              <a:t> for </a:t>
            </a:r>
            <a:r>
              <a:rPr lang="it-IT" altLang="it-IT" dirty="0" err="1">
                <a:solidFill>
                  <a:srgbClr val="222222"/>
                </a:solidFill>
              </a:rPr>
              <a:t>each</a:t>
            </a:r>
            <a:r>
              <a:rPr lang="it-IT" altLang="it-IT" dirty="0">
                <a:solidFill>
                  <a:srgbClr val="222222"/>
                </a:solidFill>
              </a:rPr>
              <a:t> </a:t>
            </a:r>
            <a:r>
              <a:rPr lang="it-IT" altLang="it-IT" dirty="0" err="1">
                <a:solidFill>
                  <a:srgbClr val="222222"/>
                </a:solidFill>
              </a:rPr>
              <a:t>wage</a:t>
            </a:r>
            <a:r>
              <a:rPr lang="it-IT" altLang="it-IT" dirty="0">
                <a:solidFill>
                  <a:srgbClr val="222222"/>
                </a:solidFill>
              </a:rPr>
              <a:t> </a:t>
            </a:r>
            <a:r>
              <a:rPr lang="it-IT" altLang="it-IT" dirty="0" err="1">
                <a:solidFill>
                  <a:srgbClr val="222222"/>
                </a:solidFill>
              </a:rPr>
              <a:t>that</a:t>
            </a:r>
            <a:r>
              <a:rPr lang="it-IT" altLang="it-IT" dirty="0">
                <a:solidFill>
                  <a:srgbClr val="222222"/>
                </a:solidFill>
              </a:rPr>
              <a:t> the </a:t>
            </a:r>
            <a:r>
              <a:rPr lang="it-IT" altLang="it-IT" dirty="0" err="1">
                <a:solidFill>
                  <a:srgbClr val="222222"/>
                </a:solidFill>
              </a:rPr>
              <a:t>employer</a:t>
            </a:r>
            <a:r>
              <a:rPr lang="it-IT" altLang="it-IT" dirty="0">
                <a:solidFill>
                  <a:srgbClr val="222222"/>
                </a:solidFill>
              </a:rPr>
              <a:t> </a:t>
            </a:r>
            <a:r>
              <a:rPr lang="it-IT" altLang="it-IT" dirty="0" err="1">
                <a:solidFill>
                  <a:srgbClr val="222222"/>
                </a:solidFill>
              </a:rPr>
              <a:t>may</a:t>
            </a:r>
            <a:r>
              <a:rPr lang="it-IT" altLang="it-IT" dirty="0">
                <a:solidFill>
                  <a:srgbClr val="222222"/>
                </a:solidFill>
              </a:rPr>
              <a:t> </a:t>
            </a:r>
            <a:r>
              <a:rPr lang="it-IT" altLang="it-IT" dirty="0" err="1">
                <a:solidFill>
                  <a:srgbClr val="222222"/>
                </a:solidFill>
              </a:rPr>
              <a:t>offer</a:t>
            </a:r>
            <a:r>
              <a:rPr lang="it-IT" altLang="it-IT" dirty="0">
                <a:solidFill>
                  <a:srgbClr val="222222"/>
                </a:solidFill>
              </a:rPr>
              <a:t>., or </a:t>
            </a:r>
            <a:r>
              <a:rPr lang="it-IT" altLang="it-IT" dirty="0">
                <a:solidFill>
                  <a:srgbClr val="037BB5"/>
                </a:solidFill>
              </a:rPr>
              <a:t>best </a:t>
            </a:r>
            <a:r>
              <a:rPr lang="it-IT" altLang="it-IT" dirty="0" err="1">
                <a:solidFill>
                  <a:srgbClr val="037BB5"/>
                </a:solidFill>
              </a:rPr>
              <a:t>response</a:t>
            </a:r>
            <a:r>
              <a:rPr lang="it-IT" altLang="it-IT" dirty="0">
                <a:solidFill>
                  <a:srgbClr val="037BB5"/>
                </a:solidFill>
              </a:rPr>
              <a:t> </a:t>
            </a:r>
            <a:r>
              <a:rPr lang="it-IT" altLang="it-IT" dirty="0" err="1" smtClean="0">
                <a:solidFill>
                  <a:srgbClr val="037BB5"/>
                </a:solidFill>
              </a:rPr>
              <a:t>function</a:t>
            </a:r>
            <a:r>
              <a:rPr lang="it-IT" altLang="it-IT" dirty="0" smtClean="0">
                <a:solidFill>
                  <a:srgbClr val="037BB5"/>
                </a:solidFill>
              </a:rPr>
              <a:t> </a:t>
            </a:r>
            <a:r>
              <a:rPr lang="it-IT" altLang="it-IT" dirty="0" err="1" smtClean="0">
                <a:solidFill>
                  <a:srgbClr val="222222"/>
                </a:solidFill>
              </a:rPr>
              <a:t>worker’s</a:t>
            </a:r>
            <a:r>
              <a:rPr lang="it-IT" altLang="it-IT" dirty="0" smtClean="0">
                <a:solidFill>
                  <a:srgbClr val="222222"/>
                </a:solidFill>
              </a:rPr>
              <a:t> </a:t>
            </a:r>
            <a:r>
              <a:rPr lang="it-IT" altLang="it-IT" dirty="0">
                <a:solidFill>
                  <a:srgbClr val="222222"/>
                </a:solidFill>
              </a:rPr>
              <a:t>best </a:t>
            </a:r>
            <a:r>
              <a:rPr lang="it-IT" altLang="it-IT" dirty="0" err="1">
                <a:solidFill>
                  <a:srgbClr val="222222"/>
                </a:solidFill>
              </a:rPr>
              <a:t>response</a:t>
            </a:r>
            <a:r>
              <a:rPr lang="it-IT" altLang="it-IT" dirty="0">
                <a:solidFill>
                  <a:srgbClr val="222222"/>
                </a:solidFill>
              </a:rPr>
              <a:t> </a:t>
            </a:r>
            <a:r>
              <a:rPr lang="it-IT" altLang="it-IT" dirty="0" err="1">
                <a:solidFill>
                  <a:srgbClr val="222222"/>
                </a:solidFill>
              </a:rPr>
              <a:t>function</a:t>
            </a:r>
            <a:r>
              <a:rPr lang="it-IT" altLang="it-IT" dirty="0">
                <a:solidFill>
                  <a:srgbClr val="222222"/>
                </a:solidFill>
              </a:rPr>
              <a:t> (to </a:t>
            </a:r>
            <a:r>
              <a:rPr lang="it-IT" altLang="it-IT" dirty="0" err="1">
                <a:solidFill>
                  <a:srgbClr val="222222"/>
                </a:solidFill>
              </a:rPr>
              <a:t>wage</a:t>
            </a:r>
            <a:r>
              <a:rPr lang="it-IT" altLang="it-IT" dirty="0">
                <a:solidFill>
                  <a:srgbClr val="222222"/>
                </a:solidFill>
              </a:rPr>
              <a:t>)</a:t>
            </a:r>
            <a:endParaRPr lang="it-IT" dirty="0"/>
          </a:p>
        </p:txBody>
      </p:sp>
    </p:spTree>
    <p:extLst>
      <p:ext uri="{BB962C8B-B14F-4D97-AF65-F5344CB8AC3E}">
        <p14:creationId xmlns:p14="http://schemas.microsoft.com/office/powerpoint/2010/main" val="37693043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employer’s</a:t>
            </a:r>
            <a:r>
              <a:rPr lang="it-IT" dirty="0" smtClean="0"/>
              <a:t> </a:t>
            </a:r>
            <a:r>
              <a:rPr lang="it-IT" dirty="0" err="1" smtClean="0"/>
              <a:t>indifference</a:t>
            </a:r>
            <a:r>
              <a:rPr lang="it-IT" dirty="0" smtClean="0"/>
              <a:t> </a:t>
            </a:r>
            <a:r>
              <a:rPr lang="it-IT" dirty="0" err="1" smtClean="0"/>
              <a:t>curves</a:t>
            </a:r>
            <a:endParaRPr lang="it-IT" dirty="0"/>
          </a:p>
        </p:txBody>
      </p:sp>
      <p:sp>
        <p:nvSpPr>
          <p:cNvPr id="8" name="Segnaposto contenuto 7"/>
          <p:cNvSpPr>
            <a:spLocks noGrp="1"/>
          </p:cNvSpPr>
          <p:nvPr>
            <p:ph sz="half" idx="2"/>
          </p:nvPr>
        </p:nvSpPr>
        <p:spPr/>
        <p:txBody>
          <a:bodyPr>
            <a:normAutofit fontScale="62500" lnSpcReduction="20000"/>
          </a:bodyPr>
          <a:lstStyle/>
          <a:p>
            <a:pPr fontAlgn="base"/>
            <a:r>
              <a:rPr lang="en-GB" dirty="0"/>
              <a:t>The wage, </a:t>
            </a:r>
            <a:r>
              <a:rPr lang="en-GB" i="1" dirty="0"/>
              <a:t>w</a:t>
            </a:r>
            <a:r>
              <a:rPr lang="en-GB" dirty="0"/>
              <a:t>, is the cost to the employer of an hour of a worker’s time. But what matters for production is not how many hours the employee provides, but how many units of effort: effort is the input to the production process. If the employee chooses to provide 0.5 units of effort per hour, and her hourly wage is </a:t>
            </a:r>
            <a:r>
              <a:rPr lang="en-GB" i="1" dirty="0"/>
              <a:t>w</a:t>
            </a:r>
            <a:r>
              <a:rPr lang="en-GB" dirty="0"/>
              <a:t>, the cost to the employer of a unit of effort is 2</a:t>
            </a:r>
            <a:r>
              <a:rPr lang="en-GB" i="1" dirty="0"/>
              <a:t>w</a:t>
            </a:r>
            <a:r>
              <a:rPr lang="en-GB" dirty="0"/>
              <a:t>. In general, if she provides </a:t>
            </a:r>
            <a:r>
              <a:rPr lang="en-GB" i="1" dirty="0"/>
              <a:t>e</a:t>
            </a:r>
            <a:r>
              <a:rPr lang="en-GB" dirty="0"/>
              <a:t> units of effort per hour, </a:t>
            </a:r>
            <a:r>
              <a:rPr lang="en-GB" dirty="0">
                <a:solidFill>
                  <a:srgbClr val="FF0000"/>
                </a:solidFill>
              </a:rPr>
              <a:t>the cost of a unit of effort is </a:t>
            </a:r>
            <a:r>
              <a:rPr lang="en-GB" i="1" dirty="0">
                <a:solidFill>
                  <a:srgbClr val="FF0000"/>
                </a:solidFill>
              </a:rPr>
              <a:t>w</a:t>
            </a:r>
            <a:r>
              <a:rPr lang="en-GB" dirty="0">
                <a:solidFill>
                  <a:srgbClr val="FF0000"/>
                </a:solidFill>
              </a:rPr>
              <a:t>/</a:t>
            </a:r>
            <a:r>
              <a:rPr lang="en-GB" i="1" dirty="0">
                <a:solidFill>
                  <a:srgbClr val="FF0000"/>
                </a:solidFill>
              </a:rPr>
              <a:t>e</a:t>
            </a:r>
            <a:r>
              <a:rPr lang="en-GB" dirty="0">
                <a:solidFill>
                  <a:srgbClr val="FF0000"/>
                </a:solidFill>
              </a:rPr>
              <a:t>.</a:t>
            </a:r>
            <a:endParaRPr lang="it-IT" dirty="0">
              <a:solidFill>
                <a:srgbClr val="FF0000"/>
              </a:solidFill>
            </a:endParaRPr>
          </a:p>
          <a:p>
            <a:pPr fontAlgn="base"/>
            <a:r>
              <a:rPr lang="en-GB" dirty="0"/>
              <a:t>So, to maximize profits, the employer should find a feasible combination of effort and wage that minimizes the cost per unit of effort, </a:t>
            </a:r>
            <a:r>
              <a:rPr lang="en-GB" i="1" dirty="0"/>
              <a:t>w</a:t>
            </a:r>
            <a:r>
              <a:rPr lang="en-GB" dirty="0"/>
              <a:t>/</a:t>
            </a:r>
            <a:r>
              <a:rPr lang="en-GB" i="1" dirty="0"/>
              <a:t>e</a:t>
            </a:r>
            <a:r>
              <a:rPr lang="en-GB" dirty="0"/>
              <a:t>. Another way to say the same thing is that the employer should maximize the number of units of effort (sometimes called efficiency units) that he gets per dollar of wage cost, </a:t>
            </a:r>
            <a:r>
              <a:rPr lang="en-GB" i="1" dirty="0"/>
              <a:t>e</a:t>
            </a:r>
            <a:r>
              <a:rPr lang="en-GB" dirty="0"/>
              <a:t>/</a:t>
            </a:r>
            <a:r>
              <a:rPr lang="en-GB" i="1" dirty="0"/>
              <a:t>w</a:t>
            </a:r>
            <a:r>
              <a:rPr lang="en-GB" dirty="0"/>
              <a:t>.</a:t>
            </a:r>
            <a:endParaRPr lang="it-IT" dirty="0"/>
          </a:p>
          <a:p>
            <a:pPr fontAlgn="base"/>
            <a:r>
              <a:rPr lang="en-GB" dirty="0"/>
              <a:t>The upward-sloping straight line in the figure joins together a set of points that have the same ratio of effort to wages, </a:t>
            </a:r>
            <a:r>
              <a:rPr lang="en-GB" i="1" dirty="0"/>
              <a:t>e</a:t>
            </a:r>
            <a:r>
              <a:rPr lang="en-GB" dirty="0"/>
              <a:t>/</a:t>
            </a:r>
            <a:r>
              <a:rPr lang="en-GB" i="1" dirty="0"/>
              <a:t>w</a:t>
            </a:r>
            <a:r>
              <a:rPr lang="en-GB" dirty="0"/>
              <a:t>.</a:t>
            </a:r>
            <a:endParaRPr lang="it-IT" dirty="0"/>
          </a:p>
          <a:p>
            <a:endParaRPr lang="it-IT" dirty="0"/>
          </a:p>
        </p:txBody>
      </p:sp>
      <p:pic>
        <p:nvPicPr>
          <p:cNvPr id="3" name="Immagine 2"/>
          <p:cNvPicPr>
            <a:picLocks noChangeAspect="1"/>
          </p:cNvPicPr>
          <p:nvPr/>
        </p:nvPicPr>
        <p:blipFill>
          <a:blip r:embed="rId2"/>
          <a:stretch>
            <a:fillRect/>
          </a:stretch>
        </p:blipFill>
        <p:spPr>
          <a:xfrm>
            <a:off x="166255" y="1632071"/>
            <a:ext cx="6034655" cy="4362330"/>
          </a:xfrm>
          <a:prstGeom prst="rect">
            <a:avLst/>
          </a:prstGeom>
        </p:spPr>
      </p:pic>
      <p:sp>
        <p:nvSpPr>
          <p:cNvPr id="4" name="CasellaDiTesto 3"/>
          <p:cNvSpPr txBox="1"/>
          <p:nvPr/>
        </p:nvSpPr>
        <p:spPr>
          <a:xfrm>
            <a:off x="8959271" y="365125"/>
            <a:ext cx="2964874" cy="1200329"/>
          </a:xfrm>
          <a:prstGeom prst="rect">
            <a:avLst/>
          </a:prstGeom>
          <a:noFill/>
        </p:spPr>
        <p:txBody>
          <a:bodyPr wrap="square" rtlCol="0">
            <a:spAutoFit/>
          </a:bodyPr>
          <a:lstStyle/>
          <a:p>
            <a:r>
              <a:rPr lang="it-IT" dirty="0" err="1" smtClean="0"/>
              <a:t>Isocost</a:t>
            </a:r>
            <a:r>
              <a:rPr lang="it-IT" dirty="0" smtClean="0"/>
              <a:t> Line</a:t>
            </a:r>
          </a:p>
          <a:p>
            <a:r>
              <a:rPr lang="it-IT" dirty="0" smtClean="0"/>
              <a:t>TC = w/e ; e = w(1/TC)</a:t>
            </a:r>
          </a:p>
          <a:p>
            <a:r>
              <a:rPr lang="it-IT" dirty="0" err="1" smtClean="0"/>
              <a:t>If</a:t>
            </a:r>
            <a:r>
              <a:rPr lang="it-IT" dirty="0" smtClean="0"/>
              <a:t> TC </a:t>
            </a:r>
            <a:r>
              <a:rPr lang="it-IT" dirty="0" err="1" smtClean="0"/>
              <a:t>is</a:t>
            </a:r>
            <a:r>
              <a:rPr lang="it-IT" dirty="0" smtClean="0"/>
              <a:t> </a:t>
            </a:r>
            <a:r>
              <a:rPr lang="it-IT" dirty="0" err="1" smtClean="0"/>
              <a:t>low</a:t>
            </a:r>
            <a:r>
              <a:rPr lang="it-IT" dirty="0" smtClean="0"/>
              <a:t> (high), the line </a:t>
            </a:r>
            <a:r>
              <a:rPr lang="it-IT" dirty="0" err="1" smtClean="0"/>
              <a:t>is</a:t>
            </a:r>
            <a:r>
              <a:rPr lang="it-IT" dirty="0" smtClean="0"/>
              <a:t> </a:t>
            </a:r>
            <a:r>
              <a:rPr lang="it-IT" dirty="0" err="1" smtClean="0"/>
              <a:t>steep</a:t>
            </a:r>
            <a:r>
              <a:rPr lang="it-IT" dirty="0" smtClean="0"/>
              <a:t> (</a:t>
            </a:r>
            <a:r>
              <a:rPr lang="it-IT" dirty="0" err="1" smtClean="0"/>
              <a:t>flat</a:t>
            </a:r>
            <a:r>
              <a:rPr lang="it-IT" dirty="0" smtClean="0"/>
              <a:t>)</a:t>
            </a:r>
            <a:endParaRPr lang="it-IT" dirty="0"/>
          </a:p>
        </p:txBody>
      </p:sp>
    </p:spTree>
    <p:extLst>
      <p:ext uri="{BB962C8B-B14F-4D97-AF65-F5344CB8AC3E}">
        <p14:creationId xmlns:p14="http://schemas.microsoft.com/office/powerpoint/2010/main" val="29908764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The </a:t>
            </a:r>
            <a:r>
              <a:rPr lang="it-IT" dirty="0" err="1" smtClean="0"/>
              <a:t>solution</a:t>
            </a:r>
            <a:endParaRPr lang="it-IT" dirty="0"/>
          </a:p>
        </p:txBody>
      </p:sp>
      <p:sp>
        <p:nvSpPr>
          <p:cNvPr id="11" name="Segnaposto contenuto 10"/>
          <p:cNvSpPr>
            <a:spLocks noGrp="1"/>
          </p:cNvSpPr>
          <p:nvPr>
            <p:ph sz="half" idx="2"/>
          </p:nvPr>
        </p:nvSpPr>
        <p:spPr>
          <a:xfrm>
            <a:off x="6015181" y="1400753"/>
            <a:ext cx="5539509" cy="4351338"/>
          </a:xfrm>
        </p:spPr>
        <p:txBody>
          <a:bodyPr>
            <a:normAutofit fontScale="62500" lnSpcReduction="20000"/>
          </a:bodyPr>
          <a:lstStyle/>
          <a:p>
            <a:pPr fontAlgn="base"/>
            <a:r>
              <a:rPr lang="en-GB" dirty="0"/>
              <a:t>When wages are set by the employer in this manner, they are sometimes called </a:t>
            </a:r>
            <a:r>
              <a:rPr lang="en-GB" dirty="0">
                <a:solidFill>
                  <a:srgbClr val="FF0000"/>
                </a:solidFill>
              </a:rPr>
              <a:t>efficiency wages</a:t>
            </a:r>
            <a:r>
              <a:rPr lang="en-GB" dirty="0"/>
              <a:t> because the employer is recognizing that what matters for profits is </a:t>
            </a:r>
            <a:r>
              <a:rPr lang="en-GB" i="1" dirty="0"/>
              <a:t>e</a:t>
            </a:r>
            <a:r>
              <a:rPr lang="en-GB" dirty="0"/>
              <a:t>/</a:t>
            </a:r>
            <a:r>
              <a:rPr lang="en-GB" i="1" dirty="0"/>
              <a:t>w</a:t>
            </a:r>
            <a:r>
              <a:rPr lang="en-GB" dirty="0"/>
              <a:t>, the efficiency units per dollar of wage costs, rather than how much an hour of work costs. What has the labour discipline model told us?</a:t>
            </a:r>
            <a:endParaRPr lang="it-IT" dirty="0"/>
          </a:p>
          <a:p>
            <a:pPr lvl="0" fontAlgn="base"/>
            <a:r>
              <a:rPr lang="en-GB" i="1" dirty="0"/>
              <a:t>Equilibrium</a:t>
            </a:r>
            <a:r>
              <a:rPr lang="en-GB" dirty="0"/>
              <a:t>: In the owner-employee game, the employer offers a wage and </a:t>
            </a:r>
            <a:r>
              <a:rPr lang="en-GB" dirty="0" smtClean="0"/>
              <a:t>the employee </a:t>
            </a:r>
            <a:r>
              <a:rPr lang="en-GB" dirty="0"/>
              <a:t>provides a level of effort in response. </a:t>
            </a:r>
            <a:endParaRPr lang="en-GB" dirty="0" smtClean="0"/>
          </a:p>
          <a:p>
            <a:pPr lvl="0" fontAlgn="base"/>
            <a:r>
              <a:rPr lang="it-IT" dirty="0" err="1" smtClean="0"/>
              <a:t>Their</a:t>
            </a:r>
            <a:r>
              <a:rPr lang="it-IT" dirty="0" smtClean="0"/>
              <a:t> </a:t>
            </a:r>
            <a:r>
              <a:rPr lang="it-IT" dirty="0" err="1"/>
              <a:t>strategies</a:t>
            </a:r>
            <a:r>
              <a:rPr lang="it-IT" dirty="0"/>
              <a:t> are a </a:t>
            </a:r>
            <a:r>
              <a:rPr lang="it-IT" dirty="0">
                <a:solidFill>
                  <a:srgbClr val="FF0000"/>
                </a:solidFill>
              </a:rPr>
              <a:t>Nash </a:t>
            </a:r>
            <a:r>
              <a:rPr lang="it-IT" dirty="0" err="1">
                <a:solidFill>
                  <a:srgbClr val="FF0000"/>
                </a:solidFill>
              </a:rPr>
              <a:t>equilibrium</a:t>
            </a:r>
            <a:r>
              <a:rPr lang="it-IT" dirty="0"/>
              <a:t>.</a:t>
            </a:r>
          </a:p>
          <a:p>
            <a:pPr lvl="0" fontAlgn="base"/>
            <a:r>
              <a:rPr lang="en-GB" i="1" dirty="0">
                <a:solidFill>
                  <a:srgbClr val="FF0000"/>
                </a:solidFill>
              </a:rPr>
              <a:t>Rent</a:t>
            </a:r>
            <a:r>
              <a:rPr lang="en-GB" dirty="0"/>
              <a:t>: In this allocation </a:t>
            </a:r>
            <a:r>
              <a:rPr lang="en-GB" dirty="0" smtClean="0"/>
              <a:t>the worker </a:t>
            </a:r>
            <a:r>
              <a:rPr lang="en-GB" dirty="0"/>
              <a:t>provides effort because she receives an employment rent that she might lose if she were to slack off on the job.</a:t>
            </a:r>
            <a:endParaRPr lang="it-IT" dirty="0"/>
          </a:p>
          <a:p>
            <a:r>
              <a:rPr lang="en-GB" i="1" dirty="0">
                <a:solidFill>
                  <a:srgbClr val="FF0000"/>
                </a:solidFill>
              </a:rPr>
              <a:t>Power</a:t>
            </a:r>
            <a:r>
              <a:rPr lang="en-GB" dirty="0"/>
              <a:t>: Because </a:t>
            </a:r>
            <a:r>
              <a:rPr lang="en-GB" dirty="0" smtClean="0"/>
              <a:t>the worker </a:t>
            </a:r>
            <a:r>
              <a:rPr lang="en-GB" dirty="0"/>
              <a:t>fears losing this economic rent, the employer is able to exercise power over her, getting her to act in ways that she would not do without this threat of job loss. </a:t>
            </a:r>
            <a:endParaRPr lang="en-GB" dirty="0" smtClean="0"/>
          </a:p>
          <a:p>
            <a:r>
              <a:rPr lang="it-IT" dirty="0" err="1" smtClean="0"/>
              <a:t>This</a:t>
            </a:r>
            <a:r>
              <a:rPr lang="it-IT" dirty="0" smtClean="0"/>
              <a:t> </a:t>
            </a:r>
            <a:r>
              <a:rPr lang="it-IT" dirty="0" err="1"/>
              <a:t>contributes</a:t>
            </a:r>
            <a:r>
              <a:rPr lang="it-IT" dirty="0"/>
              <a:t> to the </a:t>
            </a:r>
            <a:r>
              <a:rPr lang="it-IT" dirty="0" err="1"/>
              <a:t>profits</a:t>
            </a:r>
            <a:r>
              <a:rPr lang="it-IT" dirty="0"/>
              <a:t> of the </a:t>
            </a:r>
            <a:r>
              <a:rPr lang="it-IT" dirty="0" err="1"/>
              <a:t>employer</a:t>
            </a:r>
            <a:r>
              <a:rPr lang="it-IT" dirty="0"/>
              <a:t>.</a:t>
            </a:r>
          </a:p>
        </p:txBody>
      </p:sp>
      <p:sp>
        <p:nvSpPr>
          <p:cNvPr id="7" name="Rectangle 1"/>
          <p:cNvSpPr>
            <a:spLocks noChangeArrowheads="1"/>
          </p:cNvSpPr>
          <p:nvPr/>
        </p:nvSpPr>
        <p:spPr bwMode="auto">
          <a:xfrm>
            <a:off x="0" y="28545"/>
            <a:ext cx="65" cy="4001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altLang="it-IT"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altLang="it-IT" sz="1800" b="0" i="0" u="none" strike="noStrike" cap="none" normalizeH="0" baseline="0" dirty="0" smtClean="0">
              <a:ln>
                <a:noFill/>
              </a:ln>
              <a:solidFill>
                <a:schemeClr val="tx1"/>
              </a:solidFill>
              <a:effectLst/>
              <a:latin typeface="Arial" panose="020B0604020202020204" pitchFamily="34" charset="0"/>
            </a:endParaRPr>
          </a:p>
        </p:txBody>
      </p:sp>
      <p:pic>
        <p:nvPicPr>
          <p:cNvPr id="9" name="Immagine 8"/>
          <p:cNvPicPr>
            <a:picLocks noChangeAspect="1"/>
          </p:cNvPicPr>
          <p:nvPr/>
        </p:nvPicPr>
        <p:blipFill>
          <a:blip r:embed="rId2"/>
          <a:stretch>
            <a:fillRect/>
          </a:stretch>
        </p:blipFill>
        <p:spPr>
          <a:xfrm>
            <a:off x="480292" y="1825625"/>
            <a:ext cx="5178853" cy="3836944"/>
          </a:xfrm>
          <a:prstGeom prst="rect">
            <a:avLst/>
          </a:prstGeom>
        </p:spPr>
      </p:pic>
    </p:spTree>
    <p:extLst>
      <p:ext uri="{BB962C8B-B14F-4D97-AF65-F5344CB8AC3E}">
        <p14:creationId xmlns:p14="http://schemas.microsoft.com/office/powerpoint/2010/main" val="41925827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Unemployment</a:t>
            </a:r>
            <a:r>
              <a:rPr lang="it-IT" dirty="0" smtClean="0"/>
              <a:t> </a:t>
            </a:r>
            <a:r>
              <a:rPr lang="it-IT" dirty="0" err="1" smtClean="0"/>
              <a:t>as</a:t>
            </a:r>
            <a:r>
              <a:rPr lang="it-IT" dirty="0" smtClean="0"/>
              <a:t> a </a:t>
            </a:r>
            <a:r>
              <a:rPr lang="it-IT" dirty="0" err="1" smtClean="0"/>
              <a:t>disciplining</a:t>
            </a:r>
            <a:r>
              <a:rPr lang="it-IT" dirty="0" smtClean="0"/>
              <a:t> </a:t>
            </a:r>
            <a:r>
              <a:rPr lang="it-IT" dirty="0" err="1" smtClean="0"/>
              <a:t>mechanism</a:t>
            </a:r>
            <a:endParaRPr lang="it-IT" dirty="0"/>
          </a:p>
        </p:txBody>
      </p:sp>
      <p:pic>
        <p:nvPicPr>
          <p:cNvPr id="6" name="Immagine 5"/>
          <p:cNvPicPr>
            <a:picLocks noChangeAspect="1"/>
          </p:cNvPicPr>
          <p:nvPr/>
        </p:nvPicPr>
        <p:blipFill>
          <a:blip r:embed="rId2"/>
          <a:stretch>
            <a:fillRect/>
          </a:stretch>
        </p:blipFill>
        <p:spPr>
          <a:xfrm>
            <a:off x="2179783" y="1516628"/>
            <a:ext cx="8201890" cy="5210095"/>
          </a:xfrm>
          <a:prstGeom prst="rect">
            <a:avLst/>
          </a:prstGeom>
        </p:spPr>
      </p:pic>
    </p:spTree>
    <p:extLst>
      <p:ext uri="{BB962C8B-B14F-4D97-AF65-F5344CB8AC3E}">
        <p14:creationId xmlns:p14="http://schemas.microsoft.com/office/powerpoint/2010/main" val="1191629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600" dirty="0" err="1"/>
              <a:t>Introduction</a:t>
            </a:r>
            <a:r>
              <a:rPr lang="it-IT" sz="4600" dirty="0"/>
              <a:t> to the </a:t>
            </a:r>
            <a:r>
              <a:rPr lang="it-IT" sz="4600" dirty="0" err="1"/>
              <a:t>labour</a:t>
            </a:r>
            <a:r>
              <a:rPr lang="it-IT" sz="4600" dirty="0"/>
              <a:t> </a:t>
            </a:r>
            <a:r>
              <a:rPr lang="it-IT" sz="4600" dirty="0" smtClean="0"/>
              <a:t>market</a:t>
            </a:r>
            <a:endParaRPr lang="it-IT" sz="4600" dirty="0"/>
          </a:p>
        </p:txBody>
      </p:sp>
      <p:sp>
        <p:nvSpPr>
          <p:cNvPr id="3" name="Segnaposto contenuto 2"/>
          <p:cNvSpPr>
            <a:spLocks noGrp="1"/>
          </p:cNvSpPr>
          <p:nvPr>
            <p:ph idx="1"/>
          </p:nvPr>
        </p:nvSpPr>
        <p:spPr>
          <a:xfrm>
            <a:off x="838200" y="1825625"/>
            <a:ext cx="10836564" cy="4556702"/>
          </a:xfrm>
        </p:spPr>
        <p:txBody>
          <a:bodyPr>
            <a:normAutofit fontScale="77500" lnSpcReduction="20000"/>
          </a:bodyPr>
          <a:lstStyle/>
          <a:p>
            <a:r>
              <a:rPr lang="it-IT" dirty="0" smtClean="0">
                <a:solidFill>
                  <a:srgbClr val="FF0000"/>
                </a:solidFill>
              </a:rPr>
              <a:t>The </a:t>
            </a:r>
            <a:r>
              <a:rPr lang="it-IT" dirty="0" err="1" smtClean="0">
                <a:solidFill>
                  <a:srgbClr val="FF0000"/>
                </a:solidFill>
              </a:rPr>
              <a:t>firm’s</a:t>
            </a:r>
            <a:r>
              <a:rPr lang="it-IT" dirty="0" smtClean="0">
                <a:solidFill>
                  <a:srgbClr val="FF0000"/>
                </a:solidFill>
              </a:rPr>
              <a:t> </a:t>
            </a:r>
            <a:r>
              <a:rPr lang="it-IT" dirty="0" err="1" smtClean="0">
                <a:solidFill>
                  <a:srgbClr val="FF0000"/>
                </a:solidFill>
              </a:rPr>
              <a:t>perspective</a:t>
            </a:r>
            <a:r>
              <a:rPr lang="it-IT" dirty="0" smtClean="0">
                <a:solidFill>
                  <a:srgbClr val="FF0000"/>
                </a:solidFill>
              </a:rPr>
              <a:t> </a:t>
            </a:r>
            <a:r>
              <a:rPr lang="it-IT" dirty="0" smtClean="0"/>
              <a:t>(</a:t>
            </a:r>
            <a:r>
              <a:rPr lang="it-IT" dirty="0" err="1" smtClean="0"/>
              <a:t>division</a:t>
            </a:r>
            <a:r>
              <a:rPr lang="it-IT" dirty="0" smtClean="0"/>
              <a:t> of </a:t>
            </a:r>
            <a:r>
              <a:rPr lang="it-IT" dirty="0" err="1" smtClean="0"/>
              <a:t>labour</a:t>
            </a:r>
            <a:r>
              <a:rPr lang="it-IT" dirty="0" smtClean="0"/>
              <a:t> </a:t>
            </a:r>
            <a:r>
              <a:rPr lang="it-IT" dirty="0" err="1" smtClean="0"/>
              <a:t>again</a:t>
            </a:r>
            <a:r>
              <a:rPr lang="it-IT" dirty="0" smtClean="0"/>
              <a:t> </a:t>
            </a:r>
            <a:r>
              <a:rPr lang="it-IT" dirty="0" err="1" smtClean="0"/>
              <a:t>but</a:t>
            </a:r>
            <a:r>
              <a:rPr lang="it-IT" dirty="0" smtClean="0"/>
              <a:t> in a </a:t>
            </a:r>
            <a:r>
              <a:rPr lang="it-IT" dirty="0" err="1" smtClean="0"/>
              <a:t>different</a:t>
            </a:r>
            <a:r>
              <a:rPr lang="it-IT" dirty="0" smtClean="0"/>
              <a:t> </a:t>
            </a:r>
            <a:r>
              <a:rPr lang="it-IT" dirty="0" err="1" smtClean="0"/>
              <a:t>setting</a:t>
            </a:r>
            <a:r>
              <a:rPr lang="it-IT" dirty="0" smtClean="0"/>
              <a:t>)</a:t>
            </a:r>
          </a:p>
          <a:p>
            <a:endParaRPr lang="en-US" dirty="0" smtClean="0">
              <a:solidFill>
                <a:srgbClr val="FF0000"/>
              </a:solidFill>
            </a:endParaRPr>
          </a:p>
          <a:p>
            <a:r>
              <a:rPr lang="en-US" dirty="0" smtClean="0">
                <a:solidFill>
                  <a:srgbClr val="FF0000"/>
                </a:solidFill>
              </a:rPr>
              <a:t>Stage 1:</a:t>
            </a:r>
            <a:r>
              <a:rPr lang="en-US" i="1" dirty="0" smtClean="0"/>
              <a:t> The </a:t>
            </a:r>
            <a:r>
              <a:rPr lang="en-US" i="1" dirty="0"/>
              <a:t>human resources department determines the lowest </a:t>
            </a:r>
            <a:r>
              <a:rPr lang="en-US" i="1" dirty="0" smtClean="0"/>
              <a:t>nominal wage </a:t>
            </a:r>
            <a:r>
              <a:rPr lang="en-US" i="1" dirty="0"/>
              <a:t>it can </a:t>
            </a:r>
            <a:r>
              <a:rPr lang="en-US" i="1" dirty="0" smtClean="0"/>
              <a:t>pay (W)</a:t>
            </a:r>
            <a:r>
              <a:rPr lang="en-US" dirty="0" smtClean="0"/>
              <a:t> so as not to undermine </a:t>
            </a:r>
            <a:r>
              <a:rPr lang="en-US" dirty="0"/>
              <a:t>the workers’ </a:t>
            </a:r>
            <a:r>
              <a:rPr lang="en-US" dirty="0" smtClean="0"/>
              <a:t>motivation, given the </a:t>
            </a:r>
            <a:r>
              <a:rPr lang="en-US" dirty="0"/>
              <a:t>prices </a:t>
            </a:r>
            <a:r>
              <a:rPr lang="en-US" dirty="0" smtClean="0"/>
              <a:t>and wages set by the </a:t>
            </a:r>
            <a:r>
              <a:rPr lang="en-US" dirty="0"/>
              <a:t>other </a:t>
            </a:r>
            <a:r>
              <a:rPr lang="en-US" dirty="0" smtClean="0"/>
              <a:t>firms </a:t>
            </a:r>
            <a:r>
              <a:rPr lang="en-US" dirty="0"/>
              <a:t>and the unemployment </a:t>
            </a:r>
            <a:r>
              <a:rPr lang="en-US" dirty="0" smtClean="0"/>
              <a:t>rate. </a:t>
            </a:r>
            <a:r>
              <a:rPr lang="en-US" dirty="0"/>
              <a:t>It communicates this information to the </a:t>
            </a:r>
            <a:r>
              <a:rPr lang="en-US" dirty="0" smtClean="0"/>
              <a:t>marketing department </a:t>
            </a:r>
            <a:r>
              <a:rPr lang="en-US" dirty="0"/>
              <a:t>(PD).</a:t>
            </a:r>
            <a:endParaRPr lang="en-US" dirty="0" smtClean="0"/>
          </a:p>
          <a:p>
            <a:endParaRPr lang="en-US" dirty="0" smtClean="0">
              <a:solidFill>
                <a:srgbClr val="FF0000"/>
              </a:solidFill>
            </a:endParaRPr>
          </a:p>
          <a:p>
            <a:r>
              <a:rPr lang="en-US" dirty="0" smtClean="0">
                <a:solidFill>
                  <a:srgbClr val="FF0000"/>
                </a:solidFill>
              </a:rPr>
              <a:t>Stage 2:</a:t>
            </a:r>
            <a:r>
              <a:rPr lang="en-US" i="1" dirty="0"/>
              <a:t> The marketing department sets the </a:t>
            </a:r>
            <a:r>
              <a:rPr lang="en-US" i="1" dirty="0" smtClean="0"/>
              <a:t>price (P)</a:t>
            </a:r>
            <a:r>
              <a:rPr lang="en-US" dirty="0" smtClean="0"/>
              <a:t>, based on </a:t>
            </a:r>
            <a:r>
              <a:rPr lang="en-US" i="1" dirty="0" smtClean="0"/>
              <a:t>W</a:t>
            </a:r>
            <a:r>
              <a:rPr lang="en-US" dirty="0" smtClean="0"/>
              <a:t>, the </a:t>
            </a:r>
            <a:r>
              <a:rPr lang="en-US" dirty="0"/>
              <a:t>shape and position of the demand curve facing the </a:t>
            </a:r>
            <a:r>
              <a:rPr lang="en-US" dirty="0" smtClean="0"/>
              <a:t>firm, and the goal of profit maximization. In this way, the firm sets </a:t>
            </a:r>
            <a:r>
              <a:rPr lang="en-US" dirty="0"/>
              <a:t>the size of the markup over the cost of hiring </a:t>
            </a:r>
            <a:r>
              <a:rPr lang="en-US" dirty="0" err="1" smtClean="0"/>
              <a:t>labour</a:t>
            </a:r>
            <a:r>
              <a:rPr lang="en-US" dirty="0" smtClean="0"/>
              <a:t> and </a:t>
            </a:r>
            <a:r>
              <a:rPr lang="en-US" dirty="0"/>
              <a:t>the amount of output the firm will sell. It communicates this information to the production department (PD</a:t>
            </a:r>
            <a:r>
              <a:rPr lang="en-US" dirty="0" smtClean="0"/>
              <a:t>).</a:t>
            </a:r>
          </a:p>
          <a:p>
            <a:endParaRPr lang="en-US" dirty="0" smtClean="0">
              <a:solidFill>
                <a:srgbClr val="FF0000"/>
              </a:solidFill>
            </a:endParaRPr>
          </a:p>
          <a:p>
            <a:r>
              <a:rPr lang="en-US" dirty="0" smtClean="0">
                <a:solidFill>
                  <a:srgbClr val="FF0000"/>
                </a:solidFill>
              </a:rPr>
              <a:t>Stage 3:</a:t>
            </a:r>
            <a:r>
              <a:rPr lang="en-US" i="1" dirty="0" smtClean="0"/>
              <a:t> </a:t>
            </a:r>
            <a:r>
              <a:rPr lang="en-US" i="1" dirty="0"/>
              <a:t>The production department then calculates how many employees have to be hired to produce the output</a:t>
            </a:r>
            <a:r>
              <a:rPr lang="en-US" dirty="0"/>
              <a:t> determined by the marketing department, based on the firm’s production function.</a:t>
            </a:r>
            <a:endParaRPr lang="it-IT" dirty="0"/>
          </a:p>
        </p:txBody>
      </p:sp>
    </p:spTree>
    <p:extLst>
      <p:ext uri="{BB962C8B-B14F-4D97-AF65-F5344CB8AC3E}">
        <p14:creationId xmlns:p14="http://schemas.microsoft.com/office/powerpoint/2010/main" val="1340511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600" dirty="0" err="1"/>
              <a:t>Introduction</a:t>
            </a:r>
            <a:r>
              <a:rPr lang="it-IT" sz="4600" dirty="0"/>
              <a:t> to the </a:t>
            </a:r>
            <a:r>
              <a:rPr lang="it-IT" sz="4600" dirty="0" err="1"/>
              <a:t>labour</a:t>
            </a:r>
            <a:r>
              <a:rPr lang="it-IT" sz="4600" dirty="0"/>
              <a:t> </a:t>
            </a:r>
            <a:r>
              <a:rPr lang="it-IT" sz="4600" dirty="0" smtClean="0"/>
              <a:t>market, 2</a:t>
            </a:r>
            <a:endParaRPr lang="it-IT" sz="4600" dirty="0"/>
          </a:p>
        </p:txBody>
      </p:sp>
      <p:sp>
        <p:nvSpPr>
          <p:cNvPr id="3" name="Segnaposto contenuto 2"/>
          <p:cNvSpPr>
            <a:spLocks noGrp="1"/>
          </p:cNvSpPr>
          <p:nvPr>
            <p:ph idx="1"/>
          </p:nvPr>
        </p:nvSpPr>
        <p:spPr>
          <a:xfrm>
            <a:off x="581891" y="1825625"/>
            <a:ext cx="11176000" cy="4492048"/>
          </a:xfrm>
        </p:spPr>
        <p:txBody>
          <a:bodyPr>
            <a:normAutofit fontScale="77500" lnSpcReduction="20000"/>
          </a:bodyPr>
          <a:lstStyle/>
          <a:p>
            <a:pPr fontAlgn="base">
              <a:lnSpc>
                <a:spcPct val="110000"/>
              </a:lnSpc>
            </a:pPr>
            <a:r>
              <a:rPr lang="it-IT" dirty="0" smtClean="0">
                <a:solidFill>
                  <a:srgbClr val="FF0000"/>
                </a:solidFill>
              </a:rPr>
              <a:t>The </a:t>
            </a:r>
            <a:r>
              <a:rPr lang="it-IT" dirty="0">
                <a:solidFill>
                  <a:srgbClr val="FF0000"/>
                </a:solidFill>
              </a:rPr>
              <a:t>aggregate (macro) </a:t>
            </a:r>
            <a:r>
              <a:rPr lang="it-IT" dirty="0" err="1" smtClean="0">
                <a:solidFill>
                  <a:srgbClr val="FF0000"/>
                </a:solidFill>
              </a:rPr>
              <a:t>perspective</a:t>
            </a:r>
            <a:r>
              <a:rPr lang="it-IT" dirty="0" smtClean="0">
                <a:solidFill>
                  <a:srgbClr val="FF0000"/>
                </a:solidFill>
              </a:rPr>
              <a:t>: </a:t>
            </a:r>
            <a:r>
              <a:rPr lang="en-GB" dirty="0" smtClean="0"/>
              <a:t>Once </a:t>
            </a:r>
            <a:r>
              <a:rPr lang="en-GB" dirty="0"/>
              <a:t>all firms in the economy have made their wage and price (</a:t>
            </a:r>
            <a:r>
              <a:rPr lang="en-GB" dirty="0" err="1"/>
              <a:t>markup</a:t>
            </a:r>
            <a:r>
              <a:rPr lang="en-GB" dirty="0"/>
              <a:t>) decisions, the output per worker in the economy is divided into the real wage that a worker receives, and the real profits that the owner receives. </a:t>
            </a:r>
            <a:r>
              <a:rPr lang="en-GB" dirty="0" smtClean="0"/>
              <a:t> If </a:t>
            </a:r>
            <a:r>
              <a:rPr lang="en-GB" dirty="0"/>
              <a:t>all firms are charging the same price and setting the same nominal wage, then a higher real wage</a:t>
            </a:r>
            <a:r>
              <a:rPr lang="en-GB" dirty="0">
                <a:solidFill>
                  <a:srgbClr val="FF0000"/>
                </a:solidFill>
              </a:rPr>
              <a:t> (W/P) </a:t>
            </a:r>
            <a:r>
              <a:rPr lang="en-GB" dirty="0"/>
              <a:t>means a lower </a:t>
            </a:r>
            <a:r>
              <a:rPr lang="en-GB" dirty="0" err="1"/>
              <a:t>markup</a:t>
            </a:r>
            <a:r>
              <a:rPr lang="en-GB" dirty="0"/>
              <a:t> </a:t>
            </a:r>
            <a:r>
              <a:rPr lang="en-GB" dirty="0">
                <a:solidFill>
                  <a:srgbClr val="FF0000"/>
                </a:solidFill>
              </a:rPr>
              <a:t>(1 − (W/P))</a:t>
            </a:r>
            <a:r>
              <a:rPr lang="en-GB" dirty="0"/>
              <a:t>. To understand how the real wage and employment are jointly determined in the labour market, we need two basic concepts</a:t>
            </a:r>
            <a:r>
              <a:rPr lang="en-GB" dirty="0" smtClean="0"/>
              <a:t>.</a:t>
            </a:r>
          </a:p>
          <a:p>
            <a:pPr fontAlgn="base">
              <a:lnSpc>
                <a:spcPct val="110000"/>
              </a:lnSpc>
            </a:pPr>
            <a:endParaRPr lang="it-IT" dirty="0"/>
          </a:p>
          <a:p>
            <a:pPr fontAlgn="base">
              <a:lnSpc>
                <a:spcPct val="110000"/>
              </a:lnSpc>
            </a:pPr>
            <a:r>
              <a:rPr lang="en-GB" dirty="0">
                <a:solidFill>
                  <a:srgbClr val="FF0000"/>
                </a:solidFill>
              </a:rPr>
              <a:t>The wage-setting curve</a:t>
            </a:r>
            <a:r>
              <a:rPr lang="en-GB" dirty="0"/>
              <a:t>: The curve that gives the real wage necessary at each level of economy-wide employment to provide workers with incentives to work hard and well. </a:t>
            </a:r>
          </a:p>
          <a:p>
            <a:pPr fontAlgn="base">
              <a:lnSpc>
                <a:spcPct val="110000"/>
              </a:lnSpc>
            </a:pPr>
            <a:endParaRPr lang="en-GB" dirty="0" smtClean="0">
              <a:solidFill>
                <a:srgbClr val="FF0000"/>
              </a:solidFill>
            </a:endParaRPr>
          </a:p>
          <a:p>
            <a:pPr fontAlgn="base">
              <a:lnSpc>
                <a:spcPct val="110000"/>
              </a:lnSpc>
            </a:pPr>
            <a:r>
              <a:rPr lang="en-GB" dirty="0" smtClean="0">
                <a:solidFill>
                  <a:srgbClr val="FF0000"/>
                </a:solidFill>
              </a:rPr>
              <a:t>The</a:t>
            </a:r>
            <a:r>
              <a:rPr lang="en-GB" dirty="0">
                <a:solidFill>
                  <a:srgbClr val="FF0000"/>
                </a:solidFill>
              </a:rPr>
              <a:t> </a:t>
            </a:r>
            <a:r>
              <a:rPr lang="en-GB" dirty="0" smtClean="0">
                <a:solidFill>
                  <a:srgbClr val="FF0000"/>
                </a:solidFill>
              </a:rPr>
              <a:t>price-setting curve</a:t>
            </a:r>
            <a:r>
              <a:rPr lang="en-GB" dirty="0" smtClean="0"/>
              <a:t>:</a:t>
            </a:r>
            <a:r>
              <a:rPr lang="en-GB" dirty="0"/>
              <a:t> The curve that gives the real wage paid when firms choose their profit-maximizing </a:t>
            </a:r>
            <a:r>
              <a:rPr lang="en-GB" dirty="0" smtClean="0"/>
              <a:t>price.</a:t>
            </a:r>
            <a:endParaRPr lang="it-IT" dirty="0"/>
          </a:p>
          <a:p>
            <a:endParaRPr lang="it-IT" dirty="0"/>
          </a:p>
        </p:txBody>
      </p:sp>
    </p:spTree>
    <p:extLst>
      <p:ext uri="{BB962C8B-B14F-4D97-AF65-F5344CB8AC3E}">
        <p14:creationId xmlns:p14="http://schemas.microsoft.com/office/powerpoint/2010/main" val="33751702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3005</TotalTime>
  <Words>989</Words>
  <Application>Microsoft Office PowerPoint</Application>
  <PresentationFormat>Widescreen</PresentationFormat>
  <Paragraphs>86</Paragraphs>
  <Slides>12</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12</vt:i4>
      </vt:variant>
    </vt:vector>
  </HeadingPairs>
  <TitlesOfParts>
    <vt:vector size="16" baseType="lpstr">
      <vt:lpstr>Arial</vt:lpstr>
      <vt:lpstr>Calibri</vt:lpstr>
      <vt:lpstr>Calibri Light</vt:lpstr>
      <vt:lpstr>Tema di Office</vt:lpstr>
      <vt:lpstr>Macroeconomics  Lecture 4 29.04.24</vt:lpstr>
      <vt:lpstr>Labour contract design: problems and ER</vt:lpstr>
      <vt:lpstr>Employment rent and its determinants, 1</vt:lpstr>
      <vt:lpstr>Employment rent and its determinants, 2</vt:lpstr>
      <vt:lpstr>Employment rent and its determinants, 3</vt:lpstr>
      <vt:lpstr>Work and wages: the labour discipline model</vt:lpstr>
      <vt:lpstr>The employee’s best response function</vt:lpstr>
      <vt:lpstr>The employer’s indifference curves</vt:lpstr>
      <vt:lpstr>The solution</vt:lpstr>
      <vt:lpstr>Unemployment as a disciplining mechanism</vt:lpstr>
      <vt:lpstr>Introduction to the labour market</vt:lpstr>
      <vt:lpstr>Introduction to the labour market,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220</cp:revision>
  <dcterms:created xsi:type="dcterms:W3CDTF">2020-08-16T17:14:48Z</dcterms:created>
  <dcterms:modified xsi:type="dcterms:W3CDTF">2024-04-23T17:01:49Z</dcterms:modified>
</cp:coreProperties>
</file>