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271" r:id="rId3"/>
    <p:sldId id="273" r:id="rId4"/>
    <p:sldId id="274" r:id="rId5"/>
    <p:sldId id="267" r:id="rId6"/>
    <p:sldId id="268" r:id="rId7"/>
    <p:sldId id="269" r:id="rId8"/>
    <p:sldId id="270" r:id="rId9"/>
    <p:sldId id="275" r:id="rId10"/>
    <p:sldId id="276" r:id="rId11"/>
    <p:sldId id="277" r:id="rId12"/>
    <p:sldId id="279" r:id="rId13"/>
    <p:sldId id="280" r:id="rId14"/>
    <p:sldId id="282" r:id="rId15"/>
    <p:sldId id="283" r:id="rId16"/>
    <p:sldId id="284" r:id="rId17"/>
    <p:sldId id="291" r:id="rId18"/>
    <p:sldId id="293" r:id="rId19"/>
    <p:sldId id="294" r:id="rId20"/>
    <p:sldId id="296" r:id="rId21"/>
    <p:sldId id="295" r:id="rId22"/>
    <p:sldId id="286" r:id="rId2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4" autoAdjust="0"/>
    <p:restoredTop sz="94660"/>
  </p:normalViewPr>
  <p:slideViewPr>
    <p:cSldViewPr snapToGrid="0">
      <p:cViewPr varScale="1">
        <p:scale>
          <a:sx n="69" d="100"/>
          <a:sy n="69" d="100"/>
        </p:scale>
        <p:origin x="5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28/04/2024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28/04/2024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28/04/2024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28/04/2024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28/04/2024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28/04/2024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28/04/2024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28/04/2024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5</a:t>
            </a:r>
            <a:r>
              <a:rPr lang="it-IT" sz="3000" smtClean="0"/>
              <a:t/>
            </a:r>
            <a:br>
              <a:rPr lang="it-IT" sz="3000" smtClean="0"/>
            </a:br>
            <a:r>
              <a:rPr lang="it-IT" sz="3000" smtClean="0"/>
              <a:t>30.04.24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13747266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err="1" smtClean="0"/>
              <a:t>Hiring</a:t>
            </a:r>
            <a:r>
              <a:rPr lang="it-IT" dirty="0" smtClean="0"/>
              <a:t> and the </a:t>
            </a:r>
            <a:r>
              <a:rPr lang="it-IT" dirty="0" err="1" smtClean="0"/>
              <a:t>labour</a:t>
            </a:r>
            <a:r>
              <a:rPr lang="it-IT" dirty="0" smtClean="0"/>
              <a:t> discipline model</a:t>
            </a:r>
            <a:endParaRPr lang="it-IT" dirty="0"/>
          </a:p>
        </p:txBody>
      </p:sp>
      <p:sp>
        <p:nvSpPr>
          <p:cNvPr id="11" name="Segnaposto contenuto 10"/>
          <p:cNvSpPr>
            <a:spLocks noGrp="1"/>
          </p:cNvSpPr>
          <p:nvPr>
            <p:ph sz="half" idx="2"/>
          </p:nvPr>
        </p:nvSpPr>
        <p:spPr>
          <a:xfrm>
            <a:off x="6096000" y="1936462"/>
            <a:ext cx="5539509" cy="4351338"/>
          </a:xfrm>
        </p:spPr>
        <p:txBody>
          <a:bodyPr>
            <a:normAutofit fontScale="62500" lnSpcReduction="20000"/>
          </a:bodyPr>
          <a:lstStyle/>
          <a:p>
            <a:pPr fontAlgn="base"/>
            <a:r>
              <a:rPr lang="en-GB" dirty="0"/>
              <a:t>When wages are set by the employer in this manner, they are sometimes called </a:t>
            </a:r>
            <a:r>
              <a:rPr lang="en-GB" dirty="0">
                <a:solidFill>
                  <a:srgbClr val="FF0000"/>
                </a:solidFill>
              </a:rPr>
              <a:t>efficiency wages</a:t>
            </a:r>
            <a:r>
              <a:rPr lang="en-GB" dirty="0"/>
              <a:t> because the employer is recognizing that what matters for profits is </a:t>
            </a:r>
            <a:r>
              <a:rPr lang="en-GB" i="1" dirty="0"/>
              <a:t>e</a:t>
            </a:r>
            <a:r>
              <a:rPr lang="en-GB" dirty="0"/>
              <a:t>/</a:t>
            </a:r>
            <a:r>
              <a:rPr lang="en-GB" i="1" dirty="0"/>
              <a:t>w</a:t>
            </a:r>
            <a:r>
              <a:rPr lang="en-GB" dirty="0"/>
              <a:t>, the efficiency units per dollar of wage costs, rather than how much an hour of work costs. What has the labour discipline model told us?</a:t>
            </a:r>
            <a:endParaRPr lang="it-IT" dirty="0"/>
          </a:p>
          <a:p>
            <a:pPr lvl="0" fontAlgn="base"/>
            <a:r>
              <a:rPr lang="en-GB" i="1" dirty="0"/>
              <a:t>Equilibrium</a:t>
            </a:r>
            <a:r>
              <a:rPr lang="en-GB" dirty="0"/>
              <a:t>: In the owner-employee game, the employer offers a wage and </a:t>
            </a:r>
            <a:r>
              <a:rPr lang="en-GB" dirty="0" smtClean="0"/>
              <a:t>the employee </a:t>
            </a:r>
            <a:r>
              <a:rPr lang="en-GB" dirty="0"/>
              <a:t>provides a level of effort in response. </a:t>
            </a:r>
            <a:endParaRPr lang="en-GB" dirty="0" smtClean="0"/>
          </a:p>
          <a:p>
            <a:pPr lvl="0" fontAlgn="base"/>
            <a:r>
              <a:rPr lang="it-IT" dirty="0" err="1" smtClean="0"/>
              <a:t>Their</a:t>
            </a:r>
            <a:r>
              <a:rPr lang="it-IT" dirty="0" smtClean="0"/>
              <a:t> </a:t>
            </a:r>
            <a:r>
              <a:rPr lang="it-IT" dirty="0" err="1"/>
              <a:t>strategies</a:t>
            </a:r>
            <a:r>
              <a:rPr lang="it-IT" dirty="0"/>
              <a:t> are a </a:t>
            </a:r>
            <a:r>
              <a:rPr lang="it-IT" dirty="0">
                <a:solidFill>
                  <a:srgbClr val="FF0000"/>
                </a:solidFill>
              </a:rPr>
              <a:t>Nash </a:t>
            </a:r>
            <a:r>
              <a:rPr lang="it-IT" dirty="0" err="1">
                <a:solidFill>
                  <a:srgbClr val="FF0000"/>
                </a:solidFill>
              </a:rPr>
              <a:t>equilibrium</a:t>
            </a:r>
            <a:r>
              <a:rPr lang="it-IT" dirty="0"/>
              <a:t>.</a:t>
            </a:r>
          </a:p>
          <a:p>
            <a:pPr lvl="0" fontAlgn="base"/>
            <a:r>
              <a:rPr lang="en-GB" i="1" dirty="0">
                <a:solidFill>
                  <a:srgbClr val="FF0000"/>
                </a:solidFill>
              </a:rPr>
              <a:t>Rent</a:t>
            </a:r>
            <a:r>
              <a:rPr lang="en-GB" dirty="0"/>
              <a:t>: In this allocation </a:t>
            </a:r>
            <a:r>
              <a:rPr lang="en-GB" dirty="0" smtClean="0"/>
              <a:t>the worker </a:t>
            </a:r>
            <a:r>
              <a:rPr lang="en-GB" dirty="0"/>
              <a:t>provides effort because she receives an employment rent that she might lose if she were to slack off on the job.</a:t>
            </a:r>
            <a:endParaRPr lang="it-IT" dirty="0"/>
          </a:p>
          <a:p>
            <a:r>
              <a:rPr lang="en-GB" i="1" dirty="0">
                <a:solidFill>
                  <a:srgbClr val="FF0000"/>
                </a:solidFill>
              </a:rPr>
              <a:t>Power</a:t>
            </a:r>
            <a:r>
              <a:rPr lang="en-GB" dirty="0"/>
              <a:t>: Because </a:t>
            </a:r>
            <a:r>
              <a:rPr lang="en-GB" dirty="0" smtClean="0"/>
              <a:t>the worker </a:t>
            </a:r>
            <a:r>
              <a:rPr lang="en-GB" dirty="0"/>
              <a:t>fears losing this economic rent, the employer is able to exercise power over her, getting her to act in ways that she would not do without this threat of job loss. </a:t>
            </a:r>
            <a:endParaRPr lang="en-GB" dirty="0" smtClean="0"/>
          </a:p>
        </p:txBody>
      </p:sp>
      <p:sp>
        <p:nvSpPr>
          <p:cNvPr id="7" name="Rectangle 1"/>
          <p:cNvSpPr>
            <a:spLocks noChangeArrowheads="1"/>
          </p:cNvSpPr>
          <p:nvPr/>
        </p:nvSpPr>
        <p:spPr bwMode="auto">
          <a:xfrm>
            <a:off x="0" y="28545"/>
            <a:ext cx="65" cy="4001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altLang="it-IT"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altLang="it-IT" sz="1800" b="0" i="0" u="none" strike="noStrike" cap="none" normalizeH="0" baseline="0" dirty="0" smtClean="0">
              <a:ln>
                <a:noFill/>
              </a:ln>
              <a:solidFill>
                <a:schemeClr val="tx1"/>
              </a:solidFill>
              <a:effectLst/>
              <a:latin typeface="Arial" panose="020B0604020202020204" pitchFamily="34" charset="0"/>
            </a:endParaRPr>
          </a:p>
        </p:txBody>
      </p:sp>
      <p:pic>
        <p:nvPicPr>
          <p:cNvPr id="9" name="Immagine 8"/>
          <p:cNvPicPr>
            <a:picLocks noChangeAspect="1"/>
          </p:cNvPicPr>
          <p:nvPr/>
        </p:nvPicPr>
        <p:blipFill>
          <a:blip r:embed="rId2"/>
          <a:stretch>
            <a:fillRect/>
          </a:stretch>
        </p:blipFill>
        <p:spPr>
          <a:xfrm>
            <a:off x="655783" y="1936462"/>
            <a:ext cx="5178853" cy="3836944"/>
          </a:xfrm>
          <a:prstGeom prst="rect">
            <a:avLst/>
          </a:prstGeom>
        </p:spPr>
      </p:pic>
    </p:spTree>
    <p:extLst>
      <p:ext uri="{BB962C8B-B14F-4D97-AF65-F5344CB8AC3E}">
        <p14:creationId xmlns:p14="http://schemas.microsoft.com/office/powerpoint/2010/main" val="5324729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600" dirty="0" err="1"/>
              <a:t>Introduction</a:t>
            </a:r>
            <a:r>
              <a:rPr lang="it-IT" sz="4600" dirty="0"/>
              <a:t> to the </a:t>
            </a:r>
            <a:r>
              <a:rPr lang="it-IT" sz="4600" dirty="0" err="1"/>
              <a:t>labour</a:t>
            </a:r>
            <a:r>
              <a:rPr lang="it-IT" sz="4600" dirty="0"/>
              <a:t> </a:t>
            </a:r>
            <a:r>
              <a:rPr lang="it-IT" sz="4600" dirty="0" smtClean="0"/>
              <a:t>market (</a:t>
            </a:r>
            <a:r>
              <a:rPr lang="it-IT" sz="4600" dirty="0" err="1" smtClean="0"/>
              <a:t>step</a:t>
            </a:r>
            <a:r>
              <a:rPr lang="it-IT" sz="4600" dirty="0" smtClean="0"/>
              <a:t> 1)</a:t>
            </a:r>
            <a:endParaRPr lang="it-IT" sz="4600" dirty="0"/>
          </a:p>
        </p:txBody>
      </p:sp>
      <p:sp>
        <p:nvSpPr>
          <p:cNvPr id="3" name="Segnaposto contenuto 2"/>
          <p:cNvSpPr>
            <a:spLocks noGrp="1"/>
          </p:cNvSpPr>
          <p:nvPr>
            <p:ph idx="1"/>
          </p:nvPr>
        </p:nvSpPr>
        <p:spPr>
          <a:xfrm>
            <a:off x="838200" y="1825625"/>
            <a:ext cx="10836564" cy="4556702"/>
          </a:xfrm>
        </p:spPr>
        <p:txBody>
          <a:bodyPr>
            <a:normAutofit fontScale="77500" lnSpcReduction="20000"/>
          </a:bodyPr>
          <a:lstStyle/>
          <a:p>
            <a:r>
              <a:rPr lang="it-IT" dirty="0" smtClean="0">
                <a:solidFill>
                  <a:srgbClr val="FF0000"/>
                </a:solidFill>
              </a:rPr>
              <a:t>The </a:t>
            </a:r>
            <a:r>
              <a:rPr lang="it-IT" dirty="0" err="1" smtClean="0">
                <a:solidFill>
                  <a:srgbClr val="FF0000"/>
                </a:solidFill>
              </a:rPr>
              <a:t>firm’s</a:t>
            </a:r>
            <a:r>
              <a:rPr lang="it-IT" dirty="0" smtClean="0">
                <a:solidFill>
                  <a:srgbClr val="FF0000"/>
                </a:solidFill>
              </a:rPr>
              <a:t> </a:t>
            </a:r>
            <a:r>
              <a:rPr lang="it-IT" dirty="0" err="1" smtClean="0">
                <a:solidFill>
                  <a:srgbClr val="FF0000"/>
                </a:solidFill>
              </a:rPr>
              <a:t>perspective</a:t>
            </a:r>
            <a:r>
              <a:rPr lang="it-IT" dirty="0" smtClean="0">
                <a:solidFill>
                  <a:srgbClr val="FF0000"/>
                </a:solidFill>
              </a:rPr>
              <a:t> </a:t>
            </a:r>
            <a:r>
              <a:rPr lang="it-IT" dirty="0" smtClean="0"/>
              <a:t>(</a:t>
            </a:r>
            <a:r>
              <a:rPr lang="it-IT" dirty="0" err="1" smtClean="0"/>
              <a:t>division</a:t>
            </a:r>
            <a:r>
              <a:rPr lang="it-IT" dirty="0" smtClean="0"/>
              <a:t> of </a:t>
            </a:r>
            <a:r>
              <a:rPr lang="it-IT" dirty="0" err="1" smtClean="0"/>
              <a:t>labour</a:t>
            </a:r>
            <a:r>
              <a:rPr lang="it-IT" dirty="0" smtClean="0"/>
              <a:t> </a:t>
            </a:r>
            <a:r>
              <a:rPr lang="it-IT" dirty="0" err="1" smtClean="0"/>
              <a:t>again</a:t>
            </a:r>
            <a:r>
              <a:rPr lang="it-IT" dirty="0" smtClean="0"/>
              <a:t> </a:t>
            </a:r>
            <a:r>
              <a:rPr lang="it-IT" dirty="0" err="1" smtClean="0"/>
              <a:t>but</a:t>
            </a:r>
            <a:r>
              <a:rPr lang="it-IT" dirty="0" smtClean="0"/>
              <a:t> in a </a:t>
            </a:r>
            <a:r>
              <a:rPr lang="it-IT" dirty="0" err="1" smtClean="0"/>
              <a:t>different</a:t>
            </a:r>
            <a:r>
              <a:rPr lang="it-IT" dirty="0" smtClean="0"/>
              <a:t> </a:t>
            </a:r>
            <a:r>
              <a:rPr lang="it-IT" dirty="0" err="1" smtClean="0"/>
              <a:t>setting</a:t>
            </a:r>
            <a:r>
              <a:rPr lang="it-IT" dirty="0" smtClean="0"/>
              <a:t>)</a:t>
            </a:r>
          </a:p>
          <a:p>
            <a:endParaRPr lang="en-US" dirty="0" smtClean="0">
              <a:solidFill>
                <a:srgbClr val="FF0000"/>
              </a:solidFill>
            </a:endParaRPr>
          </a:p>
          <a:p>
            <a:r>
              <a:rPr lang="en-US" dirty="0" smtClean="0">
                <a:solidFill>
                  <a:srgbClr val="FF0000"/>
                </a:solidFill>
              </a:rPr>
              <a:t>Stage 1:</a:t>
            </a:r>
            <a:r>
              <a:rPr lang="en-US" i="1" dirty="0" smtClean="0"/>
              <a:t> The </a:t>
            </a:r>
            <a:r>
              <a:rPr lang="en-US" i="1" dirty="0"/>
              <a:t>human resources department determines the lowest </a:t>
            </a:r>
            <a:r>
              <a:rPr lang="en-US" i="1" dirty="0" smtClean="0"/>
              <a:t>nominal wage </a:t>
            </a:r>
            <a:r>
              <a:rPr lang="en-US" i="1" dirty="0"/>
              <a:t>it can </a:t>
            </a:r>
            <a:r>
              <a:rPr lang="en-US" i="1" dirty="0" smtClean="0"/>
              <a:t>pay (W)</a:t>
            </a:r>
            <a:r>
              <a:rPr lang="en-US" dirty="0" smtClean="0"/>
              <a:t> so as not to undermine </a:t>
            </a:r>
            <a:r>
              <a:rPr lang="en-US" dirty="0"/>
              <a:t>the workers’ </a:t>
            </a:r>
            <a:r>
              <a:rPr lang="en-US" dirty="0" smtClean="0"/>
              <a:t>motivation (effort e), given the </a:t>
            </a:r>
            <a:r>
              <a:rPr lang="en-US" dirty="0"/>
              <a:t>prices </a:t>
            </a:r>
            <a:r>
              <a:rPr lang="en-US" dirty="0" smtClean="0"/>
              <a:t>and wages set by the </a:t>
            </a:r>
            <a:r>
              <a:rPr lang="en-US" dirty="0"/>
              <a:t>other </a:t>
            </a:r>
            <a:r>
              <a:rPr lang="en-US" dirty="0" smtClean="0"/>
              <a:t>firms </a:t>
            </a:r>
            <a:r>
              <a:rPr lang="en-US" dirty="0"/>
              <a:t>and the unemployment </a:t>
            </a:r>
            <a:r>
              <a:rPr lang="en-US" dirty="0" smtClean="0"/>
              <a:t>rate. </a:t>
            </a:r>
            <a:r>
              <a:rPr lang="en-US" dirty="0"/>
              <a:t>It communicates this information to the </a:t>
            </a:r>
            <a:r>
              <a:rPr lang="en-US" dirty="0" smtClean="0"/>
              <a:t>marketing department </a:t>
            </a:r>
            <a:r>
              <a:rPr lang="en-US" dirty="0"/>
              <a:t>(PD).</a:t>
            </a:r>
            <a:endParaRPr lang="en-US" dirty="0" smtClean="0"/>
          </a:p>
          <a:p>
            <a:endParaRPr lang="en-US" dirty="0" smtClean="0">
              <a:solidFill>
                <a:srgbClr val="FF0000"/>
              </a:solidFill>
            </a:endParaRPr>
          </a:p>
          <a:p>
            <a:r>
              <a:rPr lang="en-US" dirty="0" smtClean="0">
                <a:solidFill>
                  <a:srgbClr val="FF0000"/>
                </a:solidFill>
              </a:rPr>
              <a:t>Stage 2:</a:t>
            </a:r>
            <a:r>
              <a:rPr lang="en-US" i="1" dirty="0"/>
              <a:t> The marketing department sets the </a:t>
            </a:r>
            <a:r>
              <a:rPr lang="en-US" i="1" dirty="0" smtClean="0"/>
              <a:t>price (P)</a:t>
            </a:r>
            <a:r>
              <a:rPr lang="en-US" dirty="0" smtClean="0"/>
              <a:t>, based on </a:t>
            </a:r>
            <a:r>
              <a:rPr lang="en-US" i="1" dirty="0" smtClean="0"/>
              <a:t>W</a:t>
            </a:r>
            <a:r>
              <a:rPr lang="en-US" dirty="0" smtClean="0"/>
              <a:t>, the </a:t>
            </a:r>
            <a:r>
              <a:rPr lang="en-US" dirty="0"/>
              <a:t>shape and position of the demand curve facing the </a:t>
            </a:r>
            <a:r>
              <a:rPr lang="en-US" dirty="0" smtClean="0"/>
              <a:t>firm, and the goal of profit maximization. In this way, the firm sets </a:t>
            </a:r>
            <a:r>
              <a:rPr lang="en-US" dirty="0"/>
              <a:t>the size of the markup over the cost of hiring </a:t>
            </a:r>
            <a:r>
              <a:rPr lang="en-US" dirty="0" err="1" smtClean="0"/>
              <a:t>labour</a:t>
            </a:r>
            <a:r>
              <a:rPr lang="en-US" dirty="0" smtClean="0"/>
              <a:t> and </a:t>
            </a:r>
            <a:r>
              <a:rPr lang="en-US" dirty="0"/>
              <a:t>the amount of output the firm will sell. It communicates this information to the production department (PD</a:t>
            </a:r>
            <a:r>
              <a:rPr lang="en-US" dirty="0" smtClean="0"/>
              <a:t>).</a:t>
            </a:r>
          </a:p>
          <a:p>
            <a:endParaRPr lang="en-US" dirty="0" smtClean="0">
              <a:solidFill>
                <a:srgbClr val="FF0000"/>
              </a:solidFill>
            </a:endParaRPr>
          </a:p>
          <a:p>
            <a:r>
              <a:rPr lang="en-US" dirty="0" smtClean="0">
                <a:solidFill>
                  <a:srgbClr val="FF0000"/>
                </a:solidFill>
              </a:rPr>
              <a:t>Stage 3:</a:t>
            </a:r>
            <a:r>
              <a:rPr lang="en-US" i="1" dirty="0" smtClean="0"/>
              <a:t> </a:t>
            </a:r>
            <a:r>
              <a:rPr lang="en-US" i="1" dirty="0"/>
              <a:t>The production department then calculates how many employees have to be hired to produce the output</a:t>
            </a:r>
            <a:r>
              <a:rPr lang="en-US" dirty="0"/>
              <a:t> determined by the marketing department, based on the firm’s production function.</a:t>
            </a:r>
            <a:endParaRPr lang="it-IT" dirty="0"/>
          </a:p>
        </p:txBody>
      </p:sp>
    </p:spTree>
    <p:extLst>
      <p:ext uri="{BB962C8B-B14F-4D97-AF65-F5344CB8AC3E}">
        <p14:creationId xmlns:p14="http://schemas.microsoft.com/office/powerpoint/2010/main" val="4189457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600" dirty="0" err="1"/>
              <a:t>Introduction</a:t>
            </a:r>
            <a:r>
              <a:rPr lang="it-IT" sz="4600" dirty="0"/>
              <a:t> to the </a:t>
            </a:r>
            <a:r>
              <a:rPr lang="it-IT" sz="4600" dirty="0" err="1"/>
              <a:t>labour</a:t>
            </a:r>
            <a:r>
              <a:rPr lang="it-IT" sz="4600" dirty="0"/>
              <a:t> market (</a:t>
            </a:r>
            <a:r>
              <a:rPr lang="it-IT" sz="4600" dirty="0" err="1"/>
              <a:t>step</a:t>
            </a:r>
            <a:r>
              <a:rPr lang="it-IT" sz="4600" dirty="0"/>
              <a:t> </a:t>
            </a:r>
            <a:r>
              <a:rPr lang="it-IT" sz="4600" dirty="0" smtClean="0"/>
              <a:t>2)</a:t>
            </a:r>
            <a:endParaRPr lang="it-IT" sz="4600" dirty="0"/>
          </a:p>
        </p:txBody>
      </p:sp>
      <p:sp>
        <p:nvSpPr>
          <p:cNvPr id="3" name="Segnaposto contenuto 2"/>
          <p:cNvSpPr>
            <a:spLocks noGrp="1"/>
          </p:cNvSpPr>
          <p:nvPr>
            <p:ph idx="1"/>
          </p:nvPr>
        </p:nvSpPr>
        <p:spPr>
          <a:xfrm>
            <a:off x="581891" y="1825625"/>
            <a:ext cx="11176000" cy="4492048"/>
          </a:xfrm>
        </p:spPr>
        <p:txBody>
          <a:bodyPr>
            <a:normAutofit fontScale="77500" lnSpcReduction="20000"/>
          </a:bodyPr>
          <a:lstStyle/>
          <a:p>
            <a:pPr fontAlgn="base">
              <a:lnSpc>
                <a:spcPct val="110000"/>
              </a:lnSpc>
            </a:pPr>
            <a:r>
              <a:rPr lang="it-IT" dirty="0" smtClean="0">
                <a:solidFill>
                  <a:srgbClr val="FF0000"/>
                </a:solidFill>
              </a:rPr>
              <a:t>The </a:t>
            </a:r>
            <a:r>
              <a:rPr lang="it-IT" dirty="0">
                <a:solidFill>
                  <a:srgbClr val="FF0000"/>
                </a:solidFill>
              </a:rPr>
              <a:t>aggregate (macro) </a:t>
            </a:r>
            <a:r>
              <a:rPr lang="it-IT" dirty="0" err="1" smtClean="0">
                <a:solidFill>
                  <a:srgbClr val="FF0000"/>
                </a:solidFill>
              </a:rPr>
              <a:t>perspective</a:t>
            </a:r>
            <a:r>
              <a:rPr lang="it-IT" dirty="0" smtClean="0">
                <a:solidFill>
                  <a:srgbClr val="FF0000"/>
                </a:solidFill>
              </a:rPr>
              <a:t>: </a:t>
            </a:r>
            <a:r>
              <a:rPr lang="en-GB" dirty="0" smtClean="0"/>
              <a:t>Once </a:t>
            </a:r>
            <a:r>
              <a:rPr lang="en-GB" dirty="0"/>
              <a:t>all firms in the economy have made their wage and price (</a:t>
            </a:r>
            <a:r>
              <a:rPr lang="en-GB" dirty="0" err="1"/>
              <a:t>markup</a:t>
            </a:r>
            <a:r>
              <a:rPr lang="en-GB" dirty="0"/>
              <a:t>) decisions, the output per worker in the economy is divided into the real wage that a worker receives, and the real profits that the owner receives. </a:t>
            </a:r>
            <a:r>
              <a:rPr lang="en-GB" dirty="0" smtClean="0"/>
              <a:t> If </a:t>
            </a:r>
            <a:r>
              <a:rPr lang="en-GB" dirty="0"/>
              <a:t>all firms are charging the same price and setting the same nominal wage, then a higher real wage</a:t>
            </a:r>
            <a:r>
              <a:rPr lang="en-GB" dirty="0">
                <a:solidFill>
                  <a:srgbClr val="FF0000"/>
                </a:solidFill>
              </a:rPr>
              <a:t> (W/P) </a:t>
            </a:r>
            <a:r>
              <a:rPr lang="en-GB" dirty="0"/>
              <a:t>means a lower </a:t>
            </a:r>
            <a:r>
              <a:rPr lang="en-GB" dirty="0" err="1"/>
              <a:t>markup</a:t>
            </a:r>
            <a:r>
              <a:rPr lang="en-GB" dirty="0"/>
              <a:t> </a:t>
            </a:r>
            <a:r>
              <a:rPr lang="en-GB" dirty="0">
                <a:solidFill>
                  <a:srgbClr val="FF0000"/>
                </a:solidFill>
              </a:rPr>
              <a:t>(1 − (W/P))</a:t>
            </a:r>
            <a:r>
              <a:rPr lang="en-GB" dirty="0"/>
              <a:t>. To understand how the real wage and employment are jointly determined in the labour market, we need two basic concepts</a:t>
            </a:r>
            <a:r>
              <a:rPr lang="en-GB" dirty="0" smtClean="0"/>
              <a:t>.</a:t>
            </a:r>
          </a:p>
          <a:p>
            <a:pPr fontAlgn="base">
              <a:lnSpc>
                <a:spcPct val="110000"/>
              </a:lnSpc>
            </a:pPr>
            <a:endParaRPr lang="it-IT" dirty="0"/>
          </a:p>
          <a:p>
            <a:pPr fontAlgn="base">
              <a:lnSpc>
                <a:spcPct val="110000"/>
              </a:lnSpc>
            </a:pPr>
            <a:r>
              <a:rPr lang="en-GB" dirty="0">
                <a:solidFill>
                  <a:srgbClr val="FF0000"/>
                </a:solidFill>
              </a:rPr>
              <a:t>The wage-setting curve</a:t>
            </a:r>
            <a:r>
              <a:rPr lang="en-GB" dirty="0"/>
              <a:t>: The curve that gives the real wage necessary at each level of economy-wide employment to provide workers with incentives to work hard and well. </a:t>
            </a:r>
          </a:p>
          <a:p>
            <a:pPr fontAlgn="base">
              <a:lnSpc>
                <a:spcPct val="110000"/>
              </a:lnSpc>
            </a:pPr>
            <a:endParaRPr lang="en-GB" dirty="0" smtClean="0">
              <a:solidFill>
                <a:srgbClr val="FF0000"/>
              </a:solidFill>
            </a:endParaRPr>
          </a:p>
          <a:p>
            <a:pPr fontAlgn="base">
              <a:lnSpc>
                <a:spcPct val="110000"/>
              </a:lnSpc>
            </a:pPr>
            <a:r>
              <a:rPr lang="en-GB" dirty="0" smtClean="0">
                <a:solidFill>
                  <a:srgbClr val="FF0000"/>
                </a:solidFill>
              </a:rPr>
              <a:t>The</a:t>
            </a:r>
            <a:r>
              <a:rPr lang="en-GB" dirty="0">
                <a:solidFill>
                  <a:srgbClr val="FF0000"/>
                </a:solidFill>
              </a:rPr>
              <a:t> </a:t>
            </a:r>
            <a:r>
              <a:rPr lang="en-GB" dirty="0" smtClean="0">
                <a:solidFill>
                  <a:srgbClr val="FF0000"/>
                </a:solidFill>
              </a:rPr>
              <a:t>price-setting curve</a:t>
            </a:r>
            <a:r>
              <a:rPr lang="en-GB" dirty="0" smtClean="0"/>
              <a:t>:</a:t>
            </a:r>
            <a:r>
              <a:rPr lang="en-GB" dirty="0"/>
              <a:t> The curve that gives the real wage paid when firms choose their profit-maximizing </a:t>
            </a:r>
            <a:r>
              <a:rPr lang="en-GB" dirty="0" smtClean="0"/>
              <a:t>price.</a:t>
            </a:r>
            <a:endParaRPr lang="it-IT" dirty="0"/>
          </a:p>
          <a:p>
            <a:endParaRPr lang="it-IT" dirty="0"/>
          </a:p>
        </p:txBody>
      </p:sp>
    </p:spTree>
    <p:extLst>
      <p:ext uri="{BB962C8B-B14F-4D97-AF65-F5344CB8AC3E}">
        <p14:creationId xmlns:p14="http://schemas.microsoft.com/office/powerpoint/2010/main" val="36572166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600" dirty="0" smtClean="0"/>
              <a:t>Employment and </a:t>
            </a:r>
            <a:r>
              <a:rPr lang="it-IT" sz="4600" dirty="0" err="1" smtClean="0"/>
              <a:t>unemployment</a:t>
            </a:r>
            <a:endParaRPr lang="it-IT" sz="4600" dirty="0"/>
          </a:p>
        </p:txBody>
      </p:sp>
      <p:pic>
        <p:nvPicPr>
          <p:cNvPr id="4" name="Immagine 3"/>
          <p:cNvPicPr>
            <a:picLocks noChangeAspect="1"/>
          </p:cNvPicPr>
          <p:nvPr/>
        </p:nvPicPr>
        <p:blipFill>
          <a:blip r:embed="rId2"/>
          <a:stretch>
            <a:fillRect/>
          </a:stretch>
        </p:blipFill>
        <p:spPr>
          <a:xfrm>
            <a:off x="1197264" y="2097087"/>
            <a:ext cx="9982200" cy="4086225"/>
          </a:xfrm>
          <a:prstGeom prst="rect">
            <a:avLst/>
          </a:prstGeom>
        </p:spPr>
      </p:pic>
      <p:sp>
        <p:nvSpPr>
          <p:cNvPr id="5" name="CasellaDiTesto 4"/>
          <p:cNvSpPr txBox="1"/>
          <p:nvPr/>
        </p:nvSpPr>
        <p:spPr>
          <a:xfrm>
            <a:off x="4091709" y="4876493"/>
            <a:ext cx="1874982" cy="646331"/>
          </a:xfrm>
          <a:prstGeom prst="rect">
            <a:avLst/>
          </a:prstGeom>
          <a:noFill/>
        </p:spPr>
        <p:txBody>
          <a:bodyPr wrap="square" rtlCol="0">
            <a:spAutoFit/>
          </a:bodyPr>
          <a:lstStyle/>
          <a:p>
            <a:pPr algn="ctr"/>
            <a:r>
              <a:rPr lang="it-IT" dirty="0" smtClean="0"/>
              <a:t>16 &lt; </a:t>
            </a:r>
            <a:r>
              <a:rPr lang="it-IT" dirty="0" err="1" smtClean="0"/>
              <a:t>age</a:t>
            </a:r>
            <a:r>
              <a:rPr lang="it-IT" dirty="0" smtClean="0"/>
              <a:t> &lt; 64</a:t>
            </a:r>
          </a:p>
          <a:p>
            <a:pPr algn="ctr"/>
            <a:r>
              <a:rPr lang="it-IT" dirty="0" smtClean="0"/>
              <a:t>(ILO)</a:t>
            </a:r>
            <a:endParaRPr lang="it-IT" dirty="0"/>
          </a:p>
        </p:txBody>
      </p:sp>
      <p:sp>
        <p:nvSpPr>
          <p:cNvPr id="6" name="CasellaDiTesto 5"/>
          <p:cNvSpPr txBox="1"/>
          <p:nvPr/>
        </p:nvSpPr>
        <p:spPr>
          <a:xfrm>
            <a:off x="6373090" y="4876493"/>
            <a:ext cx="2133600" cy="646331"/>
          </a:xfrm>
          <a:prstGeom prst="rect">
            <a:avLst/>
          </a:prstGeom>
          <a:noFill/>
        </p:spPr>
        <p:txBody>
          <a:bodyPr wrap="square" rtlCol="0">
            <a:spAutoFit/>
          </a:bodyPr>
          <a:lstStyle/>
          <a:p>
            <a:r>
              <a:rPr lang="it-IT" dirty="0" err="1" smtClean="0">
                <a:solidFill>
                  <a:srgbClr val="FF0000"/>
                </a:solidFill>
              </a:rPr>
              <a:t>Labour</a:t>
            </a:r>
            <a:r>
              <a:rPr lang="it-IT" dirty="0" smtClean="0">
                <a:solidFill>
                  <a:srgbClr val="FF0000"/>
                </a:solidFill>
              </a:rPr>
              <a:t> force </a:t>
            </a:r>
            <a:r>
              <a:rPr lang="it-IT" dirty="0" smtClean="0"/>
              <a:t>(</a:t>
            </a:r>
            <a:r>
              <a:rPr lang="it-IT" dirty="0" err="1" smtClean="0"/>
              <a:t>active</a:t>
            </a:r>
            <a:r>
              <a:rPr lang="it-IT" dirty="0" smtClean="0"/>
              <a:t>)</a:t>
            </a:r>
          </a:p>
          <a:p>
            <a:pPr algn="ctr"/>
            <a:r>
              <a:rPr lang="it-IT" dirty="0" smtClean="0"/>
              <a:t>Out of LF (</a:t>
            </a:r>
            <a:r>
              <a:rPr lang="it-IT" dirty="0" err="1" smtClean="0"/>
              <a:t>inactive</a:t>
            </a:r>
            <a:r>
              <a:rPr lang="it-IT" dirty="0" smtClean="0"/>
              <a:t>)</a:t>
            </a:r>
            <a:endParaRPr lang="it-IT" dirty="0"/>
          </a:p>
        </p:txBody>
      </p:sp>
      <p:sp>
        <p:nvSpPr>
          <p:cNvPr id="7" name="CasellaDiTesto 6"/>
          <p:cNvSpPr txBox="1"/>
          <p:nvPr/>
        </p:nvSpPr>
        <p:spPr>
          <a:xfrm>
            <a:off x="8913089" y="3805382"/>
            <a:ext cx="3389746" cy="3139321"/>
          </a:xfrm>
          <a:prstGeom prst="rect">
            <a:avLst/>
          </a:prstGeom>
          <a:noFill/>
        </p:spPr>
        <p:txBody>
          <a:bodyPr wrap="square" rtlCol="0">
            <a:spAutoFit/>
          </a:bodyPr>
          <a:lstStyle/>
          <a:p>
            <a:r>
              <a:rPr lang="it-IT" dirty="0" err="1" smtClean="0">
                <a:solidFill>
                  <a:srgbClr val="FF0000"/>
                </a:solidFill>
              </a:rPr>
              <a:t>Employed</a:t>
            </a:r>
            <a:r>
              <a:rPr lang="it-IT" dirty="0" smtClean="0"/>
              <a:t>: </a:t>
            </a:r>
            <a:r>
              <a:rPr lang="en-GB" dirty="0"/>
              <a:t>paid employment or self-employment</a:t>
            </a:r>
            <a:endParaRPr lang="it-IT" dirty="0" smtClean="0"/>
          </a:p>
          <a:p>
            <a:r>
              <a:rPr lang="it-IT" dirty="0" err="1" smtClean="0">
                <a:solidFill>
                  <a:srgbClr val="FF0000"/>
                </a:solidFill>
              </a:rPr>
              <a:t>Unemployed</a:t>
            </a:r>
            <a:r>
              <a:rPr lang="it-IT" dirty="0" smtClean="0"/>
              <a:t>: </a:t>
            </a:r>
          </a:p>
          <a:p>
            <a:pPr lvl="0" fontAlgn="base"/>
            <a:r>
              <a:rPr lang="en-GB" dirty="0" smtClean="0"/>
              <a:t>without </a:t>
            </a:r>
            <a:r>
              <a:rPr lang="en-GB" dirty="0"/>
              <a:t>work during a reference period (usually </a:t>
            </a:r>
            <a:r>
              <a:rPr lang="en-GB" dirty="0" smtClean="0"/>
              <a:t>4 </a:t>
            </a:r>
            <a:r>
              <a:rPr lang="en-GB" dirty="0"/>
              <a:t>weeks), </a:t>
            </a:r>
            <a:endParaRPr lang="it-IT" dirty="0"/>
          </a:p>
          <a:p>
            <a:pPr lvl="0" fontAlgn="base"/>
            <a:r>
              <a:rPr lang="it-IT" dirty="0" err="1" smtClean="0"/>
              <a:t>available</a:t>
            </a:r>
            <a:r>
              <a:rPr lang="it-IT" dirty="0" smtClean="0"/>
              <a:t> </a:t>
            </a:r>
            <a:r>
              <a:rPr lang="it-IT" dirty="0"/>
              <a:t>for work</a:t>
            </a:r>
          </a:p>
          <a:p>
            <a:pPr lvl="0" fontAlgn="base"/>
            <a:r>
              <a:rPr lang="en-GB" dirty="0" smtClean="0"/>
              <a:t>seeking </a:t>
            </a:r>
            <a:r>
              <a:rPr lang="en-GB" dirty="0"/>
              <a:t>work, which means they had taken specific steps in that period to seek paid employment or self-employment</a:t>
            </a:r>
            <a:endParaRPr lang="it-IT" dirty="0"/>
          </a:p>
          <a:p>
            <a:endParaRPr lang="it-IT" dirty="0"/>
          </a:p>
        </p:txBody>
      </p:sp>
    </p:spTree>
    <p:extLst>
      <p:ext uri="{BB962C8B-B14F-4D97-AF65-F5344CB8AC3E}">
        <p14:creationId xmlns:p14="http://schemas.microsoft.com/office/powerpoint/2010/main" val="370362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Measuring</a:t>
            </a:r>
            <a:r>
              <a:rPr lang="it-IT" dirty="0"/>
              <a:t> the economy: </a:t>
            </a:r>
            <a:r>
              <a:rPr lang="it-IT" dirty="0" err="1"/>
              <a:t>employment</a:t>
            </a:r>
            <a:r>
              <a:rPr lang="it-IT" dirty="0"/>
              <a:t> and </a:t>
            </a:r>
            <a:r>
              <a:rPr lang="it-IT" dirty="0" err="1" smtClean="0"/>
              <a:t>unemployment</a:t>
            </a:r>
            <a:r>
              <a:rPr lang="it-IT" dirty="0" smtClean="0"/>
              <a:t> (2)</a:t>
            </a:r>
            <a:endParaRPr lang="it-IT" dirty="0"/>
          </a:p>
        </p:txBody>
      </p:sp>
      <p:pic>
        <p:nvPicPr>
          <p:cNvPr id="5" name="Immagine 4"/>
          <p:cNvPicPr>
            <a:picLocks noChangeAspect="1"/>
          </p:cNvPicPr>
          <p:nvPr/>
        </p:nvPicPr>
        <p:blipFill>
          <a:blip r:embed="rId2"/>
          <a:stretch>
            <a:fillRect/>
          </a:stretch>
        </p:blipFill>
        <p:spPr>
          <a:xfrm>
            <a:off x="1176049" y="2069522"/>
            <a:ext cx="5591175" cy="723900"/>
          </a:xfrm>
          <a:prstGeom prst="rect">
            <a:avLst/>
          </a:prstGeom>
        </p:spPr>
      </p:pic>
      <p:pic>
        <p:nvPicPr>
          <p:cNvPr id="6" name="Immagine 5"/>
          <p:cNvPicPr>
            <a:picLocks noChangeAspect="1"/>
          </p:cNvPicPr>
          <p:nvPr/>
        </p:nvPicPr>
        <p:blipFill>
          <a:blip r:embed="rId3"/>
          <a:stretch>
            <a:fillRect/>
          </a:stretch>
        </p:blipFill>
        <p:spPr>
          <a:xfrm>
            <a:off x="6767224" y="2143413"/>
            <a:ext cx="3571875" cy="723900"/>
          </a:xfrm>
          <a:prstGeom prst="rect">
            <a:avLst/>
          </a:prstGeom>
        </p:spPr>
      </p:pic>
      <p:pic>
        <p:nvPicPr>
          <p:cNvPr id="7" name="Immagine 6"/>
          <p:cNvPicPr>
            <a:picLocks noChangeAspect="1"/>
          </p:cNvPicPr>
          <p:nvPr/>
        </p:nvPicPr>
        <p:blipFill>
          <a:blip r:embed="rId4"/>
          <a:stretch>
            <a:fillRect/>
          </a:stretch>
        </p:blipFill>
        <p:spPr>
          <a:xfrm>
            <a:off x="1176049" y="3172256"/>
            <a:ext cx="4314825" cy="800100"/>
          </a:xfrm>
          <a:prstGeom prst="rect">
            <a:avLst/>
          </a:prstGeom>
        </p:spPr>
      </p:pic>
      <p:pic>
        <p:nvPicPr>
          <p:cNvPr id="8" name="Immagine 7"/>
          <p:cNvPicPr>
            <a:picLocks noChangeAspect="1"/>
          </p:cNvPicPr>
          <p:nvPr/>
        </p:nvPicPr>
        <p:blipFill>
          <a:blip r:embed="rId5"/>
          <a:stretch>
            <a:fillRect/>
          </a:stretch>
        </p:blipFill>
        <p:spPr>
          <a:xfrm>
            <a:off x="1176049" y="4351190"/>
            <a:ext cx="5686425" cy="819150"/>
          </a:xfrm>
          <a:prstGeom prst="rect">
            <a:avLst/>
          </a:prstGeom>
        </p:spPr>
      </p:pic>
    </p:spTree>
    <p:extLst>
      <p:ext uri="{BB962C8B-B14F-4D97-AF65-F5344CB8AC3E}">
        <p14:creationId xmlns:p14="http://schemas.microsoft.com/office/powerpoint/2010/main" val="23849474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Measuring</a:t>
            </a:r>
            <a:r>
              <a:rPr lang="it-IT" dirty="0"/>
              <a:t> the economy: </a:t>
            </a:r>
            <a:r>
              <a:rPr lang="it-IT" dirty="0" err="1"/>
              <a:t>employment</a:t>
            </a:r>
            <a:r>
              <a:rPr lang="it-IT" dirty="0"/>
              <a:t> and </a:t>
            </a:r>
            <a:r>
              <a:rPr lang="it-IT" dirty="0" err="1"/>
              <a:t>unemployment</a:t>
            </a:r>
            <a:r>
              <a:rPr lang="it-IT" dirty="0"/>
              <a:t> </a:t>
            </a:r>
            <a:r>
              <a:rPr lang="it-IT" dirty="0" smtClean="0"/>
              <a:t>(3)</a:t>
            </a:r>
            <a:endParaRPr lang="it-IT" dirty="0"/>
          </a:p>
        </p:txBody>
      </p:sp>
      <p:pic>
        <p:nvPicPr>
          <p:cNvPr id="4" name="Segnaposto contenuto 3"/>
          <p:cNvPicPr>
            <a:picLocks noGrp="1" noChangeAspect="1"/>
          </p:cNvPicPr>
          <p:nvPr>
            <p:ph idx="1"/>
          </p:nvPr>
        </p:nvPicPr>
        <p:blipFill>
          <a:blip r:embed="rId2"/>
          <a:stretch>
            <a:fillRect/>
          </a:stretch>
        </p:blipFill>
        <p:spPr>
          <a:xfrm>
            <a:off x="1858316" y="1825625"/>
            <a:ext cx="8475367" cy="4351338"/>
          </a:xfrm>
          <a:prstGeom prst="rect">
            <a:avLst/>
          </a:prstGeom>
        </p:spPr>
      </p:pic>
    </p:spTree>
    <p:extLst>
      <p:ext uri="{BB962C8B-B14F-4D97-AF65-F5344CB8AC3E}">
        <p14:creationId xmlns:p14="http://schemas.microsoft.com/office/powerpoint/2010/main" val="3353419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Adam </a:t>
            </a:r>
            <a:r>
              <a:rPr lang="it-IT" dirty="0" err="1"/>
              <a:t>Smith’s</a:t>
            </a:r>
            <a:r>
              <a:rPr lang="it-IT" dirty="0"/>
              <a:t> </a:t>
            </a:r>
            <a:r>
              <a:rPr lang="it-IT" dirty="0" smtClean="0"/>
              <a:t>formula </a:t>
            </a:r>
            <a:r>
              <a:rPr lang="it-IT" dirty="0" err="1" smtClean="0"/>
              <a:t>again</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20000"/>
              </a:bodyPr>
              <a:lstStyle/>
              <a:p>
                <a:endParaRPr lang="it-IT" i="1" dirty="0" smtClean="0">
                  <a:latin typeface="Cambria Math" panose="02040503050406030204" pitchFamily="18" charset="0"/>
                </a:endParaRPr>
              </a:p>
              <a:p>
                <a14:m>
                  <m:oMath xmlns:m="http://schemas.openxmlformats.org/officeDocument/2006/math">
                    <m:r>
                      <a:rPr lang="it-IT" b="0" i="1" smtClean="0">
                        <a:latin typeface="Cambria Math" panose="02040503050406030204" pitchFamily="18" charset="0"/>
                      </a:rPr>
                      <m:t>𝑇h𝑒</m:t>
                    </m:r>
                    <m:r>
                      <a:rPr lang="it-IT" b="0" i="1" smtClean="0">
                        <a:latin typeface="Cambria Math" panose="02040503050406030204" pitchFamily="18" charset="0"/>
                      </a:rPr>
                      <m:t> </m:t>
                    </m:r>
                    <m:r>
                      <a:rPr lang="it-IT" b="0" i="1" smtClean="0">
                        <a:latin typeface="Cambria Math" panose="02040503050406030204" pitchFamily="18" charset="0"/>
                      </a:rPr>
                      <m:t>𝑜𝑟𝑖𝑔𝑖𝑛𝑎𝑙</m:t>
                    </m:r>
                    <m:r>
                      <a:rPr lang="it-IT" b="0" i="1" smtClean="0">
                        <a:latin typeface="Cambria Math" panose="02040503050406030204" pitchFamily="18" charset="0"/>
                      </a:rPr>
                      <m:t> </m:t>
                    </m:r>
                    <m:r>
                      <a:rPr lang="it-IT" b="0" i="1" smtClean="0">
                        <a:latin typeface="Cambria Math" panose="02040503050406030204" pitchFamily="18" charset="0"/>
                      </a:rPr>
                      <m:t>𝑓𝑜𝑟𝑚𝑢𝑙𝑎</m:t>
                    </m:r>
                    <m:r>
                      <a:rPr lang="it-IT" b="0" i="1" smtClean="0">
                        <a:latin typeface="Cambria Math" panose="02040503050406030204" pitchFamily="18" charset="0"/>
                      </a:rPr>
                      <m:t>: </m:t>
                    </m:r>
                    <m:f>
                      <m:fPr>
                        <m:ctrlPr>
                          <a:rPr lang="it-IT" i="1" smtClean="0">
                            <a:latin typeface="Cambria Math" panose="02040503050406030204" pitchFamily="18" charset="0"/>
                          </a:rPr>
                        </m:ctrlPr>
                      </m:fPr>
                      <m:num>
                        <m:r>
                          <a:rPr lang="it-IT" b="0" i="1" smtClean="0">
                            <a:latin typeface="Cambria Math" panose="02040503050406030204" pitchFamily="18" charset="0"/>
                          </a:rPr>
                          <m:t>𝐺𝐷𝑃</m:t>
                        </m:r>
                      </m:num>
                      <m:den>
                        <m:r>
                          <a:rPr lang="it-IT" b="0" i="1" smtClean="0">
                            <a:latin typeface="Cambria Math" panose="02040503050406030204" pitchFamily="18" charset="0"/>
                          </a:rPr>
                          <m:t>𝑃𝑂𝑃</m:t>
                        </m:r>
                      </m:den>
                    </m:f>
                    <m:r>
                      <a:rPr lang="it-IT" b="0" i="1" smtClean="0">
                        <a:latin typeface="Cambria Math" panose="02040503050406030204" pitchFamily="18" charset="0"/>
                      </a:rPr>
                      <m:t>=</m:t>
                    </m:r>
                    <m:f>
                      <m:fPr>
                        <m:ctrlPr>
                          <a:rPr lang="it-IT" b="0" i="1" smtClean="0">
                            <a:latin typeface="Cambria Math" panose="02040503050406030204" pitchFamily="18" charset="0"/>
                          </a:rPr>
                        </m:ctrlPr>
                      </m:fPr>
                      <m:num>
                        <m:r>
                          <a:rPr lang="it-IT" b="0" i="1" smtClean="0">
                            <a:latin typeface="Cambria Math" panose="02040503050406030204" pitchFamily="18" charset="0"/>
                          </a:rPr>
                          <m:t>𝐺𝐷𝑃</m:t>
                        </m:r>
                      </m:num>
                      <m:den>
                        <m:r>
                          <a:rPr lang="it-IT" b="0" i="1" smtClean="0">
                            <a:latin typeface="Cambria Math" panose="02040503050406030204" pitchFamily="18" charset="0"/>
                          </a:rPr>
                          <m:t>𝑃𝑅𝐿</m:t>
                        </m:r>
                      </m:den>
                    </m:f>
                    <m:r>
                      <a:rPr lang="it-IT" b="0" i="1" smtClean="0">
                        <a:latin typeface="Cambria Math" panose="02040503050406030204" pitchFamily="18" charset="0"/>
                        <a:ea typeface="Cambria Math" panose="02040503050406030204" pitchFamily="18" charset="0"/>
                      </a:rPr>
                      <m:t>×</m:t>
                    </m:r>
                    <m:f>
                      <m:fPr>
                        <m:ctrlPr>
                          <a:rPr lang="it-IT" b="0" i="1" smtClean="0">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𝑃𝑅𝐿</m:t>
                        </m:r>
                      </m:num>
                      <m:den>
                        <m:r>
                          <a:rPr lang="it-IT" b="0" i="1" smtClean="0">
                            <a:latin typeface="Cambria Math" panose="02040503050406030204" pitchFamily="18" charset="0"/>
                            <a:ea typeface="Cambria Math" panose="02040503050406030204" pitchFamily="18" charset="0"/>
                          </a:rPr>
                          <m:t>𝑃𝑂𝑃</m:t>
                        </m:r>
                      </m:den>
                    </m:f>
                  </m:oMath>
                </a14:m>
                <a:endParaRPr lang="it-IT" b="0" dirty="0" smtClean="0">
                  <a:ea typeface="Cambria Math" panose="02040503050406030204" pitchFamily="18" charset="0"/>
                </a:endParaRPr>
              </a:p>
              <a:p>
                <a:endParaRPr lang="it-IT" b="0" dirty="0" smtClean="0">
                  <a:ea typeface="Cambria Math" panose="02040503050406030204" pitchFamily="18" charset="0"/>
                </a:endParaRPr>
              </a:p>
              <a:p>
                <a14:m>
                  <m:oMath xmlns:m="http://schemas.openxmlformats.org/officeDocument/2006/math">
                    <m:r>
                      <a:rPr lang="it-IT" b="0" i="1" smtClean="0">
                        <a:latin typeface="Cambria Math" panose="02040503050406030204" pitchFamily="18" charset="0"/>
                      </a:rPr>
                      <m:t>𝑁𝑒𝑤</m:t>
                    </m:r>
                    <m:r>
                      <a:rPr lang="it-IT" b="0" i="1" smtClean="0">
                        <a:latin typeface="Cambria Math" panose="02040503050406030204" pitchFamily="18" charset="0"/>
                      </a:rPr>
                      <m:t> </m:t>
                    </m:r>
                    <m:r>
                      <a:rPr lang="it-IT" b="0" i="1" smtClean="0">
                        <a:latin typeface="Cambria Math" panose="02040503050406030204" pitchFamily="18" charset="0"/>
                      </a:rPr>
                      <m:t>𝑓𝑜𝑟𝑚𝑢𝑙𝑎𝑡𝑖𝑜𝑛</m:t>
                    </m:r>
                    <m:r>
                      <a:rPr lang="it-IT" i="1">
                        <a:latin typeface="Cambria Math" panose="02040503050406030204" pitchFamily="18" charset="0"/>
                      </a:rPr>
                      <m:t>: </m:t>
                    </m:r>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𝑃𝑂𝑃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b="0" i="1" smtClean="0">
                            <a:latin typeface="Cambria Math" panose="02040503050406030204" pitchFamily="18" charset="0"/>
                          </a:rPr>
                          <m:t>𝐸𝑚𝑝𝑙𝑜𝑦𝑒𝑑</m:t>
                        </m:r>
                      </m:den>
                    </m:f>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rPr>
                        </m:ctrlPr>
                      </m:fPr>
                      <m:num>
                        <m:r>
                          <a:rPr lang="it-IT" b="0" i="1" smtClean="0">
                            <a:latin typeface="Cambria Math" panose="02040503050406030204" pitchFamily="18" charset="0"/>
                          </a:rPr>
                          <m:t>𝐸𝑚𝑝𝑙𝑜𝑦𝑒𝑑</m:t>
                        </m:r>
                      </m:num>
                      <m:den>
                        <m:r>
                          <a:rPr lang="it-IT" b="0" i="1" smtClean="0">
                            <a:latin typeface="Cambria Math" panose="02040503050406030204" pitchFamily="18" charset="0"/>
                          </a:rPr>
                          <m:t>𝑃𝑊𝐴</m:t>
                        </m:r>
                      </m:den>
                    </m:f>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rPr>
                        </m:ctrlPr>
                      </m:fPr>
                      <m:num>
                        <m:r>
                          <a:rPr lang="it-IT" b="0" i="1" smtClean="0">
                            <a:latin typeface="Cambria Math" panose="02040503050406030204" pitchFamily="18" charset="0"/>
                          </a:rPr>
                          <m:t>𝑃𝑊𝐴</m:t>
                        </m:r>
                      </m:num>
                      <m:den>
                        <m:r>
                          <a:rPr lang="it-IT" b="0" i="1" smtClean="0">
                            <a:latin typeface="Cambria Math" panose="02040503050406030204" pitchFamily="18" charset="0"/>
                          </a:rPr>
                          <m:t>𝑃𝑂𝑃</m:t>
                        </m:r>
                      </m:den>
                    </m:f>
                  </m:oMath>
                </a14:m>
                <a:endParaRPr lang="it-IT" b="0" dirty="0" smtClean="0">
                  <a:ea typeface="Cambria Math" panose="02040503050406030204" pitchFamily="18" charset="0"/>
                </a:endParaRPr>
              </a:p>
              <a:p>
                <a:endParaRPr lang="it-IT" dirty="0">
                  <a:ea typeface="Cambria Math" panose="02040503050406030204" pitchFamily="18" charset="0"/>
                </a:endParaRPr>
              </a:p>
              <a:p>
                <a:r>
                  <a:rPr lang="it-IT" dirty="0" smtClean="0">
                    <a:ea typeface="Cambria Math" panose="02040503050406030204" pitchFamily="18" charset="0"/>
                  </a:rPr>
                  <a:t>GDP per capita and living </a:t>
                </a:r>
                <a:r>
                  <a:rPr lang="it-IT" dirty="0" err="1" smtClean="0">
                    <a:ea typeface="Cambria Math" panose="02040503050406030204" pitchFamily="18" charset="0"/>
                  </a:rPr>
                  <a:t>standards</a:t>
                </a:r>
                <a:r>
                  <a:rPr lang="it-IT" dirty="0" smtClean="0">
                    <a:ea typeface="Cambria Math" panose="02040503050406030204" pitchFamily="18" charset="0"/>
                  </a:rPr>
                  <a:t> </a:t>
                </a:r>
                <a:r>
                  <a:rPr lang="it-IT" dirty="0" err="1" smtClean="0">
                    <a:ea typeface="Cambria Math" panose="02040503050406030204" pitchFamily="18" charset="0"/>
                  </a:rPr>
                  <a:t>depend</a:t>
                </a:r>
                <a:r>
                  <a:rPr lang="it-IT" dirty="0" smtClean="0">
                    <a:ea typeface="Cambria Math" panose="02040503050406030204" pitchFamily="18" charset="0"/>
                  </a:rPr>
                  <a:t> (</a:t>
                </a:r>
                <a:r>
                  <a:rPr lang="it-IT" dirty="0" err="1" smtClean="0">
                    <a:ea typeface="Cambria Math" panose="02040503050406030204" pitchFamily="18" charset="0"/>
                  </a:rPr>
                  <a:t>positively</a:t>
                </a:r>
                <a:r>
                  <a:rPr lang="it-IT" dirty="0" smtClean="0">
                    <a:ea typeface="Cambria Math" panose="02040503050406030204" pitchFamily="18" charset="0"/>
                  </a:rPr>
                  <a:t>) on </a:t>
                </a:r>
                <a:r>
                  <a:rPr lang="it-IT" dirty="0" err="1" smtClean="0">
                    <a:ea typeface="Cambria Math" panose="02040503050406030204" pitchFamily="18" charset="0"/>
                  </a:rPr>
                  <a:t>labour</a:t>
                </a:r>
                <a:r>
                  <a:rPr lang="it-IT" dirty="0" smtClean="0">
                    <a:ea typeface="Cambria Math" panose="02040503050406030204" pitchFamily="18" charset="0"/>
                  </a:rPr>
                  <a:t> </a:t>
                </a:r>
                <a:r>
                  <a:rPr lang="it-IT" dirty="0" err="1" smtClean="0">
                    <a:ea typeface="Cambria Math" panose="02040503050406030204" pitchFamily="18" charset="0"/>
                  </a:rPr>
                  <a:t>productivity</a:t>
                </a:r>
                <a:r>
                  <a:rPr lang="it-IT" dirty="0" smtClean="0">
                    <a:ea typeface="Cambria Math" panose="02040503050406030204" pitchFamily="18" charset="0"/>
                  </a:rPr>
                  <a:t> </a:t>
                </a:r>
                <a14:m>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𝐸𝑚𝑝𝑙𝑜𝑦𝑒𝑑</m:t>
                        </m:r>
                      </m:den>
                    </m:f>
                  </m:oMath>
                </a14:m>
                <a:r>
                  <a:rPr lang="it-IT" dirty="0" smtClean="0">
                    <a:ea typeface="Cambria Math" panose="02040503050406030204" pitchFamily="18" charset="0"/>
                  </a:rPr>
                  <a:t> and the </a:t>
                </a:r>
                <a:r>
                  <a:rPr lang="it-IT" dirty="0" err="1" smtClean="0">
                    <a:ea typeface="Cambria Math" panose="02040503050406030204" pitchFamily="18" charset="0"/>
                  </a:rPr>
                  <a:t>employment</a:t>
                </a:r>
                <a:r>
                  <a:rPr lang="it-IT" dirty="0" smtClean="0">
                    <a:ea typeface="Cambria Math" panose="02040503050406030204" pitchFamily="18" charset="0"/>
                  </a:rPr>
                  <a:t> rate </a:t>
                </a:r>
                <a14:m>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𝐸𝑚𝑝𝑙𝑜𝑦𝑒𝑑</m:t>
                        </m:r>
                      </m:num>
                      <m:den>
                        <m:r>
                          <a:rPr lang="it-IT" i="1">
                            <a:latin typeface="Cambria Math" panose="02040503050406030204" pitchFamily="18" charset="0"/>
                          </a:rPr>
                          <m:t>𝑃𝑊𝐴</m:t>
                        </m:r>
                      </m:den>
                    </m:f>
                  </m:oMath>
                </a14:m>
                <a:endParaRPr lang="it-IT" b="0" dirty="0" smtClean="0">
                  <a:ea typeface="Cambria Math" panose="02040503050406030204" pitchFamily="18" charset="0"/>
                </a:endParaRPr>
              </a:p>
              <a:p>
                <a:endParaRPr lang="it-IT" dirty="0">
                  <a:ea typeface="Cambria Math" panose="02040503050406030204" pitchFamily="18" charset="0"/>
                </a:endParaRPr>
              </a:p>
              <a:p>
                <a:r>
                  <a:rPr lang="it-IT" b="0" dirty="0" err="1" smtClean="0">
                    <a:ea typeface="Cambria Math" panose="02040503050406030204" pitchFamily="18" charset="0"/>
                  </a:rPr>
                  <a:t>What</a:t>
                </a:r>
                <a:r>
                  <a:rPr lang="it-IT" b="0" dirty="0" smtClean="0">
                    <a:ea typeface="Cambria Math" panose="02040503050406030204" pitchFamily="18" charset="0"/>
                  </a:rPr>
                  <a:t> </a:t>
                </a:r>
                <a:r>
                  <a:rPr lang="it-IT" b="0" dirty="0" err="1" smtClean="0">
                    <a:ea typeface="Cambria Math" panose="02040503050406030204" pitchFamily="18" charset="0"/>
                  </a:rPr>
                  <a:t>about</a:t>
                </a:r>
                <a:r>
                  <a:rPr lang="it-IT" b="0" dirty="0" smtClean="0">
                    <a:ea typeface="Cambria Math" panose="02040503050406030204" pitchFamily="18" charset="0"/>
                  </a:rPr>
                  <a:t> </a:t>
                </a:r>
                <a14:m>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𝑃𝑊𝐴</m:t>
                        </m:r>
                      </m:num>
                      <m:den>
                        <m:r>
                          <a:rPr lang="it-IT" i="1">
                            <a:latin typeface="Cambria Math" panose="02040503050406030204" pitchFamily="18" charset="0"/>
                          </a:rPr>
                          <m:t>𝑃𝑂𝑃</m:t>
                        </m:r>
                      </m:den>
                    </m:f>
                    <m:r>
                      <a:rPr lang="it-IT" b="0" i="1" smtClean="0">
                        <a:latin typeface="Cambria Math" panose="02040503050406030204" pitchFamily="18" charset="0"/>
                      </a:rPr>
                      <m:t> </m:t>
                    </m:r>
                  </m:oMath>
                </a14:m>
                <a:r>
                  <a:rPr lang="it-IT" b="0" dirty="0" smtClean="0">
                    <a:ea typeface="Cambria Math" panose="02040503050406030204" pitchFamily="18" charset="0"/>
                  </a:rPr>
                  <a:t>? (REFLECT)</a:t>
                </a:r>
              </a:p>
              <a:p>
                <a:endParaRPr lang="it-IT" dirty="0" smtClean="0"/>
              </a:p>
              <a:p>
                <a:pPr lvl="1"/>
                <a:endParaRPr lang="it-IT" dirty="0" smtClean="0"/>
              </a:p>
              <a:p>
                <a:endParaRPr lang="it-IT" dirty="0" smtClean="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928" b="-560"/>
                </a:stretch>
              </a:blipFill>
            </p:spPr>
            <p:txBody>
              <a:bodyPr/>
              <a:lstStyle/>
              <a:p>
                <a:r>
                  <a:rPr lang="it-IT">
                    <a:noFill/>
                  </a:rPr>
                  <a:t> </a:t>
                </a:r>
              </a:p>
            </p:txBody>
          </p:sp>
        </mc:Fallback>
      </mc:AlternateContent>
    </p:spTree>
    <p:extLst>
      <p:ext uri="{BB962C8B-B14F-4D97-AF65-F5344CB8AC3E}">
        <p14:creationId xmlns:p14="http://schemas.microsoft.com/office/powerpoint/2010/main" val="2182939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labour</a:t>
            </a:r>
            <a:r>
              <a:rPr lang="it-IT" dirty="0" smtClean="0"/>
              <a:t> market: the </a:t>
            </a:r>
            <a:r>
              <a:rPr lang="it-IT" dirty="0" err="1" smtClean="0"/>
              <a:t>wage-setting</a:t>
            </a:r>
            <a:r>
              <a:rPr lang="it-IT" dirty="0" smtClean="0"/>
              <a:t> curve</a:t>
            </a:r>
            <a:endParaRPr lang="it-IT" dirty="0"/>
          </a:p>
        </p:txBody>
      </p:sp>
      <p:sp>
        <p:nvSpPr>
          <p:cNvPr id="3" name="Segnaposto contenuto 2"/>
          <p:cNvSpPr>
            <a:spLocks noGrp="1"/>
          </p:cNvSpPr>
          <p:nvPr>
            <p:ph idx="1"/>
          </p:nvPr>
        </p:nvSpPr>
        <p:spPr/>
        <p:txBody>
          <a:bodyPr>
            <a:normAutofit/>
          </a:bodyPr>
          <a:lstStyle/>
          <a:p>
            <a:r>
              <a:rPr lang="en-GB" dirty="0">
                <a:solidFill>
                  <a:srgbClr val="FF0000"/>
                </a:solidFill>
              </a:rPr>
              <a:t>The wage-setting curve</a:t>
            </a:r>
            <a:r>
              <a:rPr lang="en-GB" dirty="0"/>
              <a:t>: The curve that gives the real wage necessary at each level of economy-wide employment to provide workers with incentives to work hard and well.</a:t>
            </a:r>
            <a:endParaRPr lang="it-IT" dirty="0" smtClean="0"/>
          </a:p>
          <a:p>
            <a:endParaRPr lang="it-IT" dirty="0" smtClean="0"/>
          </a:p>
          <a:p>
            <a:r>
              <a:rPr lang="it-IT" dirty="0" smtClean="0"/>
              <a:t>Direct </a:t>
            </a:r>
            <a:r>
              <a:rPr lang="it-IT" dirty="0" err="1" smtClean="0"/>
              <a:t>relationship</a:t>
            </a:r>
            <a:r>
              <a:rPr lang="it-IT" dirty="0" smtClean="0"/>
              <a:t> </a:t>
            </a:r>
            <a:r>
              <a:rPr lang="it-IT" dirty="0" err="1" smtClean="0"/>
              <a:t>between</a:t>
            </a:r>
            <a:r>
              <a:rPr lang="it-IT" dirty="0" smtClean="0"/>
              <a:t> Employment and W/P </a:t>
            </a:r>
          </a:p>
          <a:p>
            <a:r>
              <a:rPr lang="it-IT" dirty="0" err="1" smtClean="0">
                <a:solidFill>
                  <a:srgbClr val="FF0000"/>
                </a:solidFill>
              </a:rPr>
              <a:t>Underlying</a:t>
            </a:r>
            <a:r>
              <a:rPr lang="it-IT" dirty="0" smtClean="0">
                <a:solidFill>
                  <a:srgbClr val="FF0000"/>
                </a:solidFill>
              </a:rPr>
              <a:t> </a:t>
            </a:r>
            <a:r>
              <a:rPr lang="it-IT" dirty="0" err="1" smtClean="0">
                <a:solidFill>
                  <a:srgbClr val="FF0000"/>
                </a:solidFill>
              </a:rPr>
              <a:t>economic</a:t>
            </a:r>
            <a:r>
              <a:rPr lang="it-IT" dirty="0" smtClean="0">
                <a:solidFill>
                  <a:srgbClr val="FF0000"/>
                </a:solidFill>
              </a:rPr>
              <a:t> </a:t>
            </a:r>
            <a:r>
              <a:rPr lang="it-IT" dirty="0" err="1" smtClean="0">
                <a:solidFill>
                  <a:srgbClr val="FF0000"/>
                </a:solidFill>
              </a:rPr>
              <a:t>logic</a:t>
            </a:r>
            <a:r>
              <a:rPr lang="it-IT" dirty="0" smtClean="0">
                <a:solidFill>
                  <a:srgbClr val="FF0000"/>
                </a:solidFill>
              </a:rPr>
              <a:t> </a:t>
            </a:r>
            <a:r>
              <a:rPr lang="it-IT" dirty="0" smtClean="0"/>
              <a:t>(</a:t>
            </a:r>
            <a:r>
              <a:rPr lang="it-IT" dirty="0" err="1" smtClean="0"/>
              <a:t>coherent</a:t>
            </a:r>
            <a:r>
              <a:rPr lang="it-IT" dirty="0" smtClean="0"/>
              <a:t> with </a:t>
            </a:r>
            <a:r>
              <a:rPr lang="it-IT" dirty="0" err="1" smtClean="0"/>
              <a:t>labour</a:t>
            </a:r>
            <a:r>
              <a:rPr lang="it-IT" dirty="0" smtClean="0"/>
              <a:t> discipline model)</a:t>
            </a:r>
          </a:p>
          <a:p>
            <a:r>
              <a:rPr lang="it-IT" dirty="0" smtClean="0"/>
              <a:t>↑</a:t>
            </a:r>
            <a:r>
              <a:rPr lang="it-IT" dirty="0" err="1" smtClean="0"/>
              <a:t>Unemp</a:t>
            </a:r>
            <a:r>
              <a:rPr lang="it-IT" dirty="0" smtClean="0"/>
              <a:t>. →↓</a:t>
            </a:r>
            <a:r>
              <a:rPr lang="it-IT" dirty="0" err="1" smtClean="0"/>
              <a:t>Res.Wage</a:t>
            </a:r>
            <a:r>
              <a:rPr lang="it-IT" dirty="0" smtClean="0"/>
              <a:t> → ↓W → ↑e/W </a:t>
            </a:r>
            <a:r>
              <a:rPr lang="it-IT" dirty="0"/>
              <a:t>→ </a:t>
            </a:r>
            <a:r>
              <a:rPr lang="it-IT" dirty="0" smtClean="0">
                <a:solidFill>
                  <a:srgbClr val="FF0000"/>
                </a:solidFill>
              </a:rPr>
              <a:t>↓ Employment, </a:t>
            </a:r>
            <a:r>
              <a:rPr lang="it-IT" dirty="0">
                <a:solidFill>
                  <a:srgbClr val="FF0000"/>
                </a:solidFill>
              </a:rPr>
              <a:t>↓</a:t>
            </a:r>
            <a:r>
              <a:rPr lang="it-IT" dirty="0" smtClean="0">
                <a:solidFill>
                  <a:srgbClr val="FF0000"/>
                </a:solidFill>
              </a:rPr>
              <a:t>W/P</a:t>
            </a:r>
          </a:p>
          <a:p>
            <a:r>
              <a:rPr lang="it-IT" dirty="0" smtClean="0"/>
              <a:t>↓</a:t>
            </a:r>
            <a:r>
              <a:rPr lang="it-IT" dirty="0" err="1" smtClean="0"/>
              <a:t>Unemp</a:t>
            </a:r>
            <a:r>
              <a:rPr lang="it-IT" dirty="0" smtClean="0"/>
              <a:t>. →</a:t>
            </a:r>
            <a:r>
              <a:rPr lang="it-IT" dirty="0"/>
              <a:t>↑</a:t>
            </a:r>
            <a:r>
              <a:rPr lang="it-IT" dirty="0" err="1" smtClean="0"/>
              <a:t>Res.Wage</a:t>
            </a:r>
            <a:r>
              <a:rPr lang="it-IT" dirty="0" smtClean="0"/>
              <a:t> </a:t>
            </a:r>
            <a:r>
              <a:rPr lang="it-IT" dirty="0"/>
              <a:t>→ ↑</a:t>
            </a:r>
            <a:r>
              <a:rPr lang="it-IT" dirty="0" smtClean="0"/>
              <a:t>W </a:t>
            </a:r>
            <a:r>
              <a:rPr lang="it-IT" dirty="0"/>
              <a:t>→ ↓ </a:t>
            </a:r>
            <a:r>
              <a:rPr lang="it-IT" dirty="0" smtClean="0"/>
              <a:t>e/W </a:t>
            </a:r>
            <a:r>
              <a:rPr lang="it-IT" dirty="0"/>
              <a:t>→ </a:t>
            </a:r>
            <a:r>
              <a:rPr lang="it-IT" dirty="0">
                <a:solidFill>
                  <a:srgbClr val="FF0000"/>
                </a:solidFill>
              </a:rPr>
              <a:t>↑</a:t>
            </a:r>
            <a:r>
              <a:rPr lang="it-IT" dirty="0" smtClean="0">
                <a:solidFill>
                  <a:srgbClr val="FF0000"/>
                </a:solidFill>
              </a:rPr>
              <a:t> </a:t>
            </a:r>
            <a:r>
              <a:rPr lang="it-IT" dirty="0">
                <a:solidFill>
                  <a:srgbClr val="FF0000"/>
                </a:solidFill>
              </a:rPr>
              <a:t>Employment, </a:t>
            </a:r>
            <a:r>
              <a:rPr lang="it-IT" dirty="0" smtClean="0">
                <a:solidFill>
                  <a:srgbClr val="FF0000"/>
                </a:solidFill>
              </a:rPr>
              <a:t>↑W/P </a:t>
            </a:r>
          </a:p>
        </p:txBody>
      </p:sp>
    </p:spTree>
    <p:extLst>
      <p:ext uri="{BB962C8B-B14F-4D97-AF65-F5344CB8AC3E}">
        <p14:creationId xmlns:p14="http://schemas.microsoft.com/office/powerpoint/2010/main" val="2033890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wage-setting</a:t>
            </a:r>
            <a:r>
              <a:rPr lang="it-IT" dirty="0" smtClean="0"/>
              <a:t> curve</a:t>
            </a:r>
            <a:endParaRPr lang="it-IT" dirty="0"/>
          </a:p>
        </p:txBody>
      </p:sp>
      <p:sp>
        <p:nvSpPr>
          <p:cNvPr id="5" name="Segnaposto contenuto 4"/>
          <p:cNvSpPr>
            <a:spLocks noGrp="1"/>
          </p:cNvSpPr>
          <p:nvPr>
            <p:ph sz="half" idx="2"/>
          </p:nvPr>
        </p:nvSpPr>
        <p:spPr/>
        <p:txBody>
          <a:bodyPr>
            <a:normAutofit fontScale="77500" lnSpcReduction="20000"/>
          </a:bodyPr>
          <a:lstStyle/>
          <a:p>
            <a:pPr lvl="0" fontAlgn="base"/>
            <a:r>
              <a:rPr lang="en-GB" dirty="0"/>
              <a:t>The </a:t>
            </a:r>
            <a:r>
              <a:rPr lang="en-GB" dirty="0">
                <a:solidFill>
                  <a:srgbClr val="FF0000"/>
                </a:solidFill>
              </a:rPr>
              <a:t>labour force </a:t>
            </a:r>
            <a:r>
              <a:rPr lang="en-GB" dirty="0"/>
              <a:t>is the vertical line furthest to the right: it has a value less than 1, depending on the participation rate.</a:t>
            </a:r>
            <a:endParaRPr lang="it-IT" dirty="0"/>
          </a:p>
          <a:p>
            <a:pPr lvl="0" fontAlgn="base"/>
            <a:r>
              <a:rPr lang="en-GB" dirty="0">
                <a:solidFill>
                  <a:srgbClr val="FF0000"/>
                </a:solidFill>
              </a:rPr>
              <a:t>Inactive workers</a:t>
            </a:r>
            <a:r>
              <a:rPr lang="en-GB" dirty="0"/>
              <a:t> are to the right of the labour force line.</a:t>
            </a:r>
            <a:endParaRPr lang="it-IT" dirty="0"/>
          </a:p>
          <a:p>
            <a:pPr lvl="0" fontAlgn="base"/>
            <a:r>
              <a:rPr lang="en-GB" dirty="0"/>
              <a:t>The </a:t>
            </a:r>
            <a:r>
              <a:rPr lang="en-GB" dirty="0">
                <a:solidFill>
                  <a:srgbClr val="FF0000"/>
                </a:solidFill>
              </a:rPr>
              <a:t>employment rate</a:t>
            </a:r>
            <a:r>
              <a:rPr lang="en-GB" dirty="0"/>
              <a:t> is the vertical line to the left of the labour force, indicating the share of the population who are actually working.</a:t>
            </a:r>
            <a:endParaRPr lang="it-IT" dirty="0"/>
          </a:p>
          <a:p>
            <a:pPr lvl="0" fontAlgn="base"/>
            <a:r>
              <a:rPr lang="en-GB" dirty="0"/>
              <a:t>The </a:t>
            </a:r>
            <a:r>
              <a:rPr lang="en-GB" dirty="0">
                <a:solidFill>
                  <a:srgbClr val="FF0000"/>
                </a:solidFill>
              </a:rPr>
              <a:t>unemployment rate </a:t>
            </a:r>
            <a:r>
              <a:rPr lang="en-GB" dirty="0"/>
              <a:t>is the proportion of those in the labour force who are not employed: that is, those workers in between the employment rate line and the labour force line.</a:t>
            </a:r>
            <a:endParaRPr lang="it-IT" dirty="0"/>
          </a:p>
          <a:p>
            <a:endParaRPr lang="it-IT" dirty="0"/>
          </a:p>
        </p:txBody>
      </p:sp>
      <p:pic>
        <p:nvPicPr>
          <p:cNvPr id="6" name="Immagine 5"/>
          <p:cNvPicPr>
            <a:picLocks noChangeAspect="1"/>
          </p:cNvPicPr>
          <p:nvPr/>
        </p:nvPicPr>
        <p:blipFill>
          <a:blip r:embed="rId2"/>
          <a:stretch>
            <a:fillRect/>
          </a:stretch>
        </p:blipFill>
        <p:spPr>
          <a:xfrm>
            <a:off x="581025" y="1407174"/>
            <a:ext cx="5514975" cy="4486275"/>
          </a:xfrm>
          <a:prstGeom prst="rect">
            <a:avLst/>
          </a:prstGeom>
        </p:spPr>
      </p:pic>
    </p:spTree>
    <p:extLst>
      <p:ext uri="{BB962C8B-B14F-4D97-AF65-F5344CB8AC3E}">
        <p14:creationId xmlns:p14="http://schemas.microsoft.com/office/powerpoint/2010/main" val="52273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a:t>
            </a:r>
            <a:r>
              <a:rPr lang="it-IT" dirty="0" err="1"/>
              <a:t>wage-setting</a:t>
            </a:r>
            <a:r>
              <a:rPr lang="it-IT" dirty="0"/>
              <a:t> </a:t>
            </a:r>
            <a:r>
              <a:rPr lang="it-IT" dirty="0" smtClean="0"/>
              <a:t>curve (2)</a:t>
            </a:r>
            <a:endParaRPr lang="it-IT" dirty="0"/>
          </a:p>
        </p:txBody>
      </p:sp>
      <p:pic>
        <p:nvPicPr>
          <p:cNvPr id="5" name="Immagine 4"/>
          <p:cNvPicPr>
            <a:picLocks noChangeAspect="1"/>
          </p:cNvPicPr>
          <p:nvPr/>
        </p:nvPicPr>
        <p:blipFill>
          <a:blip r:embed="rId2"/>
          <a:stretch>
            <a:fillRect/>
          </a:stretch>
        </p:blipFill>
        <p:spPr>
          <a:xfrm>
            <a:off x="221782" y="1690688"/>
            <a:ext cx="5777989" cy="4486275"/>
          </a:xfrm>
          <a:prstGeom prst="rect">
            <a:avLst/>
          </a:prstGeom>
        </p:spPr>
      </p:pic>
      <p:pic>
        <p:nvPicPr>
          <p:cNvPr id="6" name="Immagine 5"/>
          <p:cNvPicPr>
            <a:picLocks noChangeAspect="1"/>
          </p:cNvPicPr>
          <p:nvPr/>
        </p:nvPicPr>
        <p:blipFill>
          <a:blip r:embed="rId3"/>
          <a:stretch>
            <a:fillRect/>
          </a:stretch>
        </p:blipFill>
        <p:spPr>
          <a:xfrm>
            <a:off x="5999771" y="1616797"/>
            <a:ext cx="5943781" cy="4486275"/>
          </a:xfrm>
          <a:prstGeom prst="rect">
            <a:avLst/>
          </a:prstGeom>
        </p:spPr>
      </p:pic>
    </p:spTree>
    <p:extLst>
      <p:ext uri="{BB962C8B-B14F-4D97-AF65-F5344CB8AC3E}">
        <p14:creationId xmlns:p14="http://schemas.microsoft.com/office/powerpoint/2010/main" val="3747060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Intro to the </a:t>
            </a:r>
            <a:r>
              <a:rPr lang="it-IT" dirty="0" err="1" smtClean="0"/>
              <a:t>price-setting</a:t>
            </a:r>
            <a:r>
              <a:rPr lang="it-IT" dirty="0" smtClean="0"/>
              <a:t> curve</a:t>
            </a:r>
            <a:endParaRPr lang="it-IT" dirty="0"/>
          </a:p>
        </p:txBody>
      </p:sp>
      <p:pic>
        <p:nvPicPr>
          <p:cNvPr id="4" name="Segnaposto contenuto 3"/>
          <p:cNvPicPr>
            <a:picLocks noGrp="1" noChangeAspect="1"/>
          </p:cNvPicPr>
          <p:nvPr>
            <p:ph idx="1"/>
          </p:nvPr>
        </p:nvPicPr>
        <p:blipFill>
          <a:blip r:embed="rId2"/>
          <a:stretch>
            <a:fillRect/>
          </a:stretch>
        </p:blipFill>
        <p:spPr>
          <a:xfrm>
            <a:off x="1613088" y="1825625"/>
            <a:ext cx="8965823" cy="4351338"/>
          </a:xfrm>
          <a:prstGeom prst="rect">
            <a:avLst/>
          </a:prstGeom>
        </p:spPr>
      </p:pic>
    </p:spTree>
    <p:extLst>
      <p:ext uri="{BB962C8B-B14F-4D97-AF65-F5344CB8AC3E}">
        <p14:creationId xmlns:p14="http://schemas.microsoft.com/office/powerpoint/2010/main" val="2327635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67510" y="518369"/>
            <a:ext cx="10125363" cy="708749"/>
          </a:xfrm>
        </p:spPr>
        <p:txBody>
          <a:bodyPr/>
          <a:lstStyle/>
          <a:p>
            <a:pPr algn="ctr"/>
            <a:r>
              <a:rPr lang="it-IT" dirty="0"/>
              <a:t>Intro to the </a:t>
            </a:r>
            <a:r>
              <a:rPr lang="it-IT" dirty="0" smtClean="0"/>
              <a:t>PS curve: </a:t>
            </a:r>
            <a:r>
              <a:rPr lang="it-IT" dirty="0" err="1" smtClean="0"/>
              <a:t>iso</a:t>
            </a:r>
            <a:r>
              <a:rPr lang="it-IT" dirty="0" smtClean="0"/>
              <a:t>-profit </a:t>
            </a:r>
            <a:r>
              <a:rPr lang="it-IT" dirty="0" err="1" smtClean="0"/>
              <a:t>curves</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443135" y="1382711"/>
                <a:ext cx="7804728" cy="4787179"/>
              </a:xfrm>
            </p:spPr>
            <p:txBody>
              <a:bodyPr>
                <a:normAutofit fontScale="92500"/>
              </a:bodyPr>
              <a:lstStyle/>
              <a:p>
                <a:r>
                  <a:rPr lang="it-IT" dirty="0" smtClean="0"/>
                  <a:t>Production </a:t>
                </a:r>
                <a:r>
                  <a:rPr lang="it-IT" dirty="0" err="1" smtClean="0"/>
                  <a:t>function</a:t>
                </a:r>
                <a:r>
                  <a:rPr lang="it-IT" dirty="0" smtClean="0"/>
                  <a:t>: </a:t>
                </a:r>
                <a14:m>
                  <m:oMath xmlns:m="http://schemas.openxmlformats.org/officeDocument/2006/math">
                    <m:r>
                      <a:rPr lang="it-IT" b="0" i="1" smtClean="0">
                        <a:solidFill>
                          <a:srgbClr val="FF0000"/>
                        </a:solidFill>
                        <a:latin typeface="Cambria Math" panose="02040503050406030204" pitchFamily="18" charset="0"/>
                        <a:ea typeface="Cambria Math" panose="02040503050406030204" pitchFamily="18" charset="0"/>
                      </a:rPr>
                      <m:t>𝑞</m:t>
                    </m:r>
                    <m:r>
                      <a:rPr lang="it-IT" i="1">
                        <a:solidFill>
                          <a:srgbClr val="FF0000"/>
                        </a:solidFill>
                        <a:latin typeface="Cambria Math" panose="02040503050406030204" pitchFamily="18" charset="0"/>
                        <a:ea typeface="Cambria Math" panose="02040503050406030204" pitchFamily="18" charset="0"/>
                      </a:rPr>
                      <m:t>=</m:t>
                    </m:r>
                    <m:r>
                      <a:rPr lang="it-IT" i="1" smtClean="0">
                        <a:solidFill>
                          <a:srgbClr val="FF0000"/>
                        </a:solidFill>
                        <a:latin typeface="Cambria Math" panose="02040503050406030204" pitchFamily="18" charset="0"/>
                        <a:ea typeface="Cambria Math" panose="02040503050406030204" pitchFamily="18" charset="0"/>
                      </a:rPr>
                      <m:t>𝜆</m:t>
                    </m:r>
                    <m:r>
                      <a:rPr lang="it-IT" i="1">
                        <a:solidFill>
                          <a:srgbClr val="FF0000"/>
                        </a:solidFill>
                        <a:latin typeface="Cambria Math" panose="02040503050406030204" pitchFamily="18" charset="0"/>
                        <a:ea typeface="Cambria Math" panose="02040503050406030204" pitchFamily="18" charset="0"/>
                      </a:rPr>
                      <m:t>𝑙</m:t>
                    </m:r>
                  </m:oMath>
                </a14:m>
                <a:endParaRPr lang="it-IT" dirty="0" smtClean="0">
                  <a:solidFill>
                    <a:srgbClr val="FF0000"/>
                  </a:solidFill>
                </a:endParaRPr>
              </a:p>
              <a:p>
                <a:endParaRPr lang="it-IT" dirty="0" smtClean="0"/>
              </a:p>
              <a:p>
                <a:r>
                  <a:rPr lang="it-IT" dirty="0" err="1" smtClean="0"/>
                  <a:t>Cost</a:t>
                </a:r>
                <a:r>
                  <a:rPr lang="it-IT" dirty="0" smtClean="0"/>
                  <a:t> </a:t>
                </a:r>
                <a:r>
                  <a:rPr lang="it-IT" dirty="0" err="1" smtClean="0"/>
                  <a:t>function</a:t>
                </a:r>
                <a:r>
                  <a:rPr lang="it-IT" dirty="0" smtClean="0"/>
                  <a:t>:</a:t>
                </a:r>
                <a:endParaRPr lang="it-IT" b="0" i="1" dirty="0" smtClean="0">
                  <a:latin typeface="Cambria Math" panose="02040503050406030204" pitchFamily="18" charset="0"/>
                  <a:ea typeface="Cambria Math" panose="02040503050406030204" pitchFamily="18" charset="0"/>
                </a:endParaRPr>
              </a:p>
              <a:p>
                <a:pPr lvl="1"/>
                <a14:m>
                  <m:oMath xmlns:m="http://schemas.openxmlformats.org/officeDocument/2006/math">
                    <m:r>
                      <a:rPr lang="it-IT" b="0" i="1" smtClean="0">
                        <a:latin typeface="Cambria Math" panose="02040503050406030204" pitchFamily="18" charset="0"/>
                        <a:ea typeface="Cambria Math" panose="02040503050406030204" pitchFamily="18" charset="0"/>
                      </a:rPr>
                      <m:t>𝐶</m:t>
                    </m:r>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𝑞</m:t>
                        </m:r>
                      </m:e>
                    </m:d>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𝑉𝐶</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𝐹𝐶</m:t>
                    </m:r>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𝑊</m:t>
                    </m:r>
                    <m:r>
                      <a:rPr lang="it-IT" b="0" i="1" smtClean="0">
                        <a:latin typeface="Cambria Math" panose="02040503050406030204" pitchFamily="18" charset="0"/>
                        <a:ea typeface="Cambria Math" panose="02040503050406030204" pitchFamily="18" charset="0"/>
                      </a:rPr>
                      <m:t>(</m:t>
                    </m:r>
                    <m:f>
                      <m:fPr>
                        <m:ctrlPr>
                          <a:rPr lang="it-IT" b="0" i="1" smtClean="0">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𝑙</m:t>
                        </m:r>
                      </m:num>
                      <m:den>
                        <m:r>
                          <a:rPr lang="it-IT" b="0" i="1" smtClean="0">
                            <a:latin typeface="Cambria Math" panose="02040503050406030204" pitchFamily="18" charset="0"/>
                            <a:ea typeface="Cambria Math" panose="02040503050406030204" pitchFamily="18" charset="0"/>
                          </a:rPr>
                          <m:t>𝜆</m:t>
                        </m:r>
                      </m:den>
                    </m:f>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𝐹𝐶</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𝑊𝑞</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𝐹𝐶</m:t>
                    </m:r>
                  </m:oMath>
                </a14:m>
                <a:endParaRPr lang="it-IT" b="0" dirty="0" smtClean="0">
                  <a:ea typeface="Cambria Math" panose="02040503050406030204" pitchFamily="18" charset="0"/>
                </a:endParaRPr>
              </a:p>
              <a:p>
                <a:pPr lvl="1"/>
                <a14:m>
                  <m:oMath xmlns:m="http://schemas.openxmlformats.org/officeDocument/2006/math">
                    <m:r>
                      <a:rPr lang="it-IT" b="0" i="1" smtClean="0">
                        <a:latin typeface="Cambria Math" panose="02040503050406030204" pitchFamily="18" charset="0"/>
                        <a:ea typeface="Cambria Math" panose="02040503050406030204" pitchFamily="18" charset="0"/>
                      </a:rPr>
                      <m:t>𝐴</m:t>
                    </m:r>
                    <m:r>
                      <a:rPr lang="it-IT" i="1">
                        <a:latin typeface="Cambria Math" panose="02040503050406030204" pitchFamily="18" charset="0"/>
                        <a:ea typeface="Cambria Math" panose="02040503050406030204" pitchFamily="18" charset="0"/>
                      </a:rPr>
                      <m:t>𝐶</m:t>
                    </m:r>
                    <m:d>
                      <m:dPr>
                        <m:ctrlPr>
                          <a:rPr lang="it-IT" i="1">
                            <a:latin typeface="Cambria Math" panose="02040503050406030204" pitchFamily="18" charset="0"/>
                            <a:ea typeface="Cambria Math" panose="02040503050406030204" pitchFamily="18" charset="0"/>
                          </a:rPr>
                        </m:ctrlPr>
                      </m:dPr>
                      <m:e>
                        <m:r>
                          <a:rPr lang="it-IT" i="1">
                            <a:latin typeface="Cambria Math" panose="02040503050406030204" pitchFamily="18" charset="0"/>
                            <a:ea typeface="Cambria Math" panose="02040503050406030204" pitchFamily="18" charset="0"/>
                          </a:rPr>
                          <m:t>𝑞</m:t>
                        </m:r>
                      </m:e>
                    </m:d>
                    <m:r>
                      <a:rPr lang="it-IT" i="1">
                        <a:latin typeface="Cambria Math" panose="02040503050406030204" pitchFamily="18" charset="0"/>
                        <a:ea typeface="Cambria Math" panose="02040503050406030204" pitchFamily="18" charset="0"/>
                      </a:rPr>
                      <m:t>=</m:t>
                    </m:r>
                    <m:f>
                      <m:fPr>
                        <m:ctrlPr>
                          <a:rPr lang="it-IT" b="0" i="1" smtClean="0">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𝐶</m:t>
                        </m:r>
                        <m:d>
                          <m:dPr>
                            <m:ctrlPr>
                              <a:rPr lang="it-IT" i="1">
                                <a:latin typeface="Cambria Math" panose="02040503050406030204" pitchFamily="18" charset="0"/>
                                <a:ea typeface="Cambria Math" panose="02040503050406030204" pitchFamily="18" charset="0"/>
                              </a:rPr>
                            </m:ctrlPr>
                          </m:dPr>
                          <m:e>
                            <m:r>
                              <a:rPr lang="it-IT" i="1">
                                <a:latin typeface="Cambria Math" panose="02040503050406030204" pitchFamily="18" charset="0"/>
                                <a:ea typeface="Cambria Math" panose="02040503050406030204" pitchFamily="18" charset="0"/>
                              </a:rPr>
                              <m:t>𝑞</m:t>
                            </m:r>
                          </m:e>
                        </m:d>
                      </m:num>
                      <m:den>
                        <m:r>
                          <a:rPr lang="it-IT" b="0" i="1" smtClean="0">
                            <a:latin typeface="Cambria Math" panose="02040503050406030204" pitchFamily="18" charset="0"/>
                            <a:ea typeface="Cambria Math" panose="02040503050406030204" pitchFamily="18" charset="0"/>
                          </a:rPr>
                          <m:t>𝑞</m:t>
                        </m:r>
                      </m:den>
                    </m:f>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𝑊</m:t>
                    </m:r>
                    <m:r>
                      <a:rPr lang="it-IT" i="1">
                        <a:latin typeface="Cambria Math" panose="02040503050406030204" pitchFamily="18" charset="0"/>
                        <a:ea typeface="Cambria Math" panose="02040503050406030204" pitchFamily="18" charset="0"/>
                      </a:rPr>
                      <m:t>+</m:t>
                    </m:r>
                    <m:f>
                      <m:fPr>
                        <m:ctrlPr>
                          <a:rPr lang="it-IT" b="0" i="1" smtClean="0">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𝐹𝐶</m:t>
                        </m:r>
                      </m:num>
                      <m:den>
                        <m:r>
                          <a:rPr lang="it-IT" b="0" i="1" smtClean="0">
                            <a:latin typeface="Cambria Math" panose="02040503050406030204" pitchFamily="18" charset="0"/>
                            <a:ea typeface="Cambria Math" panose="02040503050406030204" pitchFamily="18" charset="0"/>
                          </a:rPr>
                          <m:t>𝑞</m:t>
                        </m:r>
                      </m:den>
                    </m:f>
                  </m:oMath>
                </a14:m>
                <a:endParaRPr lang="it-IT" b="0" dirty="0" smtClean="0">
                  <a:ea typeface="Cambria Math" panose="02040503050406030204" pitchFamily="18" charset="0"/>
                </a:endParaRPr>
              </a:p>
              <a:p>
                <a:pPr lvl="1"/>
                <a14:m>
                  <m:oMath xmlns:m="http://schemas.openxmlformats.org/officeDocument/2006/math">
                    <m:r>
                      <a:rPr lang="it-IT" b="0" i="1" smtClean="0">
                        <a:latin typeface="Cambria Math" panose="02040503050406030204" pitchFamily="18" charset="0"/>
                        <a:ea typeface="Cambria Math" panose="02040503050406030204" pitchFamily="18" charset="0"/>
                      </a:rPr>
                      <m:t>𝑀</m:t>
                    </m:r>
                    <m:r>
                      <a:rPr lang="it-IT" i="1">
                        <a:latin typeface="Cambria Math" panose="02040503050406030204" pitchFamily="18" charset="0"/>
                        <a:ea typeface="Cambria Math" panose="02040503050406030204" pitchFamily="18" charset="0"/>
                      </a:rPr>
                      <m:t>𝐶</m:t>
                    </m:r>
                    <m:d>
                      <m:dPr>
                        <m:ctrlPr>
                          <a:rPr lang="it-IT" i="1">
                            <a:latin typeface="Cambria Math" panose="02040503050406030204" pitchFamily="18" charset="0"/>
                            <a:ea typeface="Cambria Math" panose="02040503050406030204" pitchFamily="18" charset="0"/>
                          </a:rPr>
                        </m:ctrlPr>
                      </m:dPr>
                      <m:e>
                        <m:r>
                          <a:rPr lang="it-IT" i="1">
                            <a:latin typeface="Cambria Math" panose="02040503050406030204" pitchFamily="18" charset="0"/>
                            <a:ea typeface="Cambria Math" panose="02040503050406030204" pitchFamily="18" charset="0"/>
                          </a:rPr>
                          <m:t>𝑞</m:t>
                        </m:r>
                      </m:e>
                    </m:d>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𝑑</m:t>
                        </m:r>
                        <m:r>
                          <a:rPr lang="it-IT" i="1">
                            <a:latin typeface="Cambria Math" panose="02040503050406030204" pitchFamily="18" charset="0"/>
                            <a:ea typeface="Cambria Math" panose="02040503050406030204" pitchFamily="18" charset="0"/>
                          </a:rPr>
                          <m:t>𝐶</m:t>
                        </m:r>
                        <m:d>
                          <m:dPr>
                            <m:ctrlPr>
                              <a:rPr lang="it-IT" i="1">
                                <a:latin typeface="Cambria Math" panose="02040503050406030204" pitchFamily="18" charset="0"/>
                                <a:ea typeface="Cambria Math" panose="02040503050406030204" pitchFamily="18" charset="0"/>
                              </a:rPr>
                            </m:ctrlPr>
                          </m:dPr>
                          <m:e>
                            <m:r>
                              <a:rPr lang="it-IT" i="1">
                                <a:latin typeface="Cambria Math" panose="02040503050406030204" pitchFamily="18" charset="0"/>
                                <a:ea typeface="Cambria Math" panose="02040503050406030204" pitchFamily="18" charset="0"/>
                              </a:rPr>
                              <m:t>𝑞</m:t>
                            </m:r>
                          </m:e>
                        </m:d>
                      </m:num>
                      <m:den>
                        <m:r>
                          <a:rPr lang="it-IT" b="0" i="1" smtClean="0">
                            <a:latin typeface="Cambria Math" panose="02040503050406030204" pitchFamily="18" charset="0"/>
                            <a:ea typeface="Cambria Math" panose="02040503050406030204" pitchFamily="18" charset="0"/>
                          </a:rPr>
                          <m:t>𝑑</m:t>
                        </m:r>
                        <m:r>
                          <a:rPr lang="it-IT" i="1">
                            <a:latin typeface="Cambria Math" panose="02040503050406030204" pitchFamily="18" charset="0"/>
                            <a:ea typeface="Cambria Math" panose="02040503050406030204" pitchFamily="18" charset="0"/>
                          </a:rPr>
                          <m:t>𝑞</m:t>
                        </m:r>
                      </m:den>
                    </m:f>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𝑊</m:t>
                    </m:r>
                  </m:oMath>
                </a14:m>
                <a:endParaRPr lang="it-IT" dirty="0" smtClean="0"/>
              </a:p>
              <a:p>
                <a:r>
                  <a:rPr lang="it-IT" dirty="0" err="1" smtClean="0"/>
                  <a:t>Iso</a:t>
                </a:r>
                <a:r>
                  <a:rPr lang="it-IT" dirty="0" smtClean="0"/>
                  <a:t>-profit line (</a:t>
                </a:r>
                <a14:m>
                  <m:oMath xmlns:m="http://schemas.openxmlformats.org/officeDocument/2006/math">
                    <m:r>
                      <m:rPr>
                        <m:sty m:val="p"/>
                      </m:rPr>
                      <a:rPr lang="el-GR" i="1">
                        <a:latin typeface="Cambria Math" panose="02040503050406030204" pitchFamily="18" charset="0"/>
                        <a:ea typeface="Cambria Math" panose="02040503050406030204" pitchFamily="18" charset="0"/>
                      </a:rPr>
                      <m:t>Π</m:t>
                    </m:r>
                    <m:r>
                      <a:rPr lang="el-GR" i="1">
                        <a:latin typeface="Cambria Math" panose="02040503050406030204" pitchFamily="18" charset="0"/>
                        <a:ea typeface="Cambria Math" panose="02040503050406030204" pitchFamily="18" charset="0"/>
                      </a:rPr>
                      <m:t> </m:t>
                    </m:r>
                  </m:oMath>
                </a14:m>
                <a:r>
                  <a:rPr lang="it-IT" dirty="0" smtClean="0"/>
                  <a:t>given): </a:t>
                </a:r>
                <a14:m>
                  <m:oMath xmlns:m="http://schemas.openxmlformats.org/officeDocument/2006/math">
                    <m:r>
                      <m:rPr>
                        <m:sty m:val="p"/>
                      </m:rPr>
                      <a:rPr lang="el-GR" i="1" smtClean="0">
                        <a:latin typeface="Cambria Math" panose="02040503050406030204" pitchFamily="18" charset="0"/>
                        <a:ea typeface="Cambria Math" panose="02040503050406030204" pitchFamily="18" charset="0"/>
                      </a:rPr>
                      <m:t>Π</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𝑝𝑞</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𝐶</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𝑞</m:t>
                    </m:r>
                    <m:r>
                      <a:rPr lang="it-IT" b="0" i="1" smtClean="0">
                        <a:latin typeface="Cambria Math" panose="02040503050406030204" pitchFamily="18" charset="0"/>
                        <a:ea typeface="Cambria Math" panose="02040503050406030204" pitchFamily="18" charset="0"/>
                      </a:rPr>
                      <m:t>)</m:t>
                    </m:r>
                  </m:oMath>
                </a14:m>
                <a:r>
                  <a:rPr lang="it-IT" dirty="0" smtClean="0"/>
                  <a:t> </a:t>
                </a:r>
              </a:p>
              <a:p>
                <a:r>
                  <a:rPr lang="it-IT" dirty="0" err="1" smtClean="0"/>
                  <a:t>Isoprofit</a:t>
                </a:r>
                <a:r>
                  <a:rPr lang="it-IT" dirty="0" smtClean="0"/>
                  <a:t> curve </a:t>
                </a:r>
                <a:r>
                  <a:rPr lang="it-IT" dirty="0"/>
                  <a:t>(</a:t>
                </a:r>
                <a14:m>
                  <m:oMath xmlns:m="http://schemas.openxmlformats.org/officeDocument/2006/math">
                    <m:r>
                      <m:rPr>
                        <m:sty m:val="p"/>
                      </m:rPr>
                      <a:rPr lang="el-GR" i="1">
                        <a:latin typeface="Cambria Math" panose="02040503050406030204" pitchFamily="18" charset="0"/>
                        <a:ea typeface="Cambria Math" panose="02040503050406030204" pitchFamily="18" charset="0"/>
                      </a:rPr>
                      <m:t>Π</m:t>
                    </m:r>
                    <m:r>
                      <a:rPr lang="el-GR" i="1">
                        <a:latin typeface="Cambria Math" panose="02040503050406030204" pitchFamily="18" charset="0"/>
                        <a:ea typeface="Cambria Math" panose="02040503050406030204" pitchFamily="18" charset="0"/>
                      </a:rPr>
                      <m:t> </m:t>
                    </m:r>
                  </m:oMath>
                </a14:m>
                <a:r>
                  <a:rPr lang="it-IT" dirty="0" smtClean="0"/>
                  <a:t>given): </a:t>
                </a:r>
                <a14:m>
                  <m:oMath xmlns:m="http://schemas.openxmlformats.org/officeDocument/2006/math">
                    <m:r>
                      <a:rPr lang="it-IT" i="1" smtClean="0">
                        <a:solidFill>
                          <a:srgbClr val="FF0000"/>
                        </a:solidFill>
                        <a:latin typeface="Cambria Math" panose="02040503050406030204" pitchFamily="18" charset="0"/>
                      </a:rPr>
                      <m:t>𝑝</m:t>
                    </m:r>
                    <m:r>
                      <a:rPr lang="it-IT" i="1" smtClean="0">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23000</m:t>
                        </m:r>
                      </m:num>
                      <m:den>
                        <m:r>
                          <a:rPr lang="it-IT" i="1">
                            <a:solidFill>
                              <a:srgbClr val="FF0000"/>
                            </a:solidFill>
                            <a:latin typeface="Cambria Math" panose="02040503050406030204" pitchFamily="18" charset="0"/>
                          </a:rPr>
                          <m:t>𝑞</m:t>
                        </m:r>
                      </m:den>
                    </m:f>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𝐴𝐶</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𝑞</m:t>
                    </m:r>
                    <m:r>
                      <a:rPr lang="it-IT" i="1">
                        <a:solidFill>
                          <a:srgbClr val="FF0000"/>
                        </a:solidFill>
                        <a:latin typeface="Cambria Math" panose="02040503050406030204" pitchFamily="18" charset="0"/>
                      </a:rPr>
                      <m:t>)</m:t>
                    </m:r>
                  </m:oMath>
                </a14:m>
                <a:endParaRPr lang="it-IT" sz="2400" dirty="0" smtClean="0">
                  <a:ea typeface="Cambria Math" panose="02040503050406030204" pitchFamily="18" charset="0"/>
                </a:endParaRPr>
              </a:p>
              <a:p>
                <a:pPr marL="228600" lvl="1">
                  <a:spcBef>
                    <a:spcPts val="1000"/>
                  </a:spcBef>
                </a:pPr>
                <a:r>
                  <a:rPr lang="it-IT" sz="2800" dirty="0" err="1" smtClean="0"/>
                  <a:t>Slope</a:t>
                </a:r>
                <a:r>
                  <a:rPr lang="it-IT" sz="2800" dirty="0" smtClean="0"/>
                  <a:t> </a:t>
                </a:r>
                <a:r>
                  <a:rPr lang="it-IT" sz="2800" dirty="0" err="1" smtClean="0"/>
                  <a:t>iso</a:t>
                </a:r>
                <a:r>
                  <a:rPr lang="it-IT" sz="2800" dirty="0" smtClean="0"/>
                  <a:t>-profit curve: </a:t>
                </a:r>
                <a14:m>
                  <m:oMath xmlns:m="http://schemas.openxmlformats.org/officeDocument/2006/math">
                    <m:f>
                      <m:fPr>
                        <m:ctrlPr>
                          <a:rPr lang="it-IT" b="0" i="1" smtClean="0">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𝑑𝑝</m:t>
                        </m:r>
                      </m:num>
                      <m:den>
                        <m:r>
                          <a:rPr lang="it-IT" b="0" i="1" smtClean="0">
                            <a:latin typeface="Cambria Math" panose="02040503050406030204" pitchFamily="18" charset="0"/>
                            <a:ea typeface="Cambria Math" panose="02040503050406030204" pitchFamily="18" charset="0"/>
                          </a:rPr>
                          <m:t>𝑑𝑞</m:t>
                        </m:r>
                      </m:den>
                    </m:f>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𝑃</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𝑀𝐶</m:t>
                        </m:r>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𝑞</m:t>
                            </m:r>
                          </m:e>
                        </m:d>
                        <m:r>
                          <a:rPr lang="it-IT" b="0" i="1" smtClean="0">
                            <a:latin typeface="Cambria Math" panose="02040503050406030204" pitchFamily="18" charset="0"/>
                            <a:ea typeface="Cambria Math" panose="02040503050406030204" pitchFamily="18" charset="0"/>
                          </a:rPr>
                          <m:t>)</m:t>
                        </m:r>
                      </m:num>
                      <m:den>
                        <m:r>
                          <a:rPr lang="it-IT" i="1">
                            <a:latin typeface="Cambria Math" panose="02040503050406030204" pitchFamily="18" charset="0"/>
                            <a:ea typeface="Cambria Math" panose="02040503050406030204" pitchFamily="18" charset="0"/>
                          </a:rPr>
                          <m:t>𝑞</m:t>
                        </m:r>
                      </m:den>
                    </m:f>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𝑃</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𝑊</m:t>
                        </m:r>
                        <m:r>
                          <a:rPr lang="it-IT" b="0" i="1" smtClean="0">
                            <a:latin typeface="Cambria Math" panose="02040503050406030204" pitchFamily="18" charset="0"/>
                            <a:ea typeface="Cambria Math" panose="02040503050406030204" pitchFamily="18" charset="0"/>
                          </a:rPr>
                          <m:t>)</m:t>
                        </m:r>
                      </m:num>
                      <m:den>
                        <m:r>
                          <a:rPr lang="it-IT" i="1">
                            <a:latin typeface="Cambria Math" panose="02040503050406030204" pitchFamily="18" charset="0"/>
                            <a:ea typeface="Cambria Math" panose="02040503050406030204" pitchFamily="18" charset="0"/>
                          </a:rPr>
                          <m:t>𝑞</m:t>
                        </m:r>
                      </m:den>
                    </m:f>
                  </m:oMath>
                </a14:m>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443135" y="1382711"/>
                <a:ext cx="7804728" cy="4787179"/>
              </a:xfrm>
              <a:blipFill>
                <a:blip r:embed="rId2"/>
                <a:stretch>
                  <a:fillRect l="-1250" t="-1911" b="-1401"/>
                </a:stretch>
              </a:blipFill>
            </p:spPr>
            <p:txBody>
              <a:bodyPr/>
              <a:lstStyle/>
              <a:p>
                <a:r>
                  <a:rPr lang="it-IT">
                    <a:noFill/>
                  </a:rPr>
                  <a:t> </a:t>
                </a:r>
              </a:p>
            </p:txBody>
          </p:sp>
        </mc:Fallback>
      </mc:AlternateContent>
      <p:pic>
        <p:nvPicPr>
          <p:cNvPr id="4" name="Immagine 3"/>
          <p:cNvPicPr>
            <a:picLocks noChangeAspect="1"/>
          </p:cNvPicPr>
          <p:nvPr/>
        </p:nvPicPr>
        <p:blipFill>
          <a:blip r:embed="rId3"/>
          <a:stretch>
            <a:fillRect/>
          </a:stretch>
        </p:blipFill>
        <p:spPr>
          <a:xfrm>
            <a:off x="7509164" y="1640393"/>
            <a:ext cx="4536497" cy="4288953"/>
          </a:xfrm>
          <a:prstGeom prst="rect">
            <a:avLst/>
          </a:prstGeom>
        </p:spPr>
      </p:pic>
    </p:spTree>
    <p:extLst>
      <p:ext uri="{BB962C8B-B14F-4D97-AF65-F5344CB8AC3E}">
        <p14:creationId xmlns:p14="http://schemas.microsoft.com/office/powerpoint/2010/main" val="873014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Intro </a:t>
            </a:r>
            <a:r>
              <a:rPr lang="it-IT" dirty="0"/>
              <a:t>to the PS curve: </a:t>
            </a:r>
            <a:r>
              <a:rPr lang="it-IT" dirty="0" smtClean="0"/>
              <a:t>market </a:t>
            </a:r>
            <a:r>
              <a:rPr lang="it-IT" dirty="0" err="1" smtClean="0"/>
              <a:t>demand</a:t>
            </a:r>
            <a:endParaRPr lang="it-IT" dirty="0"/>
          </a:p>
        </p:txBody>
      </p:sp>
      <p:sp>
        <p:nvSpPr>
          <p:cNvPr id="7" name="Segnaposto contenuto 6"/>
          <p:cNvSpPr>
            <a:spLocks noGrp="1"/>
          </p:cNvSpPr>
          <p:nvPr>
            <p:ph sz="half" idx="1"/>
          </p:nvPr>
        </p:nvSpPr>
        <p:spPr/>
        <p:txBody>
          <a:bodyPr>
            <a:normAutofit fontScale="62500" lnSpcReduction="20000"/>
          </a:bodyPr>
          <a:lstStyle/>
          <a:p>
            <a:r>
              <a:rPr lang="en-GB" dirty="0"/>
              <a:t>For any product that consumers might wish to buy, the product demand curve is a relationship that tells you the number of items (the quantity) they will buy at each possible price. For a simple model of the demand for Beautiful Cars, imagine that there are 100 potential consumers who would each buy one Beautiful Car today, if the price were low enough. Each consumer has a </a:t>
            </a:r>
            <a:r>
              <a:rPr lang="en-GB" b="1" dirty="0"/>
              <a:t>willingness to pay (WTP)willingness to pay </a:t>
            </a:r>
            <a:r>
              <a:rPr lang="en-GB" dirty="0"/>
              <a:t>close for a Beautiful Car, which depends on how much the customer personally values it (given the resources to buy it, of course). A consumer will buy a car if the price is less than or equal to his or her WTP. Suppose we line up the consumers in order of WTP, with the highest first, and plot a graph to show how the WTP varies along the line (Figure 7.9). Then if we choose any price, say </a:t>
            </a:r>
            <a:r>
              <a:rPr lang="en-GB" i="1" dirty="0"/>
              <a:t>P</a:t>
            </a:r>
            <a:r>
              <a:rPr lang="en-GB" dirty="0"/>
              <a:t> = $3,200, the graph shows the number of consumers whose WTP is greater than or equal to </a:t>
            </a:r>
            <a:r>
              <a:rPr lang="en-GB" i="1" dirty="0"/>
              <a:t>P</a:t>
            </a:r>
            <a:r>
              <a:rPr lang="en-GB" dirty="0"/>
              <a:t>. In this case, 60 consumers are willing to pay $3,200 or more, so the demand for cars at a price of $3,200 is 60.</a:t>
            </a:r>
            <a:endParaRPr lang="it-IT" dirty="0"/>
          </a:p>
          <a:p>
            <a:endParaRPr lang="it-IT" dirty="0"/>
          </a:p>
        </p:txBody>
      </p:sp>
      <p:pic>
        <p:nvPicPr>
          <p:cNvPr id="10" name="Immagine 9"/>
          <p:cNvPicPr>
            <a:picLocks noChangeAspect="1"/>
          </p:cNvPicPr>
          <p:nvPr/>
        </p:nvPicPr>
        <p:blipFill>
          <a:blip r:embed="rId2"/>
          <a:stretch>
            <a:fillRect/>
          </a:stretch>
        </p:blipFill>
        <p:spPr>
          <a:xfrm>
            <a:off x="6474691" y="1825625"/>
            <a:ext cx="5326207" cy="4168775"/>
          </a:xfrm>
          <a:prstGeom prst="rect">
            <a:avLst/>
          </a:prstGeom>
        </p:spPr>
      </p:pic>
    </p:spTree>
    <p:extLst>
      <p:ext uri="{BB962C8B-B14F-4D97-AF65-F5344CB8AC3E}">
        <p14:creationId xmlns:p14="http://schemas.microsoft.com/office/powerpoint/2010/main" val="20963278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56672" y="143452"/>
            <a:ext cx="10928928" cy="992621"/>
          </a:xfrm>
        </p:spPr>
        <p:txBody>
          <a:bodyPr>
            <a:normAutofit/>
          </a:bodyPr>
          <a:lstStyle/>
          <a:p>
            <a:pPr algn="ctr"/>
            <a:r>
              <a:rPr lang="it-IT" dirty="0"/>
              <a:t>Intro to the PS curve: </a:t>
            </a:r>
            <a:r>
              <a:rPr lang="it-IT" dirty="0" smtClean="0"/>
              <a:t>the </a:t>
            </a:r>
            <a:r>
              <a:rPr lang="it-IT" dirty="0" err="1" smtClean="0"/>
              <a:t>firm’s</a:t>
            </a:r>
            <a:r>
              <a:rPr lang="it-IT" dirty="0" smtClean="0"/>
              <a:t> </a:t>
            </a:r>
            <a:r>
              <a:rPr lang="it-IT" dirty="0" err="1" smtClean="0">
                <a:solidFill>
                  <a:srgbClr val="FF0000"/>
                </a:solidFill>
              </a:rPr>
              <a:t>price</a:t>
            </a:r>
            <a:r>
              <a:rPr lang="it-IT" dirty="0" smtClean="0">
                <a:solidFill>
                  <a:srgbClr val="FF0000"/>
                </a:solidFill>
              </a:rPr>
              <a:t> </a:t>
            </a:r>
            <a:r>
              <a:rPr lang="it-IT" dirty="0" err="1" smtClean="0">
                <a:solidFill>
                  <a:srgbClr val="FF0000"/>
                </a:solidFill>
              </a:rPr>
              <a:t>decision</a:t>
            </a:r>
            <a:endParaRPr lang="it-IT" dirty="0">
              <a:solidFill>
                <a:srgbClr val="FF0000"/>
              </a:solidFill>
            </a:endParaRPr>
          </a:p>
        </p:txBody>
      </p:sp>
      <p:pic>
        <p:nvPicPr>
          <p:cNvPr id="5" name="Immagine 4"/>
          <p:cNvPicPr>
            <a:picLocks noChangeAspect="1"/>
          </p:cNvPicPr>
          <p:nvPr/>
        </p:nvPicPr>
        <p:blipFill>
          <a:blip r:embed="rId2"/>
          <a:stretch>
            <a:fillRect/>
          </a:stretch>
        </p:blipFill>
        <p:spPr>
          <a:xfrm>
            <a:off x="1998518" y="1228784"/>
            <a:ext cx="8645235" cy="5356744"/>
          </a:xfrm>
          <a:prstGeom prst="rect">
            <a:avLst/>
          </a:prstGeom>
        </p:spPr>
      </p:pic>
      <mc:AlternateContent xmlns:mc="http://schemas.openxmlformats.org/markup-compatibility/2006" xmlns:a14="http://schemas.microsoft.com/office/drawing/2010/main">
        <mc:Choice Requires="a14">
          <p:sp>
            <p:nvSpPr>
              <p:cNvPr id="6" name="CasellaDiTesto 5"/>
              <p:cNvSpPr txBox="1"/>
              <p:nvPr/>
            </p:nvSpPr>
            <p:spPr>
              <a:xfrm>
                <a:off x="4572001" y="1773382"/>
                <a:ext cx="1357745" cy="808939"/>
              </a:xfrm>
              <a:prstGeom prst="rect">
                <a:avLst/>
              </a:prstGeom>
              <a:noFill/>
            </p:spPr>
            <p:txBody>
              <a:bodyPr wrap="square" rtlCol="0">
                <a:spAutoFit/>
              </a:bodyPr>
              <a:lstStyle/>
              <a:p>
                <a:pPr marL="0" lvl="2"/>
                <a14:m>
                  <m:oMathPara xmlns:m="http://schemas.openxmlformats.org/officeDocument/2006/math">
                    <m:oMathParaPr>
                      <m:jc m:val="centerGroup"/>
                    </m:oMathParaPr>
                    <m:oMath xmlns:m="http://schemas.openxmlformats.org/officeDocument/2006/math">
                      <m:r>
                        <a:rPr lang="it-IT" sz="1400" i="1" smtClean="0">
                          <a:latin typeface="Cambria Math" panose="02040503050406030204" pitchFamily="18" charset="0"/>
                          <a:ea typeface="Cambria Math" panose="02040503050406030204" pitchFamily="18" charset="0"/>
                        </a:rPr>
                        <m:t>𝑝</m:t>
                      </m:r>
                      <m:r>
                        <a:rPr lang="it-IT" sz="1400" i="1" smtClean="0">
                          <a:latin typeface="Cambria Math" panose="02040503050406030204" pitchFamily="18" charset="0"/>
                          <a:ea typeface="Cambria Math" panose="02040503050406030204" pitchFamily="18" charset="0"/>
                        </a:rPr>
                        <m:t>=</m:t>
                      </m:r>
                      <m:f>
                        <m:fPr>
                          <m:ctrlPr>
                            <a:rPr lang="it-IT" sz="1400" i="1">
                              <a:latin typeface="Cambria Math" panose="02040503050406030204" pitchFamily="18" charset="0"/>
                              <a:ea typeface="Cambria Math" panose="02040503050406030204" pitchFamily="18" charset="0"/>
                            </a:rPr>
                          </m:ctrlPr>
                        </m:fPr>
                        <m:num>
                          <m:r>
                            <m:rPr>
                              <m:sty m:val="p"/>
                            </m:rPr>
                            <a:rPr lang="el-GR" sz="1400" i="1">
                              <a:latin typeface="Cambria Math" panose="02040503050406030204" pitchFamily="18" charset="0"/>
                              <a:ea typeface="Cambria Math" panose="02040503050406030204" pitchFamily="18" charset="0"/>
                            </a:rPr>
                            <m:t>Π</m:t>
                          </m:r>
                        </m:num>
                        <m:den>
                          <m:r>
                            <a:rPr lang="it-IT" sz="1400" i="1">
                              <a:latin typeface="Cambria Math" panose="02040503050406030204" pitchFamily="18" charset="0"/>
                              <a:ea typeface="Cambria Math" panose="02040503050406030204" pitchFamily="18" charset="0"/>
                            </a:rPr>
                            <m:t>𝑞</m:t>
                          </m:r>
                        </m:den>
                      </m:f>
                      <m:r>
                        <a:rPr lang="it-IT" sz="1400" i="1">
                          <a:latin typeface="Cambria Math" panose="02040503050406030204" pitchFamily="18" charset="0"/>
                          <a:ea typeface="Cambria Math" panose="02040503050406030204" pitchFamily="18" charset="0"/>
                        </a:rPr>
                        <m:t>+</m:t>
                      </m:r>
                      <m:r>
                        <a:rPr lang="it-IT" sz="1400" b="0" i="1" smtClean="0">
                          <a:latin typeface="Cambria Math" panose="02040503050406030204" pitchFamily="18" charset="0"/>
                          <a:ea typeface="Cambria Math" panose="02040503050406030204" pitchFamily="18" charset="0"/>
                        </a:rPr>
                        <m:t>𝐴𝐶</m:t>
                      </m:r>
                      <m:r>
                        <a:rPr lang="it-IT" sz="1400" b="0" i="1" smtClean="0">
                          <a:latin typeface="Cambria Math" panose="02040503050406030204" pitchFamily="18" charset="0"/>
                          <a:ea typeface="Cambria Math" panose="02040503050406030204" pitchFamily="18" charset="0"/>
                        </a:rPr>
                        <m:t>(</m:t>
                      </m:r>
                      <m:r>
                        <a:rPr lang="it-IT" sz="1400" b="0" i="1" smtClean="0">
                          <a:latin typeface="Cambria Math" panose="02040503050406030204" pitchFamily="18" charset="0"/>
                          <a:ea typeface="Cambria Math" panose="02040503050406030204" pitchFamily="18" charset="0"/>
                        </a:rPr>
                        <m:t>𝑞</m:t>
                      </m:r>
                      <m:r>
                        <a:rPr lang="it-IT" sz="1400" b="0" i="1" smtClean="0">
                          <a:latin typeface="Cambria Math" panose="02040503050406030204" pitchFamily="18" charset="0"/>
                          <a:ea typeface="Cambria Math" panose="02040503050406030204" pitchFamily="18" charset="0"/>
                        </a:rPr>
                        <m:t>)</m:t>
                      </m:r>
                    </m:oMath>
                  </m:oMathPara>
                </a14:m>
                <a:endParaRPr lang="it-IT" sz="1400" dirty="0">
                  <a:ea typeface="Cambria Math" panose="02040503050406030204" pitchFamily="18" charset="0"/>
                </a:endParaRPr>
              </a:p>
              <a:p>
                <a:endParaRPr lang="it-IT" dirty="0"/>
              </a:p>
            </p:txBody>
          </p:sp>
        </mc:Choice>
        <mc:Fallback xmlns="">
          <p:sp>
            <p:nvSpPr>
              <p:cNvPr id="6" name="CasellaDiTesto 5"/>
              <p:cNvSpPr txBox="1">
                <a:spLocks noRot="1" noChangeAspect="1" noMove="1" noResize="1" noEditPoints="1" noAdjustHandles="1" noChangeArrowheads="1" noChangeShapeType="1" noTextEdit="1"/>
              </p:cNvSpPr>
              <p:nvPr/>
            </p:nvSpPr>
            <p:spPr>
              <a:xfrm>
                <a:off x="4572001" y="1773382"/>
                <a:ext cx="1357745" cy="808939"/>
              </a:xfrm>
              <a:prstGeom prst="rect">
                <a:avLst/>
              </a:prstGeom>
              <a:blipFill>
                <a:blip r:embed="rId3"/>
                <a:stretch>
                  <a:fillRect/>
                </a:stretch>
              </a:blipFill>
            </p:spPr>
            <p:txBody>
              <a:bodyPr/>
              <a:lstStyle/>
              <a:p>
                <a:r>
                  <a:rPr lang="it-IT">
                    <a:noFill/>
                  </a:rPr>
                  <a:t> </a:t>
                </a:r>
              </a:p>
            </p:txBody>
          </p:sp>
        </mc:Fallback>
      </mc:AlternateContent>
    </p:spTree>
    <p:extLst>
      <p:ext uri="{BB962C8B-B14F-4D97-AF65-F5344CB8AC3E}">
        <p14:creationId xmlns:p14="http://schemas.microsoft.com/office/powerpoint/2010/main" val="1207847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41745" y="365125"/>
            <a:ext cx="11499273" cy="1325563"/>
          </a:xfrm>
        </p:spPr>
        <p:txBody>
          <a:bodyPr/>
          <a:lstStyle/>
          <a:p>
            <a:pPr algn="ctr"/>
            <a:r>
              <a:rPr lang="it-IT" dirty="0"/>
              <a:t>Intro to the PS curve: the </a:t>
            </a:r>
            <a:r>
              <a:rPr lang="it-IT" dirty="0" err="1"/>
              <a:t>firm’s</a:t>
            </a:r>
            <a:r>
              <a:rPr lang="it-IT" dirty="0"/>
              <a:t> </a:t>
            </a:r>
            <a:r>
              <a:rPr lang="it-IT" dirty="0" err="1"/>
              <a:t>price</a:t>
            </a:r>
            <a:r>
              <a:rPr lang="it-IT" dirty="0"/>
              <a:t> </a:t>
            </a:r>
            <a:r>
              <a:rPr lang="it-IT" dirty="0" err="1" smtClean="0"/>
              <a:t>decision</a:t>
            </a:r>
            <a:r>
              <a:rPr lang="it-IT" dirty="0" smtClean="0"/>
              <a:t>, 2</a:t>
            </a:r>
            <a:endParaRPr lang="it-IT" dirty="0"/>
          </a:p>
        </p:txBody>
      </p:sp>
      <p:sp>
        <p:nvSpPr>
          <p:cNvPr id="3" name="Segnaposto contenuto 2"/>
          <p:cNvSpPr>
            <a:spLocks noGrp="1"/>
          </p:cNvSpPr>
          <p:nvPr>
            <p:ph idx="1"/>
          </p:nvPr>
        </p:nvSpPr>
        <p:spPr/>
        <p:txBody>
          <a:bodyPr>
            <a:normAutofit fontScale="92500" lnSpcReduction="10000"/>
          </a:bodyPr>
          <a:lstStyle/>
          <a:p>
            <a:pPr fontAlgn="base"/>
            <a:r>
              <a:rPr lang="en-GB" dirty="0" smtClean="0"/>
              <a:t>By setting the price (for a given W), the firm determines </a:t>
            </a:r>
            <a:r>
              <a:rPr lang="en-GB" dirty="0"/>
              <a:t>the </a:t>
            </a:r>
            <a:r>
              <a:rPr lang="en-GB" dirty="0">
                <a:solidFill>
                  <a:srgbClr val="FF0000"/>
                </a:solidFill>
              </a:rPr>
              <a:t>division of the total revenue between profits and wages</a:t>
            </a:r>
            <a:r>
              <a:rPr lang="en-GB" dirty="0" smtClean="0"/>
              <a:t>.</a:t>
            </a:r>
          </a:p>
          <a:p>
            <a:pPr fontAlgn="base"/>
            <a:r>
              <a:rPr lang="en-GB" dirty="0" smtClean="0">
                <a:solidFill>
                  <a:srgbClr val="FF0000"/>
                </a:solidFill>
              </a:rPr>
              <a:t>NB</a:t>
            </a:r>
            <a:r>
              <a:rPr lang="en-GB" dirty="0" smtClean="0"/>
              <a:t>: price setting firm (price-making) = firm has market power (different from perfect competition)!</a:t>
            </a:r>
          </a:p>
          <a:p>
            <a:pPr fontAlgn="base"/>
            <a:r>
              <a:rPr lang="en-GB" dirty="0" smtClean="0"/>
              <a:t> </a:t>
            </a:r>
            <a:r>
              <a:rPr lang="en-GB" dirty="0"/>
              <a:t>This is based on the </a:t>
            </a:r>
            <a:r>
              <a:rPr lang="en-GB" dirty="0" err="1">
                <a:solidFill>
                  <a:srgbClr val="FF0000"/>
                </a:solidFill>
              </a:rPr>
              <a:t>markup</a:t>
            </a:r>
            <a:r>
              <a:rPr lang="en-GB" dirty="0"/>
              <a:t> (</a:t>
            </a:r>
            <a:r>
              <a:rPr lang="en-GB" i="1" dirty="0"/>
              <a:t>p</a:t>
            </a:r>
            <a:r>
              <a:rPr lang="en-GB" dirty="0"/>
              <a:t> − </a:t>
            </a:r>
            <a:r>
              <a:rPr lang="en-GB" i="1" dirty="0"/>
              <a:t>W</a:t>
            </a:r>
            <a:r>
              <a:rPr lang="en-GB" dirty="0"/>
              <a:t>)/</a:t>
            </a:r>
            <a:r>
              <a:rPr lang="en-GB" i="1" dirty="0"/>
              <a:t>p</a:t>
            </a:r>
            <a:r>
              <a:rPr lang="en-GB" dirty="0"/>
              <a:t> (or 1 − (</a:t>
            </a:r>
            <a:r>
              <a:rPr lang="en-GB" i="1" dirty="0"/>
              <a:t>W</a:t>
            </a:r>
            <a:r>
              <a:rPr lang="en-GB" dirty="0"/>
              <a:t>/</a:t>
            </a:r>
            <a:r>
              <a:rPr lang="en-GB" i="1" dirty="0"/>
              <a:t>p</a:t>
            </a:r>
            <a:r>
              <a:rPr lang="en-GB" dirty="0"/>
              <a:t>)). </a:t>
            </a:r>
            <a:r>
              <a:rPr lang="en-GB" dirty="0" smtClean="0"/>
              <a:t>This </a:t>
            </a:r>
            <a:r>
              <a:rPr lang="en-GB" dirty="0"/>
              <a:t>is greater when the demand curve is less elastic, indicating less intense competition.</a:t>
            </a:r>
            <a:endParaRPr lang="it-IT" dirty="0"/>
          </a:p>
          <a:p>
            <a:pPr fontAlgn="base"/>
            <a:r>
              <a:rPr lang="en-GB" dirty="0" smtClean="0"/>
              <a:t>If </a:t>
            </a:r>
            <a:r>
              <a:rPr lang="en-GB" dirty="0"/>
              <a:t>a firm found itself at a </a:t>
            </a:r>
            <a:r>
              <a:rPr lang="en-GB" dirty="0">
                <a:solidFill>
                  <a:srgbClr val="FF0000"/>
                </a:solidFill>
              </a:rPr>
              <a:t>point like A</a:t>
            </a:r>
            <a:r>
              <a:rPr lang="en-GB" dirty="0"/>
              <a:t>, the marketing department would raise the price and inform the PD that it should produce less. </a:t>
            </a:r>
            <a:endParaRPr lang="en-GB" dirty="0" smtClean="0"/>
          </a:p>
          <a:p>
            <a:pPr fontAlgn="base"/>
            <a:r>
              <a:rPr lang="en-GB" dirty="0" smtClean="0"/>
              <a:t>Similarly</a:t>
            </a:r>
            <a:r>
              <a:rPr lang="en-GB" dirty="0"/>
              <a:t>, if the firm were at </a:t>
            </a:r>
            <a:r>
              <a:rPr lang="en-GB" dirty="0">
                <a:solidFill>
                  <a:srgbClr val="FF0000"/>
                </a:solidFill>
              </a:rPr>
              <a:t>point C</a:t>
            </a:r>
            <a:r>
              <a:rPr lang="en-GB" dirty="0"/>
              <a:t>, the marketing department would lower its price and the PD would get the message to produce more, to meet the higher sales at the lower price.</a:t>
            </a:r>
            <a:endParaRPr lang="it-IT" dirty="0"/>
          </a:p>
          <a:p>
            <a:endParaRPr lang="it-IT" dirty="0"/>
          </a:p>
        </p:txBody>
      </p:sp>
    </p:spTree>
    <p:extLst>
      <p:ext uri="{BB962C8B-B14F-4D97-AF65-F5344CB8AC3E}">
        <p14:creationId xmlns:p14="http://schemas.microsoft.com/office/powerpoint/2010/main" val="354779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57382" y="365125"/>
            <a:ext cx="10596418" cy="1325563"/>
          </a:xfrm>
        </p:spPr>
        <p:txBody>
          <a:bodyPr>
            <a:normAutofit/>
          </a:bodyPr>
          <a:lstStyle/>
          <a:p>
            <a:pPr algn="ctr"/>
            <a:r>
              <a:rPr lang="it-IT" sz="4200" dirty="0"/>
              <a:t>Intro to the PS curve: the </a:t>
            </a:r>
            <a:r>
              <a:rPr lang="it-IT" sz="4200" dirty="0" err="1"/>
              <a:t>firm’s</a:t>
            </a:r>
            <a:r>
              <a:rPr lang="it-IT" sz="4200" dirty="0"/>
              <a:t> </a:t>
            </a:r>
            <a:r>
              <a:rPr lang="it-IT" sz="4200" dirty="0" err="1" smtClean="0"/>
              <a:t>hiring</a:t>
            </a:r>
            <a:r>
              <a:rPr lang="it-IT" sz="4200" dirty="0" smtClean="0"/>
              <a:t> </a:t>
            </a:r>
            <a:r>
              <a:rPr lang="it-IT" sz="4200" dirty="0" err="1" smtClean="0"/>
              <a:t>decision</a:t>
            </a:r>
            <a:endParaRPr lang="it-IT" sz="4200"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10000"/>
              </a:bodyPr>
              <a:lstStyle/>
              <a:p>
                <a:r>
                  <a:rPr lang="it-IT" dirty="0" smtClean="0"/>
                  <a:t>Production </a:t>
                </a:r>
                <a:r>
                  <a:rPr lang="it-IT" dirty="0" err="1" smtClean="0"/>
                  <a:t>function</a:t>
                </a:r>
                <a:r>
                  <a:rPr lang="it-IT" dirty="0" smtClean="0"/>
                  <a:t>: </a:t>
                </a:r>
                <a:r>
                  <a:rPr lang="it-IT" i="1" dirty="0" smtClean="0">
                    <a:solidFill>
                      <a:srgbClr val="FF0000"/>
                    </a:solidFill>
                  </a:rPr>
                  <a:t>q </a:t>
                </a:r>
                <a:r>
                  <a:rPr lang="it-IT" i="1" dirty="0">
                    <a:solidFill>
                      <a:srgbClr val="FF0000"/>
                    </a:solidFill>
                  </a:rPr>
                  <a:t>= </a:t>
                </a:r>
                <a:r>
                  <a:rPr lang="el-GR" i="1" dirty="0" smtClean="0">
                    <a:solidFill>
                      <a:srgbClr val="FF0000"/>
                    </a:solidFill>
                  </a:rPr>
                  <a:t>λ</a:t>
                </a:r>
                <a:r>
                  <a:rPr lang="it-IT" i="1" dirty="0" smtClean="0">
                    <a:solidFill>
                      <a:srgbClr val="FF0000"/>
                    </a:solidFill>
                  </a:rPr>
                  <a:t>l</a:t>
                </a:r>
                <a:r>
                  <a:rPr lang="it-IT" dirty="0" smtClean="0"/>
                  <a:t>, </a:t>
                </a:r>
              </a:p>
              <a:p>
                <a:pPr lvl="1"/>
                <a:r>
                  <a:rPr lang="it-IT" dirty="0" err="1" smtClean="0"/>
                  <a:t>Labour</a:t>
                </a:r>
                <a:r>
                  <a:rPr lang="it-IT" dirty="0" smtClean="0"/>
                  <a:t> </a:t>
                </a:r>
                <a:r>
                  <a:rPr lang="it-IT" dirty="0" err="1"/>
                  <a:t>productivity</a:t>
                </a:r>
                <a:r>
                  <a:rPr lang="it-IT" dirty="0"/>
                  <a:t> </a:t>
                </a:r>
                <a:r>
                  <a:rPr lang="it-IT" dirty="0" err="1"/>
                  <a:t>is</a:t>
                </a:r>
                <a:r>
                  <a:rPr lang="it-IT" dirty="0"/>
                  <a:t> = </a:t>
                </a:r>
                <a:r>
                  <a:rPr lang="el-GR" dirty="0"/>
                  <a:t>λ</a:t>
                </a:r>
                <a:r>
                  <a:rPr lang="it-IT" dirty="0"/>
                  <a:t> (</a:t>
                </a:r>
                <a:r>
                  <a:rPr lang="it-IT" dirty="0" smtClean="0"/>
                  <a:t>q/l </a:t>
                </a:r>
                <a:r>
                  <a:rPr lang="it-IT" dirty="0"/>
                  <a:t>= </a:t>
                </a:r>
                <a:r>
                  <a:rPr lang="it-IT" dirty="0" err="1" smtClean="0"/>
                  <a:t>dq</a:t>
                </a:r>
                <a:r>
                  <a:rPr lang="it-IT" dirty="0" smtClean="0"/>
                  <a:t>/dl)</a:t>
                </a:r>
              </a:p>
              <a:p>
                <a:pPr lvl="1"/>
                <a:r>
                  <a:rPr lang="el-GR" dirty="0"/>
                  <a:t>λ</a:t>
                </a:r>
                <a:r>
                  <a:rPr lang="it-IT" dirty="0"/>
                  <a:t> &gt; 0, (1/</a:t>
                </a:r>
                <a:r>
                  <a:rPr lang="el-GR" dirty="0"/>
                  <a:t> λ</a:t>
                </a:r>
                <a:r>
                  <a:rPr lang="it-IT" dirty="0"/>
                  <a:t>) = </a:t>
                </a:r>
                <a:r>
                  <a:rPr lang="it-IT" dirty="0" err="1"/>
                  <a:t>labour</a:t>
                </a:r>
                <a:r>
                  <a:rPr lang="it-IT" dirty="0"/>
                  <a:t> per </a:t>
                </a:r>
                <a:r>
                  <a:rPr lang="it-IT" dirty="0" err="1"/>
                  <a:t>unit</a:t>
                </a:r>
                <a:r>
                  <a:rPr lang="it-IT" dirty="0"/>
                  <a:t> of output</a:t>
                </a:r>
              </a:p>
              <a:p>
                <a:pPr lvl="1"/>
                <a:r>
                  <a:rPr lang="it-IT" dirty="0"/>
                  <a:t>Unit </a:t>
                </a:r>
                <a:r>
                  <a:rPr lang="it-IT" dirty="0" err="1"/>
                  <a:t>labour</a:t>
                </a:r>
                <a:r>
                  <a:rPr lang="it-IT" dirty="0"/>
                  <a:t> </a:t>
                </a:r>
                <a:r>
                  <a:rPr lang="it-IT" dirty="0" err="1"/>
                  <a:t>cost</a:t>
                </a:r>
                <a:r>
                  <a:rPr lang="it-IT" dirty="0"/>
                  <a:t> = W/</a:t>
                </a:r>
                <a:r>
                  <a:rPr lang="el-GR" dirty="0"/>
                  <a:t> </a:t>
                </a:r>
                <a:r>
                  <a:rPr lang="el-GR" dirty="0" smtClean="0"/>
                  <a:t>λ</a:t>
                </a:r>
                <a:endParaRPr lang="it-IT" dirty="0" smtClean="0"/>
              </a:p>
              <a:p>
                <a:endParaRPr lang="it-IT" i="1" dirty="0" smtClean="0">
                  <a:solidFill>
                    <a:srgbClr val="FF0000"/>
                  </a:solidFill>
                  <a:latin typeface="Cambria Math" panose="02040503050406030204" pitchFamily="18" charset="0"/>
                </a:endParaRPr>
              </a:p>
              <a:p>
                <a14:m>
                  <m:oMath xmlns:m="http://schemas.openxmlformats.org/officeDocument/2006/math">
                    <m:func>
                      <m:funcPr>
                        <m:ctrlPr>
                          <a:rPr lang="it-IT" i="1">
                            <a:solidFill>
                              <a:srgbClr val="FF0000"/>
                            </a:solidFill>
                            <a:latin typeface="Cambria Math" panose="02040503050406030204" pitchFamily="18" charset="0"/>
                          </a:rPr>
                        </m:ctrlPr>
                      </m:funcPr>
                      <m:fName>
                        <m:limLow>
                          <m:limLowPr>
                            <m:ctrlPr>
                              <a:rPr lang="it-IT" i="1">
                                <a:solidFill>
                                  <a:srgbClr val="FF0000"/>
                                </a:solidFill>
                                <a:latin typeface="Cambria Math" panose="02040503050406030204" pitchFamily="18" charset="0"/>
                              </a:rPr>
                            </m:ctrlPr>
                          </m:limLowPr>
                          <m:e>
                            <m:r>
                              <m:rPr>
                                <m:sty m:val="p"/>
                              </m:rPr>
                              <a:rPr lang="it-IT">
                                <a:solidFill>
                                  <a:srgbClr val="FF0000"/>
                                </a:solidFill>
                                <a:latin typeface="Cambria Math" panose="02040503050406030204" pitchFamily="18" charset="0"/>
                              </a:rPr>
                              <m:t>max</m:t>
                            </m:r>
                          </m:e>
                          <m:lim>
                            <m:r>
                              <a:rPr lang="it-IT" i="1">
                                <a:solidFill>
                                  <a:srgbClr val="FF0000"/>
                                </a:solidFill>
                                <a:latin typeface="Cambria Math" panose="02040503050406030204" pitchFamily="18" charset="0"/>
                              </a:rPr>
                              <m:t>𝑞</m:t>
                            </m:r>
                          </m:lim>
                        </m:limLow>
                      </m:fName>
                      <m:e>
                        <m:d>
                          <m:dPr>
                            <m:begChr m:val="["/>
                            <m:endChr m:val="]"/>
                            <m:ctrlPr>
                              <a:rPr lang="it-IT" i="1">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𝑝𝑞</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𝑊</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𝜆</m:t>
                            </m:r>
                            <m:r>
                              <a:rPr lang="it-IT" i="1">
                                <a:solidFill>
                                  <a:srgbClr val="FF0000"/>
                                </a:solidFill>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rPr>
                              <m:t>𝑞</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𝐹𝐶</m:t>
                            </m:r>
                          </m:e>
                        </m:d>
                        <m:r>
                          <a:rPr lang="it-IT" i="1">
                            <a:solidFill>
                              <a:srgbClr val="FF0000"/>
                            </a:solidFill>
                            <a:latin typeface="Cambria Math" panose="02040503050406030204" pitchFamily="18" charset="0"/>
                          </a:rPr>
                          <m:t>    </m:t>
                        </m:r>
                        <m:r>
                          <a:rPr lang="it-IT" i="1">
                            <a:solidFill>
                              <a:srgbClr val="FF0000"/>
                            </a:solidFill>
                            <a:latin typeface="Cambria Math" panose="02040503050406030204" pitchFamily="18" charset="0"/>
                          </a:rPr>
                          <m:t>𝑠𝑢𝑏𝑗𝑒𝑐𝑡</m:t>
                        </m:r>
                        <m:r>
                          <a:rPr lang="it-IT" i="1">
                            <a:solidFill>
                              <a:srgbClr val="FF0000"/>
                            </a:solidFill>
                            <a:latin typeface="Cambria Math" panose="02040503050406030204" pitchFamily="18" charset="0"/>
                          </a:rPr>
                          <m:t> </m:t>
                        </m:r>
                        <m:r>
                          <a:rPr lang="it-IT" i="1">
                            <a:solidFill>
                              <a:srgbClr val="FF0000"/>
                            </a:solidFill>
                            <a:latin typeface="Cambria Math" panose="02040503050406030204" pitchFamily="18" charset="0"/>
                          </a:rPr>
                          <m:t>𝑡𝑜</m:t>
                        </m:r>
                        <m:r>
                          <a:rPr lang="it-IT" i="1">
                            <a:solidFill>
                              <a:srgbClr val="FF0000"/>
                            </a:solidFill>
                            <a:latin typeface="Cambria Math" panose="02040503050406030204" pitchFamily="18" charset="0"/>
                          </a:rPr>
                          <m:t>  </m:t>
                        </m:r>
                        <m:r>
                          <a:rPr lang="it-IT" i="1">
                            <a:solidFill>
                              <a:srgbClr val="FF0000"/>
                            </a:solidFill>
                            <a:latin typeface="Cambria Math" panose="02040503050406030204" pitchFamily="18" charset="0"/>
                          </a:rPr>
                          <m:t>𝑝</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𝑝</m:t>
                        </m:r>
                        <m:d>
                          <m:dPr>
                            <m:ctrlPr>
                              <a:rPr lang="it-IT" i="1">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𝑞</m:t>
                            </m:r>
                          </m:e>
                        </m:d>
                        <m:r>
                          <a:rPr lang="it-IT" i="1">
                            <a:solidFill>
                              <a:srgbClr val="FF0000"/>
                            </a:solidFill>
                            <a:latin typeface="Cambria Math" panose="02040503050406030204" pitchFamily="18" charset="0"/>
                          </a:rPr>
                          <m:t> </m:t>
                        </m:r>
                      </m:e>
                    </m:func>
                  </m:oMath>
                </a14:m>
                <a:r>
                  <a:rPr lang="it-IT" dirty="0"/>
                  <a:t> </a:t>
                </a:r>
                <a:r>
                  <a:rPr lang="it-IT" dirty="0" smtClean="0"/>
                  <a:t>(INDIRECT </a:t>
                </a:r>
                <a:r>
                  <a:rPr lang="it-IT" dirty="0"/>
                  <a:t>DF)</a:t>
                </a:r>
              </a:p>
              <a:p>
                <a:pPr lvl="1"/>
                <a14:m>
                  <m:oMath xmlns:m="http://schemas.openxmlformats.org/officeDocument/2006/math">
                    <m:r>
                      <a:rPr lang="it-IT" i="1">
                        <a:latin typeface="Cambria Math" panose="02040503050406030204" pitchFamily="18" charset="0"/>
                      </a:rPr>
                      <m:t> </m:t>
                    </m:r>
                    <m:r>
                      <a:rPr lang="it-IT" i="1">
                        <a:latin typeface="Cambria Math" panose="02040503050406030204" pitchFamily="18" charset="0"/>
                      </a:rPr>
                      <m:t>𝑝</m:t>
                    </m:r>
                    <m:r>
                      <a:rPr lang="it-IT" i="1">
                        <a:latin typeface="Cambria Math" panose="02040503050406030204" pitchFamily="18" charset="0"/>
                      </a:rPr>
                      <m:t>=</m:t>
                    </m:r>
                    <m:r>
                      <a:rPr lang="it-IT" i="1">
                        <a:latin typeface="Cambria Math" panose="02040503050406030204" pitchFamily="18" charset="0"/>
                      </a:rPr>
                      <m:t>𝑝</m:t>
                    </m:r>
                    <m:d>
                      <m:dPr>
                        <m:ctrlPr>
                          <a:rPr lang="it-IT" i="1">
                            <a:latin typeface="Cambria Math" panose="02040503050406030204" pitchFamily="18" charset="0"/>
                          </a:rPr>
                        </m:ctrlPr>
                      </m:dPr>
                      <m:e>
                        <m:r>
                          <a:rPr lang="it-IT" i="1">
                            <a:latin typeface="Cambria Math" panose="02040503050406030204" pitchFamily="18" charset="0"/>
                          </a:rPr>
                          <m:t>𝑞</m:t>
                        </m:r>
                      </m:e>
                    </m:d>
                    <m:r>
                      <a:rPr lang="it-IT" i="1">
                        <a:latin typeface="Cambria Math" panose="02040503050406030204" pitchFamily="18" charset="0"/>
                      </a:rPr>
                      <m:t>=</m:t>
                    </m:r>
                    <m:r>
                      <a:rPr lang="it-IT" i="1">
                        <a:latin typeface="Cambria Math" panose="02040503050406030204" pitchFamily="18" charset="0"/>
                      </a:rPr>
                      <m:t>𝑚𝑎𝑟𝑘𝑒𝑡</m:t>
                    </m:r>
                    <m:r>
                      <a:rPr lang="it-IT" i="1">
                        <a:latin typeface="Cambria Math" panose="02040503050406030204" pitchFamily="18" charset="0"/>
                      </a:rPr>
                      <m:t> </m:t>
                    </m:r>
                    <m:r>
                      <a:rPr lang="it-IT" i="1">
                        <a:latin typeface="Cambria Math" panose="02040503050406030204" pitchFamily="18" charset="0"/>
                      </a:rPr>
                      <m:t>𝑑𝑒𝑚𝑎𝑛𝑑</m:t>
                    </m:r>
                    <m:r>
                      <a:rPr lang="it-IT" i="1">
                        <a:latin typeface="Cambria Math" panose="02040503050406030204" pitchFamily="18" charset="0"/>
                      </a:rPr>
                      <m:t> ,  </m:t>
                    </m:r>
                    <m:f>
                      <m:fPr>
                        <m:ctrlPr>
                          <a:rPr lang="it-IT" i="1">
                            <a:latin typeface="Cambria Math" panose="02040503050406030204" pitchFamily="18" charset="0"/>
                          </a:rPr>
                        </m:ctrlPr>
                      </m:fPr>
                      <m:num>
                        <m:r>
                          <a:rPr lang="it-IT" i="1">
                            <a:latin typeface="Cambria Math" panose="02040503050406030204" pitchFamily="18" charset="0"/>
                          </a:rPr>
                          <m:t>𝑑𝑝</m:t>
                        </m:r>
                      </m:num>
                      <m:den>
                        <m:r>
                          <a:rPr lang="it-IT" i="1">
                            <a:latin typeface="Cambria Math" panose="02040503050406030204" pitchFamily="18" charset="0"/>
                          </a:rPr>
                          <m:t>𝑑𝑞</m:t>
                        </m:r>
                      </m:den>
                    </m:f>
                    <m:r>
                      <a:rPr lang="it-IT" i="1">
                        <a:latin typeface="Cambria Math" panose="02040503050406030204" pitchFamily="18" charset="0"/>
                      </a:rPr>
                      <m:t>&lt;0</m:t>
                    </m:r>
                  </m:oMath>
                </a14:m>
                <a:r>
                  <a:rPr lang="it-IT" dirty="0" smtClean="0"/>
                  <a:t> </a:t>
                </a:r>
                <a14:m>
                  <m:oMath xmlns:m="http://schemas.openxmlformats.org/officeDocument/2006/math">
                    <m:r>
                      <a:rPr lang="it-IT" i="1">
                        <a:latin typeface="Cambria Math" panose="02040503050406030204" pitchFamily="18" charset="0"/>
                      </a:rPr>
                      <m:t>𝑇𝐶</m:t>
                    </m:r>
                    <m:d>
                      <m:dPr>
                        <m:ctrlPr>
                          <a:rPr lang="it-IT" i="1">
                            <a:latin typeface="Cambria Math" panose="02040503050406030204" pitchFamily="18" charset="0"/>
                          </a:rPr>
                        </m:ctrlPr>
                      </m:dPr>
                      <m:e>
                        <m:r>
                          <a:rPr lang="it-IT" i="1">
                            <a:latin typeface="Cambria Math" panose="02040503050406030204" pitchFamily="18" charset="0"/>
                          </a:rPr>
                          <m:t>𝑞</m:t>
                        </m:r>
                      </m:e>
                    </m:d>
                    <m:r>
                      <a:rPr lang="it-IT" i="1">
                        <a:latin typeface="Cambria Math" panose="02040503050406030204" pitchFamily="18" charset="0"/>
                      </a:rPr>
                      <m:t>=(</m:t>
                    </m:r>
                    <m:r>
                      <a:rPr lang="it-IT" i="1">
                        <a:latin typeface="Cambria Math" panose="02040503050406030204" pitchFamily="18" charset="0"/>
                      </a:rPr>
                      <m:t>𝑊</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𝜆</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rPr>
                      <m:t>𝑞</m:t>
                    </m:r>
                    <m:r>
                      <a:rPr lang="it-IT" i="1">
                        <a:latin typeface="Cambria Math" panose="02040503050406030204" pitchFamily="18" charset="0"/>
                      </a:rPr>
                      <m:t>+</m:t>
                    </m:r>
                    <m:r>
                      <a:rPr lang="it-IT" i="1">
                        <a:latin typeface="Cambria Math" panose="02040503050406030204" pitchFamily="18" charset="0"/>
                      </a:rPr>
                      <m:t>𝐹𝐶</m:t>
                    </m:r>
                  </m:oMath>
                </a14:m>
                <a:endParaRPr lang="it-IT" i="1" dirty="0" smtClean="0">
                  <a:latin typeface="Cambria Math" panose="02040503050406030204" pitchFamily="18" charset="0"/>
                </a:endParaRPr>
              </a:p>
              <a:p>
                <a:endParaRPr lang="it-IT" i="1" dirty="0">
                  <a:latin typeface="Cambria Math" panose="02040503050406030204" pitchFamily="18" charset="0"/>
                </a:endParaRPr>
              </a:p>
              <a:p>
                <a:r>
                  <a:rPr lang="it-IT" sz="2400" dirty="0" smtClean="0"/>
                  <a:t>Alternative </a:t>
                </a:r>
                <a:r>
                  <a:rPr lang="it-IT" sz="2400" dirty="0" err="1" smtClean="0"/>
                  <a:t>formulation</a:t>
                </a:r>
                <a:r>
                  <a:rPr lang="it-IT" sz="2400" dirty="0" smtClean="0"/>
                  <a:t> of the profit-</a:t>
                </a:r>
                <a:r>
                  <a:rPr lang="it-IT" sz="2400" dirty="0" err="1" smtClean="0"/>
                  <a:t>maximization</a:t>
                </a:r>
                <a:r>
                  <a:rPr lang="it-IT" sz="2400" dirty="0" smtClean="0"/>
                  <a:t> </a:t>
                </a:r>
                <a:r>
                  <a:rPr lang="it-IT" sz="2400" dirty="0" err="1" smtClean="0"/>
                  <a:t>problem</a:t>
                </a:r>
                <a:r>
                  <a:rPr lang="it-IT" sz="2400" dirty="0" smtClean="0"/>
                  <a:t> </a:t>
                </a:r>
                <a:r>
                  <a:rPr lang="it-IT" sz="2400" dirty="0" err="1" smtClean="0"/>
                  <a:t>faced</a:t>
                </a:r>
                <a:r>
                  <a:rPr lang="it-IT" sz="2400" dirty="0" smtClean="0"/>
                  <a:t> by the MKT </a:t>
                </a:r>
                <a:r>
                  <a:rPr lang="it-IT" sz="2400" dirty="0" err="1" smtClean="0"/>
                  <a:t>dep</a:t>
                </a:r>
                <a:endParaRPr lang="it-IT" sz="2400" dirty="0" smtClean="0"/>
              </a:p>
              <a:p>
                <a14:m>
                  <m:oMath xmlns:m="http://schemas.openxmlformats.org/officeDocument/2006/math">
                    <m:func>
                      <m:funcPr>
                        <m:ctrlPr>
                          <a:rPr lang="it-IT" i="1">
                            <a:solidFill>
                              <a:srgbClr val="FF0000"/>
                            </a:solidFill>
                            <a:latin typeface="Cambria Math" panose="02040503050406030204" pitchFamily="18" charset="0"/>
                          </a:rPr>
                        </m:ctrlPr>
                      </m:funcPr>
                      <m:fName>
                        <m:limLow>
                          <m:limLowPr>
                            <m:ctrlPr>
                              <a:rPr lang="it-IT" i="1">
                                <a:solidFill>
                                  <a:srgbClr val="FF0000"/>
                                </a:solidFill>
                                <a:latin typeface="Cambria Math" panose="02040503050406030204" pitchFamily="18" charset="0"/>
                              </a:rPr>
                            </m:ctrlPr>
                          </m:limLowPr>
                          <m:e>
                            <m:r>
                              <m:rPr>
                                <m:sty m:val="p"/>
                              </m:rPr>
                              <a:rPr lang="it-IT">
                                <a:solidFill>
                                  <a:srgbClr val="FF0000"/>
                                </a:solidFill>
                                <a:latin typeface="Cambria Math" panose="02040503050406030204" pitchFamily="18" charset="0"/>
                              </a:rPr>
                              <m:t>max</m:t>
                            </m:r>
                          </m:e>
                          <m:lim>
                            <m:r>
                              <a:rPr lang="it-IT" b="0" i="1" smtClean="0">
                                <a:solidFill>
                                  <a:srgbClr val="FF0000"/>
                                </a:solidFill>
                                <a:latin typeface="Cambria Math" panose="02040503050406030204" pitchFamily="18" charset="0"/>
                              </a:rPr>
                              <m:t>𝑝</m:t>
                            </m:r>
                          </m:lim>
                        </m:limLow>
                      </m:fName>
                      <m:e>
                        <m:d>
                          <m:dPr>
                            <m:begChr m:val="["/>
                            <m:endChr m:val="]"/>
                            <m:ctrlPr>
                              <a:rPr lang="it-IT" i="1">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𝑝𝑞</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𝑝</m:t>
                            </m:r>
                            <m:r>
                              <a:rPr lang="it-IT" b="0" i="1" smtClean="0">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𝑊</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𝜆</m:t>
                            </m:r>
                            <m:r>
                              <a:rPr lang="it-IT" i="1">
                                <a:solidFill>
                                  <a:srgbClr val="FF0000"/>
                                </a:solidFill>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rPr>
                              <m:t>𝑞</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𝑝</m:t>
                            </m:r>
                            <m:r>
                              <a:rPr lang="it-IT" b="0" i="1" smtClean="0">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𝐹𝐶</m:t>
                            </m:r>
                          </m:e>
                        </m:d>
                        <m:r>
                          <a:rPr lang="it-IT" i="1">
                            <a:solidFill>
                              <a:srgbClr val="FF0000"/>
                            </a:solidFill>
                            <a:latin typeface="Cambria Math" panose="02040503050406030204" pitchFamily="18" charset="0"/>
                          </a:rPr>
                          <m:t>    </m:t>
                        </m:r>
                        <m:r>
                          <a:rPr lang="it-IT" i="1">
                            <a:solidFill>
                              <a:srgbClr val="FF0000"/>
                            </a:solidFill>
                            <a:latin typeface="Cambria Math" panose="02040503050406030204" pitchFamily="18" charset="0"/>
                          </a:rPr>
                          <m:t>𝑠𝑢𝑏𝑗𝑒𝑐𝑡</m:t>
                        </m:r>
                        <m:r>
                          <a:rPr lang="it-IT" i="1">
                            <a:solidFill>
                              <a:srgbClr val="FF0000"/>
                            </a:solidFill>
                            <a:latin typeface="Cambria Math" panose="02040503050406030204" pitchFamily="18" charset="0"/>
                          </a:rPr>
                          <m:t> </m:t>
                        </m:r>
                        <m:r>
                          <a:rPr lang="it-IT" i="1">
                            <a:solidFill>
                              <a:srgbClr val="FF0000"/>
                            </a:solidFill>
                            <a:latin typeface="Cambria Math" panose="02040503050406030204" pitchFamily="18" charset="0"/>
                          </a:rPr>
                          <m:t>𝑡𝑜</m:t>
                        </m:r>
                        <m:r>
                          <a:rPr lang="it-IT" i="1">
                            <a:solidFill>
                              <a:srgbClr val="FF0000"/>
                            </a:solidFill>
                            <a:latin typeface="Cambria Math" panose="02040503050406030204" pitchFamily="18" charset="0"/>
                          </a:rPr>
                          <m:t>  </m:t>
                        </m:r>
                        <m:r>
                          <a:rPr lang="it-IT" b="0" i="1" smtClean="0">
                            <a:solidFill>
                              <a:srgbClr val="FF0000"/>
                            </a:solidFill>
                            <a:latin typeface="Cambria Math" panose="02040503050406030204" pitchFamily="18" charset="0"/>
                          </a:rPr>
                          <m:t>𝑞</m:t>
                        </m:r>
                        <m:r>
                          <a:rPr lang="it-IT" i="1">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𝑞</m:t>
                        </m:r>
                        <m:d>
                          <m:dPr>
                            <m:ctrlPr>
                              <a:rPr lang="it-IT" i="1">
                                <a:solidFill>
                                  <a:srgbClr val="FF0000"/>
                                </a:solidFill>
                                <a:latin typeface="Cambria Math" panose="02040503050406030204" pitchFamily="18" charset="0"/>
                              </a:rPr>
                            </m:ctrlPr>
                          </m:dPr>
                          <m:e>
                            <m:r>
                              <a:rPr lang="it-IT" b="0" i="1" smtClean="0">
                                <a:solidFill>
                                  <a:srgbClr val="FF0000"/>
                                </a:solidFill>
                                <a:latin typeface="Cambria Math" panose="02040503050406030204" pitchFamily="18" charset="0"/>
                              </a:rPr>
                              <m:t>𝑝</m:t>
                            </m:r>
                          </m:e>
                        </m:d>
                        <m:r>
                          <a:rPr lang="it-IT" i="1">
                            <a:solidFill>
                              <a:srgbClr val="FF0000"/>
                            </a:solidFill>
                            <a:latin typeface="Cambria Math" panose="02040503050406030204" pitchFamily="18" charset="0"/>
                          </a:rPr>
                          <m:t> </m:t>
                        </m:r>
                      </m:e>
                    </m:func>
                  </m:oMath>
                </a14:m>
                <a:r>
                  <a:rPr lang="it-IT" dirty="0" smtClean="0"/>
                  <a:t>(DIRECT DF)</a:t>
                </a:r>
                <a:endParaRPr lang="it-IT" dirty="0"/>
              </a:p>
              <a:p>
                <a:endParaRPr lang="it-IT" sz="2400" dirty="0" smtClean="0"/>
              </a:p>
              <a:p>
                <a:endParaRPr lang="it-IT" sz="2400" dirty="0"/>
              </a:p>
              <a:p>
                <a:endParaRPr lang="it-IT" dirty="0"/>
              </a:p>
              <a:p>
                <a:pPr fontAlgn="base"/>
                <a:endParaRPr lang="it-IT"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928" t="-2801"/>
                </a:stretch>
              </a:blipFill>
            </p:spPr>
            <p:txBody>
              <a:bodyPr/>
              <a:lstStyle/>
              <a:p>
                <a:r>
                  <a:rPr lang="it-IT">
                    <a:noFill/>
                  </a:rPr>
                  <a:t> </a:t>
                </a:r>
              </a:p>
            </p:txBody>
          </p:sp>
        </mc:Fallback>
      </mc:AlternateContent>
    </p:spTree>
    <p:extLst>
      <p:ext uri="{BB962C8B-B14F-4D97-AF65-F5344CB8AC3E}">
        <p14:creationId xmlns:p14="http://schemas.microsoft.com/office/powerpoint/2010/main" val="1071869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The </a:t>
            </a:r>
            <a:r>
              <a:rPr lang="it-IT" sz="4000" dirty="0" err="1" smtClean="0"/>
              <a:t>firm’s</a:t>
            </a:r>
            <a:r>
              <a:rPr lang="it-IT" sz="4000" dirty="0" smtClean="0"/>
              <a:t> </a:t>
            </a:r>
            <a:r>
              <a:rPr lang="it-IT" sz="4000" dirty="0" err="1" smtClean="0"/>
              <a:t>hiring</a:t>
            </a:r>
            <a:r>
              <a:rPr lang="it-IT" sz="4000" dirty="0" smtClean="0"/>
              <a:t> </a:t>
            </a:r>
            <a:r>
              <a:rPr lang="it-IT" sz="4000" dirty="0" err="1" smtClean="0"/>
              <a:t>decision</a:t>
            </a:r>
            <a:r>
              <a:rPr lang="it-IT" sz="4000" dirty="0" smtClean="0"/>
              <a:t>: </a:t>
            </a:r>
            <a:r>
              <a:rPr lang="it-IT" sz="4000" dirty="0" err="1" smtClean="0"/>
              <a:t>mathematical</a:t>
            </a:r>
            <a:r>
              <a:rPr lang="it-IT" sz="4000" dirty="0" smtClean="0"/>
              <a:t> </a:t>
            </a:r>
            <a:r>
              <a:rPr lang="it-IT" sz="4000" dirty="0" err="1" smtClean="0"/>
              <a:t>solution</a:t>
            </a:r>
            <a:endParaRPr lang="it-IT" sz="4000"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it-IT" dirty="0" smtClean="0">
                    <a:solidFill>
                      <a:srgbClr val="FF0000"/>
                    </a:solidFill>
                  </a:rPr>
                  <a:t>Step 1</a:t>
                </a:r>
                <a:r>
                  <a:rPr lang="it-IT" dirty="0" smtClean="0"/>
                  <a:t>: </a:t>
                </a:r>
                <a:r>
                  <a:rPr lang="it-IT" dirty="0" err="1" smtClean="0"/>
                  <a:t>Replace</a:t>
                </a:r>
                <a:r>
                  <a:rPr lang="it-IT" dirty="0" smtClean="0"/>
                  <a:t> </a:t>
                </a:r>
                <a:r>
                  <a:rPr lang="it-IT" dirty="0" err="1" smtClean="0"/>
                  <a:t>constraint</a:t>
                </a:r>
                <a:r>
                  <a:rPr lang="it-IT" dirty="0" smtClean="0"/>
                  <a:t> </a:t>
                </a:r>
                <a:r>
                  <a:rPr lang="it-IT" dirty="0" err="1" smtClean="0"/>
                  <a:t>into</a:t>
                </a:r>
                <a:r>
                  <a:rPr lang="it-IT" dirty="0" smtClean="0"/>
                  <a:t> </a:t>
                </a:r>
                <a:r>
                  <a:rPr lang="it-IT" dirty="0" err="1" smtClean="0"/>
                  <a:t>objective</a:t>
                </a:r>
                <a:r>
                  <a:rPr lang="it-IT" dirty="0" smtClean="0"/>
                  <a:t> </a:t>
                </a:r>
                <a:r>
                  <a:rPr lang="it-IT" dirty="0" err="1" smtClean="0"/>
                  <a:t>function</a:t>
                </a:r>
                <a:endParaRPr lang="it-IT" b="0" i="0" dirty="0" smtClean="0">
                  <a:latin typeface="Cambria Math" panose="02040503050406030204" pitchFamily="18" charset="0"/>
                </a:endParaRPr>
              </a:p>
              <a:p>
                <a14:m>
                  <m:oMath xmlns:m="http://schemas.openxmlformats.org/officeDocument/2006/math">
                    <m:r>
                      <a:rPr lang="it-IT" b="0" i="0" smtClean="0">
                        <a:latin typeface="Cambria Math" panose="02040503050406030204" pitchFamily="18" charset="0"/>
                      </a:rPr>
                      <m:t> </m:t>
                    </m:r>
                    <m:func>
                      <m:funcPr>
                        <m:ctrlPr>
                          <a:rPr lang="it-IT" i="1">
                            <a:latin typeface="Cambria Math" panose="02040503050406030204" pitchFamily="18" charset="0"/>
                          </a:rPr>
                        </m:ctrlPr>
                      </m:funcPr>
                      <m:fName>
                        <m:limLow>
                          <m:limLowPr>
                            <m:ctrlPr>
                              <a:rPr lang="it-IT" i="1">
                                <a:latin typeface="Cambria Math" panose="02040503050406030204" pitchFamily="18" charset="0"/>
                              </a:rPr>
                            </m:ctrlPr>
                          </m:limLowPr>
                          <m:e>
                            <m:r>
                              <m:rPr>
                                <m:sty m:val="p"/>
                              </m:rPr>
                              <a:rPr lang="it-IT">
                                <a:latin typeface="Cambria Math" panose="02040503050406030204" pitchFamily="18" charset="0"/>
                              </a:rPr>
                              <m:t>max</m:t>
                            </m:r>
                          </m:e>
                          <m:lim>
                            <m:r>
                              <a:rPr lang="it-IT" i="1">
                                <a:latin typeface="Cambria Math" panose="02040503050406030204" pitchFamily="18" charset="0"/>
                              </a:rPr>
                              <m:t>𝑞</m:t>
                            </m:r>
                          </m:lim>
                        </m:limLow>
                      </m:fName>
                      <m:e>
                        <m:d>
                          <m:dPr>
                            <m:begChr m:val="["/>
                            <m:endChr m:val="]"/>
                            <m:ctrlPr>
                              <a:rPr lang="it-IT" i="1">
                                <a:latin typeface="Cambria Math" panose="02040503050406030204" pitchFamily="18" charset="0"/>
                              </a:rPr>
                            </m:ctrlPr>
                          </m:dPr>
                          <m:e>
                            <m:r>
                              <a:rPr lang="it-IT" i="1">
                                <a:latin typeface="Cambria Math" panose="02040503050406030204" pitchFamily="18" charset="0"/>
                              </a:rPr>
                              <m:t>𝑝</m:t>
                            </m:r>
                            <m:d>
                              <m:dPr>
                                <m:ctrlPr>
                                  <a:rPr lang="it-IT" b="0" i="1" smtClean="0">
                                    <a:latin typeface="Cambria Math" panose="02040503050406030204" pitchFamily="18" charset="0"/>
                                  </a:rPr>
                                </m:ctrlPr>
                              </m:dPr>
                              <m:e>
                                <m:r>
                                  <a:rPr lang="it-IT" b="0" i="1" smtClean="0">
                                    <a:latin typeface="Cambria Math" panose="02040503050406030204" pitchFamily="18" charset="0"/>
                                  </a:rPr>
                                  <m:t>𝑞</m:t>
                                </m:r>
                              </m:e>
                            </m:d>
                            <m:r>
                              <a:rPr lang="it-IT" i="1">
                                <a:latin typeface="Cambria Math" panose="02040503050406030204" pitchFamily="18" charset="0"/>
                              </a:rPr>
                              <m:t>𝑞</m:t>
                            </m:r>
                            <m:r>
                              <a:rPr lang="it-IT" i="1">
                                <a:latin typeface="Cambria Math" panose="02040503050406030204" pitchFamily="18" charset="0"/>
                              </a:rPr>
                              <m:t>−(</m:t>
                            </m:r>
                            <m:r>
                              <a:rPr lang="it-IT" i="1">
                                <a:latin typeface="Cambria Math" panose="02040503050406030204" pitchFamily="18" charset="0"/>
                              </a:rPr>
                              <m:t>𝑊</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𝜆</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rPr>
                              <m:t>𝑞</m:t>
                            </m:r>
                            <m:r>
                              <a:rPr lang="it-IT" b="0" i="1" smtClean="0">
                                <a:latin typeface="Cambria Math" panose="02040503050406030204" pitchFamily="18" charset="0"/>
                              </a:rPr>
                              <m:t>−</m:t>
                            </m:r>
                            <m:r>
                              <a:rPr lang="it-IT" b="0" i="1" smtClean="0">
                                <a:latin typeface="Cambria Math" panose="02040503050406030204" pitchFamily="18" charset="0"/>
                              </a:rPr>
                              <m:t>𝐹𝐶</m:t>
                            </m:r>
                          </m:e>
                        </m:d>
                        <m:r>
                          <a:rPr lang="it-IT" i="1">
                            <a:latin typeface="Cambria Math" panose="02040503050406030204" pitchFamily="18" charset="0"/>
                          </a:rPr>
                          <m:t> </m:t>
                        </m:r>
                      </m:e>
                    </m:func>
                  </m:oMath>
                </a14:m>
                <a:endParaRPr lang="it-IT" dirty="0" smtClean="0"/>
              </a:p>
              <a:p>
                <a:r>
                  <a:rPr lang="it-IT" dirty="0" err="1" smtClean="0">
                    <a:solidFill>
                      <a:srgbClr val="FF0000"/>
                    </a:solidFill>
                  </a:rPr>
                  <a:t>Step</a:t>
                </a:r>
                <a:r>
                  <a:rPr lang="it-IT" dirty="0" smtClean="0">
                    <a:solidFill>
                      <a:srgbClr val="FF0000"/>
                    </a:solidFill>
                  </a:rPr>
                  <a:t> 2</a:t>
                </a:r>
                <a:r>
                  <a:rPr lang="it-IT" dirty="0" smtClean="0"/>
                  <a:t>: Derive with </a:t>
                </a:r>
                <a:r>
                  <a:rPr lang="it-IT" dirty="0" err="1" smtClean="0"/>
                  <a:t>respect</a:t>
                </a:r>
                <a:r>
                  <a:rPr lang="it-IT" dirty="0" smtClean="0"/>
                  <a:t> to </a:t>
                </a:r>
                <a:r>
                  <a:rPr lang="it-IT" i="1" dirty="0" smtClean="0"/>
                  <a:t>q</a:t>
                </a:r>
                <a:r>
                  <a:rPr lang="it-IT" dirty="0" smtClean="0"/>
                  <a:t> and equate the derivative to zero in </a:t>
                </a:r>
                <a:r>
                  <a:rPr lang="it-IT" dirty="0" err="1" smtClean="0"/>
                  <a:t>order</a:t>
                </a:r>
                <a:r>
                  <a:rPr lang="it-IT" dirty="0" smtClean="0"/>
                  <a:t> to </a:t>
                </a:r>
                <a:r>
                  <a:rPr lang="it-IT" dirty="0" err="1" smtClean="0"/>
                  <a:t>find</a:t>
                </a:r>
                <a:r>
                  <a:rPr lang="it-IT" dirty="0" smtClean="0"/>
                  <a:t> the maximum</a:t>
                </a:r>
              </a:p>
              <a:p>
                <a14:m>
                  <m:oMath xmlns:m="http://schemas.openxmlformats.org/officeDocument/2006/math">
                    <m:f>
                      <m:fPr>
                        <m:ctrlPr>
                          <a:rPr lang="it-IT" b="0" i="1" smtClean="0">
                            <a:latin typeface="Cambria Math" panose="02040503050406030204" pitchFamily="18" charset="0"/>
                          </a:rPr>
                        </m:ctrlPr>
                      </m:fPr>
                      <m:num>
                        <m:r>
                          <a:rPr lang="it-IT" b="0" i="1" smtClean="0">
                            <a:latin typeface="Cambria Math" panose="02040503050406030204" pitchFamily="18" charset="0"/>
                          </a:rPr>
                          <m:t>𝑑𝑝</m:t>
                        </m:r>
                      </m:num>
                      <m:den>
                        <m:r>
                          <a:rPr lang="it-IT" b="0" i="1" smtClean="0">
                            <a:latin typeface="Cambria Math" panose="02040503050406030204" pitchFamily="18" charset="0"/>
                          </a:rPr>
                          <m:t>𝑑𝑞</m:t>
                        </m:r>
                      </m:den>
                    </m:f>
                    <m:r>
                      <a:rPr lang="it-IT" b="0" i="1" smtClean="0">
                        <a:latin typeface="Cambria Math" panose="02040503050406030204" pitchFamily="18" charset="0"/>
                      </a:rPr>
                      <m:t>∗</m:t>
                    </m:r>
                    <m:r>
                      <a:rPr lang="it-IT" b="0" i="1" smtClean="0">
                        <a:latin typeface="Cambria Math" panose="02040503050406030204" pitchFamily="18" charset="0"/>
                      </a:rPr>
                      <m:t>𝑞</m:t>
                    </m:r>
                    <m:r>
                      <a:rPr lang="it-IT" b="0" i="1" smtClean="0">
                        <a:latin typeface="Cambria Math" panose="02040503050406030204" pitchFamily="18" charset="0"/>
                      </a:rPr>
                      <m:t>+</m:t>
                    </m:r>
                    <m:r>
                      <a:rPr lang="it-IT" b="0" i="1" smtClean="0">
                        <a:latin typeface="Cambria Math" panose="02040503050406030204" pitchFamily="18" charset="0"/>
                      </a:rPr>
                      <m:t>𝑝</m:t>
                    </m:r>
                    <m:r>
                      <a:rPr lang="it-IT" b="0" i="1" smtClean="0">
                        <a:latin typeface="Cambria Math" panose="02040503050406030204" pitchFamily="18" charset="0"/>
                      </a:rPr>
                      <m:t>−(</m:t>
                    </m:r>
                    <m:r>
                      <a:rPr lang="it-IT" i="1">
                        <a:latin typeface="Cambria Math" panose="02040503050406030204" pitchFamily="18" charset="0"/>
                      </a:rPr>
                      <m:t>𝑊</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𝜆</m:t>
                    </m:r>
                    <m:r>
                      <a:rPr lang="it-IT" i="1">
                        <a:latin typeface="Cambria Math" panose="02040503050406030204" pitchFamily="18" charset="0"/>
                        <a:ea typeface="Cambria Math" panose="02040503050406030204" pitchFamily="18" charset="0"/>
                      </a:rPr>
                      <m:t>)=0 ;</m:t>
                    </m:r>
                  </m:oMath>
                </a14:m>
                <a:endParaRPr lang="it-IT" b="0" i="1" dirty="0" smtClean="0">
                  <a:latin typeface="Cambria Math" panose="02040503050406030204" pitchFamily="18" charset="0"/>
                </a:endParaRPr>
              </a:p>
              <a:p>
                <a:r>
                  <a:rPr lang="it-IT" dirty="0" err="1" smtClean="0">
                    <a:solidFill>
                      <a:srgbClr val="FF0000"/>
                    </a:solidFill>
                  </a:rPr>
                  <a:t>Step</a:t>
                </a:r>
                <a:r>
                  <a:rPr lang="it-IT" dirty="0" smtClean="0">
                    <a:solidFill>
                      <a:srgbClr val="FF0000"/>
                    </a:solidFill>
                  </a:rPr>
                  <a:t> 3</a:t>
                </a:r>
                <a:r>
                  <a:rPr lang="it-IT" dirty="0" smtClean="0"/>
                  <a:t>: note </a:t>
                </a:r>
                <a:r>
                  <a:rPr lang="it-IT" dirty="0" err="1" smtClean="0"/>
                  <a:t>that</a:t>
                </a:r>
                <a:endParaRPr lang="it-IT" b="0" dirty="0" smtClean="0"/>
              </a:p>
              <a:p>
                <a14:m>
                  <m:oMath xmlns:m="http://schemas.openxmlformats.org/officeDocument/2006/math">
                    <m:d>
                      <m:dPr>
                        <m:begChr m:val="["/>
                        <m:endChr m:val="]"/>
                        <m:ctrlPr>
                          <a:rPr lang="it-IT" b="0" i="1" smtClean="0">
                            <a:latin typeface="Cambria Math" panose="02040503050406030204" pitchFamily="18" charset="0"/>
                          </a:rPr>
                        </m:ctrlPr>
                      </m:dPr>
                      <m:e>
                        <m:f>
                          <m:fPr>
                            <m:ctrlPr>
                              <a:rPr lang="it-IT" i="1">
                                <a:latin typeface="Cambria Math" panose="02040503050406030204" pitchFamily="18" charset="0"/>
                              </a:rPr>
                            </m:ctrlPr>
                          </m:fPr>
                          <m:num>
                            <m:r>
                              <a:rPr lang="it-IT" i="1">
                                <a:latin typeface="Cambria Math" panose="02040503050406030204" pitchFamily="18" charset="0"/>
                              </a:rPr>
                              <m:t>𝑑𝑝</m:t>
                            </m:r>
                          </m:num>
                          <m:den>
                            <m:r>
                              <a:rPr lang="it-IT" i="1">
                                <a:latin typeface="Cambria Math" panose="02040503050406030204" pitchFamily="18" charset="0"/>
                              </a:rPr>
                              <m:t>𝑑𝑞</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𝑞</m:t>
                            </m:r>
                          </m:num>
                          <m:den>
                            <m:r>
                              <a:rPr lang="it-IT" i="1">
                                <a:latin typeface="Cambria Math" panose="02040503050406030204" pitchFamily="18" charset="0"/>
                              </a:rPr>
                              <m:t>𝑝</m:t>
                            </m:r>
                          </m:den>
                        </m:f>
                        <m:r>
                          <a:rPr lang="it-IT" i="1">
                            <a:latin typeface="Cambria Math" panose="02040503050406030204" pitchFamily="18" charset="0"/>
                          </a:rPr>
                          <m:t>+1</m:t>
                        </m:r>
                      </m:e>
                    </m:d>
                    <m:r>
                      <a:rPr lang="it-IT" i="1" smtClean="0">
                        <a:latin typeface="Cambria Math" panose="02040503050406030204" pitchFamily="18" charset="0"/>
                      </a:rPr>
                      <m:t>𝑝</m:t>
                    </m:r>
                    <m:r>
                      <a:rPr lang="it-IT" i="1">
                        <a:latin typeface="Cambria Math" panose="02040503050406030204" pitchFamily="18" charset="0"/>
                      </a:rPr>
                      <m:t>=(</m:t>
                    </m:r>
                    <m:r>
                      <a:rPr lang="it-IT" i="1">
                        <a:latin typeface="Cambria Math" panose="02040503050406030204" pitchFamily="18" charset="0"/>
                      </a:rPr>
                      <m:t>𝑊</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𝜆</m:t>
                    </m:r>
                    <m:r>
                      <a:rPr lang="it-IT" i="1">
                        <a:latin typeface="Cambria Math" panose="02040503050406030204" pitchFamily="18" charset="0"/>
                        <a:ea typeface="Cambria Math" panose="02040503050406030204" pitchFamily="18" charset="0"/>
                      </a:rPr>
                      <m:t>);0&lt;</m:t>
                    </m:r>
                    <m:d>
                      <m:dPr>
                        <m:begChr m:val="["/>
                        <m:endChr m:val="]"/>
                        <m:ctrlPr>
                          <a:rPr lang="it-IT" i="1">
                            <a:latin typeface="Cambria Math" panose="02040503050406030204" pitchFamily="18" charset="0"/>
                          </a:rPr>
                        </m:ctrlPr>
                      </m:dPr>
                      <m:e>
                        <m:f>
                          <m:fPr>
                            <m:ctrlPr>
                              <a:rPr lang="it-IT" i="1">
                                <a:latin typeface="Cambria Math" panose="02040503050406030204" pitchFamily="18" charset="0"/>
                              </a:rPr>
                            </m:ctrlPr>
                          </m:fPr>
                          <m:num>
                            <m:r>
                              <a:rPr lang="it-IT" i="1">
                                <a:latin typeface="Cambria Math" panose="02040503050406030204" pitchFamily="18" charset="0"/>
                              </a:rPr>
                              <m:t>𝑑𝑝</m:t>
                            </m:r>
                          </m:num>
                          <m:den>
                            <m:r>
                              <a:rPr lang="it-IT" i="1">
                                <a:latin typeface="Cambria Math" panose="02040503050406030204" pitchFamily="18" charset="0"/>
                              </a:rPr>
                              <m:t>𝑑𝑞</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𝑞</m:t>
                            </m:r>
                          </m:num>
                          <m:den>
                            <m:r>
                              <a:rPr lang="it-IT" i="1">
                                <a:latin typeface="Cambria Math" panose="02040503050406030204" pitchFamily="18" charset="0"/>
                              </a:rPr>
                              <m:t>𝑝</m:t>
                            </m:r>
                          </m:den>
                        </m:f>
                        <m:r>
                          <a:rPr lang="it-IT" i="1">
                            <a:latin typeface="Cambria Math" panose="02040503050406030204" pitchFamily="18" charset="0"/>
                          </a:rPr>
                          <m:t>+1</m:t>
                        </m:r>
                      </m:e>
                    </m:d>
                    <m:r>
                      <a:rPr lang="it-IT" b="0" i="1" smtClean="0">
                        <a:latin typeface="Cambria Math" panose="02040503050406030204" pitchFamily="18" charset="0"/>
                      </a:rPr>
                      <m:t>&lt;1  (</m:t>
                    </m:r>
                    <m:r>
                      <a:rPr lang="it-IT" b="0" i="1" smtClean="0">
                        <a:latin typeface="Cambria Math" panose="02040503050406030204" pitchFamily="18" charset="0"/>
                      </a:rPr>
                      <m:t>𝑇𝑟𝑢𝑠𝑡</m:t>
                    </m:r>
                    <m:r>
                      <a:rPr lang="it-IT" b="0" i="1" smtClean="0">
                        <a:latin typeface="Cambria Math" panose="02040503050406030204" pitchFamily="18" charset="0"/>
                      </a:rPr>
                      <m:t> </m:t>
                    </m:r>
                    <m:r>
                      <a:rPr lang="it-IT" b="0" i="1" smtClean="0">
                        <a:latin typeface="Cambria Math" panose="02040503050406030204" pitchFamily="18" charset="0"/>
                      </a:rPr>
                      <m:t>𝑚𝑒</m:t>
                    </m:r>
                    <m:r>
                      <a:rPr lang="it-IT" b="0" i="1" smtClean="0">
                        <a:latin typeface="Cambria Math" panose="02040503050406030204" pitchFamily="18" charset="0"/>
                      </a:rPr>
                      <m:t>!)</m:t>
                    </m:r>
                  </m:oMath>
                </a14:m>
                <a:endParaRPr lang="it-IT" b="0" i="1" dirty="0" smtClean="0">
                  <a:latin typeface="Cambria Math" panose="02040503050406030204" pitchFamily="18" charset="0"/>
                </a:endParaRPr>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it-IT">
                    <a:noFill/>
                  </a:rPr>
                  <a:t> </a:t>
                </a:r>
              </a:p>
            </p:txBody>
          </p:sp>
        </mc:Fallback>
      </mc:AlternateContent>
    </p:spTree>
    <p:extLst>
      <p:ext uri="{BB962C8B-B14F-4D97-AF65-F5344CB8AC3E}">
        <p14:creationId xmlns:p14="http://schemas.microsoft.com/office/powerpoint/2010/main" val="4215448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800" dirty="0"/>
              <a:t>The </a:t>
            </a:r>
            <a:r>
              <a:rPr lang="it-IT" sz="3800" dirty="0" err="1"/>
              <a:t>firm’s</a:t>
            </a:r>
            <a:r>
              <a:rPr lang="it-IT" sz="3800" dirty="0"/>
              <a:t> </a:t>
            </a:r>
            <a:r>
              <a:rPr lang="it-IT" sz="3800" dirty="0" err="1"/>
              <a:t>hiring</a:t>
            </a:r>
            <a:r>
              <a:rPr lang="it-IT" sz="3800" dirty="0"/>
              <a:t> </a:t>
            </a:r>
            <a:r>
              <a:rPr lang="it-IT" sz="3800" dirty="0" err="1"/>
              <a:t>decision</a:t>
            </a:r>
            <a:r>
              <a:rPr lang="it-IT" sz="3800" dirty="0" smtClean="0"/>
              <a:t>: </a:t>
            </a:r>
            <a:r>
              <a:rPr lang="it-IT" sz="3800" dirty="0" err="1" smtClean="0"/>
              <a:t>mathematical</a:t>
            </a:r>
            <a:r>
              <a:rPr lang="it-IT" sz="3800" dirty="0" smtClean="0"/>
              <a:t> </a:t>
            </a:r>
            <a:r>
              <a:rPr lang="it-IT" sz="3800" dirty="0" err="1" smtClean="0"/>
              <a:t>solution</a:t>
            </a:r>
            <a:r>
              <a:rPr lang="it-IT" sz="3800" dirty="0" smtClean="0"/>
              <a:t> (2)</a:t>
            </a:r>
            <a:endParaRPr lang="it-IT" sz="3800"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it-IT" dirty="0" smtClean="0">
                    <a:solidFill>
                      <a:srgbClr val="FF0000"/>
                    </a:solidFill>
                  </a:rPr>
                  <a:t>Step 4</a:t>
                </a:r>
                <a:r>
                  <a:rPr lang="it-IT" dirty="0" smtClean="0"/>
                  <a:t>: solve for the </a:t>
                </a:r>
                <a:r>
                  <a:rPr lang="it-IT" dirty="0" err="1" smtClean="0"/>
                  <a:t>optimal</a:t>
                </a:r>
                <a:r>
                  <a:rPr lang="it-IT" dirty="0" smtClean="0"/>
                  <a:t> </a:t>
                </a:r>
                <a:r>
                  <a:rPr lang="it-IT" dirty="0" err="1" smtClean="0"/>
                  <a:t>price</a:t>
                </a:r>
                <a:r>
                  <a:rPr lang="it-IT" dirty="0" smtClean="0"/>
                  <a:t>: </a:t>
                </a:r>
                <a14:m>
                  <m:oMath xmlns:m="http://schemas.openxmlformats.org/officeDocument/2006/math">
                    <m:sSup>
                      <m:sSupPr>
                        <m:ctrlPr>
                          <a:rPr lang="it-IT" b="0" i="1" smtClean="0">
                            <a:solidFill>
                              <a:srgbClr val="FF0000"/>
                            </a:solidFill>
                            <a:latin typeface="Cambria Math" panose="02040503050406030204" pitchFamily="18" charset="0"/>
                          </a:rPr>
                        </m:ctrlPr>
                      </m:sSupPr>
                      <m:e>
                        <m:r>
                          <a:rPr lang="it-IT" b="0" i="1" smtClean="0">
                            <a:solidFill>
                              <a:srgbClr val="FF0000"/>
                            </a:solidFill>
                            <a:latin typeface="Cambria Math" panose="02040503050406030204" pitchFamily="18" charset="0"/>
                          </a:rPr>
                          <m:t>𝑝</m:t>
                        </m:r>
                      </m:e>
                      <m:sup>
                        <m:r>
                          <a:rPr lang="it-IT" b="0" i="1" smtClean="0">
                            <a:solidFill>
                              <a:srgbClr val="FF0000"/>
                            </a:solidFill>
                            <a:latin typeface="Cambria Math" panose="02040503050406030204" pitchFamily="18" charset="0"/>
                          </a:rPr>
                          <m:t>∗</m:t>
                        </m:r>
                      </m:sup>
                    </m:sSup>
                    <m:r>
                      <a:rPr lang="it-IT" b="0" i="1" smtClean="0">
                        <a:solidFill>
                          <a:srgbClr val="FF0000"/>
                        </a:solidFill>
                        <a:latin typeface="Cambria Math" panose="02040503050406030204" pitchFamily="18" charset="0"/>
                      </a:rPr>
                      <m:t>=</m:t>
                    </m:r>
                    <m:f>
                      <m:fPr>
                        <m:ctrlPr>
                          <a:rPr lang="it-IT" b="0" i="1" smtClean="0">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𝑊</m:t>
                        </m:r>
                      </m:num>
                      <m:den>
                        <m:d>
                          <m:dPr>
                            <m:begChr m:val="["/>
                            <m:endChr m:val="]"/>
                            <m:ctrlPr>
                              <a:rPr lang="it-IT" i="1">
                                <a:solidFill>
                                  <a:srgbClr val="FF0000"/>
                                </a:solidFill>
                                <a:latin typeface="Cambria Math" panose="02040503050406030204" pitchFamily="18" charset="0"/>
                              </a:rPr>
                            </m:ctrlPr>
                          </m:dPr>
                          <m:e>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𝑑𝑝</m:t>
                                </m:r>
                              </m:num>
                              <m:den>
                                <m:r>
                                  <a:rPr lang="it-IT" i="1">
                                    <a:solidFill>
                                      <a:srgbClr val="FF0000"/>
                                    </a:solidFill>
                                    <a:latin typeface="Cambria Math" panose="02040503050406030204" pitchFamily="18" charset="0"/>
                                  </a:rPr>
                                  <m:t>𝑑𝑞</m:t>
                                </m:r>
                              </m:den>
                            </m:f>
                            <m:r>
                              <a:rPr lang="it-IT" i="1">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𝑞</m:t>
                                </m:r>
                              </m:num>
                              <m:den>
                                <m:r>
                                  <a:rPr lang="it-IT" i="1">
                                    <a:solidFill>
                                      <a:srgbClr val="FF0000"/>
                                    </a:solidFill>
                                    <a:latin typeface="Cambria Math" panose="02040503050406030204" pitchFamily="18" charset="0"/>
                                  </a:rPr>
                                  <m:t>𝑝</m:t>
                                </m:r>
                              </m:den>
                            </m:f>
                            <m:r>
                              <a:rPr lang="it-IT" i="1">
                                <a:solidFill>
                                  <a:srgbClr val="FF0000"/>
                                </a:solidFill>
                                <a:latin typeface="Cambria Math" panose="02040503050406030204" pitchFamily="18" charset="0"/>
                              </a:rPr>
                              <m:t>+1</m:t>
                            </m:r>
                          </m:e>
                        </m:d>
                      </m:den>
                    </m:f>
                    <m:r>
                      <a:rPr lang="it-IT" b="0" i="1" smtClean="0">
                        <a:solidFill>
                          <a:srgbClr val="FF0000"/>
                        </a:solidFill>
                        <a:latin typeface="Cambria Math" panose="02040503050406030204" pitchFamily="18" charset="0"/>
                      </a:rPr>
                      <m:t>&gt;</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𝑊</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𝜆</m:t>
                    </m:r>
                    <m:r>
                      <a:rPr lang="it-IT" i="1">
                        <a:solidFill>
                          <a:srgbClr val="FF0000"/>
                        </a:solidFill>
                        <a:latin typeface="Cambria Math" panose="02040503050406030204" pitchFamily="18" charset="0"/>
                        <a:ea typeface="Cambria Math" panose="02040503050406030204" pitchFamily="18" charset="0"/>
                      </a:rPr>
                      <m:t>)</m:t>
                    </m:r>
                  </m:oMath>
                </a14:m>
                <a:endParaRPr lang="it-IT" b="0" dirty="0" smtClean="0">
                  <a:latin typeface="Cambria Math" panose="02040503050406030204" pitchFamily="18" charset="0"/>
                </a:endParaRPr>
              </a:p>
              <a:p>
                <a:endParaRPr lang="it-IT" dirty="0" smtClean="0">
                  <a:solidFill>
                    <a:srgbClr val="FF0000"/>
                  </a:solidFill>
                </a:endParaRPr>
              </a:p>
              <a:p>
                <a:r>
                  <a:rPr lang="it-IT" dirty="0" err="1" smtClean="0">
                    <a:solidFill>
                      <a:srgbClr val="FF0000"/>
                    </a:solidFill>
                  </a:rPr>
                  <a:t>Step</a:t>
                </a:r>
                <a:r>
                  <a:rPr lang="it-IT" dirty="0" smtClean="0">
                    <a:solidFill>
                      <a:srgbClr val="FF0000"/>
                    </a:solidFill>
                  </a:rPr>
                  <a:t> </a:t>
                </a:r>
                <a:r>
                  <a:rPr lang="it-IT" dirty="0">
                    <a:solidFill>
                      <a:srgbClr val="FF0000"/>
                    </a:solidFill>
                  </a:rPr>
                  <a:t>5</a:t>
                </a:r>
                <a:r>
                  <a:rPr lang="it-IT" dirty="0"/>
                  <a:t>: </a:t>
                </a:r>
                <a:r>
                  <a:rPr lang="it-IT" dirty="0" err="1"/>
                  <a:t>define</a:t>
                </a:r>
                <a:r>
                  <a:rPr lang="it-IT" dirty="0"/>
                  <a:t> the </a:t>
                </a:r>
                <a:r>
                  <a:rPr lang="it-IT" dirty="0" err="1"/>
                  <a:t>mark</a:t>
                </a:r>
                <a:r>
                  <a:rPr lang="it-IT" dirty="0"/>
                  <a:t>-up </a:t>
                </a:r>
                <a:r>
                  <a:rPr lang="el-GR" dirty="0" smtClean="0"/>
                  <a:t>μ</a:t>
                </a:r>
                <a:r>
                  <a:rPr lang="it-IT" dirty="0" smtClean="0"/>
                  <a:t>: </a:t>
                </a:r>
                <a14:m>
                  <m:oMath xmlns:m="http://schemas.openxmlformats.org/officeDocument/2006/math">
                    <m:f>
                      <m:fPr>
                        <m:ctrlPr>
                          <a:rPr lang="it-IT" b="0" i="1" smtClean="0">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𝑝</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𝑀𝐶</m:t>
                        </m:r>
                      </m:num>
                      <m:den>
                        <m:r>
                          <a:rPr lang="it-IT" b="0" i="1" smtClean="0">
                            <a:latin typeface="Cambria Math" panose="02040503050406030204" pitchFamily="18" charset="0"/>
                            <a:ea typeface="Cambria Math" panose="02040503050406030204" pitchFamily="18" charset="0"/>
                          </a:rPr>
                          <m:t>𝑝</m:t>
                        </m:r>
                      </m:den>
                    </m:f>
                    <m:r>
                      <a:rPr lang="it-IT" b="0" i="1" smtClean="0">
                        <a:latin typeface="Cambria Math" panose="02040503050406030204" pitchFamily="18" charset="0"/>
                        <a:ea typeface="Cambria Math" panose="02040503050406030204" pitchFamily="18" charset="0"/>
                      </a:rPr>
                      <m:t>=</m:t>
                    </m:r>
                    <m:f>
                      <m:fPr>
                        <m:ctrlPr>
                          <a:rPr lang="it-IT" b="0" i="1" smtClean="0">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𝑝</m:t>
                        </m:r>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rPr>
                          <m:t>𝑊</m:t>
                        </m:r>
                        <m:r>
                          <a:rPr lang="it-IT" i="1">
                            <a:latin typeface="Cambria Math" panose="02040503050406030204" pitchFamily="18" charset="0"/>
                          </a:rPr>
                          <m:t>/</m:t>
                        </m:r>
                        <m:r>
                          <a:rPr lang="it-IT" i="1">
                            <a:latin typeface="Cambria Math" panose="02040503050406030204" pitchFamily="18" charset="0"/>
                            <a:ea typeface="Cambria Math" panose="02040503050406030204" pitchFamily="18" charset="0"/>
                          </a:rPr>
                          <m:t>𝜆</m:t>
                        </m:r>
                        <m:r>
                          <a:rPr lang="it-IT" i="1">
                            <a:latin typeface="Cambria Math" panose="02040503050406030204" pitchFamily="18" charset="0"/>
                            <a:ea typeface="Cambria Math" panose="02040503050406030204" pitchFamily="18" charset="0"/>
                          </a:rPr>
                          <m:t>)</m:t>
                        </m:r>
                      </m:num>
                      <m:den>
                        <m:r>
                          <a:rPr lang="it-IT" b="0" i="1" smtClean="0">
                            <a:latin typeface="Cambria Math" panose="02040503050406030204" pitchFamily="18" charset="0"/>
                            <a:ea typeface="Cambria Math" panose="02040503050406030204" pitchFamily="18" charset="0"/>
                          </a:rPr>
                          <m:t>𝑝</m:t>
                        </m:r>
                      </m:den>
                    </m:f>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𝜇</m:t>
                    </m:r>
                  </m:oMath>
                </a14:m>
                <a:endParaRPr lang="it-IT" dirty="0" smtClean="0"/>
              </a:p>
              <a:p>
                <a:pPr marL="228600" lvl="1">
                  <a:spcBef>
                    <a:spcPts val="1000"/>
                  </a:spcBef>
                </a:pPr>
                <a:endParaRPr lang="it-IT" sz="2800" dirty="0" smtClean="0">
                  <a:solidFill>
                    <a:srgbClr val="FF0000"/>
                  </a:solidFill>
                </a:endParaRPr>
              </a:p>
              <a:p>
                <a:pPr marL="228600" lvl="1">
                  <a:spcBef>
                    <a:spcPts val="1000"/>
                  </a:spcBef>
                </a:pPr>
                <a:r>
                  <a:rPr lang="it-IT" sz="2800" dirty="0" err="1" smtClean="0">
                    <a:solidFill>
                      <a:srgbClr val="FF0000"/>
                    </a:solidFill>
                  </a:rPr>
                  <a:t>Step</a:t>
                </a:r>
                <a:r>
                  <a:rPr lang="it-IT" sz="2800" dirty="0" smtClean="0">
                    <a:solidFill>
                      <a:srgbClr val="FF0000"/>
                    </a:solidFill>
                  </a:rPr>
                  <a:t> </a:t>
                </a:r>
                <a:r>
                  <a:rPr lang="it-IT" sz="2800" dirty="0">
                    <a:solidFill>
                      <a:srgbClr val="FF0000"/>
                    </a:solidFill>
                  </a:rPr>
                  <a:t>6</a:t>
                </a:r>
                <a:r>
                  <a:rPr lang="it-IT" sz="2800" dirty="0"/>
                  <a:t>: </a:t>
                </a:r>
                <a14:m>
                  <m:oMath xmlns:m="http://schemas.openxmlformats.org/officeDocument/2006/math">
                    <m:f>
                      <m:fPr>
                        <m:ctrlPr>
                          <a:rPr lang="it-IT" sz="2800" i="1">
                            <a:latin typeface="Cambria Math" panose="02040503050406030204" pitchFamily="18" charset="0"/>
                            <a:ea typeface="Cambria Math" panose="02040503050406030204" pitchFamily="18" charset="0"/>
                          </a:rPr>
                        </m:ctrlPr>
                      </m:fPr>
                      <m:num>
                        <m:r>
                          <a:rPr lang="it-IT" sz="2800" i="1">
                            <a:latin typeface="Cambria Math" panose="02040503050406030204" pitchFamily="18" charset="0"/>
                            <a:ea typeface="Cambria Math" panose="02040503050406030204" pitchFamily="18" charset="0"/>
                          </a:rPr>
                          <m:t>𝑝</m:t>
                        </m:r>
                        <m:r>
                          <a:rPr lang="it-IT" sz="2800" i="1">
                            <a:latin typeface="Cambria Math" panose="02040503050406030204" pitchFamily="18" charset="0"/>
                            <a:ea typeface="Cambria Math" panose="02040503050406030204" pitchFamily="18" charset="0"/>
                          </a:rPr>
                          <m:t>−</m:t>
                        </m:r>
                        <m:f>
                          <m:fPr>
                            <m:ctrlPr>
                              <a:rPr lang="it-IT" sz="2800" i="1" smtClean="0">
                                <a:latin typeface="Cambria Math" panose="02040503050406030204" pitchFamily="18" charset="0"/>
                                <a:ea typeface="Cambria Math" panose="02040503050406030204" pitchFamily="18" charset="0"/>
                              </a:rPr>
                            </m:ctrlPr>
                          </m:fPr>
                          <m:num>
                            <m:r>
                              <a:rPr lang="it-IT" sz="2800" b="0" i="1" smtClean="0">
                                <a:latin typeface="Cambria Math" panose="02040503050406030204" pitchFamily="18" charset="0"/>
                                <a:ea typeface="Cambria Math" panose="02040503050406030204" pitchFamily="18" charset="0"/>
                              </a:rPr>
                              <m:t>𝑊</m:t>
                            </m:r>
                          </m:num>
                          <m:den>
                            <m:r>
                              <a:rPr lang="it-IT" sz="2800" i="1" smtClean="0">
                                <a:latin typeface="Cambria Math" panose="02040503050406030204" pitchFamily="18" charset="0"/>
                                <a:ea typeface="Cambria Math" panose="02040503050406030204" pitchFamily="18" charset="0"/>
                              </a:rPr>
                              <m:t>𝜆</m:t>
                            </m:r>
                          </m:den>
                        </m:f>
                      </m:num>
                      <m:den>
                        <m:r>
                          <a:rPr lang="it-IT" sz="2800" i="1">
                            <a:latin typeface="Cambria Math" panose="02040503050406030204" pitchFamily="18" charset="0"/>
                            <a:ea typeface="Cambria Math" panose="02040503050406030204" pitchFamily="18" charset="0"/>
                          </a:rPr>
                          <m:t>𝑝</m:t>
                        </m:r>
                      </m:den>
                    </m:f>
                    <m:r>
                      <a:rPr lang="it-IT" sz="2800" i="1">
                        <a:latin typeface="Cambria Math" panose="02040503050406030204" pitchFamily="18" charset="0"/>
                        <a:ea typeface="Cambria Math" panose="02040503050406030204" pitchFamily="18" charset="0"/>
                      </a:rPr>
                      <m:t>=</m:t>
                    </m:r>
                    <m:r>
                      <a:rPr lang="it-IT" sz="2800" i="1">
                        <a:latin typeface="Cambria Math" panose="02040503050406030204" pitchFamily="18" charset="0"/>
                        <a:ea typeface="Cambria Math" panose="02040503050406030204" pitchFamily="18" charset="0"/>
                      </a:rPr>
                      <m:t>𝜇</m:t>
                    </m:r>
                    <m:r>
                      <a:rPr lang="it-IT" sz="2800" b="0" i="1" smtClean="0">
                        <a:latin typeface="Cambria Math" panose="02040503050406030204" pitchFamily="18" charset="0"/>
                        <a:ea typeface="Cambria Math" panose="02040503050406030204" pitchFamily="18" charset="0"/>
                      </a:rPr>
                      <m:t>   ;  1−</m:t>
                    </m:r>
                    <m:f>
                      <m:fPr>
                        <m:ctrlPr>
                          <a:rPr lang="it-IT" sz="2800" i="1">
                            <a:latin typeface="Cambria Math" panose="02040503050406030204" pitchFamily="18" charset="0"/>
                            <a:ea typeface="Cambria Math" panose="02040503050406030204" pitchFamily="18" charset="0"/>
                          </a:rPr>
                        </m:ctrlPr>
                      </m:fPr>
                      <m:num>
                        <m:f>
                          <m:fPr>
                            <m:ctrlPr>
                              <a:rPr lang="it-IT" sz="2800" i="1">
                                <a:latin typeface="Cambria Math" panose="02040503050406030204" pitchFamily="18" charset="0"/>
                                <a:ea typeface="Cambria Math" panose="02040503050406030204" pitchFamily="18" charset="0"/>
                              </a:rPr>
                            </m:ctrlPr>
                          </m:fPr>
                          <m:num>
                            <m:r>
                              <a:rPr lang="it-IT" sz="2800" i="1">
                                <a:latin typeface="Cambria Math" panose="02040503050406030204" pitchFamily="18" charset="0"/>
                                <a:ea typeface="Cambria Math" panose="02040503050406030204" pitchFamily="18" charset="0"/>
                              </a:rPr>
                              <m:t>𝑊</m:t>
                            </m:r>
                          </m:num>
                          <m:den>
                            <m:r>
                              <a:rPr lang="it-IT" sz="2800" b="0" i="1" smtClean="0">
                                <a:latin typeface="Cambria Math" panose="02040503050406030204" pitchFamily="18" charset="0"/>
                                <a:ea typeface="Cambria Math" panose="02040503050406030204" pitchFamily="18" charset="0"/>
                              </a:rPr>
                              <m:t>𝑝</m:t>
                            </m:r>
                          </m:den>
                        </m:f>
                      </m:num>
                      <m:den>
                        <m:r>
                          <a:rPr lang="it-IT" sz="2800" i="1">
                            <a:latin typeface="Cambria Math" panose="02040503050406030204" pitchFamily="18" charset="0"/>
                            <a:ea typeface="Cambria Math" panose="02040503050406030204" pitchFamily="18" charset="0"/>
                          </a:rPr>
                          <m:t>𝜆</m:t>
                        </m:r>
                      </m:den>
                    </m:f>
                    <m:r>
                      <a:rPr lang="it-IT" sz="2800" i="1">
                        <a:latin typeface="Cambria Math" panose="02040503050406030204" pitchFamily="18" charset="0"/>
                        <a:ea typeface="Cambria Math" panose="02040503050406030204" pitchFamily="18" charset="0"/>
                      </a:rPr>
                      <m:t>=</m:t>
                    </m:r>
                    <m:r>
                      <a:rPr lang="it-IT" sz="2800" i="1">
                        <a:latin typeface="Cambria Math" panose="02040503050406030204" pitchFamily="18" charset="0"/>
                        <a:ea typeface="Cambria Math" panose="02040503050406030204" pitchFamily="18" charset="0"/>
                      </a:rPr>
                      <m:t>𝜇</m:t>
                    </m:r>
                  </m:oMath>
                </a14:m>
                <a:r>
                  <a:rPr lang="it-IT" sz="2800" dirty="0" smtClean="0"/>
                  <a:t> </a:t>
                </a:r>
                <a14:m>
                  <m:oMath xmlns:m="http://schemas.openxmlformats.org/officeDocument/2006/math">
                    <m:r>
                      <a:rPr lang="it-IT" sz="2800" b="0" i="1" dirty="0" smtClean="0">
                        <a:latin typeface="Cambria Math" panose="02040503050406030204" pitchFamily="18" charset="0"/>
                      </a:rPr>
                      <m:t>;</m:t>
                    </m:r>
                    <m:f>
                      <m:fPr>
                        <m:ctrlPr>
                          <a:rPr lang="it-IT" sz="2800" i="1" smtClean="0">
                            <a:solidFill>
                              <a:srgbClr val="FF0000"/>
                            </a:solidFill>
                            <a:latin typeface="Cambria Math" panose="02040503050406030204" pitchFamily="18" charset="0"/>
                            <a:ea typeface="Cambria Math" panose="02040503050406030204" pitchFamily="18" charset="0"/>
                          </a:rPr>
                        </m:ctrlPr>
                      </m:fPr>
                      <m:num>
                        <m:r>
                          <a:rPr lang="it-IT" sz="2800" i="1">
                            <a:solidFill>
                              <a:srgbClr val="FF0000"/>
                            </a:solidFill>
                            <a:latin typeface="Cambria Math" panose="02040503050406030204" pitchFamily="18" charset="0"/>
                            <a:ea typeface="Cambria Math" panose="02040503050406030204" pitchFamily="18" charset="0"/>
                          </a:rPr>
                          <m:t>𝑊</m:t>
                        </m:r>
                      </m:num>
                      <m:den>
                        <m:r>
                          <a:rPr lang="it-IT" sz="2800" i="1">
                            <a:solidFill>
                              <a:srgbClr val="FF0000"/>
                            </a:solidFill>
                            <a:latin typeface="Cambria Math" panose="02040503050406030204" pitchFamily="18" charset="0"/>
                            <a:ea typeface="Cambria Math" panose="02040503050406030204" pitchFamily="18" charset="0"/>
                          </a:rPr>
                          <m:t>𝑝</m:t>
                        </m:r>
                      </m:den>
                    </m:f>
                    <m:r>
                      <a:rPr lang="it-IT" sz="2800" b="0" i="1" smtClean="0">
                        <a:solidFill>
                          <a:srgbClr val="FF0000"/>
                        </a:solidFill>
                        <a:latin typeface="Cambria Math" panose="02040503050406030204" pitchFamily="18" charset="0"/>
                        <a:ea typeface="Cambria Math" panose="02040503050406030204" pitchFamily="18" charset="0"/>
                      </a:rPr>
                      <m:t>=</m:t>
                    </m:r>
                    <m:r>
                      <a:rPr lang="it-IT" sz="2800" b="0" i="1" smtClean="0">
                        <a:solidFill>
                          <a:srgbClr val="FF0000"/>
                        </a:solidFill>
                        <a:latin typeface="Cambria Math" panose="02040503050406030204" pitchFamily="18" charset="0"/>
                        <a:ea typeface="Cambria Math" panose="02040503050406030204" pitchFamily="18" charset="0"/>
                      </a:rPr>
                      <m:t>𝜆</m:t>
                    </m:r>
                    <m:d>
                      <m:dPr>
                        <m:ctrlPr>
                          <a:rPr lang="it-IT" sz="2800" b="0" i="1" smtClean="0">
                            <a:solidFill>
                              <a:srgbClr val="FF0000"/>
                            </a:solidFill>
                            <a:latin typeface="Cambria Math" panose="02040503050406030204" pitchFamily="18" charset="0"/>
                            <a:ea typeface="Cambria Math" panose="02040503050406030204" pitchFamily="18" charset="0"/>
                          </a:rPr>
                        </m:ctrlPr>
                      </m:dPr>
                      <m:e>
                        <m:r>
                          <a:rPr lang="it-IT" sz="2800" b="0" i="1" smtClean="0">
                            <a:solidFill>
                              <a:srgbClr val="FF0000"/>
                            </a:solidFill>
                            <a:latin typeface="Cambria Math" panose="02040503050406030204" pitchFamily="18" charset="0"/>
                            <a:ea typeface="Cambria Math" panose="02040503050406030204" pitchFamily="18" charset="0"/>
                          </a:rPr>
                          <m:t>1−</m:t>
                        </m:r>
                        <m:r>
                          <a:rPr lang="it-IT" sz="2800" i="1">
                            <a:solidFill>
                              <a:srgbClr val="FF0000"/>
                            </a:solidFill>
                            <a:latin typeface="Cambria Math" panose="02040503050406030204" pitchFamily="18" charset="0"/>
                            <a:ea typeface="Cambria Math" panose="02040503050406030204" pitchFamily="18" charset="0"/>
                          </a:rPr>
                          <m:t>𝜇</m:t>
                        </m:r>
                      </m:e>
                    </m:d>
                  </m:oMath>
                </a14:m>
                <a:endParaRPr lang="it-IT" sz="2800" dirty="0"/>
              </a:p>
              <a:p>
                <a:pPr marL="228600" lvl="1">
                  <a:spcBef>
                    <a:spcPts val="1000"/>
                  </a:spcBef>
                </a:pPr>
                <a:endParaRPr lang="it-IT" dirty="0"/>
              </a:p>
              <a:p>
                <a:pPr marL="0" indent="0">
                  <a:buNone/>
                </a:pP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700"/>
                </a:stretch>
              </a:blipFill>
            </p:spPr>
            <p:txBody>
              <a:bodyPr/>
              <a:lstStyle/>
              <a:p>
                <a:r>
                  <a:rPr lang="it-IT">
                    <a:noFill/>
                  </a:rPr>
                  <a:t> </a:t>
                </a:r>
              </a:p>
            </p:txBody>
          </p:sp>
        </mc:Fallback>
      </mc:AlternateContent>
    </p:spTree>
    <p:extLst>
      <p:ext uri="{BB962C8B-B14F-4D97-AF65-F5344CB8AC3E}">
        <p14:creationId xmlns:p14="http://schemas.microsoft.com/office/powerpoint/2010/main" val="2204172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600" dirty="0" smtClean="0"/>
              <a:t>The </a:t>
            </a:r>
            <a:r>
              <a:rPr lang="it-IT" sz="4600" dirty="0" err="1" smtClean="0"/>
              <a:t>price-setting</a:t>
            </a:r>
            <a:r>
              <a:rPr lang="it-IT" sz="4600" dirty="0" smtClean="0"/>
              <a:t> curve</a:t>
            </a:r>
            <a:endParaRPr lang="it-IT" sz="4600" dirty="0"/>
          </a:p>
        </p:txBody>
      </p:sp>
      <p:pic>
        <p:nvPicPr>
          <p:cNvPr id="5" name="Immagine 4"/>
          <p:cNvPicPr>
            <a:picLocks noChangeAspect="1"/>
          </p:cNvPicPr>
          <p:nvPr/>
        </p:nvPicPr>
        <p:blipFill>
          <a:blip r:embed="rId2"/>
          <a:stretch>
            <a:fillRect/>
          </a:stretch>
        </p:blipFill>
        <p:spPr>
          <a:xfrm>
            <a:off x="1762125" y="1490807"/>
            <a:ext cx="8667750" cy="4781550"/>
          </a:xfrm>
          <a:prstGeom prst="rect">
            <a:avLst/>
          </a:prstGeom>
        </p:spPr>
      </p:pic>
    </p:spTree>
    <p:extLst>
      <p:ext uri="{BB962C8B-B14F-4D97-AF65-F5344CB8AC3E}">
        <p14:creationId xmlns:p14="http://schemas.microsoft.com/office/powerpoint/2010/main" val="4661186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The </a:t>
            </a:r>
            <a:r>
              <a:rPr lang="it-IT" dirty="0" err="1"/>
              <a:t>price-setting</a:t>
            </a:r>
            <a:r>
              <a:rPr lang="it-IT" dirty="0"/>
              <a:t> </a:t>
            </a:r>
            <a:r>
              <a:rPr lang="it-IT" dirty="0" smtClean="0"/>
              <a:t>curve: </a:t>
            </a:r>
            <a:r>
              <a:rPr lang="it-IT" dirty="0" err="1" smtClean="0"/>
              <a:t>economic</a:t>
            </a:r>
            <a:r>
              <a:rPr lang="it-IT" dirty="0" smtClean="0"/>
              <a:t> </a:t>
            </a:r>
            <a:r>
              <a:rPr lang="it-IT" dirty="0" err="1" smtClean="0"/>
              <a:t>intuition</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r>
                  <a:rPr lang="it-IT" dirty="0" smtClean="0"/>
                  <a:t>Human </a:t>
                </a:r>
                <a:r>
                  <a:rPr lang="it-IT" dirty="0" err="1" smtClean="0"/>
                  <a:t>Rresource</a:t>
                </a:r>
                <a:r>
                  <a:rPr lang="it-IT" dirty="0" smtClean="0"/>
                  <a:t> </a:t>
                </a:r>
                <a:r>
                  <a:rPr lang="it-IT" dirty="0" err="1" smtClean="0"/>
                  <a:t>Departmen</a:t>
                </a:r>
                <a:r>
                  <a:rPr lang="it-IT" dirty="0" smtClean="0"/>
                  <a:t> sets W</a:t>
                </a:r>
              </a:p>
              <a:p>
                <a:r>
                  <a:rPr lang="it-IT" dirty="0" smtClean="0"/>
                  <a:t>Marketing </a:t>
                </a:r>
                <a:r>
                  <a:rPr lang="it-IT" dirty="0" err="1" smtClean="0"/>
                  <a:t>chooses</a:t>
                </a:r>
                <a:r>
                  <a:rPr lang="it-IT" dirty="0" smtClean="0"/>
                  <a:t> p (</a:t>
                </a:r>
                <a:r>
                  <a:rPr lang="it-IT" dirty="0" err="1" smtClean="0"/>
                  <a:t>price</a:t>
                </a:r>
                <a:r>
                  <a:rPr lang="it-IT" dirty="0" smtClean="0"/>
                  <a:t> </a:t>
                </a:r>
                <a:r>
                  <a:rPr lang="it-IT" dirty="0" err="1" smtClean="0"/>
                  <a:t>setting</a:t>
                </a:r>
                <a:r>
                  <a:rPr lang="it-IT" dirty="0" smtClean="0"/>
                  <a:t>) and q </a:t>
                </a:r>
                <a:r>
                  <a:rPr lang="it-IT" dirty="0" err="1" smtClean="0"/>
                  <a:t>as</a:t>
                </a:r>
                <a:r>
                  <a:rPr lang="it-IT" dirty="0" smtClean="0"/>
                  <a:t> </a:t>
                </a:r>
                <a:r>
                  <a:rPr lang="it-IT" dirty="0" err="1" smtClean="0"/>
                  <a:t>explained</a:t>
                </a:r>
                <a:r>
                  <a:rPr lang="it-IT" dirty="0" smtClean="0"/>
                  <a:t> </a:t>
                </a:r>
                <a:r>
                  <a:rPr lang="it-IT" dirty="0" err="1" smtClean="0"/>
                  <a:t>above</a:t>
                </a:r>
                <a:endParaRPr lang="it-IT" dirty="0" smtClean="0"/>
              </a:p>
              <a:p>
                <a:r>
                  <a:rPr lang="it-IT" dirty="0" err="1" smtClean="0"/>
                  <a:t>Labour</a:t>
                </a:r>
                <a:r>
                  <a:rPr lang="it-IT" dirty="0" smtClean="0"/>
                  <a:t> </a:t>
                </a:r>
                <a:r>
                  <a:rPr lang="it-IT" dirty="0" err="1" smtClean="0"/>
                  <a:t>productivity</a:t>
                </a:r>
                <a:r>
                  <a:rPr lang="it-IT" dirty="0" smtClean="0"/>
                  <a:t> (output per </a:t>
                </a:r>
                <a:r>
                  <a:rPr lang="it-IT" dirty="0" err="1" smtClean="0"/>
                  <a:t>worker</a:t>
                </a:r>
                <a:r>
                  <a:rPr lang="it-IT" dirty="0" smtClean="0"/>
                  <a:t>) </a:t>
                </a:r>
                <a:r>
                  <a:rPr lang="it-IT" dirty="0" err="1" smtClean="0"/>
                  <a:t>is</a:t>
                </a:r>
                <a:r>
                  <a:rPr lang="it-IT" dirty="0" smtClean="0"/>
                  <a:t> </a:t>
                </a:r>
                <a:r>
                  <a:rPr lang="it-IT" dirty="0" err="1" smtClean="0"/>
                  <a:t>given</a:t>
                </a:r>
                <a:endParaRPr lang="it-IT" dirty="0" smtClean="0"/>
              </a:p>
              <a:p>
                <a:r>
                  <a:rPr lang="it-IT" dirty="0" err="1" smtClean="0"/>
                  <a:t>Dchose</a:t>
                </a:r>
                <a:r>
                  <a:rPr lang="it-IT" dirty="0" smtClean="0"/>
                  <a:t> the </a:t>
                </a:r>
                <a:r>
                  <a:rPr lang="it-IT" dirty="0" err="1" smtClean="0"/>
                  <a:t>real</a:t>
                </a:r>
                <a:r>
                  <a:rPr lang="it-IT" dirty="0" smtClean="0"/>
                  <a:t> </a:t>
                </a:r>
                <a:r>
                  <a:rPr lang="it-IT" dirty="0" err="1" smtClean="0"/>
                  <a:t>wage</a:t>
                </a:r>
                <a:r>
                  <a:rPr lang="it-IT" dirty="0" smtClean="0"/>
                  <a:t> </a:t>
                </a:r>
                <a:r>
                  <a:rPr lang="it-IT" dirty="0" err="1" smtClean="0"/>
                  <a:t>equating</a:t>
                </a:r>
                <a:r>
                  <a:rPr lang="it-IT" dirty="0" smtClean="0"/>
                  <a:t> </a:t>
                </a:r>
                <a:r>
                  <a:rPr lang="it-IT" dirty="0" err="1" smtClean="0"/>
                  <a:t>it</a:t>
                </a:r>
                <a:r>
                  <a:rPr lang="it-IT" dirty="0" smtClean="0"/>
                  <a:t> to the </a:t>
                </a:r>
                <a:r>
                  <a:rPr lang="it-IT" dirty="0" err="1" smtClean="0"/>
                  <a:t>product</a:t>
                </a:r>
                <a:r>
                  <a:rPr lang="it-IT" dirty="0" smtClean="0"/>
                  <a:t> </a:t>
                </a:r>
                <a:r>
                  <a:rPr lang="it-IT" dirty="0" err="1" smtClean="0"/>
                  <a:t>between</a:t>
                </a:r>
                <a:r>
                  <a:rPr lang="it-IT" dirty="0" smtClean="0"/>
                  <a:t> </a:t>
                </a:r>
                <a:r>
                  <a:rPr lang="it-IT" dirty="0" err="1" smtClean="0"/>
                  <a:t>average</a:t>
                </a:r>
                <a:r>
                  <a:rPr lang="it-IT" dirty="0" smtClean="0"/>
                  <a:t> </a:t>
                </a:r>
                <a:r>
                  <a:rPr lang="it-IT" dirty="0" err="1" smtClean="0"/>
                  <a:t>labour</a:t>
                </a:r>
                <a:r>
                  <a:rPr lang="it-IT" dirty="0" smtClean="0"/>
                  <a:t> </a:t>
                </a:r>
                <a:r>
                  <a:rPr lang="it-IT" dirty="0" err="1" smtClean="0"/>
                  <a:t>productivity</a:t>
                </a:r>
                <a:r>
                  <a:rPr lang="it-IT" dirty="0" smtClean="0"/>
                  <a:t> (output per </a:t>
                </a:r>
                <a:r>
                  <a:rPr lang="it-IT" dirty="0" err="1" smtClean="0"/>
                  <a:t>worker</a:t>
                </a:r>
                <a:r>
                  <a:rPr lang="it-IT" dirty="0" smtClean="0"/>
                  <a:t>) </a:t>
                </a:r>
                <a14:m>
                  <m:oMath xmlns:m="http://schemas.openxmlformats.org/officeDocument/2006/math">
                    <m:r>
                      <a:rPr lang="it-IT" i="1">
                        <a:solidFill>
                          <a:srgbClr val="FF0000"/>
                        </a:solidFill>
                        <a:latin typeface="Cambria Math" panose="02040503050406030204" pitchFamily="18" charset="0"/>
                        <a:ea typeface="Cambria Math" panose="02040503050406030204" pitchFamily="18" charset="0"/>
                      </a:rPr>
                      <m:t>𝜆</m:t>
                    </m:r>
                  </m:oMath>
                </a14:m>
                <a:r>
                  <a:rPr lang="it-IT" dirty="0" smtClean="0"/>
                  <a:t> and the share of output per </a:t>
                </a:r>
                <a:r>
                  <a:rPr lang="it-IT" dirty="0" err="1" smtClean="0"/>
                  <a:t>worker</a:t>
                </a:r>
                <a:r>
                  <a:rPr lang="it-IT" dirty="0" smtClean="0"/>
                  <a:t> </a:t>
                </a:r>
                <a:r>
                  <a:rPr lang="it-IT" dirty="0" err="1" smtClean="0"/>
                  <a:t>that</a:t>
                </a:r>
                <a:r>
                  <a:rPr lang="it-IT" dirty="0" smtClean="0"/>
                  <a:t> </a:t>
                </a:r>
                <a:r>
                  <a:rPr lang="it-IT" dirty="0" err="1" smtClean="0"/>
                  <a:t>remains</a:t>
                </a:r>
                <a:r>
                  <a:rPr lang="it-IT" dirty="0" smtClean="0"/>
                  <a:t> with the </a:t>
                </a:r>
                <a:r>
                  <a:rPr lang="it-IT" dirty="0" err="1" smtClean="0"/>
                  <a:t>worker</a:t>
                </a:r>
                <a:r>
                  <a:rPr lang="it-IT" dirty="0" smtClean="0"/>
                  <a:t> </a:t>
                </a:r>
                <a14:m>
                  <m:oMath xmlns:m="http://schemas.openxmlformats.org/officeDocument/2006/math">
                    <m:d>
                      <m:dPr>
                        <m:ctrlPr>
                          <a:rPr lang="it-IT" i="1">
                            <a:solidFill>
                              <a:srgbClr val="FF0000"/>
                            </a:solidFill>
                            <a:latin typeface="Cambria Math" panose="02040503050406030204" pitchFamily="18" charset="0"/>
                            <a:ea typeface="Cambria Math" panose="02040503050406030204" pitchFamily="18" charset="0"/>
                          </a:rPr>
                        </m:ctrlPr>
                      </m:dPr>
                      <m:e>
                        <m:r>
                          <a:rPr lang="it-IT" i="1">
                            <a:solidFill>
                              <a:srgbClr val="FF0000"/>
                            </a:solidFill>
                            <a:latin typeface="Cambria Math" panose="02040503050406030204" pitchFamily="18" charset="0"/>
                            <a:ea typeface="Cambria Math" panose="02040503050406030204" pitchFamily="18" charset="0"/>
                          </a:rPr>
                          <m:t>1−</m:t>
                        </m:r>
                        <m:r>
                          <a:rPr lang="it-IT" i="1">
                            <a:solidFill>
                              <a:srgbClr val="FF0000"/>
                            </a:solidFill>
                            <a:latin typeface="Cambria Math" panose="02040503050406030204" pitchFamily="18" charset="0"/>
                            <a:ea typeface="Cambria Math" panose="02040503050406030204" pitchFamily="18" charset="0"/>
                          </a:rPr>
                          <m:t>𝜇</m:t>
                        </m:r>
                      </m:e>
                    </m:d>
                  </m:oMath>
                </a14:m>
                <a:endParaRPr lang="it-IT" dirty="0" smtClean="0"/>
              </a:p>
              <a:p>
                <a:r>
                  <a:rPr lang="it-IT" dirty="0" smtClean="0"/>
                  <a:t>In </a:t>
                </a:r>
                <a:r>
                  <a:rPr lang="it-IT" dirty="0" err="1" smtClean="0"/>
                  <a:t>other</a:t>
                </a:r>
                <a:r>
                  <a:rPr lang="it-IT" dirty="0" smtClean="0"/>
                  <a:t> </a:t>
                </a:r>
                <a:r>
                  <a:rPr lang="it-IT" dirty="0" err="1" smtClean="0"/>
                  <a:t>words</a:t>
                </a:r>
                <a:r>
                  <a:rPr lang="it-IT" dirty="0" smtClean="0"/>
                  <a:t>, the </a:t>
                </a:r>
                <a:r>
                  <a:rPr lang="it-IT" dirty="0" err="1" smtClean="0"/>
                  <a:t>real</a:t>
                </a:r>
                <a:r>
                  <a:rPr lang="it-IT" dirty="0" smtClean="0"/>
                  <a:t> </a:t>
                </a:r>
                <a:r>
                  <a:rPr lang="it-IT" dirty="0" err="1" smtClean="0"/>
                  <a:t>wage</a:t>
                </a:r>
                <a:r>
                  <a:rPr lang="it-IT" dirty="0" smtClean="0"/>
                  <a:t> = output per </a:t>
                </a:r>
                <a:r>
                  <a:rPr lang="it-IT" dirty="0" err="1" smtClean="0"/>
                  <a:t>worker</a:t>
                </a:r>
                <a:r>
                  <a:rPr lang="it-IT" dirty="0" smtClean="0"/>
                  <a:t> – </a:t>
                </a:r>
                <a:r>
                  <a:rPr lang="it-IT" dirty="0" err="1" smtClean="0"/>
                  <a:t>real</a:t>
                </a:r>
                <a:r>
                  <a:rPr lang="it-IT" dirty="0" smtClean="0"/>
                  <a:t> </a:t>
                </a:r>
                <a:r>
                  <a:rPr lang="it-IT" dirty="0" err="1" smtClean="0"/>
                  <a:t>profits</a:t>
                </a:r>
                <a:r>
                  <a:rPr lang="it-IT" dirty="0" smtClean="0"/>
                  <a:t> per </a:t>
                </a:r>
                <a:r>
                  <a:rPr lang="it-IT" dirty="0" err="1" smtClean="0"/>
                  <a:t>worker</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r="-1449"/>
                </a:stretch>
              </a:blipFill>
            </p:spPr>
            <p:txBody>
              <a:bodyPr/>
              <a:lstStyle/>
              <a:p>
                <a:r>
                  <a:rPr lang="it-IT">
                    <a:noFill/>
                  </a:rPr>
                  <a:t> </a:t>
                </a:r>
              </a:p>
            </p:txBody>
          </p:sp>
        </mc:Fallback>
      </mc:AlternateContent>
    </p:spTree>
    <p:extLst>
      <p:ext uri="{BB962C8B-B14F-4D97-AF65-F5344CB8AC3E}">
        <p14:creationId xmlns:p14="http://schemas.microsoft.com/office/powerpoint/2010/main" val="3363892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Homeworks</a:t>
            </a:r>
            <a:endParaRPr lang="it-IT" dirty="0"/>
          </a:p>
        </p:txBody>
      </p:sp>
      <p:sp>
        <p:nvSpPr>
          <p:cNvPr id="3" name="Segnaposto contenuto 2"/>
          <p:cNvSpPr>
            <a:spLocks noGrp="1"/>
          </p:cNvSpPr>
          <p:nvPr>
            <p:ph idx="1"/>
          </p:nvPr>
        </p:nvSpPr>
        <p:spPr/>
        <p:txBody>
          <a:bodyPr/>
          <a:lstStyle/>
          <a:p>
            <a:r>
              <a:rPr lang="it-IT" dirty="0" err="1" smtClean="0"/>
              <a:t>Sections</a:t>
            </a:r>
            <a:r>
              <a:rPr lang="it-IT" dirty="0" smtClean="0"/>
              <a:t> 9.1 to 9.7</a:t>
            </a:r>
          </a:p>
          <a:p>
            <a:r>
              <a:rPr lang="it-IT" dirty="0" err="1" smtClean="0"/>
              <a:t>Exercises</a:t>
            </a:r>
            <a:r>
              <a:rPr lang="it-IT" dirty="0" smtClean="0"/>
              <a:t> 9.1, 9.2, 9.3, 9.4, 9.5</a:t>
            </a:r>
          </a:p>
        </p:txBody>
      </p:sp>
    </p:spTree>
    <p:extLst>
      <p:ext uri="{BB962C8B-B14F-4D97-AF65-F5344CB8AC3E}">
        <p14:creationId xmlns:p14="http://schemas.microsoft.com/office/powerpoint/2010/main" val="269390701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3677</TotalTime>
  <Words>823</Words>
  <Application>Microsoft Office PowerPoint</Application>
  <PresentationFormat>Widescreen</PresentationFormat>
  <Paragraphs>118</Paragraphs>
  <Slides>22</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22</vt:i4>
      </vt:variant>
    </vt:vector>
  </HeadingPairs>
  <TitlesOfParts>
    <vt:vector size="27" baseType="lpstr">
      <vt:lpstr>Arial</vt:lpstr>
      <vt:lpstr>Calibri</vt:lpstr>
      <vt:lpstr>Calibri Light</vt:lpstr>
      <vt:lpstr>Cambria Math</vt:lpstr>
      <vt:lpstr>Tema di Office</vt:lpstr>
      <vt:lpstr>Macroeconomics  Lecture 5 30.04.24</vt:lpstr>
      <vt:lpstr>Hiring and the labour discipline model</vt:lpstr>
      <vt:lpstr>Introduction to the labour market (step 1)</vt:lpstr>
      <vt:lpstr>Introduction to the labour market (step 2)</vt:lpstr>
      <vt:lpstr>Employment and unemployment</vt:lpstr>
      <vt:lpstr>Measuring the economy: employment and unemployment (2)</vt:lpstr>
      <vt:lpstr>Measuring the economy: employment and unemployment (3)</vt:lpstr>
      <vt:lpstr>Adam Smith’s formula again</vt:lpstr>
      <vt:lpstr>The labour market: the wage-setting curve</vt:lpstr>
      <vt:lpstr>The wage-setting curve</vt:lpstr>
      <vt:lpstr>The wage-setting curve (2)</vt:lpstr>
      <vt:lpstr>Intro to the price-setting curve</vt:lpstr>
      <vt:lpstr>Intro to the PS curve: iso-profit curves</vt:lpstr>
      <vt:lpstr>Intro to the PS curve: market demand</vt:lpstr>
      <vt:lpstr>Intro to the PS curve: the firm’s price decision</vt:lpstr>
      <vt:lpstr>Intro to the PS curve: the firm’s price decision, 2</vt:lpstr>
      <vt:lpstr>Intro to the PS curve: the firm’s hiring decision</vt:lpstr>
      <vt:lpstr>The firm’s hiring decision: mathematical solution</vt:lpstr>
      <vt:lpstr>The firm’s hiring decision: mathematical solution (2)</vt:lpstr>
      <vt:lpstr>The price-setting curve</vt:lpstr>
      <vt:lpstr>The price-setting curve: economic intuition</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253</cp:revision>
  <dcterms:created xsi:type="dcterms:W3CDTF">2020-08-16T17:14:48Z</dcterms:created>
  <dcterms:modified xsi:type="dcterms:W3CDTF">2024-04-28T17:33:11Z</dcterms:modified>
</cp:coreProperties>
</file>