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6" r:id="rId2"/>
    <p:sldId id="329" r:id="rId3"/>
    <p:sldId id="327" r:id="rId4"/>
    <p:sldId id="328" r:id="rId5"/>
    <p:sldId id="285" r:id="rId6"/>
    <p:sldId id="300" r:id="rId7"/>
    <p:sldId id="301" r:id="rId8"/>
    <p:sldId id="302" r:id="rId9"/>
    <p:sldId id="303" r:id="rId10"/>
    <p:sldId id="304" r:id="rId11"/>
    <p:sldId id="305" r:id="rId12"/>
    <p:sldId id="306" r:id="rId13"/>
    <p:sldId id="307" r:id="rId14"/>
    <p:sldId id="308" r:id="rId15"/>
    <p:sldId id="310" r:id="rId16"/>
    <p:sldId id="313" r:id="rId17"/>
    <p:sldId id="317" r:id="rId18"/>
    <p:sldId id="325" r:id="rId19"/>
    <p:sldId id="318" r:id="rId20"/>
    <p:sldId id="319" r:id="rId21"/>
    <p:sldId id="320" r:id="rId22"/>
    <p:sldId id="323" r:id="rId23"/>
    <p:sldId id="324" r:id="rId24"/>
    <p:sldId id="291" r:id="rId25"/>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98" autoAdjust="0"/>
    <p:restoredTop sz="94660"/>
  </p:normalViewPr>
  <p:slideViewPr>
    <p:cSldViewPr snapToGrid="0">
      <p:cViewPr varScale="1">
        <p:scale>
          <a:sx n="69" d="100"/>
          <a:sy n="69" d="100"/>
        </p:scale>
        <p:origin x="6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06/05/2024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06/05/2024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06/05/2024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06/05/2024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06/05/2024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06/05/2024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06/05/2024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06/05/2024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www.etymonline.co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etymonline.co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etymonline.com/index.php?term=rupture&amp;allowed_in_frame=0" TargetMode="External"/><Relationship Id="rId2" Type="http://schemas.openxmlformats.org/officeDocument/2006/relationships/hyperlink" Target="http://www.etymonline.com/index.php?term=bank&amp;allowed_in_frame=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etymonline.com/index.php?term=essence&amp;allowed_in_frame=0" TargetMode="External"/><Relationship Id="rId2" Type="http://schemas.openxmlformats.org/officeDocument/2006/relationships/hyperlink" Target="http://www.etymonline.com/index.php?term=inter-&amp;allowed_in_frame=0"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8</a:t>
            </a:r>
            <a:br>
              <a:rPr lang="it-IT" sz="3000" dirty="0" smtClean="0"/>
            </a:br>
            <a:r>
              <a:rPr lang="it-IT" sz="3000" dirty="0" smtClean="0"/>
              <a:t>07.05.24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15527648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p:cNvSpPr txBox="1"/>
          <p:nvPr/>
        </p:nvSpPr>
        <p:spPr>
          <a:xfrm>
            <a:off x="3719736" y="6309320"/>
            <a:ext cx="6264696" cy="369332"/>
          </a:xfrm>
          <a:prstGeom prst="rect">
            <a:avLst/>
          </a:prstGeom>
          <a:noFill/>
        </p:spPr>
        <p:txBody>
          <a:bodyPr wrap="square" rtlCol="0">
            <a:spAutoFit/>
          </a:bodyPr>
          <a:lstStyle/>
          <a:p>
            <a:pPr algn="ctr"/>
            <a:r>
              <a:rPr lang="en-US" i="1" dirty="0"/>
              <a:t>Bank for international settlements, 2015</a:t>
            </a:r>
            <a:endParaRPr lang="it-IT" dirty="0"/>
          </a:p>
        </p:txBody>
      </p:sp>
      <p:sp>
        <p:nvSpPr>
          <p:cNvPr id="7" name="Titolo 6"/>
          <p:cNvSpPr>
            <a:spLocks noGrp="1"/>
          </p:cNvSpPr>
          <p:nvPr>
            <p:ph type="title"/>
          </p:nvPr>
        </p:nvSpPr>
        <p:spPr>
          <a:xfrm>
            <a:off x="2152650" y="365127"/>
            <a:ext cx="7543750" cy="543594"/>
          </a:xfrm>
        </p:spPr>
        <p:txBody>
          <a:bodyPr>
            <a:noAutofit/>
          </a:bodyPr>
          <a:lstStyle/>
          <a:p>
            <a:pPr algn="ctr"/>
            <a:r>
              <a:rPr lang="it-IT" sz="4200" dirty="0" err="1"/>
              <a:t>Types</a:t>
            </a:r>
            <a:r>
              <a:rPr lang="it-IT" sz="4200" dirty="0"/>
              <a:t> of </a:t>
            </a:r>
            <a:r>
              <a:rPr lang="it-IT" sz="4200" dirty="0" err="1"/>
              <a:t>money</a:t>
            </a:r>
            <a:r>
              <a:rPr lang="it-IT" sz="4200" dirty="0"/>
              <a:t> </a:t>
            </a:r>
            <a:r>
              <a:rPr lang="it-IT" sz="4200" dirty="0" err="1"/>
              <a:t>today</a:t>
            </a:r>
            <a:endParaRPr lang="it-IT" sz="4200" dirty="0"/>
          </a:p>
        </p:txBody>
      </p:sp>
      <p:pic>
        <p:nvPicPr>
          <p:cNvPr id="2" name="Immagine 1"/>
          <p:cNvPicPr>
            <a:picLocks noChangeAspect="1"/>
          </p:cNvPicPr>
          <p:nvPr/>
        </p:nvPicPr>
        <p:blipFill>
          <a:blip r:embed="rId2"/>
          <a:stretch>
            <a:fillRect/>
          </a:stretch>
        </p:blipFill>
        <p:spPr>
          <a:xfrm>
            <a:off x="1919537" y="1052736"/>
            <a:ext cx="8608229" cy="5040560"/>
          </a:xfrm>
          <a:prstGeom prst="rect">
            <a:avLst/>
          </a:prstGeom>
        </p:spPr>
      </p:pic>
    </p:spTree>
    <p:extLst>
      <p:ext uri="{BB962C8B-B14F-4D97-AF65-F5344CB8AC3E}">
        <p14:creationId xmlns:p14="http://schemas.microsoft.com/office/powerpoint/2010/main" val="71294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703512" y="274638"/>
            <a:ext cx="8754176" cy="1143000"/>
          </a:xfrm>
        </p:spPr>
        <p:txBody>
          <a:bodyPr>
            <a:noAutofit/>
          </a:bodyPr>
          <a:lstStyle/>
          <a:p>
            <a:pPr algn="ctr"/>
            <a:r>
              <a:rPr lang="it-IT" sz="3600" dirty="0" err="1"/>
              <a:t>Monetary</a:t>
            </a:r>
            <a:r>
              <a:rPr lang="it-IT" sz="3600" dirty="0"/>
              <a:t> </a:t>
            </a:r>
            <a:r>
              <a:rPr lang="it-IT" sz="3600" dirty="0" err="1"/>
              <a:t>aggregates</a:t>
            </a:r>
            <a:r>
              <a:rPr lang="it-IT" sz="3600" dirty="0"/>
              <a:t> (ECB MDEA, </a:t>
            </a:r>
            <a:r>
              <a:rPr lang="it-IT" sz="3600" dirty="0" err="1"/>
              <a:t>July</a:t>
            </a:r>
            <a:r>
              <a:rPr lang="it-IT" sz="3600" dirty="0"/>
              <a:t> </a:t>
            </a:r>
            <a:r>
              <a:rPr lang="it-IT" sz="3600" dirty="0"/>
              <a:t>2023)</a:t>
            </a:r>
            <a:endParaRPr lang="it-IT" sz="3600" dirty="0"/>
          </a:p>
        </p:txBody>
      </p:sp>
      <p:sp>
        <p:nvSpPr>
          <p:cNvPr id="5" name="Rettangolo 4"/>
          <p:cNvSpPr/>
          <p:nvPr/>
        </p:nvSpPr>
        <p:spPr>
          <a:xfrm>
            <a:off x="3431704" y="6309321"/>
            <a:ext cx="5814392" cy="276999"/>
          </a:xfrm>
          <a:prstGeom prst="rect">
            <a:avLst/>
          </a:prstGeom>
        </p:spPr>
        <p:txBody>
          <a:bodyPr wrap="square">
            <a:spAutoFit/>
          </a:bodyPr>
          <a:lstStyle/>
          <a:p>
            <a:pPr algn="ctr"/>
            <a:r>
              <a:rPr lang="it-IT" sz="1200" dirty="0"/>
              <a:t>https://www.ecb.europa.eu/pub/pdf/annex/ecb.md2307_annex.en.pdf</a:t>
            </a:r>
          </a:p>
        </p:txBody>
      </p:sp>
      <p:pic>
        <p:nvPicPr>
          <p:cNvPr id="3" name="Immagine 2"/>
          <p:cNvPicPr>
            <a:picLocks noChangeAspect="1"/>
          </p:cNvPicPr>
          <p:nvPr/>
        </p:nvPicPr>
        <p:blipFill>
          <a:blip r:embed="rId2"/>
          <a:stretch>
            <a:fillRect/>
          </a:stretch>
        </p:blipFill>
        <p:spPr>
          <a:xfrm>
            <a:off x="2096593" y="1268760"/>
            <a:ext cx="8348612" cy="4630674"/>
          </a:xfrm>
          <a:prstGeom prst="rect">
            <a:avLst/>
          </a:prstGeom>
        </p:spPr>
      </p:pic>
    </p:spTree>
    <p:extLst>
      <p:ext uri="{BB962C8B-B14F-4D97-AF65-F5344CB8AC3E}">
        <p14:creationId xmlns:p14="http://schemas.microsoft.com/office/powerpoint/2010/main" val="39083093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703512" y="274638"/>
            <a:ext cx="8754176" cy="706090"/>
          </a:xfrm>
        </p:spPr>
        <p:txBody>
          <a:bodyPr>
            <a:noAutofit/>
          </a:bodyPr>
          <a:lstStyle/>
          <a:p>
            <a:pPr algn="ctr"/>
            <a:r>
              <a:rPr lang="it-IT" sz="3600" dirty="0" err="1"/>
              <a:t>Monetary</a:t>
            </a:r>
            <a:r>
              <a:rPr lang="it-IT" sz="3600" dirty="0"/>
              <a:t> </a:t>
            </a:r>
            <a:r>
              <a:rPr lang="it-IT" sz="3600" dirty="0" err="1"/>
              <a:t>aggregates</a:t>
            </a:r>
            <a:r>
              <a:rPr lang="it-IT" sz="3600" dirty="0"/>
              <a:t> (ECB MDEA, </a:t>
            </a:r>
            <a:r>
              <a:rPr lang="it-IT" sz="3600" dirty="0" err="1"/>
              <a:t>July</a:t>
            </a:r>
            <a:r>
              <a:rPr lang="it-IT" sz="3600" dirty="0"/>
              <a:t> </a:t>
            </a:r>
            <a:r>
              <a:rPr lang="it-IT" sz="3600" dirty="0"/>
              <a:t>2022)</a:t>
            </a:r>
            <a:endParaRPr lang="it-IT" sz="3600" dirty="0"/>
          </a:p>
        </p:txBody>
      </p:sp>
      <p:pic>
        <p:nvPicPr>
          <p:cNvPr id="4" name="Immagine 3"/>
          <p:cNvPicPr>
            <a:picLocks noChangeAspect="1"/>
          </p:cNvPicPr>
          <p:nvPr/>
        </p:nvPicPr>
        <p:blipFill>
          <a:blip r:embed="rId2"/>
          <a:stretch>
            <a:fillRect/>
          </a:stretch>
        </p:blipFill>
        <p:spPr>
          <a:xfrm>
            <a:off x="2207568" y="1122499"/>
            <a:ext cx="8032576" cy="5045051"/>
          </a:xfrm>
          <a:prstGeom prst="rect">
            <a:avLst/>
          </a:prstGeom>
        </p:spPr>
      </p:pic>
      <p:sp>
        <p:nvSpPr>
          <p:cNvPr id="6" name="Rettangolo 5"/>
          <p:cNvSpPr/>
          <p:nvPr/>
        </p:nvSpPr>
        <p:spPr>
          <a:xfrm>
            <a:off x="3431704" y="6309321"/>
            <a:ext cx="5814392" cy="276999"/>
          </a:xfrm>
          <a:prstGeom prst="rect">
            <a:avLst/>
          </a:prstGeom>
        </p:spPr>
        <p:txBody>
          <a:bodyPr wrap="square">
            <a:spAutoFit/>
          </a:bodyPr>
          <a:lstStyle/>
          <a:p>
            <a:pPr algn="ctr"/>
            <a:r>
              <a:rPr lang="it-IT" sz="1200" dirty="0"/>
              <a:t>https://www.ecb.europa.eu/pub/pdf/annex/ecb.md2307_annex.en.pdf</a:t>
            </a:r>
          </a:p>
        </p:txBody>
      </p:sp>
    </p:spTree>
    <p:extLst>
      <p:ext uri="{BB962C8B-B14F-4D97-AF65-F5344CB8AC3E}">
        <p14:creationId xmlns:p14="http://schemas.microsoft.com/office/powerpoint/2010/main" val="10892765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Credit</a:t>
            </a:r>
            <a:endParaRPr lang="it-IT" dirty="0"/>
          </a:p>
        </p:txBody>
      </p:sp>
      <p:sp>
        <p:nvSpPr>
          <p:cNvPr id="3" name="Segnaposto contenuto 2"/>
          <p:cNvSpPr>
            <a:spLocks noGrp="1"/>
          </p:cNvSpPr>
          <p:nvPr>
            <p:ph idx="1"/>
          </p:nvPr>
        </p:nvSpPr>
        <p:spPr>
          <a:xfrm>
            <a:off x="838200" y="1862570"/>
            <a:ext cx="10515600" cy="4351338"/>
          </a:xfrm>
        </p:spPr>
        <p:txBody>
          <a:bodyPr>
            <a:normAutofit lnSpcReduction="10000"/>
          </a:bodyPr>
          <a:lstStyle/>
          <a:p>
            <a:r>
              <a:rPr lang="it-IT" dirty="0">
                <a:solidFill>
                  <a:srgbClr val="FF0000"/>
                </a:solidFill>
                <a:latin typeface="Calibri" panose="020F0502020204030204" pitchFamily="34" charset="0"/>
                <a:cs typeface="Calibri" panose="020F0502020204030204" pitchFamily="34" charset="0"/>
              </a:rPr>
              <a:t>Credit </a:t>
            </a:r>
            <a:r>
              <a:rPr lang="it-IT" dirty="0" err="1">
                <a:solidFill>
                  <a:srgbClr val="FF0000"/>
                </a:solidFill>
                <a:latin typeface="Calibri" panose="020F0502020204030204" pitchFamily="34" charset="0"/>
                <a:cs typeface="Calibri" panose="020F0502020204030204" pitchFamily="34" charset="0"/>
              </a:rPr>
              <a:t>enables</a:t>
            </a:r>
            <a:r>
              <a:rPr lang="it-IT" dirty="0">
                <a:solidFill>
                  <a:srgbClr val="FF0000"/>
                </a:solidFill>
                <a:latin typeface="Calibri" panose="020F0502020204030204" pitchFamily="34" charset="0"/>
                <a:cs typeface="Calibri" panose="020F0502020204030204" pitchFamily="34" charset="0"/>
              </a:rPr>
              <a:t> </a:t>
            </a:r>
            <a:r>
              <a:rPr lang="it-IT" dirty="0" err="1" smtClean="0">
                <a:solidFill>
                  <a:srgbClr val="FF0000"/>
                </a:solidFill>
                <a:latin typeface="Calibri" panose="020F0502020204030204" pitchFamily="34" charset="0"/>
                <a:cs typeface="Calibri" panose="020F0502020204030204" pitchFamily="34" charset="0"/>
              </a:rPr>
              <a:t>firms</a:t>
            </a:r>
            <a:r>
              <a:rPr lang="it-IT" dirty="0" smtClean="0">
                <a:latin typeface="Calibri" panose="020F0502020204030204" pitchFamily="34" charset="0"/>
                <a:cs typeface="Calibri" panose="020F0502020204030204" pitchFamily="34" charset="0"/>
              </a:rPr>
              <a:t> </a:t>
            </a:r>
            <a:r>
              <a:rPr lang="it-IT" dirty="0">
                <a:latin typeface="Calibri" panose="020F0502020204030204" pitchFamily="34" charset="0"/>
                <a:cs typeface="Calibri" panose="020F0502020204030204" pitchFamily="34" charset="0"/>
              </a:rPr>
              <a:t>to bridge the </a:t>
            </a:r>
            <a:r>
              <a:rPr lang="it-IT" dirty="0" err="1">
                <a:latin typeface="Calibri" panose="020F0502020204030204" pitchFamily="34" charset="0"/>
                <a:cs typeface="Calibri" panose="020F0502020204030204" pitchFamily="34" charset="0"/>
              </a:rPr>
              <a:t>temporal</a:t>
            </a:r>
            <a:r>
              <a:rPr lang="it-IT" dirty="0">
                <a:latin typeface="Calibri" panose="020F0502020204030204" pitchFamily="34" charset="0"/>
                <a:cs typeface="Calibri" panose="020F0502020204030204" pitchFamily="34" charset="0"/>
              </a:rPr>
              <a:t> gap </a:t>
            </a:r>
            <a:r>
              <a:rPr lang="it-IT" dirty="0" err="1">
                <a:latin typeface="Calibri" panose="020F0502020204030204" pitchFamily="34" charset="0"/>
                <a:cs typeface="Calibri" panose="020F0502020204030204" pitchFamily="34" charset="0"/>
              </a:rPr>
              <a:t>between</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costs</a:t>
            </a:r>
            <a:r>
              <a:rPr lang="it-IT" dirty="0">
                <a:latin typeface="Calibri" panose="020F0502020204030204" pitchFamily="34" charset="0"/>
                <a:cs typeface="Calibri" panose="020F0502020204030204" pitchFamily="34" charset="0"/>
              </a:rPr>
              <a:t> and </a:t>
            </a:r>
            <a:r>
              <a:rPr lang="it-IT" dirty="0" err="1">
                <a:latin typeface="Calibri" panose="020F0502020204030204" pitchFamily="34" charset="0"/>
                <a:cs typeface="Calibri" panose="020F0502020204030204" pitchFamily="34" charset="0"/>
              </a:rPr>
              <a:t>revenues</a:t>
            </a:r>
            <a:r>
              <a:rPr lang="it-IT" dirty="0">
                <a:latin typeface="Calibri" panose="020F0502020204030204" pitchFamily="34" charset="0"/>
                <a:cs typeface="Calibri" panose="020F0502020204030204" pitchFamily="34" charset="0"/>
              </a:rPr>
              <a:t> and to accumulate capital.</a:t>
            </a:r>
          </a:p>
          <a:p>
            <a:pPr lvl="1"/>
            <a:r>
              <a:rPr lang="it-IT" dirty="0">
                <a:latin typeface="Calibri" panose="020F0502020204030204" pitchFamily="34" charset="0"/>
                <a:cs typeface="Calibri" panose="020F0502020204030204" pitchFamily="34" charset="0"/>
              </a:rPr>
              <a:t>Short/medium </a:t>
            </a:r>
            <a:r>
              <a:rPr lang="it-IT" dirty="0" err="1">
                <a:latin typeface="Calibri" panose="020F0502020204030204" pitchFamily="34" charset="0"/>
                <a:cs typeface="Calibri" panose="020F0502020204030204" pitchFamily="34" charset="0"/>
              </a:rPr>
              <a:t>term</a:t>
            </a:r>
            <a:r>
              <a:rPr lang="it-IT" dirty="0">
                <a:latin typeface="Calibri" panose="020F0502020204030204" pitchFamily="34" charset="0"/>
                <a:cs typeface="Calibri" panose="020F0502020204030204" pitchFamily="34" charset="0"/>
              </a:rPr>
              <a:t> credit and </a:t>
            </a:r>
            <a:r>
              <a:rPr lang="it-IT" dirty="0" err="1">
                <a:latin typeface="Calibri" panose="020F0502020204030204" pitchFamily="34" charset="0"/>
                <a:cs typeface="Calibri" panose="020F0502020204030204" pitchFamily="34" charset="0"/>
              </a:rPr>
              <a:t>circulating</a:t>
            </a:r>
            <a:r>
              <a:rPr lang="it-IT" dirty="0">
                <a:latin typeface="Calibri" panose="020F0502020204030204" pitchFamily="34" charset="0"/>
                <a:cs typeface="Calibri" panose="020F0502020204030204" pitchFamily="34" charset="0"/>
              </a:rPr>
              <a:t> capital</a:t>
            </a:r>
          </a:p>
          <a:p>
            <a:pPr lvl="1"/>
            <a:r>
              <a:rPr lang="it-IT" dirty="0">
                <a:latin typeface="Calibri" panose="020F0502020204030204" pitchFamily="34" charset="0"/>
                <a:cs typeface="Calibri" panose="020F0502020204030204" pitchFamily="34" charset="0"/>
              </a:rPr>
              <a:t>Long-</a:t>
            </a:r>
            <a:r>
              <a:rPr lang="it-IT" dirty="0" err="1">
                <a:latin typeface="Calibri" panose="020F0502020204030204" pitchFamily="34" charset="0"/>
                <a:cs typeface="Calibri" panose="020F0502020204030204" pitchFamily="34" charset="0"/>
              </a:rPr>
              <a:t>term</a:t>
            </a:r>
            <a:r>
              <a:rPr lang="it-IT" dirty="0">
                <a:latin typeface="Calibri" panose="020F0502020204030204" pitchFamily="34" charset="0"/>
                <a:cs typeface="Calibri" panose="020F0502020204030204" pitchFamily="34" charset="0"/>
              </a:rPr>
              <a:t> credit and </a:t>
            </a:r>
            <a:r>
              <a:rPr lang="it-IT" dirty="0" err="1">
                <a:latin typeface="Calibri" panose="020F0502020204030204" pitchFamily="34" charset="0"/>
                <a:cs typeface="Calibri" panose="020F0502020204030204" pitchFamily="34" charset="0"/>
              </a:rPr>
              <a:t>fixed</a:t>
            </a:r>
            <a:r>
              <a:rPr lang="it-IT" dirty="0">
                <a:latin typeface="Calibri" panose="020F0502020204030204" pitchFamily="34" charset="0"/>
                <a:cs typeface="Calibri" panose="020F0502020204030204" pitchFamily="34" charset="0"/>
              </a:rPr>
              <a:t> </a:t>
            </a:r>
            <a:r>
              <a:rPr lang="it-IT" dirty="0" smtClean="0">
                <a:latin typeface="Calibri" panose="020F0502020204030204" pitchFamily="34" charset="0"/>
                <a:cs typeface="Calibri" panose="020F0502020204030204" pitchFamily="34" charset="0"/>
              </a:rPr>
              <a:t>capital</a:t>
            </a:r>
          </a:p>
          <a:p>
            <a:pPr lvl="1"/>
            <a:endParaRPr lang="it-IT" dirty="0" smtClean="0">
              <a:latin typeface="Calibri" panose="020F0502020204030204" pitchFamily="34" charset="0"/>
              <a:cs typeface="Calibri" panose="020F0502020204030204" pitchFamily="34" charset="0"/>
            </a:endParaRPr>
          </a:p>
          <a:p>
            <a:r>
              <a:rPr lang="it-IT" dirty="0" smtClean="0">
                <a:solidFill>
                  <a:srgbClr val="FF0000"/>
                </a:solidFill>
                <a:latin typeface="Calibri" panose="020F0502020204030204" pitchFamily="34" charset="0"/>
                <a:cs typeface="Calibri" panose="020F0502020204030204" pitchFamily="34" charset="0"/>
              </a:rPr>
              <a:t>Credit </a:t>
            </a:r>
            <a:r>
              <a:rPr lang="it-IT" dirty="0" err="1">
                <a:solidFill>
                  <a:srgbClr val="FF0000"/>
                </a:solidFill>
                <a:latin typeface="Calibri" panose="020F0502020204030204" pitchFamily="34" charset="0"/>
                <a:cs typeface="Calibri" panose="020F0502020204030204" pitchFamily="34" charset="0"/>
              </a:rPr>
              <a:t>enables</a:t>
            </a:r>
            <a:r>
              <a:rPr lang="it-IT" dirty="0">
                <a:solidFill>
                  <a:srgbClr val="FF0000"/>
                </a:solidFill>
                <a:latin typeface="Calibri" panose="020F0502020204030204" pitchFamily="34" charset="0"/>
                <a:cs typeface="Calibri" panose="020F0502020204030204" pitchFamily="34" charset="0"/>
              </a:rPr>
              <a:t> </a:t>
            </a:r>
            <a:r>
              <a:rPr lang="it-IT" dirty="0" err="1" smtClean="0">
                <a:solidFill>
                  <a:srgbClr val="FF0000"/>
                </a:solidFill>
                <a:latin typeface="Calibri" panose="020F0502020204030204" pitchFamily="34" charset="0"/>
                <a:cs typeface="Calibri" panose="020F0502020204030204" pitchFamily="34" charset="0"/>
              </a:rPr>
              <a:t>households</a:t>
            </a:r>
            <a:r>
              <a:rPr lang="it-IT" dirty="0" smtClean="0">
                <a:latin typeface="Calibri" panose="020F0502020204030204" pitchFamily="34" charset="0"/>
                <a:cs typeface="Calibri" panose="020F0502020204030204" pitchFamily="34" charset="0"/>
              </a:rPr>
              <a:t> </a:t>
            </a:r>
            <a:r>
              <a:rPr lang="it-IT" dirty="0">
                <a:latin typeface="Calibri" panose="020F0502020204030204" pitchFamily="34" charset="0"/>
                <a:cs typeface="Calibri" panose="020F0502020204030204" pitchFamily="34" charset="0"/>
              </a:rPr>
              <a:t>to </a:t>
            </a:r>
            <a:r>
              <a:rPr lang="it-IT" dirty="0" err="1">
                <a:latin typeface="Calibri" panose="020F0502020204030204" pitchFamily="34" charset="0"/>
                <a:cs typeface="Calibri" panose="020F0502020204030204" pitchFamily="34" charset="0"/>
              </a:rPr>
              <a:t>reconcile</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their</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desired</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intertemporal</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spending</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path</a:t>
            </a:r>
            <a:r>
              <a:rPr lang="it-IT" dirty="0">
                <a:latin typeface="Calibri" panose="020F0502020204030204" pitchFamily="34" charset="0"/>
                <a:cs typeface="Calibri" panose="020F0502020204030204" pitchFamily="34" charset="0"/>
              </a:rPr>
              <a:t> with </a:t>
            </a:r>
            <a:r>
              <a:rPr lang="it-IT" dirty="0" err="1">
                <a:latin typeface="Calibri" panose="020F0502020204030204" pitchFamily="34" charset="0"/>
                <a:cs typeface="Calibri" panose="020F0502020204030204" pitchFamily="34" charset="0"/>
              </a:rPr>
              <a:t>their</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income</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path</a:t>
            </a:r>
            <a:r>
              <a:rPr lang="it-IT" dirty="0">
                <a:latin typeface="Calibri" panose="020F0502020204030204" pitchFamily="34" charset="0"/>
                <a:cs typeface="Calibri" panose="020F0502020204030204" pitchFamily="34" charset="0"/>
              </a:rPr>
              <a:t> </a:t>
            </a:r>
            <a:r>
              <a:rPr lang="it-IT" dirty="0" smtClean="0">
                <a:latin typeface="Calibri" panose="020F0502020204030204" pitchFamily="34" charset="0"/>
                <a:cs typeface="Calibri" panose="020F0502020204030204" pitchFamily="34" charset="0"/>
              </a:rPr>
              <a:t>:</a:t>
            </a:r>
            <a:endParaRPr lang="it-IT" dirty="0">
              <a:latin typeface="Calibri" panose="020F0502020204030204" pitchFamily="34" charset="0"/>
              <a:cs typeface="Calibri" panose="020F0502020204030204" pitchFamily="34" charset="0"/>
            </a:endParaRPr>
          </a:p>
          <a:p>
            <a:pPr lvl="1"/>
            <a:r>
              <a:rPr lang="it-IT" dirty="0" err="1">
                <a:latin typeface="Calibri" panose="020F0502020204030204" pitchFamily="34" charset="0"/>
                <a:cs typeface="Calibri" panose="020F0502020204030204" pitchFamily="34" charset="0"/>
              </a:rPr>
              <a:t>Borrowing</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makes</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it</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possible</a:t>
            </a:r>
            <a:r>
              <a:rPr lang="it-IT" dirty="0">
                <a:latin typeface="Calibri" panose="020F0502020204030204" pitchFamily="34" charset="0"/>
                <a:cs typeface="Calibri" panose="020F0502020204030204" pitchFamily="34" charset="0"/>
              </a:rPr>
              <a:t> to </a:t>
            </a:r>
            <a:r>
              <a:rPr lang="it-IT" dirty="0" err="1">
                <a:latin typeface="Calibri" panose="020F0502020204030204" pitchFamily="34" charset="0"/>
                <a:cs typeface="Calibri" panose="020F0502020204030204" pitchFamily="34" charset="0"/>
              </a:rPr>
              <a:t>consume</a:t>
            </a:r>
            <a:r>
              <a:rPr lang="it-IT" dirty="0">
                <a:latin typeface="Calibri" panose="020F0502020204030204" pitchFamily="34" charset="0"/>
                <a:cs typeface="Calibri" panose="020F0502020204030204" pitchFamily="34" charset="0"/>
              </a:rPr>
              <a:t> in </a:t>
            </a:r>
            <a:r>
              <a:rPr lang="it-IT" dirty="0" err="1">
                <a:latin typeface="Calibri" panose="020F0502020204030204" pitchFamily="34" charset="0"/>
                <a:cs typeface="Calibri" panose="020F0502020204030204" pitchFamily="34" charset="0"/>
              </a:rPr>
              <a:t>excess</a:t>
            </a:r>
            <a:r>
              <a:rPr lang="it-IT" dirty="0">
                <a:latin typeface="Calibri" panose="020F0502020204030204" pitchFamily="34" charset="0"/>
                <a:cs typeface="Calibri" panose="020F0502020204030204" pitchFamily="34" charset="0"/>
              </a:rPr>
              <a:t> of </a:t>
            </a:r>
            <a:r>
              <a:rPr lang="it-IT" dirty="0" err="1">
                <a:latin typeface="Calibri" panose="020F0502020204030204" pitchFamily="34" charset="0"/>
                <a:cs typeface="Calibri" panose="020F0502020204030204" pitchFamily="34" charset="0"/>
              </a:rPr>
              <a:t>present</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income</a:t>
            </a:r>
            <a:r>
              <a:rPr lang="it-IT" dirty="0">
                <a:latin typeface="Calibri" panose="020F0502020204030204" pitchFamily="34" charset="0"/>
                <a:cs typeface="Calibri" panose="020F0502020204030204" pitchFamily="34" charset="0"/>
              </a:rPr>
              <a:t>. </a:t>
            </a:r>
          </a:p>
          <a:p>
            <a:pPr lvl="1"/>
            <a:r>
              <a:rPr lang="it-IT" dirty="0" err="1">
                <a:latin typeface="Calibri" panose="020F0502020204030204" pitchFamily="34" charset="0"/>
                <a:cs typeface="Calibri" panose="020F0502020204030204" pitchFamily="34" charset="0"/>
              </a:rPr>
              <a:t>Borrowing</a:t>
            </a:r>
            <a:r>
              <a:rPr lang="it-IT" dirty="0">
                <a:latin typeface="Calibri" panose="020F0502020204030204" pitchFamily="34" charset="0"/>
                <a:cs typeface="Calibri" panose="020F0502020204030204" pitchFamily="34" charset="0"/>
              </a:rPr>
              <a:t> = </a:t>
            </a:r>
            <a:r>
              <a:rPr lang="it-IT" dirty="0" err="1">
                <a:latin typeface="Calibri" panose="020F0502020204030204" pitchFamily="34" charset="0"/>
                <a:cs typeface="Calibri" panose="020F0502020204030204" pitchFamily="34" charset="0"/>
              </a:rPr>
              <a:t>Indebtedness</a:t>
            </a:r>
            <a:r>
              <a:rPr lang="it-IT" dirty="0">
                <a:latin typeface="Calibri" panose="020F0502020204030204" pitchFamily="34" charset="0"/>
                <a:cs typeface="Calibri" panose="020F0502020204030204" pitchFamily="34" charset="0"/>
              </a:rPr>
              <a:t> = </a:t>
            </a:r>
            <a:r>
              <a:rPr lang="it-IT" dirty="0" err="1">
                <a:latin typeface="Calibri" panose="020F0502020204030204" pitchFamily="34" charset="0"/>
                <a:cs typeface="Calibri" panose="020F0502020204030204" pitchFamily="34" charset="0"/>
              </a:rPr>
              <a:t>acquisition</a:t>
            </a:r>
            <a:r>
              <a:rPr lang="it-IT" dirty="0">
                <a:latin typeface="Calibri" panose="020F0502020204030204" pitchFamily="34" charset="0"/>
                <a:cs typeface="Calibri" panose="020F0502020204030204" pitchFamily="34" charset="0"/>
              </a:rPr>
              <a:t> of net </a:t>
            </a:r>
            <a:r>
              <a:rPr lang="it-IT" dirty="0" err="1">
                <a:latin typeface="Calibri" panose="020F0502020204030204" pitchFamily="34" charset="0"/>
                <a:cs typeface="Calibri" panose="020F0502020204030204" pitchFamily="34" charset="0"/>
              </a:rPr>
              <a:t>liabilities</a:t>
            </a:r>
            <a:endParaRPr lang="it-IT" dirty="0">
              <a:latin typeface="Calibri" panose="020F0502020204030204" pitchFamily="34" charset="0"/>
              <a:cs typeface="Calibri" panose="020F0502020204030204" pitchFamily="34" charset="0"/>
            </a:endParaRPr>
          </a:p>
          <a:p>
            <a:pPr lvl="1"/>
            <a:r>
              <a:rPr lang="it-IT" dirty="0" err="1" smtClean="0">
                <a:latin typeface="Calibri" panose="020F0502020204030204" pitchFamily="34" charset="0"/>
                <a:cs typeface="Calibri" panose="020F0502020204030204" pitchFamily="34" charset="0"/>
              </a:rPr>
              <a:t>Saving</a:t>
            </a:r>
            <a:r>
              <a:rPr lang="it-IT" dirty="0" smtClean="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makes</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it</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possible</a:t>
            </a:r>
            <a:r>
              <a:rPr lang="it-IT" dirty="0">
                <a:latin typeface="Calibri" panose="020F0502020204030204" pitchFamily="34" charset="0"/>
                <a:cs typeface="Calibri" panose="020F0502020204030204" pitchFamily="34" charset="0"/>
              </a:rPr>
              <a:t> to </a:t>
            </a:r>
            <a:r>
              <a:rPr lang="it-IT" dirty="0" err="1">
                <a:latin typeface="Calibri" panose="020F0502020204030204" pitchFamily="34" charset="0"/>
                <a:cs typeface="Calibri" panose="020F0502020204030204" pitchFamily="34" charset="0"/>
              </a:rPr>
              <a:t>consume</a:t>
            </a:r>
            <a:r>
              <a:rPr lang="it-IT" dirty="0">
                <a:latin typeface="Calibri" panose="020F0502020204030204" pitchFamily="34" charset="0"/>
                <a:cs typeface="Calibri" panose="020F0502020204030204" pitchFamily="34" charset="0"/>
              </a:rPr>
              <a:t> in </a:t>
            </a:r>
            <a:r>
              <a:rPr lang="it-IT" dirty="0" err="1">
                <a:latin typeface="Calibri" panose="020F0502020204030204" pitchFamily="34" charset="0"/>
                <a:cs typeface="Calibri" panose="020F0502020204030204" pitchFamily="34" charset="0"/>
              </a:rPr>
              <a:t>excess</a:t>
            </a:r>
            <a:r>
              <a:rPr lang="it-IT" dirty="0">
                <a:latin typeface="Calibri" panose="020F0502020204030204" pitchFamily="34" charset="0"/>
                <a:cs typeface="Calibri" panose="020F0502020204030204" pitchFamily="34" charset="0"/>
              </a:rPr>
              <a:t> of future </a:t>
            </a:r>
            <a:r>
              <a:rPr lang="it-IT" dirty="0" err="1">
                <a:latin typeface="Calibri" panose="020F0502020204030204" pitchFamily="34" charset="0"/>
                <a:cs typeface="Calibri" panose="020F0502020204030204" pitchFamily="34" charset="0"/>
              </a:rPr>
              <a:t>income</a:t>
            </a:r>
            <a:r>
              <a:rPr lang="it-IT" dirty="0">
                <a:latin typeface="Calibri" panose="020F0502020204030204" pitchFamily="34" charset="0"/>
                <a:cs typeface="Calibri" panose="020F0502020204030204" pitchFamily="34" charset="0"/>
              </a:rPr>
              <a:t>. </a:t>
            </a:r>
          </a:p>
          <a:p>
            <a:pPr lvl="1"/>
            <a:r>
              <a:rPr lang="it-IT" dirty="0" err="1">
                <a:latin typeface="Calibri" panose="020F0502020204030204" pitchFamily="34" charset="0"/>
                <a:cs typeface="Calibri" panose="020F0502020204030204" pitchFamily="34" charset="0"/>
              </a:rPr>
              <a:t>Saving</a:t>
            </a:r>
            <a:r>
              <a:rPr lang="it-IT" dirty="0">
                <a:latin typeface="Calibri" panose="020F0502020204030204" pitchFamily="34" charset="0"/>
                <a:cs typeface="Calibri" panose="020F0502020204030204" pitchFamily="34" charset="0"/>
              </a:rPr>
              <a:t> = </a:t>
            </a:r>
            <a:r>
              <a:rPr lang="it-IT" dirty="0" err="1">
                <a:latin typeface="Calibri" panose="020F0502020204030204" pitchFamily="34" charset="0"/>
                <a:cs typeface="Calibri" panose="020F0502020204030204" pitchFamily="34" charset="0"/>
              </a:rPr>
              <a:t>placement</a:t>
            </a:r>
            <a:r>
              <a:rPr lang="it-IT" dirty="0">
                <a:latin typeface="Calibri" panose="020F0502020204030204" pitchFamily="34" charset="0"/>
                <a:cs typeface="Calibri" panose="020F0502020204030204" pitchFamily="34" charset="0"/>
              </a:rPr>
              <a:t> = </a:t>
            </a:r>
            <a:r>
              <a:rPr lang="it-IT" dirty="0" err="1">
                <a:latin typeface="Calibri" panose="020F0502020204030204" pitchFamily="34" charset="0"/>
                <a:cs typeface="Calibri" panose="020F0502020204030204" pitchFamily="34" charset="0"/>
              </a:rPr>
              <a:t>acquisition</a:t>
            </a:r>
            <a:r>
              <a:rPr lang="it-IT" dirty="0">
                <a:latin typeface="Calibri" panose="020F0502020204030204" pitchFamily="34" charset="0"/>
                <a:cs typeface="Calibri" panose="020F0502020204030204" pitchFamily="34" charset="0"/>
              </a:rPr>
              <a:t> of net </a:t>
            </a:r>
            <a:r>
              <a:rPr lang="it-IT" dirty="0" err="1" smtClean="0">
                <a:latin typeface="Calibri" panose="020F0502020204030204" pitchFamily="34" charset="0"/>
                <a:cs typeface="Calibri" panose="020F0502020204030204" pitchFamily="34" charset="0"/>
              </a:rPr>
              <a:t>assets</a:t>
            </a:r>
            <a:r>
              <a:rPr lang="it-IT" dirty="0" smtClean="0">
                <a:latin typeface="Calibri" panose="020F0502020204030204" pitchFamily="34" charset="0"/>
                <a:cs typeface="Calibri" panose="020F0502020204030204" pitchFamily="34" charset="0"/>
              </a:rPr>
              <a:t> = </a:t>
            </a:r>
            <a:r>
              <a:rPr lang="it-IT" dirty="0" err="1" smtClean="0">
                <a:latin typeface="Calibri" panose="020F0502020204030204" pitchFamily="34" charset="0"/>
                <a:cs typeface="Calibri" panose="020F0502020204030204" pitchFamily="34" charset="0"/>
              </a:rPr>
              <a:t>a.k.a</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investment</a:t>
            </a:r>
            <a:r>
              <a:rPr lang="it-IT" dirty="0" smtClean="0">
                <a:latin typeface="Calibri" panose="020F0502020204030204" pitchFamily="34" charset="0"/>
                <a:cs typeface="Calibri" panose="020F0502020204030204" pitchFamily="34" charset="0"/>
              </a:rPr>
              <a:t>»</a:t>
            </a:r>
          </a:p>
          <a:p>
            <a:endParaRPr lang="it-IT" dirty="0">
              <a:latin typeface="Calibri" panose="020F0502020204030204" pitchFamily="34" charset="0"/>
              <a:cs typeface="Calibri" panose="020F0502020204030204" pitchFamily="34" charset="0"/>
            </a:endParaRPr>
          </a:p>
          <a:p>
            <a:endParaRPr lang="it-IT" dirty="0">
              <a:solidFill>
                <a:srgbClr val="FF0000"/>
              </a:solidFill>
              <a:latin typeface="Calibri" panose="020F0502020204030204" pitchFamily="34" charset="0"/>
              <a:cs typeface="Calibri" panose="020F0502020204030204" pitchFamily="34" charset="0"/>
            </a:endParaRPr>
          </a:p>
          <a:p>
            <a:endParaRPr lang="it-IT" dirty="0"/>
          </a:p>
        </p:txBody>
      </p:sp>
    </p:spTree>
    <p:extLst>
      <p:ext uri="{BB962C8B-B14F-4D97-AF65-F5344CB8AC3E}">
        <p14:creationId xmlns:p14="http://schemas.microsoft.com/office/powerpoint/2010/main" val="190878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Credit, 2</a:t>
            </a:r>
            <a:endParaRPr lang="it-IT" dirty="0"/>
          </a:p>
        </p:txBody>
      </p:sp>
      <p:sp>
        <p:nvSpPr>
          <p:cNvPr id="3" name="Segnaposto contenuto 2"/>
          <p:cNvSpPr>
            <a:spLocks noGrp="1"/>
          </p:cNvSpPr>
          <p:nvPr>
            <p:ph idx="1"/>
          </p:nvPr>
        </p:nvSpPr>
        <p:spPr>
          <a:xfrm>
            <a:off x="838200" y="1862570"/>
            <a:ext cx="10515600" cy="4351338"/>
          </a:xfrm>
        </p:spPr>
        <p:txBody>
          <a:bodyPr>
            <a:normAutofit/>
          </a:bodyPr>
          <a:lstStyle/>
          <a:p>
            <a:r>
              <a:rPr lang="it-IT" dirty="0" smtClean="0">
                <a:solidFill>
                  <a:srgbClr val="FF0000"/>
                </a:solidFill>
                <a:latin typeface="Calibri" panose="020F0502020204030204" pitchFamily="34" charset="0"/>
                <a:cs typeface="Calibri" panose="020F0502020204030204" pitchFamily="34" charset="0"/>
              </a:rPr>
              <a:t>Credit and Money</a:t>
            </a:r>
          </a:p>
          <a:p>
            <a:r>
              <a:rPr lang="it-IT" dirty="0" err="1" smtClean="0">
                <a:latin typeface="Calibri" panose="020F0502020204030204" pitchFamily="34" charset="0"/>
                <a:cs typeface="Calibri" panose="020F0502020204030204" pitchFamily="34" charset="0"/>
              </a:rPr>
              <a:t>Most</a:t>
            </a:r>
            <a:r>
              <a:rPr lang="it-IT" dirty="0" smtClean="0">
                <a:latin typeface="Calibri" panose="020F0502020204030204" pitchFamily="34" charset="0"/>
                <a:cs typeface="Calibri" panose="020F0502020204030204" pitchFamily="34" charset="0"/>
              </a:rPr>
              <a:t> credit </a:t>
            </a:r>
            <a:r>
              <a:rPr lang="it-IT" dirty="0" err="1" smtClean="0">
                <a:latin typeface="Calibri" panose="020F0502020204030204" pitchFamily="34" charset="0"/>
                <a:cs typeface="Calibri" panose="020F0502020204030204" pitchFamily="34" charset="0"/>
              </a:rPr>
              <a:t>operations</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entail</a:t>
            </a:r>
            <a:r>
              <a:rPr lang="it-IT" dirty="0" smtClean="0">
                <a:latin typeface="Calibri" panose="020F0502020204030204" pitchFamily="34" charset="0"/>
                <a:cs typeface="Calibri" panose="020F0502020204030204" pitchFamily="34" charset="0"/>
              </a:rPr>
              <a:t> the transfer of </a:t>
            </a:r>
            <a:r>
              <a:rPr lang="it-IT" dirty="0" err="1" smtClean="0">
                <a:latin typeface="Calibri" panose="020F0502020204030204" pitchFamily="34" charset="0"/>
                <a:cs typeface="Calibri" panose="020F0502020204030204" pitchFamily="34" charset="0"/>
              </a:rPr>
              <a:t>sums</a:t>
            </a:r>
            <a:r>
              <a:rPr lang="it-IT" dirty="0" smtClean="0">
                <a:latin typeface="Calibri" panose="020F0502020204030204" pitchFamily="34" charset="0"/>
                <a:cs typeface="Calibri" panose="020F0502020204030204" pitchFamily="34" charset="0"/>
              </a:rPr>
              <a:t> of </a:t>
            </a:r>
            <a:r>
              <a:rPr lang="it-IT" dirty="0" err="1" smtClean="0">
                <a:latin typeface="Calibri" panose="020F0502020204030204" pitchFamily="34" charset="0"/>
                <a:cs typeface="Calibri" panose="020F0502020204030204" pitchFamily="34" charset="0"/>
              </a:rPr>
              <a:t>money</a:t>
            </a:r>
            <a:r>
              <a:rPr lang="it-IT" dirty="0" smtClean="0">
                <a:latin typeface="Calibri" panose="020F0502020204030204" pitchFamily="34" charset="0"/>
                <a:cs typeface="Calibri" panose="020F0502020204030204" pitchFamily="34" charset="0"/>
              </a:rPr>
              <a:t> over time. </a:t>
            </a:r>
          </a:p>
          <a:p>
            <a:pPr lvl="1"/>
            <a:r>
              <a:rPr lang="it-IT" dirty="0" err="1" smtClean="0">
                <a:latin typeface="Calibri" panose="020F0502020204030204" pitchFamily="34" charset="0"/>
                <a:cs typeface="Calibri" panose="020F0502020204030204" pitchFamily="34" charset="0"/>
              </a:rPr>
              <a:t>Debts</a:t>
            </a:r>
            <a:r>
              <a:rPr lang="it-IT" dirty="0" smtClean="0">
                <a:latin typeface="Calibri" panose="020F0502020204030204" pitchFamily="34" charset="0"/>
                <a:cs typeface="Calibri" panose="020F0502020204030204" pitchFamily="34" charset="0"/>
              </a:rPr>
              <a:t> are </a:t>
            </a:r>
            <a:r>
              <a:rPr lang="it-IT" dirty="0" err="1" smtClean="0">
                <a:latin typeface="Calibri" panose="020F0502020204030204" pitchFamily="34" charset="0"/>
                <a:cs typeface="Calibri" panose="020F0502020204030204" pitchFamily="34" charset="0"/>
              </a:rPr>
              <a:t>donominated</a:t>
            </a:r>
            <a:r>
              <a:rPr lang="it-IT" dirty="0" smtClean="0">
                <a:latin typeface="Calibri" panose="020F0502020204030204" pitchFamily="34" charset="0"/>
                <a:cs typeface="Calibri" panose="020F0502020204030204" pitchFamily="34" charset="0"/>
              </a:rPr>
              <a:t> in </a:t>
            </a:r>
            <a:r>
              <a:rPr lang="it-IT" dirty="0" err="1" smtClean="0">
                <a:latin typeface="Calibri" panose="020F0502020204030204" pitchFamily="34" charset="0"/>
                <a:cs typeface="Calibri" panose="020F0502020204030204" pitchFamily="34" charset="0"/>
              </a:rPr>
              <a:t>terms</a:t>
            </a:r>
            <a:r>
              <a:rPr lang="it-IT" dirty="0" smtClean="0">
                <a:latin typeface="Calibri" panose="020F0502020204030204" pitchFamily="34" charset="0"/>
                <a:cs typeface="Calibri" panose="020F0502020204030204" pitchFamily="34" charset="0"/>
              </a:rPr>
              <a:t> of </a:t>
            </a:r>
            <a:r>
              <a:rPr lang="it-IT" dirty="0" err="1" smtClean="0">
                <a:latin typeface="Calibri" panose="020F0502020204030204" pitchFamily="34" charset="0"/>
                <a:cs typeface="Calibri" panose="020F0502020204030204" pitchFamily="34" charset="0"/>
              </a:rPr>
              <a:t>money</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unit</a:t>
            </a:r>
            <a:r>
              <a:rPr lang="it-IT" dirty="0" smtClean="0">
                <a:latin typeface="Calibri" panose="020F0502020204030204" pitchFamily="34" charset="0"/>
                <a:cs typeface="Calibri" panose="020F0502020204030204" pitchFamily="34" charset="0"/>
              </a:rPr>
              <a:t> of account). </a:t>
            </a:r>
          </a:p>
          <a:p>
            <a:pPr lvl="1"/>
            <a:r>
              <a:rPr lang="it-IT" dirty="0" err="1" smtClean="0">
                <a:latin typeface="Calibri" panose="020F0502020204030204" pitchFamily="34" charset="0"/>
                <a:cs typeface="Calibri" panose="020F0502020204030204" pitchFamily="34" charset="0"/>
              </a:rPr>
              <a:t>Debts</a:t>
            </a:r>
            <a:r>
              <a:rPr lang="it-IT" dirty="0" smtClean="0">
                <a:latin typeface="Calibri" panose="020F0502020204030204" pitchFamily="34" charset="0"/>
                <a:cs typeface="Calibri" panose="020F0502020204030204" pitchFamily="34" charset="0"/>
              </a:rPr>
              <a:t> are </a:t>
            </a:r>
            <a:r>
              <a:rPr lang="it-IT" dirty="0" err="1" smtClean="0">
                <a:latin typeface="Calibri" panose="020F0502020204030204" pitchFamily="34" charset="0"/>
                <a:cs typeface="Calibri" panose="020F0502020204030204" pitchFamily="34" charset="0"/>
              </a:rPr>
              <a:t>paid</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using</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money</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legal</a:t>
            </a:r>
            <a:r>
              <a:rPr lang="it-IT" dirty="0" smtClean="0">
                <a:latin typeface="Calibri" panose="020F0502020204030204" pitchFamily="34" charset="0"/>
                <a:cs typeface="Calibri" panose="020F0502020204030204" pitchFamily="34" charset="0"/>
              </a:rPr>
              <a:t> tender). </a:t>
            </a:r>
            <a:endParaRPr lang="it-IT" dirty="0">
              <a:latin typeface="Calibri" panose="020F0502020204030204" pitchFamily="34" charset="0"/>
              <a:cs typeface="Calibri" panose="020F0502020204030204" pitchFamily="34" charset="0"/>
            </a:endParaRPr>
          </a:p>
          <a:p>
            <a:r>
              <a:rPr lang="it-IT" dirty="0" smtClean="0">
                <a:latin typeface="Calibri" panose="020F0502020204030204" pitchFamily="34" charset="0"/>
                <a:cs typeface="Calibri" panose="020F0502020204030204" pitchFamily="34" charset="0"/>
              </a:rPr>
              <a:t>Money </a:t>
            </a:r>
            <a:r>
              <a:rPr lang="it-IT" dirty="0" err="1" smtClean="0">
                <a:latin typeface="Calibri" panose="020F0502020204030204" pitchFamily="34" charset="0"/>
                <a:cs typeface="Calibri" panose="020F0502020204030204" pitchFamily="34" charset="0"/>
              </a:rPr>
              <a:t>is</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created</a:t>
            </a:r>
            <a:r>
              <a:rPr lang="it-IT" dirty="0" smtClean="0">
                <a:latin typeface="Calibri" panose="020F0502020204030204" pitchFamily="34" charset="0"/>
                <a:cs typeface="Calibri" panose="020F0502020204030204" pitchFamily="34" charset="0"/>
              </a:rPr>
              <a:t>» via credit </a:t>
            </a:r>
            <a:r>
              <a:rPr lang="it-IT" dirty="0" err="1" smtClean="0">
                <a:latin typeface="Calibri" panose="020F0502020204030204" pitchFamily="34" charset="0"/>
                <a:cs typeface="Calibri" panose="020F0502020204030204" pitchFamily="34" charset="0"/>
              </a:rPr>
              <a:t>operations</a:t>
            </a:r>
            <a:r>
              <a:rPr lang="it-IT" dirty="0" smtClean="0">
                <a:latin typeface="Calibri" panose="020F0502020204030204" pitchFamily="34" charset="0"/>
                <a:cs typeface="Calibri" panose="020F0502020204030204" pitchFamily="34" charset="0"/>
              </a:rPr>
              <a:t>.</a:t>
            </a:r>
          </a:p>
          <a:p>
            <a:pPr lvl="1"/>
            <a:r>
              <a:rPr lang="it-IT" dirty="0" err="1" smtClean="0">
                <a:latin typeface="Calibri" panose="020F0502020204030204" pitchFamily="34" charset="0"/>
                <a:cs typeface="Calibri" panose="020F0502020204030204" pitchFamily="34" charset="0"/>
              </a:rPr>
              <a:t>Banks</a:t>
            </a:r>
            <a:r>
              <a:rPr lang="it-IT" dirty="0" smtClean="0">
                <a:latin typeface="Calibri" panose="020F0502020204030204" pitchFamily="34" charset="0"/>
                <a:cs typeface="Calibri" panose="020F0502020204030204" pitchFamily="34" charset="0"/>
              </a:rPr>
              <a:t> create </a:t>
            </a:r>
            <a:r>
              <a:rPr lang="it-IT" dirty="0" err="1" smtClean="0">
                <a:latin typeface="Calibri" panose="020F0502020204030204" pitchFamily="34" charset="0"/>
                <a:cs typeface="Calibri" panose="020F0502020204030204" pitchFamily="34" charset="0"/>
              </a:rPr>
              <a:t>bank</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money</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deposits</a:t>
            </a:r>
            <a:r>
              <a:rPr lang="it-IT" dirty="0" smtClean="0">
                <a:latin typeface="Calibri" panose="020F0502020204030204" pitchFamily="34" charset="0"/>
                <a:cs typeface="Calibri" panose="020F0502020204030204" pitchFamily="34" charset="0"/>
              </a:rPr>
              <a:t>) by </a:t>
            </a:r>
            <a:r>
              <a:rPr lang="it-IT" dirty="0" err="1" smtClean="0">
                <a:latin typeface="Calibri" panose="020F0502020204030204" pitchFamily="34" charset="0"/>
                <a:cs typeface="Calibri" panose="020F0502020204030204" pitchFamily="34" charset="0"/>
              </a:rPr>
              <a:t>making</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loans</a:t>
            </a:r>
            <a:r>
              <a:rPr lang="it-IT" dirty="0" smtClean="0">
                <a:latin typeface="Calibri" panose="020F0502020204030204" pitchFamily="34" charset="0"/>
                <a:cs typeface="Calibri" panose="020F0502020204030204" pitchFamily="34" charset="0"/>
              </a:rPr>
              <a:t> to </a:t>
            </a:r>
            <a:r>
              <a:rPr lang="it-IT" dirty="0" err="1" smtClean="0">
                <a:latin typeface="Calibri" panose="020F0502020204030204" pitchFamily="34" charset="0"/>
                <a:cs typeface="Calibri" panose="020F0502020204030204" pitchFamily="34" charset="0"/>
              </a:rPr>
              <a:t>firms</a:t>
            </a:r>
            <a:r>
              <a:rPr lang="it-IT" dirty="0" smtClean="0">
                <a:latin typeface="Calibri" panose="020F0502020204030204" pitchFamily="34" charset="0"/>
                <a:cs typeface="Calibri" panose="020F0502020204030204" pitchFamily="34" charset="0"/>
              </a:rPr>
              <a:t> and </a:t>
            </a:r>
            <a:r>
              <a:rPr lang="it-IT" dirty="0" err="1" smtClean="0">
                <a:latin typeface="Calibri" panose="020F0502020204030204" pitchFamily="34" charset="0"/>
                <a:cs typeface="Calibri" panose="020F0502020204030204" pitchFamily="34" charset="0"/>
              </a:rPr>
              <a:t>households</a:t>
            </a:r>
            <a:endParaRPr lang="it-IT" dirty="0" smtClean="0">
              <a:latin typeface="Calibri" panose="020F0502020204030204" pitchFamily="34" charset="0"/>
              <a:cs typeface="Calibri" panose="020F0502020204030204" pitchFamily="34" charset="0"/>
            </a:endParaRPr>
          </a:p>
          <a:p>
            <a:pPr lvl="1"/>
            <a:r>
              <a:rPr lang="it-IT" dirty="0" smtClean="0">
                <a:latin typeface="Calibri" panose="020F0502020204030204" pitchFamily="34" charset="0"/>
                <a:cs typeface="Calibri" panose="020F0502020204030204" pitchFamily="34" charset="0"/>
              </a:rPr>
              <a:t>The </a:t>
            </a:r>
            <a:r>
              <a:rPr lang="it-IT" dirty="0" err="1" smtClean="0">
                <a:latin typeface="Calibri" panose="020F0502020204030204" pitchFamily="34" charset="0"/>
                <a:cs typeface="Calibri" panose="020F0502020204030204" pitchFamily="34" charset="0"/>
              </a:rPr>
              <a:t>central</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bank</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creates</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money</a:t>
            </a:r>
            <a:r>
              <a:rPr lang="it-IT" dirty="0" smtClean="0">
                <a:latin typeface="Calibri" panose="020F0502020204030204" pitchFamily="34" charset="0"/>
                <a:cs typeface="Calibri" panose="020F0502020204030204" pitchFamily="34" charset="0"/>
              </a:rPr>
              <a:t> (base </a:t>
            </a:r>
            <a:r>
              <a:rPr lang="it-IT" dirty="0" err="1" smtClean="0">
                <a:latin typeface="Calibri" panose="020F0502020204030204" pitchFamily="34" charset="0"/>
                <a:cs typeface="Calibri" panose="020F0502020204030204" pitchFamily="34" charset="0"/>
              </a:rPr>
              <a:t>money</a:t>
            </a:r>
            <a:r>
              <a:rPr lang="it-IT" dirty="0" smtClean="0">
                <a:latin typeface="Calibri" panose="020F0502020204030204" pitchFamily="34" charset="0"/>
                <a:cs typeface="Calibri" panose="020F0502020204030204" pitchFamily="34" charset="0"/>
              </a:rPr>
              <a:t>) by </a:t>
            </a:r>
            <a:r>
              <a:rPr lang="it-IT" dirty="0" err="1" smtClean="0">
                <a:latin typeface="Calibri" panose="020F0502020204030204" pitchFamily="34" charset="0"/>
                <a:cs typeface="Calibri" panose="020F0502020204030204" pitchFamily="34" charset="0"/>
              </a:rPr>
              <a:t>making</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loans</a:t>
            </a:r>
            <a:r>
              <a:rPr lang="it-IT" dirty="0" smtClean="0">
                <a:latin typeface="Calibri" panose="020F0502020204030204" pitchFamily="34" charset="0"/>
                <a:cs typeface="Calibri" panose="020F0502020204030204" pitchFamily="34" charset="0"/>
              </a:rPr>
              <a:t> to </a:t>
            </a:r>
            <a:r>
              <a:rPr lang="it-IT" dirty="0" err="1" smtClean="0">
                <a:latin typeface="Calibri" panose="020F0502020204030204" pitchFamily="34" charset="0"/>
                <a:cs typeface="Calibri" panose="020F0502020204030204" pitchFamily="34" charset="0"/>
              </a:rPr>
              <a:t>banks</a:t>
            </a:r>
            <a:endParaRPr lang="it-IT" dirty="0">
              <a:latin typeface="Calibri" panose="020F0502020204030204" pitchFamily="34" charset="0"/>
              <a:cs typeface="Calibri" panose="020F0502020204030204" pitchFamily="34" charset="0"/>
            </a:endParaRPr>
          </a:p>
          <a:p>
            <a:endParaRPr lang="it-IT" dirty="0">
              <a:latin typeface="Calibri" panose="020F0502020204030204" pitchFamily="34" charset="0"/>
              <a:cs typeface="Calibri" panose="020F0502020204030204" pitchFamily="34" charset="0"/>
            </a:endParaRPr>
          </a:p>
          <a:p>
            <a:endParaRPr lang="it-IT" dirty="0">
              <a:solidFill>
                <a:srgbClr val="FF0000"/>
              </a:solidFill>
              <a:latin typeface="Calibri" panose="020F0502020204030204" pitchFamily="34" charset="0"/>
              <a:cs typeface="Calibri" panose="020F0502020204030204" pitchFamily="34" charset="0"/>
            </a:endParaRPr>
          </a:p>
          <a:p>
            <a:endParaRPr lang="it-IT" dirty="0"/>
          </a:p>
        </p:txBody>
      </p:sp>
    </p:spTree>
    <p:extLst>
      <p:ext uri="{BB962C8B-B14F-4D97-AF65-F5344CB8AC3E}">
        <p14:creationId xmlns:p14="http://schemas.microsoft.com/office/powerpoint/2010/main" val="1605564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279576" y="260648"/>
            <a:ext cx="7416824" cy="936104"/>
          </a:xfrm>
        </p:spPr>
        <p:txBody>
          <a:bodyPr>
            <a:normAutofit/>
          </a:bodyPr>
          <a:lstStyle/>
          <a:p>
            <a:pPr algn="ctr"/>
            <a:r>
              <a:rPr lang="it-IT" sz="4200" dirty="0">
                <a:cs typeface="Calibri" panose="020F0502020204030204" pitchFamily="34" charset="0"/>
              </a:rPr>
              <a:t>The </a:t>
            </a:r>
            <a:r>
              <a:rPr lang="it-IT" sz="4200" dirty="0">
                <a:solidFill>
                  <a:srgbClr val="FF0000"/>
                </a:solidFill>
                <a:cs typeface="Calibri" panose="020F0502020204030204" pitchFamily="34" charset="0"/>
              </a:rPr>
              <a:t>time</a:t>
            </a:r>
            <a:r>
              <a:rPr lang="it-IT" sz="4200" dirty="0">
                <a:cs typeface="Calibri" panose="020F0502020204030204" pitchFamily="34" charset="0"/>
              </a:rPr>
              <a:t> </a:t>
            </a:r>
            <a:r>
              <a:rPr lang="it-IT" sz="4200" dirty="0" err="1">
                <a:cs typeface="Calibri" panose="020F0502020204030204" pitchFamily="34" charset="0"/>
              </a:rPr>
              <a:t>element</a:t>
            </a:r>
            <a:endParaRPr lang="it-IT" sz="4200" dirty="0">
              <a:cs typeface="Calibri" panose="020F0502020204030204" pitchFamily="34" charset="0"/>
            </a:endParaRPr>
          </a:p>
        </p:txBody>
      </p:sp>
      <p:sp>
        <p:nvSpPr>
          <p:cNvPr id="3" name="Segnaposto contenuto 2"/>
          <p:cNvSpPr>
            <a:spLocks noGrp="1"/>
          </p:cNvSpPr>
          <p:nvPr>
            <p:ph idx="1"/>
          </p:nvPr>
        </p:nvSpPr>
        <p:spPr>
          <a:xfrm>
            <a:off x="591126" y="1334233"/>
            <a:ext cx="11212945" cy="5445224"/>
          </a:xfrm>
        </p:spPr>
        <p:txBody>
          <a:bodyPr>
            <a:normAutofit lnSpcReduction="10000"/>
          </a:bodyPr>
          <a:lstStyle/>
          <a:p>
            <a:r>
              <a:rPr lang="en-US" dirty="0" smtClean="0">
                <a:solidFill>
                  <a:srgbClr val="FF0000"/>
                </a:solidFill>
                <a:latin typeface="Calibri" panose="020F0502020204030204" pitchFamily="34" charset="0"/>
                <a:cs typeface="Calibri" panose="020F0502020204030204" pitchFamily="34" charset="0"/>
              </a:rPr>
              <a:t>Time </a:t>
            </a:r>
            <a:r>
              <a:rPr lang="en-US" dirty="0">
                <a:solidFill>
                  <a:srgbClr val="FF0000"/>
                </a:solidFill>
                <a:latin typeface="Calibri" panose="020F0502020204030204" pitchFamily="34" charset="0"/>
                <a:cs typeface="Calibri" panose="020F0502020204030204" pitchFamily="34" charset="0"/>
              </a:rPr>
              <a:t>0 </a:t>
            </a:r>
            <a:r>
              <a:rPr lang="en-US" dirty="0">
                <a:latin typeface="Calibri" panose="020F0502020204030204" pitchFamily="34" charset="0"/>
                <a:cs typeface="Calibri" panose="020F0502020204030204" pitchFamily="34" charset="0"/>
              </a:rPr>
              <a:t>(the beginning): negotiation, contract </a:t>
            </a:r>
            <a:r>
              <a:rPr lang="en-US" dirty="0" smtClean="0">
                <a:latin typeface="Calibri" panose="020F0502020204030204" pitchFamily="34" charset="0"/>
                <a:cs typeface="Calibri" panose="020F0502020204030204" pitchFamily="34" charset="0"/>
              </a:rPr>
              <a:t>drafting. </a:t>
            </a:r>
            <a:endParaRPr lang="en-US" dirty="0">
              <a:latin typeface="Calibri" panose="020F0502020204030204" pitchFamily="34" charset="0"/>
              <a:cs typeface="Calibri" panose="020F0502020204030204" pitchFamily="34" charset="0"/>
            </a:endParaRPr>
          </a:p>
          <a:p>
            <a:r>
              <a:rPr lang="en-US" dirty="0" smtClean="0">
                <a:solidFill>
                  <a:srgbClr val="FF0000"/>
                </a:solidFill>
                <a:latin typeface="Calibri" panose="020F0502020204030204" pitchFamily="34" charset="0"/>
                <a:cs typeface="Calibri" panose="020F0502020204030204" pitchFamily="34" charset="0"/>
              </a:rPr>
              <a:t>Time </a:t>
            </a:r>
            <a:r>
              <a:rPr lang="en-US" dirty="0">
                <a:solidFill>
                  <a:srgbClr val="FF0000"/>
                </a:solidFill>
                <a:latin typeface="Calibri" panose="020F0502020204030204" pitchFamily="34" charset="0"/>
                <a:cs typeface="Calibri" panose="020F0502020204030204" pitchFamily="34" charset="0"/>
              </a:rPr>
              <a:t>1 </a:t>
            </a:r>
            <a:r>
              <a:rPr lang="en-US" dirty="0" smtClean="0">
                <a:latin typeface="Calibri" panose="020F0502020204030204" pitchFamily="34" charset="0"/>
                <a:cs typeface="Calibri" panose="020F0502020204030204" pitchFamily="34" charset="0"/>
              </a:rPr>
              <a:t>(maturity or the </a:t>
            </a:r>
            <a:r>
              <a:rPr lang="en-US" dirty="0">
                <a:latin typeface="Calibri" panose="020F0502020204030204" pitchFamily="34" charset="0"/>
                <a:cs typeface="Calibri" panose="020F0502020204030204" pitchFamily="34" charset="0"/>
              </a:rPr>
              <a:t>end = fin = finance) the credit </a:t>
            </a:r>
            <a:r>
              <a:rPr lang="en-US" dirty="0" smtClean="0">
                <a:latin typeface="Calibri" panose="020F0502020204030204" pitchFamily="34" charset="0"/>
                <a:cs typeface="Calibri" panose="020F0502020204030204" pitchFamily="34" charset="0"/>
              </a:rPr>
              <a:t>matures</a:t>
            </a:r>
            <a:r>
              <a:rPr lang="en-US" dirty="0">
                <a:latin typeface="Calibri" panose="020F0502020204030204" pitchFamily="34" charset="0"/>
                <a:cs typeface="Calibri" panose="020F0502020204030204" pitchFamily="34" charset="0"/>
              </a:rPr>
              <a:t> </a:t>
            </a:r>
            <a:r>
              <a:rPr lang="en-US" dirty="0" smtClean="0">
                <a:latin typeface="Calibri" panose="020F0502020204030204" pitchFamily="34" charset="0"/>
                <a:cs typeface="Calibri" panose="020F0502020204030204" pitchFamily="34" charset="0"/>
              </a:rPr>
              <a:t>and paid (recall connection between credit and the means of payment function of money)</a:t>
            </a:r>
            <a:endParaRPr lang="en-US" dirty="0">
              <a:latin typeface="Calibri" panose="020F0502020204030204" pitchFamily="34" charset="0"/>
              <a:cs typeface="Calibri" panose="020F0502020204030204" pitchFamily="34" charset="0"/>
            </a:endParaRPr>
          </a:p>
          <a:p>
            <a:endParaRPr lang="en-US" b="1" dirty="0" smtClean="0">
              <a:latin typeface="Calibri" panose="020F0502020204030204" pitchFamily="34" charset="0"/>
              <a:cs typeface="Calibri" panose="020F0502020204030204" pitchFamily="34" charset="0"/>
            </a:endParaRPr>
          </a:p>
          <a:p>
            <a:r>
              <a:rPr lang="en-US" b="1" dirty="0" smtClean="0">
                <a:solidFill>
                  <a:srgbClr val="FF0000"/>
                </a:solidFill>
                <a:latin typeface="Calibri" panose="020F0502020204030204" pitchFamily="34" charset="0"/>
                <a:cs typeface="Calibri" panose="020F0502020204030204" pitchFamily="34" charset="0"/>
              </a:rPr>
              <a:t>Finance </a:t>
            </a:r>
            <a:r>
              <a:rPr lang="en-US" b="1" dirty="0">
                <a:solidFill>
                  <a:srgbClr val="FF0000"/>
                </a:solidFill>
                <a:latin typeface="Calibri" panose="020F0502020204030204" pitchFamily="34" charset="0"/>
                <a:cs typeface="Calibri" panose="020F0502020204030204" pitchFamily="34" charset="0"/>
              </a:rPr>
              <a:t>(n.) </a:t>
            </a:r>
            <a:r>
              <a:rPr lang="en-US" i="1" dirty="0">
                <a:latin typeface="Calibri" panose="020F0502020204030204" pitchFamily="34" charset="0"/>
                <a:cs typeface="Calibri" panose="020F0502020204030204" pitchFamily="34" charset="0"/>
              </a:rPr>
              <a:t>c.1400, "an end, settlement, retribution," from Middle French finance "ending, settlement of a debt" (13c.), noun of action from finer "to end, settle a dispute or debt," from fin (see </a:t>
            </a:r>
            <a:r>
              <a:rPr lang="en-US" b="1" i="1" dirty="0">
                <a:solidFill>
                  <a:srgbClr val="FF0000"/>
                </a:solidFill>
                <a:latin typeface="Calibri" panose="020F0502020204030204" pitchFamily="34" charset="0"/>
                <a:cs typeface="Calibri" panose="020F0502020204030204" pitchFamily="34" charset="0"/>
              </a:rPr>
              <a:t>fine </a:t>
            </a:r>
            <a:r>
              <a:rPr lang="en-US" i="1" dirty="0">
                <a:latin typeface="Calibri" panose="020F0502020204030204" pitchFamily="34" charset="0"/>
                <a:cs typeface="Calibri" panose="020F0502020204030204" pitchFamily="34" charset="0"/>
              </a:rPr>
              <a:t>(n.)). Cf. Medieval Latin finis "a payment in settlement, fine or tax." The notion is of "ending" (by satisfying) something that is due (cf. Greek </a:t>
            </a:r>
            <a:r>
              <a:rPr lang="en-US" i="1" dirty="0" err="1">
                <a:latin typeface="Calibri" panose="020F0502020204030204" pitchFamily="34" charset="0"/>
                <a:cs typeface="Calibri" panose="020F0502020204030204" pitchFamily="34" charset="0"/>
              </a:rPr>
              <a:t>telos</a:t>
            </a:r>
            <a:r>
              <a:rPr lang="en-US" i="1" dirty="0">
                <a:latin typeface="Calibri" panose="020F0502020204030204" pitchFamily="34" charset="0"/>
                <a:cs typeface="Calibri" panose="020F0502020204030204" pitchFamily="34" charset="0"/>
              </a:rPr>
              <a:t> "end;" plural tele "services due, dues exacted by the state, financial means"). The French senses gradually were brought into English: "ransom" (mid-15c.), "taxation" (late 15c.); the sense of "management of money" first recorded in English 1770. (Source </a:t>
            </a:r>
            <a:r>
              <a:rPr lang="en-US" i="1" dirty="0">
                <a:latin typeface="Calibri" panose="020F0502020204030204" pitchFamily="34" charset="0"/>
                <a:cs typeface="Calibri" panose="020F0502020204030204" pitchFamily="34" charset="0"/>
                <a:hlinkClick r:id="rId2"/>
              </a:rPr>
              <a:t>http://www.etymonline.com</a:t>
            </a:r>
            <a:r>
              <a:rPr lang="en-US" i="1" dirty="0" smtClean="0">
                <a:latin typeface="Calibri" panose="020F0502020204030204" pitchFamily="34" charset="0"/>
                <a:cs typeface="Calibri" panose="020F0502020204030204" pitchFamily="34" charset="0"/>
              </a:rPr>
              <a:t>)</a:t>
            </a:r>
          </a:p>
          <a:p>
            <a:pPr marL="82296" indent="0">
              <a:buNone/>
            </a:pPr>
            <a:endParaRPr lang="en-US" dirty="0"/>
          </a:p>
        </p:txBody>
      </p:sp>
    </p:spTree>
    <p:extLst>
      <p:ext uri="{BB962C8B-B14F-4D97-AF65-F5344CB8AC3E}">
        <p14:creationId xmlns:p14="http://schemas.microsoft.com/office/powerpoint/2010/main" val="21412579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cs typeface="Calibri" panose="020F0502020204030204" pitchFamily="34" charset="0"/>
              </a:rPr>
              <a:t>The </a:t>
            </a:r>
            <a:r>
              <a:rPr lang="it-IT" sz="4200" dirty="0">
                <a:solidFill>
                  <a:srgbClr val="FF0000"/>
                </a:solidFill>
                <a:cs typeface="Calibri" panose="020F0502020204030204" pitchFamily="34" charset="0"/>
              </a:rPr>
              <a:t>time</a:t>
            </a:r>
            <a:r>
              <a:rPr lang="it-IT" sz="4200" dirty="0">
                <a:cs typeface="Calibri" panose="020F0502020204030204" pitchFamily="34" charset="0"/>
              </a:rPr>
              <a:t> </a:t>
            </a:r>
            <a:r>
              <a:rPr lang="it-IT" sz="4200" dirty="0" err="1">
                <a:cs typeface="Calibri" panose="020F0502020204030204" pitchFamily="34" charset="0"/>
              </a:rPr>
              <a:t>element</a:t>
            </a:r>
            <a:r>
              <a:rPr lang="it-IT" sz="4200" dirty="0">
                <a:cs typeface="Calibri" panose="020F0502020204030204" pitchFamily="34" charset="0"/>
              </a:rPr>
              <a:t>, 2</a:t>
            </a:r>
            <a:endParaRPr lang="it-IT" sz="4200" dirty="0"/>
          </a:p>
        </p:txBody>
      </p:sp>
      <p:sp>
        <p:nvSpPr>
          <p:cNvPr id="3" name="Segnaposto contenuto 2"/>
          <p:cNvSpPr>
            <a:spLocks noGrp="1"/>
          </p:cNvSpPr>
          <p:nvPr>
            <p:ph idx="1"/>
          </p:nvPr>
        </p:nvSpPr>
        <p:spPr>
          <a:xfrm>
            <a:off x="729673" y="1690689"/>
            <a:ext cx="11139054" cy="4824536"/>
          </a:xfrm>
        </p:spPr>
        <p:txBody>
          <a:bodyPr>
            <a:normAutofit fontScale="85000" lnSpcReduction="10000"/>
          </a:bodyPr>
          <a:lstStyle/>
          <a:p>
            <a:r>
              <a:rPr lang="en-US" dirty="0" smtClean="0">
                <a:latin typeface="Calibri" panose="020F0502020204030204" pitchFamily="34" charset="0"/>
                <a:cs typeface="Calibri" panose="020F0502020204030204" pitchFamily="34" charset="0"/>
              </a:rPr>
              <a:t>Time </a:t>
            </a:r>
            <a:r>
              <a:rPr lang="en-US" dirty="0">
                <a:latin typeface="Calibri" panose="020F0502020204030204" pitchFamily="34" charset="0"/>
                <a:cs typeface="Calibri" panose="020F0502020204030204" pitchFamily="34" charset="0"/>
              </a:rPr>
              <a:t>0 and Time 1 </a:t>
            </a:r>
            <a:r>
              <a:rPr lang="en-US" dirty="0" smtClean="0">
                <a:latin typeface="Calibri" panose="020F0502020204030204" pitchFamily="34" charset="0"/>
                <a:cs typeface="Calibri" panose="020F0502020204030204" pitchFamily="34" charset="0"/>
              </a:rPr>
              <a:t>(maturity) can </a:t>
            </a:r>
            <a:r>
              <a:rPr lang="en-US" dirty="0">
                <a:latin typeface="Calibri" panose="020F0502020204030204" pitchFamily="34" charset="0"/>
                <a:cs typeface="Calibri" panose="020F0502020204030204" pitchFamily="34" charset="0"/>
              </a:rPr>
              <a:t>be </a:t>
            </a:r>
            <a:r>
              <a:rPr lang="en-US" dirty="0" smtClean="0">
                <a:latin typeface="Calibri" panose="020F0502020204030204" pitchFamily="34" charset="0"/>
                <a:cs typeface="Calibri" panose="020F0502020204030204" pitchFamily="34" charset="0"/>
              </a:rPr>
              <a:t>very close </a:t>
            </a:r>
            <a:r>
              <a:rPr lang="en-US" dirty="0">
                <a:latin typeface="Calibri" panose="020F0502020204030204" pitchFamily="34" charset="0"/>
                <a:cs typeface="Calibri" panose="020F0502020204030204" pitchFamily="34" charset="0"/>
              </a:rPr>
              <a:t>to each other (overnight loans) or very far apart (e.g. 30 years mortgage loans): </a:t>
            </a:r>
            <a:endParaRPr lang="en-US" dirty="0" smtClean="0">
              <a:latin typeface="Calibri" panose="020F0502020204030204" pitchFamily="34" charset="0"/>
              <a:cs typeface="Calibri" panose="020F0502020204030204" pitchFamily="34" charset="0"/>
            </a:endParaRPr>
          </a:p>
          <a:p>
            <a:pPr lvl="1"/>
            <a:r>
              <a:rPr lang="en-US" dirty="0" smtClean="0">
                <a:solidFill>
                  <a:srgbClr val="FF0000"/>
                </a:solidFill>
                <a:latin typeface="Calibri" panose="020F0502020204030204" pitchFamily="34" charset="0"/>
                <a:cs typeface="Calibri" panose="020F0502020204030204" pitchFamily="34" charset="0"/>
              </a:rPr>
              <a:t>Short-term</a:t>
            </a:r>
            <a:r>
              <a:rPr lang="en-US" dirty="0" smtClean="0">
                <a:latin typeface="Calibri" panose="020F0502020204030204" pitchFamily="34" charset="0"/>
                <a:cs typeface="Calibri" panose="020F0502020204030204" pitchFamily="34" charset="0"/>
              </a:rPr>
              <a:t> (maturity </a:t>
            </a:r>
            <a:r>
              <a:rPr lang="en-US" dirty="0">
                <a:latin typeface="Calibri" panose="020F0502020204030204" pitchFamily="34" charset="0"/>
                <a:cs typeface="Calibri" panose="020F0502020204030204" pitchFamily="34" charset="0"/>
              </a:rPr>
              <a:t>a year or </a:t>
            </a:r>
            <a:r>
              <a:rPr lang="en-US" dirty="0" smtClean="0">
                <a:latin typeface="Calibri" panose="020F0502020204030204" pitchFamily="34" charset="0"/>
                <a:cs typeface="Calibri" panose="020F0502020204030204" pitchFamily="34" charset="0"/>
              </a:rPr>
              <a:t>less);</a:t>
            </a:r>
          </a:p>
          <a:p>
            <a:pPr lvl="1"/>
            <a:r>
              <a:rPr lang="en-US" dirty="0" smtClean="0">
                <a:solidFill>
                  <a:srgbClr val="FF0000"/>
                </a:solidFill>
                <a:latin typeface="Calibri" panose="020F0502020204030204" pitchFamily="34" charset="0"/>
                <a:cs typeface="Calibri" panose="020F0502020204030204" pitchFamily="34" charset="0"/>
              </a:rPr>
              <a:t>Medium-term</a:t>
            </a:r>
            <a:r>
              <a:rPr lang="en-US" dirty="0" smtClean="0">
                <a:latin typeface="Calibri" panose="020F0502020204030204" pitchFamily="34" charset="0"/>
                <a:cs typeface="Calibri" panose="020F0502020204030204" pitchFamily="34" charset="0"/>
              </a:rPr>
              <a:t> (maturity </a:t>
            </a:r>
            <a:r>
              <a:rPr lang="en-US" dirty="0">
                <a:latin typeface="Calibri" panose="020F0502020204030204" pitchFamily="34" charset="0"/>
                <a:cs typeface="Calibri" panose="020F0502020204030204" pitchFamily="34" charset="0"/>
              </a:rPr>
              <a:t>between one and five years</a:t>
            </a:r>
            <a:r>
              <a:rPr lang="en-US" dirty="0" smtClean="0">
                <a:latin typeface="Calibri" panose="020F0502020204030204" pitchFamily="34" charset="0"/>
                <a:cs typeface="Calibri" panose="020F0502020204030204" pitchFamily="34" charset="0"/>
              </a:rPr>
              <a:t>); </a:t>
            </a:r>
          </a:p>
          <a:p>
            <a:pPr lvl="1"/>
            <a:r>
              <a:rPr lang="en-US" dirty="0" smtClean="0">
                <a:solidFill>
                  <a:srgbClr val="FF0000"/>
                </a:solidFill>
                <a:latin typeface="Calibri" panose="020F0502020204030204" pitchFamily="34" charset="0"/>
                <a:cs typeface="Calibri" panose="020F0502020204030204" pitchFamily="34" charset="0"/>
              </a:rPr>
              <a:t>Long-term</a:t>
            </a:r>
            <a:r>
              <a:rPr lang="en-US" dirty="0" smtClean="0">
                <a:latin typeface="Calibri" panose="020F0502020204030204" pitchFamily="34" charset="0"/>
                <a:cs typeface="Calibri" panose="020F0502020204030204" pitchFamily="34" charset="0"/>
              </a:rPr>
              <a:t> (maturity above </a:t>
            </a:r>
            <a:r>
              <a:rPr lang="en-US" dirty="0">
                <a:latin typeface="Calibri" panose="020F0502020204030204" pitchFamily="34" charset="0"/>
                <a:cs typeface="Calibri" panose="020F0502020204030204" pitchFamily="34" charset="0"/>
              </a:rPr>
              <a:t>five </a:t>
            </a:r>
            <a:r>
              <a:rPr lang="en-US" dirty="0" smtClean="0">
                <a:latin typeface="Calibri" panose="020F0502020204030204" pitchFamily="34" charset="0"/>
                <a:cs typeface="Calibri" panose="020F0502020204030204" pitchFamily="34" charset="0"/>
              </a:rPr>
              <a:t>years)</a:t>
            </a:r>
          </a:p>
          <a:p>
            <a:pPr lvl="1"/>
            <a:r>
              <a:rPr lang="en-US" dirty="0" smtClean="0">
                <a:solidFill>
                  <a:srgbClr val="FF0000"/>
                </a:solidFill>
                <a:latin typeface="Calibri" panose="020F0502020204030204" pitchFamily="34" charset="0"/>
                <a:cs typeface="Calibri" panose="020F0502020204030204" pitchFamily="34" charset="0"/>
              </a:rPr>
              <a:t>Infinite maturity</a:t>
            </a:r>
            <a:r>
              <a:rPr lang="en-US" dirty="0" smtClean="0">
                <a:latin typeface="Calibri" panose="020F0502020204030204" pitchFamily="34" charset="0"/>
                <a:cs typeface="Calibri" panose="020F0502020204030204" pitchFamily="34" charset="0"/>
              </a:rPr>
              <a:t> (</a:t>
            </a:r>
            <a:r>
              <a:rPr lang="en-US" dirty="0" err="1" smtClean="0">
                <a:latin typeface="Calibri" panose="020F0502020204030204" pitchFamily="34" charset="0"/>
                <a:cs typeface="Calibri" panose="020F0502020204030204" pitchFamily="34" charset="0"/>
              </a:rPr>
              <a:t>consols</a:t>
            </a:r>
            <a:r>
              <a:rPr lang="en-US" dirty="0" smtClean="0">
                <a:latin typeface="Calibri" panose="020F0502020204030204" pitchFamily="34" charset="0"/>
                <a:cs typeface="Calibri" panose="020F0502020204030204" pitchFamily="34" charset="0"/>
              </a:rPr>
              <a:t>) </a:t>
            </a:r>
          </a:p>
          <a:p>
            <a:endParaRPr lang="en-US" dirty="0" smtClean="0">
              <a:latin typeface="Calibri" panose="020F0502020204030204" pitchFamily="34" charset="0"/>
              <a:cs typeface="Calibri" panose="020F0502020204030204" pitchFamily="34" charset="0"/>
            </a:endParaRPr>
          </a:p>
          <a:p>
            <a:r>
              <a:rPr lang="en-US" dirty="0" smtClean="0">
                <a:latin typeface="Calibri" panose="020F0502020204030204" pitchFamily="34" charset="0"/>
                <a:cs typeface="Calibri" panose="020F0502020204030204" pitchFamily="34" charset="0"/>
              </a:rPr>
              <a:t>Examples</a:t>
            </a:r>
          </a:p>
          <a:p>
            <a:pPr lvl="1"/>
            <a:r>
              <a:rPr lang="en-US" dirty="0" smtClean="0">
                <a:latin typeface="Calibri" panose="020F0502020204030204" pitchFamily="34" charset="0"/>
                <a:cs typeface="Calibri" panose="020F0502020204030204" pitchFamily="34" charset="0"/>
              </a:rPr>
              <a:t>Treasury bills vs. Government bonds </a:t>
            </a:r>
          </a:p>
          <a:p>
            <a:pPr lvl="1"/>
            <a:r>
              <a:rPr lang="en-US" dirty="0" smtClean="0">
                <a:latin typeface="Calibri" panose="020F0502020204030204" pitchFamily="34" charset="0"/>
                <a:cs typeface="Calibri" panose="020F0502020204030204" pitchFamily="34" charset="0"/>
              </a:rPr>
              <a:t>Overnight interbank loans vs. 25 years mortgage backed loans</a:t>
            </a:r>
          </a:p>
          <a:p>
            <a:pPr lvl="1"/>
            <a:r>
              <a:rPr lang="en-US" dirty="0" smtClean="0">
                <a:latin typeface="Calibri" panose="020F0502020204030204" pitchFamily="34" charset="0"/>
                <a:cs typeface="Calibri" panose="020F0502020204030204" pitchFamily="34" charset="0"/>
              </a:rPr>
              <a:t>Current account deposits vs. Saving deposits</a:t>
            </a:r>
          </a:p>
          <a:p>
            <a:endParaRPr lang="en-US" dirty="0" smtClean="0">
              <a:latin typeface="Calibri" panose="020F0502020204030204" pitchFamily="34" charset="0"/>
              <a:cs typeface="Calibri" panose="020F0502020204030204" pitchFamily="34" charset="0"/>
            </a:endParaRPr>
          </a:p>
          <a:p>
            <a:r>
              <a:rPr lang="en-US" dirty="0" smtClean="0">
                <a:latin typeface="Calibri" panose="020F0502020204030204" pitchFamily="34" charset="0"/>
                <a:cs typeface="Calibri" panose="020F0502020204030204" pitchFamily="34" charset="0"/>
              </a:rPr>
              <a:t>The time dimension of credit is linked with the </a:t>
            </a:r>
            <a:r>
              <a:rPr lang="en-US" dirty="0" smtClean="0">
                <a:solidFill>
                  <a:srgbClr val="FF0000"/>
                </a:solidFill>
                <a:latin typeface="Calibri" panose="020F0502020204030204" pitchFamily="34" charset="0"/>
                <a:cs typeface="Calibri" panose="020F0502020204030204" pitchFamily="34" charset="0"/>
              </a:rPr>
              <a:t>risk dimension </a:t>
            </a:r>
            <a:r>
              <a:rPr lang="en-US" dirty="0" smtClean="0">
                <a:latin typeface="Calibri" panose="020F0502020204030204" pitchFamily="34" charset="0"/>
                <a:cs typeface="Calibri" panose="020F0502020204030204" pitchFamily="34" charset="0"/>
              </a:rPr>
              <a:t>(credit risk increases with time, see below) and the liquidity dimension (liquidity diminishes with time). </a:t>
            </a:r>
            <a:endParaRPr lang="en-US" dirty="0">
              <a:latin typeface="Calibri" panose="020F0502020204030204" pitchFamily="34" charset="0"/>
              <a:cs typeface="Calibri" panose="020F0502020204030204" pitchFamily="34" charset="0"/>
            </a:endParaRPr>
          </a:p>
          <a:p>
            <a:endParaRPr lang="it-IT" dirty="0"/>
          </a:p>
        </p:txBody>
      </p:sp>
    </p:spTree>
    <p:extLst>
      <p:ext uri="{BB962C8B-B14F-4D97-AF65-F5344CB8AC3E}">
        <p14:creationId xmlns:p14="http://schemas.microsoft.com/office/powerpoint/2010/main" val="24028450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err="1">
                <a:cs typeface="Calibri" panose="020F0502020204030204" pitchFamily="34" charset="0"/>
              </a:rPr>
              <a:t>Lender</a:t>
            </a:r>
            <a:r>
              <a:rPr lang="it-IT" sz="4200" dirty="0">
                <a:cs typeface="Calibri" panose="020F0502020204030204" pitchFamily="34" charset="0"/>
              </a:rPr>
              <a:t> and </a:t>
            </a:r>
            <a:r>
              <a:rPr lang="it-IT" sz="4200" dirty="0" err="1">
                <a:cs typeface="Calibri" panose="020F0502020204030204" pitchFamily="34" charset="0"/>
              </a:rPr>
              <a:t>borrower</a:t>
            </a:r>
            <a:endParaRPr lang="it-IT" sz="4200" dirty="0">
              <a:cs typeface="Calibri" panose="020F0502020204030204" pitchFamily="34" charset="0"/>
            </a:endParaRPr>
          </a:p>
        </p:txBody>
      </p:sp>
      <p:sp>
        <p:nvSpPr>
          <p:cNvPr id="3" name="Segnaposto contenuto 2"/>
          <p:cNvSpPr>
            <a:spLocks noGrp="1"/>
          </p:cNvSpPr>
          <p:nvPr>
            <p:ph idx="1"/>
          </p:nvPr>
        </p:nvSpPr>
        <p:spPr>
          <a:xfrm>
            <a:off x="720436" y="1690688"/>
            <a:ext cx="10945091" cy="4888904"/>
          </a:xfrm>
        </p:spPr>
        <p:txBody>
          <a:bodyPr>
            <a:normAutofit/>
          </a:bodyPr>
          <a:lstStyle/>
          <a:p>
            <a:r>
              <a:rPr lang="en-US" sz="2400" dirty="0">
                <a:solidFill>
                  <a:srgbClr val="FF0000"/>
                </a:solidFill>
                <a:latin typeface="Calibri" panose="020F0502020204030204" pitchFamily="34" charset="0"/>
                <a:cs typeface="Calibri" panose="020F0502020204030204" pitchFamily="34" charset="0"/>
              </a:rPr>
              <a:t>Lender</a:t>
            </a:r>
            <a:r>
              <a:rPr lang="en-US" sz="2400" dirty="0">
                <a:latin typeface="Calibri" panose="020F0502020204030204" pitchFamily="34" charset="0"/>
                <a:cs typeface="Calibri" panose="020F0502020204030204" pitchFamily="34" charset="0"/>
              </a:rPr>
              <a:t> (creditor) = L; </a:t>
            </a:r>
            <a:r>
              <a:rPr lang="en-US" sz="2400" dirty="0">
                <a:solidFill>
                  <a:srgbClr val="FF0000"/>
                </a:solidFill>
                <a:latin typeface="Calibri" panose="020F0502020204030204" pitchFamily="34" charset="0"/>
                <a:cs typeface="Calibri" panose="020F0502020204030204" pitchFamily="34" charset="0"/>
              </a:rPr>
              <a:t>Borrower</a:t>
            </a:r>
            <a:r>
              <a:rPr lang="en-US" sz="2400" dirty="0">
                <a:latin typeface="Calibri" panose="020F0502020204030204" pitchFamily="34" charset="0"/>
                <a:cs typeface="Calibri" panose="020F0502020204030204" pitchFamily="34" charset="0"/>
              </a:rPr>
              <a:t> (Debtor) = B </a:t>
            </a:r>
          </a:p>
          <a:p>
            <a:r>
              <a:rPr lang="en-US" sz="2400" dirty="0">
                <a:solidFill>
                  <a:srgbClr val="FF0000"/>
                </a:solidFill>
                <a:latin typeface="Calibri" panose="020F0502020204030204" pitchFamily="34" charset="0"/>
                <a:cs typeface="Calibri" panose="020F0502020204030204" pitchFamily="34" charset="0"/>
              </a:rPr>
              <a:t>Lender</a:t>
            </a:r>
            <a:r>
              <a:rPr lang="en-US" sz="2400" dirty="0">
                <a:latin typeface="Calibri" panose="020F0502020204030204" pitchFamily="34" charset="0"/>
                <a:cs typeface="Calibri" panose="020F0502020204030204" pitchFamily="34" charset="0"/>
              </a:rPr>
              <a:t> owns </a:t>
            </a:r>
            <a:r>
              <a:rPr lang="en-US" sz="2400" dirty="0">
                <a:solidFill>
                  <a:srgbClr val="FF0000"/>
                </a:solidFill>
                <a:latin typeface="Calibri" panose="020F0502020204030204" pitchFamily="34" charset="0"/>
                <a:cs typeface="Calibri" panose="020F0502020204030204" pitchFamily="34" charset="0"/>
              </a:rPr>
              <a:t>something valuable </a:t>
            </a:r>
            <a:r>
              <a:rPr lang="en-US" sz="2400" dirty="0">
                <a:latin typeface="Calibri" panose="020F0502020204030204" pitchFamily="34" charset="0"/>
                <a:cs typeface="Calibri" panose="020F0502020204030204" pitchFamily="34" charset="0"/>
              </a:rPr>
              <a:t>(money, financial assets, goods) that he is willing to part with between Time 0 and Time 1. </a:t>
            </a:r>
          </a:p>
          <a:p>
            <a:r>
              <a:rPr lang="en-US" sz="2400" dirty="0">
                <a:latin typeface="Calibri" panose="020F0502020204030204" pitchFamily="34" charset="0"/>
                <a:cs typeface="Calibri" panose="020F0502020204030204" pitchFamily="34" charset="0"/>
              </a:rPr>
              <a:t>Borrower needs what L owns and is willing to pay a premium (interest + guarantees) in order to have it.</a:t>
            </a:r>
          </a:p>
          <a:p>
            <a:r>
              <a:rPr lang="en-US" sz="2400" dirty="0">
                <a:latin typeface="Calibri" panose="020F0502020204030204" pitchFamily="34" charset="0"/>
                <a:cs typeface="Calibri" panose="020F0502020204030204" pitchFamily="34" charset="0"/>
              </a:rPr>
              <a:t>Once L and B have reached an agreement, B receives the valuables from L and signs a </a:t>
            </a:r>
            <a:r>
              <a:rPr lang="en-US" sz="2400" dirty="0">
                <a:solidFill>
                  <a:srgbClr val="FF0000"/>
                </a:solidFill>
                <a:latin typeface="Calibri" panose="020F0502020204030204" pitchFamily="34" charset="0"/>
                <a:cs typeface="Calibri" panose="020F0502020204030204" pitchFamily="34" charset="0"/>
              </a:rPr>
              <a:t>debt contract</a:t>
            </a:r>
            <a:r>
              <a:rPr lang="en-US" sz="2400" dirty="0">
                <a:latin typeface="Calibri" panose="020F0502020204030204" pitchFamily="34" charset="0"/>
                <a:cs typeface="Calibri" panose="020F0502020204030204" pitchFamily="34" charset="0"/>
              </a:rPr>
              <a:t> whereby he assumes the obligation to pay back her/his debt in accordance with mutually agreed terms.</a:t>
            </a:r>
          </a:p>
          <a:p>
            <a:r>
              <a:rPr lang="en-US" sz="2400" dirty="0">
                <a:solidFill>
                  <a:srgbClr val="FF0000"/>
                </a:solidFill>
                <a:latin typeface="Calibri" panose="020F0502020204030204" pitchFamily="34" charset="0"/>
                <a:cs typeface="Calibri" panose="020F0502020204030204" pitchFamily="34" charset="0"/>
              </a:rPr>
              <a:t>Peer-to peer Lending vs. financial intermediation</a:t>
            </a:r>
          </a:p>
        </p:txBody>
      </p:sp>
    </p:spTree>
    <p:extLst>
      <p:ext uri="{BB962C8B-B14F-4D97-AF65-F5344CB8AC3E}">
        <p14:creationId xmlns:p14="http://schemas.microsoft.com/office/powerpoint/2010/main" val="26051456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err="1">
                <a:cs typeface="Calibri" panose="020F0502020204030204" pitchFamily="34" charset="0"/>
              </a:rPr>
              <a:t>Lender</a:t>
            </a:r>
            <a:r>
              <a:rPr lang="it-IT" sz="4200" dirty="0">
                <a:cs typeface="Calibri" panose="020F0502020204030204" pitchFamily="34" charset="0"/>
              </a:rPr>
              <a:t> and </a:t>
            </a:r>
            <a:r>
              <a:rPr lang="it-IT" sz="4200" dirty="0" err="1">
                <a:cs typeface="Calibri" panose="020F0502020204030204" pitchFamily="34" charset="0"/>
              </a:rPr>
              <a:t>borrower</a:t>
            </a:r>
            <a:r>
              <a:rPr lang="it-IT" sz="4200" dirty="0">
                <a:cs typeface="Calibri" panose="020F0502020204030204" pitchFamily="34" charset="0"/>
              </a:rPr>
              <a:t>, 2</a:t>
            </a:r>
            <a:endParaRPr lang="it-IT" sz="4200" dirty="0">
              <a:latin typeface="Calibri" panose="020F0502020204030204" pitchFamily="34" charset="0"/>
              <a:cs typeface="Calibri" panose="020F0502020204030204" pitchFamily="34" charset="0"/>
            </a:endParaRPr>
          </a:p>
        </p:txBody>
      </p:sp>
      <p:sp>
        <p:nvSpPr>
          <p:cNvPr id="3" name="Segnaposto contenuto 2"/>
          <p:cNvSpPr>
            <a:spLocks noGrp="1"/>
          </p:cNvSpPr>
          <p:nvPr>
            <p:ph idx="1"/>
          </p:nvPr>
        </p:nvSpPr>
        <p:spPr>
          <a:xfrm>
            <a:off x="563418" y="1623291"/>
            <a:ext cx="11268364" cy="4565073"/>
          </a:xfrm>
        </p:spPr>
        <p:txBody>
          <a:bodyPr>
            <a:normAutofit/>
          </a:bodyPr>
          <a:lstStyle/>
          <a:p>
            <a:r>
              <a:rPr lang="en-US" sz="2400" dirty="0">
                <a:latin typeface="Calibri" panose="020F0502020204030204" pitchFamily="34" charset="0"/>
                <a:cs typeface="Calibri" panose="020F0502020204030204" pitchFamily="34" charset="0"/>
              </a:rPr>
              <a:t>The </a:t>
            </a:r>
            <a:r>
              <a:rPr lang="en-US" sz="2400" dirty="0">
                <a:solidFill>
                  <a:srgbClr val="FF0000"/>
                </a:solidFill>
                <a:latin typeface="Calibri" panose="020F0502020204030204" pitchFamily="34" charset="0"/>
                <a:cs typeface="Calibri" panose="020F0502020204030204" pitchFamily="34" charset="0"/>
              </a:rPr>
              <a:t>debt contract</a:t>
            </a:r>
            <a:r>
              <a:rPr lang="en-US" sz="2400" dirty="0">
                <a:latin typeface="Calibri" panose="020F0502020204030204" pitchFamily="34" charset="0"/>
                <a:cs typeface="Calibri" panose="020F0502020204030204" pitchFamily="34" charset="0"/>
              </a:rPr>
              <a:t> embodies B’s promise to pay back his debt. L will not enter into a credit transaction with B unless he trusts B (or unless rapid securitization is possible).</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a:t>
            </a:r>
            <a:r>
              <a:rPr lang="en-US" sz="2400" i="1" dirty="0">
                <a:latin typeface="Calibri" panose="020F0502020204030204" pitchFamily="34" charset="0"/>
                <a:cs typeface="Calibri" panose="020F0502020204030204" pitchFamily="34" charset="0"/>
              </a:rPr>
              <a:t>An adequate level of trust in the implicit and explicit promises associated with outstanding debt contracts is an important prerequisite of a smoothly and efficiently operating financial system. Due to </a:t>
            </a:r>
            <a:r>
              <a:rPr lang="en-US" sz="2400" i="1" dirty="0">
                <a:solidFill>
                  <a:srgbClr val="FF0000"/>
                </a:solidFill>
                <a:latin typeface="Calibri" panose="020F0502020204030204" pitchFamily="34" charset="0"/>
                <a:cs typeface="Calibri" panose="020F0502020204030204" pitchFamily="34" charset="0"/>
              </a:rPr>
              <a:t>the intangible nature of trust</a:t>
            </a:r>
            <a:r>
              <a:rPr lang="en-US" sz="2400" i="1" dirty="0">
                <a:latin typeface="Calibri" panose="020F0502020204030204" pitchFamily="34" charset="0"/>
                <a:cs typeface="Calibri" panose="020F0502020204030204" pitchFamily="34" charset="0"/>
              </a:rPr>
              <a:t>, the danger of the financial crisis occurring whenever it is somehow weakened has always been inherent in a credit system. Institutional arrangements, such as lender of last resort (usually the central bank) or an insurance system (e.g. deposit insurance)” are important elements affecting the probability of such </a:t>
            </a:r>
            <a:r>
              <a:rPr lang="en-US" sz="2400" i="1" dirty="0" err="1">
                <a:latin typeface="Calibri" panose="020F0502020204030204" pitchFamily="34" charset="0"/>
                <a:cs typeface="Calibri" panose="020F0502020204030204" pitchFamily="34" charset="0"/>
              </a:rPr>
              <a:t>occurences</a:t>
            </a:r>
            <a:r>
              <a:rPr lang="en-US" sz="2400" i="1" dirty="0">
                <a:latin typeface="Calibri" panose="020F0502020204030204" pitchFamily="34" charset="0"/>
                <a:cs typeface="Calibri" panose="020F0502020204030204" pitchFamily="34" charset="0"/>
              </a:rPr>
              <a:t>.</a:t>
            </a:r>
            <a:r>
              <a:rPr lang="en-US" sz="2400" dirty="0">
                <a:latin typeface="Calibri" panose="020F0502020204030204" pitchFamily="34" charset="0"/>
                <a:cs typeface="Calibri" panose="020F0502020204030204" pitchFamily="34" charset="0"/>
              </a:rPr>
              <a:t>” (</a:t>
            </a:r>
            <a:r>
              <a:rPr lang="en-US" sz="2400" dirty="0" err="1">
                <a:latin typeface="Calibri" panose="020F0502020204030204" pitchFamily="34" charset="0"/>
                <a:cs typeface="Calibri" panose="020F0502020204030204" pitchFamily="34" charset="0"/>
              </a:rPr>
              <a:t>Baltensperger</a:t>
            </a:r>
            <a:r>
              <a:rPr lang="en-US" sz="2400" dirty="0">
                <a:latin typeface="Calibri" panose="020F0502020204030204" pitchFamily="34" charset="0"/>
                <a:cs typeface="Calibri" panose="020F0502020204030204" pitchFamily="34" charset="0"/>
              </a:rPr>
              <a:t> 1990)</a:t>
            </a:r>
          </a:p>
          <a:p>
            <a:endParaRPr lang="en-US" dirty="0" smtClean="0"/>
          </a:p>
        </p:txBody>
      </p:sp>
    </p:spTree>
    <p:extLst>
      <p:ext uri="{BB962C8B-B14F-4D97-AF65-F5344CB8AC3E}">
        <p14:creationId xmlns:p14="http://schemas.microsoft.com/office/powerpoint/2010/main" val="37190923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err="1">
                <a:cs typeface="Calibri" panose="020F0502020204030204" pitchFamily="34" charset="0"/>
              </a:rPr>
              <a:t>Lender</a:t>
            </a:r>
            <a:r>
              <a:rPr lang="it-IT" sz="4200" dirty="0">
                <a:cs typeface="Calibri" panose="020F0502020204030204" pitchFamily="34" charset="0"/>
              </a:rPr>
              <a:t> and </a:t>
            </a:r>
            <a:r>
              <a:rPr lang="it-IT" sz="4200" dirty="0" err="1">
                <a:cs typeface="Calibri" panose="020F0502020204030204" pitchFamily="34" charset="0"/>
              </a:rPr>
              <a:t>borrower</a:t>
            </a:r>
            <a:r>
              <a:rPr lang="it-IT" sz="4200" dirty="0">
                <a:cs typeface="Calibri" panose="020F0502020204030204" pitchFamily="34" charset="0"/>
              </a:rPr>
              <a:t>, 3</a:t>
            </a:r>
            <a:endParaRPr lang="it-IT" sz="4200" dirty="0">
              <a:latin typeface="Calibri" panose="020F0502020204030204" pitchFamily="34" charset="0"/>
              <a:cs typeface="Calibri" panose="020F0502020204030204" pitchFamily="34" charset="0"/>
            </a:endParaRPr>
          </a:p>
        </p:txBody>
      </p:sp>
      <p:sp>
        <p:nvSpPr>
          <p:cNvPr id="3" name="Segnaposto contenuto 2"/>
          <p:cNvSpPr>
            <a:spLocks noGrp="1"/>
          </p:cNvSpPr>
          <p:nvPr>
            <p:ph idx="1"/>
          </p:nvPr>
        </p:nvSpPr>
        <p:spPr>
          <a:xfrm>
            <a:off x="838201" y="1556792"/>
            <a:ext cx="10716490" cy="4382190"/>
          </a:xfrm>
        </p:spPr>
        <p:txBody>
          <a:bodyPr>
            <a:normAutofit fontScale="92500" lnSpcReduction="20000"/>
          </a:bodyPr>
          <a:lstStyle/>
          <a:p>
            <a:r>
              <a:rPr lang="en-US" dirty="0" smtClean="0">
                <a:solidFill>
                  <a:srgbClr val="FF0000"/>
                </a:solidFill>
                <a:latin typeface="Calibri" panose="020F0502020204030204" pitchFamily="34" charset="0"/>
                <a:cs typeface="Calibri" panose="020F0502020204030204" pitchFamily="34" charset="0"/>
              </a:rPr>
              <a:t>Trust alone, however, is rarely enough </a:t>
            </a:r>
            <a:r>
              <a:rPr lang="en-US" dirty="0" smtClean="0">
                <a:latin typeface="Calibri" panose="020F0502020204030204" pitchFamily="34" charset="0"/>
                <a:cs typeface="Calibri" panose="020F0502020204030204" pitchFamily="34" charset="0"/>
              </a:rPr>
              <a:t>and credit markets come into existence and survive only if </a:t>
            </a:r>
            <a:r>
              <a:rPr lang="en-US" dirty="0" smtClean="0">
                <a:solidFill>
                  <a:srgbClr val="FF0000"/>
                </a:solidFill>
                <a:latin typeface="Calibri" panose="020F0502020204030204" pitchFamily="34" charset="0"/>
                <a:cs typeface="Calibri" panose="020F0502020204030204" pitchFamily="34" charset="0"/>
              </a:rPr>
              <a:t>disciplining mechanisms </a:t>
            </a:r>
            <a:r>
              <a:rPr lang="en-US" dirty="0" smtClean="0">
                <a:latin typeface="Calibri" panose="020F0502020204030204" pitchFamily="34" charset="0"/>
                <a:cs typeface="Calibri" panose="020F0502020204030204" pitchFamily="34" charset="0"/>
              </a:rPr>
              <a:t>exist, which prevent or restrict dishonest behavior (penalties enforced through legal provisions, bankruptcy laws, social stigma, exclusion from the credit market)</a:t>
            </a:r>
            <a:endParaRPr lang="en-US" dirty="0">
              <a:latin typeface="Calibri" panose="020F0502020204030204" pitchFamily="34" charset="0"/>
              <a:cs typeface="Calibri" panose="020F0502020204030204" pitchFamily="34" charset="0"/>
            </a:endParaRPr>
          </a:p>
          <a:p>
            <a:endParaRPr lang="en-US" dirty="0" smtClean="0">
              <a:latin typeface="Calibri" panose="020F0502020204030204" pitchFamily="34" charset="0"/>
              <a:cs typeface="Calibri" panose="020F0502020204030204" pitchFamily="34" charset="0"/>
            </a:endParaRPr>
          </a:p>
          <a:p>
            <a:r>
              <a:rPr lang="en-US" dirty="0" smtClean="0">
                <a:latin typeface="Calibri" panose="020F0502020204030204" pitchFamily="34" charset="0"/>
                <a:cs typeface="Calibri" panose="020F0502020204030204" pitchFamily="34" charset="0"/>
              </a:rPr>
              <a:t>Lenders </a:t>
            </a:r>
            <a:r>
              <a:rPr lang="en-US" dirty="0">
                <a:latin typeface="Calibri" panose="020F0502020204030204" pitchFamily="34" charset="0"/>
                <a:cs typeface="Calibri" panose="020F0502020204030204" pitchFamily="34" charset="0"/>
              </a:rPr>
              <a:t>and borrowers can be individuals, non financial companies, banks, financial intermediaries, State and local authorities, supra-national </a:t>
            </a:r>
            <a:r>
              <a:rPr lang="en-US" dirty="0" smtClean="0">
                <a:latin typeface="Calibri" panose="020F0502020204030204" pitchFamily="34" charset="0"/>
                <a:cs typeface="Calibri" panose="020F0502020204030204" pitchFamily="34" charset="0"/>
              </a:rPr>
              <a:t>institutions and he borrower’s identity is one of the main features defining the contract (see below)</a:t>
            </a:r>
          </a:p>
          <a:p>
            <a:endParaRPr lang="en-US" dirty="0">
              <a:latin typeface="Calibri" panose="020F0502020204030204" pitchFamily="34" charset="0"/>
              <a:cs typeface="Calibri" panose="020F0502020204030204" pitchFamily="34" charset="0"/>
            </a:endParaRPr>
          </a:p>
          <a:p>
            <a:r>
              <a:rPr lang="en-US" dirty="0" smtClean="0">
                <a:solidFill>
                  <a:srgbClr val="FF0000"/>
                </a:solidFill>
                <a:latin typeface="Calibri" panose="020F0502020204030204" pitchFamily="34" charset="0"/>
                <a:cs typeface="Calibri" panose="020F0502020204030204" pitchFamily="34" charset="0"/>
              </a:rPr>
              <a:t>The relationship between L and B as a power relation</a:t>
            </a:r>
            <a:r>
              <a:rPr lang="en-US" dirty="0" smtClean="0">
                <a:latin typeface="Calibri" panose="020F0502020204030204" pitchFamily="34" charset="0"/>
                <a:cs typeface="Calibri" panose="020F0502020204030204" pitchFamily="34" charset="0"/>
              </a:rPr>
              <a:t>. </a:t>
            </a:r>
          </a:p>
          <a:p>
            <a:pPr lvl="1"/>
            <a:r>
              <a:rPr lang="en-US" dirty="0" smtClean="0">
                <a:latin typeface="Calibri" panose="020F0502020204030204" pitchFamily="34" charset="0"/>
                <a:cs typeface="Calibri" panose="020F0502020204030204" pitchFamily="34" charset="0"/>
              </a:rPr>
              <a:t>Asymmetric and complex power relations</a:t>
            </a:r>
          </a:p>
          <a:p>
            <a:pPr lvl="1"/>
            <a:r>
              <a:rPr lang="en-US" dirty="0" smtClean="0">
                <a:latin typeface="Calibri" panose="020F0502020204030204" pitchFamily="34" charset="0"/>
                <a:cs typeface="Calibri" panose="020F0502020204030204" pitchFamily="34" charset="0"/>
              </a:rPr>
              <a:t>Urgency, alternative sources of credit, market power exerted by L and B.</a:t>
            </a:r>
          </a:p>
        </p:txBody>
      </p:sp>
    </p:spTree>
    <p:extLst>
      <p:ext uri="{BB962C8B-B14F-4D97-AF65-F5344CB8AC3E}">
        <p14:creationId xmlns:p14="http://schemas.microsoft.com/office/powerpoint/2010/main" val="35674068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cs typeface="Calibri" panose="020F0502020204030204" pitchFamily="34" charset="0"/>
              </a:rPr>
              <a:t>The </a:t>
            </a:r>
            <a:r>
              <a:rPr lang="it-IT" sz="4200" dirty="0" err="1">
                <a:cs typeface="Calibri" panose="020F0502020204030204" pitchFamily="34" charset="0"/>
              </a:rPr>
              <a:t>debt</a:t>
            </a:r>
            <a:r>
              <a:rPr lang="it-IT" sz="4200" dirty="0">
                <a:cs typeface="Calibri" panose="020F0502020204030204" pitchFamily="34" charset="0"/>
              </a:rPr>
              <a:t> </a:t>
            </a:r>
            <a:r>
              <a:rPr lang="it-IT" sz="4200" dirty="0" err="1">
                <a:cs typeface="Calibri" panose="020F0502020204030204" pitchFamily="34" charset="0"/>
              </a:rPr>
              <a:t>contract</a:t>
            </a:r>
            <a:endParaRPr lang="it-IT" sz="4200" dirty="0">
              <a:cs typeface="Calibri" panose="020F0502020204030204" pitchFamily="34" charset="0"/>
            </a:endParaRPr>
          </a:p>
        </p:txBody>
      </p:sp>
      <p:sp>
        <p:nvSpPr>
          <p:cNvPr id="3" name="Segnaposto contenuto 2"/>
          <p:cNvSpPr>
            <a:spLocks noGrp="1"/>
          </p:cNvSpPr>
          <p:nvPr>
            <p:ph idx="1"/>
          </p:nvPr>
        </p:nvSpPr>
        <p:spPr>
          <a:xfrm>
            <a:off x="720436" y="1628800"/>
            <a:ext cx="10633364" cy="4104456"/>
          </a:xfrm>
        </p:spPr>
        <p:txBody>
          <a:bodyPr>
            <a:normAutofit/>
          </a:bodyPr>
          <a:lstStyle/>
          <a:p>
            <a:endParaRPr lang="en-US" sz="2400" b="1" dirty="0" smtClean="0">
              <a:solidFill>
                <a:srgbClr val="FF0000"/>
              </a:solidFill>
              <a:latin typeface="Calibri" panose="020F0502020204030204" pitchFamily="34" charset="0"/>
              <a:cs typeface="Calibri" panose="020F0502020204030204" pitchFamily="34" charset="0"/>
            </a:endParaRPr>
          </a:p>
          <a:p>
            <a:r>
              <a:rPr lang="en-US" sz="2400" b="1" dirty="0" smtClean="0">
                <a:solidFill>
                  <a:srgbClr val="FF0000"/>
                </a:solidFill>
                <a:latin typeface="Calibri" panose="020F0502020204030204" pitchFamily="34" charset="0"/>
                <a:cs typeface="Calibri" panose="020F0502020204030204" pitchFamily="34" charset="0"/>
              </a:rPr>
              <a:t>Obligation </a:t>
            </a:r>
            <a:r>
              <a:rPr lang="en-US" sz="2400" b="1" dirty="0">
                <a:solidFill>
                  <a:srgbClr val="FF0000"/>
                </a:solidFill>
                <a:latin typeface="Calibri" panose="020F0502020204030204" pitchFamily="34" charset="0"/>
                <a:cs typeface="Calibri" panose="020F0502020204030204" pitchFamily="34" charset="0"/>
              </a:rPr>
              <a:t>(n.)</a:t>
            </a:r>
            <a:r>
              <a:rPr lang="en-US" sz="2400" b="1" dirty="0">
                <a:latin typeface="Calibri" panose="020F0502020204030204" pitchFamily="34" charset="0"/>
                <a:cs typeface="Calibri" panose="020F0502020204030204" pitchFamily="34" charset="0"/>
              </a:rPr>
              <a:t> </a:t>
            </a:r>
            <a:r>
              <a:rPr lang="en-US" sz="2400" i="1" dirty="0">
                <a:latin typeface="Calibri" panose="020F0502020204030204" pitchFamily="34" charset="0"/>
                <a:cs typeface="Calibri" panose="020F0502020204030204" pitchFamily="34" charset="0"/>
              </a:rPr>
              <a:t>c.1300, from Old French </a:t>
            </a:r>
            <a:r>
              <a:rPr lang="en-US" sz="2400" i="1" dirty="0" err="1">
                <a:latin typeface="Calibri" panose="020F0502020204030204" pitchFamily="34" charset="0"/>
                <a:cs typeface="Calibri" panose="020F0502020204030204" pitchFamily="34" charset="0"/>
              </a:rPr>
              <a:t>obligacion</a:t>
            </a:r>
            <a:r>
              <a:rPr lang="en-US" sz="2400" i="1" dirty="0">
                <a:latin typeface="Calibri" panose="020F0502020204030204" pitchFamily="34" charset="0"/>
                <a:cs typeface="Calibri" panose="020F0502020204030204" pitchFamily="34" charset="0"/>
              </a:rPr>
              <a:t> "obligation, duty, responsibility" (early 13c.) and directly from Latin </a:t>
            </a:r>
            <a:r>
              <a:rPr lang="en-US" sz="2400" i="1" dirty="0" err="1">
                <a:latin typeface="Calibri" panose="020F0502020204030204" pitchFamily="34" charset="0"/>
                <a:cs typeface="Calibri" panose="020F0502020204030204" pitchFamily="34" charset="0"/>
              </a:rPr>
              <a:t>obligationem</a:t>
            </a:r>
            <a:r>
              <a:rPr lang="en-US" sz="2400" i="1" dirty="0">
                <a:latin typeface="Calibri" panose="020F0502020204030204" pitchFamily="34" charset="0"/>
                <a:cs typeface="Calibri" panose="020F0502020204030204" pitchFamily="34" charset="0"/>
              </a:rPr>
              <a:t> (nominative </a:t>
            </a:r>
            <a:r>
              <a:rPr lang="en-US" sz="2400" i="1" dirty="0" err="1">
                <a:latin typeface="Calibri" panose="020F0502020204030204" pitchFamily="34" charset="0"/>
                <a:cs typeface="Calibri" panose="020F0502020204030204" pitchFamily="34" charset="0"/>
              </a:rPr>
              <a:t>obligatio</a:t>
            </a:r>
            <a:r>
              <a:rPr lang="en-US" sz="2400" i="1" dirty="0">
                <a:latin typeface="Calibri" panose="020F0502020204030204" pitchFamily="34" charset="0"/>
                <a:cs typeface="Calibri" panose="020F0502020204030204" pitchFamily="34" charset="0"/>
              </a:rPr>
              <a:t>) "an engaging or pledging," literally "a binding" (but rarely used in this sense), noun of action from past participle stem of </a:t>
            </a:r>
            <a:r>
              <a:rPr lang="en-US" sz="2400" i="1" dirty="0" err="1">
                <a:latin typeface="Calibri" panose="020F0502020204030204" pitchFamily="34" charset="0"/>
                <a:cs typeface="Calibri" panose="020F0502020204030204" pitchFamily="34" charset="0"/>
              </a:rPr>
              <a:t>obligare</a:t>
            </a:r>
            <a:r>
              <a:rPr lang="en-US" sz="2400" i="1" dirty="0">
                <a:latin typeface="Calibri" panose="020F0502020204030204" pitchFamily="34" charset="0"/>
                <a:cs typeface="Calibri" panose="020F0502020204030204" pitchFamily="34" charset="0"/>
              </a:rPr>
              <a:t> (see </a:t>
            </a:r>
            <a:r>
              <a:rPr lang="en-US" sz="2400" b="1" i="1" dirty="0">
                <a:solidFill>
                  <a:srgbClr val="FF0000"/>
                </a:solidFill>
                <a:latin typeface="Calibri" panose="020F0502020204030204" pitchFamily="34" charset="0"/>
                <a:cs typeface="Calibri" panose="020F0502020204030204" pitchFamily="34" charset="0"/>
              </a:rPr>
              <a:t>oblige</a:t>
            </a:r>
            <a:r>
              <a:rPr lang="en-US" sz="2400" i="1" dirty="0">
                <a:latin typeface="Calibri" panose="020F0502020204030204" pitchFamily="34" charset="0"/>
                <a:cs typeface="Calibri" panose="020F0502020204030204" pitchFamily="34" charset="0"/>
              </a:rPr>
              <a:t>). The notion is of binding with promises or by law or duty.</a:t>
            </a:r>
            <a:r>
              <a:rPr lang="en-US" sz="2400" dirty="0">
                <a:latin typeface="Calibri" panose="020F0502020204030204" pitchFamily="34" charset="0"/>
                <a:cs typeface="Calibri" panose="020F0502020204030204" pitchFamily="34" charset="0"/>
              </a:rPr>
              <a:t> (Source </a:t>
            </a:r>
            <a:r>
              <a:rPr lang="en-US" sz="2400" dirty="0">
                <a:latin typeface="Calibri" panose="020F0502020204030204" pitchFamily="34" charset="0"/>
                <a:cs typeface="Calibri" panose="020F0502020204030204" pitchFamily="34" charset="0"/>
                <a:hlinkClick r:id="rId2"/>
              </a:rPr>
              <a:t>http://www.etymonline.com</a:t>
            </a:r>
            <a:endParaRPr lang="en-US" sz="2400" dirty="0">
              <a:latin typeface="Calibri" panose="020F0502020204030204" pitchFamily="34" charset="0"/>
              <a:cs typeface="Calibri" panose="020F0502020204030204" pitchFamily="34" charset="0"/>
            </a:endParaRPr>
          </a:p>
          <a:p>
            <a:pPr marL="0" indent="0">
              <a:buNone/>
            </a:pPr>
            <a:endParaRPr lang="en-US" sz="2400" dirty="0">
              <a:latin typeface="Calibri" panose="020F0502020204030204" pitchFamily="34" charset="0"/>
              <a:cs typeface="Calibri" panose="020F0502020204030204" pitchFamily="34" charset="0"/>
            </a:endParaRPr>
          </a:p>
          <a:p>
            <a:pPr marL="0" indent="0">
              <a:buNone/>
            </a:pPr>
            <a:endParaRPr lang="it-IT" dirty="0"/>
          </a:p>
        </p:txBody>
      </p:sp>
    </p:spTree>
    <p:extLst>
      <p:ext uri="{BB962C8B-B14F-4D97-AF65-F5344CB8AC3E}">
        <p14:creationId xmlns:p14="http://schemas.microsoft.com/office/powerpoint/2010/main" val="17851504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cs typeface="Calibri" panose="020F0502020204030204" pitchFamily="34" charset="0"/>
              </a:rPr>
              <a:t>The </a:t>
            </a:r>
            <a:r>
              <a:rPr lang="it-IT" sz="4200" dirty="0" err="1">
                <a:cs typeface="Calibri" panose="020F0502020204030204" pitchFamily="34" charset="0"/>
              </a:rPr>
              <a:t>debt</a:t>
            </a:r>
            <a:r>
              <a:rPr lang="it-IT" sz="4200" dirty="0">
                <a:cs typeface="Calibri" panose="020F0502020204030204" pitchFamily="34" charset="0"/>
              </a:rPr>
              <a:t> </a:t>
            </a:r>
            <a:r>
              <a:rPr lang="it-IT" sz="4200" dirty="0" err="1">
                <a:cs typeface="Calibri" panose="020F0502020204030204" pitchFamily="34" charset="0"/>
              </a:rPr>
              <a:t>contract</a:t>
            </a:r>
            <a:r>
              <a:rPr lang="it-IT" sz="4200" dirty="0">
                <a:cs typeface="Calibri" panose="020F0502020204030204" pitchFamily="34" charset="0"/>
              </a:rPr>
              <a:t>, 2</a:t>
            </a:r>
          </a:p>
        </p:txBody>
      </p:sp>
      <p:sp>
        <p:nvSpPr>
          <p:cNvPr id="3" name="Segnaposto contenuto 2"/>
          <p:cNvSpPr>
            <a:spLocks noGrp="1"/>
          </p:cNvSpPr>
          <p:nvPr>
            <p:ph idx="1"/>
          </p:nvPr>
        </p:nvSpPr>
        <p:spPr>
          <a:xfrm>
            <a:off x="1064491" y="1878182"/>
            <a:ext cx="10289309" cy="4116218"/>
          </a:xfrm>
        </p:spPr>
        <p:txBody>
          <a:bodyPr>
            <a:normAutofit/>
          </a:bodyPr>
          <a:lstStyle/>
          <a:p>
            <a:r>
              <a:rPr lang="it-IT" sz="2400" dirty="0" err="1">
                <a:solidFill>
                  <a:srgbClr val="FF0000"/>
                </a:solidFill>
                <a:latin typeface="Calibri" panose="020F0502020204030204" pitchFamily="34" charset="0"/>
                <a:cs typeface="Calibri" panose="020F0502020204030204" pitchFamily="34" charset="0"/>
              </a:rPr>
              <a:t>Elements</a:t>
            </a:r>
            <a:r>
              <a:rPr lang="it-IT" sz="2400" dirty="0">
                <a:solidFill>
                  <a:srgbClr val="FF0000"/>
                </a:solidFill>
                <a:latin typeface="Calibri" panose="020F0502020204030204" pitchFamily="34" charset="0"/>
                <a:cs typeface="Calibri" panose="020F0502020204030204" pitchFamily="34" charset="0"/>
              </a:rPr>
              <a:t> of the </a:t>
            </a:r>
            <a:r>
              <a:rPr lang="it-IT" sz="2400" dirty="0" err="1">
                <a:solidFill>
                  <a:srgbClr val="FF0000"/>
                </a:solidFill>
                <a:latin typeface="Calibri" panose="020F0502020204030204" pitchFamily="34" charset="0"/>
                <a:cs typeface="Calibri" panose="020F0502020204030204" pitchFamily="34" charset="0"/>
              </a:rPr>
              <a:t>contract</a:t>
            </a:r>
            <a:r>
              <a:rPr lang="it-IT" sz="2400" dirty="0">
                <a:latin typeface="Calibri" panose="020F0502020204030204" pitchFamily="34" charset="0"/>
                <a:cs typeface="Calibri" panose="020F0502020204030204" pitchFamily="34" charset="0"/>
              </a:rPr>
              <a:t>: </a:t>
            </a:r>
          </a:p>
          <a:p>
            <a:r>
              <a:rPr lang="en-US" sz="2400" dirty="0">
                <a:latin typeface="Calibri" panose="020F0502020204030204" pitchFamily="34" charset="0"/>
                <a:cs typeface="Calibri" panose="020F0502020204030204" pitchFamily="34" charset="0"/>
              </a:rPr>
              <a:t>Identification of lender and borrower </a:t>
            </a:r>
          </a:p>
          <a:p>
            <a:r>
              <a:rPr lang="en-US" sz="2400" dirty="0">
                <a:latin typeface="Calibri" panose="020F0502020204030204" pitchFamily="34" charset="0"/>
                <a:cs typeface="Calibri" panose="020F0502020204030204" pitchFamily="34" charset="0"/>
              </a:rPr>
              <a:t>Description of what is being transferred </a:t>
            </a:r>
          </a:p>
          <a:p>
            <a:r>
              <a:rPr lang="it-IT" sz="2400" dirty="0" err="1">
                <a:latin typeface="Calibri" panose="020F0502020204030204" pitchFamily="34" charset="0"/>
                <a:cs typeface="Calibri" panose="020F0502020204030204" pitchFamily="34" charset="0"/>
              </a:rPr>
              <a:t>Loan</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duration</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maturity</a:t>
            </a:r>
            <a:r>
              <a:rPr lang="it-IT" sz="2400" dirty="0">
                <a:latin typeface="Calibri" panose="020F0502020204030204" pitchFamily="34" charset="0"/>
                <a:cs typeface="Calibri" panose="020F0502020204030204" pitchFamily="34" charset="0"/>
              </a:rPr>
              <a:t>) </a:t>
            </a:r>
          </a:p>
          <a:p>
            <a:r>
              <a:rPr lang="en-US" sz="2400" dirty="0">
                <a:latin typeface="Calibri" panose="020F0502020204030204" pitchFamily="34" charset="0"/>
                <a:cs typeface="Calibri" panose="020F0502020204030204" pitchFamily="34" charset="0"/>
              </a:rPr>
              <a:t>Payback conditions </a:t>
            </a:r>
          </a:p>
          <a:p>
            <a:pPr lvl="1"/>
            <a:r>
              <a:rPr lang="en-US" sz="2200" dirty="0">
                <a:latin typeface="Calibri" panose="020F0502020204030204" pitchFamily="34" charset="0"/>
                <a:cs typeface="Calibri" panose="020F0502020204030204" pitchFamily="34" charset="0"/>
              </a:rPr>
              <a:t>Periodic payments – normal case in case of long-term loans; no intermediate payment = zero coupon bond.</a:t>
            </a:r>
          </a:p>
          <a:p>
            <a:pPr lvl="1"/>
            <a:r>
              <a:rPr lang="en-US" sz="2200" dirty="0">
                <a:latin typeface="Calibri" panose="020F0502020204030204" pitchFamily="34" charset="0"/>
                <a:cs typeface="Calibri" panose="020F0502020204030204" pitchFamily="34" charset="0"/>
              </a:rPr>
              <a:t>Interest may be forbidden as is the Middle Ages or in the case of Islamic finance) </a:t>
            </a:r>
          </a:p>
          <a:p>
            <a:r>
              <a:rPr lang="en-US" sz="2400" dirty="0">
                <a:latin typeface="Calibri" panose="020F0502020204030204" pitchFamily="34" charset="0"/>
                <a:cs typeface="Calibri" panose="020F0502020204030204" pitchFamily="34" charset="0"/>
              </a:rPr>
              <a:t>Additional clauses (e.g. marketability, guarantees) </a:t>
            </a:r>
          </a:p>
          <a:p>
            <a:endParaRPr lang="it-IT" sz="2400" dirty="0"/>
          </a:p>
        </p:txBody>
      </p:sp>
    </p:spTree>
    <p:extLst>
      <p:ext uri="{BB962C8B-B14F-4D97-AF65-F5344CB8AC3E}">
        <p14:creationId xmlns:p14="http://schemas.microsoft.com/office/powerpoint/2010/main" val="22733098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cs typeface="Calibri" panose="020F0502020204030204" pitchFamily="34" charset="0"/>
              </a:rPr>
              <a:t>The </a:t>
            </a:r>
            <a:r>
              <a:rPr lang="it-IT" sz="4200" dirty="0" err="1">
                <a:cs typeface="Calibri" panose="020F0502020204030204" pitchFamily="34" charset="0"/>
              </a:rPr>
              <a:t>debt</a:t>
            </a:r>
            <a:r>
              <a:rPr lang="it-IT" sz="4200" dirty="0">
                <a:cs typeface="Calibri" panose="020F0502020204030204" pitchFamily="34" charset="0"/>
              </a:rPr>
              <a:t> </a:t>
            </a:r>
            <a:r>
              <a:rPr lang="it-IT" sz="4200" dirty="0" err="1">
                <a:cs typeface="Calibri" panose="020F0502020204030204" pitchFamily="34" charset="0"/>
              </a:rPr>
              <a:t>contract</a:t>
            </a:r>
            <a:r>
              <a:rPr lang="it-IT" sz="4200" dirty="0">
                <a:cs typeface="Calibri" panose="020F0502020204030204" pitchFamily="34" charset="0"/>
              </a:rPr>
              <a:t>, 3</a:t>
            </a:r>
          </a:p>
        </p:txBody>
      </p:sp>
      <p:sp>
        <p:nvSpPr>
          <p:cNvPr id="3" name="Segnaposto contenuto 2"/>
          <p:cNvSpPr>
            <a:spLocks noGrp="1"/>
          </p:cNvSpPr>
          <p:nvPr>
            <p:ph idx="1"/>
          </p:nvPr>
        </p:nvSpPr>
        <p:spPr>
          <a:xfrm>
            <a:off x="838199" y="1690689"/>
            <a:ext cx="11215255" cy="4608512"/>
          </a:xfrm>
        </p:spPr>
        <p:txBody>
          <a:bodyPr>
            <a:normAutofit/>
          </a:bodyPr>
          <a:lstStyle/>
          <a:p>
            <a:r>
              <a:rPr lang="en-US" sz="2400" dirty="0">
                <a:latin typeface="Calibri" panose="020F0502020204030204" pitchFamily="34" charset="0"/>
                <a:cs typeface="Calibri" panose="020F0502020204030204" pitchFamily="34" charset="0"/>
              </a:rPr>
              <a:t>The </a:t>
            </a:r>
            <a:r>
              <a:rPr lang="en-US" sz="2400" dirty="0">
                <a:solidFill>
                  <a:srgbClr val="FF0000"/>
                </a:solidFill>
                <a:latin typeface="Calibri" panose="020F0502020204030204" pitchFamily="34" charset="0"/>
                <a:cs typeface="Calibri" panose="020F0502020204030204" pitchFamily="34" charset="0"/>
              </a:rPr>
              <a:t>debt contract can be marketable </a:t>
            </a:r>
            <a:r>
              <a:rPr lang="en-US" sz="2400" dirty="0">
                <a:latin typeface="Calibri" panose="020F0502020204030204" pitchFamily="34" charset="0"/>
                <a:cs typeface="Calibri" panose="020F0502020204030204" pitchFamily="34" charset="0"/>
              </a:rPr>
              <a:t>(e.g. government and corporate bonds) i.e. liquid </a:t>
            </a:r>
            <a:r>
              <a:rPr lang="en-US" sz="2400" dirty="0">
                <a:solidFill>
                  <a:srgbClr val="FF0000"/>
                </a:solidFill>
                <a:latin typeface="Calibri" panose="020F0502020204030204" pitchFamily="34" charset="0"/>
                <a:cs typeface="Calibri" panose="020F0502020204030204" pitchFamily="34" charset="0"/>
              </a:rPr>
              <a:t>or non-marketable </a:t>
            </a:r>
            <a:r>
              <a:rPr lang="en-US" sz="2400" dirty="0">
                <a:latin typeface="Calibri" panose="020F0502020204030204" pitchFamily="34" charset="0"/>
                <a:cs typeface="Calibri" panose="020F0502020204030204" pitchFamily="34" charset="0"/>
              </a:rPr>
              <a:t>(e.g. bank loan, consumer credit) i.e. illiquid. </a:t>
            </a:r>
          </a:p>
          <a:p>
            <a:endParaRPr lang="en-US" sz="2400" dirty="0">
              <a:solidFill>
                <a:srgbClr val="FF0000"/>
              </a:solidFill>
              <a:latin typeface="Calibri" panose="020F0502020204030204" pitchFamily="34" charset="0"/>
              <a:cs typeface="Calibri" panose="020F0502020204030204" pitchFamily="34" charset="0"/>
            </a:endParaRPr>
          </a:p>
          <a:p>
            <a:r>
              <a:rPr lang="en-US" sz="2400" dirty="0">
                <a:solidFill>
                  <a:srgbClr val="FF0000"/>
                </a:solidFill>
                <a:latin typeface="Calibri" panose="020F0502020204030204" pitchFamily="34" charset="0"/>
                <a:cs typeface="Calibri" panose="020F0502020204030204" pitchFamily="34" charset="0"/>
              </a:rPr>
              <a:t>Primary and secondary debt markets (financial markets)</a:t>
            </a:r>
          </a:p>
          <a:p>
            <a:endParaRPr lang="en-US" sz="27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Primary markets connect ultimate lenders and borrowers.</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Secondary markets enhance liquidity</a:t>
            </a:r>
          </a:p>
          <a:p>
            <a:endParaRPr lang="it-IT" sz="2400" dirty="0"/>
          </a:p>
        </p:txBody>
      </p:sp>
    </p:spTree>
    <p:extLst>
      <p:ext uri="{BB962C8B-B14F-4D97-AF65-F5344CB8AC3E}">
        <p14:creationId xmlns:p14="http://schemas.microsoft.com/office/powerpoint/2010/main" val="11249786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cs typeface="Calibri" panose="020F0502020204030204" pitchFamily="34" charset="0"/>
              </a:rPr>
              <a:t>The </a:t>
            </a:r>
            <a:r>
              <a:rPr lang="it-IT" sz="4200" dirty="0" err="1">
                <a:cs typeface="Calibri" panose="020F0502020204030204" pitchFamily="34" charset="0"/>
              </a:rPr>
              <a:t>debt</a:t>
            </a:r>
            <a:r>
              <a:rPr lang="it-IT" sz="4200" dirty="0">
                <a:cs typeface="Calibri" panose="020F0502020204030204" pitchFamily="34" charset="0"/>
              </a:rPr>
              <a:t> </a:t>
            </a:r>
            <a:r>
              <a:rPr lang="it-IT" sz="4200" dirty="0" err="1">
                <a:cs typeface="Calibri" panose="020F0502020204030204" pitchFamily="34" charset="0"/>
              </a:rPr>
              <a:t>contract</a:t>
            </a:r>
            <a:r>
              <a:rPr lang="it-IT" sz="4200" dirty="0">
                <a:cs typeface="Calibri" panose="020F0502020204030204" pitchFamily="34" charset="0"/>
              </a:rPr>
              <a:t>, 5</a:t>
            </a:r>
          </a:p>
        </p:txBody>
      </p:sp>
      <p:sp>
        <p:nvSpPr>
          <p:cNvPr id="3" name="Segnaposto contenuto 2"/>
          <p:cNvSpPr>
            <a:spLocks noGrp="1"/>
          </p:cNvSpPr>
          <p:nvPr>
            <p:ph idx="1"/>
          </p:nvPr>
        </p:nvSpPr>
        <p:spPr>
          <a:xfrm>
            <a:off x="838199" y="1690689"/>
            <a:ext cx="11021291" cy="4608512"/>
          </a:xfrm>
        </p:spPr>
        <p:txBody>
          <a:bodyPr>
            <a:normAutofit/>
          </a:bodyPr>
          <a:lstStyle/>
          <a:p>
            <a:r>
              <a:rPr lang="en-US" sz="2400" dirty="0">
                <a:solidFill>
                  <a:srgbClr val="FF0000"/>
                </a:solidFill>
                <a:latin typeface="Calibri" panose="020F0502020204030204" pitchFamily="34" charset="0"/>
                <a:cs typeface="Calibri" panose="020F0502020204030204" pitchFamily="34" charset="0"/>
              </a:rPr>
              <a:t>Marketability (Liquidity) mitigates </a:t>
            </a:r>
            <a:r>
              <a:rPr lang="en-US" sz="2400" dirty="0">
                <a:latin typeface="Calibri" panose="020F0502020204030204" pitchFamily="34" charset="0"/>
                <a:cs typeface="Calibri" panose="020F0502020204030204" pitchFamily="34" charset="0"/>
              </a:rPr>
              <a:t>the importance of the personal element and </a:t>
            </a:r>
            <a:r>
              <a:rPr lang="en-US" sz="2400" dirty="0">
                <a:solidFill>
                  <a:srgbClr val="FF0000"/>
                </a:solidFill>
                <a:latin typeface="Calibri" panose="020F0502020204030204" pitchFamily="34" charset="0"/>
                <a:cs typeface="Calibri" panose="020F0502020204030204" pitchFamily="34" charset="0"/>
              </a:rPr>
              <a:t>the need for guarantees </a:t>
            </a:r>
            <a:r>
              <a:rPr lang="en-US" sz="2400" dirty="0">
                <a:latin typeface="Calibri" panose="020F0502020204030204" pitchFamily="34" charset="0"/>
                <a:cs typeface="Calibri" panose="020F0502020204030204" pitchFamily="34" charset="0"/>
              </a:rPr>
              <a:t>from B to L. </a:t>
            </a:r>
          </a:p>
          <a:p>
            <a:endParaRPr lang="en-US" sz="2400" dirty="0">
              <a:latin typeface="Calibri" panose="020F0502020204030204" pitchFamily="34" charset="0"/>
              <a:cs typeface="Calibri" panose="020F0502020204030204" pitchFamily="34" charset="0"/>
            </a:endParaRPr>
          </a:p>
          <a:p>
            <a:r>
              <a:rPr lang="en-US" sz="2400" dirty="0">
                <a:solidFill>
                  <a:srgbClr val="FF0000"/>
                </a:solidFill>
                <a:latin typeface="Calibri" panose="020F0502020204030204" pitchFamily="34" charset="0"/>
                <a:cs typeface="Calibri" panose="020F0502020204030204" pitchFamily="34" charset="0"/>
              </a:rPr>
              <a:t>Marketability (Liquidity) requires standardization</a:t>
            </a:r>
            <a:r>
              <a:rPr lang="en-US" sz="2400" dirty="0">
                <a:latin typeface="Calibri" panose="020F0502020204030204" pitchFamily="34" charset="0"/>
                <a:cs typeface="Calibri" panose="020F0502020204030204" pitchFamily="34" charset="0"/>
              </a:rPr>
              <a:t>, low carrying costs, wide acceptance …</a:t>
            </a:r>
          </a:p>
          <a:p>
            <a:endParaRPr lang="en-US" sz="2400" dirty="0">
              <a:latin typeface="Calibri" panose="020F0502020204030204" pitchFamily="34" charset="0"/>
              <a:cs typeface="Calibri" panose="020F0502020204030204" pitchFamily="34" charset="0"/>
            </a:endParaRPr>
          </a:p>
          <a:p>
            <a:r>
              <a:rPr lang="en-US" sz="2400" dirty="0">
                <a:solidFill>
                  <a:srgbClr val="FF0000"/>
                </a:solidFill>
                <a:latin typeface="Calibri" panose="020F0502020204030204" pitchFamily="34" charset="0"/>
                <a:cs typeface="Calibri" panose="020F0502020204030204" pitchFamily="34" charset="0"/>
              </a:rPr>
              <a:t>Marketability (Liquidity) as an antidote to credit risk</a:t>
            </a:r>
            <a:r>
              <a:rPr lang="en-US" sz="2400" dirty="0">
                <a:latin typeface="Calibri" panose="020F0502020204030204" pitchFamily="34" charset="0"/>
                <a:cs typeface="Calibri" panose="020F0502020204030204" pitchFamily="34" charset="0"/>
              </a:rPr>
              <a:t> (see below). If L looses confidence in B, he can always sell the contract to some one else (possibly at a discount) as long as the debt contract is liquid enough (if at all) </a:t>
            </a:r>
          </a:p>
          <a:p>
            <a:endParaRPr lang="en-US" sz="2400" dirty="0">
              <a:latin typeface="Calibri" panose="020F0502020204030204" pitchFamily="34" charset="0"/>
              <a:cs typeface="Calibri" panose="020F0502020204030204" pitchFamily="34" charset="0"/>
            </a:endParaRPr>
          </a:p>
          <a:p>
            <a:r>
              <a:rPr lang="en-US" sz="2400" dirty="0">
                <a:solidFill>
                  <a:srgbClr val="FF0000"/>
                </a:solidFill>
                <a:latin typeface="Calibri" panose="020F0502020204030204" pitchFamily="34" charset="0"/>
                <a:cs typeface="Calibri" panose="020F0502020204030204" pitchFamily="34" charset="0"/>
              </a:rPr>
              <a:t>Liquidity premiums and the rate of interest.</a:t>
            </a:r>
          </a:p>
          <a:p>
            <a:endParaRPr lang="it-IT" sz="2400" dirty="0"/>
          </a:p>
        </p:txBody>
      </p:sp>
    </p:spTree>
    <p:extLst>
      <p:ext uri="{BB962C8B-B14F-4D97-AF65-F5344CB8AC3E}">
        <p14:creationId xmlns:p14="http://schemas.microsoft.com/office/powerpoint/2010/main" val="18741850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err="1">
                <a:cs typeface="Calibri" panose="020F0502020204030204" pitchFamily="34" charset="0"/>
              </a:rPr>
              <a:t>Maturity</a:t>
            </a:r>
            <a:r>
              <a:rPr lang="it-IT" sz="4200" dirty="0">
                <a:cs typeface="Calibri" panose="020F0502020204030204" pitchFamily="34" charset="0"/>
              </a:rPr>
              <a:t> and </a:t>
            </a:r>
            <a:r>
              <a:rPr lang="it-IT" sz="4200" dirty="0" err="1">
                <a:cs typeface="Calibri" panose="020F0502020204030204" pitchFamily="34" charset="0"/>
              </a:rPr>
              <a:t>payback</a:t>
            </a:r>
            <a:endParaRPr lang="it-IT" sz="4200" dirty="0">
              <a:cs typeface="Calibri" panose="020F0502020204030204" pitchFamily="34" charset="0"/>
            </a:endParaRPr>
          </a:p>
        </p:txBody>
      </p:sp>
      <p:sp>
        <p:nvSpPr>
          <p:cNvPr id="3" name="Segnaposto contenuto 2"/>
          <p:cNvSpPr>
            <a:spLocks noGrp="1"/>
          </p:cNvSpPr>
          <p:nvPr>
            <p:ph idx="1"/>
          </p:nvPr>
        </p:nvSpPr>
        <p:spPr>
          <a:xfrm>
            <a:off x="838200" y="1484784"/>
            <a:ext cx="10515600" cy="4752528"/>
          </a:xfrm>
        </p:spPr>
        <p:txBody>
          <a:bodyPr>
            <a:normAutofit/>
          </a:bodyPr>
          <a:lstStyle/>
          <a:p>
            <a:r>
              <a:rPr lang="en-US" sz="2400" dirty="0">
                <a:latin typeface="Calibri" panose="020F0502020204030204" pitchFamily="34" charset="0"/>
                <a:cs typeface="Calibri" panose="020F0502020204030204" pitchFamily="34" charset="0"/>
              </a:rPr>
              <a:t>As the loan reaches maturity, B pays back his debt (principal and interest) to L or to someone else if in the meantime L sold the contract to L’ </a:t>
            </a:r>
          </a:p>
          <a:p>
            <a:endParaRPr lang="en-US" sz="2400" dirty="0">
              <a:latin typeface="Calibri" panose="020F0502020204030204" pitchFamily="34" charset="0"/>
              <a:cs typeface="Calibri" panose="020F0502020204030204" pitchFamily="34" charset="0"/>
            </a:endParaRPr>
          </a:p>
          <a:p>
            <a:r>
              <a:rPr lang="en-US" sz="2400" dirty="0">
                <a:solidFill>
                  <a:srgbClr val="FF0000"/>
                </a:solidFill>
                <a:latin typeface="Calibri" panose="020F0502020204030204" pitchFamily="34" charset="0"/>
                <a:cs typeface="Calibri" panose="020F0502020204030204" pitchFamily="34" charset="0"/>
              </a:rPr>
              <a:t>Payback</a:t>
            </a:r>
            <a:r>
              <a:rPr lang="en-US" sz="2400" dirty="0">
                <a:latin typeface="Calibri" panose="020F0502020204030204" pitchFamily="34" charset="0"/>
                <a:cs typeface="Calibri" panose="020F0502020204030204" pitchFamily="34" charset="0"/>
              </a:rPr>
              <a:t> requires a unit of account to quantify the debt and a means of payment to be discharged of the obligation (Recall Keynes’s Treatise on Money) </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Cases </a:t>
            </a:r>
            <a:r>
              <a:rPr lang="en-US" sz="2400" dirty="0">
                <a:solidFill>
                  <a:srgbClr val="FF0000"/>
                </a:solidFill>
                <a:latin typeface="Calibri" panose="020F0502020204030204" pitchFamily="34" charset="0"/>
                <a:cs typeface="Calibri" panose="020F0502020204030204" pitchFamily="34" charset="0"/>
              </a:rPr>
              <a:t>when payback does not take place</a:t>
            </a:r>
            <a:r>
              <a:rPr lang="en-US" sz="2400" dirty="0">
                <a:latin typeface="Calibri" panose="020F0502020204030204" pitchFamily="34" charset="0"/>
                <a:cs typeface="Calibri" panose="020F0502020204030204" pitchFamily="34" charset="0"/>
              </a:rPr>
              <a:t> as agreed: </a:t>
            </a:r>
          </a:p>
          <a:p>
            <a:pPr lvl="1"/>
            <a:r>
              <a:rPr lang="it-IT" sz="2200" dirty="0" err="1">
                <a:latin typeface="Calibri" panose="020F0502020204030204" pitchFamily="34" charset="0"/>
                <a:cs typeface="Calibri" panose="020F0502020204030204" pitchFamily="34" charset="0"/>
              </a:rPr>
              <a:t>Renegotiation</a:t>
            </a:r>
            <a:r>
              <a:rPr lang="it-IT" sz="2200" dirty="0">
                <a:latin typeface="Calibri" panose="020F0502020204030204" pitchFamily="34" charset="0"/>
                <a:cs typeface="Calibri" panose="020F0502020204030204" pitchFamily="34" charset="0"/>
              </a:rPr>
              <a:t> (</a:t>
            </a:r>
            <a:r>
              <a:rPr lang="it-IT" sz="2200" dirty="0" err="1">
                <a:latin typeface="Calibri" panose="020F0502020204030204" pitchFamily="34" charset="0"/>
                <a:cs typeface="Calibri" panose="020F0502020204030204" pitchFamily="34" charset="0"/>
              </a:rPr>
              <a:t>extended</a:t>
            </a:r>
            <a:r>
              <a:rPr lang="it-IT" sz="2200" dirty="0">
                <a:latin typeface="Calibri" panose="020F0502020204030204" pitchFamily="34" charset="0"/>
                <a:cs typeface="Calibri" panose="020F0502020204030204" pitchFamily="34" charset="0"/>
              </a:rPr>
              <a:t> </a:t>
            </a:r>
            <a:r>
              <a:rPr lang="it-IT" sz="2200" dirty="0" err="1">
                <a:latin typeface="Calibri" panose="020F0502020204030204" pitchFamily="34" charset="0"/>
                <a:cs typeface="Calibri" panose="020F0502020204030204" pitchFamily="34" charset="0"/>
              </a:rPr>
              <a:t>maturity</a:t>
            </a:r>
            <a:r>
              <a:rPr lang="it-IT" sz="2200" dirty="0">
                <a:latin typeface="Calibri" panose="020F0502020204030204" pitchFamily="34" charset="0"/>
                <a:cs typeface="Calibri" panose="020F0502020204030204" pitchFamily="34" charset="0"/>
              </a:rPr>
              <a:t>, </a:t>
            </a:r>
            <a:r>
              <a:rPr lang="it-IT" sz="2200" dirty="0" err="1">
                <a:latin typeface="Calibri" panose="020F0502020204030204" pitchFamily="34" charset="0"/>
                <a:cs typeface="Calibri" panose="020F0502020204030204" pitchFamily="34" charset="0"/>
              </a:rPr>
              <a:t>interest</a:t>
            </a:r>
            <a:r>
              <a:rPr lang="it-IT" sz="2200" dirty="0">
                <a:latin typeface="Calibri" panose="020F0502020204030204" pitchFamily="34" charset="0"/>
                <a:cs typeface="Calibri" panose="020F0502020204030204" pitchFamily="34" charset="0"/>
              </a:rPr>
              <a:t> </a:t>
            </a:r>
            <a:r>
              <a:rPr lang="it-IT" sz="2200" dirty="0" err="1">
                <a:latin typeface="Calibri" panose="020F0502020204030204" pitchFamily="34" charset="0"/>
                <a:cs typeface="Calibri" panose="020F0502020204030204" pitchFamily="34" charset="0"/>
              </a:rPr>
              <a:t>reduction</a:t>
            </a:r>
            <a:r>
              <a:rPr lang="it-IT" sz="2200" dirty="0">
                <a:latin typeface="Calibri" panose="020F0502020204030204" pitchFamily="34" charset="0"/>
                <a:cs typeface="Calibri" panose="020F0502020204030204" pitchFamily="34" charset="0"/>
              </a:rPr>
              <a:t>)</a:t>
            </a:r>
          </a:p>
          <a:p>
            <a:pPr lvl="1"/>
            <a:r>
              <a:rPr lang="it-IT" sz="2200" dirty="0" err="1">
                <a:latin typeface="Calibri" panose="020F0502020204030204" pitchFamily="34" charset="0"/>
                <a:cs typeface="Calibri" panose="020F0502020204030204" pitchFamily="34" charset="0"/>
              </a:rPr>
              <a:t>Debt</a:t>
            </a:r>
            <a:r>
              <a:rPr lang="it-IT" sz="2200" dirty="0">
                <a:latin typeface="Calibri" panose="020F0502020204030204" pitchFamily="34" charset="0"/>
                <a:cs typeface="Calibri" panose="020F0502020204030204" pitchFamily="34" charset="0"/>
              </a:rPr>
              <a:t> </a:t>
            </a:r>
            <a:r>
              <a:rPr lang="it-IT" sz="2200" dirty="0" err="1">
                <a:latin typeface="Calibri" panose="020F0502020204030204" pitchFamily="34" charset="0"/>
                <a:cs typeface="Calibri" panose="020F0502020204030204" pitchFamily="34" charset="0"/>
              </a:rPr>
              <a:t>forgiveness</a:t>
            </a:r>
            <a:r>
              <a:rPr lang="it-IT" sz="2200" dirty="0">
                <a:latin typeface="Calibri" panose="020F0502020204030204" pitchFamily="34" charset="0"/>
                <a:cs typeface="Calibri" panose="020F0502020204030204" pitchFamily="34" charset="0"/>
              </a:rPr>
              <a:t> / </a:t>
            </a:r>
            <a:r>
              <a:rPr lang="it-IT" sz="2200" dirty="0" err="1">
                <a:latin typeface="Calibri" panose="020F0502020204030204" pitchFamily="34" charset="0"/>
                <a:cs typeface="Calibri" panose="020F0502020204030204" pitchFamily="34" charset="0"/>
              </a:rPr>
              <a:t>redemption</a:t>
            </a:r>
            <a:endParaRPr lang="it-IT" sz="2200" dirty="0">
              <a:latin typeface="Calibri" panose="020F0502020204030204" pitchFamily="34" charset="0"/>
              <a:cs typeface="Calibri" panose="020F0502020204030204" pitchFamily="34" charset="0"/>
            </a:endParaRPr>
          </a:p>
          <a:p>
            <a:pPr lvl="1"/>
            <a:r>
              <a:rPr lang="en-US" sz="2200" dirty="0">
                <a:latin typeface="Calibri" panose="020F0502020204030204" pitchFamily="34" charset="0"/>
                <a:cs typeface="Calibri" panose="020F0502020204030204" pitchFamily="34" charset="0"/>
              </a:rPr>
              <a:t>Debt insolvency (Default partial or total)</a:t>
            </a:r>
          </a:p>
          <a:p>
            <a:endParaRPr lang="it-IT" dirty="0"/>
          </a:p>
          <a:p>
            <a:endParaRPr lang="en-US" dirty="0"/>
          </a:p>
          <a:p>
            <a:endParaRPr lang="it-IT" dirty="0"/>
          </a:p>
        </p:txBody>
      </p:sp>
    </p:spTree>
    <p:extLst>
      <p:ext uri="{BB962C8B-B14F-4D97-AF65-F5344CB8AC3E}">
        <p14:creationId xmlns:p14="http://schemas.microsoft.com/office/powerpoint/2010/main" val="13191436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19536" y="276431"/>
            <a:ext cx="8064896" cy="1143000"/>
          </a:xfrm>
        </p:spPr>
        <p:txBody>
          <a:bodyPr>
            <a:noAutofit/>
          </a:bodyPr>
          <a:lstStyle/>
          <a:p>
            <a:pPr algn="ctr"/>
            <a:r>
              <a:rPr lang="it-IT" sz="4000" dirty="0" err="1">
                <a:cs typeface="Calibri" panose="020F0502020204030204" pitchFamily="34" charset="0"/>
              </a:rPr>
              <a:t>Imperfect</a:t>
            </a:r>
            <a:r>
              <a:rPr lang="it-IT" sz="4000" dirty="0">
                <a:cs typeface="Calibri" panose="020F0502020204030204" pitchFamily="34" charset="0"/>
              </a:rPr>
              <a:t> information and credit </a:t>
            </a:r>
            <a:r>
              <a:rPr lang="it-IT" sz="4000" dirty="0" err="1">
                <a:cs typeface="Calibri" panose="020F0502020204030204" pitchFamily="34" charset="0"/>
              </a:rPr>
              <a:t>risk</a:t>
            </a:r>
            <a:endParaRPr lang="it-IT" sz="4000" dirty="0">
              <a:cs typeface="Calibri" panose="020F0502020204030204" pitchFamily="34" charset="0"/>
            </a:endParaRPr>
          </a:p>
        </p:txBody>
      </p:sp>
      <p:sp>
        <p:nvSpPr>
          <p:cNvPr id="3" name="Segnaposto contenuto 2"/>
          <p:cNvSpPr>
            <a:spLocks noGrp="1"/>
          </p:cNvSpPr>
          <p:nvPr>
            <p:ph idx="1"/>
          </p:nvPr>
        </p:nvSpPr>
        <p:spPr>
          <a:xfrm>
            <a:off x="711199" y="1443002"/>
            <a:ext cx="10529455" cy="4830762"/>
          </a:xfrm>
        </p:spPr>
        <p:txBody>
          <a:bodyPr>
            <a:normAutofit/>
          </a:bodyPr>
          <a:lstStyle/>
          <a:p>
            <a:r>
              <a:rPr lang="en-US" dirty="0" smtClean="0">
                <a:solidFill>
                  <a:srgbClr val="FF0000"/>
                </a:solidFill>
                <a:latin typeface="Calibri" panose="020F0502020204030204" pitchFamily="34" charset="0"/>
                <a:cs typeface="Calibri" panose="020F0502020204030204" pitchFamily="34" charset="0"/>
              </a:rPr>
              <a:t>The lender and the borrower share the credit risk (risk of default).</a:t>
            </a:r>
          </a:p>
          <a:p>
            <a:endParaRPr lang="en-US" dirty="0" smtClean="0">
              <a:solidFill>
                <a:srgbClr val="FF0000"/>
              </a:solidFill>
              <a:latin typeface="Calibri" panose="020F0502020204030204" pitchFamily="34" charset="0"/>
              <a:cs typeface="Calibri" panose="020F0502020204030204" pitchFamily="34" charset="0"/>
            </a:endParaRPr>
          </a:p>
          <a:p>
            <a:r>
              <a:rPr lang="en-US" dirty="0" smtClean="0">
                <a:latin typeface="Calibri" panose="020F0502020204030204" pitchFamily="34" charset="0"/>
                <a:cs typeface="Calibri" panose="020F0502020204030204" pitchFamily="34" charset="0"/>
              </a:rPr>
              <a:t>To the borrower, the credit risk is the risk of going bankrupt (with the costs / penalties / stigma this entails) and, more generally, the risk of earning a lower than expected return on the activity financed by borrowing.</a:t>
            </a:r>
          </a:p>
          <a:p>
            <a:endParaRPr lang="en-US" dirty="0" smtClean="0">
              <a:solidFill>
                <a:srgbClr val="FF0000"/>
              </a:solidFill>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To the </a:t>
            </a:r>
            <a:r>
              <a:rPr lang="en-US" dirty="0" smtClean="0">
                <a:latin typeface="Calibri" panose="020F0502020204030204" pitchFamily="34" charset="0"/>
                <a:cs typeface="Calibri" panose="020F0502020204030204" pitchFamily="34" charset="0"/>
              </a:rPr>
              <a:t>lender, </a:t>
            </a:r>
            <a:r>
              <a:rPr lang="en-US" dirty="0">
                <a:latin typeface="Calibri" panose="020F0502020204030204" pitchFamily="34" charset="0"/>
                <a:cs typeface="Calibri" panose="020F0502020204030204" pitchFamily="34" charset="0"/>
              </a:rPr>
              <a:t>the credit risk is the risk of </a:t>
            </a:r>
            <a:r>
              <a:rPr lang="en-US" dirty="0" smtClean="0">
                <a:latin typeface="Calibri" panose="020F0502020204030204" pitchFamily="34" charset="0"/>
                <a:cs typeface="Calibri" panose="020F0502020204030204" pitchFamily="34" charset="0"/>
              </a:rPr>
              <a:t>losing her/his money in case of default and, </a:t>
            </a:r>
            <a:r>
              <a:rPr lang="en-US" dirty="0">
                <a:latin typeface="Calibri" panose="020F0502020204030204" pitchFamily="34" charset="0"/>
                <a:cs typeface="Calibri" panose="020F0502020204030204" pitchFamily="34" charset="0"/>
              </a:rPr>
              <a:t>more generally, the risk of earning a lower than expected return on the </a:t>
            </a:r>
            <a:r>
              <a:rPr lang="en-US" dirty="0" smtClean="0">
                <a:latin typeface="Calibri" panose="020F0502020204030204" pitchFamily="34" charset="0"/>
                <a:cs typeface="Calibri" panose="020F0502020204030204" pitchFamily="34" charset="0"/>
              </a:rPr>
              <a:t>loan. </a:t>
            </a:r>
            <a:endParaRPr lang="en-US" dirty="0">
              <a:latin typeface="Calibri" panose="020F0502020204030204" pitchFamily="34" charset="0"/>
              <a:cs typeface="Calibri" panose="020F0502020204030204" pitchFamily="34" charset="0"/>
            </a:endParaRPr>
          </a:p>
          <a:p>
            <a:endParaRPr lang="en-US" dirty="0" smtClean="0">
              <a:solidFill>
                <a:srgbClr val="FF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36594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463148" y="300002"/>
            <a:ext cx="9025555" cy="1143000"/>
          </a:xfrm>
        </p:spPr>
        <p:txBody>
          <a:bodyPr>
            <a:noAutofit/>
          </a:bodyPr>
          <a:lstStyle/>
          <a:p>
            <a:pPr algn="ctr"/>
            <a:r>
              <a:rPr lang="it-IT" sz="4000" dirty="0" err="1">
                <a:cs typeface="Calibri" panose="020F0502020204030204" pitchFamily="34" charset="0"/>
              </a:rPr>
              <a:t>Imperfect</a:t>
            </a:r>
            <a:r>
              <a:rPr lang="it-IT" sz="4000" dirty="0">
                <a:cs typeface="Calibri" panose="020F0502020204030204" pitchFamily="34" charset="0"/>
              </a:rPr>
              <a:t> information and credit </a:t>
            </a:r>
            <a:r>
              <a:rPr lang="it-IT" sz="4000" dirty="0" err="1" smtClean="0">
                <a:cs typeface="Calibri" panose="020F0502020204030204" pitchFamily="34" charset="0"/>
              </a:rPr>
              <a:t>risk</a:t>
            </a:r>
            <a:r>
              <a:rPr lang="it-IT" sz="4000" dirty="0" smtClean="0">
                <a:cs typeface="Calibri" panose="020F0502020204030204" pitchFamily="34" charset="0"/>
              </a:rPr>
              <a:t>, 2</a:t>
            </a:r>
            <a:endParaRPr lang="it-IT" sz="4000" dirty="0">
              <a:cs typeface="Calibri" panose="020F0502020204030204" pitchFamily="34" charset="0"/>
            </a:endParaRPr>
          </a:p>
        </p:txBody>
      </p:sp>
      <p:sp>
        <p:nvSpPr>
          <p:cNvPr id="3" name="Segnaposto contenuto 2"/>
          <p:cNvSpPr>
            <a:spLocks noGrp="1"/>
          </p:cNvSpPr>
          <p:nvPr>
            <p:ph idx="1"/>
          </p:nvPr>
        </p:nvSpPr>
        <p:spPr>
          <a:xfrm>
            <a:off x="711199" y="1443002"/>
            <a:ext cx="10529455" cy="4830762"/>
          </a:xfrm>
        </p:spPr>
        <p:txBody>
          <a:bodyPr>
            <a:normAutofit fontScale="92500" lnSpcReduction="20000"/>
          </a:bodyPr>
          <a:lstStyle/>
          <a:p>
            <a:r>
              <a:rPr lang="en-US" dirty="0" smtClean="0">
                <a:solidFill>
                  <a:srgbClr val="FF0000"/>
                </a:solidFill>
                <a:latin typeface="Calibri" panose="020F0502020204030204" pitchFamily="34" charset="0"/>
                <a:cs typeface="Calibri" panose="020F0502020204030204" pitchFamily="34" charset="0"/>
              </a:rPr>
              <a:t>Credit risk is enhanced by information </a:t>
            </a:r>
            <a:r>
              <a:rPr lang="en-US" dirty="0">
                <a:solidFill>
                  <a:srgbClr val="FF0000"/>
                </a:solidFill>
                <a:latin typeface="Calibri" panose="020F0502020204030204" pitchFamily="34" charset="0"/>
                <a:cs typeface="Calibri" panose="020F0502020204030204" pitchFamily="34" charset="0"/>
              </a:rPr>
              <a:t>asymmetry</a:t>
            </a:r>
            <a:r>
              <a:rPr lang="en-US" dirty="0">
                <a:latin typeface="Calibri" panose="020F0502020204030204" pitchFamily="34" charset="0"/>
                <a:cs typeface="Calibri" panose="020F0502020204030204" pitchFamily="34" charset="0"/>
              </a:rPr>
              <a:t> between the provider </a:t>
            </a:r>
            <a:r>
              <a:rPr lang="en-US" dirty="0" smtClean="0">
                <a:latin typeface="Calibri" panose="020F0502020204030204" pitchFamily="34" charset="0"/>
                <a:cs typeface="Calibri" panose="020F0502020204030204" pitchFamily="34" charset="0"/>
              </a:rPr>
              <a:t>and the receiver of funds, i.e. between lender and borrower (</a:t>
            </a:r>
            <a:r>
              <a:rPr lang="en-US" dirty="0" smtClean="0">
                <a:solidFill>
                  <a:srgbClr val="FF0000"/>
                </a:solidFill>
                <a:latin typeface="Calibri" panose="020F0502020204030204" pitchFamily="34" charset="0"/>
                <a:cs typeface="Calibri" panose="020F0502020204030204" pitchFamily="34" charset="0"/>
              </a:rPr>
              <a:t>principal – agent relationship</a:t>
            </a:r>
            <a:r>
              <a:rPr lang="en-US" dirty="0" smtClean="0">
                <a:latin typeface="Calibri" panose="020F0502020204030204" pitchFamily="34" charset="0"/>
                <a:cs typeface="Calibri" panose="020F0502020204030204" pitchFamily="34" charset="0"/>
              </a:rPr>
              <a:t>). </a:t>
            </a:r>
          </a:p>
          <a:p>
            <a:endParaRPr lang="en-US" dirty="0">
              <a:latin typeface="Calibri" panose="020F0502020204030204" pitchFamily="34" charset="0"/>
              <a:cs typeface="Calibri" panose="020F0502020204030204" pitchFamily="34" charset="0"/>
            </a:endParaRPr>
          </a:p>
          <a:p>
            <a:r>
              <a:rPr lang="en-US" dirty="0" smtClean="0">
                <a:latin typeface="Calibri" panose="020F0502020204030204" pitchFamily="34" charset="0"/>
                <a:cs typeface="Calibri" panose="020F0502020204030204" pitchFamily="34" charset="0"/>
              </a:rPr>
              <a:t>In general, </a:t>
            </a:r>
            <a:r>
              <a:rPr lang="en-US" dirty="0" smtClean="0">
                <a:solidFill>
                  <a:srgbClr val="FF0000"/>
                </a:solidFill>
                <a:latin typeface="Calibri" panose="020F0502020204030204" pitchFamily="34" charset="0"/>
                <a:cs typeface="Calibri" panose="020F0502020204030204" pitchFamily="34" charset="0"/>
              </a:rPr>
              <a:t>borrowers </a:t>
            </a:r>
            <a:r>
              <a:rPr lang="en-US" dirty="0">
                <a:solidFill>
                  <a:srgbClr val="FF0000"/>
                </a:solidFill>
                <a:latin typeface="Calibri" panose="020F0502020204030204" pitchFamily="34" charset="0"/>
                <a:cs typeface="Calibri" panose="020F0502020204030204" pitchFamily="34" charset="0"/>
              </a:rPr>
              <a:t>know more </a:t>
            </a:r>
            <a:r>
              <a:rPr lang="en-US" dirty="0">
                <a:latin typeface="Calibri" panose="020F0502020204030204" pitchFamily="34" charset="0"/>
                <a:cs typeface="Calibri" panose="020F0502020204030204" pitchFamily="34" charset="0"/>
              </a:rPr>
              <a:t>about their financial conditions and their </a:t>
            </a:r>
            <a:r>
              <a:rPr lang="en-US" dirty="0" smtClean="0">
                <a:latin typeface="Calibri" panose="020F0502020204030204" pitchFamily="34" charset="0"/>
                <a:cs typeface="Calibri" panose="020F0502020204030204" pitchFamily="34" charset="0"/>
              </a:rPr>
              <a:t>prospects </a:t>
            </a:r>
            <a:r>
              <a:rPr lang="en-US" dirty="0">
                <a:solidFill>
                  <a:srgbClr val="FF0000"/>
                </a:solidFill>
                <a:latin typeface="Calibri" panose="020F0502020204030204" pitchFamily="34" charset="0"/>
                <a:cs typeface="Calibri" panose="020F0502020204030204" pitchFamily="34" charset="0"/>
              </a:rPr>
              <a:t>than </a:t>
            </a:r>
            <a:r>
              <a:rPr lang="en-US" dirty="0" smtClean="0">
                <a:solidFill>
                  <a:srgbClr val="FF0000"/>
                </a:solidFill>
                <a:latin typeface="Calibri" panose="020F0502020204030204" pitchFamily="34" charset="0"/>
                <a:cs typeface="Calibri" panose="020F0502020204030204" pitchFamily="34" charset="0"/>
              </a:rPr>
              <a:t>lenders</a:t>
            </a:r>
            <a:r>
              <a:rPr lang="en-US" dirty="0" smtClean="0">
                <a:latin typeface="Calibri" panose="020F0502020204030204" pitchFamily="34" charset="0"/>
                <a:cs typeface="Calibri" panose="020F0502020204030204" pitchFamily="34" charset="0"/>
              </a:rPr>
              <a:t>, and may try to exploit this information to their advantage and the detriment of lenders. </a:t>
            </a:r>
            <a:r>
              <a:rPr lang="en-US" dirty="0" smtClean="0">
                <a:solidFill>
                  <a:srgbClr val="FF0000"/>
                </a:solidFill>
                <a:latin typeface="Calibri" panose="020F0502020204030204" pitchFamily="34" charset="0"/>
                <a:cs typeface="Calibri" panose="020F0502020204030204" pitchFamily="34" charset="0"/>
              </a:rPr>
              <a:t>Lenders know this and act accordingly</a:t>
            </a:r>
            <a:r>
              <a:rPr lang="en-US" dirty="0" smtClean="0">
                <a:latin typeface="Calibri" panose="020F0502020204030204" pitchFamily="34" charset="0"/>
                <a:cs typeface="Calibri" panose="020F0502020204030204" pitchFamily="34" charset="0"/>
              </a:rPr>
              <a:t> (credit rationing, incomplete markets) </a:t>
            </a:r>
          </a:p>
          <a:p>
            <a:endParaRPr lang="en-US" dirty="0">
              <a:latin typeface="Calibri" panose="020F0502020204030204" pitchFamily="34" charset="0"/>
              <a:cs typeface="Calibri" panose="020F0502020204030204" pitchFamily="34" charset="0"/>
            </a:endParaRPr>
          </a:p>
          <a:p>
            <a:r>
              <a:rPr lang="en-US" dirty="0" smtClean="0">
                <a:solidFill>
                  <a:srgbClr val="FF0000"/>
                </a:solidFill>
                <a:latin typeface="Calibri" panose="020F0502020204030204" pitchFamily="34" charset="0"/>
                <a:cs typeface="Calibri" panose="020F0502020204030204" pitchFamily="34" charset="0"/>
              </a:rPr>
              <a:t>Because of information asymmetries (market failure), credit markets cannot function as anonymous price-taking markets </a:t>
            </a:r>
            <a:r>
              <a:rPr lang="en-US" dirty="0" smtClean="0">
                <a:latin typeface="Calibri" panose="020F0502020204030204" pitchFamily="34" charset="0"/>
                <a:cs typeface="Calibri" panose="020F0502020204030204" pitchFamily="34" charset="0"/>
              </a:rPr>
              <a:t>in the neoclassical sense. In general both the identity of the seller and the quantity sold are crucial determinants of its value (possibility of default increases with the level of indebtedness fro external and internal reasons).</a:t>
            </a:r>
            <a:endParaRPr lang="en-US" dirty="0">
              <a:latin typeface="Calibri" panose="020F0502020204030204" pitchFamily="34" charset="0"/>
              <a:cs typeface="Calibri" panose="020F0502020204030204" pitchFamily="34" charset="0"/>
            </a:endParaRPr>
          </a:p>
          <a:p>
            <a:endParaRPr lang="en-US" dirty="0" smtClean="0"/>
          </a:p>
        </p:txBody>
      </p:sp>
    </p:spTree>
    <p:extLst>
      <p:ext uri="{BB962C8B-B14F-4D97-AF65-F5344CB8AC3E}">
        <p14:creationId xmlns:p14="http://schemas.microsoft.com/office/powerpoint/2010/main" val="42384685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19536" y="276431"/>
            <a:ext cx="8280920" cy="1143000"/>
          </a:xfrm>
        </p:spPr>
        <p:txBody>
          <a:bodyPr>
            <a:noAutofit/>
          </a:bodyPr>
          <a:lstStyle/>
          <a:p>
            <a:pPr algn="ctr"/>
            <a:r>
              <a:rPr lang="it-IT" sz="4000" dirty="0" err="1">
                <a:cs typeface="Calibri" panose="020F0502020204030204" pitchFamily="34" charset="0"/>
              </a:rPr>
              <a:t>Imperfect</a:t>
            </a:r>
            <a:r>
              <a:rPr lang="it-IT" sz="4000" dirty="0">
                <a:cs typeface="Calibri" panose="020F0502020204030204" pitchFamily="34" charset="0"/>
              </a:rPr>
              <a:t> information and credit </a:t>
            </a:r>
            <a:r>
              <a:rPr lang="it-IT" sz="4000" dirty="0" err="1">
                <a:cs typeface="Calibri" panose="020F0502020204030204" pitchFamily="34" charset="0"/>
              </a:rPr>
              <a:t>risk</a:t>
            </a:r>
            <a:r>
              <a:rPr lang="it-IT" sz="4000" dirty="0">
                <a:cs typeface="Calibri" panose="020F0502020204030204" pitchFamily="34" charset="0"/>
              </a:rPr>
              <a:t>, 2</a:t>
            </a:r>
          </a:p>
        </p:txBody>
      </p:sp>
      <p:sp>
        <p:nvSpPr>
          <p:cNvPr id="3" name="Segnaposto contenuto 2"/>
          <p:cNvSpPr>
            <a:spLocks noGrp="1"/>
          </p:cNvSpPr>
          <p:nvPr>
            <p:ph idx="1"/>
          </p:nvPr>
        </p:nvSpPr>
        <p:spPr>
          <a:xfrm>
            <a:off x="591127" y="1443002"/>
            <a:ext cx="11176000" cy="4830762"/>
          </a:xfrm>
        </p:spPr>
        <p:txBody>
          <a:bodyPr>
            <a:normAutofit/>
          </a:bodyPr>
          <a:lstStyle/>
          <a:p>
            <a:r>
              <a:rPr lang="en-US" sz="2400" dirty="0">
                <a:latin typeface="Calibri" panose="020F0502020204030204" pitchFamily="34" charset="0"/>
                <a:cs typeface="Calibri" panose="020F0502020204030204" pitchFamily="34" charset="0"/>
              </a:rPr>
              <a:t>How can the lender be sure that the borrower will not simply run away with the funds or take on unsustainable risks? (</a:t>
            </a:r>
            <a:r>
              <a:rPr lang="en-US" sz="2400" dirty="0">
                <a:solidFill>
                  <a:srgbClr val="FF0000"/>
                </a:solidFill>
                <a:latin typeface="Calibri" panose="020F0502020204030204" pitchFamily="34" charset="0"/>
                <a:cs typeface="Calibri" panose="020F0502020204030204" pitchFamily="34" charset="0"/>
              </a:rPr>
              <a:t>Moral hazard, hidden </a:t>
            </a:r>
            <a:r>
              <a:rPr lang="en-US" sz="2400" dirty="0" smtClean="0">
                <a:solidFill>
                  <a:srgbClr val="FF0000"/>
                </a:solidFill>
                <a:latin typeface="Calibri" panose="020F0502020204030204" pitchFamily="34" charset="0"/>
                <a:cs typeface="Calibri" panose="020F0502020204030204" pitchFamily="34" charset="0"/>
              </a:rPr>
              <a:t>action</a:t>
            </a:r>
            <a:r>
              <a:rPr lang="en-US" sz="2400" dirty="0" smtClean="0">
                <a:latin typeface="Calibri" panose="020F0502020204030204" pitchFamily="34" charset="0"/>
                <a:cs typeface="Calibri" panose="020F0502020204030204" pitchFamily="34" charset="0"/>
              </a:rPr>
              <a:t>), How </a:t>
            </a:r>
            <a:r>
              <a:rPr lang="en-US" sz="2400" dirty="0">
                <a:latin typeface="Calibri" panose="020F0502020204030204" pitchFamily="34" charset="0"/>
                <a:cs typeface="Calibri" panose="020F0502020204030204" pitchFamily="34" charset="0"/>
              </a:rPr>
              <a:t>can the lender be sure the borrower is honest in the first place? (</a:t>
            </a:r>
            <a:r>
              <a:rPr lang="en-US" sz="2400" dirty="0">
                <a:solidFill>
                  <a:srgbClr val="FF0000"/>
                </a:solidFill>
                <a:latin typeface="Calibri" panose="020F0502020204030204" pitchFamily="34" charset="0"/>
                <a:cs typeface="Calibri" panose="020F0502020204030204" pitchFamily="34" charset="0"/>
              </a:rPr>
              <a:t>Adverse selection, hidden information</a:t>
            </a:r>
            <a:r>
              <a:rPr lang="en-US" sz="2400" dirty="0">
                <a:latin typeface="Calibri" panose="020F0502020204030204" pitchFamily="34" charset="0"/>
                <a:cs typeface="Calibri" panose="020F0502020204030204" pitchFamily="34" charset="0"/>
              </a:rPr>
              <a:t>)</a:t>
            </a:r>
          </a:p>
          <a:p>
            <a:endParaRPr lang="en-US" sz="2400"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Screening (ex ante) / monitoring (ex post)</a:t>
            </a:r>
          </a:p>
          <a:p>
            <a:pPr lvl="1"/>
            <a:r>
              <a:rPr lang="en-US" dirty="0">
                <a:latin typeface="Calibri" panose="020F0502020204030204" pitchFamily="34" charset="0"/>
                <a:cs typeface="Calibri" panose="020F0502020204030204" pitchFamily="34" charset="0"/>
              </a:rPr>
              <a:t>Guarantees</a:t>
            </a:r>
          </a:p>
          <a:p>
            <a:pPr lvl="1"/>
            <a:r>
              <a:rPr lang="en-US" dirty="0">
                <a:latin typeface="Calibri" panose="020F0502020204030204" pitchFamily="34" charset="0"/>
                <a:cs typeface="Calibri" panose="020F0502020204030204" pitchFamily="34" charset="0"/>
              </a:rPr>
              <a:t>Shorten maturity</a:t>
            </a:r>
          </a:p>
          <a:p>
            <a:pPr lvl="1"/>
            <a:r>
              <a:rPr lang="en-US" dirty="0">
                <a:latin typeface="Calibri" panose="020F0502020204030204" pitchFamily="34" charset="0"/>
                <a:cs typeface="Calibri" panose="020F0502020204030204" pitchFamily="34" charset="0"/>
              </a:rPr>
              <a:t>Reduce exposure </a:t>
            </a:r>
          </a:p>
          <a:p>
            <a:pPr lvl="1"/>
            <a:r>
              <a:rPr lang="en-US" dirty="0">
                <a:latin typeface="Calibri" panose="020F0502020204030204" pitchFamily="34" charset="0"/>
                <a:cs typeface="Calibri" panose="020F0502020204030204" pitchFamily="34" charset="0"/>
              </a:rPr>
              <a:t>Long-term customer relation</a:t>
            </a:r>
          </a:p>
          <a:p>
            <a:pPr lvl="1"/>
            <a:r>
              <a:rPr lang="en-US" dirty="0">
                <a:latin typeface="Calibri" panose="020F0502020204030204" pitchFamily="34" charset="0"/>
                <a:cs typeface="Calibri" panose="020F0502020204030204" pitchFamily="34" charset="0"/>
              </a:rPr>
              <a:t>Credit rationing</a:t>
            </a:r>
          </a:p>
          <a:p>
            <a:endParaRPr lang="en-US" dirty="0" smtClean="0"/>
          </a:p>
        </p:txBody>
      </p:sp>
    </p:spTree>
    <p:extLst>
      <p:ext uri="{BB962C8B-B14F-4D97-AF65-F5344CB8AC3E}">
        <p14:creationId xmlns:p14="http://schemas.microsoft.com/office/powerpoint/2010/main" val="28460671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55072" y="346652"/>
            <a:ext cx="10515600" cy="1325563"/>
          </a:xfrm>
        </p:spPr>
        <p:txBody>
          <a:bodyPr>
            <a:normAutofit/>
          </a:bodyPr>
          <a:lstStyle/>
          <a:p>
            <a:pPr algn="ctr"/>
            <a:r>
              <a:rPr lang="it-IT" sz="4200" dirty="0" err="1">
                <a:cs typeface="Calibri" panose="020F0502020204030204" pitchFamily="34" charset="0"/>
              </a:rPr>
              <a:t>Insolvency</a:t>
            </a:r>
            <a:r>
              <a:rPr lang="it-IT" sz="4200" dirty="0">
                <a:cs typeface="Calibri" panose="020F0502020204030204" pitchFamily="34" charset="0"/>
              </a:rPr>
              <a:t> / default</a:t>
            </a:r>
          </a:p>
        </p:txBody>
      </p:sp>
      <p:sp>
        <p:nvSpPr>
          <p:cNvPr id="3" name="Segnaposto contenuto 2"/>
          <p:cNvSpPr>
            <a:spLocks noGrp="1"/>
          </p:cNvSpPr>
          <p:nvPr>
            <p:ph idx="1"/>
          </p:nvPr>
        </p:nvSpPr>
        <p:spPr>
          <a:xfrm>
            <a:off x="838199" y="1484784"/>
            <a:ext cx="10864273" cy="5221560"/>
          </a:xfrm>
        </p:spPr>
        <p:txBody>
          <a:bodyPr>
            <a:normAutofit/>
          </a:bodyPr>
          <a:lstStyle/>
          <a:p>
            <a:endParaRPr lang="en-US" sz="2600" dirty="0" smtClean="0">
              <a:solidFill>
                <a:srgbClr val="FF0000"/>
              </a:solidFill>
              <a:latin typeface="Calibri" panose="020F0502020204030204" pitchFamily="34" charset="0"/>
              <a:cs typeface="Calibri" panose="020F0502020204030204" pitchFamily="34" charset="0"/>
            </a:endParaRPr>
          </a:p>
          <a:p>
            <a:r>
              <a:rPr lang="en-US" sz="2600" dirty="0" smtClean="0">
                <a:solidFill>
                  <a:srgbClr val="FF0000"/>
                </a:solidFill>
                <a:latin typeface="Calibri" panose="020F0502020204030204" pitchFamily="34" charset="0"/>
                <a:cs typeface="Calibri" panose="020F0502020204030204" pitchFamily="34" charset="0"/>
              </a:rPr>
              <a:t>Solvent </a:t>
            </a:r>
            <a:r>
              <a:rPr lang="en-US" sz="2600" dirty="0">
                <a:solidFill>
                  <a:srgbClr val="FF0000"/>
                </a:solidFill>
                <a:latin typeface="Calibri" panose="020F0502020204030204" pitchFamily="34" charset="0"/>
                <a:cs typeface="Calibri" panose="020F0502020204030204" pitchFamily="34" charset="0"/>
              </a:rPr>
              <a:t>(adj.) </a:t>
            </a:r>
            <a:r>
              <a:rPr lang="en-US" sz="2600" i="1" dirty="0">
                <a:latin typeface="Calibri" panose="020F0502020204030204" pitchFamily="34" charset="0"/>
                <a:cs typeface="Calibri" panose="020F0502020204030204" pitchFamily="34" charset="0"/>
              </a:rPr>
              <a:t>1650s, "able to pay all one owes," from French solvent, from Latin </a:t>
            </a:r>
            <a:r>
              <a:rPr lang="en-US" sz="2600" i="1" dirty="0" err="1">
                <a:latin typeface="Calibri" panose="020F0502020204030204" pitchFamily="34" charset="0"/>
                <a:cs typeface="Calibri" panose="020F0502020204030204" pitchFamily="34" charset="0"/>
              </a:rPr>
              <a:t>solventem</a:t>
            </a:r>
            <a:r>
              <a:rPr lang="en-US" sz="2600" i="1" dirty="0">
                <a:latin typeface="Calibri" panose="020F0502020204030204" pitchFamily="34" charset="0"/>
                <a:cs typeface="Calibri" panose="020F0502020204030204" pitchFamily="34" charset="0"/>
              </a:rPr>
              <a:t> (nominative </a:t>
            </a:r>
            <a:r>
              <a:rPr lang="en-US" sz="2600" i="1" dirty="0" err="1">
                <a:latin typeface="Calibri" panose="020F0502020204030204" pitchFamily="34" charset="0"/>
                <a:cs typeface="Calibri" panose="020F0502020204030204" pitchFamily="34" charset="0"/>
              </a:rPr>
              <a:t>solvens</a:t>
            </a:r>
            <a:r>
              <a:rPr lang="en-US" sz="2600" i="1" dirty="0">
                <a:latin typeface="Calibri" panose="020F0502020204030204" pitchFamily="34" charset="0"/>
                <a:cs typeface="Calibri" panose="020F0502020204030204" pitchFamily="34" charset="0"/>
              </a:rPr>
              <a:t>), present participle of </a:t>
            </a:r>
            <a:r>
              <a:rPr lang="en-US" sz="2600" i="1" dirty="0" err="1">
                <a:latin typeface="Calibri" panose="020F0502020204030204" pitchFamily="34" charset="0"/>
                <a:cs typeface="Calibri" panose="020F0502020204030204" pitchFamily="34" charset="0"/>
              </a:rPr>
              <a:t>solvere</a:t>
            </a:r>
            <a:r>
              <a:rPr lang="en-US" sz="2600" i="1" dirty="0">
                <a:latin typeface="Calibri" panose="020F0502020204030204" pitchFamily="34" charset="0"/>
                <a:cs typeface="Calibri" panose="020F0502020204030204" pitchFamily="34" charset="0"/>
              </a:rPr>
              <a:t> "loosen, dissolve" (see </a:t>
            </a:r>
            <a:r>
              <a:rPr lang="en-US" sz="2600" b="1" i="1" dirty="0">
                <a:latin typeface="Calibri" panose="020F0502020204030204" pitchFamily="34" charset="0"/>
                <a:cs typeface="Calibri" panose="020F0502020204030204" pitchFamily="34" charset="0"/>
              </a:rPr>
              <a:t>solve</a:t>
            </a:r>
            <a:r>
              <a:rPr lang="en-US" sz="2600" i="1" dirty="0">
                <a:latin typeface="Calibri" panose="020F0502020204030204" pitchFamily="34" charset="0"/>
                <a:cs typeface="Calibri" panose="020F0502020204030204" pitchFamily="34" charset="0"/>
              </a:rPr>
              <a:t>). Noun meaning "substance able to dissolve other substances" first recorded 1670s. (Source http://www.etymonline.com)</a:t>
            </a:r>
          </a:p>
          <a:p>
            <a:endParaRPr lang="en-US" sz="2600" b="1" u="sng" dirty="0" smtClean="0">
              <a:latin typeface="Calibri" panose="020F0502020204030204" pitchFamily="34" charset="0"/>
              <a:cs typeface="Calibri" panose="020F0502020204030204" pitchFamily="34" charset="0"/>
            </a:endParaRPr>
          </a:p>
          <a:p>
            <a:r>
              <a:rPr lang="en-US" sz="2600" dirty="0" smtClean="0">
                <a:solidFill>
                  <a:srgbClr val="FF0000"/>
                </a:solidFill>
                <a:latin typeface="Calibri" panose="020F0502020204030204" pitchFamily="34" charset="0"/>
                <a:cs typeface="Calibri" panose="020F0502020204030204" pitchFamily="34" charset="0"/>
              </a:rPr>
              <a:t>Bankruptcy (n.)</a:t>
            </a:r>
            <a:r>
              <a:rPr lang="en-US" sz="2600" dirty="0" smtClean="0">
                <a:latin typeface="Calibri" panose="020F0502020204030204" pitchFamily="34" charset="0"/>
                <a:cs typeface="Calibri" panose="020F0502020204030204" pitchFamily="34" charset="0"/>
              </a:rPr>
              <a:t>: </a:t>
            </a:r>
            <a:r>
              <a:rPr lang="en-US" sz="2600" i="1" dirty="0">
                <a:latin typeface="Calibri" panose="020F0502020204030204" pitchFamily="34" charset="0"/>
                <a:cs typeface="Calibri" panose="020F0502020204030204" pitchFamily="34" charset="0"/>
              </a:rPr>
              <a:t>1560s, from Italian </a:t>
            </a:r>
            <a:r>
              <a:rPr lang="en-US" sz="2600" i="1" dirty="0" err="1">
                <a:latin typeface="Calibri" panose="020F0502020204030204" pitchFamily="34" charset="0"/>
                <a:cs typeface="Calibri" panose="020F0502020204030204" pitchFamily="34" charset="0"/>
              </a:rPr>
              <a:t>banca</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rotta</a:t>
            </a:r>
            <a:r>
              <a:rPr lang="en-US" sz="2600" i="1" dirty="0">
                <a:latin typeface="Calibri" panose="020F0502020204030204" pitchFamily="34" charset="0"/>
                <a:cs typeface="Calibri" panose="020F0502020204030204" pitchFamily="34" charset="0"/>
              </a:rPr>
              <a:t>, literally "a broken bench," from </a:t>
            </a:r>
            <a:r>
              <a:rPr lang="en-US" sz="2600" i="1" dirty="0" err="1">
                <a:latin typeface="Calibri" panose="020F0502020204030204" pitchFamily="34" charset="0"/>
                <a:cs typeface="Calibri" panose="020F0502020204030204" pitchFamily="34" charset="0"/>
              </a:rPr>
              <a:t>banca</a:t>
            </a:r>
            <a:r>
              <a:rPr lang="en-US" sz="2600" i="1" dirty="0">
                <a:latin typeface="Calibri" panose="020F0502020204030204" pitchFamily="34" charset="0"/>
                <a:cs typeface="Calibri" panose="020F0502020204030204" pitchFamily="34" charset="0"/>
              </a:rPr>
              <a:t> "moneylender's shop," literally "bench" (see </a:t>
            </a:r>
            <a:r>
              <a:rPr lang="en-US" sz="2600" b="1" i="1" dirty="0">
                <a:latin typeface="Calibri" panose="020F0502020204030204" pitchFamily="34" charset="0"/>
                <a:cs typeface="Calibri" panose="020F0502020204030204" pitchFamily="34" charset="0"/>
                <a:hlinkClick r:id="rId2"/>
              </a:rPr>
              <a:t>bank</a:t>
            </a:r>
            <a:r>
              <a:rPr lang="en-US" sz="2600" i="1" dirty="0">
                <a:latin typeface="Calibri" panose="020F0502020204030204" pitchFamily="34" charset="0"/>
                <a:cs typeface="Calibri" panose="020F0502020204030204" pitchFamily="34" charset="0"/>
              </a:rPr>
              <a:t> (n.1)) + </a:t>
            </a:r>
            <a:r>
              <a:rPr lang="en-US" sz="2600" i="1" dirty="0" err="1">
                <a:latin typeface="Calibri" panose="020F0502020204030204" pitchFamily="34" charset="0"/>
                <a:cs typeface="Calibri" panose="020F0502020204030204" pitchFamily="34" charset="0"/>
              </a:rPr>
              <a:t>rotta</a:t>
            </a:r>
            <a:r>
              <a:rPr lang="en-US" sz="2600" i="1" dirty="0">
                <a:latin typeface="Calibri" panose="020F0502020204030204" pitchFamily="34" charset="0"/>
                <a:cs typeface="Calibri" panose="020F0502020204030204" pitchFamily="34" charset="0"/>
              </a:rPr>
              <a:t> "broken, defeated, interrupted" from (and remodeled on) Latin </a:t>
            </a:r>
            <a:r>
              <a:rPr lang="en-US" sz="2600" i="1" dirty="0" err="1">
                <a:latin typeface="Calibri" panose="020F0502020204030204" pitchFamily="34" charset="0"/>
                <a:cs typeface="Calibri" panose="020F0502020204030204" pitchFamily="34" charset="0"/>
              </a:rPr>
              <a:t>rupta</a:t>
            </a:r>
            <a:r>
              <a:rPr lang="en-US" sz="2600" i="1" dirty="0">
                <a:latin typeface="Calibri" panose="020F0502020204030204" pitchFamily="34" charset="0"/>
                <a:cs typeface="Calibri" panose="020F0502020204030204" pitchFamily="34" charset="0"/>
              </a:rPr>
              <a:t>, fem. past participle of </a:t>
            </a:r>
            <a:r>
              <a:rPr lang="en-US" sz="2600" i="1" dirty="0" err="1">
                <a:latin typeface="Calibri" panose="020F0502020204030204" pitchFamily="34" charset="0"/>
                <a:cs typeface="Calibri" panose="020F0502020204030204" pitchFamily="34" charset="0"/>
              </a:rPr>
              <a:t>rumpere</a:t>
            </a:r>
            <a:r>
              <a:rPr lang="en-US" sz="2600" i="1" dirty="0">
                <a:latin typeface="Calibri" panose="020F0502020204030204" pitchFamily="34" charset="0"/>
                <a:cs typeface="Calibri" panose="020F0502020204030204" pitchFamily="34" charset="0"/>
              </a:rPr>
              <a:t> "to break" (see </a:t>
            </a:r>
            <a:r>
              <a:rPr lang="en-US" sz="2600" b="1" i="1" dirty="0">
                <a:latin typeface="Calibri" panose="020F0502020204030204" pitchFamily="34" charset="0"/>
                <a:cs typeface="Calibri" panose="020F0502020204030204" pitchFamily="34" charset="0"/>
                <a:hlinkClick r:id="rId3"/>
              </a:rPr>
              <a:t>rupture</a:t>
            </a:r>
            <a:r>
              <a:rPr lang="en-US" sz="2600" i="1" dirty="0">
                <a:latin typeface="Calibri" panose="020F0502020204030204" pitchFamily="34" charset="0"/>
                <a:cs typeface="Calibri" panose="020F0502020204030204" pitchFamily="34" charset="0"/>
              </a:rPr>
              <a:t> (n.)). "[S]o called from the habit of breaking the bench of bankrupts" [Klein]. </a:t>
            </a:r>
            <a:r>
              <a:rPr lang="it-IT" sz="2600" i="1" dirty="0" err="1">
                <a:latin typeface="Calibri" panose="020F0502020204030204" pitchFamily="34" charset="0"/>
                <a:cs typeface="Calibri" panose="020F0502020204030204" pitchFamily="34" charset="0"/>
              </a:rPr>
              <a:t>Earlier</a:t>
            </a:r>
            <a:r>
              <a:rPr lang="it-IT" sz="2600" i="1" dirty="0">
                <a:latin typeface="Calibri" panose="020F0502020204030204" pitchFamily="34" charset="0"/>
                <a:cs typeface="Calibri" panose="020F0502020204030204" pitchFamily="34" charset="0"/>
              </a:rPr>
              <a:t> in English </a:t>
            </a:r>
            <a:r>
              <a:rPr lang="it-IT" sz="2600" i="1" dirty="0" err="1">
                <a:latin typeface="Calibri" panose="020F0502020204030204" pitchFamily="34" charset="0"/>
                <a:cs typeface="Calibri" panose="020F0502020204030204" pitchFamily="34" charset="0"/>
              </a:rPr>
              <a:t>as</a:t>
            </a:r>
            <a:r>
              <a:rPr lang="it-IT" sz="2600" i="1" dirty="0">
                <a:latin typeface="Calibri" panose="020F0502020204030204" pitchFamily="34" charset="0"/>
                <a:cs typeface="Calibri" panose="020F0502020204030204" pitchFamily="34" charset="0"/>
              </a:rPr>
              <a:t> a </a:t>
            </a:r>
            <a:r>
              <a:rPr lang="it-IT" sz="2600" i="1" dirty="0" err="1">
                <a:latin typeface="Calibri" panose="020F0502020204030204" pitchFamily="34" charset="0"/>
                <a:cs typeface="Calibri" panose="020F0502020204030204" pitchFamily="34" charset="0"/>
              </a:rPr>
              <a:t>noun</a:t>
            </a:r>
            <a:r>
              <a:rPr lang="it-IT" sz="2600" i="1" dirty="0">
                <a:latin typeface="Calibri" panose="020F0502020204030204" pitchFamily="34" charset="0"/>
                <a:cs typeface="Calibri" panose="020F0502020204030204" pitchFamily="34" charset="0"/>
              </a:rPr>
              <a:t>, "</a:t>
            </a:r>
            <a:r>
              <a:rPr lang="it-IT" sz="2600" i="1" dirty="0" err="1">
                <a:latin typeface="Calibri" panose="020F0502020204030204" pitchFamily="34" charset="0"/>
                <a:cs typeface="Calibri" panose="020F0502020204030204" pitchFamily="34" charset="0"/>
              </a:rPr>
              <a:t>bankrupt</a:t>
            </a:r>
            <a:r>
              <a:rPr lang="it-IT" sz="2600" i="1" dirty="0">
                <a:latin typeface="Calibri" panose="020F0502020204030204" pitchFamily="34" charset="0"/>
                <a:cs typeface="Calibri" panose="020F0502020204030204" pitchFamily="34" charset="0"/>
              </a:rPr>
              <a:t> </a:t>
            </a:r>
            <a:r>
              <a:rPr lang="it-IT" sz="2600" i="1" dirty="0" err="1">
                <a:latin typeface="Calibri" panose="020F0502020204030204" pitchFamily="34" charset="0"/>
                <a:cs typeface="Calibri" panose="020F0502020204030204" pitchFamily="34" charset="0"/>
              </a:rPr>
              <a:t>person</a:t>
            </a:r>
            <a:r>
              <a:rPr lang="it-IT" sz="2600" i="1" dirty="0">
                <a:latin typeface="Calibri" panose="020F0502020204030204" pitchFamily="34" charset="0"/>
                <a:cs typeface="Calibri" panose="020F0502020204030204" pitchFamily="34" charset="0"/>
              </a:rPr>
              <a:t>" (1530s</a:t>
            </a:r>
            <a:r>
              <a:rPr lang="it-IT" sz="2600" i="1" dirty="0" smtClean="0">
                <a:latin typeface="Calibri" panose="020F0502020204030204" pitchFamily="34" charset="0"/>
                <a:cs typeface="Calibri" panose="020F0502020204030204" pitchFamily="34" charset="0"/>
              </a:rPr>
              <a:t>) </a:t>
            </a:r>
            <a:r>
              <a:rPr lang="en-US" sz="2600" i="1" dirty="0">
                <a:latin typeface="Calibri" panose="020F0502020204030204" pitchFamily="34" charset="0"/>
                <a:cs typeface="Calibri" panose="020F0502020204030204" pitchFamily="34" charset="0"/>
              </a:rPr>
              <a:t>(Source http://www.etymonline.com)</a:t>
            </a:r>
          </a:p>
          <a:p>
            <a:endParaRPr lang="it-IT" i="1" dirty="0"/>
          </a:p>
          <a:p>
            <a:endParaRPr lang="en-US" i="1" dirty="0"/>
          </a:p>
          <a:p>
            <a:endParaRPr lang="it-IT" dirty="0"/>
          </a:p>
        </p:txBody>
      </p:sp>
    </p:spTree>
    <p:extLst>
      <p:ext uri="{BB962C8B-B14F-4D97-AF65-F5344CB8AC3E}">
        <p14:creationId xmlns:p14="http://schemas.microsoft.com/office/powerpoint/2010/main" val="26270805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err="1">
                <a:cs typeface="Calibri" panose="020F0502020204030204" pitchFamily="34" charset="0"/>
              </a:rPr>
              <a:t>Insolvency</a:t>
            </a:r>
            <a:r>
              <a:rPr lang="it-IT" sz="4200" dirty="0">
                <a:cs typeface="Calibri" panose="020F0502020204030204" pitchFamily="34" charset="0"/>
              </a:rPr>
              <a:t> / default</a:t>
            </a:r>
          </a:p>
        </p:txBody>
      </p:sp>
      <p:sp>
        <p:nvSpPr>
          <p:cNvPr id="3" name="Segnaposto contenuto 2"/>
          <p:cNvSpPr>
            <a:spLocks noGrp="1"/>
          </p:cNvSpPr>
          <p:nvPr>
            <p:ph idx="1"/>
          </p:nvPr>
        </p:nvSpPr>
        <p:spPr>
          <a:xfrm>
            <a:off x="838200" y="1549438"/>
            <a:ext cx="10520218" cy="4555798"/>
          </a:xfrm>
        </p:spPr>
        <p:txBody>
          <a:bodyPr>
            <a:normAutofit/>
          </a:bodyPr>
          <a:lstStyle/>
          <a:p>
            <a:r>
              <a:rPr lang="it-IT" sz="2400" dirty="0">
                <a:solidFill>
                  <a:srgbClr val="FF0000"/>
                </a:solidFill>
                <a:latin typeface="Calibri" panose="020F0502020204030204" pitchFamily="34" charset="0"/>
                <a:cs typeface="Calibri" panose="020F0502020204030204" pitchFamily="34" charset="0"/>
              </a:rPr>
              <a:t>Default </a:t>
            </a:r>
            <a:r>
              <a:rPr lang="it-IT" sz="2400" dirty="0" err="1">
                <a:solidFill>
                  <a:srgbClr val="FF0000"/>
                </a:solidFill>
                <a:latin typeface="Calibri" panose="020F0502020204030204" pitchFamily="34" charset="0"/>
                <a:cs typeface="Calibri" panose="020F0502020204030204" pitchFamily="34" charset="0"/>
              </a:rPr>
              <a:t>occurs</a:t>
            </a:r>
            <a:r>
              <a:rPr lang="it-IT" sz="2400" dirty="0">
                <a:solidFill>
                  <a:srgbClr val="FF0000"/>
                </a:solidFill>
                <a:latin typeface="Calibri" panose="020F0502020204030204" pitchFamily="34" charset="0"/>
                <a:cs typeface="Calibri" panose="020F0502020204030204" pitchFamily="34" charset="0"/>
              </a:rPr>
              <a:t> </a:t>
            </a:r>
            <a:r>
              <a:rPr lang="it-IT" sz="2400" dirty="0" err="1">
                <a:solidFill>
                  <a:srgbClr val="FF0000"/>
                </a:solidFill>
                <a:latin typeface="Calibri" panose="020F0502020204030204" pitchFamily="34" charset="0"/>
                <a:cs typeface="Calibri" panose="020F0502020204030204" pitchFamily="34" charset="0"/>
              </a:rPr>
              <a:t>when</a:t>
            </a:r>
            <a:r>
              <a:rPr lang="it-IT" sz="2400" dirty="0">
                <a:solidFill>
                  <a:srgbClr val="FF0000"/>
                </a:solidFill>
                <a:latin typeface="Calibri" panose="020F0502020204030204" pitchFamily="34" charset="0"/>
                <a:cs typeface="Calibri" panose="020F0502020204030204" pitchFamily="34" charset="0"/>
              </a:rPr>
              <a:t> </a:t>
            </a:r>
            <a:r>
              <a:rPr lang="it-IT" sz="2400" dirty="0" err="1">
                <a:solidFill>
                  <a:srgbClr val="FF0000"/>
                </a:solidFill>
                <a:latin typeface="Calibri" panose="020F0502020204030204" pitchFamily="34" charset="0"/>
                <a:cs typeface="Calibri" panose="020F0502020204030204" pitchFamily="34" charset="0"/>
              </a:rPr>
              <a:t>repayment</a:t>
            </a:r>
            <a:r>
              <a:rPr lang="it-IT" sz="2400" dirty="0">
                <a:solidFill>
                  <a:srgbClr val="FF0000"/>
                </a:solidFill>
                <a:latin typeface="Calibri" panose="020F0502020204030204" pitchFamily="34" charset="0"/>
                <a:cs typeface="Calibri" panose="020F0502020204030204" pitchFamily="34" charset="0"/>
              </a:rPr>
              <a:t> </a:t>
            </a:r>
            <a:r>
              <a:rPr lang="it-IT" sz="2400" dirty="0" err="1">
                <a:solidFill>
                  <a:srgbClr val="FF0000"/>
                </a:solidFill>
                <a:latin typeface="Calibri" panose="020F0502020204030204" pitchFamily="34" charset="0"/>
                <a:cs typeface="Calibri" panose="020F0502020204030204" pitchFamily="34" charset="0"/>
              </a:rPr>
              <a:t>is</a:t>
            </a:r>
            <a:r>
              <a:rPr lang="it-IT" sz="2400" dirty="0">
                <a:solidFill>
                  <a:srgbClr val="FF0000"/>
                </a:solidFill>
                <a:latin typeface="Calibri" panose="020F0502020204030204" pitchFamily="34" charset="0"/>
                <a:cs typeface="Calibri" panose="020F0502020204030204" pitchFamily="34" charset="0"/>
              </a:rPr>
              <a:t> </a:t>
            </a:r>
            <a:r>
              <a:rPr lang="it-IT" sz="2400" dirty="0" err="1">
                <a:solidFill>
                  <a:srgbClr val="FF0000"/>
                </a:solidFill>
                <a:latin typeface="Calibri" panose="020F0502020204030204" pitchFamily="34" charset="0"/>
                <a:cs typeface="Calibri" panose="020F0502020204030204" pitchFamily="34" charset="0"/>
              </a:rPr>
              <a:t>not</a:t>
            </a:r>
            <a:r>
              <a:rPr lang="it-IT" sz="2400" dirty="0">
                <a:solidFill>
                  <a:srgbClr val="FF0000"/>
                </a:solidFill>
                <a:latin typeface="Calibri" panose="020F0502020204030204" pitchFamily="34" charset="0"/>
                <a:cs typeface="Calibri" panose="020F0502020204030204" pitchFamily="34" charset="0"/>
              </a:rPr>
              <a:t> made </a:t>
            </a:r>
            <a:r>
              <a:rPr lang="it-IT" sz="2400" dirty="0">
                <a:latin typeface="Calibri" panose="020F0502020204030204" pitchFamily="34" charset="0"/>
                <a:cs typeface="Calibri" panose="020F0502020204030204" pitchFamily="34" charset="0"/>
              </a:rPr>
              <a:t>on time</a:t>
            </a:r>
          </a:p>
          <a:p>
            <a:endParaRPr lang="it-IT" sz="2400" dirty="0">
              <a:latin typeface="Calibri" panose="020F0502020204030204" pitchFamily="34" charset="0"/>
              <a:cs typeface="Calibri" panose="020F0502020204030204" pitchFamily="34" charset="0"/>
            </a:endParaRPr>
          </a:p>
          <a:p>
            <a:r>
              <a:rPr lang="it-IT" sz="2400" dirty="0">
                <a:solidFill>
                  <a:srgbClr val="FF0000"/>
                </a:solidFill>
                <a:latin typeface="Calibri" panose="020F0502020204030204" pitchFamily="34" charset="0"/>
                <a:cs typeface="Calibri" panose="020F0502020204030204" pitchFamily="34" charset="0"/>
              </a:rPr>
              <a:t>Default </a:t>
            </a:r>
            <a:r>
              <a:rPr lang="it-IT" sz="2400" dirty="0" err="1">
                <a:solidFill>
                  <a:srgbClr val="FF0000"/>
                </a:solidFill>
                <a:latin typeface="Calibri" panose="020F0502020204030204" pitchFamily="34" charset="0"/>
                <a:cs typeface="Calibri" panose="020F0502020204030204" pitchFamily="34" charset="0"/>
              </a:rPr>
              <a:t>may</a:t>
            </a:r>
            <a:r>
              <a:rPr lang="it-IT" sz="2400" dirty="0">
                <a:solidFill>
                  <a:srgbClr val="FF0000"/>
                </a:solidFill>
                <a:latin typeface="Calibri" panose="020F0502020204030204" pitchFamily="34" charset="0"/>
                <a:cs typeface="Calibri" panose="020F0502020204030204" pitchFamily="34" charset="0"/>
              </a:rPr>
              <a:t> be due to </a:t>
            </a:r>
            <a:r>
              <a:rPr lang="it-IT" sz="2400" dirty="0" err="1">
                <a:latin typeface="Calibri" panose="020F0502020204030204" pitchFamily="34" charset="0"/>
                <a:cs typeface="Calibri" panose="020F0502020204030204" pitchFamily="34" charset="0"/>
              </a:rPr>
              <a:t>feasibility</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constraints</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if</a:t>
            </a:r>
            <a:r>
              <a:rPr lang="it-IT" sz="2400" dirty="0">
                <a:latin typeface="Calibri" panose="020F0502020204030204" pitchFamily="34" charset="0"/>
                <a:cs typeface="Calibri" panose="020F0502020204030204" pitchFamily="34" charset="0"/>
              </a:rPr>
              <a:t> the </a:t>
            </a:r>
            <a:r>
              <a:rPr lang="it-IT" sz="2400" dirty="0" err="1">
                <a:latin typeface="Calibri" panose="020F0502020204030204" pitchFamily="34" charset="0"/>
                <a:cs typeface="Calibri" panose="020F0502020204030204" pitchFamily="34" charset="0"/>
              </a:rPr>
              <a:t>debtor</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has</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insufficient</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resources</a:t>
            </a:r>
            <a:r>
              <a:rPr lang="it-IT" sz="2400" dirty="0">
                <a:latin typeface="Calibri" panose="020F0502020204030204" pitchFamily="34" charset="0"/>
                <a:cs typeface="Calibri" panose="020F0502020204030204" pitchFamily="34" charset="0"/>
              </a:rPr>
              <a:t> to </a:t>
            </a:r>
            <a:r>
              <a:rPr lang="it-IT" sz="2400" dirty="0" err="1">
                <a:latin typeface="Calibri" panose="020F0502020204030204" pitchFamily="34" charset="0"/>
                <a:cs typeface="Calibri" panose="020F0502020204030204" pitchFamily="34" charset="0"/>
              </a:rPr>
              <a:t>meet</a:t>
            </a:r>
            <a:r>
              <a:rPr lang="it-IT" sz="2400" dirty="0">
                <a:latin typeface="Calibri" panose="020F0502020204030204" pitchFamily="34" charset="0"/>
                <a:cs typeface="Calibri" panose="020F0502020204030204" pitchFamily="34" charset="0"/>
              </a:rPr>
              <a:t> the </a:t>
            </a:r>
            <a:r>
              <a:rPr lang="it-IT" sz="2400" dirty="0" err="1">
                <a:latin typeface="Calibri" panose="020F0502020204030204" pitchFamily="34" charset="0"/>
                <a:cs typeface="Calibri" panose="020F0502020204030204" pitchFamily="34" charset="0"/>
              </a:rPr>
              <a:t>terms</a:t>
            </a:r>
            <a:r>
              <a:rPr lang="it-IT" sz="2400" dirty="0">
                <a:latin typeface="Calibri" panose="020F0502020204030204" pitchFamily="34" charset="0"/>
                <a:cs typeface="Calibri" panose="020F0502020204030204" pitchFamily="34" charset="0"/>
              </a:rPr>
              <a:t> of the </a:t>
            </a:r>
            <a:r>
              <a:rPr lang="it-IT" sz="2400" dirty="0" err="1">
                <a:latin typeface="Calibri" panose="020F0502020204030204" pitchFamily="34" charset="0"/>
                <a:cs typeface="Calibri" panose="020F0502020204030204" pitchFamily="34" charset="0"/>
              </a:rPr>
              <a:t>contract</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even</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if</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enforcement</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is</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perfect</a:t>
            </a:r>
            <a:r>
              <a:rPr lang="it-IT" sz="2400" dirty="0">
                <a:latin typeface="Calibri" panose="020F0502020204030204" pitchFamily="34" charset="0"/>
                <a:cs typeface="Calibri" panose="020F0502020204030204" pitchFamily="34" charset="0"/>
              </a:rPr>
              <a:t>), or incentive </a:t>
            </a:r>
            <a:r>
              <a:rPr lang="it-IT" sz="2400" dirty="0" err="1">
                <a:latin typeface="Calibri" panose="020F0502020204030204" pitchFamily="34" charset="0"/>
                <a:cs typeface="Calibri" panose="020F0502020204030204" pitchFamily="34" charset="0"/>
              </a:rPr>
              <a:t>constraints</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if</a:t>
            </a:r>
            <a:r>
              <a:rPr lang="it-IT" sz="2400" dirty="0">
                <a:latin typeface="Calibri" panose="020F0502020204030204" pitchFamily="34" charset="0"/>
                <a:cs typeface="Calibri" panose="020F0502020204030204" pitchFamily="34" charset="0"/>
              </a:rPr>
              <a:t> the creditor </a:t>
            </a:r>
            <a:r>
              <a:rPr lang="it-IT" sz="2400" dirty="0" err="1">
                <a:latin typeface="Calibri" panose="020F0502020204030204" pitchFamily="34" charset="0"/>
                <a:cs typeface="Calibri" panose="020F0502020204030204" pitchFamily="34" charset="0"/>
              </a:rPr>
              <a:t>cannot</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adequately</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enforce</a:t>
            </a:r>
            <a:r>
              <a:rPr lang="it-IT" sz="2400" dirty="0">
                <a:latin typeface="Calibri" panose="020F0502020204030204" pitchFamily="34" charset="0"/>
                <a:cs typeface="Calibri" panose="020F0502020204030204" pitchFamily="34" charset="0"/>
              </a:rPr>
              <a:t> the </a:t>
            </a:r>
            <a:r>
              <a:rPr lang="it-IT" sz="2400" dirty="0" err="1">
                <a:latin typeface="Calibri" panose="020F0502020204030204" pitchFamily="34" charset="0"/>
                <a:cs typeface="Calibri" panose="020F0502020204030204" pitchFamily="34" charset="0"/>
              </a:rPr>
              <a:t>contract</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limited</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liability</a:t>
            </a:r>
            <a:r>
              <a:rPr lang="it-IT" sz="2400" dirty="0">
                <a:latin typeface="Calibri" panose="020F0502020204030204" pitchFamily="34" charset="0"/>
                <a:cs typeface="Calibri" panose="020F0502020204030204" pitchFamily="34" charset="0"/>
              </a:rPr>
              <a:t> plus </a:t>
            </a:r>
            <a:r>
              <a:rPr lang="it-IT" sz="2400" dirty="0" err="1">
                <a:latin typeface="Calibri" panose="020F0502020204030204" pitchFamily="34" charset="0"/>
                <a:cs typeface="Calibri" panose="020F0502020204030204" pitchFamily="34" charset="0"/>
              </a:rPr>
              <a:t>costly</a:t>
            </a:r>
            <a:r>
              <a:rPr lang="it-IT" sz="2400" dirty="0">
                <a:latin typeface="Calibri" panose="020F0502020204030204" pitchFamily="34" charset="0"/>
                <a:cs typeface="Calibri" panose="020F0502020204030204" pitchFamily="34" charset="0"/>
              </a:rPr>
              <a:t> state </a:t>
            </a:r>
            <a:r>
              <a:rPr lang="it-IT" sz="2400" dirty="0" err="1">
                <a:latin typeface="Calibri" panose="020F0502020204030204" pitchFamily="34" charset="0"/>
                <a:cs typeface="Calibri" panose="020F0502020204030204" pitchFamily="34" charset="0"/>
              </a:rPr>
              <a:t>verification</a:t>
            </a:r>
            <a:r>
              <a:rPr lang="it-IT" sz="2400" dirty="0">
                <a:latin typeface="Calibri" panose="020F0502020204030204" pitchFamily="34" charset="0"/>
                <a:cs typeface="Calibri" panose="020F0502020204030204" pitchFamily="34" charset="0"/>
              </a:rPr>
              <a:t>)</a:t>
            </a:r>
          </a:p>
          <a:p>
            <a:endParaRPr lang="it-IT" sz="2400" dirty="0">
              <a:latin typeface="Calibri" panose="020F0502020204030204" pitchFamily="34" charset="0"/>
              <a:cs typeface="Calibri" panose="020F0502020204030204" pitchFamily="34" charset="0"/>
            </a:endParaRPr>
          </a:p>
          <a:p>
            <a:r>
              <a:rPr lang="it-IT" sz="2400" dirty="0" err="1">
                <a:solidFill>
                  <a:srgbClr val="FF0000"/>
                </a:solidFill>
                <a:latin typeface="Calibri" panose="020F0502020204030204" pitchFamily="34" charset="0"/>
                <a:cs typeface="Calibri" panose="020F0502020204030204" pitchFamily="34" charset="0"/>
              </a:rPr>
              <a:t>Containment</a:t>
            </a:r>
            <a:r>
              <a:rPr lang="it-IT" sz="2400" dirty="0">
                <a:solidFill>
                  <a:srgbClr val="FF0000"/>
                </a:solidFill>
                <a:latin typeface="Calibri" panose="020F0502020204030204" pitchFamily="34" charset="0"/>
                <a:cs typeface="Calibri" panose="020F0502020204030204" pitchFamily="34" charset="0"/>
              </a:rPr>
              <a:t> of default </a:t>
            </a:r>
            <a:r>
              <a:rPr lang="it-IT" sz="2400" dirty="0" err="1">
                <a:solidFill>
                  <a:srgbClr val="FF0000"/>
                </a:solidFill>
                <a:latin typeface="Calibri" panose="020F0502020204030204" pitchFamily="34" charset="0"/>
                <a:cs typeface="Calibri" panose="020F0502020204030204" pitchFamily="34" charset="0"/>
              </a:rPr>
              <a:t>risk</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requires</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disciplining</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mechanisms</a:t>
            </a:r>
            <a:endParaRPr lang="it-IT" sz="2400" dirty="0">
              <a:latin typeface="Calibri" panose="020F0502020204030204" pitchFamily="34" charset="0"/>
              <a:cs typeface="Calibri" panose="020F0502020204030204" pitchFamily="34" charset="0"/>
            </a:endParaRPr>
          </a:p>
          <a:p>
            <a:pPr lvl="1"/>
            <a:r>
              <a:rPr lang="it-IT" sz="2200" dirty="0">
                <a:latin typeface="Calibri" panose="020F0502020204030204" pitchFamily="34" charset="0"/>
                <a:cs typeface="Calibri" panose="020F0502020204030204" pitchFamily="34" charset="0"/>
              </a:rPr>
              <a:t>Legal </a:t>
            </a:r>
            <a:r>
              <a:rPr lang="it-IT" sz="2200" dirty="0" err="1">
                <a:latin typeface="Calibri" panose="020F0502020204030204" pitchFamily="34" charset="0"/>
                <a:cs typeface="Calibri" panose="020F0502020204030204" pitchFamily="34" charset="0"/>
              </a:rPr>
              <a:t>provisions</a:t>
            </a:r>
            <a:r>
              <a:rPr lang="it-IT" sz="2200" dirty="0">
                <a:latin typeface="Calibri" panose="020F0502020204030204" pitchFamily="34" charset="0"/>
                <a:cs typeface="Calibri" panose="020F0502020204030204" pitchFamily="34" charset="0"/>
              </a:rPr>
              <a:t> (</a:t>
            </a:r>
            <a:r>
              <a:rPr lang="it-IT" sz="2200" dirty="0" err="1">
                <a:latin typeface="Calibri" panose="020F0502020204030204" pitchFamily="34" charset="0"/>
                <a:cs typeface="Calibri" panose="020F0502020204030204" pitchFamily="34" charset="0"/>
              </a:rPr>
              <a:t>bankruptcy</a:t>
            </a:r>
            <a:r>
              <a:rPr lang="it-IT" sz="2200" dirty="0">
                <a:latin typeface="Calibri" panose="020F0502020204030204" pitchFamily="34" charset="0"/>
                <a:cs typeface="Calibri" panose="020F0502020204030204" pitchFamily="34" charset="0"/>
              </a:rPr>
              <a:t> </a:t>
            </a:r>
            <a:r>
              <a:rPr lang="it-IT" sz="2200" dirty="0" err="1">
                <a:latin typeface="Calibri" panose="020F0502020204030204" pitchFamily="34" charset="0"/>
                <a:cs typeface="Calibri" panose="020F0502020204030204" pitchFamily="34" charset="0"/>
              </a:rPr>
              <a:t>laws</a:t>
            </a:r>
            <a:r>
              <a:rPr lang="it-IT" sz="2200" dirty="0">
                <a:latin typeface="Calibri" panose="020F0502020204030204" pitchFamily="34" charset="0"/>
                <a:cs typeface="Calibri" panose="020F0502020204030204" pitchFamily="34" charset="0"/>
              </a:rPr>
              <a:t>)</a:t>
            </a:r>
          </a:p>
          <a:p>
            <a:pPr lvl="1"/>
            <a:r>
              <a:rPr lang="it-IT" sz="2200" dirty="0">
                <a:latin typeface="Calibri" panose="020F0502020204030204" pitchFamily="34" charset="0"/>
                <a:cs typeface="Calibri" panose="020F0502020204030204" pitchFamily="34" charset="0"/>
              </a:rPr>
              <a:t>Social stigma</a:t>
            </a:r>
          </a:p>
          <a:p>
            <a:pPr lvl="1"/>
            <a:r>
              <a:rPr lang="it-IT" sz="2200" dirty="0" err="1">
                <a:latin typeface="Calibri" panose="020F0502020204030204" pitchFamily="34" charset="0"/>
                <a:cs typeface="Calibri" panose="020F0502020204030204" pitchFamily="34" charset="0"/>
              </a:rPr>
              <a:t>Exclusion</a:t>
            </a:r>
            <a:r>
              <a:rPr lang="it-IT" sz="2200" dirty="0">
                <a:latin typeface="Calibri" panose="020F0502020204030204" pitchFamily="34" charset="0"/>
                <a:cs typeface="Calibri" panose="020F0502020204030204" pitchFamily="34" charset="0"/>
              </a:rPr>
              <a:t> from or </a:t>
            </a:r>
            <a:r>
              <a:rPr lang="it-IT" sz="2200" dirty="0" err="1">
                <a:latin typeface="Calibri" panose="020F0502020204030204" pitchFamily="34" charset="0"/>
                <a:cs typeface="Calibri" panose="020F0502020204030204" pitchFamily="34" charset="0"/>
              </a:rPr>
              <a:t>discrimination</a:t>
            </a:r>
            <a:r>
              <a:rPr lang="it-IT" sz="2200" dirty="0">
                <a:latin typeface="Calibri" panose="020F0502020204030204" pitchFamily="34" charset="0"/>
                <a:cs typeface="Calibri" panose="020F0502020204030204" pitchFamily="34" charset="0"/>
              </a:rPr>
              <a:t> in the future credit market</a:t>
            </a:r>
          </a:p>
          <a:p>
            <a:endParaRPr lang="it-IT" i="1" dirty="0"/>
          </a:p>
          <a:p>
            <a:endParaRPr lang="en-US" i="1" dirty="0"/>
          </a:p>
          <a:p>
            <a:endParaRPr lang="it-IT" dirty="0"/>
          </a:p>
        </p:txBody>
      </p:sp>
    </p:spTree>
    <p:extLst>
      <p:ext uri="{BB962C8B-B14F-4D97-AF65-F5344CB8AC3E}">
        <p14:creationId xmlns:p14="http://schemas.microsoft.com/office/powerpoint/2010/main" val="40968530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207568" y="197768"/>
            <a:ext cx="7498080" cy="1143000"/>
          </a:xfrm>
        </p:spPr>
        <p:txBody>
          <a:bodyPr>
            <a:normAutofit/>
          </a:bodyPr>
          <a:lstStyle/>
          <a:p>
            <a:pPr algn="ctr"/>
            <a:r>
              <a:rPr lang="it-IT" sz="4200" dirty="0" err="1">
                <a:cs typeface="Calibri" panose="020F0502020204030204" pitchFamily="34" charset="0"/>
              </a:rPr>
              <a:t>Interest</a:t>
            </a:r>
            <a:endParaRPr lang="it-IT" sz="4200" dirty="0">
              <a:cs typeface="Calibri" panose="020F0502020204030204" pitchFamily="34" charset="0"/>
            </a:endParaRPr>
          </a:p>
        </p:txBody>
      </p:sp>
      <p:sp>
        <p:nvSpPr>
          <p:cNvPr id="3" name="Segnaposto contenuto 2"/>
          <p:cNvSpPr>
            <a:spLocks noGrp="1"/>
          </p:cNvSpPr>
          <p:nvPr>
            <p:ph idx="1"/>
          </p:nvPr>
        </p:nvSpPr>
        <p:spPr>
          <a:xfrm>
            <a:off x="951345" y="1412776"/>
            <a:ext cx="10584873" cy="5221560"/>
          </a:xfrm>
        </p:spPr>
        <p:txBody>
          <a:bodyPr>
            <a:normAutofit/>
          </a:bodyPr>
          <a:lstStyle/>
          <a:p>
            <a:r>
              <a:rPr lang="en-US" sz="2400" dirty="0" smtClean="0">
                <a:solidFill>
                  <a:srgbClr val="FF0000"/>
                </a:solidFill>
                <a:latin typeface="Calibri" panose="020F0502020204030204" pitchFamily="34" charset="0"/>
                <a:cs typeface="Calibri" panose="020F0502020204030204" pitchFamily="34" charset="0"/>
              </a:rPr>
              <a:t>Interest</a:t>
            </a:r>
            <a:r>
              <a:rPr lang="en-US" sz="2400" dirty="0" smtClean="0">
                <a:latin typeface="Calibri" panose="020F0502020204030204" pitchFamily="34" charset="0"/>
                <a:cs typeface="Calibri" panose="020F0502020204030204" pitchFamily="34" charset="0"/>
              </a:rPr>
              <a:t>: </a:t>
            </a:r>
            <a:r>
              <a:rPr lang="en-US" sz="2400" i="1" dirty="0" smtClean="0">
                <a:latin typeface="Calibri" panose="020F0502020204030204" pitchFamily="34" charset="0"/>
                <a:cs typeface="Calibri" panose="020F0502020204030204" pitchFamily="34" charset="0"/>
              </a:rPr>
              <a:t>mid-15c</a:t>
            </a:r>
            <a:r>
              <a:rPr lang="en-US" sz="2400" i="1" dirty="0">
                <a:latin typeface="Calibri" panose="020F0502020204030204" pitchFamily="34" charset="0"/>
                <a:cs typeface="Calibri" panose="020F0502020204030204" pitchFamily="34" charset="0"/>
              </a:rPr>
              <a:t>., "legal claim or right; concern; benefit, advantage;" earlier </a:t>
            </a:r>
            <a:r>
              <a:rPr lang="en-US" sz="2400" i="1" dirty="0" err="1">
                <a:latin typeface="Calibri" panose="020F0502020204030204" pitchFamily="34" charset="0"/>
                <a:cs typeface="Calibri" panose="020F0502020204030204" pitchFamily="34" charset="0"/>
              </a:rPr>
              <a:t>interesse</a:t>
            </a:r>
            <a:r>
              <a:rPr lang="en-US" sz="2400" i="1" dirty="0">
                <a:latin typeface="Calibri" panose="020F0502020204030204" pitchFamily="34" charset="0"/>
                <a:cs typeface="Calibri" panose="020F0502020204030204" pitchFamily="34" charset="0"/>
              </a:rPr>
              <a:t> (late 14c.), from Anglo-French </a:t>
            </a:r>
            <a:r>
              <a:rPr lang="en-US" sz="2400" i="1" dirty="0" err="1">
                <a:latin typeface="Calibri" panose="020F0502020204030204" pitchFamily="34" charset="0"/>
                <a:cs typeface="Calibri" panose="020F0502020204030204" pitchFamily="34" charset="0"/>
              </a:rPr>
              <a:t>interesse</a:t>
            </a:r>
            <a:r>
              <a:rPr lang="en-US" sz="2400" i="1" dirty="0">
                <a:latin typeface="Calibri" panose="020F0502020204030204" pitchFamily="34" charset="0"/>
                <a:cs typeface="Calibri" panose="020F0502020204030204" pitchFamily="34" charset="0"/>
              </a:rPr>
              <a:t> "what one has a legal concern in," from Medieval </a:t>
            </a:r>
            <a:r>
              <a:rPr lang="en-US" sz="2400" i="1" dirty="0" smtClean="0">
                <a:latin typeface="Calibri" panose="020F0502020204030204" pitchFamily="34" charset="0"/>
                <a:cs typeface="Calibri" panose="020F0502020204030204" pitchFamily="34" charset="0"/>
              </a:rPr>
              <a:t>Latin </a:t>
            </a:r>
            <a:r>
              <a:rPr lang="en-US" sz="2400" i="1" dirty="0" err="1" smtClean="0">
                <a:latin typeface="Calibri" panose="020F0502020204030204" pitchFamily="34" charset="0"/>
                <a:cs typeface="Calibri" panose="020F0502020204030204" pitchFamily="34" charset="0"/>
              </a:rPr>
              <a:t>interesse</a:t>
            </a:r>
            <a:r>
              <a:rPr lang="en-US" sz="2400" i="1" dirty="0">
                <a:latin typeface="Calibri" panose="020F0502020204030204" pitchFamily="34" charset="0"/>
                <a:cs typeface="Calibri" panose="020F0502020204030204" pitchFamily="34" charset="0"/>
              </a:rPr>
              <a:t> "compensation for loss," noun use of Latin </a:t>
            </a:r>
            <a:r>
              <a:rPr lang="en-US" sz="2400" i="1" dirty="0" err="1">
                <a:latin typeface="Calibri" panose="020F0502020204030204" pitchFamily="34" charset="0"/>
                <a:cs typeface="Calibri" panose="020F0502020204030204" pitchFamily="34" charset="0"/>
              </a:rPr>
              <a:t>interresse</a:t>
            </a:r>
            <a:r>
              <a:rPr lang="en-US" sz="2400" i="1" dirty="0">
                <a:latin typeface="Calibri" panose="020F0502020204030204" pitchFamily="34" charset="0"/>
                <a:cs typeface="Calibri" panose="020F0502020204030204" pitchFamily="34" charset="0"/>
              </a:rPr>
              <a:t> "to concern, make a difference, be of importance," literally "to be between," from inter- "between" (see </a:t>
            </a:r>
            <a:r>
              <a:rPr lang="en-US" sz="2400" b="1" i="1" dirty="0">
                <a:latin typeface="Calibri" panose="020F0502020204030204" pitchFamily="34" charset="0"/>
                <a:cs typeface="Calibri" panose="020F0502020204030204" pitchFamily="34" charset="0"/>
                <a:hlinkClick r:id="rId2"/>
              </a:rPr>
              <a:t>inter-</a:t>
            </a:r>
            <a:r>
              <a:rPr lang="en-US" sz="2400" i="1" dirty="0">
                <a:latin typeface="Calibri" panose="020F0502020204030204" pitchFamily="34" charset="0"/>
                <a:cs typeface="Calibri" panose="020F0502020204030204" pitchFamily="34" charset="0"/>
              </a:rPr>
              <a:t>) +</a:t>
            </a:r>
            <a:r>
              <a:rPr lang="en-US" sz="2400" i="1" dirty="0" err="1">
                <a:latin typeface="Calibri" panose="020F0502020204030204" pitchFamily="34" charset="0"/>
                <a:cs typeface="Calibri" panose="020F0502020204030204" pitchFamily="34" charset="0"/>
              </a:rPr>
              <a:t>esse</a:t>
            </a:r>
            <a:r>
              <a:rPr lang="en-US" sz="2400" i="1" dirty="0">
                <a:latin typeface="Calibri" panose="020F0502020204030204" pitchFamily="34" charset="0"/>
                <a:cs typeface="Calibri" panose="020F0502020204030204" pitchFamily="34" charset="0"/>
              </a:rPr>
              <a:t> "to be" (see </a:t>
            </a:r>
            <a:r>
              <a:rPr lang="en-US" sz="2400" b="1" i="1" dirty="0">
                <a:latin typeface="Calibri" panose="020F0502020204030204" pitchFamily="34" charset="0"/>
                <a:cs typeface="Calibri" panose="020F0502020204030204" pitchFamily="34" charset="0"/>
                <a:hlinkClick r:id="rId3"/>
              </a:rPr>
              <a:t>essence</a:t>
            </a:r>
            <a:r>
              <a:rPr lang="en-US" sz="2400" i="1" dirty="0">
                <a:latin typeface="Calibri" panose="020F0502020204030204" pitchFamily="34" charset="0"/>
                <a:cs typeface="Calibri" panose="020F0502020204030204" pitchFamily="34" charset="0"/>
              </a:rPr>
              <a:t>). </a:t>
            </a:r>
            <a:r>
              <a:rPr lang="en-US" sz="2400" i="1" dirty="0" smtClean="0">
                <a:latin typeface="Calibri" panose="020F0502020204030204" pitchFamily="34" charset="0"/>
                <a:cs typeface="Calibri" panose="020F0502020204030204" pitchFamily="34" charset="0"/>
              </a:rPr>
              <a:t> Compare </a:t>
            </a:r>
            <a:r>
              <a:rPr lang="en-US" sz="2400" i="1" dirty="0">
                <a:latin typeface="Calibri" panose="020F0502020204030204" pitchFamily="34" charset="0"/>
                <a:cs typeface="Calibri" panose="020F0502020204030204" pitchFamily="34" charset="0"/>
              </a:rPr>
              <a:t>German </a:t>
            </a:r>
            <a:r>
              <a:rPr lang="en-US" sz="2400" i="1" dirty="0" err="1">
                <a:latin typeface="Calibri" panose="020F0502020204030204" pitchFamily="34" charset="0"/>
                <a:cs typeface="Calibri" panose="020F0502020204030204" pitchFamily="34" charset="0"/>
              </a:rPr>
              <a:t>Interesse</a:t>
            </a:r>
            <a:r>
              <a:rPr lang="en-US" sz="2400" i="1" dirty="0">
                <a:latin typeface="Calibri" panose="020F0502020204030204" pitchFamily="34" charset="0"/>
                <a:cs typeface="Calibri" panose="020F0502020204030204" pitchFamily="34" charset="0"/>
              </a:rPr>
              <a:t>, from the same Medieval Latin source. Form in English influenced 15c. by French interest "damage," from Latin interest "it is of importance, it makes a difference," third person singular present of </a:t>
            </a:r>
            <a:r>
              <a:rPr lang="en-US" sz="2400" i="1" dirty="0" err="1">
                <a:latin typeface="Calibri" panose="020F0502020204030204" pitchFamily="34" charset="0"/>
                <a:cs typeface="Calibri" panose="020F0502020204030204" pitchFamily="34" charset="0"/>
              </a:rPr>
              <a:t>interresse</a:t>
            </a:r>
            <a:r>
              <a:rPr lang="en-US" sz="2400" i="1" dirty="0">
                <a:latin typeface="Calibri" panose="020F0502020204030204" pitchFamily="34" charset="0"/>
                <a:cs typeface="Calibri" panose="020F0502020204030204" pitchFamily="34" charset="0"/>
              </a:rPr>
              <a:t>. Financial sense of "money paid for the use of money lent" (1520s) earlier was distinguished from usury (illegal under Church law) by being in reference to "compensation due from a defaulting debtor." Meaning "curiosity" is first attested 1771. Interest group is attested from 1907; interest rate </a:t>
            </a:r>
            <a:r>
              <a:rPr lang="en-US" sz="2400" i="1" dirty="0" smtClean="0">
                <a:latin typeface="Calibri" panose="020F0502020204030204" pitchFamily="34" charset="0"/>
                <a:cs typeface="Calibri" panose="020F0502020204030204" pitchFamily="34" charset="0"/>
              </a:rPr>
              <a:t>by </a:t>
            </a:r>
            <a:r>
              <a:rPr lang="en-US" sz="2400" i="1" dirty="0">
                <a:latin typeface="Calibri" panose="020F0502020204030204" pitchFamily="34" charset="0"/>
                <a:cs typeface="Calibri" panose="020F0502020204030204" pitchFamily="34" charset="0"/>
              </a:rPr>
              <a:t>1868</a:t>
            </a:r>
            <a:r>
              <a:rPr lang="en-US" sz="2400" i="1" dirty="0" smtClean="0">
                <a:latin typeface="Calibri" panose="020F0502020204030204" pitchFamily="34" charset="0"/>
                <a:cs typeface="Calibri" panose="020F0502020204030204" pitchFamily="34" charset="0"/>
              </a:rPr>
              <a:t>. (</a:t>
            </a:r>
            <a:r>
              <a:rPr lang="en-US" sz="2400" i="1" dirty="0">
                <a:latin typeface="Calibri" panose="020F0502020204030204" pitchFamily="34" charset="0"/>
                <a:cs typeface="Calibri" panose="020F0502020204030204" pitchFamily="34" charset="0"/>
              </a:rPr>
              <a:t>Source http://www.etymonline.com)</a:t>
            </a:r>
            <a:endParaRPr lang="en-US" sz="2400" i="1" dirty="0" smtClean="0">
              <a:latin typeface="Calibri" panose="020F0502020204030204" pitchFamily="34" charset="0"/>
              <a:cs typeface="Calibri" panose="020F0502020204030204" pitchFamily="34" charset="0"/>
            </a:endParaRPr>
          </a:p>
          <a:p>
            <a:pPr marL="82296" indent="0">
              <a:buNone/>
            </a:pPr>
            <a:endParaRPr lang="it-IT"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812834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207568" y="197768"/>
            <a:ext cx="7498080" cy="1143000"/>
          </a:xfrm>
        </p:spPr>
        <p:txBody>
          <a:bodyPr>
            <a:normAutofit/>
          </a:bodyPr>
          <a:lstStyle/>
          <a:p>
            <a:pPr algn="ctr"/>
            <a:r>
              <a:rPr lang="it-IT" sz="4200" dirty="0" err="1">
                <a:cs typeface="Calibri" panose="020F0502020204030204" pitchFamily="34" charset="0"/>
              </a:rPr>
              <a:t>Interest</a:t>
            </a:r>
            <a:r>
              <a:rPr lang="it-IT" sz="4200" dirty="0">
                <a:cs typeface="Calibri" panose="020F0502020204030204" pitchFamily="34" charset="0"/>
              </a:rPr>
              <a:t>, 2</a:t>
            </a:r>
          </a:p>
        </p:txBody>
      </p:sp>
      <p:sp>
        <p:nvSpPr>
          <p:cNvPr id="3" name="Segnaposto contenuto 2"/>
          <p:cNvSpPr>
            <a:spLocks noGrp="1"/>
          </p:cNvSpPr>
          <p:nvPr>
            <p:ph idx="1"/>
          </p:nvPr>
        </p:nvSpPr>
        <p:spPr>
          <a:xfrm>
            <a:off x="858135" y="1458958"/>
            <a:ext cx="10196946" cy="4443079"/>
          </a:xfrm>
        </p:spPr>
        <p:txBody>
          <a:bodyPr>
            <a:normAutofit/>
          </a:bodyPr>
          <a:lstStyle/>
          <a:p>
            <a:r>
              <a:rPr lang="it-IT" sz="2400" dirty="0" err="1">
                <a:solidFill>
                  <a:srgbClr val="FF0000"/>
                </a:solidFill>
                <a:latin typeface="Calibri" panose="020F0502020204030204" pitchFamily="34" charset="0"/>
                <a:cs typeface="Calibri" panose="020F0502020204030204" pitchFamily="34" charset="0"/>
              </a:rPr>
              <a:t>Interest</a:t>
            </a:r>
            <a:r>
              <a:rPr lang="it-IT" sz="2400" dirty="0">
                <a:solidFill>
                  <a:srgbClr val="FF0000"/>
                </a:solidFill>
                <a:latin typeface="Calibri" panose="020F0502020204030204" pitchFamily="34" charset="0"/>
                <a:cs typeface="Calibri" panose="020F0502020204030204" pitchFamily="34" charset="0"/>
              </a:rPr>
              <a:t> </a:t>
            </a:r>
            <a:r>
              <a:rPr lang="it-IT" sz="2400" dirty="0" err="1">
                <a:solidFill>
                  <a:srgbClr val="FF0000"/>
                </a:solidFill>
                <a:latin typeface="Calibri" panose="020F0502020204030204" pitchFamily="34" charset="0"/>
                <a:cs typeface="Calibri" panose="020F0502020204030204" pitchFamily="34" charset="0"/>
              </a:rPr>
              <a:t>is</a:t>
            </a:r>
            <a:r>
              <a:rPr lang="it-IT" sz="2400" dirty="0">
                <a:solidFill>
                  <a:srgbClr val="FF0000"/>
                </a:solidFill>
                <a:latin typeface="Calibri" panose="020F0502020204030204" pitchFamily="34" charset="0"/>
                <a:cs typeface="Calibri" panose="020F0502020204030204" pitchFamily="34" charset="0"/>
              </a:rPr>
              <a:t> the extra</a:t>
            </a:r>
            <a:r>
              <a:rPr lang="it-IT" sz="2400" dirty="0">
                <a:latin typeface="Calibri" panose="020F0502020204030204" pitchFamily="34" charset="0"/>
                <a:cs typeface="Calibri" panose="020F0502020204030204" pitchFamily="34" charset="0"/>
              </a:rPr>
              <a:t>, B </a:t>
            </a:r>
            <a:r>
              <a:rPr lang="it-IT" sz="2400" dirty="0" err="1">
                <a:latin typeface="Calibri" panose="020F0502020204030204" pitchFamily="34" charset="0"/>
                <a:cs typeface="Calibri" panose="020F0502020204030204" pitchFamily="34" charset="0"/>
              </a:rPr>
              <a:t>agrees</a:t>
            </a:r>
            <a:r>
              <a:rPr lang="it-IT" sz="2400" dirty="0">
                <a:latin typeface="Calibri" panose="020F0502020204030204" pitchFamily="34" charset="0"/>
                <a:cs typeface="Calibri" panose="020F0502020204030204" pitchFamily="34" charset="0"/>
              </a:rPr>
              <a:t> to </a:t>
            </a:r>
            <a:r>
              <a:rPr lang="it-IT" sz="2400" dirty="0" err="1">
                <a:latin typeface="Calibri" panose="020F0502020204030204" pitchFamily="34" charset="0"/>
                <a:cs typeface="Calibri" panose="020F0502020204030204" pitchFamily="34" charset="0"/>
              </a:rPr>
              <a:t>pay</a:t>
            </a:r>
            <a:r>
              <a:rPr lang="it-IT" sz="2400" dirty="0">
                <a:latin typeface="Calibri" panose="020F0502020204030204" pitchFamily="34" charset="0"/>
                <a:cs typeface="Calibri" panose="020F0502020204030204" pitchFamily="34" charset="0"/>
              </a:rPr>
              <a:t> to L in </a:t>
            </a:r>
            <a:r>
              <a:rPr lang="it-IT" sz="2400" dirty="0" err="1">
                <a:latin typeface="Calibri" panose="020F0502020204030204" pitchFamily="34" charset="0"/>
                <a:cs typeface="Calibri" panose="020F0502020204030204" pitchFamily="34" charset="0"/>
              </a:rPr>
              <a:t>return</a:t>
            </a:r>
            <a:r>
              <a:rPr lang="it-IT" sz="2400" dirty="0">
                <a:latin typeface="Calibri" panose="020F0502020204030204" pitchFamily="34" charset="0"/>
                <a:cs typeface="Calibri" panose="020F0502020204030204" pitchFamily="34" charset="0"/>
              </a:rPr>
              <a:t> for the </a:t>
            </a:r>
            <a:r>
              <a:rPr lang="it-IT" sz="2400" dirty="0" err="1">
                <a:latin typeface="Calibri" panose="020F0502020204030204" pitchFamily="34" charset="0"/>
                <a:cs typeface="Calibri" panose="020F0502020204030204" pitchFamily="34" charset="0"/>
              </a:rPr>
              <a:t>possibility</a:t>
            </a:r>
            <a:r>
              <a:rPr lang="it-IT" sz="2400" dirty="0">
                <a:latin typeface="Calibri" panose="020F0502020204030204" pitchFamily="34" charset="0"/>
                <a:cs typeface="Calibri" panose="020F0502020204030204" pitchFamily="34" charset="0"/>
              </a:rPr>
              <a:t> of </a:t>
            </a:r>
            <a:r>
              <a:rPr lang="it-IT" sz="2400" dirty="0" err="1">
                <a:latin typeface="Calibri" panose="020F0502020204030204" pitchFamily="34" charset="0"/>
                <a:cs typeface="Calibri" panose="020F0502020204030204" pitchFamily="34" charset="0"/>
              </a:rPr>
              <a:t>using</a:t>
            </a:r>
            <a:r>
              <a:rPr lang="it-IT" sz="2400" dirty="0">
                <a:latin typeface="Calibri" panose="020F0502020204030204" pitchFamily="34" charset="0"/>
                <a:cs typeface="Calibri" panose="020F0502020204030204" pitchFamily="34" charset="0"/>
              </a:rPr>
              <a:t> L’s </a:t>
            </a:r>
            <a:r>
              <a:rPr lang="it-IT" sz="2400" dirty="0" err="1">
                <a:latin typeface="Calibri" panose="020F0502020204030204" pitchFamily="34" charset="0"/>
                <a:cs typeface="Calibri" panose="020F0502020204030204" pitchFamily="34" charset="0"/>
              </a:rPr>
              <a:t>resources</a:t>
            </a:r>
            <a:r>
              <a:rPr lang="it-IT" sz="2400" dirty="0">
                <a:latin typeface="Calibri" panose="020F0502020204030204" pitchFamily="34" charset="0"/>
                <a:cs typeface="Calibri" panose="020F0502020204030204" pitchFamily="34" charset="0"/>
              </a:rPr>
              <a:t>. </a:t>
            </a:r>
          </a:p>
          <a:p>
            <a:endParaRPr lang="it-IT" sz="2400" dirty="0">
              <a:latin typeface="Calibri" panose="020F0502020204030204" pitchFamily="34" charset="0"/>
              <a:cs typeface="Calibri" panose="020F0502020204030204" pitchFamily="34" charset="0"/>
            </a:endParaRPr>
          </a:p>
          <a:p>
            <a:r>
              <a:rPr lang="it-IT" sz="2400" dirty="0" err="1">
                <a:solidFill>
                  <a:srgbClr val="FF0000"/>
                </a:solidFill>
                <a:latin typeface="Calibri" panose="020F0502020204030204" pitchFamily="34" charset="0"/>
                <a:cs typeface="Calibri" panose="020F0502020204030204" pitchFamily="34" charset="0"/>
              </a:rPr>
              <a:t>Interest</a:t>
            </a:r>
            <a:r>
              <a:rPr lang="it-IT" sz="2400" dirty="0">
                <a:solidFill>
                  <a:srgbClr val="FF0000"/>
                </a:solidFill>
                <a:latin typeface="Calibri" panose="020F0502020204030204" pitchFamily="34" charset="0"/>
                <a:cs typeface="Calibri" panose="020F0502020204030204" pitchFamily="34" charset="0"/>
              </a:rPr>
              <a:t> </a:t>
            </a:r>
            <a:r>
              <a:rPr lang="it-IT" sz="2400" dirty="0" err="1">
                <a:solidFill>
                  <a:srgbClr val="FF0000"/>
                </a:solidFill>
                <a:latin typeface="Calibri" panose="020F0502020204030204" pitchFamily="34" charset="0"/>
                <a:cs typeface="Calibri" panose="020F0502020204030204" pitchFamily="34" charset="0"/>
              </a:rPr>
              <a:t>is</a:t>
            </a:r>
            <a:r>
              <a:rPr lang="it-IT" sz="2400" dirty="0">
                <a:solidFill>
                  <a:srgbClr val="FF0000"/>
                </a:solidFill>
                <a:latin typeface="Calibri" panose="020F0502020204030204" pitchFamily="34" charset="0"/>
                <a:cs typeface="Calibri" panose="020F0502020204030204" pitchFamily="34" charset="0"/>
              </a:rPr>
              <a:t> </a:t>
            </a:r>
            <a:r>
              <a:rPr lang="it-IT" sz="2400" dirty="0" err="1">
                <a:solidFill>
                  <a:srgbClr val="FF0000"/>
                </a:solidFill>
                <a:latin typeface="Calibri" panose="020F0502020204030204" pitchFamily="34" charset="0"/>
                <a:cs typeface="Calibri" panose="020F0502020204030204" pitchFamily="34" charset="0"/>
              </a:rPr>
              <a:t>paid</a:t>
            </a:r>
            <a:r>
              <a:rPr lang="it-IT" sz="2400" dirty="0">
                <a:latin typeface="Calibri" panose="020F0502020204030204" pitchFamily="34" charset="0"/>
                <a:cs typeface="Calibri" panose="020F0502020204030204" pitchFamily="34" charset="0"/>
              </a:rPr>
              <a:t> in </a:t>
            </a:r>
            <a:r>
              <a:rPr lang="it-IT" sz="2400" dirty="0" err="1">
                <a:latin typeface="Calibri" panose="020F0502020204030204" pitchFamily="34" charset="0"/>
                <a:cs typeface="Calibri" panose="020F0502020204030204" pitchFamily="34" charset="0"/>
              </a:rPr>
              <a:t>many</a:t>
            </a:r>
            <a:r>
              <a:rPr lang="it-IT" sz="2400" dirty="0">
                <a:latin typeface="Calibri" panose="020F0502020204030204" pitchFamily="34" charset="0"/>
                <a:cs typeface="Calibri" panose="020F0502020204030204" pitchFamily="34" charset="0"/>
              </a:rPr>
              <a:t> </a:t>
            </a:r>
            <a:r>
              <a:rPr lang="it-IT" sz="2400" dirty="0" err="1">
                <a:latin typeface="Calibri" panose="020F0502020204030204" pitchFamily="34" charset="0"/>
                <a:cs typeface="Calibri" panose="020F0502020204030204" pitchFamily="34" charset="0"/>
              </a:rPr>
              <a:t>different</a:t>
            </a:r>
            <a:r>
              <a:rPr lang="it-IT" sz="2400" dirty="0">
                <a:latin typeface="Calibri" panose="020F0502020204030204" pitchFamily="34" charset="0"/>
                <a:cs typeface="Calibri" panose="020F0502020204030204" pitchFamily="34" charset="0"/>
              </a:rPr>
              <a:t> ways</a:t>
            </a:r>
          </a:p>
          <a:p>
            <a:pPr lvl="1"/>
            <a:r>
              <a:rPr lang="it-IT" dirty="0" err="1">
                <a:latin typeface="Calibri" panose="020F0502020204030204" pitchFamily="34" charset="0"/>
                <a:cs typeface="Calibri" panose="020F0502020204030204" pitchFamily="34" charset="0"/>
              </a:rPr>
              <a:t>One</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instalment</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at</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maturity</a:t>
            </a:r>
            <a:r>
              <a:rPr lang="it-IT" dirty="0">
                <a:latin typeface="Calibri" panose="020F0502020204030204" pitchFamily="34" charset="0"/>
                <a:cs typeface="Calibri" panose="020F0502020204030204" pitchFamily="34" charset="0"/>
              </a:rPr>
              <a:t>, </a:t>
            </a:r>
          </a:p>
          <a:p>
            <a:pPr lvl="1"/>
            <a:r>
              <a:rPr lang="it-IT" dirty="0" err="1">
                <a:latin typeface="Calibri" panose="020F0502020204030204" pitchFamily="34" charset="0"/>
                <a:cs typeface="Calibri" panose="020F0502020204030204" pitchFamily="34" charset="0"/>
              </a:rPr>
              <a:t>Several</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instalments</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between</a:t>
            </a:r>
            <a:r>
              <a:rPr lang="it-IT" dirty="0">
                <a:latin typeface="Calibri" panose="020F0502020204030204" pitchFamily="34" charset="0"/>
                <a:cs typeface="Calibri" panose="020F0502020204030204" pitchFamily="34" charset="0"/>
              </a:rPr>
              <a:t> 0 and 1</a:t>
            </a:r>
          </a:p>
          <a:p>
            <a:pPr lvl="1"/>
            <a:r>
              <a:rPr lang="it-IT" dirty="0">
                <a:latin typeface="Calibri" panose="020F0502020204030204" pitchFamily="34" charset="0"/>
                <a:cs typeface="Calibri" panose="020F0502020204030204" pitchFamily="34" charset="0"/>
              </a:rPr>
              <a:t>By </a:t>
            </a:r>
            <a:r>
              <a:rPr lang="it-IT" dirty="0" err="1">
                <a:latin typeface="Calibri" panose="020F0502020204030204" pitchFamily="34" charset="0"/>
                <a:cs typeface="Calibri" panose="020F0502020204030204" pitchFamily="34" charset="0"/>
              </a:rPr>
              <a:t>borrowing</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at</a:t>
            </a:r>
            <a:r>
              <a:rPr lang="it-IT" dirty="0">
                <a:latin typeface="Calibri" panose="020F0502020204030204" pitchFamily="34" charset="0"/>
                <a:cs typeface="Calibri" panose="020F0502020204030204" pitchFamily="34" charset="0"/>
              </a:rPr>
              <a:t> discount.  </a:t>
            </a:r>
          </a:p>
          <a:p>
            <a:endParaRPr lang="it-IT" sz="2400" dirty="0">
              <a:latin typeface="Calibri" panose="020F0502020204030204" pitchFamily="34" charset="0"/>
              <a:cs typeface="Calibri" panose="020F0502020204030204" pitchFamily="34" charset="0"/>
            </a:endParaRPr>
          </a:p>
          <a:p>
            <a:r>
              <a:rPr lang="it-IT" sz="2400" dirty="0" err="1">
                <a:solidFill>
                  <a:srgbClr val="FF0000"/>
                </a:solidFill>
                <a:latin typeface="Calibri" panose="020F0502020204030204" pitchFamily="34" charset="0"/>
                <a:cs typeface="Calibri" panose="020F0502020204030204" pitchFamily="34" charset="0"/>
              </a:rPr>
              <a:t>Interest</a:t>
            </a:r>
            <a:r>
              <a:rPr lang="it-IT" sz="2400" dirty="0">
                <a:solidFill>
                  <a:srgbClr val="FF0000"/>
                </a:solidFill>
                <a:latin typeface="Calibri" panose="020F0502020204030204" pitchFamily="34" charset="0"/>
                <a:cs typeface="Calibri" panose="020F0502020204030204" pitchFamily="34" charset="0"/>
              </a:rPr>
              <a:t> can be zero</a:t>
            </a:r>
            <a:r>
              <a:rPr lang="it-IT" sz="2400" dirty="0">
                <a:latin typeface="Calibri" panose="020F0502020204030204" pitchFamily="34" charset="0"/>
                <a:cs typeface="Calibri" panose="020F0502020204030204" pitchFamily="34" charset="0"/>
              </a:rPr>
              <a:t>! </a:t>
            </a:r>
            <a:r>
              <a:rPr lang="it-IT" sz="2400" dirty="0" err="1" smtClean="0">
                <a:solidFill>
                  <a:srgbClr val="FF0000"/>
                </a:solidFill>
                <a:latin typeface="Calibri" panose="020F0502020204030204" pitchFamily="34" charset="0"/>
                <a:cs typeface="Calibri" panose="020F0502020204030204" pitchFamily="34" charset="0"/>
              </a:rPr>
              <a:t>Interest</a:t>
            </a:r>
            <a:r>
              <a:rPr lang="it-IT" sz="2400" dirty="0" smtClean="0">
                <a:solidFill>
                  <a:srgbClr val="FF0000"/>
                </a:solidFill>
                <a:latin typeface="Calibri" panose="020F0502020204030204" pitchFamily="34" charset="0"/>
                <a:cs typeface="Calibri" panose="020F0502020204030204" pitchFamily="34" charset="0"/>
              </a:rPr>
              <a:t> </a:t>
            </a:r>
            <a:r>
              <a:rPr lang="it-IT" sz="2400" dirty="0">
                <a:solidFill>
                  <a:srgbClr val="FF0000"/>
                </a:solidFill>
                <a:latin typeface="Calibri" panose="020F0502020204030204" pitchFamily="34" charset="0"/>
                <a:cs typeface="Calibri" panose="020F0502020204030204" pitchFamily="34" charset="0"/>
              </a:rPr>
              <a:t>can be negative </a:t>
            </a:r>
            <a:r>
              <a:rPr lang="it-IT" sz="2400" dirty="0">
                <a:latin typeface="Calibri" panose="020F0502020204030204" pitchFamily="34" charset="0"/>
                <a:cs typeface="Calibri" panose="020F0502020204030204" pitchFamily="34" charset="0"/>
              </a:rPr>
              <a:t>!!! </a:t>
            </a:r>
          </a:p>
          <a:p>
            <a:pPr marL="82296" indent="0">
              <a:buNone/>
            </a:pPr>
            <a:endParaRPr lang="it-IT"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297755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a:cs typeface="Calibri" panose="020F0502020204030204" pitchFamily="34" charset="0"/>
              </a:rPr>
              <a:t>Interest</a:t>
            </a:r>
            <a:r>
              <a:rPr lang="it-IT" dirty="0">
                <a:cs typeface="Calibri" panose="020F0502020204030204" pitchFamily="34" charset="0"/>
              </a:rPr>
              <a:t>, </a:t>
            </a:r>
            <a:r>
              <a:rPr lang="it-IT" dirty="0" smtClean="0">
                <a:cs typeface="Calibri" panose="020F0502020204030204" pitchFamily="34" charset="0"/>
              </a:rPr>
              <a:t>3</a:t>
            </a:r>
            <a:endParaRPr lang="it-IT" dirty="0"/>
          </a:p>
        </p:txBody>
      </p:sp>
      <p:sp>
        <p:nvSpPr>
          <p:cNvPr id="3" name="Segnaposto contenuto 2"/>
          <p:cNvSpPr>
            <a:spLocks noGrp="1"/>
          </p:cNvSpPr>
          <p:nvPr>
            <p:ph idx="1"/>
          </p:nvPr>
        </p:nvSpPr>
        <p:spPr>
          <a:xfrm>
            <a:off x="838200" y="1690688"/>
            <a:ext cx="10515600" cy="4351338"/>
          </a:xfrm>
        </p:spPr>
        <p:txBody>
          <a:bodyPr>
            <a:normAutofit/>
          </a:bodyPr>
          <a:lstStyle/>
          <a:p>
            <a:r>
              <a:rPr lang="en-US" dirty="0" smtClean="0">
                <a:latin typeface="Calibri" panose="020F0502020204030204" pitchFamily="34" charset="0"/>
                <a:cs typeface="Calibri" panose="020F0502020204030204" pitchFamily="34" charset="0"/>
              </a:rPr>
              <a:t>Lender </a:t>
            </a:r>
            <a:r>
              <a:rPr lang="en-US" dirty="0">
                <a:latin typeface="Calibri" panose="020F0502020204030204" pitchFamily="34" charset="0"/>
                <a:cs typeface="Calibri" panose="020F0502020204030204" pitchFamily="34" charset="0"/>
              </a:rPr>
              <a:t>lends </a:t>
            </a:r>
            <a:r>
              <a:rPr lang="en-US" dirty="0">
                <a:solidFill>
                  <a:srgbClr val="FF0000"/>
                </a:solidFill>
                <a:latin typeface="Calibri" panose="020F0502020204030204" pitchFamily="34" charset="0"/>
                <a:cs typeface="Calibri" panose="020F0502020204030204" pitchFamily="34" charset="0"/>
              </a:rPr>
              <a:t>X</a:t>
            </a:r>
            <a:r>
              <a:rPr lang="en-US" dirty="0">
                <a:latin typeface="Calibri" panose="020F0502020204030204" pitchFamily="34" charset="0"/>
                <a:cs typeface="Calibri" panose="020F0502020204030204" pitchFamily="34" charset="0"/>
              </a:rPr>
              <a:t> to </a:t>
            </a:r>
            <a:r>
              <a:rPr lang="en-US" dirty="0" smtClean="0">
                <a:latin typeface="Calibri" panose="020F0502020204030204" pitchFamily="34" charset="0"/>
                <a:cs typeface="Calibri" panose="020F0502020204030204" pitchFamily="34" charset="0"/>
              </a:rPr>
              <a:t>Borrower </a:t>
            </a:r>
            <a:r>
              <a:rPr lang="en-US" dirty="0">
                <a:latin typeface="Calibri" panose="020F0502020204030204" pitchFamily="34" charset="0"/>
                <a:cs typeface="Calibri" panose="020F0502020204030204" pitchFamily="34" charset="0"/>
              </a:rPr>
              <a:t>at time 0</a:t>
            </a:r>
          </a:p>
          <a:p>
            <a:r>
              <a:rPr lang="en-US" dirty="0" smtClean="0">
                <a:latin typeface="Calibri" panose="020F0502020204030204" pitchFamily="34" charset="0"/>
                <a:cs typeface="Calibri" panose="020F0502020204030204" pitchFamily="34" charset="0"/>
              </a:rPr>
              <a:t>Borrower </a:t>
            </a:r>
            <a:r>
              <a:rPr lang="en-US" dirty="0">
                <a:latin typeface="Calibri" panose="020F0502020204030204" pitchFamily="34" charset="0"/>
                <a:cs typeface="Calibri" panose="020F0502020204030204" pitchFamily="34" charset="0"/>
              </a:rPr>
              <a:t>pays back </a:t>
            </a:r>
            <a:r>
              <a:rPr lang="en-US" dirty="0">
                <a:solidFill>
                  <a:srgbClr val="FF0000"/>
                </a:solidFill>
                <a:latin typeface="Calibri" panose="020F0502020204030204" pitchFamily="34" charset="0"/>
                <a:cs typeface="Calibri" panose="020F0502020204030204" pitchFamily="34" charset="0"/>
              </a:rPr>
              <a:t>X*</a:t>
            </a:r>
            <a:r>
              <a:rPr lang="en-US" dirty="0">
                <a:latin typeface="Calibri" panose="020F0502020204030204" pitchFamily="34" charset="0"/>
                <a:cs typeface="Calibri" panose="020F0502020204030204" pitchFamily="34" charset="0"/>
              </a:rPr>
              <a:t> to </a:t>
            </a:r>
            <a:r>
              <a:rPr lang="en-US" dirty="0" smtClean="0">
                <a:latin typeface="Calibri" panose="020F0502020204030204" pitchFamily="34" charset="0"/>
                <a:cs typeface="Calibri" panose="020F0502020204030204" pitchFamily="34" charset="0"/>
              </a:rPr>
              <a:t>Lender </a:t>
            </a:r>
            <a:r>
              <a:rPr lang="en-US" dirty="0">
                <a:latin typeface="Calibri" panose="020F0502020204030204" pitchFamily="34" charset="0"/>
                <a:cs typeface="Calibri" panose="020F0502020204030204" pitchFamily="34" charset="0"/>
              </a:rPr>
              <a:t>at time 1, one year later</a:t>
            </a:r>
          </a:p>
          <a:p>
            <a:r>
              <a:rPr lang="en-US" dirty="0" smtClean="0">
                <a:solidFill>
                  <a:srgbClr val="FF0000"/>
                </a:solidFill>
                <a:latin typeface="Calibri" panose="020F0502020204030204" pitchFamily="34" charset="0"/>
                <a:cs typeface="Calibri" panose="020F0502020204030204" pitchFamily="34" charset="0"/>
              </a:rPr>
              <a:t>X</a:t>
            </a:r>
            <a:r>
              <a:rPr lang="en-US" dirty="0">
                <a:solidFill>
                  <a:srgbClr val="FF0000"/>
                </a:solidFill>
                <a:latin typeface="Calibri" panose="020F0502020204030204" pitchFamily="34" charset="0"/>
                <a:cs typeface="Calibri" panose="020F0502020204030204" pitchFamily="34" charset="0"/>
              </a:rPr>
              <a:t>* / X = (</a:t>
            </a:r>
            <a:r>
              <a:rPr lang="en-US" dirty="0" smtClean="0">
                <a:solidFill>
                  <a:srgbClr val="FF0000"/>
                </a:solidFill>
                <a:latin typeface="Calibri" panose="020F0502020204030204" pitchFamily="34" charset="0"/>
                <a:cs typeface="Calibri" panose="020F0502020204030204" pitchFamily="34" charset="0"/>
              </a:rPr>
              <a:t>1+r) </a:t>
            </a:r>
            <a:r>
              <a:rPr lang="en-US" dirty="0">
                <a:latin typeface="Calibri" panose="020F0502020204030204" pitchFamily="34" charset="0"/>
                <a:cs typeface="Calibri" panose="020F0502020204030204" pitchFamily="34" charset="0"/>
              </a:rPr>
              <a:t>= gross nominal interest rate</a:t>
            </a:r>
          </a:p>
          <a:p>
            <a:r>
              <a:rPr lang="it-IT" dirty="0" smtClean="0">
                <a:solidFill>
                  <a:srgbClr val="FF0000"/>
                </a:solidFill>
                <a:latin typeface="Calibri" panose="020F0502020204030204" pitchFamily="34" charset="0"/>
                <a:cs typeface="Calibri" panose="020F0502020204030204" pitchFamily="34" charset="0"/>
              </a:rPr>
              <a:t>( r </a:t>
            </a:r>
            <a:r>
              <a:rPr lang="it-IT" dirty="0">
                <a:solidFill>
                  <a:srgbClr val="FF0000"/>
                </a:solidFill>
                <a:latin typeface="Calibri" panose="020F0502020204030204" pitchFamily="34" charset="0"/>
                <a:cs typeface="Calibri" panose="020F0502020204030204" pitchFamily="34" charset="0"/>
              </a:rPr>
              <a:t>)</a:t>
            </a:r>
            <a:r>
              <a:rPr lang="it-IT" dirty="0">
                <a:latin typeface="Calibri" panose="020F0502020204030204" pitchFamily="34" charset="0"/>
                <a:cs typeface="Calibri" panose="020F0502020204030204" pitchFamily="34" charset="0"/>
              </a:rPr>
              <a:t> = Net </a:t>
            </a:r>
            <a:r>
              <a:rPr lang="it-IT" dirty="0" err="1">
                <a:latin typeface="Calibri" panose="020F0502020204030204" pitchFamily="34" charset="0"/>
                <a:cs typeface="Calibri" panose="020F0502020204030204" pitchFamily="34" charset="0"/>
              </a:rPr>
              <a:t>nominal</a:t>
            </a:r>
            <a:r>
              <a:rPr lang="it-IT" dirty="0">
                <a:latin typeface="Calibri" panose="020F0502020204030204" pitchFamily="34" charset="0"/>
                <a:cs typeface="Calibri" panose="020F0502020204030204" pitchFamily="34" charset="0"/>
              </a:rPr>
              <a:t> </a:t>
            </a:r>
            <a:r>
              <a:rPr lang="it-IT" dirty="0" err="1">
                <a:latin typeface="Calibri" panose="020F0502020204030204" pitchFamily="34" charset="0"/>
                <a:cs typeface="Calibri" panose="020F0502020204030204" pitchFamily="34" charset="0"/>
              </a:rPr>
              <a:t>interest</a:t>
            </a:r>
            <a:r>
              <a:rPr lang="it-IT" dirty="0">
                <a:latin typeface="Calibri" panose="020F0502020204030204" pitchFamily="34" charset="0"/>
                <a:cs typeface="Calibri" panose="020F0502020204030204" pitchFamily="34" charset="0"/>
              </a:rPr>
              <a:t> rate</a:t>
            </a:r>
          </a:p>
          <a:p>
            <a:endParaRPr lang="en-US" dirty="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Ex. X = 100€, X* = 105</a:t>
            </a:r>
            <a:r>
              <a:rPr lang="en-US" dirty="0" smtClean="0">
                <a:latin typeface="Calibri" panose="020F0502020204030204" pitchFamily="34" charset="0"/>
                <a:cs typeface="Calibri" panose="020F0502020204030204" pitchFamily="34" charset="0"/>
              </a:rPr>
              <a:t>€ = 100€ (principal) + 5€(interest)</a:t>
            </a:r>
          </a:p>
          <a:p>
            <a:r>
              <a:rPr lang="en-US" dirty="0" smtClean="0">
                <a:solidFill>
                  <a:srgbClr val="FF0000"/>
                </a:solidFill>
                <a:latin typeface="Calibri" panose="020F0502020204030204" pitchFamily="34" charset="0"/>
                <a:cs typeface="Calibri" panose="020F0502020204030204" pitchFamily="34" charset="0"/>
              </a:rPr>
              <a:t>(1+r) </a:t>
            </a:r>
            <a:r>
              <a:rPr lang="en-US" dirty="0">
                <a:latin typeface="Calibri" panose="020F0502020204030204" pitchFamily="34" charset="0"/>
                <a:cs typeface="Calibri" panose="020F0502020204030204" pitchFamily="34" charset="0"/>
              </a:rPr>
              <a:t>= 105/100 = 1,05 </a:t>
            </a:r>
          </a:p>
          <a:p>
            <a:r>
              <a:rPr lang="en-US" dirty="0" smtClean="0">
                <a:solidFill>
                  <a:srgbClr val="FF0000"/>
                </a:solidFill>
                <a:latin typeface="Calibri" panose="020F0502020204030204" pitchFamily="34" charset="0"/>
                <a:cs typeface="Calibri" panose="020F0502020204030204" pitchFamily="34" charset="0"/>
              </a:rPr>
              <a:t>r</a:t>
            </a:r>
            <a:r>
              <a:rPr lang="en-US" dirty="0" smtClean="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 0,05 = 5%</a:t>
            </a:r>
          </a:p>
          <a:p>
            <a:endParaRPr lang="it-IT" dirty="0"/>
          </a:p>
        </p:txBody>
      </p:sp>
    </p:spTree>
    <p:extLst>
      <p:ext uri="{BB962C8B-B14F-4D97-AF65-F5344CB8AC3E}">
        <p14:creationId xmlns:p14="http://schemas.microsoft.com/office/powerpoint/2010/main" val="1037753961"/>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4098</TotalTime>
  <Words>1806</Words>
  <Application>Microsoft Office PowerPoint</Application>
  <PresentationFormat>Widescreen</PresentationFormat>
  <Paragraphs>161</Paragraphs>
  <Slides>24</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24</vt:i4>
      </vt:variant>
    </vt:vector>
  </HeadingPairs>
  <TitlesOfParts>
    <vt:vector size="28" baseType="lpstr">
      <vt:lpstr>Arial</vt:lpstr>
      <vt:lpstr>Calibri</vt:lpstr>
      <vt:lpstr>Calibri Light</vt:lpstr>
      <vt:lpstr>Tema di Office</vt:lpstr>
      <vt:lpstr>Macroeconomics  Lecture 8 07.05.24</vt:lpstr>
      <vt:lpstr>Types of money today</vt:lpstr>
      <vt:lpstr>Monetary aggregates (ECB MDEA, July 2023)</vt:lpstr>
      <vt:lpstr>Monetary aggregates (ECB MDEA, July 2022)</vt:lpstr>
      <vt:lpstr>Credit</vt:lpstr>
      <vt:lpstr>Credit, 2</vt:lpstr>
      <vt:lpstr>The time element</vt:lpstr>
      <vt:lpstr>The time element, 2</vt:lpstr>
      <vt:lpstr>Lender and borrower</vt:lpstr>
      <vt:lpstr>Lender and borrower, 2</vt:lpstr>
      <vt:lpstr>Lender and borrower, 3</vt:lpstr>
      <vt:lpstr>The debt contract</vt:lpstr>
      <vt:lpstr>The debt contract, 2</vt:lpstr>
      <vt:lpstr>The debt contract, 3</vt:lpstr>
      <vt:lpstr>The debt contract, 5</vt:lpstr>
      <vt:lpstr>Maturity and payback</vt:lpstr>
      <vt:lpstr>Imperfect information and credit risk</vt:lpstr>
      <vt:lpstr>Imperfect information and credit risk, 2</vt:lpstr>
      <vt:lpstr>Imperfect information and credit risk, 2</vt:lpstr>
      <vt:lpstr>Insolvency / default</vt:lpstr>
      <vt:lpstr>Insolvency / default</vt:lpstr>
      <vt:lpstr>Interest</vt:lpstr>
      <vt:lpstr>Interest, 2</vt:lpstr>
      <vt:lpstr>Interest, 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299</cp:revision>
  <dcterms:created xsi:type="dcterms:W3CDTF">2020-08-16T17:14:48Z</dcterms:created>
  <dcterms:modified xsi:type="dcterms:W3CDTF">2024-05-06T20:38:26Z</dcterms:modified>
</cp:coreProperties>
</file>