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2" r:id="rId2"/>
    <p:sldId id="292" r:id="rId3"/>
    <p:sldId id="297" r:id="rId4"/>
    <p:sldId id="314" r:id="rId5"/>
    <p:sldId id="315" r:id="rId6"/>
    <p:sldId id="316" r:id="rId7"/>
    <p:sldId id="317" r:id="rId8"/>
    <p:sldId id="300" r:id="rId9"/>
    <p:sldId id="322" r:id="rId10"/>
    <p:sldId id="299" r:id="rId11"/>
    <p:sldId id="301" r:id="rId12"/>
    <p:sldId id="302" r:id="rId13"/>
    <p:sldId id="325" r:id="rId14"/>
    <p:sldId id="326" r:id="rId15"/>
    <p:sldId id="327" r:id="rId16"/>
    <p:sldId id="328" r:id="rId17"/>
    <p:sldId id="329" r:id="rId18"/>
    <p:sldId id="330" r:id="rId19"/>
    <p:sldId id="331" r:id="rId20"/>
    <p:sldId id="332" r:id="rId21"/>
    <p:sldId id="333" r:id="rId22"/>
    <p:sldId id="334" r:id="rId23"/>
    <p:sldId id="335" r:id="rId24"/>
    <p:sldId id="336" r:id="rId25"/>
    <p:sldId id="337" r:id="rId26"/>
    <p:sldId id="338" r:id="rId27"/>
    <p:sldId id="339" r:id="rId28"/>
    <p:sldId id="340" r:id="rId29"/>
    <p:sldId id="341" r:id="rId30"/>
    <p:sldId id="342" r:id="rId31"/>
    <p:sldId id="343" r:id="rId32"/>
    <p:sldId id="344" r:id="rId33"/>
    <p:sldId id="345" r:id="rId34"/>
    <p:sldId id="346" r:id="rId35"/>
    <p:sldId id="347" r:id="rId36"/>
    <p:sldId id="348" r:id="rId37"/>
    <p:sldId id="349" r:id="rId38"/>
    <p:sldId id="350" r:id="rId39"/>
    <p:sldId id="351" r:id="rId40"/>
    <p:sldId id="305" r:id="rId41"/>
    <p:sldId id="306" r:id="rId42"/>
    <p:sldId id="318" r:id="rId43"/>
    <p:sldId id="312" r:id="rId44"/>
    <p:sldId id="313" r:id="rId45"/>
    <p:sldId id="320" r:id="rId46"/>
    <p:sldId id="307" r:id="rId47"/>
    <p:sldId id="308" r:id="rId48"/>
    <p:sldId id="309" r:id="rId49"/>
    <p:sldId id="310" r:id="rId50"/>
    <p:sldId id="296" r:id="rId51"/>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98" autoAdjust="0"/>
    <p:restoredTop sz="94660"/>
  </p:normalViewPr>
  <p:slideViewPr>
    <p:cSldViewPr snapToGrid="0">
      <p:cViewPr varScale="1">
        <p:scale>
          <a:sx n="69" d="100"/>
          <a:sy n="69" d="100"/>
        </p:scale>
        <p:origin x="6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13/05/2024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13/05/2024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13/05/2024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13/05/2024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13/05/2024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13/05/2024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13/05/2024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13/05/2024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econ.worldbank.org/"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www.bis.org/publ/bppdf/bispap65l_rh.pdf" TargetMode="External"/><Relationship Id="rId2" Type="http://schemas.openxmlformats.org/officeDocument/2006/relationships/hyperlink" Target="https://www.imf.org/external/np/mae/pdebt/2000/eng/Index.htm"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s://www.ecb.europa.eu/pub/annual/annual-accounts/html/ecb.annualaccounts2020~0508aea2f9.ga.html#footnote.18"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ecb.europa.eu/pub/annual/annual-accounts/html/ecb.annualaccounts2020~0508aea2f9.ga.html#footnote.21" TargetMode="External"/><Relationship Id="rId2" Type="http://schemas.openxmlformats.org/officeDocument/2006/relationships/hyperlink" Target="https://www.ecb.europa.eu/pub/annual/annual-accounts/html/ecb.annualaccounts2020~0508aea2f9.ga.html#footnote.20"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https://www.ecb.europa.eu/home/html/index.en.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11</a:t>
            </a:r>
            <a:r>
              <a:rPr lang="it-IT" sz="3000" smtClean="0"/>
              <a:t/>
            </a:r>
            <a:br>
              <a:rPr lang="it-IT" sz="3000" smtClean="0"/>
            </a:br>
            <a:r>
              <a:rPr lang="it-IT" sz="3000" smtClean="0"/>
              <a:t>16.05.24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11541524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err="1" smtClean="0"/>
              <a:t>Introducting</a:t>
            </a:r>
            <a:r>
              <a:rPr lang="it-IT" sz="4000" dirty="0" smtClean="0"/>
              <a:t> the </a:t>
            </a:r>
            <a:r>
              <a:rPr lang="it-IT" sz="4000" dirty="0" err="1" smtClean="0"/>
              <a:t>central</a:t>
            </a:r>
            <a:r>
              <a:rPr lang="it-IT" sz="4000" dirty="0" smtClean="0"/>
              <a:t> </a:t>
            </a:r>
            <a:r>
              <a:rPr lang="it-IT" sz="4000" dirty="0" err="1" smtClean="0"/>
              <a:t>bank</a:t>
            </a:r>
            <a:endParaRPr lang="it-IT" sz="4000" dirty="0"/>
          </a:p>
        </p:txBody>
      </p:sp>
      <p:sp>
        <p:nvSpPr>
          <p:cNvPr id="3" name="Segnaposto contenuto 2"/>
          <p:cNvSpPr>
            <a:spLocks noGrp="1"/>
          </p:cNvSpPr>
          <p:nvPr>
            <p:ph idx="1"/>
          </p:nvPr>
        </p:nvSpPr>
        <p:spPr/>
        <p:txBody>
          <a:bodyPr>
            <a:normAutofit lnSpcReduction="10000"/>
          </a:bodyPr>
          <a:lstStyle/>
          <a:p>
            <a:r>
              <a:rPr lang="it-IT" dirty="0">
                <a:solidFill>
                  <a:srgbClr val="FF0000"/>
                </a:solidFill>
              </a:rPr>
              <a:t>Central </a:t>
            </a:r>
            <a:r>
              <a:rPr lang="it-IT" dirty="0" err="1">
                <a:solidFill>
                  <a:srgbClr val="FF0000"/>
                </a:solidFill>
              </a:rPr>
              <a:t>banks</a:t>
            </a:r>
            <a:r>
              <a:rPr lang="it-IT" dirty="0">
                <a:solidFill>
                  <a:srgbClr val="FF0000"/>
                </a:solidFill>
              </a:rPr>
              <a:t> are public </a:t>
            </a:r>
            <a:r>
              <a:rPr lang="it-IT" dirty="0" err="1">
                <a:solidFill>
                  <a:srgbClr val="FF0000"/>
                </a:solidFill>
              </a:rPr>
              <a:t>monetary</a:t>
            </a:r>
            <a:r>
              <a:rPr lang="it-IT" dirty="0">
                <a:solidFill>
                  <a:srgbClr val="FF0000"/>
                </a:solidFill>
              </a:rPr>
              <a:t> and </a:t>
            </a:r>
            <a:r>
              <a:rPr lang="it-IT" dirty="0" err="1">
                <a:solidFill>
                  <a:srgbClr val="FF0000"/>
                </a:solidFill>
              </a:rPr>
              <a:t>financial</a:t>
            </a:r>
            <a:r>
              <a:rPr lang="it-IT" dirty="0">
                <a:solidFill>
                  <a:srgbClr val="FF0000"/>
                </a:solidFill>
              </a:rPr>
              <a:t> </a:t>
            </a:r>
            <a:r>
              <a:rPr lang="it-IT" dirty="0" err="1">
                <a:solidFill>
                  <a:srgbClr val="FF0000"/>
                </a:solidFill>
              </a:rPr>
              <a:t>institutions</a:t>
            </a:r>
            <a:r>
              <a:rPr lang="it-IT" dirty="0"/>
              <a:t> (MFI) </a:t>
            </a:r>
            <a:r>
              <a:rPr lang="it-IT" dirty="0" err="1"/>
              <a:t>established</a:t>
            </a:r>
            <a:r>
              <a:rPr lang="it-IT" dirty="0"/>
              <a:t> to </a:t>
            </a:r>
            <a:r>
              <a:rPr lang="it-IT" dirty="0" err="1"/>
              <a:t>perform</a:t>
            </a:r>
            <a:r>
              <a:rPr lang="it-IT" dirty="0"/>
              <a:t> a </a:t>
            </a:r>
            <a:r>
              <a:rPr lang="it-IT" dirty="0" err="1"/>
              <a:t>series</a:t>
            </a:r>
            <a:r>
              <a:rPr lang="it-IT" dirty="0"/>
              <a:t> of </a:t>
            </a:r>
            <a:r>
              <a:rPr lang="it-IT" dirty="0" err="1"/>
              <a:t>functions</a:t>
            </a:r>
            <a:r>
              <a:rPr lang="it-IT" dirty="0"/>
              <a:t> </a:t>
            </a:r>
            <a:r>
              <a:rPr lang="it-IT" dirty="0" err="1"/>
              <a:t>related</a:t>
            </a:r>
            <a:r>
              <a:rPr lang="it-IT" dirty="0"/>
              <a:t> to the management of </a:t>
            </a:r>
            <a:r>
              <a:rPr lang="it-IT" dirty="0" err="1"/>
              <a:t>money</a:t>
            </a:r>
            <a:r>
              <a:rPr lang="it-IT" dirty="0"/>
              <a:t> and credit.</a:t>
            </a:r>
          </a:p>
          <a:p>
            <a:endParaRPr lang="it-IT" dirty="0"/>
          </a:p>
          <a:p>
            <a:r>
              <a:rPr lang="it-IT" dirty="0"/>
              <a:t>The </a:t>
            </a:r>
            <a:r>
              <a:rPr lang="it-IT" dirty="0" err="1">
                <a:solidFill>
                  <a:srgbClr val="FF0000"/>
                </a:solidFill>
              </a:rPr>
              <a:t>relationship</a:t>
            </a:r>
            <a:r>
              <a:rPr lang="it-IT" dirty="0">
                <a:solidFill>
                  <a:srgbClr val="FF0000"/>
                </a:solidFill>
              </a:rPr>
              <a:t> </a:t>
            </a:r>
            <a:r>
              <a:rPr lang="it-IT" dirty="0" err="1">
                <a:solidFill>
                  <a:srgbClr val="FF0000"/>
                </a:solidFill>
              </a:rPr>
              <a:t>between</a:t>
            </a:r>
            <a:r>
              <a:rPr lang="it-IT" dirty="0">
                <a:solidFill>
                  <a:srgbClr val="FF0000"/>
                </a:solidFill>
              </a:rPr>
              <a:t> </a:t>
            </a:r>
            <a:r>
              <a:rPr lang="it-IT" dirty="0" err="1">
                <a:solidFill>
                  <a:srgbClr val="FF0000"/>
                </a:solidFill>
              </a:rPr>
              <a:t>central</a:t>
            </a:r>
            <a:r>
              <a:rPr lang="it-IT" dirty="0">
                <a:solidFill>
                  <a:srgbClr val="FF0000"/>
                </a:solidFill>
              </a:rPr>
              <a:t> </a:t>
            </a:r>
            <a:r>
              <a:rPr lang="it-IT" dirty="0" err="1">
                <a:solidFill>
                  <a:srgbClr val="FF0000"/>
                </a:solidFill>
              </a:rPr>
              <a:t>banks</a:t>
            </a:r>
            <a:r>
              <a:rPr lang="it-IT" dirty="0">
                <a:solidFill>
                  <a:srgbClr val="FF0000"/>
                </a:solidFill>
              </a:rPr>
              <a:t> and </a:t>
            </a:r>
            <a:r>
              <a:rPr lang="it-IT" dirty="0" err="1" smtClean="0">
                <a:solidFill>
                  <a:srgbClr val="FF0000"/>
                </a:solidFill>
              </a:rPr>
              <a:t>governments</a:t>
            </a:r>
            <a:r>
              <a:rPr lang="it-IT" dirty="0" smtClean="0">
                <a:solidFill>
                  <a:srgbClr val="FF0000"/>
                </a:solidFill>
              </a:rPr>
              <a:t> </a:t>
            </a:r>
            <a:r>
              <a:rPr lang="it-IT" dirty="0" err="1"/>
              <a:t>has</a:t>
            </a:r>
            <a:r>
              <a:rPr lang="it-IT" dirty="0"/>
              <a:t> </a:t>
            </a:r>
            <a:r>
              <a:rPr lang="it-IT" dirty="0" err="1"/>
              <a:t>evolved</a:t>
            </a:r>
            <a:r>
              <a:rPr lang="it-IT" dirty="0"/>
              <a:t> over time, in </a:t>
            </a:r>
            <a:r>
              <a:rPr lang="it-IT" dirty="0" err="1"/>
              <a:t>many</a:t>
            </a:r>
            <a:r>
              <a:rPr lang="it-IT" dirty="0"/>
              <a:t> </a:t>
            </a:r>
            <a:r>
              <a:rPr lang="it-IT" dirty="0" err="1"/>
              <a:t>cases</a:t>
            </a:r>
            <a:r>
              <a:rPr lang="it-IT" dirty="0"/>
              <a:t>, from </a:t>
            </a:r>
            <a:r>
              <a:rPr lang="it-IT" dirty="0" err="1"/>
              <a:t>subordination</a:t>
            </a:r>
            <a:r>
              <a:rPr lang="it-IT" dirty="0"/>
              <a:t> to </a:t>
            </a:r>
            <a:r>
              <a:rPr lang="it-IT" dirty="0" err="1"/>
              <a:t>independence</a:t>
            </a:r>
            <a:r>
              <a:rPr lang="it-IT" dirty="0"/>
              <a:t> from </a:t>
            </a:r>
            <a:r>
              <a:rPr lang="it-IT" dirty="0" err="1"/>
              <a:t>government</a:t>
            </a:r>
            <a:r>
              <a:rPr lang="it-IT" dirty="0"/>
              <a:t> and </a:t>
            </a:r>
            <a:r>
              <a:rPr lang="it-IT" dirty="0" err="1"/>
              <a:t>parliament</a:t>
            </a:r>
            <a:r>
              <a:rPr lang="it-IT" dirty="0"/>
              <a:t>.</a:t>
            </a:r>
          </a:p>
          <a:p>
            <a:endParaRPr lang="it-IT" dirty="0"/>
          </a:p>
          <a:p>
            <a:r>
              <a:rPr lang="it-IT" dirty="0">
                <a:solidFill>
                  <a:srgbClr val="FF0000"/>
                </a:solidFill>
              </a:rPr>
              <a:t>Independence</a:t>
            </a:r>
            <a:r>
              <a:rPr lang="it-IT" dirty="0"/>
              <a:t> </a:t>
            </a:r>
            <a:r>
              <a:rPr lang="it-IT" dirty="0" err="1"/>
              <a:t>is</a:t>
            </a:r>
            <a:r>
              <a:rPr lang="it-IT" dirty="0"/>
              <a:t> </a:t>
            </a:r>
            <a:r>
              <a:rPr lang="it-IT" dirty="0" err="1"/>
              <a:t>credited</a:t>
            </a:r>
            <a:r>
              <a:rPr lang="it-IT" dirty="0"/>
              <a:t> to </a:t>
            </a:r>
            <a:r>
              <a:rPr lang="it-IT" dirty="0" err="1"/>
              <a:t>enhance</a:t>
            </a:r>
            <a:r>
              <a:rPr lang="it-IT" dirty="0"/>
              <a:t> the </a:t>
            </a:r>
            <a:r>
              <a:rPr lang="it-IT" dirty="0" err="1"/>
              <a:t>effectiveness</a:t>
            </a:r>
            <a:r>
              <a:rPr lang="it-IT" dirty="0"/>
              <a:t> of </a:t>
            </a:r>
            <a:r>
              <a:rPr lang="it-IT" dirty="0" err="1"/>
              <a:t>central</a:t>
            </a:r>
            <a:r>
              <a:rPr lang="it-IT" dirty="0"/>
              <a:t> </a:t>
            </a:r>
            <a:r>
              <a:rPr lang="it-IT" dirty="0" err="1"/>
              <a:t>bank</a:t>
            </a:r>
            <a:r>
              <a:rPr lang="it-IT" dirty="0"/>
              <a:t> </a:t>
            </a:r>
            <a:r>
              <a:rPr lang="it-IT" dirty="0" err="1"/>
              <a:t>decisions</a:t>
            </a:r>
            <a:r>
              <a:rPr lang="it-IT" dirty="0"/>
              <a:t> (large </a:t>
            </a:r>
            <a:r>
              <a:rPr lang="it-IT" dirty="0" err="1"/>
              <a:t>literature</a:t>
            </a:r>
            <a:r>
              <a:rPr lang="it-IT" dirty="0"/>
              <a:t>, </a:t>
            </a:r>
            <a:r>
              <a:rPr lang="it-IT" dirty="0" err="1"/>
              <a:t>debateble</a:t>
            </a:r>
            <a:r>
              <a:rPr lang="it-IT" dirty="0"/>
              <a:t> </a:t>
            </a:r>
            <a:r>
              <a:rPr lang="it-IT" dirty="0" err="1"/>
              <a:t>issue</a:t>
            </a:r>
            <a:r>
              <a:rPr lang="it-IT" dirty="0"/>
              <a:t>)</a:t>
            </a:r>
          </a:p>
          <a:p>
            <a:endParaRPr lang="it-IT" dirty="0" smtClean="0"/>
          </a:p>
        </p:txBody>
      </p:sp>
    </p:spTree>
    <p:extLst>
      <p:ext uri="{BB962C8B-B14F-4D97-AF65-F5344CB8AC3E}">
        <p14:creationId xmlns:p14="http://schemas.microsoft.com/office/powerpoint/2010/main" val="512816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Central </a:t>
            </a:r>
            <a:r>
              <a:rPr lang="it-IT" dirty="0" err="1" smtClean="0"/>
              <a:t>bank</a:t>
            </a:r>
            <a:r>
              <a:rPr lang="it-IT" dirty="0" smtClean="0"/>
              <a:t> </a:t>
            </a:r>
            <a:r>
              <a:rPr lang="it-IT" dirty="0" err="1" smtClean="0"/>
              <a:t>functions</a:t>
            </a:r>
            <a:endParaRPr lang="it-IT" dirty="0"/>
          </a:p>
        </p:txBody>
      </p:sp>
      <p:sp>
        <p:nvSpPr>
          <p:cNvPr id="3" name="Segnaposto contenuto 2"/>
          <p:cNvSpPr>
            <a:spLocks noGrp="1"/>
          </p:cNvSpPr>
          <p:nvPr>
            <p:ph idx="1"/>
          </p:nvPr>
        </p:nvSpPr>
        <p:spPr/>
        <p:txBody>
          <a:bodyPr>
            <a:normAutofit fontScale="70000" lnSpcReduction="20000"/>
          </a:bodyPr>
          <a:lstStyle/>
          <a:p>
            <a:pPr marL="265680" indent="-180000">
              <a:lnSpc>
                <a:spcPct val="110000"/>
              </a:lnSpc>
            </a:pPr>
            <a:r>
              <a:rPr lang="it-IT" dirty="0" err="1"/>
              <a:t>Banknote</a:t>
            </a:r>
            <a:r>
              <a:rPr lang="it-IT" dirty="0"/>
              <a:t> </a:t>
            </a:r>
            <a:r>
              <a:rPr lang="it-IT" dirty="0" err="1"/>
              <a:t>issuance</a:t>
            </a:r>
            <a:endParaRPr lang="it-IT" dirty="0"/>
          </a:p>
          <a:p>
            <a:pPr marL="265680" indent="-180000">
              <a:lnSpc>
                <a:spcPct val="110000"/>
              </a:lnSpc>
            </a:pPr>
            <a:r>
              <a:rPr lang="en-US" dirty="0"/>
              <a:t>Monetary policy</a:t>
            </a:r>
            <a:endParaRPr lang="it-IT" dirty="0"/>
          </a:p>
          <a:p>
            <a:pPr marL="265680" indent="-180000">
              <a:lnSpc>
                <a:spcPct val="110000"/>
              </a:lnSpc>
            </a:pPr>
            <a:r>
              <a:rPr lang="it-IT" dirty="0" err="1"/>
              <a:t>Bank</a:t>
            </a:r>
            <a:r>
              <a:rPr lang="it-IT" dirty="0"/>
              <a:t> of the </a:t>
            </a:r>
            <a:r>
              <a:rPr lang="it-IT" dirty="0" err="1"/>
              <a:t>banks</a:t>
            </a:r>
            <a:r>
              <a:rPr lang="it-IT" dirty="0"/>
              <a:t>/ </a:t>
            </a:r>
            <a:r>
              <a:rPr lang="it-IT" dirty="0" err="1"/>
              <a:t>Lender</a:t>
            </a:r>
            <a:r>
              <a:rPr lang="it-IT" dirty="0"/>
              <a:t> of last </a:t>
            </a:r>
            <a:r>
              <a:rPr lang="it-IT" dirty="0" err="1"/>
              <a:t>resort</a:t>
            </a:r>
            <a:r>
              <a:rPr lang="it-IT" dirty="0"/>
              <a:t>  </a:t>
            </a:r>
          </a:p>
          <a:p>
            <a:pPr marL="265680" indent="-180000">
              <a:lnSpc>
                <a:spcPct val="110000"/>
              </a:lnSpc>
            </a:pPr>
            <a:r>
              <a:rPr lang="it-IT" dirty="0" err="1"/>
              <a:t>Supervision</a:t>
            </a:r>
            <a:r>
              <a:rPr lang="it-IT" dirty="0"/>
              <a:t> and </a:t>
            </a:r>
            <a:r>
              <a:rPr lang="it-IT" dirty="0" err="1"/>
              <a:t>regulation</a:t>
            </a:r>
            <a:r>
              <a:rPr lang="it-IT" dirty="0"/>
              <a:t> of the banking </a:t>
            </a:r>
            <a:r>
              <a:rPr lang="it-IT" dirty="0" err="1"/>
              <a:t>sector</a:t>
            </a:r>
            <a:endParaRPr lang="it-IT" dirty="0"/>
          </a:p>
          <a:p>
            <a:pPr marL="265680" indent="-180000">
              <a:lnSpc>
                <a:spcPct val="110000"/>
              </a:lnSpc>
            </a:pPr>
            <a:r>
              <a:rPr lang="it-IT" dirty="0" err="1"/>
              <a:t>Bank</a:t>
            </a:r>
            <a:r>
              <a:rPr lang="it-IT" dirty="0"/>
              <a:t> of the State / Public </a:t>
            </a:r>
            <a:r>
              <a:rPr lang="it-IT" dirty="0" err="1"/>
              <a:t>debt</a:t>
            </a:r>
            <a:r>
              <a:rPr lang="it-IT" dirty="0"/>
              <a:t> management</a:t>
            </a:r>
          </a:p>
          <a:p>
            <a:pPr marL="265680" indent="-180000">
              <a:lnSpc>
                <a:spcPct val="110000"/>
              </a:lnSpc>
            </a:pPr>
            <a:r>
              <a:rPr lang="it-IT" dirty="0"/>
              <a:t>Management of the </a:t>
            </a:r>
            <a:r>
              <a:rPr lang="it-IT" dirty="0" err="1"/>
              <a:t>payment</a:t>
            </a:r>
            <a:r>
              <a:rPr lang="it-IT" dirty="0"/>
              <a:t> </a:t>
            </a:r>
            <a:r>
              <a:rPr lang="it-IT" dirty="0" err="1"/>
              <a:t>system</a:t>
            </a:r>
            <a:endParaRPr lang="it-IT" dirty="0"/>
          </a:p>
          <a:p>
            <a:pPr marL="265680" indent="-180000">
              <a:lnSpc>
                <a:spcPct val="110000"/>
              </a:lnSpc>
            </a:pPr>
            <a:r>
              <a:rPr lang="it-IT" dirty="0"/>
              <a:t>Management of </a:t>
            </a:r>
            <a:r>
              <a:rPr lang="it-IT" dirty="0" err="1"/>
              <a:t>official</a:t>
            </a:r>
            <a:r>
              <a:rPr lang="it-IT" dirty="0"/>
              <a:t> </a:t>
            </a:r>
            <a:r>
              <a:rPr lang="it-IT" dirty="0" err="1"/>
              <a:t>reserves</a:t>
            </a:r>
            <a:r>
              <a:rPr lang="it-IT" dirty="0"/>
              <a:t>, </a:t>
            </a:r>
            <a:r>
              <a:rPr lang="it-IT" dirty="0" err="1"/>
              <a:t>supervision</a:t>
            </a:r>
            <a:r>
              <a:rPr lang="it-IT" dirty="0"/>
              <a:t> of </a:t>
            </a:r>
            <a:r>
              <a:rPr lang="it-IT" dirty="0" err="1"/>
              <a:t>international</a:t>
            </a:r>
            <a:r>
              <a:rPr lang="it-IT" dirty="0"/>
              <a:t> capital </a:t>
            </a:r>
            <a:r>
              <a:rPr lang="it-IT" dirty="0" err="1"/>
              <a:t>flows</a:t>
            </a:r>
            <a:r>
              <a:rPr lang="it-IT" dirty="0"/>
              <a:t>, management of the </a:t>
            </a:r>
            <a:r>
              <a:rPr lang="it-IT" dirty="0" err="1"/>
              <a:t>exchange</a:t>
            </a:r>
            <a:r>
              <a:rPr lang="it-IT" dirty="0"/>
              <a:t> rate regime, management of </a:t>
            </a:r>
            <a:r>
              <a:rPr lang="it-IT" dirty="0" err="1"/>
              <a:t>gold</a:t>
            </a:r>
            <a:r>
              <a:rPr lang="it-IT" dirty="0"/>
              <a:t> </a:t>
            </a:r>
            <a:r>
              <a:rPr lang="it-IT" dirty="0" err="1"/>
              <a:t>reserves</a:t>
            </a:r>
            <a:endParaRPr lang="it-IT" dirty="0"/>
          </a:p>
          <a:p>
            <a:pPr marL="265680" indent="-180000">
              <a:lnSpc>
                <a:spcPct val="110000"/>
              </a:lnSpc>
            </a:pPr>
            <a:r>
              <a:rPr lang="it-IT" dirty="0"/>
              <a:t>Collection and </a:t>
            </a:r>
            <a:r>
              <a:rPr lang="it-IT" dirty="0" err="1"/>
              <a:t>elaboration</a:t>
            </a:r>
            <a:r>
              <a:rPr lang="it-IT" dirty="0"/>
              <a:t> of </a:t>
            </a:r>
            <a:r>
              <a:rPr lang="it-IT" dirty="0" err="1"/>
              <a:t>economic</a:t>
            </a:r>
            <a:r>
              <a:rPr lang="it-IT" dirty="0"/>
              <a:t> and </a:t>
            </a:r>
            <a:r>
              <a:rPr lang="it-IT" dirty="0" err="1"/>
              <a:t>financial</a:t>
            </a:r>
            <a:r>
              <a:rPr lang="it-IT" dirty="0"/>
              <a:t> </a:t>
            </a:r>
            <a:r>
              <a:rPr lang="it-IT" dirty="0" err="1"/>
              <a:t>statistics</a:t>
            </a:r>
            <a:r>
              <a:rPr lang="it-IT" dirty="0"/>
              <a:t> </a:t>
            </a:r>
          </a:p>
          <a:p>
            <a:pPr marL="265680" indent="-180000">
              <a:lnSpc>
                <a:spcPct val="110000"/>
              </a:lnSpc>
            </a:pPr>
            <a:r>
              <a:rPr lang="it-IT" dirty="0" err="1"/>
              <a:t>Economic</a:t>
            </a:r>
            <a:r>
              <a:rPr lang="it-IT" dirty="0"/>
              <a:t> </a:t>
            </a:r>
            <a:r>
              <a:rPr lang="it-IT" dirty="0" err="1"/>
              <a:t>research</a:t>
            </a:r>
            <a:endParaRPr lang="it-IT" dirty="0"/>
          </a:p>
          <a:p>
            <a:pPr marL="265680" indent="-180000">
              <a:lnSpc>
                <a:spcPct val="110000"/>
              </a:lnSpc>
            </a:pPr>
            <a:r>
              <a:rPr lang="it-IT" dirty="0"/>
              <a:t>Liaison with </a:t>
            </a:r>
            <a:r>
              <a:rPr lang="it-IT" dirty="0" err="1"/>
              <a:t>international</a:t>
            </a:r>
            <a:r>
              <a:rPr lang="it-IT" dirty="0"/>
              <a:t> </a:t>
            </a:r>
            <a:r>
              <a:rPr lang="it-IT" dirty="0" err="1"/>
              <a:t>bodies</a:t>
            </a:r>
            <a:r>
              <a:rPr lang="it-IT" dirty="0"/>
              <a:t> (e.g. the </a:t>
            </a:r>
            <a:r>
              <a:rPr lang="it-IT" dirty="0" err="1"/>
              <a:t>Bank</a:t>
            </a:r>
            <a:r>
              <a:rPr lang="it-IT" dirty="0"/>
              <a:t> for International </a:t>
            </a:r>
            <a:r>
              <a:rPr lang="it-IT" dirty="0" err="1"/>
              <a:t>Settlements</a:t>
            </a:r>
            <a:r>
              <a:rPr lang="it-IT" dirty="0"/>
              <a:t>)</a:t>
            </a:r>
          </a:p>
          <a:p>
            <a:endParaRPr lang="it-IT" dirty="0"/>
          </a:p>
        </p:txBody>
      </p:sp>
    </p:spTree>
    <p:extLst>
      <p:ext uri="{BB962C8B-B14F-4D97-AF65-F5344CB8AC3E}">
        <p14:creationId xmlns:p14="http://schemas.microsoft.com/office/powerpoint/2010/main" val="11775818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err="1"/>
              <a:t>Banknotes</a:t>
            </a:r>
            <a:r>
              <a:rPr lang="it-IT" sz="4200" dirty="0"/>
              <a:t>, 1</a:t>
            </a:r>
          </a:p>
        </p:txBody>
      </p:sp>
      <p:sp>
        <p:nvSpPr>
          <p:cNvPr id="3" name="Segnaposto contenuto 2"/>
          <p:cNvSpPr>
            <a:spLocks noGrp="1"/>
          </p:cNvSpPr>
          <p:nvPr>
            <p:ph idx="1"/>
          </p:nvPr>
        </p:nvSpPr>
        <p:spPr/>
        <p:txBody>
          <a:bodyPr>
            <a:normAutofit/>
          </a:bodyPr>
          <a:lstStyle/>
          <a:p>
            <a:r>
              <a:rPr lang="it-IT" sz="2400" dirty="0" err="1">
                <a:solidFill>
                  <a:srgbClr val="FF0000"/>
                </a:solidFill>
              </a:rPr>
              <a:t>Banknotes</a:t>
            </a:r>
            <a:r>
              <a:rPr lang="it-IT" sz="2400" dirty="0">
                <a:solidFill>
                  <a:srgbClr val="FF0000"/>
                </a:solidFill>
              </a:rPr>
              <a:t> in the </a:t>
            </a:r>
            <a:r>
              <a:rPr lang="it-IT" sz="2400" dirty="0" err="1">
                <a:solidFill>
                  <a:srgbClr val="FF0000"/>
                </a:solidFill>
              </a:rPr>
              <a:t>past</a:t>
            </a:r>
            <a:r>
              <a:rPr lang="it-IT" sz="2400" dirty="0"/>
              <a:t> (</a:t>
            </a:r>
            <a:r>
              <a:rPr lang="it-IT" sz="2400" dirty="0" err="1"/>
              <a:t>privately</a:t>
            </a:r>
            <a:r>
              <a:rPr lang="it-IT" sz="2400" dirty="0"/>
              <a:t> </a:t>
            </a:r>
            <a:r>
              <a:rPr lang="it-IT" sz="2400" dirty="0" err="1"/>
              <a:t>issued</a:t>
            </a:r>
            <a:r>
              <a:rPr lang="it-IT" sz="2400" dirty="0"/>
              <a:t> by «</a:t>
            </a:r>
            <a:r>
              <a:rPr lang="it-IT" sz="2400" dirty="0" err="1"/>
              <a:t>goldsmiths</a:t>
            </a:r>
            <a:r>
              <a:rPr lang="it-IT" sz="2400" dirty="0"/>
              <a:t>» and </a:t>
            </a:r>
            <a:r>
              <a:rPr lang="it-IT" sz="2400" dirty="0" err="1"/>
              <a:t>banks</a:t>
            </a:r>
            <a:r>
              <a:rPr lang="it-IT" sz="2400" dirty="0"/>
              <a:t> on a </a:t>
            </a:r>
            <a:r>
              <a:rPr lang="it-IT" sz="2400" dirty="0" err="1"/>
              <a:t>decentralised</a:t>
            </a:r>
            <a:r>
              <a:rPr lang="it-IT" sz="2400" dirty="0"/>
              <a:t> competitive </a:t>
            </a:r>
            <a:r>
              <a:rPr lang="it-IT" sz="2400" dirty="0" err="1"/>
              <a:t>basis</a:t>
            </a:r>
            <a:r>
              <a:rPr lang="it-IT" sz="2400" dirty="0"/>
              <a:t>) and </a:t>
            </a:r>
            <a:r>
              <a:rPr lang="it-IT" sz="2400" dirty="0" err="1">
                <a:solidFill>
                  <a:srgbClr val="FF0000"/>
                </a:solidFill>
              </a:rPr>
              <a:t>banknotes</a:t>
            </a:r>
            <a:r>
              <a:rPr lang="it-IT" sz="2400" dirty="0">
                <a:solidFill>
                  <a:srgbClr val="FF0000"/>
                </a:solidFill>
              </a:rPr>
              <a:t> </a:t>
            </a:r>
            <a:r>
              <a:rPr lang="it-IT" sz="2400" dirty="0" err="1">
                <a:solidFill>
                  <a:srgbClr val="FF0000"/>
                </a:solidFill>
              </a:rPr>
              <a:t>today</a:t>
            </a:r>
            <a:r>
              <a:rPr lang="it-IT" sz="2400" dirty="0">
                <a:solidFill>
                  <a:srgbClr val="FF0000"/>
                </a:solidFill>
              </a:rPr>
              <a:t> </a:t>
            </a:r>
            <a:r>
              <a:rPr lang="it-IT" sz="2400" dirty="0"/>
              <a:t>(</a:t>
            </a:r>
            <a:r>
              <a:rPr lang="it-IT" sz="2400" dirty="0" err="1"/>
              <a:t>publicly</a:t>
            </a:r>
            <a:r>
              <a:rPr lang="it-IT" sz="2400" dirty="0"/>
              <a:t> </a:t>
            </a:r>
            <a:r>
              <a:rPr lang="it-IT" sz="2400" dirty="0" err="1"/>
              <a:t>issued</a:t>
            </a:r>
            <a:r>
              <a:rPr lang="it-IT" sz="2400" dirty="0"/>
              <a:t> by a </a:t>
            </a:r>
            <a:r>
              <a:rPr lang="it-IT" sz="2400" dirty="0" err="1"/>
              <a:t>centralised</a:t>
            </a:r>
            <a:r>
              <a:rPr lang="it-IT" sz="2400" dirty="0"/>
              <a:t> </a:t>
            </a:r>
            <a:r>
              <a:rPr lang="it-IT" sz="2400" dirty="0" err="1"/>
              <a:t>monopolist</a:t>
            </a:r>
            <a:r>
              <a:rPr lang="it-IT" sz="2400" dirty="0"/>
              <a:t> authority)</a:t>
            </a:r>
          </a:p>
          <a:p>
            <a:r>
              <a:rPr lang="it-IT" sz="2400" dirty="0"/>
              <a:t>Base </a:t>
            </a:r>
            <a:r>
              <a:rPr lang="it-IT" sz="2400" dirty="0" err="1"/>
              <a:t>money</a:t>
            </a:r>
            <a:r>
              <a:rPr lang="it-IT" sz="2400" dirty="0"/>
              <a:t> = </a:t>
            </a:r>
            <a:r>
              <a:rPr lang="it-IT" sz="2400" dirty="0" err="1"/>
              <a:t>Currency</a:t>
            </a:r>
            <a:r>
              <a:rPr lang="it-IT" sz="2400" dirty="0"/>
              <a:t> (</a:t>
            </a:r>
            <a:r>
              <a:rPr lang="it-IT" sz="2400" dirty="0" err="1"/>
              <a:t>banknotes</a:t>
            </a:r>
            <a:r>
              <a:rPr lang="it-IT" sz="2400" dirty="0"/>
              <a:t> and </a:t>
            </a:r>
            <a:r>
              <a:rPr lang="it-IT" sz="2400" dirty="0" err="1"/>
              <a:t>coins</a:t>
            </a:r>
            <a:r>
              <a:rPr lang="it-IT" sz="2400" dirty="0"/>
              <a:t>) + </a:t>
            </a:r>
            <a:r>
              <a:rPr lang="it-IT" sz="2400" dirty="0" err="1"/>
              <a:t>bank</a:t>
            </a:r>
            <a:r>
              <a:rPr lang="it-IT" sz="2400" dirty="0"/>
              <a:t> </a:t>
            </a:r>
            <a:r>
              <a:rPr lang="it-IT" sz="2400" dirty="0" err="1"/>
              <a:t>reserves</a:t>
            </a:r>
            <a:endParaRPr lang="it-IT" sz="2400" dirty="0"/>
          </a:p>
          <a:p>
            <a:r>
              <a:rPr lang="it-IT" sz="2400" dirty="0" err="1"/>
              <a:t>Banknotes</a:t>
            </a:r>
            <a:r>
              <a:rPr lang="it-IT" sz="2400" dirty="0"/>
              <a:t> = Fiat </a:t>
            </a:r>
            <a:r>
              <a:rPr lang="it-IT" sz="2400" dirty="0" err="1"/>
              <a:t>currency</a:t>
            </a:r>
            <a:r>
              <a:rPr lang="it-IT" sz="2400" dirty="0"/>
              <a:t> / Legal tender (</a:t>
            </a:r>
            <a:r>
              <a:rPr lang="it-IT" sz="2400" dirty="0" err="1"/>
              <a:t>Payment</a:t>
            </a:r>
            <a:r>
              <a:rPr lang="it-IT" sz="2400" dirty="0"/>
              <a:t> with </a:t>
            </a:r>
            <a:r>
              <a:rPr lang="it-IT" sz="2400" dirty="0" err="1"/>
              <a:t>banknotes</a:t>
            </a:r>
            <a:r>
              <a:rPr lang="it-IT" sz="2400" dirty="0"/>
              <a:t> </a:t>
            </a:r>
            <a:r>
              <a:rPr lang="it-IT" sz="2400" dirty="0" err="1"/>
              <a:t>guarantees</a:t>
            </a:r>
            <a:r>
              <a:rPr lang="it-IT" sz="2400" dirty="0"/>
              <a:t> </a:t>
            </a:r>
            <a:r>
              <a:rPr lang="it-IT" sz="2400" dirty="0" err="1"/>
              <a:t>finality</a:t>
            </a:r>
            <a:r>
              <a:rPr lang="it-IT" sz="2400" dirty="0"/>
              <a:t>)</a:t>
            </a:r>
          </a:p>
          <a:p>
            <a:r>
              <a:rPr lang="it-IT" sz="2400" dirty="0" err="1">
                <a:solidFill>
                  <a:srgbClr val="FF0000"/>
                </a:solidFill>
              </a:rPr>
              <a:t>Banknotes</a:t>
            </a:r>
            <a:r>
              <a:rPr lang="it-IT" sz="2400" dirty="0">
                <a:solidFill>
                  <a:srgbClr val="FF0000"/>
                </a:solidFill>
              </a:rPr>
              <a:t> </a:t>
            </a:r>
            <a:r>
              <a:rPr lang="it-IT" sz="2400" dirty="0" err="1">
                <a:solidFill>
                  <a:srgbClr val="FF0000"/>
                </a:solidFill>
              </a:rPr>
              <a:t>as</a:t>
            </a:r>
            <a:r>
              <a:rPr lang="it-IT" sz="2400" dirty="0">
                <a:solidFill>
                  <a:srgbClr val="FF0000"/>
                </a:solidFill>
              </a:rPr>
              <a:t> «</a:t>
            </a:r>
            <a:r>
              <a:rPr lang="it-IT" sz="2400" dirty="0" err="1">
                <a:solidFill>
                  <a:srgbClr val="FF0000"/>
                </a:solidFill>
              </a:rPr>
              <a:t>objects</a:t>
            </a:r>
            <a:r>
              <a:rPr lang="it-IT" sz="2400" dirty="0">
                <a:solidFill>
                  <a:srgbClr val="FF0000"/>
                </a:solidFill>
              </a:rPr>
              <a:t>», </a:t>
            </a:r>
            <a:r>
              <a:rPr lang="it-IT" sz="2400" dirty="0" err="1"/>
              <a:t>manufactured</a:t>
            </a:r>
            <a:r>
              <a:rPr lang="it-IT" sz="2400" dirty="0"/>
              <a:t> (</a:t>
            </a:r>
            <a:r>
              <a:rPr lang="it-IT" sz="2400" dirty="0" err="1"/>
              <a:t>costs</a:t>
            </a:r>
            <a:r>
              <a:rPr lang="it-IT" sz="2400" dirty="0"/>
              <a:t> of production) and put </a:t>
            </a:r>
            <a:r>
              <a:rPr lang="it-IT" sz="2400" dirty="0" err="1"/>
              <a:t>into</a:t>
            </a:r>
            <a:r>
              <a:rPr lang="it-IT" sz="2400" dirty="0"/>
              <a:t> </a:t>
            </a:r>
            <a:r>
              <a:rPr lang="it-IT" sz="2400" dirty="0" err="1"/>
              <a:t>circulation</a:t>
            </a:r>
            <a:r>
              <a:rPr lang="it-IT" sz="2400" dirty="0"/>
              <a:t> by the </a:t>
            </a:r>
            <a:r>
              <a:rPr lang="it-IT" sz="2400" dirty="0" err="1"/>
              <a:t>central</a:t>
            </a:r>
            <a:r>
              <a:rPr lang="it-IT" sz="2400" dirty="0"/>
              <a:t> </a:t>
            </a:r>
            <a:r>
              <a:rPr lang="it-IT" sz="2400" dirty="0" err="1"/>
              <a:t>bank</a:t>
            </a:r>
            <a:r>
              <a:rPr lang="it-IT" sz="2400" dirty="0"/>
              <a:t>.</a:t>
            </a:r>
          </a:p>
          <a:p>
            <a:r>
              <a:rPr lang="it-IT" sz="2400" dirty="0" err="1">
                <a:solidFill>
                  <a:srgbClr val="FF0000"/>
                </a:solidFill>
              </a:rPr>
              <a:t>Seignorage</a:t>
            </a:r>
            <a:r>
              <a:rPr lang="it-IT" sz="2400" dirty="0"/>
              <a:t> </a:t>
            </a:r>
            <a:r>
              <a:rPr lang="it-IT" sz="2400" dirty="0" err="1"/>
              <a:t>is</a:t>
            </a:r>
            <a:r>
              <a:rPr lang="it-IT" sz="2400" dirty="0"/>
              <a:t> the </a:t>
            </a:r>
            <a:r>
              <a:rPr lang="it-IT" sz="2400" dirty="0" err="1"/>
              <a:t>income</a:t>
            </a:r>
            <a:r>
              <a:rPr lang="it-IT" sz="2400" dirty="0"/>
              <a:t> </a:t>
            </a:r>
            <a:r>
              <a:rPr lang="it-IT" sz="2400" dirty="0" err="1"/>
              <a:t>earned</a:t>
            </a:r>
            <a:r>
              <a:rPr lang="it-IT" sz="2400" dirty="0"/>
              <a:t> by the </a:t>
            </a:r>
            <a:r>
              <a:rPr lang="it-IT" sz="2400" dirty="0" err="1"/>
              <a:t>central</a:t>
            </a:r>
            <a:r>
              <a:rPr lang="it-IT" sz="2400" dirty="0"/>
              <a:t> </a:t>
            </a:r>
            <a:r>
              <a:rPr lang="it-IT" sz="2400" dirty="0" err="1"/>
              <a:t>bank</a:t>
            </a:r>
            <a:r>
              <a:rPr lang="it-IT" sz="2400" dirty="0"/>
              <a:t> </a:t>
            </a:r>
            <a:r>
              <a:rPr lang="it-IT" sz="2400" dirty="0" err="1"/>
              <a:t>when</a:t>
            </a:r>
            <a:r>
              <a:rPr lang="it-IT" sz="2400" dirty="0"/>
              <a:t> </a:t>
            </a:r>
            <a:r>
              <a:rPr lang="it-IT" sz="2400" dirty="0" err="1"/>
              <a:t>putting</a:t>
            </a:r>
            <a:r>
              <a:rPr lang="it-IT" sz="2400" dirty="0"/>
              <a:t> </a:t>
            </a:r>
            <a:r>
              <a:rPr lang="it-IT" sz="2400" dirty="0" err="1"/>
              <a:t>banknotes</a:t>
            </a:r>
            <a:r>
              <a:rPr lang="it-IT" sz="2400" dirty="0"/>
              <a:t> (and more </a:t>
            </a:r>
            <a:r>
              <a:rPr lang="it-IT" sz="2400" dirty="0" err="1"/>
              <a:t>generally</a:t>
            </a:r>
            <a:r>
              <a:rPr lang="it-IT" sz="2400" dirty="0"/>
              <a:t> </a:t>
            </a:r>
            <a:r>
              <a:rPr lang="it-IT" sz="2400" dirty="0" err="1"/>
              <a:t>monetary</a:t>
            </a:r>
            <a:r>
              <a:rPr lang="it-IT" sz="2400" dirty="0"/>
              <a:t> base) </a:t>
            </a:r>
            <a:r>
              <a:rPr lang="it-IT" sz="2400" dirty="0" err="1"/>
              <a:t>into</a:t>
            </a:r>
            <a:r>
              <a:rPr lang="it-IT" sz="2400" dirty="0"/>
              <a:t> </a:t>
            </a:r>
            <a:r>
              <a:rPr lang="it-IT" sz="2400" dirty="0" err="1"/>
              <a:t>circulation</a:t>
            </a:r>
            <a:r>
              <a:rPr lang="it-IT" sz="2400" dirty="0"/>
              <a:t>. </a:t>
            </a:r>
          </a:p>
        </p:txBody>
      </p:sp>
    </p:spTree>
    <p:extLst>
      <p:ext uri="{BB962C8B-B14F-4D97-AF65-F5344CB8AC3E}">
        <p14:creationId xmlns:p14="http://schemas.microsoft.com/office/powerpoint/2010/main" val="28687789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a:stretch>
            <a:fillRect/>
          </a:stretch>
        </p:blipFill>
        <p:spPr>
          <a:xfrm>
            <a:off x="1919536" y="410452"/>
            <a:ext cx="8568952" cy="5930986"/>
          </a:xfrm>
          <a:prstGeom prst="rect">
            <a:avLst/>
          </a:prstGeom>
        </p:spPr>
      </p:pic>
      <p:sp>
        <p:nvSpPr>
          <p:cNvPr id="7" name="CasellaDiTesto 6"/>
          <p:cNvSpPr txBox="1"/>
          <p:nvPr/>
        </p:nvSpPr>
        <p:spPr>
          <a:xfrm>
            <a:off x="5595322" y="6381328"/>
            <a:ext cx="4752528" cy="369332"/>
          </a:xfrm>
          <a:prstGeom prst="rect">
            <a:avLst/>
          </a:prstGeom>
          <a:noFill/>
        </p:spPr>
        <p:txBody>
          <a:bodyPr wrap="square" rtlCol="0">
            <a:spAutoFit/>
          </a:bodyPr>
          <a:lstStyle/>
          <a:p>
            <a:pPr algn="ctr"/>
            <a:r>
              <a:rPr lang="it-IT" dirty="0"/>
              <a:t>Source ECB </a:t>
            </a:r>
            <a:r>
              <a:rPr lang="it-IT" dirty="0" err="1"/>
              <a:t>Monthly</a:t>
            </a:r>
            <a:r>
              <a:rPr lang="it-IT" dirty="0"/>
              <a:t> </a:t>
            </a:r>
            <a:r>
              <a:rPr lang="it-IT" dirty="0" err="1"/>
              <a:t>Bullettin</a:t>
            </a:r>
            <a:r>
              <a:rPr lang="it-IT" dirty="0"/>
              <a:t> 2017/6</a:t>
            </a:r>
          </a:p>
        </p:txBody>
      </p:sp>
    </p:spTree>
    <p:extLst>
      <p:ext uri="{BB962C8B-B14F-4D97-AF65-F5344CB8AC3E}">
        <p14:creationId xmlns:p14="http://schemas.microsoft.com/office/powerpoint/2010/main" val="35456412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err="1"/>
              <a:t>Banknotes</a:t>
            </a:r>
            <a:endParaRPr lang="it-IT" sz="4200" dirty="0"/>
          </a:p>
        </p:txBody>
      </p:sp>
      <p:pic>
        <p:nvPicPr>
          <p:cNvPr id="5" name="Immagine 4"/>
          <p:cNvPicPr>
            <a:picLocks noChangeAspect="1"/>
          </p:cNvPicPr>
          <p:nvPr/>
        </p:nvPicPr>
        <p:blipFill>
          <a:blip r:embed="rId2"/>
          <a:stretch>
            <a:fillRect/>
          </a:stretch>
        </p:blipFill>
        <p:spPr>
          <a:xfrm>
            <a:off x="3215680" y="1217642"/>
            <a:ext cx="6696744" cy="5469156"/>
          </a:xfrm>
          <a:prstGeom prst="rect">
            <a:avLst/>
          </a:prstGeom>
        </p:spPr>
      </p:pic>
      <p:sp>
        <p:nvSpPr>
          <p:cNvPr id="7" name="CasellaDiTesto 6"/>
          <p:cNvSpPr txBox="1"/>
          <p:nvPr/>
        </p:nvSpPr>
        <p:spPr>
          <a:xfrm>
            <a:off x="5432528" y="1217642"/>
            <a:ext cx="4752528" cy="369332"/>
          </a:xfrm>
          <a:prstGeom prst="rect">
            <a:avLst/>
          </a:prstGeom>
          <a:noFill/>
        </p:spPr>
        <p:txBody>
          <a:bodyPr wrap="square" rtlCol="0">
            <a:spAutoFit/>
          </a:bodyPr>
          <a:lstStyle/>
          <a:p>
            <a:pPr algn="ctr"/>
            <a:r>
              <a:rPr lang="it-IT" dirty="0"/>
              <a:t>Source ECB </a:t>
            </a:r>
            <a:r>
              <a:rPr lang="it-IT" dirty="0" err="1"/>
              <a:t>Monthly</a:t>
            </a:r>
            <a:r>
              <a:rPr lang="it-IT" dirty="0"/>
              <a:t> </a:t>
            </a:r>
            <a:r>
              <a:rPr lang="it-IT" dirty="0" err="1"/>
              <a:t>Bulletin</a:t>
            </a:r>
            <a:r>
              <a:rPr lang="it-IT" dirty="0"/>
              <a:t> 2017/6</a:t>
            </a:r>
          </a:p>
        </p:txBody>
      </p:sp>
    </p:spTree>
    <p:extLst>
      <p:ext uri="{BB962C8B-B14F-4D97-AF65-F5344CB8AC3E}">
        <p14:creationId xmlns:p14="http://schemas.microsoft.com/office/powerpoint/2010/main" val="645211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err="1"/>
              <a:t>Banknotes</a:t>
            </a:r>
            <a:r>
              <a:rPr lang="it-IT" sz="4200" dirty="0"/>
              <a:t>, 2</a:t>
            </a:r>
          </a:p>
        </p:txBody>
      </p:sp>
      <p:pic>
        <p:nvPicPr>
          <p:cNvPr id="4" name="Immagine 3"/>
          <p:cNvPicPr>
            <a:picLocks noChangeAspect="1"/>
          </p:cNvPicPr>
          <p:nvPr/>
        </p:nvPicPr>
        <p:blipFill>
          <a:blip r:embed="rId2"/>
          <a:stretch>
            <a:fillRect/>
          </a:stretch>
        </p:blipFill>
        <p:spPr>
          <a:xfrm>
            <a:off x="2414653" y="1690690"/>
            <a:ext cx="7362695" cy="1944915"/>
          </a:xfrm>
          <a:prstGeom prst="rect">
            <a:avLst/>
          </a:prstGeom>
        </p:spPr>
      </p:pic>
      <p:sp>
        <p:nvSpPr>
          <p:cNvPr id="5" name="CasellaDiTesto 4"/>
          <p:cNvSpPr txBox="1"/>
          <p:nvPr/>
        </p:nvSpPr>
        <p:spPr>
          <a:xfrm>
            <a:off x="5519936" y="6233568"/>
            <a:ext cx="4752528" cy="369332"/>
          </a:xfrm>
          <a:prstGeom prst="rect">
            <a:avLst/>
          </a:prstGeom>
          <a:noFill/>
        </p:spPr>
        <p:txBody>
          <a:bodyPr wrap="square" rtlCol="0">
            <a:spAutoFit/>
          </a:bodyPr>
          <a:lstStyle/>
          <a:p>
            <a:pPr algn="ctr"/>
            <a:r>
              <a:rPr lang="it-IT" dirty="0"/>
              <a:t>Source ECB </a:t>
            </a:r>
            <a:r>
              <a:rPr lang="it-IT" dirty="0" err="1"/>
              <a:t>Monthly</a:t>
            </a:r>
            <a:r>
              <a:rPr lang="it-IT" dirty="0"/>
              <a:t> </a:t>
            </a:r>
            <a:r>
              <a:rPr lang="it-IT" dirty="0" err="1"/>
              <a:t>Bullettin</a:t>
            </a:r>
            <a:r>
              <a:rPr lang="it-IT" dirty="0"/>
              <a:t> 2017/6</a:t>
            </a:r>
          </a:p>
        </p:txBody>
      </p:sp>
      <p:pic>
        <p:nvPicPr>
          <p:cNvPr id="6" name="Immagine 5"/>
          <p:cNvPicPr>
            <a:picLocks noChangeAspect="1"/>
          </p:cNvPicPr>
          <p:nvPr/>
        </p:nvPicPr>
        <p:blipFill>
          <a:blip r:embed="rId3"/>
          <a:stretch>
            <a:fillRect/>
          </a:stretch>
        </p:blipFill>
        <p:spPr>
          <a:xfrm>
            <a:off x="2510680" y="3655256"/>
            <a:ext cx="7148336" cy="1214556"/>
          </a:xfrm>
          <a:prstGeom prst="rect">
            <a:avLst/>
          </a:prstGeom>
        </p:spPr>
      </p:pic>
      <p:pic>
        <p:nvPicPr>
          <p:cNvPr id="7" name="Immagine 6"/>
          <p:cNvPicPr>
            <a:picLocks noChangeAspect="1"/>
          </p:cNvPicPr>
          <p:nvPr/>
        </p:nvPicPr>
        <p:blipFill>
          <a:blip r:embed="rId4"/>
          <a:stretch>
            <a:fillRect/>
          </a:stretch>
        </p:blipFill>
        <p:spPr>
          <a:xfrm>
            <a:off x="2521832" y="5010611"/>
            <a:ext cx="7148336" cy="928608"/>
          </a:xfrm>
          <a:prstGeom prst="rect">
            <a:avLst/>
          </a:prstGeom>
        </p:spPr>
      </p:pic>
    </p:spTree>
    <p:extLst>
      <p:ext uri="{BB962C8B-B14F-4D97-AF65-F5344CB8AC3E}">
        <p14:creationId xmlns:p14="http://schemas.microsoft.com/office/powerpoint/2010/main" val="40871138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Bank</a:t>
            </a:r>
            <a:r>
              <a:rPr lang="it-IT" dirty="0" smtClean="0"/>
              <a:t> of the </a:t>
            </a:r>
            <a:r>
              <a:rPr lang="it-IT" dirty="0" err="1" smtClean="0"/>
              <a:t>banks</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The </a:t>
            </a:r>
            <a:r>
              <a:rPr lang="it-IT" dirty="0" err="1" smtClean="0">
                <a:solidFill>
                  <a:srgbClr val="FF0000"/>
                </a:solidFill>
              </a:rPr>
              <a:t>central</a:t>
            </a:r>
            <a:r>
              <a:rPr lang="it-IT" dirty="0" smtClean="0">
                <a:solidFill>
                  <a:srgbClr val="FF0000"/>
                </a:solidFill>
              </a:rPr>
              <a:t> </a:t>
            </a:r>
            <a:r>
              <a:rPr lang="it-IT" dirty="0" err="1">
                <a:solidFill>
                  <a:srgbClr val="FF0000"/>
                </a:solidFill>
              </a:rPr>
              <a:t>bank</a:t>
            </a:r>
            <a:r>
              <a:rPr lang="it-IT" dirty="0">
                <a:solidFill>
                  <a:srgbClr val="FF0000"/>
                </a:solidFill>
              </a:rPr>
              <a:t> </a:t>
            </a:r>
            <a:r>
              <a:rPr lang="it-IT" dirty="0" err="1">
                <a:solidFill>
                  <a:srgbClr val="FF0000"/>
                </a:solidFill>
              </a:rPr>
              <a:t>collects</a:t>
            </a:r>
            <a:r>
              <a:rPr lang="it-IT" dirty="0">
                <a:solidFill>
                  <a:srgbClr val="FF0000"/>
                </a:solidFill>
              </a:rPr>
              <a:t> </a:t>
            </a:r>
            <a:r>
              <a:rPr lang="it-IT" dirty="0" err="1">
                <a:solidFill>
                  <a:srgbClr val="FF0000"/>
                </a:solidFill>
              </a:rPr>
              <a:t>liquid</a:t>
            </a:r>
            <a:r>
              <a:rPr lang="it-IT" dirty="0">
                <a:solidFill>
                  <a:srgbClr val="FF0000"/>
                </a:solidFill>
              </a:rPr>
              <a:t> </a:t>
            </a:r>
            <a:r>
              <a:rPr lang="it-IT" dirty="0" err="1">
                <a:solidFill>
                  <a:srgbClr val="FF0000"/>
                </a:solidFill>
              </a:rPr>
              <a:t>reserves</a:t>
            </a:r>
            <a:r>
              <a:rPr lang="it-IT" dirty="0">
                <a:solidFill>
                  <a:srgbClr val="FF0000"/>
                </a:solidFill>
              </a:rPr>
              <a:t> from the </a:t>
            </a:r>
            <a:r>
              <a:rPr lang="it-IT" dirty="0" err="1" smtClean="0">
                <a:solidFill>
                  <a:srgbClr val="FF0000"/>
                </a:solidFill>
              </a:rPr>
              <a:t>banks</a:t>
            </a:r>
            <a:r>
              <a:rPr lang="it-IT" dirty="0" smtClean="0">
                <a:solidFill>
                  <a:srgbClr val="FF0000"/>
                </a:solidFill>
              </a:rPr>
              <a:t> </a:t>
            </a:r>
            <a:r>
              <a:rPr lang="it-IT" dirty="0"/>
              <a:t>(</a:t>
            </a:r>
            <a:r>
              <a:rPr lang="it-IT" dirty="0" err="1"/>
              <a:t>required</a:t>
            </a:r>
            <a:r>
              <a:rPr lang="it-IT" dirty="0"/>
              <a:t> </a:t>
            </a:r>
            <a:r>
              <a:rPr lang="it-IT" dirty="0" err="1"/>
              <a:t>reserves</a:t>
            </a:r>
            <a:r>
              <a:rPr lang="it-IT" dirty="0"/>
              <a:t> and </a:t>
            </a:r>
            <a:r>
              <a:rPr lang="it-IT" dirty="0" err="1"/>
              <a:t>excess</a:t>
            </a:r>
            <a:r>
              <a:rPr lang="it-IT" dirty="0"/>
              <a:t> </a:t>
            </a:r>
            <a:r>
              <a:rPr lang="it-IT" dirty="0" err="1"/>
              <a:t>reserves</a:t>
            </a:r>
            <a:r>
              <a:rPr lang="it-IT" dirty="0"/>
              <a:t>) </a:t>
            </a:r>
            <a:r>
              <a:rPr lang="it-IT" dirty="0">
                <a:solidFill>
                  <a:srgbClr val="FF0000"/>
                </a:solidFill>
              </a:rPr>
              <a:t>and </a:t>
            </a:r>
            <a:r>
              <a:rPr lang="it-IT" dirty="0" err="1">
                <a:solidFill>
                  <a:srgbClr val="FF0000"/>
                </a:solidFill>
              </a:rPr>
              <a:t>lends</a:t>
            </a:r>
            <a:r>
              <a:rPr lang="it-IT" dirty="0">
                <a:solidFill>
                  <a:srgbClr val="FF0000"/>
                </a:solidFill>
              </a:rPr>
              <a:t> </a:t>
            </a:r>
            <a:r>
              <a:rPr lang="it-IT" dirty="0" err="1">
                <a:solidFill>
                  <a:srgbClr val="FF0000"/>
                </a:solidFill>
              </a:rPr>
              <a:t>liquid</a:t>
            </a:r>
            <a:r>
              <a:rPr lang="it-IT" dirty="0">
                <a:solidFill>
                  <a:srgbClr val="FF0000"/>
                </a:solidFill>
              </a:rPr>
              <a:t> </a:t>
            </a:r>
            <a:r>
              <a:rPr lang="it-IT" dirty="0" err="1">
                <a:solidFill>
                  <a:srgbClr val="FF0000"/>
                </a:solidFill>
              </a:rPr>
              <a:t>reserves</a:t>
            </a:r>
            <a:r>
              <a:rPr lang="it-IT" dirty="0">
                <a:solidFill>
                  <a:srgbClr val="FF0000"/>
                </a:solidFill>
              </a:rPr>
              <a:t> to the </a:t>
            </a:r>
            <a:r>
              <a:rPr lang="it-IT" dirty="0" err="1" smtClean="0">
                <a:solidFill>
                  <a:srgbClr val="FF0000"/>
                </a:solidFill>
              </a:rPr>
              <a:t>banks</a:t>
            </a:r>
            <a:r>
              <a:rPr lang="it-IT" dirty="0" smtClean="0">
                <a:solidFill>
                  <a:srgbClr val="FF0000"/>
                </a:solidFill>
              </a:rPr>
              <a:t> </a:t>
            </a:r>
            <a:r>
              <a:rPr lang="it-IT" dirty="0" smtClean="0"/>
              <a:t>in </a:t>
            </a:r>
            <a:r>
              <a:rPr lang="it-IT" dirty="0"/>
              <a:t>the </a:t>
            </a:r>
            <a:r>
              <a:rPr lang="it-IT" dirty="0" err="1"/>
              <a:t>context</a:t>
            </a:r>
            <a:r>
              <a:rPr lang="it-IT" dirty="0"/>
              <a:t> of </a:t>
            </a:r>
            <a:r>
              <a:rPr lang="it-IT" dirty="0" err="1"/>
              <a:t>monetary</a:t>
            </a:r>
            <a:r>
              <a:rPr lang="it-IT" dirty="0"/>
              <a:t> policy </a:t>
            </a:r>
            <a:r>
              <a:rPr lang="it-IT" dirty="0" err="1"/>
              <a:t>operations</a:t>
            </a:r>
            <a:r>
              <a:rPr lang="it-IT" dirty="0"/>
              <a:t>. </a:t>
            </a:r>
          </a:p>
          <a:p>
            <a:endParaRPr lang="it-IT" dirty="0"/>
          </a:p>
          <a:p>
            <a:r>
              <a:rPr lang="it-IT" dirty="0"/>
              <a:t>In </a:t>
            </a:r>
            <a:r>
              <a:rPr lang="it-IT" dirty="0" err="1"/>
              <a:t>times</a:t>
            </a:r>
            <a:r>
              <a:rPr lang="it-IT" dirty="0"/>
              <a:t> of </a:t>
            </a:r>
            <a:r>
              <a:rPr lang="it-IT" dirty="0" err="1"/>
              <a:t>financial</a:t>
            </a:r>
            <a:r>
              <a:rPr lang="it-IT" dirty="0"/>
              <a:t> </a:t>
            </a:r>
            <a:r>
              <a:rPr lang="it-IT" dirty="0" err="1"/>
              <a:t>instability</a:t>
            </a:r>
            <a:r>
              <a:rPr lang="it-IT" dirty="0"/>
              <a:t>, the </a:t>
            </a:r>
            <a:r>
              <a:rPr lang="it-IT" dirty="0" err="1"/>
              <a:t>central</a:t>
            </a:r>
            <a:r>
              <a:rPr lang="it-IT" dirty="0"/>
              <a:t> </a:t>
            </a:r>
            <a:r>
              <a:rPr lang="it-IT" dirty="0" err="1"/>
              <a:t>bank</a:t>
            </a:r>
            <a:r>
              <a:rPr lang="it-IT" dirty="0"/>
              <a:t> </a:t>
            </a:r>
            <a:r>
              <a:rPr lang="it-IT" dirty="0" err="1"/>
              <a:t>performs</a:t>
            </a:r>
            <a:r>
              <a:rPr lang="it-IT" dirty="0"/>
              <a:t> the </a:t>
            </a:r>
            <a:r>
              <a:rPr lang="it-IT" dirty="0" err="1"/>
              <a:t>additional</a:t>
            </a:r>
            <a:r>
              <a:rPr lang="it-IT" dirty="0"/>
              <a:t> </a:t>
            </a:r>
            <a:r>
              <a:rPr lang="it-IT" dirty="0" err="1"/>
              <a:t>function</a:t>
            </a:r>
            <a:r>
              <a:rPr lang="it-IT" dirty="0"/>
              <a:t> of </a:t>
            </a:r>
            <a:r>
              <a:rPr lang="it-IT" dirty="0" err="1">
                <a:solidFill>
                  <a:srgbClr val="FF0000"/>
                </a:solidFill>
              </a:rPr>
              <a:t>Lender</a:t>
            </a:r>
            <a:r>
              <a:rPr lang="it-IT" dirty="0">
                <a:solidFill>
                  <a:srgbClr val="FF0000"/>
                </a:solidFill>
              </a:rPr>
              <a:t> of Last </a:t>
            </a:r>
            <a:r>
              <a:rPr lang="it-IT" dirty="0" err="1">
                <a:solidFill>
                  <a:srgbClr val="FF0000"/>
                </a:solidFill>
              </a:rPr>
              <a:t>resort</a:t>
            </a:r>
            <a:r>
              <a:rPr lang="it-IT" dirty="0"/>
              <a:t>: a</a:t>
            </a:r>
            <a:r>
              <a:rPr lang="en-US" dirty="0"/>
              <a:t> central bank's role as the entity that lends money to commercial banks and other financial institutions when they have no other means to raise funds. (</a:t>
            </a:r>
            <a:r>
              <a:rPr lang="en-US" i="1" dirty="0"/>
              <a:t>Source: Financial Times)</a:t>
            </a:r>
            <a:endParaRPr lang="en-US" dirty="0"/>
          </a:p>
          <a:p>
            <a:endParaRPr lang="en-US" dirty="0"/>
          </a:p>
          <a:p>
            <a:r>
              <a:rPr lang="en-US" dirty="0"/>
              <a:t>Lender of last resort may lead to </a:t>
            </a:r>
            <a:r>
              <a:rPr lang="en-US" dirty="0">
                <a:solidFill>
                  <a:srgbClr val="FF0000"/>
                </a:solidFill>
              </a:rPr>
              <a:t>moral hazard problems</a:t>
            </a:r>
            <a:r>
              <a:rPr lang="en-US" dirty="0"/>
              <a:t>, as there are concerns that some banks that know they will be bailed out may take on huge risks in the belief that they will be protected when things go wrong.</a:t>
            </a:r>
          </a:p>
          <a:p>
            <a:endParaRPr lang="it-IT" dirty="0"/>
          </a:p>
        </p:txBody>
      </p:sp>
    </p:spTree>
    <p:extLst>
      <p:ext uri="{BB962C8B-B14F-4D97-AF65-F5344CB8AC3E}">
        <p14:creationId xmlns:p14="http://schemas.microsoft.com/office/powerpoint/2010/main" val="7026572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991544" y="365127"/>
            <a:ext cx="8208912" cy="898736"/>
          </a:xfrm>
        </p:spPr>
        <p:txBody>
          <a:bodyPr/>
          <a:lstStyle/>
          <a:p>
            <a:pPr algn="ctr"/>
            <a:r>
              <a:rPr lang="it-IT" sz="3600" dirty="0" err="1">
                <a:cs typeface="Calibri" panose="020F0502020204030204" pitchFamily="34" charset="0"/>
              </a:rPr>
              <a:t>Bank</a:t>
            </a:r>
            <a:r>
              <a:rPr lang="it-IT" sz="3600" dirty="0">
                <a:cs typeface="Calibri" panose="020F0502020204030204" pitchFamily="34" charset="0"/>
              </a:rPr>
              <a:t> of the </a:t>
            </a:r>
            <a:r>
              <a:rPr lang="it-IT" sz="3600" dirty="0" err="1">
                <a:cs typeface="Calibri" panose="020F0502020204030204" pitchFamily="34" charset="0"/>
              </a:rPr>
              <a:t>banks</a:t>
            </a:r>
            <a:r>
              <a:rPr lang="it-IT" sz="3600" dirty="0">
                <a:cs typeface="Calibri" panose="020F0502020204030204" pitchFamily="34" charset="0"/>
              </a:rPr>
              <a:t>, </a:t>
            </a:r>
            <a:r>
              <a:rPr lang="it-IT" sz="3600" dirty="0" smtClean="0">
                <a:cs typeface="Calibri" panose="020F0502020204030204" pitchFamily="34" charset="0"/>
              </a:rPr>
              <a:t>2</a:t>
            </a:r>
            <a:endParaRPr lang="it-IT" dirty="0"/>
          </a:p>
        </p:txBody>
      </p:sp>
      <p:sp>
        <p:nvSpPr>
          <p:cNvPr id="4" name="Rettangolo 3"/>
          <p:cNvSpPr/>
          <p:nvPr/>
        </p:nvSpPr>
        <p:spPr>
          <a:xfrm>
            <a:off x="3143672" y="2708920"/>
            <a:ext cx="1656184" cy="15121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5" name="Rettangolo 4"/>
          <p:cNvSpPr/>
          <p:nvPr/>
        </p:nvSpPr>
        <p:spPr>
          <a:xfrm>
            <a:off x="5807968" y="1844824"/>
            <a:ext cx="792088" cy="57606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6" name="Rettangolo 5"/>
          <p:cNvSpPr/>
          <p:nvPr/>
        </p:nvSpPr>
        <p:spPr>
          <a:xfrm>
            <a:off x="6456040" y="2996952"/>
            <a:ext cx="792088" cy="57606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7" name="Rettangolo 6"/>
          <p:cNvSpPr/>
          <p:nvPr/>
        </p:nvSpPr>
        <p:spPr>
          <a:xfrm>
            <a:off x="6312604" y="4139952"/>
            <a:ext cx="792088" cy="57606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8" name="Rettangolo 7"/>
          <p:cNvSpPr/>
          <p:nvPr/>
        </p:nvSpPr>
        <p:spPr>
          <a:xfrm>
            <a:off x="5807968" y="5282952"/>
            <a:ext cx="792088" cy="57606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cxnSp>
        <p:nvCxnSpPr>
          <p:cNvPr id="10" name="Connettore 2 9"/>
          <p:cNvCxnSpPr/>
          <p:nvPr/>
        </p:nvCxnSpPr>
        <p:spPr>
          <a:xfrm>
            <a:off x="4655840" y="4509120"/>
            <a:ext cx="864096" cy="936104"/>
          </a:xfrm>
          <a:prstGeom prst="straightConnector1">
            <a:avLst/>
          </a:prstGeom>
          <a:ln w="9525" cap="flat" cmpd="sng" algn="ctr">
            <a:solidFill>
              <a:schemeClr val="accent5"/>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12" name="Connettore 2 11"/>
          <p:cNvCxnSpPr/>
          <p:nvPr/>
        </p:nvCxnSpPr>
        <p:spPr>
          <a:xfrm flipV="1">
            <a:off x="5071241" y="2268138"/>
            <a:ext cx="648072" cy="864096"/>
          </a:xfrm>
          <a:prstGeom prst="straightConnector1">
            <a:avLst/>
          </a:prstGeom>
          <a:ln w="9525" cap="flat" cmpd="sng" algn="ctr">
            <a:solidFill>
              <a:schemeClr val="accent5"/>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14" name="Connettore 2 13"/>
          <p:cNvCxnSpPr/>
          <p:nvPr/>
        </p:nvCxnSpPr>
        <p:spPr>
          <a:xfrm flipV="1">
            <a:off x="5051884" y="3213370"/>
            <a:ext cx="1044116" cy="503662"/>
          </a:xfrm>
          <a:prstGeom prst="straightConnector1">
            <a:avLst/>
          </a:prstGeom>
          <a:ln w="9525" cap="flat" cmpd="sng" algn="ctr">
            <a:solidFill>
              <a:schemeClr val="accent5"/>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15" name="Connettore 2 14"/>
          <p:cNvCxnSpPr/>
          <p:nvPr/>
        </p:nvCxnSpPr>
        <p:spPr>
          <a:xfrm>
            <a:off x="5119214" y="4139952"/>
            <a:ext cx="976786" cy="288032"/>
          </a:xfrm>
          <a:prstGeom prst="straightConnector1">
            <a:avLst/>
          </a:prstGeom>
          <a:ln w="9525" cap="flat" cmpd="sng" algn="ctr">
            <a:solidFill>
              <a:schemeClr val="accent5"/>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18" name="Connettore 2 17"/>
          <p:cNvCxnSpPr/>
          <p:nvPr/>
        </p:nvCxnSpPr>
        <p:spPr>
          <a:xfrm flipV="1">
            <a:off x="8328248" y="1517254"/>
            <a:ext cx="1224136" cy="10815"/>
          </a:xfrm>
          <a:prstGeom prst="straightConnector1">
            <a:avLst/>
          </a:prstGeom>
          <a:ln w="9525" cap="flat" cmpd="sng" algn="ctr">
            <a:solidFill>
              <a:schemeClr val="accent5"/>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20" name="CasellaDiTesto 19"/>
          <p:cNvSpPr txBox="1"/>
          <p:nvPr/>
        </p:nvSpPr>
        <p:spPr>
          <a:xfrm>
            <a:off x="7943544" y="1634719"/>
            <a:ext cx="2376264" cy="1477328"/>
          </a:xfrm>
          <a:prstGeom prst="rect">
            <a:avLst/>
          </a:prstGeom>
          <a:noFill/>
        </p:spPr>
        <p:txBody>
          <a:bodyPr wrap="square" rtlCol="0">
            <a:spAutoFit/>
          </a:bodyPr>
          <a:lstStyle/>
          <a:p>
            <a:r>
              <a:rPr lang="it-IT" dirty="0" err="1"/>
              <a:t>Liquidity</a:t>
            </a:r>
            <a:r>
              <a:rPr lang="it-IT" dirty="0"/>
              <a:t> </a:t>
            </a:r>
            <a:r>
              <a:rPr lang="it-IT" dirty="0" err="1"/>
              <a:t>provision</a:t>
            </a:r>
            <a:r>
              <a:rPr lang="it-IT" dirty="0"/>
              <a:t> from the </a:t>
            </a:r>
            <a:r>
              <a:rPr lang="it-IT" dirty="0" err="1"/>
              <a:t>central</a:t>
            </a:r>
            <a:r>
              <a:rPr lang="it-IT" dirty="0"/>
              <a:t> </a:t>
            </a:r>
            <a:r>
              <a:rPr lang="it-IT" dirty="0" err="1"/>
              <a:t>bank</a:t>
            </a:r>
            <a:r>
              <a:rPr lang="it-IT" dirty="0"/>
              <a:t> to the </a:t>
            </a:r>
            <a:r>
              <a:rPr lang="it-IT" dirty="0" err="1"/>
              <a:t>banks</a:t>
            </a:r>
            <a:r>
              <a:rPr lang="it-IT" dirty="0"/>
              <a:t> (</a:t>
            </a:r>
            <a:r>
              <a:rPr lang="it-IT" dirty="0" err="1"/>
              <a:t>loans</a:t>
            </a:r>
            <a:r>
              <a:rPr lang="it-IT" dirty="0"/>
              <a:t> </a:t>
            </a:r>
            <a:r>
              <a:rPr lang="it-IT" dirty="0" err="1"/>
              <a:t>against</a:t>
            </a:r>
            <a:r>
              <a:rPr lang="it-IT" dirty="0"/>
              <a:t> the </a:t>
            </a:r>
            <a:r>
              <a:rPr lang="it-IT" dirty="0" err="1"/>
              <a:t>purchase</a:t>
            </a:r>
            <a:r>
              <a:rPr lang="it-IT" dirty="0"/>
              <a:t> of </a:t>
            </a:r>
            <a:r>
              <a:rPr lang="it-IT" dirty="0" err="1"/>
              <a:t>securities</a:t>
            </a:r>
            <a:r>
              <a:rPr lang="it-IT" dirty="0"/>
              <a:t>, </a:t>
            </a:r>
            <a:r>
              <a:rPr lang="it-IT" dirty="0" err="1"/>
              <a:t>seignorage</a:t>
            </a:r>
            <a:r>
              <a:rPr lang="it-IT" dirty="0"/>
              <a:t>)</a:t>
            </a:r>
          </a:p>
        </p:txBody>
      </p:sp>
      <p:cxnSp>
        <p:nvCxnSpPr>
          <p:cNvPr id="22" name="Connettore 2 21"/>
          <p:cNvCxnSpPr/>
          <p:nvPr/>
        </p:nvCxnSpPr>
        <p:spPr>
          <a:xfrm flipH="1">
            <a:off x="5015880" y="2060848"/>
            <a:ext cx="504056" cy="648072"/>
          </a:xfrm>
          <a:prstGeom prst="straightConnector1">
            <a:avLst/>
          </a:prstGeom>
          <a:ln w="9525"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23" name="Connettore 2 22"/>
          <p:cNvCxnSpPr/>
          <p:nvPr/>
        </p:nvCxnSpPr>
        <p:spPr>
          <a:xfrm flipH="1">
            <a:off x="5212818" y="3501008"/>
            <a:ext cx="991194" cy="476282"/>
          </a:xfrm>
          <a:prstGeom prst="straightConnector1">
            <a:avLst/>
          </a:prstGeom>
          <a:ln w="9525"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26" name="Connettore 2 25"/>
          <p:cNvCxnSpPr/>
          <p:nvPr/>
        </p:nvCxnSpPr>
        <p:spPr>
          <a:xfrm flipH="1" flipV="1">
            <a:off x="5015881" y="4314316"/>
            <a:ext cx="976785" cy="315805"/>
          </a:xfrm>
          <a:prstGeom prst="straightConnector1">
            <a:avLst/>
          </a:prstGeom>
          <a:ln w="9525"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29" name="Connettore 2 28"/>
          <p:cNvCxnSpPr/>
          <p:nvPr/>
        </p:nvCxnSpPr>
        <p:spPr>
          <a:xfrm flipH="1" flipV="1">
            <a:off x="4454208" y="4624545"/>
            <a:ext cx="806497" cy="863733"/>
          </a:xfrm>
          <a:prstGeom prst="straightConnector1">
            <a:avLst/>
          </a:prstGeom>
          <a:ln w="9525"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cxnSp>
        <p:nvCxnSpPr>
          <p:cNvPr id="31" name="Connettore 2 30"/>
          <p:cNvCxnSpPr/>
          <p:nvPr/>
        </p:nvCxnSpPr>
        <p:spPr>
          <a:xfrm flipH="1">
            <a:off x="8300704" y="3388446"/>
            <a:ext cx="1251681" cy="22117"/>
          </a:xfrm>
          <a:prstGeom prst="straightConnector1">
            <a:avLst/>
          </a:prstGeom>
          <a:ln w="9525" cap="flat" cmpd="sng" algn="ctr">
            <a:solidFill>
              <a:schemeClr val="dk1"/>
            </a:solidFill>
            <a:prstDash val="solid"/>
            <a:round/>
            <a:headEnd type="arrow" w="med" len="med"/>
            <a:tailEnd type="arrow" w="med" len="med"/>
          </a:ln>
        </p:spPr>
        <p:style>
          <a:lnRef idx="0">
            <a:scrgbClr r="0" g="0" b="0"/>
          </a:lnRef>
          <a:fillRef idx="0">
            <a:scrgbClr r="0" g="0" b="0"/>
          </a:fillRef>
          <a:effectRef idx="0">
            <a:scrgbClr r="0" g="0" b="0"/>
          </a:effectRef>
          <a:fontRef idx="minor">
            <a:schemeClr val="tx1"/>
          </a:fontRef>
        </p:style>
      </p:cxnSp>
      <p:sp>
        <p:nvSpPr>
          <p:cNvPr id="33" name="CasellaDiTesto 32"/>
          <p:cNvSpPr txBox="1"/>
          <p:nvPr/>
        </p:nvSpPr>
        <p:spPr>
          <a:xfrm>
            <a:off x="7968209" y="3511438"/>
            <a:ext cx="2187785" cy="646331"/>
          </a:xfrm>
          <a:prstGeom prst="rect">
            <a:avLst/>
          </a:prstGeom>
          <a:noFill/>
        </p:spPr>
        <p:txBody>
          <a:bodyPr wrap="square" rtlCol="0">
            <a:spAutoFit/>
          </a:bodyPr>
          <a:lstStyle/>
          <a:p>
            <a:r>
              <a:rPr lang="it-IT" dirty="0" err="1"/>
              <a:t>Deposit</a:t>
            </a:r>
            <a:r>
              <a:rPr lang="it-IT" dirty="0"/>
              <a:t> of </a:t>
            </a:r>
            <a:r>
              <a:rPr lang="it-IT" dirty="0" err="1"/>
              <a:t>liquid</a:t>
            </a:r>
            <a:r>
              <a:rPr lang="it-IT" dirty="0"/>
              <a:t> </a:t>
            </a:r>
            <a:r>
              <a:rPr lang="it-IT" dirty="0" err="1"/>
              <a:t>reserves</a:t>
            </a:r>
            <a:r>
              <a:rPr lang="it-IT" dirty="0"/>
              <a:t> with the CB</a:t>
            </a:r>
          </a:p>
        </p:txBody>
      </p:sp>
      <p:sp>
        <p:nvSpPr>
          <p:cNvPr id="35" name="Arco 34"/>
          <p:cNvSpPr/>
          <p:nvPr/>
        </p:nvSpPr>
        <p:spPr>
          <a:xfrm>
            <a:off x="6226177" y="2017508"/>
            <a:ext cx="827512" cy="1916442"/>
          </a:xfrm>
          <a:prstGeom prst="arc">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it-IT"/>
          </a:p>
        </p:txBody>
      </p:sp>
      <p:sp>
        <p:nvSpPr>
          <p:cNvPr id="36" name="Arco 35"/>
          <p:cNvSpPr/>
          <p:nvPr/>
        </p:nvSpPr>
        <p:spPr>
          <a:xfrm>
            <a:off x="6420219" y="3851920"/>
            <a:ext cx="827512" cy="1916442"/>
          </a:xfrm>
          <a:prstGeom prst="arc">
            <a:avLst>
              <a:gd name="adj1" fmla="val 18094817"/>
              <a:gd name="adj2" fmla="val 6091428"/>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it-IT"/>
          </a:p>
        </p:txBody>
      </p:sp>
      <p:sp>
        <p:nvSpPr>
          <p:cNvPr id="37" name="Arco 36"/>
          <p:cNvSpPr/>
          <p:nvPr/>
        </p:nvSpPr>
        <p:spPr>
          <a:xfrm rot="10629381" flipH="1">
            <a:off x="6829343" y="2945081"/>
            <a:ext cx="611885" cy="1295750"/>
          </a:xfrm>
          <a:prstGeom prst="arc">
            <a:avLst>
              <a:gd name="adj1" fmla="val 16200000"/>
              <a:gd name="adj2" fmla="val 4438636"/>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it-IT"/>
          </a:p>
        </p:txBody>
      </p:sp>
      <p:sp>
        <p:nvSpPr>
          <p:cNvPr id="38" name="Arco 37"/>
          <p:cNvSpPr/>
          <p:nvPr/>
        </p:nvSpPr>
        <p:spPr>
          <a:xfrm>
            <a:off x="8620799" y="3933950"/>
            <a:ext cx="611488" cy="1455160"/>
          </a:xfrm>
          <a:prstGeom prst="arc">
            <a:avLst>
              <a:gd name="adj1" fmla="val 18094817"/>
              <a:gd name="adj2" fmla="val 6091428"/>
            </a:avLst>
          </a:prstGeom>
        </p:spPr>
        <p:style>
          <a:lnRef idx="3">
            <a:schemeClr val="accent4"/>
          </a:lnRef>
          <a:fillRef idx="0">
            <a:schemeClr val="accent4"/>
          </a:fillRef>
          <a:effectRef idx="2">
            <a:schemeClr val="accent4"/>
          </a:effectRef>
          <a:fontRef idx="minor">
            <a:schemeClr val="tx1"/>
          </a:fontRef>
        </p:style>
        <p:txBody>
          <a:bodyPr rtlCol="0" anchor="ctr"/>
          <a:lstStyle/>
          <a:p>
            <a:pPr algn="ctr"/>
            <a:endParaRPr lang="it-IT"/>
          </a:p>
        </p:txBody>
      </p:sp>
      <p:sp>
        <p:nvSpPr>
          <p:cNvPr id="39" name="CasellaDiTesto 38"/>
          <p:cNvSpPr txBox="1"/>
          <p:nvPr/>
        </p:nvSpPr>
        <p:spPr>
          <a:xfrm>
            <a:off x="7300022" y="5389111"/>
            <a:ext cx="3019786" cy="1200329"/>
          </a:xfrm>
          <a:prstGeom prst="rect">
            <a:avLst/>
          </a:prstGeom>
          <a:noFill/>
        </p:spPr>
        <p:txBody>
          <a:bodyPr wrap="square" rtlCol="0">
            <a:spAutoFit/>
          </a:bodyPr>
          <a:lstStyle/>
          <a:p>
            <a:pPr algn="ctr"/>
            <a:r>
              <a:rPr lang="it-IT" dirty="0" err="1"/>
              <a:t>Interbank</a:t>
            </a:r>
            <a:r>
              <a:rPr lang="it-IT" dirty="0"/>
              <a:t> </a:t>
            </a:r>
            <a:r>
              <a:rPr lang="it-IT" dirty="0" err="1"/>
              <a:t>payments</a:t>
            </a:r>
            <a:r>
              <a:rPr lang="it-IT" dirty="0"/>
              <a:t> </a:t>
            </a:r>
            <a:r>
              <a:rPr lang="it-IT" dirty="0" err="1"/>
              <a:t>settled</a:t>
            </a:r>
            <a:r>
              <a:rPr lang="it-IT" dirty="0"/>
              <a:t> via transfer of </a:t>
            </a:r>
            <a:r>
              <a:rPr lang="it-IT" dirty="0" err="1"/>
              <a:t>bank</a:t>
            </a:r>
            <a:r>
              <a:rPr lang="it-IT" dirty="0"/>
              <a:t> </a:t>
            </a:r>
            <a:r>
              <a:rPr lang="it-IT" dirty="0" err="1"/>
              <a:t>reserves</a:t>
            </a:r>
            <a:r>
              <a:rPr lang="it-IT" dirty="0"/>
              <a:t>. </a:t>
            </a:r>
            <a:r>
              <a:rPr lang="it-IT" dirty="0" err="1"/>
              <a:t>Interbank</a:t>
            </a:r>
            <a:r>
              <a:rPr lang="it-IT" dirty="0"/>
              <a:t> </a:t>
            </a:r>
            <a:r>
              <a:rPr lang="it-IT" dirty="0" err="1"/>
              <a:t>payments</a:t>
            </a:r>
            <a:r>
              <a:rPr lang="it-IT" dirty="0"/>
              <a:t> </a:t>
            </a:r>
            <a:r>
              <a:rPr lang="it-IT" dirty="0" err="1"/>
              <a:t>give</a:t>
            </a:r>
            <a:r>
              <a:rPr lang="it-IT" dirty="0"/>
              <a:t> rise to </a:t>
            </a:r>
            <a:r>
              <a:rPr lang="it-IT" dirty="0" err="1"/>
              <a:t>bank</a:t>
            </a:r>
            <a:r>
              <a:rPr lang="it-IT" dirty="0"/>
              <a:t> </a:t>
            </a:r>
            <a:r>
              <a:rPr lang="it-IT" dirty="0" err="1"/>
              <a:t>interconnectedness</a:t>
            </a:r>
            <a:endParaRPr lang="it-IT" dirty="0"/>
          </a:p>
        </p:txBody>
      </p:sp>
      <p:sp>
        <p:nvSpPr>
          <p:cNvPr id="40" name="CasellaDiTesto 39"/>
          <p:cNvSpPr txBox="1"/>
          <p:nvPr/>
        </p:nvSpPr>
        <p:spPr>
          <a:xfrm>
            <a:off x="3359696" y="3087398"/>
            <a:ext cx="1224136" cy="646331"/>
          </a:xfrm>
          <a:prstGeom prst="rect">
            <a:avLst/>
          </a:prstGeom>
          <a:noFill/>
        </p:spPr>
        <p:txBody>
          <a:bodyPr wrap="square" rtlCol="0">
            <a:spAutoFit/>
          </a:bodyPr>
          <a:lstStyle/>
          <a:p>
            <a:pPr algn="ctr"/>
            <a:r>
              <a:rPr lang="it-IT" dirty="0"/>
              <a:t>Central</a:t>
            </a:r>
          </a:p>
          <a:p>
            <a:pPr algn="ctr"/>
            <a:r>
              <a:rPr lang="it-IT" dirty="0" err="1"/>
              <a:t>Bank</a:t>
            </a:r>
            <a:endParaRPr lang="it-IT" dirty="0"/>
          </a:p>
        </p:txBody>
      </p:sp>
      <p:sp>
        <p:nvSpPr>
          <p:cNvPr id="41" name="CasellaDiTesto 40"/>
          <p:cNvSpPr txBox="1"/>
          <p:nvPr/>
        </p:nvSpPr>
        <p:spPr>
          <a:xfrm>
            <a:off x="5990698" y="1984574"/>
            <a:ext cx="465342" cy="369332"/>
          </a:xfrm>
          <a:prstGeom prst="rect">
            <a:avLst/>
          </a:prstGeom>
          <a:noFill/>
        </p:spPr>
        <p:txBody>
          <a:bodyPr wrap="square" rtlCol="0">
            <a:spAutoFit/>
          </a:bodyPr>
          <a:lstStyle/>
          <a:p>
            <a:r>
              <a:rPr lang="it-IT" dirty="0"/>
              <a:t>B1</a:t>
            </a:r>
          </a:p>
        </p:txBody>
      </p:sp>
      <p:sp>
        <p:nvSpPr>
          <p:cNvPr id="42" name="CasellaDiTesto 41"/>
          <p:cNvSpPr txBox="1"/>
          <p:nvPr/>
        </p:nvSpPr>
        <p:spPr>
          <a:xfrm>
            <a:off x="6626807" y="3132234"/>
            <a:ext cx="738586" cy="369332"/>
          </a:xfrm>
          <a:prstGeom prst="rect">
            <a:avLst/>
          </a:prstGeom>
          <a:noFill/>
        </p:spPr>
        <p:txBody>
          <a:bodyPr wrap="square" rtlCol="0">
            <a:spAutoFit/>
          </a:bodyPr>
          <a:lstStyle/>
          <a:p>
            <a:r>
              <a:rPr lang="it-IT" dirty="0"/>
              <a:t>B2</a:t>
            </a:r>
          </a:p>
        </p:txBody>
      </p:sp>
      <p:sp>
        <p:nvSpPr>
          <p:cNvPr id="43" name="CasellaDiTesto 42"/>
          <p:cNvSpPr txBox="1"/>
          <p:nvPr/>
        </p:nvSpPr>
        <p:spPr>
          <a:xfrm>
            <a:off x="6505397" y="4255212"/>
            <a:ext cx="432048" cy="369332"/>
          </a:xfrm>
          <a:prstGeom prst="rect">
            <a:avLst/>
          </a:prstGeom>
          <a:noFill/>
        </p:spPr>
        <p:txBody>
          <a:bodyPr wrap="square" rtlCol="0">
            <a:spAutoFit/>
          </a:bodyPr>
          <a:lstStyle/>
          <a:p>
            <a:r>
              <a:rPr lang="it-IT" dirty="0"/>
              <a:t>B3</a:t>
            </a:r>
          </a:p>
        </p:txBody>
      </p:sp>
      <p:sp>
        <p:nvSpPr>
          <p:cNvPr id="44" name="CasellaDiTesto 43"/>
          <p:cNvSpPr txBox="1"/>
          <p:nvPr/>
        </p:nvSpPr>
        <p:spPr>
          <a:xfrm>
            <a:off x="5967690" y="5364274"/>
            <a:ext cx="432048" cy="369332"/>
          </a:xfrm>
          <a:prstGeom prst="rect">
            <a:avLst/>
          </a:prstGeom>
          <a:noFill/>
        </p:spPr>
        <p:txBody>
          <a:bodyPr wrap="square" rtlCol="0">
            <a:spAutoFit/>
          </a:bodyPr>
          <a:lstStyle/>
          <a:p>
            <a:r>
              <a:rPr lang="it-IT" dirty="0"/>
              <a:t>B4</a:t>
            </a:r>
          </a:p>
        </p:txBody>
      </p:sp>
    </p:spTree>
    <p:extLst>
      <p:ext uri="{BB962C8B-B14F-4D97-AF65-F5344CB8AC3E}">
        <p14:creationId xmlns:p14="http://schemas.microsoft.com/office/powerpoint/2010/main" val="3223167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Bank</a:t>
            </a:r>
            <a:r>
              <a:rPr lang="it-IT" dirty="0" smtClean="0"/>
              <a:t> of the </a:t>
            </a:r>
            <a:r>
              <a:rPr lang="it-IT" dirty="0" err="1" smtClean="0"/>
              <a:t>banks</a:t>
            </a:r>
            <a:r>
              <a:rPr lang="it-IT" dirty="0" smtClean="0"/>
              <a:t> and </a:t>
            </a:r>
            <a:r>
              <a:rPr lang="it-IT" dirty="0" err="1" smtClean="0"/>
              <a:t>monetary</a:t>
            </a:r>
            <a:r>
              <a:rPr lang="it-IT" dirty="0" smtClean="0"/>
              <a:t> policy</a:t>
            </a:r>
            <a:endParaRPr lang="it-IT" dirty="0"/>
          </a:p>
        </p:txBody>
      </p:sp>
      <p:sp>
        <p:nvSpPr>
          <p:cNvPr id="3" name="Segnaposto contenuto 2"/>
          <p:cNvSpPr>
            <a:spLocks noGrp="1"/>
          </p:cNvSpPr>
          <p:nvPr>
            <p:ph idx="1"/>
          </p:nvPr>
        </p:nvSpPr>
        <p:spPr/>
        <p:txBody>
          <a:bodyPr>
            <a:normAutofit lnSpcReduction="10000"/>
          </a:bodyPr>
          <a:lstStyle/>
          <a:p>
            <a:r>
              <a:rPr lang="it-IT" dirty="0"/>
              <a:t>The </a:t>
            </a:r>
            <a:r>
              <a:rPr lang="it-IT" dirty="0" err="1"/>
              <a:t>regulation</a:t>
            </a:r>
            <a:r>
              <a:rPr lang="it-IT" dirty="0"/>
              <a:t> of </a:t>
            </a:r>
            <a:r>
              <a:rPr lang="it-IT" dirty="0" err="1"/>
              <a:t>bank</a:t>
            </a:r>
            <a:r>
              <a:rPr lang="it-IT" dirty="0"/>
              <a:t> </a:t>
            </a:r>
            <a:r>
              <a:rPr lang="it-IT" dirty="0" err="1"/>
              <a:t>reserves</a:t>
            </a:r>
            <a:r>
              <a:rPr lang="it-IT" dirty="0"/>
              <a:t>, </a:t>
            </a:r>
            <a:r>
              <a:rPr lang="it-IT" dirty="0" err="1"/>
              <a:t>is</a:t>
            </a:r>
            <a:r>
              <a:rPr lang="it-IT" dirty="0"/>
              <a:t> the </a:t>
            </a:r>
            <a:r>
              <a:rPr lang="it-IT" dirty="0" err="1"/>
              <a:t>fundamental</a:t>
            </a:r>
            <a:r>
              <a:rPr lang="it-IT" dirty="0"/>
              <a:t> </a:t>
            </a:r>
            <a:r>
              <a:rPr lang="it-IT" dirty="0" err="1"/>
              <a:t>instrument</a:t>
            </a:r>
            <a:r>
              <a:rPr lang="it-IT" dirty="0"/>
              <a:t> </a:t>
            </a:r>
            <a:r>
              <a:rPr lang="it-IT" dirty="0" err="1"/>
              <a:t>used</a:t>
            </a:r>
            <a:r>
              <a:rPr lang="it-IT" dirty="0"/>
              <a:t> by the </a:t>
            </a:r>
            <a:r>
              <a:rPr lang="it-IT" dirty="0" err="1"/>
              <a:t>central</a:t>
            </a:r>
            <a:r>
              <a:rPr lang="it-IT" dirty="0"/>
              <a:t> </a:t>
            </a:r>
            <a:r>
              <a:rPr lang="it-IT" dirty="0" err="1"/>
              <a:t>bank</a:t>
            </a:r>
            <a:r>
              <a:rPr lang="it-IT" dirty="0"/>
              <a:t> to </a:t>
            </a:r>
            <a:r>
              <a:rPr lang="it-IT" dirty="0" err="1"/>
              <a:t>influence</a:t>
            </a:r>
            <a:r>
              <a:rPr lang="it-IT" dirty="0"/>
              <a:t> the </a:t>
            </a:r>
            <a:r>
              <a:rPr lang="it-IT" dirty="0" smtClean="0"/>
              <a:t>economy via </a:t>
            </a:r>
            <a:r>
              <a:rPr lang="it-IT" dirty="0" err="1" smtClean="0">
                <a:solidFill>
                  <a:srgbClr val="FF0000"/>
                </a:solidFill>
              </a:rPr>
              <a:t>monetary</a:t>
            </a:r>
            <a:r>
              <a:rPr lang="it-IT" dirty="0" smtClean="0">
                <a:solidFill>
                  <a:srgbClr val="FF0000"/>
                </a:solidFill>
              </a:rPr>
              <a:t> policy</a:t>
            </a:r>
            <a:r>
              <a:rPr lang="it-IT" dirty="0" smtClean="0"/>
              <a:t>.</a:t>
            </a:r>
            <a:endParaRPr lang="it-IT" dirty="0"/>
          </a:p>
          <a:p>
            <a:endParaRPr lang="it-IT" dirty="0" smtClean="0"/>
          </a:p>
          <a:p>
            <a:r>
              <a:rPr lang="it-IT" dirty="0" err="1" smtClean="0"/>
              <a:t>Monetary</a:t>
            </a:r>
            <a:r>
              <a:rPr lang="it-IT" dirty="0" smtClean="0"/>
              <a:t> Policy: </a:t>
            </a:r>
            <a:r>
              <a:rPr lang="it-IT" dirty="0" err="1" smtClean="0">
                <a:solidFill>
                  <a:srgbClr val="FF0000"/>
                </a:solidFill>
              </a:rPr>
              <a:t>actions</a:t>
            </a:r>
            <a:r>
              <a:rPr lang="it-IT" dirty="0" smtClean="0">
                <a:solidFill>
                  <a:srgbClr val="FF0000"/>
                </a:solidFill>
              </a:rPr>
              <a:t> by the </a:t>
            </a:r>
            <a:r>
              <a:rPr lang="it-IT" dirty="0" err="1" smtClean="0">
                <a:solidFill>
                  <a:srgbClr val="FF0000"/>
                </a:solidFill>
              </a:rPr>
              <a:t>central</a:t>
            </a:r>
            <a:r>
              <a:rPr lang="it-IT" dirty="0" smtClean="0">
                <a:solidFill>
                  <a:srgbClr val="FF0000"/>
                </a:solidFill>
              </a:rPr>
              <a:t> </a:t>
            </a:r>
            <a:r>
              <a:rPr lang="it-IT" dirty="0" err="1" smtClean="0">
                <a:solidFill>
                  <a:srgbClr val="FF0000"/>
                </a:solidFill>
              </a:rPr>
              <a:t>bank</a:t>
            </a:r>
            <a:r>
              <a:rPr lang="it-IT" dirty="0" smtClean="0">
                <a:solidFill>
                  <a:srgbClr val="FF0000"/>
                </a:solidFill>
              </a:rPr>
              <a:t> </a:t>
            </a:r>
            <a:r>
              <a:rPr lang="it-IT" dirty="0" err="1" smtClean="0">
                <a:solidFill>
                  <a:srgbClr val="FF0000"/>
                </a:solidFill>
              </a:rPr>
              <a:t>aimed</a:t>
            </a:r>
            <a:r>
              <a:rPr lang="it-IT" dirty="0" smtClean="0">
                <a:solidFill>
                  <a:srgbClr val="FF0000"/>
                </a:solidFill>
              </a:rPr>
              <a:t> </a:t>
            </a:r>
            <a:r>
              <a:rPr lang="it-IT" dirty="0" err="1" smtClean="0">
                <a:solidFill>
                  <a:srgbClr val="FF0000"/>
                </a:solidFill>
              </a:rPr>
              <a:t>at</a:t>
            </a:r>
            <a:r>
              <a:rPr lang="it-IT" dirty="0" smtClean="0"/>
              <a:t> </a:t>
            </a:r>
            <a:r>
              <a:rPr lang="it-IT" dirty="0" err="1" smtClean="0">
                <a:solidFill>
                  <a:srgbClr val="FF0000"/>
                </a:solidFill>
              </a:rPr>
              <a:t>achieving</a:t>
            </a:r>
            <a:r>
              <a:rPr lang="it-IT" dirty="0" smtClean="0">
                <a:solidFill>
                  <a:srgbClr val="FF0000"/>
                </a:solidFill>
              </a:rPr>
              <a:t> </a:t>
            </a:r>
            <a:r>
              <a:rPr lang="it-IT" dirty="0" err="1" smtClean="0">
                <a:solidFill>
                  <a:srgbClr val="FF0000"/>
                </a:solidFill>
              </a:rPr>
              <a:t>specific</a:t>
            </a:r>
            <a:r>
              <a:rPr lang="it-IT" dirty="0" smtClean="0">
                <a:solidFill>
                  <a:srgbClr val="FF0000"/>
                </a:solidFill>
              </a:rPr>
              <a:t> </a:t>
            </a:r>
            <a:r>
              <a:rPr lang="it-IT" dirty="0" err="1" smtClean="0">
                <a:solidFill>
                  <a:srgbClr val="FF0000"/>
                </a:solidFill>
              </a:rPr>
              <a:t>goals</a:t>
            </a:r>
            <a:r>
              <a:rPr lang="it-IT" dirty="0" smtClean="0">
                <a:solidFill>
                  <a:srgbClr val="FF0000"/>
                </a:solidFill>
              </a:rPr>
              <a:t> </a:t>
            </a:r>
            <a:r>
              <a:rPr lang="it-IT" dirty="0" err="1" smtClean="0">
                <a:solidFill>
                  <a:srgbClr val="FF0000"/>
                </a:solidFill>
              </a:rPr>
              <a:t>related</a:t>
            </a:r>
            <a:r>
              <a:rPr lang="it-IT" dirty="0" smtClean="0"/>
              <a:t> to macroeconomico </a:t>
            </a:r>
            <a:r>
              <a:rPr lang="it-IT" dirty="0" err="1" smtClean="0"/>
              <a:t>stabilization</a:t>
            </a:r>
            <a:r>
              <a:rPr lang="it-IT" dirty="0" smtClean="0"/>
              <a:t> (e.g. </a:t>
            </a:r>
            <a:r>
              <a:rPr lang="it-IT" dirty="0" err="1" smtClean="0"/>
              <a:t>price</a:t>
            </a:r>
            <a:r>
              <a:rPr lang="it-IT" dirty="0" smtClean="0"/>
              <a:t> </a:t>
            </a:r>
            <a:r>
              <a:rPr lang="it-IT" dirty="0" err="1" smtClean="0"/>
              <a:t>stability</a:t>
            </a:r>
            <a:r>
              <a:rPr lang="it-IT" dirty="0" smtClean="0"/>
              <a:t>)</a:t>
            </a:r>
            <a:endParaRPr lang="it-IT" dirty="0"/>
          </a:p>
          <a:p>
            <a:pPr lvl="1"/>
            <a:endParaRPr lang="it-IT" dirty="0"/>
          </a:p>
          <a:p>
            <a:r>
              <a:rPr lang="it-IT" dirty="0"/>
              <a:t>In </a:t>
            </a:r>
            <a:r>
              <a:rPr lang="it-IT" dirty="0" err="1"/>
              <a:t>order</a:t>
            </a:r>
            <a:r>
              <a:rPr lang="it-IT" dirty="0"/>
              <a:t> to </a:t>
            </a:r>
            <a:r>
              <a:rPr lang="it-IT" dirty="0" err="1"/>
              <a:t>achieve</a:t>
            </a:r>
            <a:r>
              <a:rPr lang="it-IT" dirty="0"/>
              <a:t> </a:t>
            </a:r>
            <a:r>
              <a:rPr lang="it-IT" dirty="0" err="1"/>
              <a:t>its</a:t>
            </a:r>
            <a:r>
              <a:rPr lang="it-IT" dirty="0"/>
              <a:t> </a:t>
            </a:r>
            <a:r>
              <a:rPr lang="it-IT" dirty="0" err="1" smtClean="0"/>
              <a:t>goals</a:t>
            </a:r>
            <a:r>
              <a:rPr lang="it-IT" dirty="0"/>
              <a:t>, the </a:t>
            </a:r>
            <a:r>
              <a:rPr lang="it-IT" dirty="0" err="1"/>
              <a:t>central</a:t>
            </a:r>
            <a:r>
              <a:rPr lang="it-IT" dirty="0"/>
              <a:t> </a:t>
            </a:r>
            <a:r>
              <a:rPr lang="it-IT" dirty="0" err="1"/>
              <a:t>bank</a:t>
            </a:r>
            <a:r>
              <a:rPr lang="it-IT" dirty="0"/>
              <a:t> </a:t>
            </a:r>
            <a:r>
              <a:rPr lang="it-IT" dirty="0" err="1"/>
              <a:t>manouvers</a:t>
            </a:r>
            <a:r>
              <a:rPr lang="it-IT" dirty="0"/>
              <a:t> a </a:t>
            </a:r>
            <a:r>
              <a:rPr lang="it-IT" dirty="0" err="1"/>
              <a:t>series</a:t>
            </a:r>
            <a:r>
              <a:rPr lang="it-IT" dirty="0"/>
              <a:t> of </a:t>
            </a:r>
            <a:r>
              <a:rPr lang="it-IT" dirty="0" err="1" smtClean="0">
                <a:solidFill>
                  <a:srgbClr val="FF0000"/>
                </a:solidFill>
              </a:rPr>
              <a:t>monetary</a:t>
            </a:r>
            <a:r>
              <a:rPr lang="it-IT" dirty="0" smtClean="0">
                <a:solidFill>
                  <a:srgbClr val="FF0000"/>
                </a:solidFill>
              </a:rPr>
              <a:t> policy </a:t>
            </a:r>
            <a:r>
              <a:rPr lang="it-IT" dirty="0" err="1" smtClean="0">
                <a:solidFill>
                  <a:srgbClr val="FF0000"/>
                </a:solidFill>
              </a:rPr>
              <a:t>instruments</a:t>
            </a:r>
            <a:r>
              <a:rPr lang="it-IT" dirty="0" smtClean="0"/>
              <a:t>, </a:t>
            </a:r>
            <a:r>
              <a:rPr lang="it-IT" dirty="0" err="1" smtClean="0"/>
              <a:t>these</a:t>
            </a:r>
            <a:r>
              <a:rPr lang="it-IT" dirty="0" smtClean="0"/>
              <a:t> include </a:t>
            </a:r>
            <a:r>
              <a:rPr lang="it-IT" dirty="0" err="1" smtClean="0">
                <a:solidFill>
                  <a:srgbClr val="FF0000"/>
                </a:solidFill>
              </a:rPr>
              <a:t>official</a:t>
            </a:r>
            <a:r>
              <a:rPr lang="it-IT" dirty="0" smtClean="0">
                <a:solidFill>
                  <a:srgbClr val="FF0000"/>
                </a:solidFill>
              </a:rPr>
              <a:t> </a:t>
            </a:r>
            <a:r>
              <a:rPr lang="it-IT" dirty="0" err="1">
                <a:solidFill>
                  <a:srgbClr val="FF0000"/>
                </a:solidFill>
              </a:rPr>
              <a:t>interest</a:t>
            </a:r>
            <a:r>
              <a:rPr lang="it-IT" dirty="0">
                <a:solidFill>
                  <a:srgbClr val="FF0000"/>
                </a:solidFill>
              </a:rPr>
              <a:t> </a:t>
            </a:r>
            <a:r>
              <a:rPr lang="it-IT" dirty="0" err="1" smtClean="0">
                <a:solidFill>
                  <a:srgbClr val="FF0000"/>
                </a:solidFill>
              </a:rPr>
              <a:t>rates</a:t>
            </a:r>
            <a:r>
              <a:rPr lang="it-IT" dirty="0" smtClean="0">
                <a:solidFill>
                  <a:srgbClr val="FF0000"/>
                </a:solidFill>
              </a:rPr>
              <a:t> (on </a:t>
            </a:r>
            <a:r>
              <a:rPr lang="it-IT" dirty="0" err="1" smtClean="0">
                <a:solidFill>
                  <a:srgbClr val="FF0000"/>
                </a:solidFill>
              </a:rPr>
              <a:t>loans</a:t>
            </a:r>
            <a:r>
              <a:rPr lang="it-IT" dirty="0" smtClean="0">
                <a:solidFill>
                  <a:srgbClr val="FF0000"/>
                </a:solidFill>
              </a:rPr>
              <a:t> of </a:t>
            </a:r>
            <a:r>
              <a:rPr lang="it-IT" dirty="0" err="1" smtClean="0">
                <a:solidFill>
                  <a:srgbClr val="FF0000"/>
                </a:solidFill>
              </a:rPr>
              <a:t>bank</a:t>
            </a:r>
            <a:r>
              <a:rPr lang="it-IT" dirty="0" smtClean="0">
                <a:solidFill>
                  <a:srgbClr val="FF0000"/>
                </a:solidFill>
              </a:rPr>
              <a:t> </a:t>
            </a:r>
            <a:r>
              <a:rPr lang="it-IT" dirty="0" err="1" smtClean="0">
                <a:solidFill>
                  <a:srgbClr val="FF0000"/>
                </a:solidFill>
              </a:rPr>
              <a:t>reserves</a:t>
            </a:r>
            <a:r>
              <a:rPr lang="it-IT" dirty="0" smtClean="0">
                <a:solidFill>
                  <a:srgbClr val="FF0000"/>
                </a:solidFill>
              </a:rPr>
              <a:t>)</a:t>
            </a:r>
            <a:r>
              <a:rPr lang="it-IT" dirty="0" smtClean="0"/>
              <a:t>, </a:t>
            </a:r>
            <a:r>
              <a:rPr lang="it-IT" dirty="0" err="1"/>
              <a:t>Required</a:t>
            </a:r>
            <a:r>
              <a:rPr lang="it-IT" dirty="0"/>
              <a:t> </a:t>
            </a:r>
            <a:r>
              <a:rPr lang="it-IT" dirty="0" err="1"/>
              <a:t>reserve</a:t>
            </a:r>
            <a:r>
              <a:rPr lang="it-IT" dirty="0"/>
              <a:t> regime, Open market </a:t>
            </a:r>
            <a:r>
              <a:rPr lang="it-IT" dirty="0" err="1" smtClean="0"/>
              <a:t>operations</a:t>
            </a:r>
            <a:r>
              <a:rPr lang="it-IT" dirty="0" smtClean="0"/>
              <a:t> and non </a:t>
            </a:r>
            <a:r>
              <a:rPr lang="it-IT" dirty="0" err="1"/>
              <a:t>conventional</a:t>
            </a:r>
            <a:r>
              <a:rPr lang="it-IT" dirty="0"/>
              <a:t> </a:t>
            </a:r>
            <a:r>
              <a:rPr lang="it-IT" dirty="0" err="1" smtClean="0"/>
              <a:t>instruments</a:t>
            </a:r>
            <a:r>
              <a:rPr lang="it-IT" dirty="0" smtClean="0"/>
              <a:t>.</a:t>
            </a:r>
          </a:p>
          <a:p>
            <a:endParaRPr lang="it-IT" dirty="0"/>
          </a:p>
        </p:txBody>
      </p:sp>
    </p:spTree>
    <p:extLst>
      <p:ext uri="{BB962C8B-B14F-4D97-AF65-F5344CB8AC3E}">
        <p14:creationId xmlns:p14="http://schemas.microsoft.com/office/powerpoint/2010/main" val="33745346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Banking </a:t>
            </a:r>
            <a:r>
              <a:rPr lang="it-IT" dirty="0" err="1" smtClean="0"/>
              <a:t>regulation</a:t>
            </a:r>
            <a:r>
              <a:rPr lang="it-IT" dirty="0" smtClean="0"/>
              <a:t> and </a:t>
            </a:r>
            <a:r>
              <a:rPr lang="it-IT" dirty="0" err="1" smtClean="0"/>
              <a:t>supervision</a:t>
            </a:r>
            <a:endParaRPr lang="it-IT" dirty="0"/>
          </a:p>
        </p:txBody>
      </p:sp>
      <p:sp>
        <p:nvSpPr>
          <p:cNvPr id="3" name="Segnaposto contenuto 2"/>
          <p:cNvSpPr>
            <a:spLocks noGrp="1"/>
          </p:cNvSpPr>
          <p:nvPr>
            <p:ph idx="1"/>
          </p:nvPr>
        </p:nvSpPr>
        <p:spPr/>
        <p:txBody>
          <a:bodyPr>
            <a:normAutofit fontScale="92500" lnSpcReduction="20000"/>
          </a:bodyPr>
          <a:lstStyle/>
          <a:p>
            <a:r>
              <a:rPr lang="it-IT" dirty="0" err="1"/>
              <a:t>Most</a:t>
            </a:r>
            <a:r>
              <a:rPr lang="it-IT" dirty="0"/>
              <a:t> </a:t>
            </a:r>
            <a:r>
              <a:rPr lang="it-IT" dirty="0" err="1"/>
              <a:t>central</a:t>
            </a:r>
            <a:r>
              <a:rPr lang="it-IT" dirty="0"/>
              <a:t> </a:t>
            </a:r>
            <a:r>
              <a:rPr lang="it-IT" dirty="0" err="1"/>
              <a:t>banks</a:t>
            </a:r>
            <a:r>
              <a:rPr lang="it-IT" dirty="0"/>
              <a:t> are </a:t>
            </a:r>
            <a:r>
              <a:rPr lang="it-IT" dirty="0" err="1"/>
              <a:t>involved</a:t>
            </a:r>
            <a:r>
              <a:rPr lang="it-IT" dirty="0"/>
              <a:t> in </a:t>
            </a:r>
            <a:r>
              <a:rPr lang="it-IT" dirty="0">
                <a:solidFill>
                  <a:srgbClr val="FF0000"/>
                </a:solidFill>
              </a:rPr>
              <a:t>the </a:t>
            </a:r>
            <a:r>
              <a:rPr lang="it-IT" dirty="0" err="1">
                <a:solidFill>
                  <a:srgbClr val="FF0000"/>
                </a:solidFill>
              </a:rPr>
              <a:t>regulation</a:t>
            </a:r>
            <a:r>
              <a:rPr lang="it-IT" dirty="0">
                <a:solidFill>
                  <a:srgbClr val="FF0000"/>
                </a:solidFill>
              </a:rPr>
              <a:t> and </a:t>
            </a:r>
            <a:r>
              <a:rPr lang="it-IT" dirty="0" err="1">
                <a:solidFill>
                  <a:srgbClr val="FF0000"/>
                </a:solidFill>
              </a:rPr>
              <a:t>supervision</a:t>
            </a:r>
            <a:r>
              <a:rPr lang="it-IT" dirty="0">
                <a:solidFill>
                  <a:srgbClr val="FF0000"/>
                </a:solidFill>
              </a:rPr>
              <a:t> of the </a:t>
            </a:r>
            <a:r>
              <a:rPr lang="it-IT" dirty="0" err="1">
                <a:solidFill>
                  <a:srgbClr val="FF0000"/>
                </a:solidFill>
              </a:rPr>
              <a:t>national</a:t>
            </a:r>
            <a:r>
              <a:rPr lang="it-IT" dirty="0">
                <a:solidFill>
                  <a:srgbClr val="FF0000"/>
                </a:solidFill>
              </a:rPr>
              <a:t> banking </a:t>
            </a:r>
            <a:r>
              <a:rPr lang="it-IT" dirty="0" err="1">
                <a:solidFill>
                  <a:srgbClr val="FF0000"/>
                </a:solidFill>
              </a:rPr>
              <a:t>system</a:t>
            </a:r>
            <a:r>
              <a:rPr lang="it-IT" dirty="0"/>
              <a:t>.</a:t>
            </a:r>
          </a:p>
          <a:p>
            <a:endParaRPr lang="en-US" dirty="0"/>
          </a:p>
          <a:p>
            <a:r>
              <a:rPr lang="en-US" dirty="0"/>
              <a:t>This activity includes managing a wide range of issues such as: (1) entry into banking, (2) ownership, (3) capital, (4) activities, (5) external auditing requirements, (6) bank governance, (7) liquidity and diversification requirements, (8) depositor (savings) protection schemes, (9) asset classification, provisioning and write-offs, (10) accounting and information disclosure, (11) discipline/problem institutions/exit, (12) supervision, (13) banking sector characteristics, and (14) consumer protection.</a:t>
            </a:r>
          </a:p>
          <a:p>
            <a:endParaRPr lang="en-US" dirty="0"/>
          </a:p>
          <a:p>
            <a:r>
              <a:rPr lang="en-US" dirty="0"/>
              <a:t>The World Bank provides updated information on these issues </a:t>
            </a:r>
            <a:r>
              <a:rPr lang="it-IT" dirty="0">
                <a:hlinkClick r:id="rId2"/>
              </a:rPr>
              <a:t>http://econ.worldbank.org</a:t>
            </a:r>
            <a:r>
              <a:rPr lang="it-IT" dirty="0" smtClean="0">
                <a:hlinkClick r:id="rId2"/>
              </a:rPr>
              <a:t>/</a:t>
            </a:r>
            <a:endParaRPr lang="it-IT" dirty="0" smtClean="0"/>
          </a:p>
          <a:p>
            <a:endParaRPr lang="it-IT" dirty="0"/>
          </a:p>
          <a:p>
            <a:endParaRPr lang="it-IT" dirty="0"/>
          </a:p>
        </p:txBody>
      </p:sp>
    </p:spTree>
    <p:extLst>
      <p:ext uri="{BB962C8B-B14F-4D97-AF65-F5344CB8AC3E}">
        <p14:creationId xmlns:p14="http://schemas.microsoft.com/office/powerpoint/2010/main" val="4199860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Bank</a:t>
            </a:r>
            <a:r>
              <a:rPr lang="it-IT" dirty="0" smtClean="0"/>
              <a:t> of the State</a:t>
            </a:r>
            <a:endParaRPr lang="it-IT" dirty="0"/>
          </a:p>
        </p:txBody>
      </p:sp>
      <p:sp>
        <p:nvSpPr>
          <p:cNvPr id="3" name="Segnaposto contenuto 2"/>
          <p:cNvSpPr>
            <a:spLocks noGrp="1"/>
          </p:cNvSpPr>
          <p:nvPr>
            <p:ph idx="1"/>
          </p:nvPr>
        </p:nvSpPr>
        <p:spPr/>
        <p:txBody>
          <a:bodyPr>
            <a:normAutofit fontScale="70000" lnSpcReduction="20000"/>
          </a:bodyPr>
          <a:lstStyle/>
          <a:p>
            <a:r>
              <a:rPr lang="en-US" dirty="0"/>
              <a:t>Typically, central banks perform the </a:t>
            </a:r>
            <a:r>
              <a:rPr lang="en-US" dirty="0">
                <a:solidFill>
                  <a:srgbClr val="FF0000"/>
                </a:solidFill>
              </a:rPr>
              <a:t>State treasury service</a:t>
            </a:r>
            <a:r>
              <a:rPr lang="en-US" dirty="0"/>
              <a:t>. This consists in the execution of all payment orders issued by central government bodies, drawn both against budget lines and against off-budget accounts, and in the collection of all the amounts due on whatever basis to the central government, both directly and indirectly. (Source Bank of Italy)</a:t>
            </a:r>
          </a:p>
          <a:p>
            <a:endParaRPr lang="en-US" dirty="0"/>
          </a:p>
          <a:p>
            <a:r>
              <a:rPr lang="en-US" dirty="0"/>
              <a:t>In connection with this function, central banks often assist national governments in the </a:t>
            </a:r>
            <a:r>
              <a:rPr lang="en-US" dirty="0">
                <a:solidFill>
                  <a:srgbClr val="FF0000"/>
                </a:solidFill>
              </a:rPr>
              <a:t>management of sovereign debt</a:t>
            </a:r>
            <a:r>
              <a:rPr lang="en-US" dirty="0"/>
              <a:t>. Sovereign debt management is the process of establishing and executing a strategy for managing the government's debt in order to raise the required amount of funding, achieve its risk and cost objectives, and to meet any other sovereign debt management goals the government may have set, such as developing and maintaining an efficient market for government securities (Source IMF) </a:t>
            </a:r>
            <a:r>
              <a:rPr lang="it-IT" dirty="0">
                <a:hlinkClick r:id="rId2"/>
              </a:rPr>
              <a:t>https://www.imf.org/external/np/mae/pdebt/2000/eng/Index.htm</a:t>
            </a:r>
            <a:endParaRPr lang="it-IT" dirty="0"/>
          </a:p>
          <a:p>
            <a:endParaRPr lang="it-IT" dirty="0"/>
          </a:p>
          <a:p>
            <a:r>
              <a:rPr lang="it-IT" dirty="0" err="1"/>
              <a:t>Coordinating</a:t>
            </a:r>
            <a:r>
              <a:rPr lang="it-IT" dirty="0"/>
              <a:t> public </a:t>
            </a:r>
            <a:r>
              <a:rPr lang="it-IT" dirty="0" err="1"/>
              <a:t>debt</a:t>
            </a:r>
            <a:r>
              <a:rPr lang="it-IT" dirty="0"/>
              <a:t> and </a:t>
            </a:r>
            <a:r>
              <a:rPr lang="it-IT" dirty="0" err="1"/>
              <a:t>monetary</a:t>
            </a:r>
            <a:r>
              <a:rPr lang="it-IT" dirty="0"/>
              <a:t> management </a:t>
            </a:r>
            <a:r>
              <a:rPr lang="it-IT" dirty="0" err="1"/>
              <a:t>raises</a:t>
            </a:r>
            <a:r>
              <a:rPr lang="it-IT" dirty="0"/>
              <a:t> a </a:t>
            </a:r>
            <a:r>
              <a:rPr lang="it-IT" dirty="0" err="1"/>
              <a:t>series</a:t>
            </a:r>
            <a:r>
              <a:rPr lang="it-IT" dirty="0"/>
              <a:t> of </a:t>
            </a:r>
            <a:r>
              <a:rPr lang="it-IT" dirty="0" err="1"/>
              <a:t>interesting</a:t>
            </a:r>
            <a:r>
              <a:rPr lang="it-IT" dirty="0"/>
              <a:t> </a:t>
            </a:r>
            <a:r>
              <a:rPr lang="it-IT" dirty="0" err="1"/>
              <a:t>issues</a:t>
            </a:r>
            <a:r>
              <a:rPr lang="it-IT" dirty="0"/>
              <a:t> </a:t>
            </a:r>
            <a:r>
              <a:rPr lang="it-IT" dirty="0">
                <a:hlinkClick r:id="rId3"/>
              </a:rPr>
              <a:t>http://www.bis.org/publ/bppdf/bispap65l_rh.pdf</a:t>
            </a:r>
            <a:endParaRPr lang="it-IT" dirty="0"/>
          </a:p>
          <a:p>
            <a:endParaRPr lang="it-IT" dirty="0"/>
          </a:p>
        </p:txBody>
      </p:sp>
    </p:spTree>
    <p:extLst>
      <p:ext uri="{BB962C8B-B14F-4D97-AF65-F5344CB8AC3E}">
        <p14:creationId xmlns:p14="http://schemas.microsoft.com/office/powerpoint/2010/main" val="37311048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200" dirty="0" err="1">
                <a:cs typeface="Calibri" panose="020F0502020204030204" pitchFamily="34" charset="0"/>
              </a:rPr>
              <a:t>Bank</a:t>
            </a:r>
            <a:r>
              <a:rPr lang="it-IT" sz="4200" dirty="0">
                <a:cs typeface="Calibri" panose="020F0502020204030204" pitchFamily="34" charset="0"/>
              </a:rPr>
              <a:t> of the State, 2</a:t>
            </a:r>
            <a:endParaRPr lang="it-IT" sz="4200" dirty="0"/>
          </a:p>
        </p:txBody>
      </p:sp>
      <p:sp>
        <p:nvSpPr>
          <p:cNvPr id="4" name="Rettangolo 3"/>
          <p:cNvSpPr/>
          <p:nvPr/>
        </p:nvSpPr>
        <p:spPr>
          <a:xfrm>
            <a:off x="1949839" y="2097642"/>
            <a:ext cx="1475584" cy="3384376"/>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it-IT"/>
          </a:p>
        </p:txBody>
      </p:sp>
      <p:sp>
        <p:nvSpPr>
          <p:cNvPr id="5" name="Rettangolo 4"/>
          <p:cNvSpPr/>
          <p:nvPr/>
        </p:nvSpPr>
        <p:spPr>
          <a:xfrm>
            <a:off x="4631590" y="2782439"/>
            <a:ext cx="1656184" cy="15121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Rettangolo 5"/>
          <p:cNvSpPr/>
          <p:nvPr/>
        </p:nvSpPr>
        <p:spPr>
          <a:xfrm>
            <a:off x="7868186" y="1975650"/>
            <a:ext cx="1728192" cy="2479414"/>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p>
        </p:txBody>
      </p:sp>
      <p:sp>
        <p:nvSpPr>
          <p:cNvPr id="7" name="Freccia a destra 6"/>
          <p:cNvSpPr/>
          <p:nvPr/>
        </p:nvSpPr>
        <p:spPr>
          <a:xfrm>
            <a:off x="6733269" y="2783359"/>
            <a:ext cx="720080" cy="576064"/>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it-IT"/>
          </a:p>
        </p:txBody>
      </p:sp>
      <p:sp>
        <p:nvSpPr>
          <p:cNvPr id="8" name="Freccia a destra 7"/>
          <p:cNvSpPr/>
          <p:nvPr/>
        </p:nvSpPr>
        <p:spPr>
          <a:xfrm>
            <a:off x="3653864" y="2875668"/>
            <a:ext cx="720080" cy="576064"/>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it-IT"/>
          </a:p>
        </p:txBody>
      </p:sp>
      <p:sp>
        <p:nvSpPr>
          <p:cNvPr id="9" name="Freccia a destra 8"/>
          <p:cNvSpPr/>
          <p:nvPr/>
        </p:nvSpPr>
        <p:spPr>
          <a:xfrm rot="10800000">
            <a:off x="3595461" y="3735034"/>
            <a:ext cx="720080" cy="576064"/>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it-IT"/>
          </a:p>
        </p:txBody>
      </p:sp>
      <p:sp>
        <p:nvSpPr>
          <p:cNvPr id="10" name="Freccia a destra 9"/>
          <p:cNvSpPr/>
          <p:nvPr/>
        </p:nvSpPr>
        <p:spPr>
          <a:xfrm rot="10800000">
            <a:off x="6638232" y="3626608"/>
            <a:ext cx="720080" cy="576064"/>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it-IT"/>
          </a:p>
        </p:txBody>
      </p:sp>
      <p:sp>
        <p:nvSpPr>
          <p:cNvPr id="11" name="Freccia a destra 10"/>
          <p:cNvSpPr/>
          <p:nvPr/>
        </p:nvSpPr>
        <p:spPr>
          <a:xfrm rot="10800000">
            <a:off x="1665580" y="6091555"/>
            <a:ext cx="720080" cy="576064"/>
          </a:xfrm>
          <a:prstGeom prst="rightArrow">
            <a:avLst/>
          </a:prstGeom>
        </p:spPr>
        <p:style>
          <a:lnRef idx="1">
            <a:schemeClr val="accent6"/>
          </a:lnRef>
          <a:fillRef idx="3">
            <a:schemeClr val="accent6"/>
          </a:fillRef>
          <a:effectRef idx="2">
            <a:schemeClr val="accent6"/>
          </a:effectRef>
          <a:fontRef idx="minor">
            <a:schemeClr val="lt1"/>
          </a:fontRef>
        </p:style>
        <p:txBody>
          <a:bodyPr rtlCol="0" anchor="ctr"/>
          <a:lstStyle/>
          <a:p>
            <a:pPr algn="ctr"/>
            <a:endParaRPr lang="it-IT"/>
          </a:p>
        </p:txBody>
      </p:sp>
      <p:sp>
        <p:nvSpPr>
          <p:cNvPr id="12" name="CasellaDiTesto 11"/>
          <p:cNvSpPr txBox="1"/>
          <p:nvPr/>
        </p:nvSpPr>
        <p:spPr>
          <a:xfrm>
            <a:off x="2501662" y="6205953"/>
            <a:ext cx="1102406" cy="369332"/>
          </a:xfrm>
          <a:prstGeom prst="rect">
            <a:avLst/>
          </a:prstGeom>
          <a:noFill/>
        </p:spPr>
        <p:txBody>
          <a:bodyPr wrap="square" rtlCol="0">
            <a:spAutoFit/>
          </a:bodyPr>
          <a:lstStyle/>
          <a:p>
            <a:r>
              <a:rPr lang="it-IT" dirty="0" err="1"/>
              <a:t>Taxes</a:t>
            </a:r>
            <a:endParaRPr lang="it-IT" dirty="0"/>
          </a:p>
        </p:txBody>
      </p:sp>
      <p:sp>
        <p:nvSpPr>
          <p:cNvPr id="13" name="CasellaDiTesto 12"/>
          <p:cNvSpPr txBox="1"/>
          <p:nvPr/>
        </p:nvSpPr>
        <p:spPr>
          <a:xfrm>
            <a:off x="4923101" y="3236529"/>
            <a:ext cx="1042763" cy="646331"/>
          </a:xfrm>
          <a:prstGeom prst="rect">
            <a:avLst/>
          </a:prstGeom>
          <a:noFill/>
        </p:spPr>
        <p:txBody>
          <a:bodyPr wrap="square" rtlCol="0">
            <a:spAutoFit/>
          </a:bodyPr>
          <a:lstStyle/>
          <a:p>
            <a:pPr algn="ctr"/>
            <a:r>
              <a:rPr lang="it-IT" dirty="0"/>
              <a:t>Central </a:t>
            </a:r>
            <a:r>
              <a:rPr lang="it-IT" dirty="0" err="1"/>
              <a:t>Bank</a:t>
            </a:r>
            <a:endParaRPr lang="it-IT" dirty="0"/>
          </a:p>
        </p:txBody>
      </p:sp>
      <p:sp>
        <p:nvSpPr>
          <p:cNvPr id="14" name="CasellaDiTesto 13"/>
          <p:cNvSpPr txBox="1"/>
          <p:nvPr/>
        </p:nvSpPr>
        <p:spPr>
          <a:xfrm>
            <a:off x="2192423" y="3465461"/>
            <a:ext cx="864096" cy="646331"/>
          </a:xfrm>
          <a:prstGeom prst="rect">
            <a:avLst/>
          </a:prstGeom>
          <a:noFill/>
        </p:spPr>
        <p:txBody>
          <a:bodyPr wrap="square" rtlCol="0">
            <a:spAutoFit/>
          </a:bodyPr>
          <a:lstStyle/>
          <a:p>
            <a:pPr algn="ctr"/>
            <a:r>
              <a:rPr lang="it-IT" dirty="0"/>
              <a:t>The State</a:t>
            </a:r>
          </a:p>
        </p:txBody>
      </p:sp>
      <p:sp>
        <p:nvSpPr>
          <p:cNvPr id="15" name="CasellaDiTesto 14"/>
          <p:cNvSpPr txBox="1"/>
          <p:nvPr/>
        </p:nvSpPr>
        <p:spPr>
          <a:xfrm>
            <a:off x="8178520" y="2669598"/>
            <a:ext cx="1136148" cy="646331"/>
          </a:xfrm>
          <a:prstGeom prst="rect">
            <a:avLst/>
          </a:prstGeom>
          <a:noFill/>
        </p:spPr>
        <p:txBody>
          <a:bodyPr wrap="square" rtlCol="0">
            <a:spAutoFit/>
          </a:bodyPr>
          <a:lstStyle/>
          <a:p>
            <a:pPr algn="ctr"/>
            <a:r>
              <a:rPr lang="it-IT" dirty="0"/>
              <a:t>The Economy</a:t>
            </a:r>
          </a:p>
        </p:txBody>
      </p:sp>
      <p:sp>
        <p:nvSpPr>
          <p:cNvPr id="16" name="Freccia a destra 15"/>
          <p:cNvSpPr/>
          <p:nvPr/>
        </p:nvSpPr>
        <p:spPr>
          <a:xfrm>
            <a:off x="3259054" y="6138592"/>
            <a:ext cx="648072" cy="576065"/>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it-IT"/>
          </a:p>
        </p:txBody>
      </p:sp>
      <p:sp>
        <p:nvSpPr>
          <p:cNvPr id="17" name="CasellaDiTesto 16"/>
          <p:cNvSpPr txBox="1"/>
          <p:nvPr/>
        </p:nvSpPr>
        <p:spPr>
          <a:xfrm>
            <a:off x="3968060" y="5832431"/>
            <a:ext cx="1705905" cy="923330"/>
          </a:xfrm>
          <a:prstGeom prst="rect">
            <a:avLst/>
          </a:prstGeom>
          <a:noFill/>
        </p:spPr>
        <p:txBody>
          <a:bodyPr wrap="square" rtlCol="0">
            <a:spAutoFit/>
          </a:bodyPr>
          <a:lstStyle/>
          <a:p>
            <a:r>
              <a:rPr lang="it-IT" dirty="0" err="1"/>
              <a:t>Government</a:t>
            </a:r>
            <a:r>
              <a:rPr lang="it-IT" dirty="0"/>
              <a:t> </a:t>
            </a:r>
            <a:r>
              <a:rPr lang="it-IT" dirty="0" err="1"/>
              <a:t>Purchases</a:t>
            </a:r>
            <a:r>
              <a:rPr lang="it-IT" dirty="0"/>
              <a:t> and </a:t>
            </a:r>
            <a:r>
              <a:rPr lang="it-IT" dirty="0" err="1"/>
              <a:t>Transfers</a:t>
            </a:r>
            <a:endParaRPr lang="it-IT" dirty="0"/>
          </a:p>
        </p:txBody>
      </p:sp>
      <p:sp>
        <p:nvSpPr>
          <p:cNvPr id="18" name="Rettangolo 17"/>
          <p:cNvSpPr/>
          <p:nvPr/>
        </p:nvSpPr>
        <p:spPr>
          <a:xfrm>
            <a:off x="8078742" y="5115672"/>
            <a:ext cx="1368152" cy="1305435"/>
          </a:xfrm>
          <a:prstGeom prst="rect">
            <a:avLst/>
          </a:prstGeom>
        </p:spPr>
        <p:style>
          <a:lnRef idx="3">
            <a:schemeClr val="lt1"/>
          </a:lnRef>
          <a:fillRef idx="1">
            <a:schemeClr val="accent5"/>
          </a:fillRef>
          <a:effectRef idx="1">
            <a:schemeClr val="accent5"/>
          </a:effectRef>
          <a:fontRef idx="minor">
            <a:schemeClr val="lt1"/>
          </a:fontRef>
        </p:style>
        <p:txBody>
          <a:bodyPr rtlCol="0" anchor="ctr"/>
          <a:lstStyle/>
          <a:p>
            <a:pPr algn="ctr"/>
            <a:endParaRPr lang="it-IT"/>
          </a:p>
        </p:txBody>
      </p:sp>
      <p:sp>
        <p:nvSpPr>
          <p:cNvPr id="19" name="CasellaDiTesto 18"/>
          <p:cNvSpPr txBox="1"/>
          <p:nvPr/>
        </p:nvSpPr>
        <p:spPr>
          <a:xfrm>
            <a:off x="8194744" y="5445223"/>
            <a:ext cx="1136148" cy="646331"/>
          </a:xfrm>
          <a:prstGeom prst="rect">
            <a:avLst/>
          </a:prstGeom>
          <a:noFill/>
        </p:spPr>
        <p:txBody>
          <a:bodyPr wrap="square" rtlCol="0">
            <a:spAutoFit/>
          </a:bodyPr>
          <a:lstStyle/>
          <a:p>
            <a:pPr algn="ctr"/>
            <a:r>
              <a:rPr lang="it-IT" dirty="0"/>
              <a:t>Financial </a:t>
            </a:r>
            <a:r>
              <a:rPr lang="it-IT" dirty="0" err="1"/>
              <a:t>system</a:t>
            </a:r>
            <a:endParaRPr lang="it-IT" dirty="0"/>
          </a:p>
        </p:txBody>
      </p:sp>
      <p:sp>
        <p:nvSpPr>
          <p:cNvPr id="20" name="Freccia tridirezionale 19"/>
          <p:cNvSpPr/>
          <p:nvPr/>
        </p:nvSpPr>
        <p:spPr>
          <a:xfrm>
            <a:off x="6720892" y="4833156"/>
            <a:ext cx="504056" cy="504056"/>
          </a:xfrm>
          <a:prstGeom prst="leftRightUpArrow">
            <a:avLst>
              <a:gd name="adj1" fmla="val 0"/>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1" name="Freccia tridirezionale 20"/>
          <p:cNvSpPr/>
          <p:nvPr/>
        </p:nvSpPr>
        <p:spPr>
          <a:xfrm>
            <a:off x="8494566" y="4498514"/>
            <a:ext cx="504056" cy="504056"/>
          </a:xfrm>
          <a:prstGeom prst="leftRightUpArrow">
            <a:avLst>
              <a:gd name="adj1" fmla="val 0"/>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2" name="Freccia tridirezionale 21"/>
          <p:cNvSpPr/>
          <p:nvPr/>
        </p:nvSpPr>
        <p:spPr>
          <a:xfrm>
            <a:off x="6006280" y="5886563"/>
            <a:ext cx="504056" cy="504056"/>
          </a:xfrm>
          <a:prstGeom prst="leftRightUpArrow">
            <a:avLst>
              <a:gd name="adj1" fmla="val 0"/>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3" name="CasellaDiTesto 22"/>
          <p:cNvSpPr txBox="1"/>
          <p:nvPr/>
        </p:nvSpPr>
        <p:spPr>
          <a:xfrm>
            <a:off x="5336211" y="6483300"/>
            <a:ext cx="2348250" cy="369332"/>
          </a:xfrm>
          <a:prstGeom prst="rect">
            <a:avLst/>
          </a:prstGeom>
          <a:noFill/>
        </p:spPr>
        <p:txBody>
          <a:bodyPr wrap="square" rtlCol="0">
            <a:spAutoFit/>
          </a:bodyPr>
          <a:lstStyle/>
          <a:p>
            <a:r>
              <a:rPr lang="it-IT" dirty="0"/>
              <a:t>Public </a:t>
            </a:r>
            <a:r>
              <a:rPr lang="it-IT" dirty="0" err="1"/>
              <a:t>debt</a:t>
            </a:r>
            <a:r>
              <a:rPr lang="it-IT" dirty="0"/>
              <a:t> </a:t>
            </a:r>
            <a:r>
              <a:rPr lang="it-IT" dirty="0" err="1"/>
              <a:t>operations</a:t>
            </a:r>
            <a:endParaRPr lang="it-IT" dirty="0"/>
          </a:p>
        </p:txBody>
      </p:sp>
    </p:spTree>
    <p:extLst>
      <p:ext uri="{BB962C8B-B14F-4D97-AF65-F5344CB8AC3E}">
        <p14:creationId xmlns:p14="http://schemas.microsoft.com/office/powerpoint/2010/main" val="3396791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020928" y="125760"/>
            <a:ext cx="7956376" cy="1143000"/>
          </a:xfrm>
        </p:spPr>
        <p:txBody>
          <a:bodyPr>
            <a:normAutofit/>
          </a:bodyPr>
          <a:lstStyle/>
          <a:p>
            <a:pPr algn="ctr"/>
            <a:r>
              <a:rPr lang="en-GB" sz="4200" dirty="0">
                <a:cs typeface="Calibri" panose="020F0502020204030204" pitchFamily="34" charset="0"/>
              </a:rPr>
              <a:t>Central bank independence</a:t>
            </a:r>
          </a:p>
        </p:txBody>
      </p:sp>
      <p:sp>
        <p:nvSpPr>
          <p:cNvPr id="3" name="Segnaposto contenuto 2"/>
          <p:cNvSpPr>
            <a:spLocks noGrp="1"/>
          </p:cNvSpPr>
          <p:nvPr>
            <p:ph idx="1"/>
          </p:nvPr>
        </p:nvSpPr>
        <p:spPr>
          <a:xfrm>
            <a:off x="1847528" y="1268760"/>
            <a:ext cx="8100392" cy="5589240"/>
          </a:xfrm>
        </p:spPr>
        <p:txBody>
          <a:bodyPr>
            <a:normAutofit fontScale="85000" lnSpcReduction="20000"/>
          </a:bodyPr>
          <a:lstStyle/>
          <a:p>
            <a:pPr marL="82296" indent="0">
              <a:buNone/>
            </a:pPr>
            <a:r>
              <a:rPr lang="en-US" dirty="0">
                <a:latin typeface="Calibri" panose="020F0502020204030204" pitchFamily="34" charset="0"/>
                <a:cs typeface="Calibri" panose="020F0502020204030204" pitchFamily="34" charset="0"/>
              </a:rPr>
              <a:t>The fact that the central bank is the Bank of the State calls into question its relationship with political authorities (Parliament, Government</a:t>
            </a:r>
            <a:r>
              <a:rPr lang="en-US" dirty="0" smtClean="0">
                <a:latin typeface="Calibri" panose="020F0502020204030204" pitchFamily="34" charset="0"/>
                <a:cs typeface="Calibri" panose="020F0502020204030204" pitchFamily="34" charset="0"/>
              </a:rPr>
              <a:t>). </a:t>
            </a:r>
            <a:r>
              <a:rPr lang="en-US" dirty="0" smtClean="0">
                <a:solidFill>
                  <a:srgbClr val="FF0000"/>
                </a:solidFill>
                <a:latin typeface="Calibri" panose="020F0502020204030204" pitchFamily="34" charset="0"/>
                <a:cs typeface="Calibri" panose="020F0502020204030204" pitchFamily="34" charset="0"/>
              </a:rPr>
              <a:t>In </a:t>
            </a:r>
            <a:r>
              <a:rPr lang="en-US" dirty="0">
                <a:solidFill>
                  <a:srgbClr val="FF0000"/>
                </a:solidFill>
                <a:latin typeface="Calibri" panose="020F0502020204030204" pitchFamily="34" charset="0"/>
                <a:cs typeface="Calibri" panose="020F0502020204030204" pitchFamily="34" charset="0"/>
              </a:rPr>
              <a:t>recent decades central banks have gradually become more and more independent from political authorities</a:t>
            </a:r>
            <a:r>
              <a:rPr lang="en-US" dirty="0">
                <a:latin typeface="Calibri" panose="020F0502020204030204" pitchFamily="34" charset="0"/>
                <a:cs typeface="Calibri" panose="020F0502020204030204" pitchFamily="34" charset="0"/>
              </a:rPr>
              <a:t>. </a:t>
            </a:r>
            <a:endParaRPr lang="en-US" dirty="0" smtClean="0">
              <a:latin typeface="Calibri" panose="020F0502020204030204" pitchFamily="34" charset="0"/>
              <a:cs typeface="Calibri" panose="020F0502020204030204" pitchFamily="34" charset="0"/>
            </a:endParaRPr>
          </a:p>
          <a:p>
            <a:pPr marL="82296" indent="0">
              <a:buNone/>
            </a:pPr>
            <a:endParaRPr lang="en-US" dirty="0">
              <a:latin typeface="Calibri" panose="020F0502020204030204" pitchFamily="34" charset="0"/>
              <a:cs typeface="Calibri" panose="020F0502020204030204" pitchFamily="34" charset="0"/>
            </a:endParaRPr>
          </a:p>
          <a:p>
            <a:pPr marL="82296" indent="0">
              <a:buNone/>
            </a:pPr>
            <a:r>
              <a:rPr lang="en-US" dirty="0" smtClean="0">
                <a:latin typeface="Calibri" panose="020F0502020204030204" pitchFamily="34" charset="0"/>
                <a:cs typeface="Calibri" panose="020F0502020204030204" pitchFamily="34" charset="0"/>
              </a:rPr>
              <a:t>It </a:t>
            </a:r>
            <a:r>
              <a:rPr lang="en-US" dirty="0">
                <a:latin typeface="Calibri" panose="020F0502020204030204" pitchFamily="34" charset="0"/>
                <a:cs typeface="Calibri" panose="020F0502020204030204" pitchFamily="34" charset="0"/>
              </a:rPr>
              <a:t>all began in during </a:t>
            </a:r>
            <a:r>
              <a:rPr lang="en-US" dirty="0">
                <a:solidFill>
                  <a:srgbClr val="FF0000"/>
                </a:solidFill>
                <a:latin typeface="Calibri" panose="020F0502020204030204" pitchFamily="34" charset="0"/>
                <a:cs typeface="Calibri" panose="020F0502020204030204" pitchFamily="34" charset="0"/>
              </a:rPr>
              <a:t>the 1970s and 1980s </a:t>
            </a:r>
            <a:r>
              <a:rPr lang="en-US" dirty="0">
                <a:latin typeface="Calibri" panose="020F0502020204030204" pitchFamily="34" charset="0"/>
                <a:cs typeface="Calibri" panose="020F0502020204030204" pitchFamily="34" charset="0"/>
              </a:rPr>
              <a:t>which were characterized by sustained periods of high inflation in major industrialized economies. </a:t>
            </a:r>
            <a:r>
              <a:rPr lang="en-US" dirty="0" smtClean="0">
                <a:latin typeface="Calibri" panose="020F0502020204030204" pitchFamily="34" charset="0"/>
                <a:cs typeface="Calibri" panose="020F0502020204030204" pitchFamily="34" charset="0"/>
              </a:rPr>
              <a:t> Inflation </a:t>
            </a:r>
            <a:r>
              <a:rPr lang="en-US" dirty="0">
                <a:latin typeface="Calibri" panose="020F0502020204030204" pitchFamily="34" charset="0"/>
                <a:cs typeface="Calibri" panose="020F0502020204030204" pitchFamily="34" charset="0"/>
              </a:rPr>
              <a:t>was imputed to several causes including the perception </a:t>
            </a:r>
            <a:r>
              <a:rPr lang="en-US" dirty="0" smtClean="0">
                <a:latin typeface="Calibri" panose="020F0502020204030204" pitchFamily="34" charset="0"/>
                <a:cs typeface="Calibri" panose="020F0502020204030204" pitchFamily="34" charset="0"/>
              </a:rPr>
              <a:t>that governments may instruct central banks to overstimulate the economy “</a:t>
            </a:r>
            <a:r>
              <a:rPr lang="en-US" dirty="0">
                <a:latin typeface="Calibri" panose="020F0502020204030204" pitchFamily="34" charset="0"/>
                <a:cs typeface="Calibri" panose="020F0502020204030204" pitchFamily="34" charset="0"/>
              </a:rPr>
              <a:t>to achieve short-term output and employment gains that exceed the economy’s underlying potential. </a:t>
            </a:r>
            <a:r>
              <a:rPr lang="en-US" dirty="0" smtClean="0">
                <a:latin typeface="Calibri" panose="020F0502020204030204" pitchFamily="34" charset="0"/>
                <a:cs typeface="Calibri" panose="020F0502020204030204" pitchFamily="34" charset="0"/>
              </a:rPr>
              <a:t>Such </a:t>
            </a:r>
            <a:r>
              <a:rPr lang="en-US" dirty="0">
                <a:latin typeface="Calibri" panose="020F0502020204030204" pitchFamily="34" charset="0"/>
                <a:cs typeface="Calibri" panose="020F0502020204030204" pitchFamily="34" charset="0"/>
              </a:rPr>
              <a:t>gains may be popular at first, and thus helpful in an election campaign, but they are not sustainable and soon evaporate, leaving behind only inflationary pressures that worsen the economy’s longer-term prospects</a:t>
            </a:r>
            <a:r>
              <a:rPr lang="en-US" dirty="0" smtClean="0">
                <a:latin typeface="Calibri" panose="020F0502020204030204" pitchFamily="34" charset="0"/>
                <a:cs typeface="Calibri" panose="020F0502020204030204" pitchFamily="34" charset="0"/>
              </a:rPr>
              <a:t>”. </a:t>
            </a:r>
          </a:p>
          <a:p>
            <a:pPr marL="82296" indent="0">
              <a:buNone/>
            </a:pPr>
            <a:r>
              <a:rPr lang="en-US" dirty="0" smtClean="0">
                <a:latin typeface="Calibri" panose="020F0502020204030204" pitchFamily="34" charset="0"/>
                <a:cs typeface="Calibri" panose="020F0502020204030204" pitchFamily="34" charset="0"/>
              </a:rPr>
              <a:t>Ben</a:t>
            </a:r>
            <a:r>
              <a:rPr lang="en-US" dirty="0">
                <a:latin typeface="Calibri" panose="020F0502020204030204" pitchFamily="34" charset="0"/>
                <a:cs typeface="Calibri" panose="020F0502020204030204" pitchFamily="34" charset="0"/>
              </a:rPr>
              <a:t>. S. Bernanke. ‘Central Bank Independence, Transparency, and Accountability’ (2010).</a:t>
            </a:r>
            <a:endParaRPr lang="it-IT"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089885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1847528" y="1447800"/>
            <a:ext cx="8352928" cy="5077544"/>
          </a:xfrm>
        </p:spPr>
        <p:txBody>
          <a:bodyPr>
            <a:normAutofit fontScale="85000" lnSpcReduction="20000"/>
          </a:bodyPr>
          <a:lstStyle/>
          <a:p>
            <a:r>
              <a:rPr lang="it-IT" dirty="0" smtClean="0">
                <a:latin typeface="Calibri" panose="020F0502020204030204" pitchFamily="34" charset="0"/>
                <a:cs typeface="Calibri" panose="020F0502020204030204" pitchFamily="34" charset="0"/>
              </a:rPr>
              <a:t>In a world </a:t>
            </a:r>
            <a:r>
              <a:rPr lang="it-IT" dirty="0" err="1" smtClean="0">
                <a:latin typeface="Calibri" panose="020F0502020204030204" pitchFamily="34" charset="0"/>
                <a:cs typeface="Calibri" panose="020F0502020204030204" pitchFamily="34" charset="0"/>
              </a:rPr>
              <a:t>populated</a:t>
            </a:r>
            <a:r>
              <a:rPr lang="it-IT" dirty="0" smtClean="0">
                <a:latin typeface="Calibri" panose="020F0502020204030204" pitchFamily="34" charset="0"/>
                <a:cs typeface="Calibri" panose="020F0502020204030204" pitchFamily="34" charset="0"/>
              </a:rPr>
              <a:t> by agents </a:t>
            </a:r>
            <a:r>
              <a:rPr lang="it-IT" dirty="0" err="1" smtClean="0">
                <a:latin typeface="Calibri" panose="020F0502020204030204" pitchFamily="34" charset="0"/>
                <a:cs typeface="Calibri" panose="020F0502020204030204" pitchFamily="34" charset="0"/>
              </a:rPr>
              <a:t>who</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act</a:t>
            </a:r>
            <a:r>
              <a:rPr lang="it-IT" dirty="0" smtClean="0">
                <a:latin typeface="Calibri" panose="020F0502020204030204" pitchFamily="34" charset="0"/>
                <a:cs typeface="Calibri" panose="020F0502020204030204" pitchFamily="34" charset="0"/>
              </a:rPr>
              <a:t> on the </a:t>
            </a:r>
            <a:r>
              <a:rPr lang="it-IT" dirty="0" err="1" smtClean="0">
                <a:latin typeface="Calibri" panose="020F0502020204030204" pitchFamily="34" charset="0"/>
                <a:cs typeface="Calibri" panose="020F0502020204030204" pitchFamily="34" charset="0"/>
              </a:rPr>
              <a:t>basis</a:t>
            </a:r>
            <a:r>
              <a:rPr lang="it-IT" dirty="0" smtClean="0">
                <a:latin typeface="Calibri" panose="020F0502020204030204" pitchFamily="34" charset="0"/>
                <a:cs typeface="Calibri" panose="020F0502020204030204" pitchFamily="34" charset="0"/>
              </a:rPr>
              <a:t> of </a:t>
            </a:r>
            <a:r>
              <a:rPr lang="it-IT" dirty="0" err="1" smtClean="0">
                <a:solidFill>
                  <a:srgbClr val="FF0000"/>
                </a:solidFill>
                <a:latin typeface="Calibri" panose="020F0502020204030204" pitchFamily="34" charset="0"/>
                <a:cs typeface="Calibri" panose="020F0502020204030204" pitchFamily="34" charset="0"/>
              </a:rPr>
              <a:t>expectations</a:t>
            </a:r>
            <a:r>
              <a:rPr lang="it-IT" dirty="0" smtClean="0">
                <a:latin typeface="Calibri" panose="020F0502020204030204" pitchFamily="34" charset="0"/>
                <a:cs typeface="Calibri" panose="020F0502020204030204" pitchFamily="34" charset="0"/>
              </a:rPr>
              <a:t>, the </a:t>
            </a:r>
            <a:r>
              <a:rPr lang="it-IT" dirty="0" err="1" smtClean="0">
                <a:latin typeface="Calibri" panose="020F0502020204030204" pitchFamily="34" charset="0"/>
                <a:cs typeface="Calibri" panose="020F0502020204030204" pitchFamily="34" charset="0"/>
              </a:rPr>
              <a:t>perception</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that</a:t>
            </a:r>
            <a:r>
              <a:rPr lang="it-IT" dirty="0" smtClean="0">
                <a:latin typeface="Calibri" panose="020F0502020204030204" pitchFamily="34" charset="0"/>
                <a:cs typeface="Calibri" panose="020F0502020204030204" pitchFamily="34" charset="0"/>
              </a:rPr>
              <a:t> the </a:t>
            </a:r>
            <a:r>
              <a:rPr lang="it-IT" dirty="0" err="1" smtClean="0">
                <a:latin typeface="Calibri" panose="020F0502020204030204" pitchFamily="34" charset="0"/>
                <a:cs typeface="Calibri" panose="020F0502020204030204" pitchFamily="34" charset="0"/>
              </a:rPr>
              <a:t>government</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has</a:t>
            </a:r>
            <a:r>
              <a:rPr lang="it-IT" dirty="0" smtClean="0">
                <a:latin typeface="Calibri" panose="020F0502020204030204" pitchFamily="34" charset="0"/>
                <a:cs typeface="Calibri" panose="020F0502020204030204" pitchFamily="34" charset="0"/>
              </a:rPr>
              <a:t> an incentive to </a:t>
            </a:r>
            <a:r>
              <a:rPr lang="it-IT" dirty="0" err="1" smtClean="0">
                <a:latin typeface="Calibri" panose="020F0502020204030204" pitchFamily="34" charset="0"/>
                <a:cs typeface="Calibri" panose="020F0502020204030204" pitchFamily="34" charset="0"/>
              </a:rPr>
              <a:t>overstimulate</a:t>
            </a:r>
            <a:r>
              <a:rPr lang="it-IT" dirty="0" smtClean="0">
                <a:latin typeface="Calibri" panose="020F0502020204030204" pitchFamily="34" charset="0"/>
                <a:cs typeface="Calibri" panose="020F0502020204030204" pitchFamily="34" charset="0"/>
              </a:rPr>
              <a:t> the economy by «</a:t>
            </a:r>
            <a:r>
              <a:rPr lang="it-IT" dirty="0" err="1" smtClean="0">
                <a:latin typeface="Calibri" panose="020F0502020204030204" pitchFamily="34" charset="0"/>
                <a:cs typeface="Calibri" panose="020F0502020204030204" pitchFamily="34" charset="0"/>
              </a:rPr>
              <a:t>printing</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money</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generates</a:t>
            </a:r>
            <a:r>
              <a:rPr lang="it-IT" dirty="0" smtClean="0">
                <a:latin typeface="Calibri" panose="020F0502020204030204" pitchFamily="34" charset="0"/>
                <a:cs typeface="Calibri" panose="020F0502020204030204" pitchFamily="34" charset="0"/>
              </a:rPr>
              <a:t> an </a:t>
            </a:r>
            <a:r>
              <a:rPr lang="it-IT" dirty="0" err="1" smtClean="0">
                <a:latin typeface="Calibri" panose="020F0502020204030204" pitchFamily="34" charset="0"/>
                <a:cs typeface="Calibri" panose="020F0502020204030204" pitchFamily="34" charset="0"/>
              </a:rPr>
              <a:t>economic</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phenomenon</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called</a:t>
            </a:r>
            <a:r>
              <a:rPr lang="it-IT" dirty="0" smtClean="0">
                <a:latin typeface="Calibri" panose="020F0502020204030204" pitchFamily="34" charset="0"/>
                <a:cs typeface="Calibri" panose="020F0502020204030204" pitchFamily="34" charset="0"/>
              </a:rPr>
              <a:t> </a:t>
            </a:r>
            <a:r>
              <a:rPr lang="it-IT" dirty="0" err="1" smtClean="0">
                <a:solidFill>
                  <a:srgbClr val="FF0000"/>
                </a:solidFill>
                <a:latin typeface="Calibri" panose="020F0502020204030204" pitchFamily="34" charset="0"/>
                <a:cs typeface="Calibri" panose="020F0502020204030204" pitchFamily="34" charset="0"/>
              </a:rPr>
              <a:t>inflation</a:t>
            </a:r>
            <a:r>
              <a:rPr lang="it-IT" dirty="0" smtClean="0">
                <a:solidFill>
                  <a:srgbClr val="FF0000"/>
                </a:solidFill>
                <a:latin typeface="Calibri" panose="020F0502020204030204" pitchFamily="34" charset="0"/>
                <a:cs typeface="Calibri" panose="020F0502020204030204" pitchFamily="34" charset="0"/>
              </a:rPr>
              <a:t> </a:t>
            </a:r>
            <a:r>
              <a:rPr lang="it-IT" dirty="0" err="1" smtClean="0">
                <a:solidFill>
                  <a:srgbClr val="FF0000"/>
                </a:solidFill>
                <a:latin typeface="Calibri" panose="020F0502020204030204" pitchFamily="34" charset="0"/>
                <a:cs typeface="Calibri" panose="020F0502020204030204" pitchFamily="34" charset="0"/>
              </a:rPr>
              <a:t>bias</a:t>
            </a:r>
            <a:r>
              <a:rPr lang="it-IT" dirty="0" smtClean="0">
                <a:latin typeface="Calibri" panose="020F0502020204030204" pitchFamily="34" charset="0"/>
                <a:cs typeface="Calibri" panose="020F0502020204030204" pitchFamily="34" charset="0"/>
              </a:rPr>
              <a:t>. </a:t>
            </a:r>
          </a:p>
          <a:p>
            <a:endParaRPr lang="it-IT" dirty="0" smtClean="0">
              <a:latin typeface="Calibri" panose="020F0502020204030204" pitchFamily="34" charset="0"/>
              <a:cs typeface="Calibri" panose="020F0502020204030204" pitchFamily="34" charset="0"/>
            </a:endParaRPr>
          </a:p>
          <a:p>
            <a:r>
              <a:rPr lang="it-IT" dirty="0" smtClean="0">
                <a:latin typeface="Calibri" panose="020F0502020204030204" pitchFamily="34" charset="0"/>
                <a:cs typeface="Calibri" panose="020F0502020204030204" pitchFamily="34" charset="0"/>
              </a:rPr>
              <a:t>Consumers, </a:t>
            </a:r>
            <a:r>
              <a:rPr lang="it-IT" dirty="0" err="1" smtClean="0">
                <a:latin typeface="Calibri" panose="020F0502020204030204" pitchFamily="34" charset="0"/>
                <a:cs typeface="Calibri" panose="020F0502020204030204" pitchFamily="34" charset="0"/>
              </a:rPr>
              <a:t>savers</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workers</a:t>
            </a:r>
            <a:r>
              <a:rPr lang="it-IT" dirty="0" smtClean="0">
                <a:latin typeface="Calibri" panose="020F0502020204030204" pitchFamily="34" charset="0"/>
                <a:cs typeface="Calibri" panose="020F0502020204030204" pitchFamily="34" charset="0"/>
              </a:rPr>
              <a:t> and </a:t>
            </a:r>
            <a:r>
              <a:rPr lang="it-IT" dirty="0" err="1" smtClean="0">
                <a:latin typeface="Calibri" panose="020F0502020204030204" pitchFamily="34" charset="0"/>
                <a:cs typeface="Calibri" panose="020F0502020204030204" pitchFamily="34" charset="0"/>
              </a:rPr>
              <a:t>firms</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expecting</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inflation</a:t>
            </a:r>
            <a:r>
              <a:rPr lang="it-IT" dirty="0" smtClean="0">
                <a:latin typeface="Calibri" panose="020F0502020204030204" pitchFamily="34" charset="0"/>
                <a:cs typeface="Calibri" panose="020F0502020204030204" pitchFamily="34" charset="0"/>
              </a:rPr>
              <a:t> to be </a:t>
            </a:r>
            <a:r>
              <a:rPr lang="it-IT" dirty="0" err="1" smtClean="0">
                <a:latin typeface="Calibri" panose="020F0502020204030204" pitchFamily="34" charset="0"/>
                <a:cs typeface="Calibri" panose="020F0502020204030204" pitchFamily="34" charset="0"/>
              </a:rPr>
              <a:t>higher</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than</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it</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would</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otherwise</a:t>
            </a:r>
            <a:r>
              <a:rPr lang="it-IT" dirty="0" smtClean="0">
                <a:latin typeface="Calibri" panose="020F0502020204030204" pitchFamily="34" charset="0"/>
                <a:cs typeface="Calibri" panose="020F0502020204030204" pitchFamily="34" charset="0"/>
              </a:rPr>
              <a:t> be </a:t>
            </a:r>
            <a:r>
              <a:rPr lang="it-IT" dirty="0" err="1" smtClean="0">
                <a:latin typeface="Calibri" panose="020F0502020204030204" pitchFamily="34" charset="0"/>
                <a:cs typeface="Calibri" panose="020F0502020204030204" pitchFamily="34" charset="0"/>
              </a:rPr>
              <a:t>adjust</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their</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expectations</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accordingly</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irrespective</a:t>
            </a:r>
            <a:r>
              <a:rPr lang="it-IT" dirty="0" smtClean="0">
                <a:latin typeface="Calibri" panose="020F0502020204030204" pitchFamily="34" charset="0"/>
                <a:cs typeface="Calibri" panose="020F0502020204030204" pitchFamily="34" charset="0"/>
              </a:rPr>
              <a:t> of </a:t>
            </a:r>
            <a:r>
              <a:rPr lang="it-IT" dirty="0" err="1" smtClean="0">
                <a:latin typeface="Calibri" panose="020F0502020204030204" pitchFamily="34" charset="0"/>
                <a:cs typeface="Calibri" panose="020F0502020204030204" pitchFamily="34" charset="0"/>
              </a:rPr>
              <a:t>any</a:t>
            </a:r>
            <a:r>
              <a:rPr lang="it-IT" dirty="0" smtClean="0">
                <a:latin typeface="Calibri" panose="020F0502020204030204" pitchFamily="34" charset="0"/>
                <a:cs typeface="Calibri" panose="020F0502020204030204" pitchFamily="34" charset="0"/>
              </a:rPr>
              <a:t> (non </a:t>
            </a:r>
            <a:r>
              <a:rPr lang="it-IT" dirty="0" err="1" smtClean="0">
                <a:latin typeface="Calibri" panose="020F0502020204030204" pitchFamily="34" charset="0"/>
                <a:cs typeface="Calibri" panose="020F0502020204030204" pitchFamily="34" charset="0"/>
              </a:rPr>
              <a:t>credible</a:t>
            </a:r>
            <a:r>
              <a:rPr lang="it-IT" dirty="0" smtClean="0">
                <a:latin typeface="Calibri" panose="020F0502020204030204" pitchFamily="34" charset="0"/>
                <a:cs typeface="Calibri" panose="020F0502020204030204" pitchFamily="34" charset="0"/>
              </a:rPr>
              <a:t>) promise by the </a:t>
            </a:r>
            <a:r>
              <a:rPr lang="it-IT" dirty="0" err="1" smtClean="0">
                <a:latin typeface="Calibri" panose="020F0502020204030204" pitchFamily="34" charset="0"/>
                <a:cs typeface="Calibri" panose="020F0502020204030204" pitchFamily="34" charset="0"/>
              </a:rPr>
              <a:t>government</a:t>
            </a:r>
            <a:r>
              <a:rPr lang="it-IT" dirty="0" smtClean="0">
                <a:latin typeface="Calibri" panose="020F0502020204030204" pitchFamily="34" charset="0"/>
                <a:cs typeface="Calibri" panose="020F0502020204030204" pitchFamily="34" charset="0"/>
              </a:rPr>
              <a:t> and the </a:t>
            </a:r>
            <a:r>
              <a:rPr lang="it-IT" dirty="0" err="1" smtClean="0">
                <a:latin typeface="Calibri" panose="020F0502020204030204" pitchFamily="34" charset="0"/>
                <a:cs typeface="Calibri" panose="020F0502020204030204" pitchFamily="34" charset="0"/>
              </a:rPr>
              <a:t>central</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bank</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not</a:t>
            </a:r>
            <a:r>
              <a:rPr lang="it-IT" dirty="0" smtClean="0">
                <a:latin typeface="Calibri" panose="020F0502020204030204" pitchFamily="34" charset="0"/>
                <a:cs typeface="Calibri" panose="020F0502020204030204" pitchFamily="34" charset="0"/>
              </a:rPr>
              <a:t> to </a:t>
            </a:r>
            <a:r>
              <a:rPr lang="it-IT" dirty="0" err="1" smtClean="0">
                <a:latin typeface="Calibri" panose="020F0502020204030204" pitchFamily="34" charset="0"/>
                <a:cs typeface="Calibri" panose="020F0502020204030204" pitchFamily="34" charset="0"/>
              </a:rPr>
              <a:t>resort</a:t>
            </a:r>
            <a:r>
              <a:rPr lang="it-IT" dirty="0" smtClean="0">
                <a:latin typeface="Calibri" panose="020F0502020204030204" pitchFamily="34" charset="0"/>
                <a:cs typeface="Calibri" panose="020F0502020204030204" pitchFamily="34" charset="0"/>
              </a:rPr>
              <a:t> to the </a:t>
            </a:r>
            <a:r>
              <a:rPr lang="it-IT" dirty="0" err="1" smtClean="0">
                <a:latin typeface="Calibri" panose="020F0502020204030204" pitchFamily="34" charset="0"/>
                <a:cs typeface="Calibri" panose="020F0502020204030204" pitchFamily="34" charset="0"/>
              </a:rPr>
              <a:t>printing</a:t>
            </a:r>
            <a:r>
              <a:rPr lang="it-IT" dirty="0" smtClean="0">
                <a:latin typeface="Calibri" panose="020F0502020204030204" pitchFamily="34" charset="0"/>
                <a:cs typeface="Calibri" panose="020F0502020204030204" pitchFamily="34" charset="0"/>
              </a:rPr>
              <a:t> press. </a:t>
            </a:r>
            <a:r>
              <a:rPr lang="it-IT" dirty="0" err="1" smtClean="0">
                <a:solidFill>
                  <a:srgbClr val="FF0000"/>
                </a:solidFill>
                <a:latin typeface="Calibri" panose="020F0502020204030204" pitchFamily="34" charset="0"/>
                <a:cs typeface="Calibri" panose="020F0502020204030204" pitchFamily="34" charset="0"/>
              </a:rPr>
              <a:t>Nominal</a:t>
            </a:r>
            <a:r>
              <a:rPr lang="it-IT" dirty="0" smtClean="0">
                <a:solidFill>
                  <a:srgbClr val="FF0000"/>
                </a:solidFill>
                <a:latin typeface="Calibri" panose="020F0502020204030204" pitchFamily="34" charset="0"/>
                <a:cs typeface="Calibri" panose="020F0502020204030204" pitchFamily="34" charset="0"/>
              </a:rPr>
              <a:t> </a:t>
            </a:r>
            <a:r>
              <a:rPr lang="it-IT" dirty="0" err="1" smtClean="0">
                <a:solidFill>
                  <a:srgbClr val="FF0000"/>
                </a:solidFill>
                <a:latin typeface="Calibri" panose="020F0502020204030204" pitchFamily="34" charset="0"/>
                <a:cs typeface="Calibri" panose="020F0502020204030204" pitchFamily="34" charset="0"/>
              </a:rPr>
              <a:t>interest</a:t>
            </a:r>
            <a:r>
              <a:rPr lang="it-IT" dirty="0" smtClean="0">
                <a:solidFill>
                  <a:srgbClr val="FF0000"/>
                </a:solidFill>
                <a:latin typeface="Calibri" panose="020F0502020204030204" pitchFamily="34" charset="0"/>
                <a:cs typeface="Calibri" panose="020F0502020204030204" pitchFamily="34" charset="0"/>
              </a:rPr>
              <a:t> </a:t>
            </a:r>
            <a:r>
              <a:rPr lang="it-IT" dirty="0" err="1" smtClean="0">
                <a:solidFill>
                  <a:srgbClr val="FF0000"/>
                </a:solidFill>
                <a:latin typeface="Calibri" panose="020F0502020204030204" pitchFamily="34" charset="0"/>
                <a:cs typeface="Calibri" panose="020F0502020204030204" pitchFamily="34" charset="0"/>
              </a:rPr>
              <a:t>rates</a:t>
            </a:r>
            <a:r>
              <a:rPr lang="it-IT" dirty="0" smtClean="0">
                <a:solidFill>
                  <a:srgbClr val="FF0000"/>
                </a:solidFill>
                <a:latin typeface="Calibri" panose="020F0502020204030204" pitchFamily="34" charset="0"/>
                <a:cs typeface="Calibri" panose="020F0502020204030204" pitchFamily="34" charset="0"/>
              </a:rPr>
              <a:t> and </a:t>
            </a:r>
            <a:r>
              <a:rPr lang="it-IT" dirty="0" err="1" smtClean="0">
                <a:solidFill>
                  <a:srgbClr val="FF0000"/>
                </a:solidFill>
                <a:latin typeface="Calibri" panose="020F0502020204030204" pitchFamily="34" charset="0"/>
                <a:cs typeface="Calibri" panose="020F0502020204030204" pitchFamily="34" charset="0"/>
              </a:rPr>
              <a:t>nominal</a:t>
            </a:r>
            <a:r>
              <a:rPr lang="it-IT" dirty="0" smtClean="0">
                <a:solidFill>
                  <a:srgbClr val="FF0000"/>
                </a:solidFill>
                <a:latin typeface="Calibri" panose="020F0502020204030204" pitchFamily="34" charset="0"/>
                <a:cs typeface="Calibri" panose="020F0502020204030204" pitchFamily="34" charset="0"/>
              </a:rPr>
              <a:t> </a:t>
            </a:r>
            <a:r>
              <a:rPr lang="it-IT" dirty="0" err="1" smtClean="0">
                <a:solidFill>
                  <a:srgbClr val="FF0000"/>
                </a:solidFill>
                <a:latin typeface="Calibri" panose="020F0502020204030204" pitchFamily="34" charset="0"/>
                <a:cs typeface="Calibri" panose="020F0502020204030204" pitchFamily="34" charset="0"/>
              </a:rPr>
              <a:t>wages</a:t>
            </a:r>
            <a:r>
              <a:rPr lang="it-IT" dirty="0" smtClean="0">
                <a:solidFill>
                  <a:srgbClr val="FF0000"/>
                </a:solidFill>
                <a:latin typeface="Calibri" panose="020F0502020204030204" pitchFamily="34" charset="0"/>
                <a:cs typeface="Calibri" panose="020F0502020204030204" pitchFamily="34" charset="0"/>
              </a:rPr>
              <a:t> are </a:t>
            </a:r>
            <a:r>
              <a:rPr lang="it-IT" dirty="0" err="1" smtClean="0">
                <a:solidFill>
                  <a:srgbClr val="FF0000"/>
                </a:solidFill>
                <a:latin typeface="Calibri" panose="020F0502020204030204" pitchFamily="34" charset="0"/>
                <a:cs typeface="Calibri" panose="020F0502020204030204" pitchFamily="34" charset="0"/>
              </a:rPr>
              <a:t>adjusted</a:t>
            </a:r>
            <a:r>
              <a:rPr lang="it-IT" dirty="0" smtClean="0">
                <a:solidFill>
                  <a:srgbClr val="FF0000"/>
                </a:solidFill>
                <a:latin typeface="Calibri" panose="020F0502020204030204" pitchFamily="34" charset="0"/>
                <a:cs typeface="Calibri" panose="020F0502020204030204" pitchFamily="34" charset="0"/>
              </a:rPr>
              <a:t> </a:t>
            </a:r>
            <a:r>
              <a:rPr lang="it-IT" dirty="0" err="1" smtClean="0">
                <a:solidFill>
                  <a:srgbClr val="FF0000"/>
                </a:solidFill>
                <a:latin typeface="Calibri" panose="020F0502020204030204" pitchFamily="34" charset="0"/>
                <a:cs typeface="Calibri" panose="020F0502020204030204" pitchFamily="34" charset="0"/>
              </a:rPr>
              <a:t>accordingly</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leading</a:t>
            </a:r>
            <a:r>
              <a:rPr lang="it-IT" dirty="0" smtClean="0">
                <a:latin typeface="Calibri" panose="020F0502020204030204" pitchFamily="34" charset="0"/>
                <a:cs typeface="Calibri" panose="020F0502020204030204" pitchFamily="34" charset="0"/>
              </a:rPr>
              <a:t> production </a:t>
            </a:r>
            <a:r>
              <a:rPr lang="it-IT" dirty="0" err="1" smtClean="0">
                <a:latin typeface="Calibri" panose="020F0502020204030204" pitchFamily="34" charset="0"/>
                <a:cs typeface="Calibri" panose="020F0502020204030204" pitchFamily="34" charset="0"/>
              </a:rPr>
              <a:t>costs</a:t>
            </a:r>
            <a:r>
              <a:rPr lang="it-IT" dirty="0" smtClean="0">
                <a:latin typeface="Calibri" panose="020F0502020204030204" pitchFamily="34" charset="0"/>
                <a:cs typeface="Calibri" panose="020F0502020204030204" pitchFamily="34" charset="0"/>
              </a:rPr>
              <a:t> and </a:t>
            </a:r>
            <a:r>
              <a:rPr lang="it-IT" dirty="0" err="1" smtClean="0">
                <a:latin typeface="Calibri" panose="020F0502020204030204" pitchFamily="34" charset="0"/>
                <a:cs typeface="Calibri" panose="020F0502020204030204" pitchFamily="34" charset="0"/>
              </a:rPr>
              <a:t>prices</a:t>
            </a:r>
            <a:r>
              <a:rPr lang="it-IT" dirty="0" smtClean="0">
                <a:latin typeface="Calibri" panose="020F0502020204030204" pitchFamily="34" charset="0"/>
                <a:cs typeface="Calibri" panose="020F0502020204030204" pitchFamily="34" charset="0"/>
              </a:rPr>
              <a:t> to rise (self-</a:t>
            </a:r>
            <a:r>
              <a:rPr lang="it-IT" dirty="0" err="1" smtClean="0">
                <a:latin typeface="Calibri" panose="020F0502020204030204" pitchFamily="34" charset="0"/>
                <a:cs typeface="Calibri" panose="020F0502020204030204" pitchFamily="34" charset="0"/>
              </a:rPr>
              <a:t>fulfilling</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prophecy</a:t>
            </a:r>
            <a:r>
              <a:rPr lang="it-IT" dirty="0" smtClean="0">
                <a:latin typeface="Calibri" panose="020F0502020204030204" pitchFamily="34" charset="0"/>
                <a:cs typeface="Calibri" panose="020F0502020204030204" pitchFamily="34" charset="0"/>
              </a:rPr>
              <a:t>).</a:t>
            </a:r>
          </a:p>
          <a:p>
            <a:endParaRPr lang="it-IT" dirty="0">
              <a:latin typeface="Calibri" panose="020F0502020204030204" pitchFamily="34" charset="0"/>
              <a:cs typeface="Calibri" panose="020F0502020204030204" pitchFamily="34" charset="0"/>
            </a:endParaRPr>
          </a:p>
          <a:p>
            <a:r>
              <a:rPr lang="it-IT" dirty="0" err="1" smtClean="0">
                <a:solidFill>
                  <a:srgbClr val="FF0000"/>
                </a:solidFill>
                <a:latin typeface="Calibri" panose="020F0502020204030204" pitchFamily="34" charset="0"/>
                <a:cs typeface="Calibri" panose="020F0502020204030204" pitchFamily="34" charset="0"/>
              </a:rPr>
              <a:t>One</a:t>
            </a:r>
            <a:r>
              <a:rPr lang="it-IT" dirty="0" smtClean="0">
                <a:solidFill>
                  <a:srgbClr val="FF0000"/>
                </a:solidFill>
                <a:latin typeface="Calibri" panose="020F0502020204030204" pitchFamily="34" charset="0"/>
                <a:cs typeface="Calibri" panose="020F0502020204030204" pitchFamily="34" charset="0"/>
              </a:rPr>
              <a:t> </a:t>
            </a:r>
            <a:r>
              <a:rPr lang="it-IT" dirty="0" err="1" smtClean="0">
                <a:solidFill>
                  <a:srgbClr val="FF0000"/>
                </a:solidFill>
                <a:latin typeface="Calibri" panose="020F0502020204030204" pitchFamily="34" charset="0"/>
                <a:cs typeface="Calibri" panose="020F0502020204030204" pitchFamily="34" charset="0"/>
              </a:rPr>
              <a:t>solution</a:t>
            </a:r>
            <a:r>
              <a:rPr lang="it-IT" dirty="0" smtClean="0">
                <a:solidFill>
                  <a:srgbClr val="FF0000"/>
                </a:solidFill>
                <a:latin typeface="Calibri" panose="020F0502020204030204" pitchFamily="34" charset="0"/>
                <a:cs typeface="Calibri" panose="020F0502020204030204" pitchFamily="34" charset="0"/>
              </a:rPr>
              <a:t> to the </a:t>
            </a:r>
            <a:r>
              <a:rPr lang="it-IT" dirty="0" err="1" smtClean="0">
                <a:solidFill>
                  <a:srgbClr val="FF0000"/>
                </a:solidFill>
                <a:latin typeface="Calibri" panose="020F0502020204030204" pitchFamily="34" charset="0"/>
                <a:cs typeface="Calibri" panose="020F0502020204030204" pitchFamily="34" charset="0"/>
              </a:rPr>
              <a:t>problem</a:t>
            </a:r>
            <a:r>
              <a:rPr lang="it-IT" dirty="0" smtClean="0">
                <a:solidFill>
                  <a:srgbClr val="FF0000"/>
                </a:solidFill>
                <a:latin typeface="Calibri" panose="020F0502020204030204" pitchFamily="34" charset="0"/>
                <a:cs typeface="Calibri" panose="020F0502020204030204" pitchFamily="34" charset="0"/>
              </a:rPr>
              <a:t> of </a:t>
            </a:r>
            <a:r>
              <a:rPr lang="it-IT" dirty="0" err="1" smtClean="0">
                <a:solidFill>
                  <a:srgbClr val="FF0000"/>
                </a:solidFill>
                <a:latin typeface="Calibri" panose="020F0502020204030204" pitchFamily="34" charset="0"/>
                <a:cs typeface="Calibri" panose="020F0502020204030204" pitchFamily="34" charset="0"/>
              </a:rPr>
              <a:t>inflation</a:t>
            </a:r>
            <a:r>
              <a:rPr lang="it-IT" dirty="0" smtClean="0">
                <a:solidFill>
                  <a:srgbClr val="FF0000"/>
                </a:solidFill>
                <a:latin typeface="Calibri" panose="020F0502020204030204" pitchFamily="34" charset="0"/>
                <a:cs typeface="Calibri" panose="020F0502020204030204" pitchFamily="34" charset="0"/>
              </a:rPr>
              <a:t> </a:t>
            </a:r>
            <a:r>
              <a:rPr lang="it-IT" dirty="0" err="1" smtClean="0">
                <a:solidFill>
                  <a:srgbClr val="FF0000"/>
                </a:solidFill>
                <a:latin typeface="Calibri" panose="020F0502020204030204" pitchFamily="34" charset="0"/>
                <a:cs typeface="Calibri" panose="020F0502020204030204" pitchFamily="34" charset="0"/>
              </a:rPr>
              <a:t>biased</a:t>
            </a:r>
            <a:r>
              <a:rPr lang="it-IT" dirty="0" smtClean="0">
                <a:solidFill>
                  <a:srgbClr val="FF0000"/>
                </a:solidFill>
                <a:latin typeface="Calibri" panose="020F0502020204030204" pitchFamily="34" charset="0"/>
                <a:cs typeface="Calibri" panose="020F0502020204030204" pitchFamily="34" charset="0"/>
              </a:rPr>
              <a:t> </a:t>
            </a:r>
            <a:r>
              <a:rPr lang="it-IT" dirty="0" smtClean="0">
                <a:latin typeface="Calibri" panose="020F0502020204030204" pitchFamily="34" charset="0"/>
                <a:cs typeface="Calibri" panose="020F0502020204030204" pitchFamily="34" charset="0"/>
              </a:rPr>
              <a:t>(</a:t>
            </a:r>
            <a:r>
              <a:rPr lang="it-IT" dirty="0" err="1" smtClean="0">
                <a:latin typeface="Calibri" panose="020F0502020204030204" pitchFamily="34" charset="0"/>
                <a:cs typeface="Calibri" panose="020F0502020204030204" pitchFamily="34" charset="0"/>
              </a:rPr>
              <a:t>modelled</a:t>
            </a:r>
            <a:r>
              <a:rPr lang="it-IT" dirty="0" smtClean="0">
                <a:latin typeface="Calibri" panose="020F0502020204030204" pitchFamily="34" charset="0"/>
                <a:cs typeface="Calibri" panose="020F0502020204030204" pitchFamily="34" charset="0"/>
              </a:rPr>
              <a:t> by Barro and Gordon </a:t>
            </a:r>
            <a:r>
              <a:rPr lang="it-IT" dirty="0" err="1" smtClean="0">
                <a:latin typeface="Calibri" panose="020F0502020204030204" pitchFamily="34" charset="0"/>
                <a:cs typeface="Calibri" panose="020F0502020204030204" pitchFamily="34" charset="0"/>
              </a:rPr>
              <a:t>among</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others</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is</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central</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bank</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independence</a:t>
            </a:r>
            <a:r>
              <a:rPr lang="it-IT" dirty="0" smtClean="0">
                <a:latin typeface="Calibri" panose="020F0502020204030204" pitchFamily="34" charset="0"/>
                <a:cs typeface="Calibri" panose="020F0502020204030204" pitchFamily="34" charset="0"/>
              </a:rPr>
              <a:t> from </a:t>
            </a:r>
            <a:r>
              <a:rPr lang="it-IT" dirty="0" err="1" smtClean="0">
                <a:latin typeface="Calibri" panose="020F0502020204030204" pitchFamily="34" charset="0"/>
                <a:cs typeface="Calibri" panose="020F0502020204030204" pitchFamily="34" charset="0"/>
              </a:rPr>
              <a:t>elected</a:t>
            </a:r>
            <a:r>
              <a:rPr lang="it-IT" dirty="0" smtClean="0">
                <a:latin typeface="Calibri" panose="020F0502020204030204" pitchFamily="34" charset="0"/>
                <a:cs typeface="Calibri" panose="020F0502020204030204" pitchFamily="34" charset="0"/>
              </a:rPr>
              <a:t> </a:t>
            </a:r>
            <a:r>
              <a:rPr lang="it-IT" dirty="0" err="1" smtClean="0">
                <a:latin typeface="Calibri" panose="020F0502020204030204" pitchFamily="34" charset="0"/>
                <a:cs typeface="Calibri" panose="020F0502020204030204" pitchFamily="34" charset="0"/>
              </a:rPr>
              <a:t>authorities</a:t>
            </a:r>
            <a:r>
              <a:rPr lang="it-IT" dirty="0" smtClean="0">
                <a:latin typeface="Calibri" panose="020F0502020204030204" pitchFamily="34" charset="0"/>
                <a:cs typeface="Calibri" panose="020F0502020204030204" pitchFamily="34" charset="0"/>
              </a:rPr>
              <a:t>. </a:t>
            </a:r>
          </a:p>
          <a:p>
            <a:endParaRPr lang="it-IT" dirty="0">
              <a:latin typeface="Calibri" panose="020F0502020204030204" pitchFamily="34" charset="0"/>
              <a:cs typeface="Calibri" panose="020F0502020204030204" pitchFamily="34" charset="0"/>
            </a:endParaRPr>
          </a:p>
        </p:txBody>
      </p:sp>
      <p:sp>
        <p:nvSpPr>
          <p:cNvPr id="4" name="Titolo 3"/>
          <p:cNvSpPr>
            <a:spLocks noGrp="1"/>
          </p:cNvSpPr>
          <p:nvPr>
            <p:ph type="title"/>
          </p:nvPr>
        </p:nvSpPr>
        <p:spPr>
          <a:xfrm>
            <a:off x="2152650" y="365127"/>
            <a:ext cx="7255718" cy="831626"/>
          </a:xfrm>
        </p:spPr>
        <p:txBody>
          <a:bodyPr/>
          <a:lstStyle/>
          <a:p>
            <a:pPr algn="ctr"/>
            <a:r>
              <a:rPr lang="en-GB" sz="3600" dirty="0">
                <a:cs typeface="Calibri" panose="020F0502020204030204" pitchFamily="34" charset="0"/>
              </a:rPr>
              <a:t>Central bank independence, 2</a:t>
            </a:r>
            <a:endParaRPr lang="it-IT" dirty="0"/>
          </a:p>
        </p:txBody>
      </p:sp>
    </p:spTree>
    <p:extLst>
      <p:ext uri="{BB962C8B-B14F-4D97-AF65-F5344CB8AC3E}">
        <p14:creationId xmlns:p14="http://schemas.microsoft.com/office/powerpoint/2010/main" val="29941866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cs typeface="Calibri" panose="020F0502020204030204" pitchFamily="34" charset="0"/>
              </a:rPr>
              <a:t>Legal </a:t>
            </a:r>
            <a:r>
              <a:rPr lang="it-IT" sz="4200" dirty="0" err="1">
                <a:cs typeface="Calibri" panose="020F0502020204030204" pitchFamily="34" charset="0"/>
              </a:rPr>
              <a:t>independence</a:t>
            </a:r>
            <a:r>
              <a:rPr lang="it-IT" sz="4200" dirty="0">
                <a:cs typeface="Calibri" panose="020F0502020204030204" pitchFamily="34" charset="0"/>
              </a:rPr>
              <a:t> </a:t>
            </a:r>
          </a:p>
        </p:txBody>
      </p:sp>
      <p:sp>
        <p:nvSpPr>
          <p:cNvPr id="3" name="Segnaposto contenuto 2"/>
          <p:cNvSpPr>
            <a:spLocks noGrp="1"/>
          </p:cNvSpPr>
          <p:nvPr>
            <p:ph idx="1"/>
          </p:nvPr>
        </p:nvSpPr>
        <p:spPr/>
        <p:txBody>
          <a:bodyPr>
            <a:normAutofit fontScale="92500"/>
          </a:bodyPr>
          <a:lstStyle/>
          <a:p>
            <a:r>
              <a:rPr lang="en-US" sz="2300" dirty="0">
                <a:latin typeface="Calibri" panose="020F0502020204030204" pitchFamily="34" charset="0"/>
                <a:cs typeface="Calibri" panose="020F0502020204030204" pitchFamily="34" charset="0"/>
              </a:rPr>
              <a:t>A bank is viewed as more independent if the chief executive is appointed by the central bank board rather than by the prime minister or minister of finance, is not subject to dismissal, and has a long term of office..</a:t>
            </a:r>
          </a:p>
          <a:p>
            <a:r>
              <a:rPr lang="en-US" sz="2300" dirty="0">
                <a:latin typeface="Calibri" panose="020F0502020204030204" pitchFamily="34" charset="0"/>
                <a:cs typeface="Calibri" panose="020F0502020204030204" pitchFamily="34" charset="0"/>
              </a:rPr>
              <a:t>Independence is higher the greater the extent to which policy decisions are made independently of government involvement. </a:t>
            </a:r>
          </a:p>
          <a:p>
            <a:r>
              <a:rPr lang="en-US" sz="2300" dirty="0">
                <a:latin typeface="Calibri" panose="020F0502020204030204" pitchFamily="34" charset="0"/>
                <a:cs typeface="Calibri" panose="020F0502020204030204" pitchFamily="34" charset="0"/>
              </a:rPr>
              <a:t>A central bank is more independent if its charter states that price stability is the sole or primary goal of monetary policy. </a:t>
            </a:r>
          </a:p>
          <a:p>
            <a:r>
              <a:rPr lang="en-US" sz="2300" dirty="0">
                <a:latin typeface="Calibri" panose="020F0502020204030204" pitchFamily="34" charset="0"/>
                <a:cs typeface="Calibri" panose="020F0502020204030204" pitchFamily="34" charset="0"/>
              </a:rPr>
              <a:t>Independence is greater if there are limitations on the government’s ability to borrow from the central bank.</a:t>
            </a:r>
          </a:p>
          <a:p>
            <a:pPr marL="82296" indent="0">
              <a:buNone/>
            </a:pPr>
            <a:endParaRPr lang="en-US" sz="2300" dirty="0">
              <a:latin typeface="Calibri" panose="020F0502020204030204" pitchFamily="34" charset="0"/>
              <a:cs typeface="Calibri" panose="020F0502020204030204" pitchFamily="34" charset="0"/>
            </a:endParaRPr>
          </a:p>
          <a:p>
            <a:pPr marL="82296" indent="0">
              <a:buNone/>
            </a:pPr>
            <a:r>
              <a:rPr lang="en-US" sz="2300" dirty="0">
                <a:latin typeface="Calibri" panose="020F0502020204030204" pitchFamily="34" charset="0"/>
                <a:cs typeface="Calibri" panose="020F0502020204030204" pitchFamily="34" charset="0"/>
              </a:rPr>
              <a:t>(</a:t>
            </a:r>
            <a:r>
              <a:rPr lang="en-US" sz="2300" dirty="0" err="1">
                <a:latin typeface="Calibri" panose="020F0502020204030204" pitchFamily="34" charset="0"/>
                <a:cs typeface="Calibri" panose="020F0502020204030204" pitchFamily="34" charset="0"/>
              </a:rPr>
              <a:t>Cukierman</a:t>
            </a:r>
            <a:r>
              <a:rPr lang="en-US" sz="2300" dirty="0">
                <a:latin typeface="Calibri" panose="020F0502020204030204" pitchFamily="34" charset="0"/>
                <a:cs typeface="Calibri" panose="020F0502020204030204" pitchFamily="34" charset="0"/>
              </a:rPr>
              <a:t>, A., S. B. Webb, and B. </a:t>
            </a:r>
            <a:r>
              <a:rPr lang="en-US" sz="2300" dirty="0" err="1">
                <a:latin typeface="Calibri" panose="020F0502020204030204" pitchFamily="34" charset="0"/>
                <a:cs typeface="Calibri" panose="020F0502020204030204" pitchFamily="34" charset="0"/>
              </a:rPr>
              <a:t>Neyapti</a:t>
            </a:r>
            <a:r>
              <a:rPr lang="en-US" sz="2300" dirty="0">
                <a:latin typeface="Calibri" panose="020F0502020204030204" pitchFamily="34" charset="0"/>
                <a:cs typeface="Calibri" panose="020F0502020204030204" pitchFamily="34" charset="0"/>
              </a:rPr>
              <a:t>. 1992. ‘Measuring the Independence of Central Banks and its Effects on Policy Outcomes’, The World Bank Economic Review, 6, 353-398.)</a:t>
            </a:r>
          </a:p>
          <a:p>
            <a:endParaRPr lang="it-IT" dirty="0"/>
          </a:p>
        </p:txBody>
      </p:sp>
    </p:spTree>
    <p:extLst>
      <p:ext uri="{BB962C8B-B14F-4D97-AF65-F5344CB8AC3E}">
        <p14:creationId xmlns:p14="http://schemas.microsoft.com/office/powerpoint/2010/main" val="233071674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cs typeface="Calibri" panose="020F0502020204030204" pitchFamily="34" charset="0"/>
              </a:rPr>
              <a:t>Goal </a:t>
            </a:r>
            <a:r>
              <a:rPr lang="it-IT" sz="4200" dirty="0" err="1">
                <a:cs typeface="Calibri" panose="020F0502020204030204" pitchFamily="34" charset="0"/>
              </a:rPr>
              <a:t>independence</a:t>
            </a:r>
            <a:endParaRPr lang="it-IT" sz="4200" dirty="0">
              <a:cs typeface="Calibri" panose="020F0502020204030204" pitchFamily="34" charset="0"/>
            </a:endParaRPr>
          </a:p>
        </p:txBody>
      </p:sp>
      <p:sp>
        <p:nvSpPr>
          <p:cNvPr id="3" name="Segnaposto contenuto 2"/>
          <p:cNvSpPr>
            <a:spLocks noGrp="1"/>
          </p:cNvSpPr>
          <p:nvPr>
            <p:ph idx="1"/>
          </p:nvPr>
        </p:nvSpPr>
        <p:spPr/>
        <p:txBody>
          <a:bodyPr>
            <a:normAutofit fontScale="92500" lnSpcReduction="10000"/>
          </a:bodyPr>
          <a:lstStyle/>
          <a:p>
            <a:pPr marL="82296" indent="0">
              <a:buNone/>
            </a:pPr>
            <a:endParaRPr lang="en-US" dirty="0" smtClean="0">
              <a:latin typeface="Calibri" panose="020F0502020204030204" pitchFamily="34" charset="0"/>
              <a:cs typeface="Calibri" panose="020F0502020204030204" pitchFamily="34" charset="0"/>
            </a:endParaRPr>
          </a:p>
          <a:p>
            <a:pPr marL="82296" indent="0">
              <a:buNone/>
            </a:pPr>
            <a:r>
              <a:rPr lang="en-US" dirty="0" smtClean="0">
                <a:latin typeface="Calibri" panose="020F0502020204030204" pitchFamily="34" charset="0"/>
                <a:cs typeface="Calibri" panose="020F0502020204030204" pitchFamily="34" charset="0"/>
              </a:rPr>
              <a:t>“[in the extreme case of goal independence], the principal (the government) delegates to the agent (the central bank) full policymaking powers, including the power to decide the appropriate policy target”. </a:t>
            </a:r>
          </a:p>
          <a:p>
            <a:pPr marL="82296" indent="0">
              <a:buNone/>
            </a:pPr>
            <a:endParaRPr lang="en-US" dirty="0" smtClean="0">
              <a:latin typeface="Calibri" panose="020F0502020204030204" pitchFamily="34" charset="0"/>
              <a:cs typeface="Calibri" panose="020F0502020204030204" pitchFamily="34" charset="0"/>
            </a:endParaRPr>
          </a:p>
          <a:p>
            <a:pPr marL="82296" indent="0">
              <a:buNone/>
            </a:pPr>
            <a:r>
              <a:rPr lang="en-US" dirty="0" smtClean="0">
                <a:latin typeface="Calibri" panose="020F0502020204030204" pitchFamily="34" charset="0"/>
                <a:cs typeface="Calibri" panose="020F0502020204030204" pitchFamily="34" charset="0"/>
              </a:rPr>
              <a:t>“The U.S. Federal Reserve, which has a broad mandate to target stable prices and full employment, is considered by most commentators to enjoy goal independence”.</a:t>
            </a:r>
          </a:p>
          <a:p>
            <a:pPr marL="82296" indent="0">
              <a:buNone/>
            </a:pPr>
            <a:endParaRPr lang="en-US" dirty="0" smtClean="0">
              <a:latin typeface="Calibri" panose="020F0502020204030204" pitchFamily="34" charset="0"/>
              <a:cs typeface="Calibri" panose="020F0502020204030204" pitchFamily="34" charset="0"/>
            </a:endParaRPr>
          </a:p>
          <a:p>
            <a:pPr marL="82296" indent="0">
              <a:buNone/>
            </a:pPr>
            <a:r>
              <a:rPr lang="en-US" dirty="0" smtClean="0">
                <a:latin typeface="Calibri" panose="020F0502020204030204" pitchFamily="34" charset="0"/>
                <a:cs typeface="Calibri" panose="020F0502020204030204" pitchFamily="34" charset="0"/>
              </a:rPr>
              <a:t>(C. Crowe, 2006. ‘Goal-Independent Central Banks: Why Politicians Decide to Delegate’, IMF Working Paper).</a:t>
            </a:r>
          </a:p>
          <a:p>
            <a:pPr marL="82296" indent="0">
              <a:buNone/>
            </a:pPr>
            <a:endParaRPr lang="it-IT" dirty="0"/>
          </a:p>
        </p:txBody>
      </p:sp>
    </p:spTree>
    <p:extLst>
      <p:ext uri="{BB962C8B-B14F-4D97-AF65-F5344CB8AC3E}">
        <p14:creationId xmlns:p14="http://schemas.microsoft.com/office/powerpoint/2010/main" val="3780787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dirty="0" err="1"/>
              <a:t>Instrument</a:t>
            </a:r>
            <a:r>
              <a:rPr lang="it-IT" dirty="0"/>
              <a:t> and </a:t>
            </a:r>
            <a:r>
              <a:rPr lang="it-IT" dirty="0" err="1"/>
              <a:t>operational</a:t>
            </a:r>
            <a:r>
              <a:rPr lang="it-IT" dirty="0"/>
              <a:t> </a:t>
            </a:r>
            <a:r>
              <a:rPr lang="it-IT" dirty="0" err="1" smtClean="0"/>
              <a:t>independence</a:t>
            </a:r>
            <a:r>
              <a:rPr lang="it-IT" dirty="0" smtClean="0"/>
              <a:t> </a:t>
            </a:r>
            <a:endParaRPr lang="it-IT" dirty="0"/>
          </a:p>
        </p:txBody>
      </p:sp>
      <p:sp>
        <p:nvSpPr>
          <p:cNvPr id="3" name="Segnaposto contenuto 2"/>
          <p:cNvSpPr>
            <a:spLocks noGrp="1"/>
          </p:cNvSpPr>
          <p:nvPr>
            <p:ph idx="1"/>
          </p:nvPr>
        </p:nvSpPr>
        <p:spPr/>
        <p:txBody>
          <a:bodyPr>
            <a:normAutofit fontScale="92500" lnSpcReduction="10000"/>
          </a:bodyPr>
          <a:lstStyle/>
          <a:p>
            <a:pPr marL="82296" indent="0">
              <a:buNone/>
            </a:pPr>
            <a:endParaRPr lang="en-US" dirty="0" smtClean="0">
              <a:latin typeface="Calibri" panose="020F0502020204030204" pitchFamily="34" charset="0"/>
              <a:cs typeface="Calibri" panose="020F0502020204030204" pitchFamily="34" charset="0"/>
            </a:endParaRPr>
          </a:p>
          <a:p>
            <a:pPr marL="82296" indent="0">
              <a:buNone/>
            </a:pPr>
            <a:r>
              <a:rPr lang="en-US" b="1" dirty="0" smtClean="0">
                <a:latin typeface="Calibri" panose="020F0502020204030204" pitchFamily="34" charset="0"/>
                <a:cs typeface="Calibri" panose="020F0502020204030204" pitchFamily="34" charset="0"/>
              </a:rPr>
              <a:t>Instrument independence</a:t>
            </a:r>
            <a:r>
              <a:rPr lang="en-US" dirty="0" smtClean="0">
                <a:latin typeface="Calibri" panose="020F0502020204030204" pitchFamily="34" charset="0"/>
                <a:cs typeface="Calibri" panose="020F0502020204030204" pitchFamily="34" charset="0"/>
              </a:rPr>
              <a:t>: the central bank  </a:t>
            </a:r>
            <a:r>
              <a:rPr lang="en-US" dirty="0">
                <a:latin typeface="Calibri" panose="020F0502020204030204" pitchFamily="34" charset="0"/>
                <a:cs typeface="Calibri" panose="020F0502020204030204" pitchFamily="34" charset="0"/>
              </a:rPr>
              <a:t>freedom of action over its policy instruments in pursuit of a policy target decided by the </a:t>
            </a:r>
            <a:r>
              <a:rPr lang="en-US" dirty="0" smtClean="0">
                <a:latin typeface="Calibri" panose="020F0502020204030204" pitchFamily="34" charset="0"/>
                <a:cs typeface="Calibri" panose="020F0502020204030204" pitchFamily="34" charset="0"/>
              </a:rPr>
              <a:t>government.</a:t>
            </a:r>
            <a:endParaRPr lang="en-US" dirty="0">
              <a:latin typeface="Calibri" panose="020F0502020204030204" pitchFamily="34" charset="0"/>
              <a:cs typeface="Calibri" panose="020F0502020204030204" pitchFamily="34" charset="0"/>
            </a:endParaRPr>
          </a:p>
          <a:p>
            <a:pPr marL="82296" indent="0">
              <a:buNone/>
            </a:pPr>
            <a:r>
              <a:rPr lang="en-US" dirty="0">
                <a:latin typeface="Calibri" panose="020F0502020204030204" pitchFamily="34" charset="0"/>
                <a:cs typeface="Calibri" panose="020F0502020204030204" pitchFamily="34" charset="0"/>
              </a:rPr>
              <a:t>(e.g. the Bank of England since 1997). </a:t>
            </a:r>
            <a:endParaRPr lang="en-US" dirty="0" smtClean="0">
              <a:latin typeface="Calibri" panose="020F0502020204030204" pitchFamily="34" charset="0"/>
              <a:cs typeface="Calibri" panose="020F0502020204030204" pitchFamily="34" charset="0"/>
            </a:endParaRPr>
          </a:p>
          <a:p>
            <a:pPr marL="82296" indent="0">
              <a:buNone/>
            </a:pPr>
            <a:endParaRPr lang="en-US" dirty="0">
              <a:latin typeface="Calibri" panose="020F0502020204030204" pitchFamily="34" charset="0"/>
              <a:cs typeface="Calibri" panose="020F0502020204030204" pitchFamily="34" charset="0"/>
            </a:endParaRPr>
          </a:p>
          <a:p>
            <a:pPr marL="82296" indent="0">
              <a:buNone/>
            </a:pPr>
            <a:r>
              <a:rPr lang="en-US" b="1" dirty="0" smtClean="0">
                <a:latin typeface="Calibri" panose="020F0502020204030204" pitchFamily="34" charset="0"/>
                <a:cs typeface="Calibri" panose="020F0502020204030204" pitchFamily="34" charset="0"/>
              </a:rPr>
              <a:t>Operational independence</a:t>
            </a:r>
            <a:r>
              <a:rPr lang="en-US" dirty="0" smtClean="0">
                <a:latin typeface="Calibri" panose="020F0502020204030204" pitchFamily="34" charset="0"/>
                <a:cs typeface="Calibri" panose="020F0502020204030204" pitchFamily="34" charset="0"/>
              </a:rPr>
              <a:t>: It </a:t>
            </a:r>
            <a:r>
              <a:rPr lang="en-US" dirty="0">
                <a:latin typeface="Calibri" panose="020F0502020204030204" pitchFamily="34" charset="0"/>
                <a:cs typeface="Calibri" panose="020F0502020204030204" pitchFamily="34" charset="0"/>
              </a:rPr>
              <a:t>can be loosely defined as the budgetary and institutional independence that underpins instrument independence. </a:t>
            </a:r>
            <a:endParaRPr lang="en-US" dirty="0" smtClean="0">
              <a:latin typeface="Calibri" panose="020F0502020204030204" pitchFamily="34" charset="0"/>
              <a:cs typeface="Calibri" panose="020F0502020204030204" pitchFamily="34" charset="0"/>
            </a:endParaRPr>
          </a:p>
          <a:p>
            <a:pPr marL="82296" indent="0">
              <a:buNone/>
            </a:pPr>
            <a:endParaRPr lang="en-US" dirty="0">
              <a:latin typeface="Calibri" panose="020F0502020204030204" pitchFamily="34" charset="0"/>
              <a:cs typeface="Calibri" panose="020F0502020204030204" pitchFamily="34" charset="0"/>
            </a:endParaRPr>
          </a:p>
          <a:p>
            <a:pPr marL="82296" indent="0">
              <a:buNone/>
            </a:pPr>
            <a:r>
              <a:rPr lang="en-US" dirty="0">
                <a:latin typeface="Calibri" panose="020F0502020204030204" pitchFamily="34" charset="0"/>
                <a:cs typeface="Calibri" panose="020F0502020204030204" pitchFamily="34" charset="0"/>
              </a:rPr>
              <a:t>(C. Crowe, 2006. ‘Goal-Independent Central Banks: Why Politicians Decide to Delegate’, IMF Working Paper).</a:t>
            </a:r>
          </a:p>
        </p:txBody>
      </p:sp>
    </p:spTree>
    <p:extLst>
      <p:ext uri="{BB962C8B-B14F-4D97-AF65-F5344CB8AC3E}">
        <p14:creationId xmlns:p14="http://schemas.microsoft.com/office/powerpoint/2010/main" val="22290474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200" dirty="0">
                <a:cs typeface="Calibri" panose="020F0502020204030204" pitchFamily="34" charset="0"/>
              </a:rPr>
              <a:t>The </a:t>
            </a:r>
            <a:r>
              <a:rPr lang="it-IT" sz="4200" dirty="0" err="1">
                <a:cs typeface="Calibri" panose="020F0502020204030204" pitchFamily="34" charset="0"/>
              </a:rPr>
              <a:t>payment</a:t>
            </a:r>
            <a:r>
              <a:rPr lang="it-IT" sz="4200" dirty="0">
                <a:cs typeface="Calibri" panose="020F0502020204030204" pitchFamily="34" charset="0"/>
              </a:rPr>
              <a:t> </a:t>
            </a:r>
            <a:r>
              <a:rPr lang="it-IT" sz="4200" dirty="0" err="1">
                <a:cs typeface="Calibri" panose="020F0502020204030204" pitchFamily="34" charset="0"/>
              </a:rPr>
              <a:t>system</a:t>
            </a:r>
            <a:endParaRPr lang="it-IT" sz="4200" dirty="0">
              <a:cs typeface="Calibri" panose="020F0502020204030204" pitchFamily="34" charset="0"/>
            </a:endParaRPr>
          </a:p>
        </p:txBody>
      </p:sp>
      <p:sp>
        <p:nvSpPr>
          <p:cNvPr id="3" name="Segnaposto contenuto 2"/>
          <p:cNvSpPr>
            <a:spLocks noGrp="1"/>
          </p:cNvSpPr>
          <p:nvPr>
            <p:ph idx="1"/>
          </p:nvPr>
        </p:nvSpPr>
        <p:spPr>
          <a:xfrm>
            <a:off x="1866950" y="1628800"/>
            <a:ext cx="8333506" cy="4680520"/>
          </a:xfrm>
        </p:spPr>
        <p:txBody>
          <a:bodyPr>
            <a:normAutofit fontScale="70000" lnSpcReduction="20000"/>
          </a:bodyPr>
          <a:lstStyle/>
          <a:p>
            <a:r>
              <a:rPr lang="en-US" dirty="0">
                <a:solidFill>
                  <a:srgbClr val="FF0000"/>
                </a:solidFill>
                <a:latin typeface="Calibri" panose="020F0502020204030204" pitchFamily="34" charset="0"/>
                <a:cs typeface="Calibri" panose="020F0502020204030204" pitchFamily="34" charset="0"/>
              </a:rPr>
              <a:t>The payment system </a:t>
            </a:r>
            <a:r>
              <a:rPr lang="en-US" dirty="0">
                <a:latin typeface="Calibri" panose="020F0502020204030204" pitchFamily="34" charset="0"/>
                <a:cs typeface="Calibri" panose="020F0502020204030204" pitchFamily="34" charset="0"/>
              </a:rPr>
              <a:t>– which includes financial market infrastructure for </a:t>
            </a:r>
            <a:r>
              <a:rPr lang="en-US" dirty="0" smtClean="0">
                <a:latin typeface="Calibri" panose="020F0502020204030204" pitchFamily="34" charset="0"/>
                <a:cs typeface="Calibri" panose="020F0502020204030204" pitchFamily="34" charset="0"/>
              </a:rPr>
              <a:t>payments</a:t>
            </a:r>
            <a:r>
              <a:rPr lang="en-US" dirty="0">
                <a:latin typeface="Calibri" panose="020F0502020204030204" pitchFamily="34" charset="0"/>
                <a:cs typeface="Calibri" panose="020F0502020204030204" pitchFamily="34" charset="0"/>
              </a:rPr>
              <a:t>, securities and derivatives – is a core component of the financial </a:t>
            </a:r>
            <a:r>
              <a:rPr lang="en-US" dirty="0" smtClean="0">
                <a:latin typeface="Calibri" panose="020F0502020204030204" pitchFamily="34" charset="0"/>
                <a:cs typeface="Calibri" panose="020F0502020204030204" pitchFamily="34" charset="0"/>
              </a:rPr>
              <a:t>system</a:t>
            </a:r>
            <a:r>
              <a:rPr lang="en-US" dirty="0">
                <a:latin typeface="Calibri" panose="020F0502020204030204" pitchFamily="34" charset="0"/>
                <a:cs typeface="Calibri" panose="020F0502020204030204" pitchFamily="34" charset="0"/>
              </a:rPr>
              <a:t>, alongside markets and institutions. </a:t>
            </a:r>
            <a:endParaRPr lang="en-US" dirty="0" smtClean="0">
              <a:latin typeface="Calibri" panose="020F0502020204030204" pitchFamily="34" charset="0"/>
              <a:cs typeface="Calibri" panose="020F0502020204030204" pitchFamily="34" charset="0"/>
            </a:endParaRPr>
          </a:p>
          <a:p>
            <a:r>
              <a:rPr lang="en-US" dirty="0" smtClean="0">
                <a:latin typeface="Calibri" panose="020F0502020204030204" pitchFamily="34" charset="0"/>
                <a:cs typeface="Calibri" panose="020F0502020204030204" pitchFamily="34" charset="0"/>
              </a:rPr>
              <a:t>If </a:t>
            </a:r>
            <a:r>
              <a:rPr lang="en-US" dirty="0">
                <a:latin typeface="Calibri" panose="020F0502020204030204" pitchFamily="34" charset="0"/>
                <a:cs typeface="Calibri" panose="020F0502020204030204" pitchFamily="34" charset="0"/>
              </a:rPr>
              <a:t>modern economies are to function </a:t>
            </a:r>
            <a:r>
              <a:rPr lang="en-US" dirty="0" smtClean="0">
                <a:latin typeface="Calibri" panose="020F0502020204030204" pitchFamily="34" charset="0"/>
                <a:cs typeface="Calibri" panose="020F0502020204030204" pitchFamily="34" charset="0"/>
              </a:rPr>
              <a:t>smoothly</a:t>
            </a:r>
            <a:r>
              <a:rPr lang="en-US" dirty="0">
                <a:latin typeface="Calibri" panose="020F0502020204030204" pitchFamily="34" charset="0"/>
                <a:cs typeface="Calibri" panose="020F0502020204030204" pitchFamily="34" charset="0"/>
              </a:rPr>
              <a:t>, economic agents have to be able to conduct transactions safely and </a:t>
            </a:r>
            <a:r>
              <a:rPr lang="en-US" dirty="0" smtClean="0">
                <a:latin typeface="Calibri" panose="020F0502020204030204" pitchFamily="34" charset="0"/>
                <a:cs typeface="Calibri" panose="020F0502020204030204" pitchFamily="34" charset="0"/>
              </a:rPr>
              <a:t>efficiently</a:t>
            </a:r>
            <a:r>
              <a:rPr lang="en-US" dirty="0">
                <a:latin typeface="Calibri" panose="020F0502020204030204" pitchFamily="34" charset="0"/>
                <a:cs typeface="Calibri" panose="020F0502020204030204" pitchFamily="34" charset="0"/>
              </a:rPr>
              <a:t>. </a:t>
            </a:r>
            <a:endParaRPr lang="en-US" dirty="0" smtClean="0">
              <a:latin typeface="Calibri" panose="020F0502020204030204" pitchFamily="34" charset="0"/>
              <a:cs typeface="Calibri" panose="020F0502020204030204" pitchFamily="34" charset="0"/>
            </a:endParaRPr>
          </a:p>
          <a:p>
            <a:r>
              <a:rPr lang="en-US" dirty="0" smtClean="0">
                <a:solidFill>
                  <a:srgbClr val="FF0000"/>
                </a:solidFill>
                <a:latin typeface="Calibri" panose="020F0502020204030204" pitchFamily="34" charset="0"/>
                <a:cs typeface="Calibri" panose="020F0502020204030204" pitchFamily="34" charset="0"/>
              </a:rPr>
              <a:t>Payment</a:t>
            </a:r>
            <a:r>
              <a:rPr lang="en-US" dirty="0">
                <a:solidFill>
                  <a:srgbClr val="FF0000"/>
                </a:solidFill>
                <a:latin typeface="Calibri" panose="020F0502020204030204" pitchFamily="34" charset="0"/>
                <a:cs typeface="Calibri" panose="020F0502020204030204" pitchFamily="34" charset="0"/>
              </a:rPr>
              <a:t>, clearing and settlement arrangements </a:t>
            </a:r>
            <a:r>
              <a:rPr lang="en-US" dirty="0">
                <a:latin typeface="Calibri" panose="020F0502020204030204" pitchFamily="34" charset="0"/>
                <a:cs typeface="Calibri" panose="020F0502020204030204" pitchFamily="34" charset="0"/>
              </a:rPr>
              <a:t>are of fundamental </a:t>
            </a:r>
            <a:r>
              <a:rPr lang="en-US" dirty="0" smtClean="0">
                <a:latin typeface="Calibri" panose="020F0502020204030204" pitchFamily="34" charset="0"/>
                <a:cs typeface="Calibri" panose="020F0502020204030204" pitchFamily="34" charset="0"/>
              </a:rPr>
              <a:t>importance </a:t>
            </a:r>
            <a:r>
              <a:rPr lang="en-US" dirty="0">
                <a:latin typeface="Calibri" panose="020F0502020204030204" pitchFamily="34" charset="0"/>
                <a:cs typeface="Calibri" panose="020F0502020204030204" pitchFamily="34" charset="0"/>
              </a:rPr>
              <a:t>for the functioning of the financial system and the conduct of </a:t>
            </a:r>
            <a:r>
              <a:rPr lang="en-US" dirty="0" smtClean="0">
                <a:latin typeface="Calibri" panose="020F0502020204030204" pitchFamily="34" charset="0"/>
                <a:cs typeface="Calibri" panose="020F0502020204030204" pitchFamily="34" charset="0"/>
              </a:rPr>
              <a:t>transactions </a:t>
            </a:r>
            <a:r>
              <a:rPr lang="en-US" dirty="0">
                <a:latin typeface="Calibri" panose="020F0502020204030204" pitchFamily="34" charset="0"/>
                <a:cs typeface="Calibri" panose="020F0502020204030204" pitchFamily="34" charset="0"/>
              </a:rPr>
              <a:t>between economic agents in the wider economy. </a:t>
            </a:r>
            <a:endParaRPr lang="en-US" dirty="0" smtClean="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Private individuals, merchants and firms need to have effective and convenient </a:t>
            </a:r>
            <a:r>
              <a:rPr lang="en-US" dirty="0">
                <a:solidFill>
                  <a:srgbClr val="FF0000"/>
                </a:solidFill>
                <a:latin typeface="Calibri" panose="020F0502020204030204" pitchFamily="34" charset="0"/>
                <a:cs typeface="Calibri" panose="020F0502020204030204" pitchFamily="34" charset="0"/>
              </a:rPr>
              <a:t>means of making and receiving payments</a:t>
            </a:r>
            <a:r>
              <a:rPr lang="en-US" dirty="0">
                <a:latin typeface="Calibri" panose="020F0502020204030204" pitchFamily="34" charset="0"/>
                <a:cs typeface="Calibri" panose="020F0502020204030204" pitchFamily="34" charset="0"/>
              </a:rPr>
              <a:t>. </a:t>
            </a:r>
          </a:p>
          <a:p>
            <a:r>
              <a:rPr lang="en-US" dirty="0" smtClean="0">
                <a:latin typeface="Calibri" panose="020F0502020204030204" pitchFamily="34" charset="0"/>
                <a:cs typeface="Calibri" panose="020F0502020204030204" pitchFamily="34" charset="0"/>
              </a:rPr>
              <a:t>Moreover</a:t>
            </a:r>
            <a:r>
              <a:rPr lang="en-US" dirty="0">
                <a:latin typeface="Calibri" panose="020F0502020204030204" pitchFamily="34" charset="0"/>
                <a:cs typeface="Calibri" panose="020F0502020204030204" pitchFamily="34" charset="0"/>
              </a:rPr>
              <a:t>, </a:t>
            </a:r>
            <a:r>
              <a:rPr lang="en-US" dirty="0">
                <a:solidFill>
                  <a:srgbClr val="FF0000"/>
                </a:solidFill>
                <a:latin typeface="Calibri" panose="020F0502020204030204" pitchFamily="34" charset="0"/>
                <a:cs typeface="Calibri" panose="020F0502020204030204" pitchFamily="34" charset="0"/>
              </a:rPr>
              <a:t>funds, securities and other financial instruments are traded in markets</a:t>
            </a:r>
            <a:r>
              <a:rPr lang="en-US" dirty="0">
                <a:latin typeface="Calibri" panose="020F0502020204030204" pitchFamily="34" charset="0"/>
                <a:cs typeface="Calibri" panose="020F0502020204030204" pitchFamily="34" charset="0"/>
              </a:rPr>
              <a:t>, providing a source of funding and allowing households,  firms and other economic actors to invest surplus funds or savings in order to earn a return on their holdings. </a:t>
            </a:r>
          </a:p>
          <a:p>
            <a:r>
              <a:rPr lang="en-US" dirty="0" smtClean="0">
                <a:latin typeface="Calibri" panose="020F0502020204030204" pitchFamily="34" charset="0"/>
                <a:cs typeface="Calibri" panose="020F0502020204030204" pitchFamily="34" charset="0"/>
              </a:rPr>
              <a:t>Active </a:t>
            </a:r>
            <a:r>
              <a:rPr lang="en-US" dirty="0">
                <a:latin typeface="Calibri" panose="020F0502020204030204" pitchFamily="34" charset="0"/>
                <a:cs typeface="Calibri" panose="020F0502020204030204" pitchFamily="34" charset="0"/>
              </a:rPr>
              <a:t>markets facilitate price discovery, the efficient allocation of capital and the sharing of risk between economic actors. </a:t>
            </a:r>
            <a:endParaRPr lang="it-IT" dirty="0">
              <a:latin typeface="Calibri" panose="020F0502020204030204" pitchFamily="34" charset="0"/>
              <a:cs typeface="Calibri" panose="020F0502020204030204" pitchFamily="34" charset="0"/>
            </a:endParaRPr>
          </a:p>
          <a:p>
            <a:endParaRPr lang="en-US" dirty="0" smtClean="0">
              <a:latin typeface="Calibri" panose="020F0502020204030204" pitchFamily="34" charset="0"/>
              <a:cs typeface="Calibri" panose="020F0502020204030204" pitchFamily="34" charset="0"/>
            </a:endParaRPr>
          </a:p>
          <a:p>
            <a:endParaRPr lang="en-US" dirty="0" smtClean="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9891435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152650" y="365127"/>
            <a:ext cx="7255718" cy="1047650"/>
          </a:xfrm>
        </p:spPr>
        <p:txBody>
          <a:bodyPr>
            <a:normAutofit/>
          </a:bodyPr>
          <a:lstStyle/>
          <a:p>
            <a:pPr algn="ctr"/>
            <a:r>
              <a:rPr lang="it-IT" sz="4200" dirty="0">
                <a:cs typeface="Calibri" panose="020F0502020204030204" pitchFamily="34" charset="0"/>
              </a:rPr>
              <a:t>The </a:t>
            </a:r>
            <a:r>
              <a:rPr lang="it-IT" sz="4200" dirty="0" err="1">
                <a:cs typeface="Calibri" panose="020F0502020204030204" pitchFamily="34" charset="0"/>
              </a:rPr>
              <a:t>payments</a:t>
            </a:r>
            <a:r>
              <a:rPr lang="it-IT" sz="4200" dirty="0">
                <a:cs typeface="Calibri" panose="020F0502020204030204" pitchFamily="34" charset="0"/>
              </a:rPr>
              <a:t> </a:t>
            </a:r>
            <a:r>
              <a:rPr lang="it-IT" sz="4200" dirty="0" err="1">
                <a:cs typeface="Calibri" panose="020F0502020204030204" pitchFamily="34" charset="0"/>
              </a:rPr>
              <a:t>system</a:t>
            </a:r>
            <a:r>
              <a:rPr lang="it-IT" sz="4200" dirty="0">
                <a:cs typeface="Calibri" panose="020F0502020204030204" pitchFamily="34" charset="0"/>
              </a:rPr>
              <a:t>, 2</a:t>
            </a:r>
            <a:endParaRPr lang="it-IT" dirty="0">
              <a:latin typeface="Calibri" panose="020F0502020204030204" pitchFamily="34" charset="0"/>
              <a:cs typeface="Calibri" panose="020F0502020204030204" pitchFamily="34" charset="0"/>
            </a:endParaRPr>
          </a:p>
        </p:txBody>
      </p:sp>
      <p:sp>
        <p:nvSpPr>
          <p:cNvPr id="3" name="Segnaposto contenuto 2"/>
          <p:cNvSpPr>
            <a:spLocks noGrp="1"/>
          </p:cNvSpPr>
          <p:nvPr>
            <p:ph idx="1"/>
          </p:nvPr>
        </p:nvSpPr>
        <p:spPr>
          <a:xfrm>
            <a:off x="2063552" y="1412776"/>
            <a:ext cx="7818072" cy="5157192"/>
          </a:xfrm>
        </p:spPr>
        <p:txBody>
          <a:bodyPr>
            <a:normAutofit fontScale="92500" lnSpcReduction="20000"/>
          </a:bodyPr>
          <a:lstStyle/>
          <a:p>
            <a:r>
              <a:rPr lang="en-US" i="1" dirty="0" smtClean="0">
                <a:solidFill>
                  <a:srgbClr val="FF0000"/>
                </a:solidFill>
                <a:latin typeface="Calibri" panose="020F0502020204030204" pitchFamily="34" charset="0"/>
                <a:cs typeface="Calibri" panose="020F0502020204030204" pitchFamily="34" charset="0"/>
              </a:rPr>
              <a:t>payment </a:t>
            </a:r>
            <a:r>
              <a:rPr lang="en-US" i="1" dirty="0">
                <a:solidFill>
                  <a:srgbClr val="FF0000"/>
                </a:solidFill>
                <a:latin typeface="Calibri" panose="020F0502020204030204" pitchFamily="34" charset="0"/>
                <a:cs typeface="Calibri" panose="020F0502020204030204" pitchFamily="34" charset="0"/>
              </a:rPr>
              <a:t>instruments</a:t>
            </a:r>
            <a:r>
              <a:rPr lang="en-US" dirty="0">
                <a:latin typeface="Calibri" panose="020F0502020204030204" pitchFamily="34" charset="0"/>
                <a:cs typeface="Calibri" panose="020F0502020204030204" pitchFamily="34" charset="0"/>
              </a:rPr>
              <a:t>, which are a means of </a:t>
            </a:r>
            <a:r>
              <a:rPr lang="en-US" dirty="0" err="1">
                <a:latin typeface="Calibri" panose="020F0502020204030204" pitchFamily="34" charset="0"/>
                <a:cs typeface="Calibri" panose="020F0502020204030204" pitchFamily="34" charset="0"/>
              </a:rPr>
              <a:t>authorising</a:t>
            </a:r>
            <a:r>
              <a:rPr lang="en-US" dirty="0">
                <a:latin typeface="Calibri" panose="020F0502020204030204" pitchFamily="34" charset="0"/>
                <a:cs typeface="Calibri" panose="020F0502020204030204" pitchFamily="34" charset="0"/>
              </a:rPr>
              <a:t> and submitting </a:t>
            </a:r>
            <a:r>
              <a:rPr lang="en-US" dirty="0" smtClean="0">
                <a:latin typeface="Calibri" panose="020F0502020204030204" pitchFamily="34" charset="0"/>
                <a:cs typeface="Calibri" panose="020F0502020204030204" pitchFamily="34" charset="0"/>
              </a:rPr>
              <a:t>a payment </a:t>
            </a:r>
            <a:r>
              <a:rPr lang="en-US" dirty="0">
                <a:latin typeface="Calibri" panose="020F0502020204030204" pitchFamily="34" charset="0"/>
                <a:cs typeface="Calibri" panose="020F0502020204030204" pitchFamily="34" charset="0"/>
              </a:rPr>
              <a:t>(i.e. the means by which the payer gives its bank </a:t>
            </a:r>
            <a:r>
              <a:rPr lang="en-US" dirty="0" err="1" smtClean="0">
                <a:latin typeface="Calibri" panose="020F0502020204030204" pitchFamily="34" charset="0"/>
                <a:cs typeface="Calibri" panose="020F0502020204030204" pitchFamily="34" charset="0"/>
              </a:rPr>
              <a:t>authorisation</a:t>
            </a:r>
            <a:r>
              <a:rPr lang="en-US" dirty="0" smtClean="0">
                <a:latin typeface="Calibri" panose="020F0502020204030204" pitchFamily="34" charset="0"/>
                <a:cs typeface="Calibri" panose="020F0502020204030204" pitchFamily="34" charset="0"/>
              </a:rPr>
              <a:t> for </a:t>
            </a:r>
            <a:r>
              <a:rPr lang="en-US" dirty="0">
                <a:latin typeface="Calibri" panose="020F0502020204030204" pitchFamily="34" charset="0"/>
                <a:cs typeface="Calibri" panose="020F0502020204030204" pitchFamily="34" charset="0"/>
              </a:rPr>
              <a:t>funds to be transferred or the means by which the payee gives its </a:t>
            </a:r>
            <a:r>
              <a:rPr lang="en-US" dirty="0" smtClean="0">
                <a:latin typeface="Calibri" panose="020F0502020204030204" pitchFamily="34" charset="0"/>
                <a:cs typeface="Calibri" panose="020F0502020204030204" pitchFamily="34" charset="0"/>
              </a:rPr>
              <a:t>bank instructions </a:t>
            </a:r>
            <a:r>
              <a:rPr lang="en-US" dirty="0">
                <a:latin typeface="Calibri" panose="020F0502020204030204" pitchFamily="34" charset="0"/>
                <a:cs typeface="Calibri" panose="020F0502020204030204" pitchFamily="34" charset="0"/>
              </a:rPr>
              <a:t>for funds to be collected from the payer</a:t>
            </a:r>
            <a:r>
              <a:rPr lang="en-US" dirty="0" smtClean="0">
                <a:latin typeface="Calibri" panose="020F0502020204030204" pitchFamily="34" charset="0"/>
                <a:cs typeface="Calibri" panose="020F0502020204030204" pitchFamily="34" charset="0"/>
              </a:rPr>
              <a:t>);</a:t>
            </a:r>
          </a:p>
          <a:p>
            <a:r>
              <a:rPr lang="en-US" i="1" dirty="0" smtClean="0">
                <a:solidFill>
                  <a:srgbClr val="FF0000"/>
                </a:solidFill>
                <a:latin typeface="Calibri" panose="020F0502020204030204" pitchFamily="34" charset="0"/>
                <a:cs typeface="Calibri" panose="020F0502020204030204" pitchFamily="34" charset="0"/>
              </a:rPr>
              <a:t>processing</a:t>
            </a:r>
            <a:r>
              <a:rPr lang="en-US" i="1" dirty="0" smtClean="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(including clearing), which involves the payment instruction </a:t>
            </a:r>
            <a:r>
              <a:rPr lang="en-US" dirty="0" smtClean="0">
                <a:latin typeface="Calibri" panose="020F0502020204030204" pitchFamily="34" charset="0"/>
                <a:cs typeface="Calibri" panose="020F0502020204030204" pitchFamily="34" charset="0"/>
              </a:rPr>
              <a:t>being exchanged </a:t>
            </a:r>
            <a:r>
              <a:rPr lang="en-US" dirty="0">
                <a:latin typeface="Calibri" panose="020F0502020204030204" pitchFamily="34" charset="0"/>
                <a:cs typeface="Calibri" panose="020F0502020204030204" pitchFamily="34" charset="0"/>
              </a:rPr>
              <a:t>between the banks (and accounts) </a:t>
            </a:r>
            <a:r>
              <a:rPr lang="en-US" dirty="0" smtClean="0">
                <a:latin typeface="Calibri" panose="020F0502020204030204" pitchFamily="34" charset="0"/>
                <a:cs typeface="Calibri" panose="020F0502020204030204" pitchFamily="34" charset="0"/>
              </a:rPr>
              <a:t>concerned;</a:t>
            </a:r>
          </a:p>
          <a:p>
            <a:r>
              <a:rPr lang="en-US" dirty="0" smtClean="0">
                <a:latin typeface="Calibri" panose="020F0502020204030204" pitchFamily="34" charset="0"/>
                <a:cs typeface="Calibri" panose="020F0502020204030204" pitchFamily="34" charset="0"/>
              </a:rPr>
              <a:t>a </a:t>
            </a:r>
            <a:r>
              <a:rPr lang="en-US" dirty="0">
                <a:latin typeface="Calibri" panose="020F0502020204030204" pitchFamily="34" charset="0"/>
                <a:cs typeface="Calibri" panose="020F0502020204030204" pitchFamily="34" charset="0"/>
              </a:rPr>
              <a:t>means of </a:t>
            </a:r>
            <a:r>
              <a:rPr lang="en-US" i="1" dirty="0">
                <a:solidFill>
                  <a:srgbClr val="FF0000"/>
                </a:solidFill>
                <a:latin typeface="Calibri" panose="020F0502020204030204" pitchFamily="34" charset="0"/>
                <a:cs typeface="Calibri" panose="020F0502020204030204" pitchFamily="34" charset="0"/>
              </a:rPr>
              <a:t>settlement</a:t>
            </a:r>
            <a:r>
              <a:rPr lang="en-US" i="1" dirty="0">
                <a:latin typeface="Calibri" panose="020F0502020204030204" pitchFamily="34" charset="0"/>
                <a:cs typeface="Calibri" panose="020F0502020204030204" pitchFamily="34" charset="0"/>
              </a:rPr>
              <a:t> </a:t>
            </a:r>
            <a:r>
              <a:rPr lang="en-US" dirty="0">
                <a:latin typeface="Calibri" panose="020F0502020204030204" pitchFamily="34" charset="0"/>
                <a:cs typeface="Calibri" panose="020F0502020204030204" pitchFamily="34" charset="0"/>
              </a:rPr>
              <a:t>for the relevant banks (i.e. the payer’s bank has </a:t>
            </a:r>
            <a:r>
              <a:rPr lang="en-US" dirty="0" smtClean="0">
                <a:latin typeface="Calibri" panose="020F0502020204030204" pitchFamily="34" charset="0"/>
                <a:cs typeface="Calibri" panose="020F0502020204030204" pitchFamily="34" charset="0"/>
              </a:rPr>
              <a:t>to compensate </a:t>
            </a:r>
            <a:r>
              <a:rPr lang="en-US" dirty="0">
                <a:latin typeface="Calibri" panose="020F0502020204030204" pitchFamily="34" charset="0"/>
                <a:cs typeface="Calibri" panose="020F0502020204030204" pitchFamily="34" charset="0"/>
              </a:rPr>
              <a:t>the payee’s bank, either bilaterally or through accounts that </a:t>
            </a:r>
            <a:r>
              <a:rPr lang="en-US" dirty="0" smtClean="0">
                <a:latin typeface="Calibri" panose="020F0502020204030204" pitchFamily="34" charset="0"/>
                <a:cs typeface="Calibri" panose="020F0502020204030204" pitchFamily="34" charset="0"/>
              </a:rPr>
              <a:t>the two </a:t>
            </a:r>
            <a:r>
              <a:rPr lang="en-US" dirty="0">
                <a:latin typeface="Calibri" panose="020F0502020204030204" pitchFamily="34" charset="0"/>
                <a:cs typeface="Calibri" panose="020F0502020204030204" pitchFamily="34" charset="0"/>
              </a:rPr>
              <a:t>banks hold with a third-party settlement </a:t>
            </a:r>
            <a:r>
              <a:rPr lang="en-US" dirty="0" smtClean="0">
                <a:latin typeface="Calibri" panose="020F0502020204030204" pitchFamily="34" charset="0"/>
                <a:cs typeface="Calibri" panose="020F0502020204030204" pitchFamily="34" charset="0"/>
              </a:rPr>
              <a:t>agent)</a:t>
            </a:r>
          </a:p>
          <a:p>
            <a:r>
              <a:rPr lang="en-US" dirty="0" err="1" smtClean="0">
                <a:latin typeface="Calibri" panose="020F0502020204030204" pitchFamily="34" charset="0"/>
                <a:cs typeface="Calibri" panose="020F0502020204030204" pitchFamily="34" charset="0"/>
              </a:rPr>
              <a:t>Tipically</a:t>
            </a:r>
            <a:r>
              <a:rPr lang="en-US" dirty="0" smtClean="0">
                <a:latin typeface="Calibri" panose="020F0502020204030204" pitchFamily="34" charset="0"/>
                <a:cs typeface="Calibri" panose="020F0502020204030204" pitchFamily="34" charset="0"/>
              </a:rPr>
              <a:t> central banks are at the </a:t>
            </a:r>
            <a:r>
              <a:rPr lang="en-US" dirty="0" err="1" smtClean="0">
                <a:latin typeface="Calibri" panose="020F0502020204030204" pitchFamily="34" charset="0"/>
                <a:cs typeface="Calibri" panose="020F0502020204030204" pitchFamily="34" charset="0"/>
              </a:rPr>
              <a:t>centre</a:t>
            </a:r>
            <a:r>
              <a:rPr lang="en-US" dirty="0" smtClean="0">
                <a:latin typeface="Calibri" panose="020F0502020204030204" pitchFamily="34" charset="0"/>
                <a:cs typeface="Calibri" panose="020F0502020204030204" pitchFamily="34" charset="0"/>
              </a:rPr>
              <a:t> of national </a:t>
            </a:r>
            <a:r>
              <a:rPr lang="en-US" dirty="0">
                <a:latin typeface="Calibri" panose="020F0502020204030204" pitchFamily="34" charset="0"/>
                <a:cs typeface="Calibri" panose="020F0502020204030204" pitchFamily="34" charset="0"/>
              </a:rPr>
              <a:t>payments </a:t>
            </a:r>
            <a:r>
              <a:rPr lang="en-US" dirty="0" smtClean="0">
                <a:latin typeface="Calibri" panose="020F0502020204030204" pitchFamily="34" charset="0"/>
                <a:cs typeface="Calibri" panose="020F0502020204030204" pitchFamily="34" charset="0"/>
              </a:rPr>
              <a:t>systems. </a:t>
            </a:r>
            <a:endParaRPr lang="it-IT"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75661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2800" dirty="0">
                <a:latin typeface="Calibri" panose="020F0502020204030204" pitchFamily="34" charset="0"/>
                <a:cs typeface="Calibri" panose="020F0502020204030204" pitchFamily="34" charset="0"/>
              </a:rPr>
              <a:t>The </a:t>
            </a:r>
            <a:r>
              <a:rPr lang="it-IT" sz="2800" dirty="0" err="1">
                <a:latin typeface="Calibri" panose="020F0502020204030204" pitchFamily="34" charset="0"/>
                <a:cs typeface="Calibri" panose="020F0502020204030204" pitchFamily="34" charset="0"/>
              </a:rPr>
              <a:t>process</a:t>
            </a:r>
            <a:r>
              <a:rPr lang="it-IT" sz="2800" dirty="0">
                <a:latin typeface="Calibri" panose="020F0502020204030204" pitchFamily="34" charset="0"/>
                <a:cs typeface="Calibri" panose="020F0502020204030204" pitchFamily="34" charset="0"/>
              </a:rPr>
              <a:t> of </a:t>
            </a:r>
            <a:r>
              <a:rPr lang="it-IT" sz="2800" dirty="0" err="1">
                <a:latin typeface="Calibri" panose="020F0502020204030204" pitchFamily="34" charset="0"/>
                <a:cs typeface="Calibri" panose="020F0502020204030204" pitchFamily="34" charset="0"/>
              </a:rPr>
              <a:t>initiating</a:t>
            </a:r>
            <a:r>
              <a:rPr lang="it-IT" sz="2800" dirty="0">
                <a:latin typeface="Calibri" panose="020F0502020204030204" pitchFamily="34" charset="0"/>
                <a:cs typeface="Calibri" panose="020F0502020204030204" pitchFamily="34" charset="0"/>
              </a:rPr>
              <a:t> and </a:t>
            </a:r>
            <a:r>
              <a:rPr lang="it-IT" sz="2800" dirty="0" err="1">
                <a:latin typeface="Calibri" panose="020F0502020204030204" pitchFamily="34" charset="0"/>
                <a:cs typeface="Calibri" panose="020F0502020204030204" pitchFamily="34" charset="0"/>
              </a:rPr>
              <a:t>receiving</a:t>
            </a:r>
            <a:r>
              <a:rPr lang="it-IT" sz="2800" dirty="0">
                <a:latin typeface="Calibri" panose="020F0502020204030204" pitchFamily="34" charset="0"/>
                <a:cs typeface="Calibri" panose="020F0502020204030204" pitchFamily="34" charset="0"/>
              </a:rPr>
              <a:t> </a:t>
            </a:r>
            <a:r>
              <a:rPr lang="it-IT" sz="2800" dirty="0" err="1">
                <a:latin typeface="Calibri" panose="020F0502020204030204" pitchFamily="34" charset="0"/>
                <a:cs typeface="Calibri" panose="020F0502020204030204" pitchFamily="34" charset="0"/>
              </a:rPr>
              <a:t>payments</a:t>
            </a:r>
            <a:endParaRPr lang="it-IT" sz="2800" dirty="0">
              <a:latin typeface="Calibri" panose="020F0502020204030204" pitchFamily="34" charset="0"/>
              <a:cs typeface="Calibri" panose="020F0502020204030204" pitchFamily="34" charset="0"/>
            </a:endParaRPr>
          </a:p>
        </p:txBody>
      </p:sp>
      <p:pic>
        <p:nvPicPr>
          <p:cNvPr id="4" name="Segnaposto contenuto 3"/>
          <p:cNvPicPr>
            <a:picLocks noGrp="1" noChangeAspect="1"/>
          </p:cNvPicPr>
          <p:nvPr>
            <p:ph idx="1"/>
          </p:nvPr>
        </p:nvPicPr>
        <p:blipFill>
          <a:blip r:embed="rId2"/>
          <a:stretch>
            <a:fillRect/>
          </a:stretch>
        </p:blipFill>
        <p:spPr>
          <a:xfrm>
            <a:off x="2052064" y="1393022"/>
            <a:ext cx="8638321" cy="4585196"/>
          </a:xfrm>
          <a:prstGeom prst="rect">
            <a:avLst/>
          </a:prstGeom>
        </p:spPr>
      </p:pic>
      <p:sp>
        <p:nvSpPr>
          <p:cNvPr id="5" name="CasellaDiTesto 4"/>
          <p:cNvSpPr txBox="1"/>
          <p:nvPr/>
        </p:nvSpPr>
        <p:spPr>
          <a:xfrm>
            <a:off x="2959609" y="6093296"/>
            <a:ext cx="4824975" cy="338554"/>
          </a:xfrm>
          <a:prstGeom prst="rect">
            <a:avLst/>
          </a:prstGeom>
          <a:noFill/>
        </p:spPr>
        <p:txBody>
          <a:bodyPr wrap="none" rtlCol="0">
            <a:spAutoFit/>
          </a:bodyPr>
          <a:lstStyle/>
          <a:p>
            <a:r>
              <a:rPr lang="it-IT" sz="1600" dirty="0"/>
              <a:t>Source:  de </a:t>
            </a:r>
            <a:r>
              <a:rPr lang="it-IT" sz="1600" dirty="0" err="1"/>
              <a:t>Haan</a:t>
            </a:r>
            <a:r>
              <a:rPr lang="it-IT" sz="1600" dirty="0"/>
              <a:t>, </a:t>
            </a:r>
            <a:r>
              <a:rPr lang="it-IT" sz="1600" dirty="0" err="1"/>
              <a:t>Oosterloo</a:t>
            </a:r>
            <a:r>
              <a:rPr lang="it-IT" sz="1600" dirty="0"/>
              <a:t>, </a:t>
            </a:r>
            <a:r>
              <a:rPr lang="it-IT" sz="1600" dirty="0" err="1"/>
              <a:t>Shoenmaker</a:t>
            </a:r>
            <a:r>
              <a:rPr lang="it-IT" sz="1600" dirty="0"/>
              <a:t> (2012, p. 199)</a:t>
            </a:r>
          </a:p>
        </p:txBody>
      </p:sp>
    </p:spTree>
    <p:extLst>
      <p:ext uri="{BB962C8B-B14F-4D97-AF65-F5344CB8AC3E}">
        <p14:creationId xmlns:p14="http://schemas.microsoft.com/office/powerpoint/2010/main" val="25379584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703512" y="764705"/>
            <a:ext cx="8640960" cy="1232807"/>
          </a:xfrm>
          <a:prstGeom prst="rect">
            <a:avLst/>
          </a:prstGeom>
        </p:spPr>
      </p:pic>
      <p:pic>
        <p:nvPicPr>
          <p:cNvPr id="5" name="Immagine 4"/>
          <p:cNvPicPr>
            <a:picLocks noChangeAspect="1"/>
          </p:cNvPicPr>
          <p:nvPr/>
        </p:nvPicPr>
        <p:blipFill>
          <a:blip r:embed="rId3"/>
          <a:stretch>
            <a:fillRect/>
          </a:stretch>
        </p:blipFill>
        <p:spPr>
          <a:xfrm>
            <a:off x="2783632" y="2132857"/>
            <a:ext cx="6964064" cy="4377661"/>
          </a:xfrm>
          <a:prstGeom prst="rect">
            <a:avLst/>
          </a:prstGeom>
        </p:spPr>
      </p:pic>
    </p:spTree>
    <p:extLst>
      <p:ext uri="{BB962C8B-B14F-4D97-AF65-F5344CB8AC3E}">
        <p14:creationId xmlns:p14="http://schemas.microsoft.com/office/powerpoint/2010/main" val="137035249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405063" y="1276350"/>
            <a:ext cx="7381875" cy="4305300"/>
          </a:xfrm>
          <a:prstGeom prst="rect">
            <a:avLst/>
          </a:prstGeom>
        </p:spPr>
      </p:pic>
      <p:sp>
        <p:nvSpPr>
          <p:cNvPr id="3" name="Rettangolo 2"/>
          <p:cNvSpPr/>
          <p:nvPr/>
        </p:nvSpPr>
        <p:spPr>
          <a:xfrm>
            <a:off x="2783632" y="6021288"/>
            <a:ext cx="7272808" cy="369332"/>
          </a:xfrm>
          <a:prstGeom prst="rect">
            <a:avLst/>
          </a:prstGeom>
        </p:spPr>
        <p:txBody>
          <a:bodyPr wrap="square">
            <a:spAutoFit/>
          </a:bodyPr>
          <a:lstStyle/>
          <a:p>
            <a:r>
              <a:rPr lang="it-IT" dirty="0"/>
              <a:t>https://www.ecb.europa.eu/paym/target/target2/html/index.en.html</a:t>
            </a:r>
          </a:p>
        </p:txBody>
      </p:sp>
    </p:spTree>
    <p:extLst>
      <p:ext uri="{BB962C8B-B14F-4D97-AF65-F5344CB8AC3E}">
        <p14:creationId xmlns:p14="http://schemas.microsoft.com/office/powerpoint/2010/main" val="31819060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ttangolo 2"/>
          <p:cNvSpPr/>
          <p:nvPr/>
        </p:nvSpPr>
        <p:spPr>
          <a:xfrm>
            <a:off x="2783632" y="6021288"/>
            <a:ext cx="7272808" cy="369332"/>
          </a:xfrm>
          <a:prstGeom prst="rect">
            <a:avLst/>
          </a:prstGeom>
        </p:spPr>
        <p:txBody>
          <a:bodyPr wrap="square">
            <a:spAutoFit/>
          </a:bodyPr>
          <a:lstStyle/>
          <a:p>
            <a:pPr algn="ctr"/>
            <a:r>
              <a:rPr lang="it-IT" dirty="0"/>
              <a:t>https://www.ecb.europa.eu/paym/target/t2s/html/index.en.html</a:t>
            </a:r>
          </a:p>
        </p:txBody>
      </p:sp>
      <p:pic>
        <p:nvPicPr>
          <p:cNvPr id="4" name="Immagine 3"/>
          <p:cNvPicPr>
            <a:picLocks noChangeAspect="1"/>
          </p:cNvPicPr>
          <p:nvPr/>
        </p:nvPicPr>
        <p:blipFill>
          <a:blip r:embed="rId2"/>
          <a:stretch>
            <a:fillRect/>
          </a:stretch>
        </p:blipFill>
        <p:spPr>
          <a:xfrm>
            <a:off x="2781753" y="1340769"/>
            <a:ext cx="7210425" cy="3495675"/>
          </a:xfrm>
          <a:prstGeom prst="rect">
            <a:avLst/>
          </a:prstGeom>
        </p:spPr>
      </p:pic>
    </p:spTree>
    <p:extLst>
      <p:ext uri="{BB962C8B-B14F-4D97-AF65-F5344CB8AC3E}">
        <p14:creationId xmlns:p14="http://schemas.microsoft.com/office/powerpoint/2010/main" val="117511851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1910080" y="188642"/>
            <a:ext cx="8434392" cy="2302785"/>
          </a:xfrm>
          <a:prstGeom prst="rect">
            <a:avLst/>
          </a:prstGeom>
        </p:spPr>
      </p:pic>
      <p:pic>
        <p:nvPicPr>
          <p:cNvPr id="4" name="Immagine 3"/>
          <p:cNvPicPr>
            <a:picLocks noChangeAspect="1"/>
          </p:cNvPicPr>
          <p:nvPr/>
        </p:nvPicPr>
        <p:blipFill>
          <a:blip r:embed="rId3"/>
          <a:stretch>
            <a:fillRect/>
          </a:stretch>
        </p:blipFill>
        <p:spPr>
          <a:xfrm>
            <a:off x="4079777" y="2636912"/>
            <a:ext cx="4517925" cy="3528392"/>
          </a:xfrm>
          <a:prstGeom prst="rect">
            <a:avLst/>
          </a:prstGeom>
        </p:spPr>
      </p:pic>
      <p:sp>
        <p:nvSpPr>
          <p:cNvPr id="5" name="Rettangolo 4"/>
          <p:cNvSpPr/>
          <p:nvPr/>
        </p:nvSpPr>
        <p:spPr>
          <a:xfrm>
            <a:off x="3071664" y="6310790"/>
            <a:ext cx="6948264" cy="369332"/>
          </a:xfrm>
          <a:prstGeom prst="rect">
            <a:avLst/>
          </a:prstGeom>
        </p:spPr>
        <p:txBody>
          <a:bodyPr wrap="square">
            <a:spAutoFit/>
          </a:bodyPr>
          <a:lstStyle/>
          <a:p>
            <a:r>
              <a:rPr lang="it-IT" dirty="0"/>
              <a:t>https://www.ecb.europa.eu/paym/target/tips/html/index.en.html</a:t>
            </a:r>
          </a:p>
        </p:txBody>
      </p:sp>
    </p:spTree>
    <p:extLst>
      <p:ext uri="{BB962C8B-B14F-4D97-AF65-F5344CB8AC3E}">
        <p14:creationId xmlns:p14="http://schemas.microsoft.com/office/powerpoint/2010/main" val="318340498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464024" y="304800"/>
            <a:ext cx="7498080" cy="1143000"/>
          </a:xfrm>
        </p:spPr>
        <p:txBody>
          <a:bodyPr>
            <a:noAutofit/>
          </a:bodyPr>
          <a:lstStyle/>
          <a:p>
            <a:r>
              <a:rPr lang="it-IT" sz="3200" dirty="0">
                <a:latin typeface="Calibri" panose="020F0502020204030204" pitchFamily="34" charset="0"/>
                <a:cs typeface="Calibri" panose="020F0502020204030204" pitchFamily="34" charset="0"/>
              </a:rPr>
              <a:t>International </a:t>
            </a:r>
            <a:r>
              <a:rPr lang="it-IT" sz="3200" dirty="0" err="1">
                <a:latin typeface="Calibri" panose="020F0502020204030204" pitchFamily="34" charset="0"/>
                <a:cs typeface="Calibri" panose="020F0502020204030204" pitchFamily="34" charset="0"/>
              </a:rPr>
              <a:t>payments</a:t>
            </a:r>
            <a:r>
              <a:rPr lang="it-IT" sz="3200" dirty="0">
                <a:latin typeface="Calibri" panose="020F0502020204030204" pitchFamily="34" charset="0"/>
                <a:cs typeface="Calibri" panose="020F0502020204030204" pitchFamily="34" charset="0"/>
              </a:rPr>
              <a:t> and </a:t>
            </a:r>
            <a:r>
              <a:rPr lang="it-IT" sz="3200" dirty="0" err="1">
                <a:latin typeface="Calibri" panose="020F0502020204030204" pitchFamily="34" charset="0"/>
                <a:cs typeface="Calibri" panose="020F0502020204030204" pitchFamily="34" charset="0"/>
              </a:rPr>
              <a:t>official</a:t>
            </a:r>
            <a:r>
              <a:rPr lang="it-IT" sz="3200" dirty="0">
                <a:latin typeface="Calibri" panose="020F0502020204030204" pitchFamily="34" charset="0"/>
                <a:cs typeface="Calibri" panose="020F0502020204030204" pitchFamily="34" charset="0"/>
              </a:rPr>
              <a:t> </a:t>
            </a:r>
            <a:r>
              <a:rPr lang="it-IT" sz="3200" dirty="0" err="1">
                <a:latin typeface="Calibri" panose="020F0502020204030204" pitchFamily="34" charset="0"/>
                <a:cs typeface="Calibri" panose="020F0502020204030204" pitchFamily="34" charset="0"/>
              </a:rPr>
              <a:t>reserves</a:t>
            </a:r>
            <a:endParaRPr lang="it-IT" sz="3200" dirty="0">
              <a:latin typeface="Calibri" panose="020F0502020204030204" pitchFamily="34" charset="0"/>
              <a:cs typeface="Calibri" panose="020F0502020204030204" pitchFamily="34" charset="0"/>
            </a:endParaRPr>
          </a:p>
        </p:txBody>
      </p:sp>
      <p:sp>
        <p:nvSpPr>
          <p:cNvPr id="3" name="Segnaposto contenuto 2"/>
          <p:cNvSpPr>
            <a:spLocks noGrp="1"/>
          </p:cNvSpPr>
          <p:nvPr>
            <p:ph idx="1"/>
          </p:nvPr>
        </p:nvSpPr>
        <p:spPr>
          <a:xfrm>
            <a:off x="1775520" y="1340768"/>
            <a:ext cx="7962088" cy="5293568"/>
          </a:xfrm>
        </p:spPr>
        <p:txBody>
          <a:bodyPr>
            <a:normAutofit fontScale="92500" lnSpcReduction="10000"/>
          </a:bodyPr>
          <a:lstStyle/>
          <a:p>
            <a:r>
              <a:rPr lang="en-US" dirty="0" smtClean="0">
                <a:cs typeface="Calibri" panose="020F0502020204030204" pitchFamily="34" charset="0"/>
              </a:rPr>
              <a:t>As part of its management of the payment system, the central bank compiles the </a:t>
            </a:r>
            <a:r>
              <a:rPr lang="en-US" dirty="0" smtClean="0">
                <a:solidFill>
                  <a:srgbClr val="FF0000"/>
                </a:solidFill>
                <a:cs typeface="Calibri" panose="020F0502020204030204" pitchFamily="34" charset="0"/>
              </a:rPr>
              <a:t>Balance of payments </a:t>
            </a:r>
            <a:r>
              <a:rPr lang="en-US" dirty="0" smtClean="0">
                <a:cs typeface="Calibri" panose="020F0502020204030204" pitchFamily="34" charset="0"/>
              </a:rPr>
              <a:t>– a document which reports all economic and financial transactions between residents in a country and the rest of the world. As part of this activity the central bank monitors international capital flows and occasionally regulates them. </a:t>
            </a:r>
          </a:p>
          <a:p>
            <a:endParaRPr lang="en-US" dirty="0" smtClean="0">
              <a:cs typeface="Calibri" panose="020F0502020204030204" pitchFamily="34" charset="0"/>
            </a:endParaRPr>
          </a:p>
          <a:p>
            <a:r>
              <a:rPr lang="en-US" dirty="0" smtClean="0">
                <a:cs typeface="Calibri" panose="020F0502020204030204" pitchFamily="34" charset="0"/>
              </a:rPr>
              <a:t>This activity if particularly important if the country operates under a fixed </a:t>
            </a:r>
            <a:r>
              <a:rPr lang="en-US" dirty="0" smtClean="0">
                <a:solidFill>
                  <a:srgbClr val="FF0000"/>
                </a:solidFill>
                <a:cs typeface="Calibri" panose="020F0502020204030204" pitchFamily="34" charset="0"/>
              </a:rPr>
              <a:t>exchange rate regime</a:t>
            </a:r>
            <a:r>
              <a:rPr lang="en-US" dirty="0" smtClean="0">
                <a:cs typeface="Calibri" panose="020F0502020204030204" pitchFamily="34" charset="0"/>
              </a:rPr>
              <a:t> (check definition). In this case, the central bank operates so as to maintain the currency close to the official parity (oscillation bands).  This activity is closely related to </a:t>
            </a:r>
            <a:r>
              <a:rPr lang="en-US" dirty="0" smtClean="0">
                <a:solidFill>
                  <a:srgbClr val="FF0000"/>
                </a:solidFill>
                <a:cs typeface="Calibri" panose="020F0502020204030204" pitchFamily="34" charset="0"/>
              </a:rPr>
              <a:t>the management of official reserves of foreign currency and gold</a:t>
            </a:r>
            <a:r>
              <a:rPr lang="en-US" dirty="0" smtClean="0">
                <a:cs typeface="Calibri" panose="020F0502020204030204" pitchFamily="34" charset="0"/>
              </a:rPr>
              <a:t>.</a:t>
            </a:r>
          </a:p>
          <a:p>
            <a:pPr lvl="1"/>
            <a:endParaRPr lang="en-US" sz="2100" dirty="0"/>
          </a:p>
          <a:p>
            <a:endParaRPr lang="en-US" dirty="0" smtClean="0"/>
          </a:p>
          <a:p>
            <a:pPr lvl="1"/>
            <a:endParaRPr lang="en-US" sz="2100" dirty="0"/>
          </a:p>
          <a:p>
            <a:pPr lvl="1"/>
            <a:endParaRPr lang="it-IT" sz="2100" dirty="0"/>
          </a:p>
          <a:p>
            <a:endParaRPr lang="it-IT" dirty="0" smtClean="0"/>
          </a:p>
        </p:txBody>
      </p:sp>
    </p:spTree>
    <p:extLst>
      <p:ext uri="{BB962C8B-B14F-4D97-AF65-F5344CB8AC3E}">
        <p14:creationId xmlns:p14="http://schemas.microsoft.com/office/powerpoint/2010/main" val="423630865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480530" y="404665"/>
            <a:ext cx="7534275" cy="5743575"/>
          </a:xfrm>
          <a:prstGeom prst="rect">
            <a:avLst/>
          </a:prstGeom>
        </p:spPr>
      </p:pic>
      <p:sp>
        <p:nvSpPr>
          <p:cNvPr id="5" name="Rettangolo 4"/>
          <p:cNvSpPr/>
          <p:nvPr/>
        </p:nvSpPr>
        <p:spPr>
          <a:xfrm>
            <a:off x="2143211" y="6381329"/>
            <a:ext cx="8208912" cy="307777"/>
          </a:xfrm>
          <a:prstGeom prst="rect">
            <a:avLst/>
          </a:prstGeom>
        </p:spPr>
        <p:txBody>
          <a:bodyPr wrap="square">
            <a:spAutoFit/>
          </a:bodyPr>
          <a:lstStyle/>
          <a:p>
            <a:r>
              <a:rPr lang="it-IT" sz="1400" dirty="0"/>
              <a:t>https://www.ecb.europa.eu/pub/annual/annual-accounts/html/ecb.annualaccounts2020~0508aea2f9.ga.html</a:t>
            </a:r>
          </a:p>
        </p:txBody>
      </p:sp>
    </p:spTree>
    <p:extLst>
      <p:ext uri="{BB962C8B-B14F-4D97-AF65-F5344CB8AC3E}">
        <p14:creationId xmlns:p14="http://schemas.microsoft.com/office/powerpoint/2010/main" val="16730289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143211" y="6381329"/>
            <a:ext cx="8208912" cy="307777"/>
          </a:xfrm>
          <a:prstGeom prst="rect">
            <a:avLst/>
          </a:prstGeom>
        </p:spPr>
        <p:txBody>
          <a:bodyPr wrap="square">
            <a:spAutoFit/>
          </a:bodyPr>
          <a:lstStyle/>
          <a:p>
            <a:r>
              <a:rPr lang="it-IT" sz="1400" dirty="0"/>
              <a:t>https://www.ecb.europa.eu/pub/annual/annual-accounts/html/ecb.annualaccounts2020~0508aea2f9.ga.html</a:t>
            </a:r>
          </a:p>
        </p:txBody>
      </p:sp>
      <p:pic>
        <p:nvPicPr>
          <p:cNvPr id="2" name="Immagine 1"/>
          <p:cNvPicPr>
            <a:picLocks noChangeAspect="1"/>
          </p:cNvPicPr>
          <p:nvPr/>
        </p:nvPicPr>
        <p:blipFill>
          <a:blip r:embed="rId2"/>
          <a:stretch>
            <a:fillRect/>
          </a:stretch>
        </p:blipFill>
        <p:spPr>
          <a:xfrm>
            <a:off x="2443163" y="990600"/>
            <a:ext cx="7305675" cy="4876800"/>
          </a:xfrm>
          <a:prstGeom prst="rect">
            <a:avLst/>
          </a:prstGeom>
        </p:spPr>
      </p:pic>
    </p:spTree>
    <p:extLst>
      <p:ext uri="{BB962C8B-B14F-4D97-AF65-F5344CB8AC3E}">
        <p14:creationId xmlns:p14="http://schemas.microsoft.com/office/powerpoint/2010/main" val="13723355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143211" y="6381329"/>
            <a:ext cx="8208912" cy="307777"/>
          </a:xfrm>
          <a:prstGeom prst="rect">
            <a:avLst/>
          </a:prstGeom>
        </p:spPr>
        <p:txBody>
          <a:bodyPr wrap="square">
            <a:spAutoFit/>
          </a:bodyPr>
          <a:lstStyle/>
          <a:p>
            <a:r>
              <a:rPr lang="it-IT" sz="1400" dirty="0"/>
              <a:t>https://www.ecb.europa.eu/pub/annual/annual-accounts/html/ecb.annualaccounts2020~0508aea2f9.ga.html</a:t>
            </a:r>
          </a:p>
        </p:txBody>
      </p:sp>
      <p:pic>
        <p:nvPicPr>
          <p:cNvPr id="3" name="Immagine 2"/>
          <p:cNvPicPr>
            <a:picLocks noChangeAspect="1"/>
          </p:cNvPicPr>
          <p:nvPr/>
        </p:nvPicPr>
        <p:blipFill>
          <a:blip r:embed="rId2"/>
          <a:stretch>
            <a:fillRect/>
          </a:stretch>
        </p:blipFill>
        <p:spPr>
          <a:xfrm>
            <a:off x="2381250" y="685800"/>
            <a:ext cx="7429500" cy="5486400"/>
          </a:xfrm>
          <a:prstGeom prst="rect">
            <a:avLst/>
          </a:prstGeom>
        </p:spPr>
      </p:pic>
    </p:spTree>
    <p:extLst>
      <p:ext uri="{BB962C8B-B14F-4D97-AF65-F5344CB8AC3E}">
        <p14:creationId xmlns:p14="http://schemas.microsoft.com/office/powerpoint/2010/main" val="39262755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152650" y="365127"/>
            <a:ext cx="7831782" cy="831626"/>
          </a:xfrm>
        </p:spPr>
        <p:txBody>
          <a:bodyPr>
            <a:normAutofit/>
          </a:bodyPr>
          <a:lstStyle/>
          <a:p>
            <a:pPr algn="ctr"/>
            <a:r>
              <a:rPr lang="it-IT" sz="4200" dirty="0" err="1">
                <a:cs typeface="Calibri" panose="020F0502020204030204" pitchFamily="34" charset="0"/>
              </a:rPr>
              <a:t>Statistics</a:t>
            </a:r>
            <a:r>
              <a:rPr lang="it-IT" sz="4200" dirty="0">
                <a:cs typeface="Calibri" panose="020F0502020204030204" pitchFamily="34" charset="0"/>
              </a:rPr>
              <a:t> and </a:t>
            </a:r>
            <a:r>
              <a:rPr lang="it-IT" sz="4200" dirty="0" err="1">
                <a:cs typeface="Calibri" panose="020F0502020204030204" pitchFamily="34" charset="0"/>
              </a:rPr>
              <a:t>research</a:t>
            </a:r>
            <a:r>
              <a:rPr lang="it-IT" sz="4200" dirty="0">
                <a:cs typeface="Calibri" panose="020F0502020204030204" pitchFamily="34" charset="0"/>
              </a:rPr>
              <a:t> (ECB)</a:t>
            </a:r>
          </a:p>
        </p:txBody>
      </p:sp>
      <p:sp>
        <p:nvSpPr>
          <p:cNvPr id="3" name="Segnaposto contenuto 2"/>
          <p:cNvSpPr>
            <a:spLocks noGrp="1"/>
          </p:cNvSpPr>
          <p:nvPr>
            <p:ph idx="1"/>
          </p:nvPr>
        </p:nvSpPr>
        <p:spPr>
          <a:xfrm>
            <a:off x="2009800" y="1484784"/>
            <a:ext cx="8172400" cy="4944616"/>
          </a:xfrm>
        </p:spPr>
        <p:txBody>
          <a:bodyPr>
            <a:normAutofit fontScale="85000" lnSpcReduction="20000"/>
          </a:bodyPr>
          <a:lstStyle/>
          <a:p>
            <a:r>
              <a:rPr lang="en-US" dirty="0">
                <a:latin typeface="Calibri" panose="020F0502020204030204" pitchFamily="34" charset="0"/>
                <a:cs typeface="Calibri" panose="020F0502020204030204" pitchFamily="34" charset="0"/>
              </a:rPr>
              <a:t>The ECB, assisted by the NCBs, develops, collects, compiles and disseminates </a:t>
            </a:r>
            <a:r>
              <a:rPr lang="en-US" dirty="0" smtClean="0">
                <a:latin typeface="Calibri" panose="020F0502020204030204" pitchFamily="34" charset="0"/>
                <a:cs typeface="Calibri" panose="020F0502020204030204" pitchFamily="34" charset="0"/>
              </a:rPr>
              <a:t>a wide </a:t>
            </a:r>
            <a:r>
              <a:rPr lang="en-US" dirty="0">
                <a:latin typeface="Calibri" panose="020F0502020204030204" pitchFamily="34" charset="0"/>
                <a:cs typeface="Calibri" panose="020F0502020204030204" pitchFamily="34" charset="0"/>
              </a:rPr>
              <a:t>range of statistics which are important to support the monetary policy of </a:t>
            </a:r>
            <a:r>
              <a:rPr lang="en-US" dirty="0" smtClean="0">
                <a:latin typeface="Calibri" panose="020F0502020204030204" pitchFamily="34" charset="0"/>
                <a:cs typeface="Calibri" panose="020F0502020204030204" pitchFamily="34" charset="0"/>
              </a:rPr>
              <a:t>the euro </a:t>
            </a:r>
            <a:r>
              <a:rPr lang="en-US" dirty="0">
                <a:latin typeface="Calibri" panose="020F0502020204030204" pitchFamily="34" charset="0"/>
                <a:cs typeface="Calibri" panose="020F0502020204030204" pitchFamily="34" charset="0"/>
              </a:rPr>
              <a:t>area, the supervisory functions of the ECB, various other tasks of the </a:t>
            </a:r>
            <a:r>
              <a:rPr lang="en-US" dirty="0" smtClean="0">
                <a:latin typeface="Calibri" panose="020F0502020204030204" pitchFamily="34" charset="0"/>
                <a:cs typeface="Calibri" panose="020F0502020204030204" pitchFamily="34" charset="0"/>
              </a:rPr>
              <a:t>ESCB and </a:t>
            </a:r>
            <a:r>
              <a:rPr lang="en-US" dirty="0">
                <a:latin typeface="Calibri" panose="020F0502020204030204" pitchFamily="34" charset="0"/>
                <a:cs typeface="Calibri" panose="020F0502020204030204" pitchFamily="34" charset="0"/>
              </a:rPr>
              <a:t>the tasks of the European Systemic Risk Board. These statistics are also </a:t>
            </a:r>
            <a:r>
              <a:rPr lang="en-US" dirty="0" smtClean="0">
                <a:latin typeface="Calibri" panose="020F0502020204030204" pitchFamily="34" charset="0"/>
                <a:cs typeface="Calibri" panose="020F0502020204030204" pitchFamily="34" charset="0"/>
              </a:rPr>
              <a:t>used by </a:t>
            </a:r>
            <a:r>
              <a:rPr lang="en-US" dirty="0">
                <a:latin typeface="Calibri" panose="020F0502020204030204" pitchFamily="34" charset="0"/>
                <a:cs typeface="Calibri" panose="020F0502020204030204" pitchFamily="34" charset="0"/>
              </a:rPr>
              <a:t>public authorities, financial market participants, the media and the general public</a:t>
            </a:r>
            <a:r>
              <a:rPr lang="en-US" dirty="0" smtClean="0">
                <a:latin typeface="Calibri" panose="020F0502020204030204" pitchFamily="34" charset="0"/>
                <a:cs typeface="Calibri" panose="020F0502020204030204" pitchFamily="34" charset="0"/>
              </a:rPr>
              <a:t>.</a:t>
            </a:r>
          </a:p>
          <a:p>
            <a:endParaRPr lang="en-US" dirty="0" smtClean="0">
              <a:latin typeface="Calibri" panose="020F0502020204030204" pitchFamily="34" charset="0"/>
              <a:cs typeface="Calibri" panose="020F0502020204030204" pitchFamily="34" charset="0"/>
            </a:endParaRPr>
          </a:p>
          <a:p>
            <a:r>
              <a:rPr lang="en-US" dirty="0">
                <a:latin typeface="Calibri" panose="020F0502020204030204" pitchFamily="34" charset="0"/>
                <a:cs typeface="Calibri" panose="020F0502020204030204" pitchFamily="34" charset="0"/>
              </a:rPr>
              <a:t>The production of high-quality scientific research helps provide solid and </a:t>
            </a:r>
            <a:r>
              <a:rPr lang="en-US" dirty="0" smtClean="0">
                <a:latin typeface="Calibri" panose="020F0502020204030204" pitchFamily="34" charset="0"/>
                <a:cs typeface="Calibri" panose="020F0502020204030204" pitchFamily="34" charset="0"/>
              </a:rPr>
              <a:t>rigorous foundations </a:t>
            </a:r>
            <a:r>
              <a:rPr lang="en-US" dirty="0">
                <a:latin typeface="Calibri" panose="020F0502020204030204" pitchFamily="34" charset="0"/>
                <a:cs typeface="Calibri" panose="020F0502020204030204" pitchFamily="34" charset="0"/>
              </a:rPr>
              <a:t>for the ECB’s policy analysis and thereby makes an </a:t>
            </a:r>
            <a:r>
              <a:rPr lang="en-US" dirty="0" smtClean="0">
                <a:latin typeface="Calibri" panose="020F0502020204030204" pitchFamily="34" charset="0"/>
                <a:cs typeface="Calibri" panose="020F0502020204030204" pitchFamily="34" charset="0"/>
              </a:rPr>
              <a:t>important contribution </a:t>
            </a:r>
            <a:r>
              <a:rPr lang="en-US" dirty="0">
                <a:latin typeface="Calibri" panose="020F0502020204030204" pitchFamily="34" charset="0"/>
                <a:cs typeface="Calibri" panose="020F0502020204030204" pitchFamily="34" charset="0"/>
              </a:rPr>
              <a:t>to the achievement of policy objectives. During 2016 economic </a:t>
            </a:r>
            <a:r>
              <a:rPr lang="en-US" dirty="0" smtClean="0">
                <a:latin typeface="Calibri" panose="020F0502020204030204" pitchFamily="34" charset="0"/>
                <a:cs typeface="Calibri" panose="020F0502020204030204" pitchFamily="34" charset="0"/>
              </a:rPr>
              <a:t>research at </a:t>
            </a:r>
            <a:r>
              <a:rPr lang="en-US" dirty="0">
                <a:latin typeface="Calibri" panose="020F0502020204030204" pitchFamily="34" charset="0"/>
                <a:cs typeface="Calibri" panose="020F0502020204030204" pitchFamily="34" charset="0"/>
              </a:rPr>
              <a:t>the ECB provided new insights into many challenging and shifting </a:t>
            </a:r>
            <a:r>
              <a:rPr lang="en-US" dirty="0" smtClean="0">
                <a:latin typeface="Calibri" panose="020F0502020204030204" pitchFamily="34" charset="0"/>
                <a:cs typeface="Calibri" panose="020F0502020204030204" pitchFamily="34" charset="0"/>
              </a:rPr>
              <a:t>analytical priorities</a:t>
            </a:r>
            <a:r>
              <a:rPr lang="en-US" dirty="0">
                <a:latin typeface="Calibri" panose="020F0502020204030204" pitchFamily="34" charset="0"/>
                <a:cs typeface="Calibri" panose="020F0502020204030204" pitchFamily="34" charset="0"/>
              </a:rPr>
              <a:t>. In addition, the activities of three research networks fostered </a:t>
            </a:r>
            <a:r>
              <a:rPr lang="en-US" dirty="0" smtClean="0">
                <a:latin typeface="Calibri" panose="020F0502020204030204" pitchFamily="34" charset="0"/>
                <a:cs typeface="Calibri" panose="020F0502020204030204" pitchFamily="34" charset="0"/>
              </a:rPr>
              <a:t>intense collaboration </a:t>
            </a:r>
            <a:r>
              <a:rPr lang="en-US" dirty="0">
                <a:latin typeface="Calibri" panose="020F0502020204030204" pitchFamily="34" charset="0"/>
                <a:cs typeface="Calibri" panose="020F0502020204030204" pitchFamily="34" charset="0"/>
              </a:rPr>
              <a:t>among researchers throughout the ESCB.92</a:t>
            </a:r>
          </a:p>
        </p:txBody>
      </p:sp>
    </p:spTree>
    <p:extLst>
      <p:ext uri="{BB962C8B-B14F-4D97-AF65-F5344CB8AC3E}">
        <p14:creationId xmlns:p14="http://schemas.microsoft.com/office/powerpoint/2010/main" val="219220478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290763" y="1071563"/>
            <a:ext cx="7610475" cy="4714875"/>
          </a:xfrm>
          <a:prstGeom prst="rect">
            <a:avLst/>
          </a:prstGeom>
        </p:spPr>
      </p:pic>
      <p:sp>
        <p:nvSpPr>
          <p:cNvPr id="5" name="Rettangolo 4"/>
          <p:cNvSpPr/>
          <p:nvPr/>
        </p:nvSpPr>
        <p:spPr>
          <a:xfrm>
            <a:off x="2135560" y="6381329"/>
            <a:ext cx="8208912" cy="307777"/>
          </a:xfrm>
          <a:prstGeom prst="rect">
            <a:avLst/>
          </a:prstGeom>
        </p:spPr>
        <p:txBody>
          <a:bodyPr wrap="square">
            <a:spAutoFit/>
          </a:bodyPr>
          <a:lstStyle/>
          <a:p>
            <a:r>
              <a:rPr lang="it-IT" sz="1400" dirty="0"/>
              <a:t>https://www.ecb.europa.eu/pub/annual/annual-accounts/html/ecb.annualaccounts2020~0508aea2f9.ga.html</a:t>
            </a:r>
          </a:p>
        </p:txBody>
      </p:sp>
    </p:spTree>
    <p:extLst>
      <p:ext uri="{BB962C8B-B14F-4D97-AF65-F5344CB8AC3E}">
        <p14:creationId xmlns:p14="http://schemas.microsoft.com/office/powerpoint/2010/main" val="13582720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400300" y="390525"/>
            <a:ext cx="7391400" cy="6076950"/>
          </a:xfrm>
          <a:prstGeom prst="rect">
            <a:avLst/>
          </a:prstGeom>
        </p:spPr>
      </p:pic>
      <p:sp>
        <p:nvSpPr>
          <p:cNvPr id="3" name="Rettangolo 2"/>
          <p:cNvSpPr/>
          <p:nvPr/>
        </p:nvSpPr>
        <p:spPr>
          <a:xfrm>
            <a:off x="2135560" y="6381329"/>
            <a:ext cx="8208912" cy="307777"/>
          </a:xfrm>
          <a:prstGeom prst="rect">
            <a:avLst/>
          </a:prstGeom>
        </p:spPr>
        <p:txBody>
          <a:bodyPr wrap="square">
            <a:spAutoFit/>
          </a:bodyPr>
          <a:lstStyle/>
          <a:p>
            <a:r>
              <a:rPr lang="it-IT" sz="1400" dirty="0"/>
              <a:t>https://www.ecb.europa.eu/pub/annual/annual-accounts/html/ecb.annualaccounts2020~0508aea2f9.ga.html</a:t>
            </a:r>
          </a:p>
        </p:txBody>
      </p:sp>
    </p:spTree>
    <p:extLst>
      <p:ext uri="{BB962C8B-B14F-4D97-AF65-F5344CB8AC3E}">
        <p14:creationId xmlns:p14="http://schemas.microsoft.com/office/powerpoint/2010/main" val="336947123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495601" y="260648"/>
            <a:ext cx="7286005" cy="6076288"/>
          </a:xfrm>
          <a:prstGeom prst="rect">
            <a:avLst/>
          </a:prstGeom>
        </p:spPr>
      </p:pic>
      <p:sp>
        <p:nvSpPr>
          <p:cNvPr id="3" name="Rettangolo 2"/>
          <p:cNvSpPr/>
          <p:nvPr/>
        </p:nvSpPr>
        <p:spPr>
          <a:xfrm>
            <a:off x="2135560" y="6381329"/>
            <a:ext cx="8208912" cy="307777"/>
          </a:xfrm>
          <a:prstGeom prst="rect">
            <a:avLst/>
          </a:prstGeom>
        </p:spPr>
        <p:txBody>
          <a:bodyPr wrap="square">
            <a:spAutoFit/>
          </a:bodyPr>
          <a:lstStyle/>
          <a:p>
            <a:r>
              <a:rPr lang="it-IT" sz="1400" dirty="0"/>
              <a:t>https://www.ecb.europa.eu/pub/annual/annual-accounts/html/ecb.annualaccounts2020~0508aea2f9.ga.html</a:t>
            </a:r>
          </a:p>
        </p:txBody>
      </p:sp>
    </p:spTree>
    <p:extLst>
      <p:ext uri="{BB962C8B-B14F-4D97-AF65-F5344CB8AC3E}">
        <p14:creationId xmlns:p14="http://schemas.microsoft.com/office/powerpoint/2010/main" val="9231328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2390775" y="576263"/>
            <a:ext cx="7410450" cy="5705475"/>
          </a:xfrm>
          <a:prstGeom prst="rect">
            <a:avLst/>
          </a:prstGeom>
        </p:spPr>
      </p:pic>
      <p:sp>
        <p:nvSpPr>
          <p:cNvPr id="3" name="Rettangolo 2"/>
          <p:cNvSpPr/>
          <p:nvPr/>
        </p:nvSpPr>
        <p:spPr>
          <a:xfrm>
            <a:off x="2135560" y="6381329"/>
            <a:ext cx="8208912" cy="307777"/>
          </a:xfrm>
          <a:prstGeom prst="rect">
            <a:avLst/>
          </a:prstGeom>
        </p:spPr>
        <p:txBody>
          <a:bodyPr wrap="square">
            <a:spAutoFit/>
          </a:bodyPr>
          <a:lstStyle/>
          <a:p>
            <a:r>
              <a:rPr lang="it-IT" sz="1400" dirty="0"/>
              <a:t>https://www.ecb.europa.eu/pub/annual/annual-accounts/html/ecb.annualaccounts2020~0508aea2f9.ga.html</a:t>
            </a:r>
          </a:p>
        </p:txBody>
      </p:sp>
    </p:spTree>
    <p:extLst>
      <p:ext uri="{BB962C8B-B14F-4D97-AF65-F5344CB8AC3E}">
        <p14:creationId xmlns:p14="http://schemas.microsoft.com/office/powerpoint/2010/main" val="241423354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t>Central </a:t>
            </a:r>
            <a:r>
              <a:rPr lang="it-IT" sz="4200" dirty="0" err="1"/>
              <a:t>Bank</a:t>
            </a:r>
            <a:r>
              <a:rPr lang="it-IT" sz="4200" dirty="0"/>
              <a:t> </a:t>
            </a:r>
            <a:r>
              <a:rPr lang="it-IT" sz="4200" dirty="0" err="1"/>
              <a:t>Risks</a:t>
            </a:r>
            <a:r>
              <a:rPr lang="it-IT" sz="4200" dirty="0"/>
              <a:t> (ECB) </a:t>
            </a:r>
          </a:p>
        </p:txBody>
      </p:sp>
      <p:sp>
        <p:nvSpPr>
          <p:cNvPr id="3" name="Segnaposto contenuto 2"/>
          <p:cNvSpPr>
            <a:spLocks noGrp="1"/>
          </p:cNvSpPr>
          <p:nvPr>
            <p:ph idx="1"/>
          </p:nvPr>
        </p:nvSpPr>
        <p:spPr/>
        <p:txBody>
          <a:bodyPr>
            <a:normAutofit fontScale="85000" lnSpcReduction="20000"/>
          </a:bodyPr>
          <a:lstStyle/>
          <a:p>
            <a:pPr fontAlgn="base"/>
            <a:r>
              <a:rPr lang="en-US" dirty="0"/>
              <a:t>The following sections focus on the risks, their sources and the applicable risk control frameworks.</a:t>
            </a:r>
          </a:p>
          <a:p>
            <a:pPr fontAlgn="base"/>
            <a:r>
              <a:rPr lang="en-US" b="1" dirty="0"/>
              <a:t>1.4.1 Financial risks</a:t>
            </a:r>
          </a:p>
          <a:p>
            <a:pPr fontAlgn="base"/>
            <a:r>
              <a:rPr lang="en-US" b="1" dirty="0"/>
              <a:t>The Executive Board proposes policies and procedures that ensure an appropriate level of protection against the financial risks to which the ECB is exposed.</a:t>
            </a:r>
            <a:r>
              <a:rPr lang="en-US" dirty="0"/>
              <a:t> The Risk Management Committee (RMC), which comprises experts from </a:t>
            </a:r>
            <a:r>
              <a:rPr lang="en-US" dirty="0" err="1"/>
              <a:t>Eurosystem</a:t>
            </a:r>
            <a:r>
              <a:rPr lang="en-US" dirty="0"/>
              <a:t> central banks, contributes to the monitoring, measuring and reporting of financial risks related to the balance sheet of the </a:t>
            </a:r>
            <a:r>
              <a:rPr lang="en-US" dirty="0" err="1"/>
              <a:t>Eurosystem</a:t>
            </a:r>
            <a:r>
              <a:rPr lang="en-US" dirty="0"/>
              <a:t>, and it defines and reviews the associated methodologies and frameworks. In this way, the RMC helps the decision-making bodies to ensure an appropriate level of protection for the </a:t>
            </a:r>
            <a:r>
              <a:rPr lang="en-US" dirty="0" err="1"/>
              <a:t>Eurosystem</a:t>
            </a:r>
            <a:r>
              <a:rPr lang="en-US" dirty="0"/>
              <a:t>.</a:t>
            </a:r>
          </a:p>
          <a:p>
            <a:pPr fontAlgn="base"/>
            <a:r>
              <a:rPr lang="en-US" b="1" dirty="0"/>
              <a:t>Financial risks arise from the ECB’s core activities and associated exposures.</a:t>
            </a:r>
            <a:r>
              <a:rPr lang="en-US" dirty="0"/>
              <a:t> The risk control frameworks and limits that the ECB uses to manage its risk profile differ across types of operation, reflecting the policy or investment objectives of the different portfolios and the risk characteristics of the underlying assets</a:t>
            </a:r>
            <a:r>
              <a:rPr lang="en-US" dirty="0" smtClean="0"/>
              <a:t>.</a:t>
            </a:r>
            <a:endParaRPr lang="en-US" dirty="0"/>
          </a:p>
        </p:txBody>
      </p:sp>
      <p:sp>
        <p:nvSpPr>
          <p:cNvPr id="4" name="Rettangolo 3"/>
          <p:cNvSpPr/>
          <p:nvPr/>
        </p:nvSpPr>
        <p:spPr>
          <a:xfrm>
            <a:off x="2135560" y="6381329"/>
            <a:ext cx="8208912" cy="307777"/>
          </a:xfrm>
          <a:prstGeom prst="rect">
            <a:avLst/>
          </a:prstGeom>
        </p:spPr>
        <p:txBody>
          <a:bodyPr wrap="square">
            <a:spAutoFit/>
          </a:bodyPr>
          <a:lstStyle/>
          <a:p>
            <a:r>
              <a:rPr lang="it-IT" sz="1400" dirty="0"/>
              <a:t>https://www.ecb.europa.eu/pub/annual/annual-accounts/html/ecb.annualaccounts2020~0508aea2f9.ga.html</a:t>
            </a:r>
          </a:p>
        </p:txBody>
      </p:sp>
    </p:spTree>
    <p:extLst>
      <p:ext uri="{BB962C8B-B14F-4D97-AF65-F5344CB8AC3E}">
        <p14:creationId xmlns:p14="http://schemas.microsoft.com/office/powerpoint/2010/main" val="357953962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t>Central </a:t>
            </a:r>
            <a:r>
              <a:rPr lang="it-IT" sz="4200" dirty="0" err="1"/>
              <a:t>Bank</a:t>
            </a:r>
            <a:r>
              <a:rPr lang="it-IT" sz="4200" dirty="0"/>
              <a:t> </a:t>
            </a:r>
            <a:r>
              <a:rPr lang="it-IT" sz="4200" dirty="0" err="1"/>
              <a:t>Risks</a:t>
            </a:r>
            <a:r>
              <a:rPr lang="it-IT" sz="4200" dirty="0"/>
              <a:t> (ECB), 2 </a:t>
            </a:r>
          </a:p>
        </p:txBody>
      </p:sp>
      <p:sp>
        <p:nvSpPr>
          <p:cNvPr id="3" name="Segnaposto contenuto 2"/>
          <p:cNvSpPr>
            <a:spLocks noGrp="1"/>
          </p:cNvSpPr>
          <p:nvPr>
            <p:ph idx="1"/>
          </p:nvPr>
        </p:nvSpPr>
        <p:spPr/>
        <p:txBody>
          <a:bodyPr>
            <a:normAutofit fontScale="70000" lnSpcReduction="20000"/>
          </a:bodyPr>
          <a:lstStyle/>
          <a:p>
            <a:pPr fontAlgn="base"/>
            <a:r>
              <a:rPr lang="en-US" b="1" dirty="0" smtClean="0"/>
              <a:t>To </a:t>
            </a:r>
            <a:r>
              <a:rPr lang="en-US" b="1" dirty="0"/>
              <a:t>monitor and assess the risks, the ECB relies on a number of risk estimation techniques developed by its experts.</a:t>
            </a:r>
            <a:r>
              <a:rPr lang="en-US" dirty="0"/>
              <a:t> These techniques are based on a joint market and credit risk simulation framework. The core modelling concepts, techniques and assumptions underlying the risk measures draw on industry standards and available market data. The risks are typically quantified as the expected shortfall (ES),</a:t>
            </a:r>
            <a:r>
              <a:rPr lang="en-US" baseline="30000" dirty="0"/>
              <a:t>[</a:t>
            </a:r>
            <a:r>
              <a:rPr lang="en-US" baseline="30000" dirty="0">
                <a:hlinkClick r:id="rId2"/>
              </a:rPr>
              <a:t>18</a:t>
            </a:r>
            <a:r>
              <a:rPr lang="en-US" baseline="30000" dirty="0"/>
              <a:t>]</a:t>
            </a:r>
            <a:r>
              <a:rPr lang="en-US" dirty="0"/>
              <a:t> estimated at the 99% confidence level over a one-year horizon. Two approaches are used to calculate risks: (i) the accounting approach, under which the ECB’s revaluation accounts are considered as a buffer in the calculation of risk estimates in line with all applicable accounting rules; and (ii) the financial approach, under which the revaluation accounts are not considered as a buffer in the risk calculation. The ECB also calculates other risk measures at different confidence levels, performs sensitivity and stress scenario analyses, and assesses longer-term projections of exposures and income to maintain a comprehensive picture of the </a:t>
            </a:r>
            <a:r>
              <a:rPr lang="en-US" dirty="0" smtClean="0"/>
              <a:t>risks.</a:t>
            </a:r>
          </a:p>
          <a:p>
            <a:pPr fontAlgn="base"/>
            <a:r>
              <a:rPr lang="en-US" b="1" dirty="0"/>
              <a:t>The total risks of the ECB increased during the year.</a:t>
            </a:r>
            <a:r>
              <a:rPr lang="en-US" dirty="0"/>
              <a:t> At the end of 2020 the total financial risks for all the ECB’s portfolios combined, as measured by the ES at the 99% confidence level over a one-year horizon under the accounting approach, stood at €12.8 billion, which was €4.6 billion higher than the risks estimated as at the end of 2019 (Chart 20). The increase in estimated risks is mainly attributable to the net asset purchases under both the PEPP and the APP.</a:t>
            </a:r>
          </a:p>
        </p:txBody>
      </p:sp>
      <p:sp>
        <p:nvSpPr>
          <p:cNvPr id="4" name="Rettangolo 3"/>
          <p:cNvSpPr/>
          <p:nvPr/>
        </p:nvSpPr>
        <p:spPr>
          <a:xfrm>
            <a:off x="2135560" y="6381329"/>
            <a:ext cx="8208912" cy="307777"/>
          </a:xfrm>
          <a:prstGeom prst="rect">
            <a:avLst/>
          </a:prstGeom>
        </p:spPr>
        <p:txBody>
          <a:bodyPr wrap="square">
            <a:spAutoFit/>
          </a:bodyPr>
          <a:lstStyle/>
          <a:p>
            <a:r>
              <a:rPr lang="it-IT" sz="1400" dirty="0"/>
              <a:t>https://www.ecb.europa.eu/pub/annual/annual-accounts/html/ecb.annualaccounts2020~0508aea2f9.ga.html</a:t>
            </a:r>
          </a:p>
        </p:txBody>
      </p:sp>
    </p:spTree>
    <p:extLst>
      <p:ext uri="{BB962C8B-B14F-4D97-AF65-F5344CB8AC3E}">
        <p14:creationId xmlns:p14="http://schemas.microsoft.com/office/powerpoint/2010/main" val="265862611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t>Central </a:t>
            </a:r>
            <a:r>
              <a:rPr lang="it-IT" sz="4200" dirty="0" err="1"/>
              <a:t>Bank</a:t>
            </a:r>
            <a:r>
              <a:rPr lang="it-IT" sz="4200" dirty="0"/>
              <a:t> </a:t>
            </a:r>
            <a:r>
              <a:rPr lang="it-IT" sz="4200" dirty="0" err="1"/>
              <a:t>Risks</a:t>
            </a:r>
            <a:r>
              <a:rPr lang="it-IT" sz="4200" dirty="0"/>
              <a:t> (ECB), 3 </a:t>
            </a:r>
          </a:p>
        </p:txBody>
      </p:sp>
      <p:sp>
        <p:nvSpPr>
          <p:cNvPr id="3" name="Segnaposto contenuto 2"/>
          <p:cNvSpPr>
            <a:spLocks noGrp="1"/>
          </p:cNvSpPr>
          <p:nvPr>
            <p:ph idx="1"/>
          </p:nvPr>
        </p:nvSpPr>
        <p:spPr/>
        <p:txBody>
          <a:bodyPr>
            <a:normAutofit fontScale="70000" lnSpcReduction="20000"/>
          </a:bodyPr>
          <a:lstStyle/>
          <a:p>
            <a:pPr fontAlgn="base"/>
            <a:r>
              <a:rPr lang="en-US" b="1" dirty="0" smtClean="0"/>
              <a:t>Credit </a:t>
            </a:r>
            <a:r>
              <a:rPr lang="en-US" b="1" dirty="0"/>
              <a:t>risk arises from the ECB’s monetary policy portfolios, its euro-denominated own funds portfolio and its foreign reserve holdings.</a:t>
            </a:r>
            <a:r>
              <a:rPr lang="en-US" dirty="0"/>
              <a:t> While securities held for monetary policy purposes are valued at </a:t>
            </a:r>
            <a:r>
              <a:rPr lang="en-US" dirty="0" err="1"/>
              <a:t>amortised</a:t>
            </a:r>
            <a:r>
              <a:rPr lang="en-US" dirty="0"/>
              <a:t> cost subject to impairment and are therefore, in the absence of sales, not subject to price changes associated with credit migrations, they are still subject to credit default risk. Euro-denominated own funds and foreign reserves are valued at market prices and, as such, are subject to credit migration and default risk. Credit risk increased compared with the previous year owing to the expansion of the ECB’s Balance Sheet through purchases of securities under the APP and the PEPP.</a:t>
            </a:r>
          </a:p>
          <a:p>
            <a:pPr fontAlgn="base"/>
            <a:r>
              <a:rPr lang="en-US" dirty="0"/>
              <a:t>Credit risk is mitigated mainly through the application of eligibility criteria, due diligence procedures and limits that differ across portfolios</a:t>
            </a:r>
            <a:r>
              <a:rPr lang="en-US" dirty="0" smtClean="0"/>
              <a:t>.</a:t>
            </a:r>
          </a:p>
          <a:p>
            <a:pPr fontAlgn="base"/>
            <a:r>
              <a:rPr lang="en-US" b="1" dirty="0"/>
              <a:t>Currency and commodity risks arise from the ECB’s foreign currency and gold holdings.</a:t>
            </a:r>
            <a:r>
              <a:rPr lang="en-US" dirty="0"/>
              <a:t> The currency risk increased compared to the previous year owing to lower currency revaluation accounts, which act as buffers against adverse exchange rate movements.</a:t>
            </a:r>
          </a:p>
          <a:p>
            <a:pPr fontAlgn="base"/>
            <a:r>
              <a:rPr lang="en-US" dirty="0"/>
              <a:t>In view of the policy role of these assets, the ECB does not hedge the related currency and commodity risks. Instead, these risks are mitigated through the existence of revaluation accounts and the diversification of the holdings across different currencies and gold.</a:t>
            </a:r>
          </a:p>
          <a:p>
            <a:pPr fontAlgn="base"/>
            <a:endParaRPr lang="en-US" dirty="0"/>
          </a:p>
          <a:p>
            <a:pPr fontAlgn="base"/>
            <a:endParaRPr lang="en-US" dirty="0"/>
          </a:p>
        </p:txBody>
      </p:sp>
      <p:sp>
        <p:nvSpPr>
          <p:cNvPr id="4" name="Rettangolo 3"/>
          <p:cNvSpPr/>
          <p:nvPr/>
        </p:nvSpPr>
        <p:spPr>
          <a:xfrm>
            <a:off x="2135560" y="6381329"/>
            <a:ext cx="8208912" cy="307777"/>
          </a:xfrm>
          <a:prstGeom prst="rect">
            <a:avLst/>
          </a:prstGeom>
        </p:spPr>
        <p:txBody>
          <a:bodyPr wrap="square">
            <a:spAutoFit/>
          </a:bodyPr>
          <a:lstStyle/>
          <a:p>
            <a:r>
              <a:rPr lang="it-IT" sz="1400" dirty="0"/>
              <a:t>https://www.ecb.europa.eu/pub/annual/annual-accounts/html/ecb.annualaccounts2020~0508aea2f9.ga.html</a:t>
            </a:r>
          </a:p>
        </p:txBody>
      </p:sp>
    </p:spTree>
    <p:extLst>
      <p:ext uri="{BB962C8B-B14F-4D97-AF65-F5344CB8AC3E}">
        <p14:creationId xmlns:p14="http://schemas.microsoft.com/office/powerpoint/2010/main" val="9146439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t>Central </a:t>
            </a:r>
            <a:r>
              <a:rPr lang="it-IT" sz="4200" dirty="0" err="1"/>
              <a:t>Bank</a:t>
            </a:r>
            <a:r>
              <a:rPr lang="it-IT" sz="4200" dirty="0"/>
              <a:t> </a:t>
            </a:r>
            <a:r>
              <a:rPr lang="it-IT" sz="4200" dirty="0" err="1"/>
              <a:t>Risks</a:t>
            </a:r>
            <a:r>
              <a:rPr lang="it-IT" sz="4200" dirty="0"/>
              <a:t> (ECB), 4 </a:t>
            </a:r>
          </a:p>
        </p:txBody>
      </p:sp>
      <p:sp>
        <p:nvSpPr>
          <p:cNvPr id="3" name="Segnaposto contenuto 2"/>
          <p:cNvSpPr>
            <a:spLocks noGrp="1"/>
          </p:cNvSpPr>
          <p:nvPr>
            <p:ph idx="1"/>
          </p:nvPr>
        </p:nvSpPr>
        <p:spPr/>
        <p:txBody>
          <a:bodyPr>
            <a:normAutofit fontScale="70000" lnSpcReduction="20000"/>
          </a:bodyPr>
          <a:lstStyle/>
          <a:p>
            <a:pPr fontAlgn="base"/>
            <a:r>
              <a:rPr lang="en-US" b="1" dirty="0"/>
              <a:t>The ECB’s foreign reserves and euro-denominated own funds are mainly invested in fixed income securities and are subject to mark-to-market interest rate risk</a:t>
            </a:r>
            <a:r>
              <a:rPr lang="en-US" dirty="0"/>
              <a:t>, given</a:t>
            </a:r>
            <a:r>
              <a:rPr lang="en-US" b="1" dirty="0"/>
              <a:t> </a:t>
            </a:r>
            <a:r>
              <a:rPr lang="en-US" dirty="0"/>
              <a:t>that they are valued at market prices. The ECB’s foreign reserves are mainly invested in assets with relatively short maturities (see Chart 7 in Section 1.3.1 “Balance Sheet”), while the assets in the own funds portfolio generally have longer maturities (see Chart 9 in Section 1.3.1 “Balance Sheet”). This risk component, as measured under the accounting approach, increased slightly compared to 2019, reflecting developments in market conditions.</a:t>
            </a:r>
          </a:p>
          <a:p>
            <a:pPr fontAlgn="base"/>
            <a:r>
              <a:rPr lang="en-US" dirty="0"/>
              <a:t>The mark-to-market interest rate risk of the ECB is mitigated through asset allocation policies and the revaluation accounts.</a:t>
            </a:r>
          </a:p>
          <a:p>
            <a:pPr fontAlgn="base"/>
            <a:r>
              <a:rPr lang="en-US" b="1" dirty="0"/>
              <a:t>The ECB is also subject to interest rate risk arising from mismatches between the interest rate earned on its assets and the interest rate paid on its liabilities</a:t>
            </a:r>
            <a:r>
              <a:rPr lang="en-US" dirty="0"/>
              <a:t>, which has an impact on its net interest income. This risk is not directly linked to any particular portfolio but rather to the structure of the ECB’s Balance Sheet as a whole and, in particular, the existence of maturity and yield mismatches between assets and liabilities. It is monitored by means of projections of the ECB’s profitability, which indicate that the ECB is expected to continue to earn net interest income in the coming years.</a:t>
            </a:r>
          </a:p>
          <a:p>
            <a:pPr fontAlgn="base"/>
            <a:r>
              <a:rPr lang="en-US" dirty="0"/>
              <a:t>This type of risk is managed through asset allocation policies and is further mitigated by the existence of unremunerated liabilities on the ECB’s Balance Sheet.</a:t>
            </a:r>
          </a:p>
          <a:p>
            <a:pPr fontAlgn="base"/>
            <a:endParaRPr lang="en-US" dirty="0"/>
          </a:p>
        </p:txBody>
      </p:sp>
      <p:sp>
        <p:nvSpPr>
          <p:cNvPr id="4" name="Rettangolo 3"/>
          <p:cNvSpPr/>
          <p:nvPr/>
        </p:nvSpPr>
        <p:spPr>
          <a:xfrm>
            <a:off x="2135560" y="6381329"/>
            <a:ext cx="8208912" cy="307777"/>
          </a:xfrm>
          <a:prstGeom prst="rect">
            <a:avLst/>
          </a:prstGeom>
        </p:spPr>
        <p:txBody>
          <a:bodyPr wrap="square">
            <a:spAutoFit/>
          </a:bodyPr>
          <a:lstStyle/>
          <a:p>
            <a:r>
              <a:rPr lang="it-IT" sz="1400" dirty="0"/>
              <a:t>https://www.ecb.europa.eu/pub/annual/annual-accounts/html/ecb.annualaccounts2020~0508aea2f9.ga.html</a:t>
            </a:r>
          </a:p>
        </p:txBody>
      </p:sp>
    </p:spTree>
    <p:extLst>
      <p:ext uri="{BB962C8B-B14F-4D97-AF65-F5344CB8AC3E}">
        <p14:creationId xmlns:p14="http://schemas.microsoft.com/office/powerpoint/2010/main" val="184462503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t>Central </a:t>
            </a:r>
            <a:r>
              <a:rPr lang="it-IT" sz="4200" dirty="0" err="1"/>
              <a:t>Bank</a:t>
            </a:r>
            <a:r>
              <a:rPr lang="it-IT" sz="4200" dirty="0"/>
              <a:t> </a:t>
            </a:r>
            <a:r>
              <a:rPr lang="it-IT" sz="4200" dirty="0" err="1"/>
              <a:t>Risks</a:t>
            </a:r>
            <a:r>
              <a:rPr lang="it-IT" sz="4200" dirty="0"/>
              <a:t> (ECB), 5</a:t>
            </a:r>
          </a:p>
        </p:txBody>
      </p:sp>
      <p:sp>
        <p:nvSpPr>
          <p:cNvPr id="3" name="Segnaposto contenuto 2"/>
          <p:cNvSpPr>
            <a:spLocks noGrp="1"/>
          </p:cNvSpPr>
          <p:nvPr>
            <p:ph idx="1"/>
          </p:nvPr>
        </p:nvSpPr>
        <p:spPr/>
        <p:txBody>
          <a:bodyPr>
            <a:normAutofit fontScale="85000" lnSpcReduction="20000"/>
          </a:bodyPr>
          <a:lstStyle/>
          <a:p>
            <a:pPr fontAlgn="base"/>
            <a:r>
              <a:rPr lang="en-US" b="1" dirty="0"/>
              <a:t>1.4.2 Operational risk</a:t>
            </a:r>
          </a:p>
          <a:p>
            <a:pPr fontAlgn="base"/>
            <a:r>
              <a:rPr lang="en-US" dirty="0"/>
              <a:t>The Executive Board is responsible for and approves the ECB’s operational risk</a:t>
            </a:r>
            <a:r>
              <a:rPr lang="en-US" baseline="30000" dirty="0"/>
              <a:t>[</a:t>
            </a:r>
            <a:r>
              <a:rPr lang="en-US" baseline="30000" dirty="0">
                <a:hlinkClick r:id="rId2"/>
              </a:rPr>
              <a:t>20</a:t>
            </a:r>
            <a:r>
              <a:rPr lang="en-US" baseline="30000" dirty="0"/>
              <a:t>]</a:t>
            </a:r>
            <a:r>
              <a:rPr lang="en-US" dirty="0"/>
              <a:t> management (ORM) policy and framework. The Operational Risk Committee (ORC) supports the Executive Board in the performance of its role in overseeing the management of operational risks. </a:t>
            </a:r>
            <a:r>
              <a:rPr lang="en-US" b="1" dirty="0"/>
              <a:t>ORM is an integral part of the ECB’s governance structure</a:t>
            </a:r>
            <a:r>
              <a:rPr lang="en-US" baseline="30000" dirty="0"/>
              <a:t>[</a:t>
            </a:r>
            <a:r>
              <a:rPr lang="en-US" baseline="30000" dirty="0">
                <a:hlinkClick r:id="rId3"/>
              </a:rPr>
              <a:t>21</a:t>
            </a:r>
            <a:r>
              <a:rPr lang="en-US" baseline="30000" dirty="0"/>
              <a:t>]</a:t>
            </a:r>
            <a:r>
              <a:rPr lang="en-US" b="1" dirty="0"/>
              <a:t> and management processes.</a:t>
            </a:r>
            <a:endParaRPr lang="en-US" dirty="0"/>
          </a:p>
          <a:p>
            <a:pPr fontAlgn="base"/>
            <a:r>
              <a:rPr lang="en-US" dirty="0"/>
              <a:t>The main objective of the ECB’s ORM framework is to </a:t>
            </a:r>
            <a:r>
              <a:rPr lang="en-US" b="1" dirty="0"/>
              <a:t>contribute to ensuring that the ECB achieves its mission and objectives, while protecting its reputation and assets against loss, misuse and damage</a:t>
            </a:r>
            <a:r>
              <a:rPr lang="en-US" dirty="0"/>
              <a:t>. Under the ORM framework, each business area is responsible for identifying, assessing, responding to, reporting on and monitoring its operational risks, incidents and controls. In this context, the ECB’s risk tolerance policy provides guidance with regard to risk response strategies and risk acceptance procedures. It is linked to a five-by-five risk matrix based on impact and likelihood grading scales using quantitative and qualitative criteria.</a:t>
            </a:r>
          </a:p>
          <a:p>
            <a:endParaRPr lang="it-IT" dirty="0"/>
          </a:p>
        </p:txBody>
      </p:sp>
    </p:spTree>
    <p:extLst>
      <p:ext uri="{BB962C8B-B14F-4D97-AF65-F5344CB8AC3E}">
        <p14:creationId xmlns:p14="http://schemas.microsoft.com/office/powerpoint/2010/main" val="214765403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International </a:t>
            </a:r>
            <a:r>
              <a:rPr lang="it-IT" dirty="0" err="1" smtClean="0"/>
              <a:t>payments</a:t>
            </a:r>
            <a:r>
              <a:rPr lang="it-IT" dirty="0" smtClean="0"/>
              <a:t> and </a:t>
            </a:r>
            <a:r>
              <a:rPr lang="it-IT" dirty="0" err="1" smtClean="0"/>
              <a:t>official</a:t>
            </a:r>
            <a:r>
              <a:rPr lang="it-IT" dirty="0" smtClean="0"/>
              <a:t> </a:t>
            </a:r>
            <a:r>
              <a:rPr lang="it-IT" dirty="0" err="1" smtClean="0"/>
              <a:t>reserves</a:t>
            </a:r>
            <a:endParaRPr lang="it-IT" dirty="0"/>
          </a:p>
        </p:txBody>
      </p:sp>
      <p:sp>
        <p:nvSpPr>
          <p:cNvPr id="3" name="Segnaposto contenuto 2"/>
          <p:cNvSpPr>
            <a:spLocks noGrp="1"/>
          </p:cNvSpPr>
          <p:nvPr>
            <p:ph idx="1"/>
          </p:nvPr>
        </p:nvSpPr>
        <p:spPr/>
        <p:txBody>
          <a:bodyPr>
            <a:normAutofit fontScale="92500" lnSpcReduction="20000"/>
          </a:bodyPr>
          <a:lstStyle/>
          <a:p>
            <a:r>
              <a:rPr lang="en-US" dirty="0"/>
              <a:t>As part of its management of the payment system, the central bank compiles the </a:t>
            </a:r>
            <a:r>
              <a:rPr lang="en-US" dirty="0">
                <a:solidFill>
                  <a:srgbClr val="FF0000"/>
                </a:solidFill>
              </a:rPr>
              <a:t>Balance of payments </a:t>
            </a:r>
            <a:r>
              <a:rPr lang="en-US" dirty="0"/>
              <a:t>– a document which reports all economic and financial transactions between residents in a country and the rest of the world. As part of this activity the central bank monitors international capital flows and occasionally regulates them. </a:t>
            </a:r>
          </a:p>
          <a:p>
            <a:endParaRPr lang="en-US" dirty="0"/>
          </a:p>
          <a:p>
            <a:r>
              <a:rPr lang="en-US" dirty="0"/>
              <a:t>This activity if particularly important if the country operates under a fixed </a:t>
            </a:r>
            <a:r>
              <a:rPr lang="en-US" dirty="0">
                <a:solidFill>
                  <a:srgbClr val="FF0000"/>
                </a:solidFill>
              </a:rPr>
              <a:t>exchange rate regime</a:t>
            </a:r>
            <a:r>
              <a:rPr lang="en-US" dirty="0"/>
              <a:t> (check definition). In this case, the central bank operates so as to maintain the currency close to the official parity (oscillation bands).  </a:t>
            </a:r>
            <a:endParaRPr lang="en-US" dirty="0" smtClean="0"/>
          </a:p>
          <a:p>
            <a:endParaRPr lang="en-US" dirty="0"/>
          </a:p>
          <a:p>
            <a:r>
              <a:rPr lang="en-US" dirty="0" smtClean="0"/>
              <a:t>This </a:t>
            </a:r>
            <a:r>
              <a:rPr lang="en-US" dirty="0"/>
              <a:t>activity is closely related to the </a:t>
            </a:r>
            <a:r>
              <a:rPr lang="en-US" dirty="0">
                <a:solidFill>
                  <a:srgbClr val="FF0000"/>
                </a:solidFill>
              </a:rPr>
              <a:t>management of official reserves </a:t>
            </a:r>
            <a:r>
              <a:rPr lang="en-US" dirty="0"/>
              <a:t>of foreign currency and gold.</a:t>
            </a:r>
            <a:endParaRPr lang="en-US" sz="2400" dirty="0"/>
          </a:p>
          <a:p>
            <a:endParaRPr lang="it-IT" dirty="0"/>
          </a:p>
        </p:txBody>
      </p:sp>
    </p:spTree>
    <p:extLst>
      <p:ext uri="{BB962C8B-B14F-4D97-AF65-F5344CB8AC3E}">
        <p14:creationId xmlns:p14="http://schemas.microsoft.com/office/powerpoint/2010/main" val="37387483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Research</a:t>
            </a:r>
            <a:r>
              <a:rPr lang="it-IT" dirty="0" smtClean="0"/>
              <a:t> and </a:t>
            </a:r>
            <a:r>
              <a:rPr lang="it-IT" dirty="0" err="1" smtClean="0"/>
              <a:t>statistics</a:t>
            </a:r>
            <a:endParaRPr lang="it-IT" dirty="0"/>
          </a:p>
        </p:txBody>
      </p:sp>
      <p:sp>
        <p:nvSpPr>
          <p:cNvPr id="3" name="Segnaposto contenuto 2"/>
          <p:cNvSpPr>
            <a:spLocks noGrp="1"/>
          </p:cNvSpPr>
          <p:nvPr>
            <p:ph idx="1"/>
          </p:nvPr>
        </p:nvSpPr>
        <p:spPr/>
        <p:txBody>
          <a:bodyPr>
            <a:normAutofit/>
          </a:bodyPr>
          <a:lstStyle/>
          <a:p>
            <a:r>
              <a:rPr lang="en-US" dirty="0"/>
              <a:t>The </a:t>
            </a:r>
            <a:r>
              <a:rPr lang="en-US" dirty="0" smtClean="0"/>
              <a:t>CB </a:t>
            </a:r>
            <a:r>
              <a:rPr lang="en-US" dirty="0"/>
              <a:t>develops, collects, compiles and disseminates a </a:t>
            </a:r>
            <a:r>
              <a:rPr lang="en-US" dirty="0">
                <a:solidFill>
                  <a:srgbClr val="FF0000"/>
                </a:solidFill>
              </a:rPr>
              <a:t>wide range of statistics</a:t>
            </a:r>
            <a:r>
              <a:rPr lang="en-US" dirty="0"/>
              <a:t> </a:t>
            </a:r>
            <a:r>
              <a:rPr lang="en-US" dirty="0" smtClean="0"/>
              <a:t>(</a:t>
            </a:r>
            <a:r>
              <a:rPr lang="en-US" dirty="0" smtClean="0">
                <a:solidFill>
                  <a:srgbClr val="FF0000"/>
                </a:solidFill>
              </a:rPr>
              <a:t>including forecasts</a:t>
            </a:r>
            <a:r>
              <a:rPr lang="en-US" dirty="0" smtClean="0"/>
              <a:t>) which </a:t>
            </a:r>
            <a:r>
              <a:rPr lang="en-US" dirty="0"/>
              <a:t>are important to support the monetary </a:t>
            </a:r>
            <a:r>
              <a:rPr lang="en-US" dirty="0" smtClean="0"/>
              <a:t>policy, </a:t>
            </a:r>
            <a:r>
              <a:rPr lang="en-US" dirty="0"/>
              <a:t>the supervisory </a:t>
            </a:r>
            <a:r>
              <a:rPr lang="en-US" dirty="0" smtClean="0"/>
              <a:t>/ regulatory functions and its other tasks. These </a:t>
            </a:r>
            <a:r>
              <a:rPr lang="en-US" dirty="0"/>
              <a:t>statistics are also used by public authorities, financial market participants, the media and the general public.</a:t>
            </a:r>
          </a:p>
          <a:p>
            <a:endParaRPr lang="en-US" dirty="0"/>
          </a:p>
          <a:p>
            <a:r>
              <a:rPr lang="en-US" dirty="0"/>
              <a:t>The </a:t>
            </a:r>
            <a:r>
              <a:rPr lang="en-US" dirty="0">
                <a:solidFill>
                  <a:srgbClr val="FF0000"/>
                </a:solidFill>
              </a:rPr>
              <a:t>production of high-quality scientific research </a:t>
            </a:r>
            <a:r>
              <a:rPr lang="en-US" dirty="0"/>
              <a:t>helps provide solid and </a:t>
            </a:r>
            <a:r>
              <a:rPr lang="en-US" dirty="0" err="1"/>
              <a:t>rigorousfoundations</a:t>
            </a:r>
            <a:r>
              <a:rPr lang="en-US" dirty="0"/>
              <a:t> for the ECB’s policy analysis and thereby makes an important contribution to the achievement of policy objectives. </a:t>
            </a:r>
            <a:endParaRPr lang="en-US" dirty="0" smtClean="0"/>
          </a:p>
          <a:p>
            <a:endParaRPr lang="it-IT" dirty="0"/>
          </a:p>
        </p:txBody>
      </p:sp>
    </p:spTree>
    <p:extLst>
      <p:ext uri="{BB962C8B-B14F-4D97-AF65-F5344CB8AC3E}">
        <p14:creationId xmlns:p14="http://schemas.microsoft.com/office/powerpoint/2010/main" val="251501574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pPr algn="ctr"/>
            <a:r>
              <a:rPr lang="it-IT" sz="4200" dirty="0">
                <a:cs typeface="Calibri" panose="020F0502020204030204" pitchFamily="34" charset="0"/>
              </a:rPr>
              <a:t>Central </a:t>
            </a:r>
            <a:r>
              <a:rPr lang="it-IT" sz="4200" dirty="0" err="1">
                <a:cs typeface="Calibri" panose="020F0502020204030204" pitchFamily="34" charset="0"/>
              </a:rPr>
              <a:t>bank</a:t>
            </a:r>
            <a:r>
              <a:rPr lang="it-IT" sz="4200" dirty="0">
                <a:cs typeface="Calibri" panose="020F0502020204030204" pitchFamily="34" charset="0"/>
              </a:rPr>
              <a:t> </a:t>
            </a:r>
            <a:r>
              <a:rPr lang="it-IT" sz="4200" dirty="0" err="1">
                <a:cs typeface="Calibri" panose="020F0502020204030204" pitchFamily="34" charset="0"/>
              </a:rPr>
              <a:t>functions</a:t>
            </a:r>
            <a:r>
              <a:rPr lang="it-IT" sz="4200" dirty="0">
                <a:cs typeface="Calibri" panose="020F0502020204030204" pitchFamily="34" charset="0"/>
              </a:rPr>
              <a:t> </a:t>
            </a:r>
            <a:r>
              <a:rPr lang="it-IT" sz="4200" dirty="0" err="1">
                <a:cs typeface="Calibri" panose="020F0502020204030204" pitchFamily="34" charset="0"/>
              </a:rPr>
              <a:t>today</a:t>
            </a:r>
            <a:r>
              <a:rPr lang="it-IT" sz="4200" dirty="0">
                <a:cs typeface="Calibri" panose="020F0502020204030204" pitchFamily="34" charset="0"/>
              </a:rPr>
              <a:t>, 2</a:t>
            </a:r>
            <a:endParaRPr lang="it-IT" sz="4200" dirty="0"/>
          </a:p>
        </p:txBody>
      </p:sp>
      <p:pic>
        <p:nvPicPr>
          <p:cNvPr id="4" name="Immagine 3"/>
          <p:cNvPicPr>
            <a:picLocks noChangeAspect="1"/>
          </p:cNvPicPr>
          <p:nvPr/>
        </p:nvPicPr>
        <p:blipFill>
          <a:blip r:embed="rId2"/>
          <a:stretch>
            <a:fillRect/>
          </a:stretch>
        </p:blipFill>
        <p:spPr>
          <a:xfrm>
            <a:off x="2279576" y="1844824"/>
            <a:ext cx="7890020" cy="4248472"/>
          </a:xfrm>
          <a:prstGeom prst="rect">
            <a:avLst/>
          </a:prstGeom>
        </p:spPr>
      </p:pic>
      <p:sp>
        <p:nvSpPr>
          <p:cNvPr id="5" name="Rettangolo 4"/>
          <p:cNvSpPr/>
          <p:nvPr/>
        </p:nvSpPr>
        <p:spPr>
          <a:xfrm>
            <a:off x="1548552" y="6278760"/>
            <a:ext cx="9144000" cy="307777"/>
          </a:xfrm>
          <a:prstGeom prst="rect">
            <a:avLst/>
          </a:prstGeom>
        </p:spPr>
        <p:txBody>
          <a:bodyPr wrap="square">
            <a:spAutoFit/>
          </a:bodyPr>
          <a:lstStyle/>
          <a:p>
            <a:pPr algn="ctr"/>
            <a:r>
              <a:rPr lang="it-IT" sz="1400" dirty="0"/>
              <a:t>https://www.ecb.europa.eu/pub/annual/annual-accounts/html/ecb.annualaccounts2020~0508aea2f9.ga.html</a:t>
            </a:r>
          </a:p>
        </p:txBody>
      </p:sp>
    </p:spTree>
    <p:extLst>
      <p:ext uri="{BB962C8B-B14F-4D97-AF65-F5344CB8AC3E}">
        <p14:creationId xmlns:p14="http://schemas.microsoft.com/office/powerpoint/2010/main" val="153204584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sellaDiTesto 7"/>
          <p:cNvSpPr txBox="1"/>
          <p:nvPr/>
        </p:nvSpPr>
        <p:spPr>
          <a:xfrm>
            <a:off x="1524740" y="6551672"/>
            <a:ext cx="2160240" cy="369332"/>
          </a:xfrm>
          <a:prstGeom prst="rect">
            <a:avLst/>
          </a:prstGeom>
          <a:noFill/>
        </p:spPr>
        <p:txBody>
          <a:bodyPr wrap="square" rtlCol="0">
            <a:spAutoFit/>
          </a:bodyPr>
          <a:lstStyle/>
          <a:p>
            <a:r>
              <a:rPr lang="it-IT" dirty="0"/>
              <a:t>Source ECB AR 2018</a:t>
            </a:r>
          </a:p>
        </p:txBody>
      </p:sp>
      <p:pic>
        <p:nvPicPr>
          <p:cNvPr id="4" name="Immagine 3"/>
          <p:cNvPicPr>
            <a:picLocks noChangeAspect="1"/>
          </p:cNvPicPr>
          <p:nvPr/>
        </p:nvPicPr>
        <p:blipFill>
          <a:blip r:embed="rId2"/>
          <a:stretch>
            <a:fillRect/>
          </a:stretch>
        </p:blipFill>
        <p:spPr>
          <a:xfrm>
            <a:off x="2351585" y="236014"/>
            <a:ext cx="7704855" cy="6500325"/>
          </a:xfrm>
          <a:prstGeom prst="rect">
            <a:avLst/>
          </a:prstGeom>
        </p:spPr>
      </p:pic>
    </p:spTree>
    <p:extLst>
      <p:ext uri="{BB962C8B-B14F-4D97-AF65-F5344CB8AC3E}">
        <p14:creationId xmlns:p14="http://schemas.microsoft.com/office/powerpoint/2010/main" val="302007738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asellaDiTesto 5"/>
          <p:cNvSpPr txBox="1"/>
          <p:nvPr/>
        </p:nvSpPr>
        <p:spPr>
          <a:xfrm>
            <a:off x="1703512" y="6309320"/>
            <a:ext cx="2160240" cy="369332"/>
          </a:xfrm>
          <a:prstGeom prst="rect">
            <a:avLst/>
          </a:prstGeom>
          <a:noFill/>
        </p:spPr>
        <p:txBody>
          <a:bodyPr wrap="square" rtlCol="0">
            <a:spAutoFit/>
          </a:bodyPr>
          <a:lstStyle/>
          <a:p>
            <a:r>
              <a:rPr lang="it-IT" dirty="0"/>
              <a:t>Source ECB AR 2018</a:t>
            </a:r>
          </a:p>
        </p:txBody>
      </p:sp>
      <p:pic>
        <p:nvPicPr>
          <p:cNvPr id="3" name="Immagine 2"/>
          <p:cNvPicPr>
            <a:picLocks noChangeAspect="1"/>
          </p:cNvPicPr>
          <p:nvPr/>
        </p:nvPicPr>
        <p:blipFill>
          <a:blip r:embed="rId2"/>
          <a:stretch>
            <a:fillRect/>
          </a:stretch>
        </p:blipFill>
        <p:spPr>
          <a:xfrm>
            <a:off x="2063552" y="290844"/>
            <a:ext cx="8208912" cy="6376904"/>
          </a:xfrm>
          <a:prstGeom prst="rect">
            <a:avLst/>
          </a:prstGeom>
        </p:spPr>
      </p:pic>
    </p:spTree>
    <p:extLst>
      <p:ext uri="{BB962C8B-B14F-4D97-AF65-F5344CB8AC3E}">
        <p14:creationId xmlns:p14="http://schemas.microsoft.com/office/powerpoint/2010/main" val="264842440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461818" y="836774"/>
            <a:ext cx="11286114" cy="4066147"/>
          </a:xfrm>
          <a:prstGeom prst="rect">
            <a:avLst/>
          </a:prstGeom>
        </p:spPr>
      </p:pic>
    </p:spTree>
    <p:extLst>
      <p:ext uri="{BB962C8B-B14F-4D97-AF65-F5344CB8AC3E}">
        <p14:creationId xmlns:p14="http://schemas.microsoft.com/office/powerpoint/2010/main" val="33317447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money</a:t>
            </a:r>
            <a:r>
              <a:rPr lang="it-IT" dirty="0" smtClean="0"/>
              <a:t> market</a:t>
            </a:r>
            <a:endParaRPr lang="it-IT" dirty="0"/>
          </a:p>
        </p:txBody>
      </p:sp>
      <p:sp>
        <p:nvSpPr>
          <p:cNvPr id="3" name="Segnaposto contenuto 2"/>
          <p:cNvSpPr>
            <a:spLocks noGrp="1"/>
          </p:cNvSpPr>
          <p:nvPr>
            <p:ph idx="1"/>
          </p:nvPr>
        </p:nvSpPr>
        <p:spPr/>
        <p:txBody>
          <a:bodyPr>
            <a:normAutofit fontScale="92500" lnSpcReduction="20000"/>
          </a:bodyPr>
          <a:lstStyle/>
          <a:p>
            <a:r>
              <a:rPr lang="en-US" dirty="0"/>
              <a:t>The </a:t>
            </a:r>
            <a:r>
              <a:rPr lang="en-US" dirty="0">
                <a:solidFill>
                  <a:srgbClr val="FF0000"/>
                </a:solidFill>
              </a:rPr>
              <a:t>money market</a:t>
            </a:r>
            <a:r>
              <a:rPr lang="en-US" dirty="0"/>
              <a:t> consists of dealers in money or credit who trade in short-term financial assets. </a:t>
            </a:r>
            <a:r>
              <a:rPr lang="en-US" dirty="0" smtClean="0"/>
              <a:t>M</a:t>
            </a:r>
            <a:r>
              <a:rPr lang="it-IT" dirty="0" err="1" smtClean="0"/>
              <a:t>oney</a:t>
            </a:r>
            <a:r>
              <a:rPr lang="it-IT" dirty="0" smtClean="0"/>
              <a:t> </a:t>
            </a:r>
            <a:r>
              <a:rPr lang="it-IT" dirty="0" err="1"/>
              <a:t>markets</a:t>
            </a:r>
            <a:r>
              <a:rPr lang="it-IT" dirty="0"/>
              <a:t> </a:t>
            </a:r>
            <a:r>
              <a:rPr lang="it-IT" dirty="0" err="1"/>
              <a:t>provide</a:t>
            </a:r>
            <a:r>
              <a:rPr lang="it-IT" dirty="0"/>
              <a:t> the </a:t>
            </a:r>
            <a:r>
              <a:rPr lang="it-IT" dirty="0" err="1"/>
              <a:t>infrastructure</a:t>
            </a:r>
            <a:r>
              <a:rPr lang="it-IT" dirty="0"/>
              <a:t> to </a:t>
            </a:r>
            <a:r>
              <a:rPr lang="it-IT" dirty="0" err="1"/>
              <a:t>reallocate</a:t>
            </a:r>
            <a:r>
              <a:rPr lang="it-IT" dirty="0"/>
              <a:t> </a:t>
            </a:r>
            <a:r>
              <a:rPr lang="it-IT" dirty="0" err="1"/>
              <a:t>liquidity</a:t>
            </a:r>
            <a:r>
              <a:rPr lang="it-IT" dirty="0"/>
              <a:t> from surplus </a:t>
            </a:r>
            <a:r>
              <a:rPr lang="it-IT" dirty="0" err="1"/>
              <a:t>units</a:t>
            </a:r>
            <a:r>
              <a:rPr lang="it-IT" dirty="0"/>
              <a:t> to deficit </a:t>
            </a:r>
            <a:r>
              <a:rPr lang="it-IT" dirty="0" err="1"/>
              <a:t>units</a:t>
            </a:r>
            <a:r>
              <a:rPr lang="it-IT" dirty="0"/>
              <a:t>. </a:t>
            </a:r>
            <a:r>
              <a:rPr lang="it-IT" dirty="0" err="1"/>
              <a:t>This</a:t>
            </a:r>
            <a:r>
              <a:rPr lang="it-IT" dirty="0"/>
              <a:t> </a:t>
            </a:r>
            <a:r>
              <a:rPr lang="it-IT" dirty="0" err="1"/>
              <a:t>is</a:t>
            </a:r>
            <a:r>
              <a:rPr lang="it-IT" dirty="0"/>
              <a:t> </a:t>
            </a:r>
            <a:r>
              <a:rPr lang="it-IT" dirty="0" err="1"/>
              <a:t>essential</a:t>
            </a:r>
            <a:r>
              <a:rPr lang="it-IT" dirty="0"/>
              <a:t> to </a:t>
            </a:r>
            <a:r>
              <a:rPr lang="it-IT" dirty="0" err="1"/>
              <a:t>ensure</a:t>
            </a:r>
            <a:r>
              <a:rPr lang="it-IT" dirty="0"/>
              <a:t> the </a:t>
            </a:r>
            <a:r>
              <a:rPr lang="it-IT" dirty="0" err="1"/>
              <a:t>smooth</a:t>
            </a:r>
            <a:r>
              <a:rPr lang="it-IT" dirty="0"/>
              <a:t> </a:t>
            </a:r>
            <a:r>
              <a:rPr lang="it-IT" dirty="0" err="1"/>
              <a:t>functioning</a:t>
            </a:r>
            <a:r>
              <a:rPr lang="it-IT" dirty="0"/>
              <a:t> of the </a:t>
            </a:r>
            <a:r>
              <a:rPr lang="it-IT" dirty="0" err="1"/>
              <a:t>payment</a:t>
            </a:r>
            <a:r>
              <a:rPr lang="it-IT" dirty="0"/>
              <a:t> </a:t>
            </a:r>
            <a:r>
              <a:rPr lang="it-IT" dirty="0" err="1"/>
              <a:t>system</a:t>
            </a:r>
            <a:r>
              <a:rPr lang="it-IT" dirty="0"/>
              <a:t>. </a:t>
            </a:r>
          </a:p>
          <a:p>
            <a:endParaRPr lang="en-US" dirty="0"/>
          </a:p>
          <a:p>
            <a:r>
              <a:rPr lang="en-US" dirty="0"/>
              <a:t>The core of the money market consists of the interbank market and of the foreign exchange market:</a:t>
            </a:r>
          </a:p>
          <a:p>
            <a:pPr lvl="1"/>
            <a:r>
              <a:rPr lang="en-US" dirty="0" smtClean="0">
                <a:solidFill>
                  <a:srgbClr val="FF0000"/>
                </a:solidFill>
              </a:rPr>
              <a:t>Market </a:t>
            </a:r>
            <a:r>
              <a:rPr lang="en-US" dirty="0">
                <a:solidFill>
                  <a:srgbClr val="FF0000"/>
                </a:solidFill>
              </a:rPr>
              <a:t>for bank reserves</a:t>
            </a:r>
          </a:p>
          <a:p>
            <a:pPr lvl="1"/>
            <a:r>
              <a:rPr lang="en-US" dirty="0"/>
              <a:t>Interbank market lending i.e. banks borrowing and lending to each other using  interbank loans, commercial paper, repurchase agreements (interbank rates : EURIBOR, LIBOR, EONIA)</a:t>
            </a:r>
          </a:p>
          <a:p>
            <a:pPr lvl="1"/>
            <a:r>
              <a:rPr lang="en-US" dirty="0">
                <a:solidFill>
                  <a:srgbClr val="FF0000"/>
                </a:solidFill>
              </a:rPr>
              <a:t>Foreign  exchange market</a:t>
            </a:r>
            <a:r>
              <a:rPr lang="en-US" dirty="0"/>
              <a:t>: the market in which participants are able to buy, sell, exchange and speculate on currencies. (Nominal exchange rate determination). </a:t>
            </a:r>
          </a:p>
          <a:p>
            <a:pPr lvl="1"/>
            <a:r>
              <a:rPr lang="it-IT" dirty="0" err="1"/>
              <a:t>See</a:t>
            </a:r>
            <a:r>
              <a:rPr lang="it-IT" dirty="0"/>
              <a:t> de </a:t>
            </a:r>
            <a:r>
              <a:rPr lang="it-IT" dirty="0" err="1"/>
              <a:t>Haan</a:t>
            </a:r>
            <a:r>
              <a:rPr lang="it-IT" dirty="0"/>
              <a:t> et al. 2015 </a:t>
            </a:r>
            <a:r>
              <a:rPr lang="it-IT" dirty="0" err="1"/>
              <a:t>Section</a:t>
            </a:r>
            <a:r>
              <a:rPr lang="it-IT" dirty="0"/>
              <a:t> 5.2</a:t>
            </a:r>
            <a:endParaRPr lang="en-US" dirty="0"/>
          </a:p>
          <a:p>
            <a:endParaRPr lang="it-IT" dirty="0"/>
          </a:p>
        </p:txBody>
      </p:sp>
    </p:spTree>
    <p:extLst>
      <p:ext uri="{BB962C8B-B14F-4D97-AF65-F5344CB8AC3E}">
        <p14:creationId xmlns:p14="http://schemas.microsoft.com/office/powerpoint/2010/main" val="16664276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money</a:t>
            </a:r>
            <a:r>
              <a:rPr lang="it-IT" dirty="0" smtClean="0"/>
              <a:t> market</a:t>
            </a:r>
            <a:endParaRPr lang="it-IT" dirty="0"/>
          </a:p>
        </p:txBody>
      </p:sp>
      <p:pic>
        <p:nvPicPr>
          <p:cNvPr id="4" name="Picture 2" descr="http://2.bp.blogspot.com/_pcb4DIRlmgI/SPe2G_gRekI/AAAAAAAAAVI/Z6SbVb7mjp4/s400/interbank15_p2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435733"/>
            <a:ext cx="6696744" cy="50225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360058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sz="4000" dirty="0" smtClean="0"/>
              <a:t>The </a:t>
            </a:r>
            <a:r>
              <a:rPr lang="it-IT" sz="4000" dirty="0" err="1" smtClean="0"/>
              <a:t>central</a:t>
            </a:r>
            <a:r>
              <a:rPr lang="it-IT" sz="4000" dirty="0" smtClean="0"/>
              <a:t> </a:t>
            </a:r>
            <a:r>
              <a:rPr lang="it-IT" sz="4000" dirty="0" err="1" smtClean="0"/>
              <a:t>bank</a:t>
            </a:r>
            <a:r>
              <a:rPr lang="it-IT" sz="4000" dirty="0" smtClean="0"/>
              <a:t>, </a:t>
            </a:r>
            <a:r>
              <a:rPr lang="it-IT" sz="4000" dirty="0" err="1" smtClean="0"/>
              <a:t>banks</a:t>
            </a:r>
            <a:r>
              <a:rPr lang="it-IT" sz="4000" dirty="0" smtClean="0"/>
              <a:t>, </a:t>
            </a:r>
            <a:r>
              <a:rPr lang="it-IT" sz="4000" dirty="0" err="1" smtClean="0"/>
              <a:t>borrowers</a:t>
            </a:r>
            <a:r>
              <a:rPr lang="it-IT" sz="4000" dirty="0" smtClean="0"/>
              <a:t> and </a:t>
            </a:r>
            <a:r>
              <a:rPr lang="it-IT" sz="4000" dirty="0" err="1" smtClean="0"/>
              <a:t>savers</a:t>
            </a:r>
            <a:endParaRPr lang="it-IT" sz="4000" dirty="0"/>
          </a:p>
        </p:txBody>
      </p:sp>
      <p:pic>
        <p:nvPicPr>
          <p:cNvPr id="4" name="Immagine 3"/>
          <p:cNvPicPr>
            <a:picLocks noChangeAspect="1"/>
          </p:cNvPicPr>
          <p:nvPr/>
        </p:nvPicPr>
        <p:blipFill>
          <a:blip r:embed="rId2"/>
          <a:stretch>
            <a:fillRect/>
          </a:stretch>
        </p:blipFill>
        <p:spPr>
          <a:xfrm>
            <a:off x="2865437" y="1417108"/>
            <a:ext cx="6786563" cy="4739468"/>
          </a:xfrm>
          <a:prstGeom prst="rect">
            <a:avLst/>
          </a:prstGeom>
        </p:spPr>
      </p:pic>
    </p:spTree>
    <p:extLst>
      <p:ext uri="{BB962C8B-B14F-4D97-AF65-F5344CB8AC3E}">
        <p14:creationId xmlns:p14="http://schemas.microsoft.com/office/powerpoint/2010/main" val="40552890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central</a:t>
            </a:r>
            <a:r>
              <a:rPr lang="it-IT" dirty="0" smtClean="0"/>
              <a:t> </a:t>
            </a:r>
            <a:r>
              <a:rPr lang="it-IT" dirty="0" err="1" smtClean="0"/>
              <a:t>bank’s</a:t>
            </a:r>
            <a:r>
              <a:rPr lang="it-IT" dirty="0" smtClean="0"/>
              <a:t> policy rate can </a:t>
            </a:r>
            <a:r>
              <a:rPr lang="it-IT" dirty="0" err="1" smtClean="0"/>
              <a:t>affect</a:t>
            </a:r>
            <a:r>
              <a:rPr lang="it-IT" dirty="0" smtClean="0"/>
              <a:t> </a:t>
            </a:r>
            <a:r>
              <a:rPr lang="it-IT" dirty="0" err="1" smtClean="0"/>
              <a:t>spending</a:t>
            </a:r>
            <a:endParaRPr lang="it-IT" dirty="0"/>
          </a:p>
        </p:txBody>
      </p:sp>
      <p:pic>
        <p:nvPicPr>
          <p:cNvPr id="4" name="Immagine 3"/>
          <p:cNvPicPr>
            <a:picLocks noChangeAspect="1"/>
          </p:cNvPicPr>
          <p:nvPr/>
        </p:nvPicPr>
        <p:blipFill>
          <a:blip r:embed="rId2"/>
          <a:stretch>
            <a:fillRect/>
          </a:stretch>
        </p:blipFill>
        <p:spPr>
          <a:xfrm>
            <a:off x="3049587" y="1975909"/>
            <a:ext cx="6771746" cy="4338712"/>
          </a:xfrm>
          <a:prstGeom prst="rect">
            <a:avLst/>
          </a:prstGeom>
        </p:spPr>
      </p:pic>
    </p:spTree>
    <p:extLst>
      <p:ext uri="{BB962C8B-B14F-4D97-AF65-F5344CB8AC3E}">
        <p14:creationId xmlns:p14="http://schemas.microsoft.com/office/powerpoint/2010/main" val="19469312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Homeworks</a:t>
            </a:r>
            <a:endParaRPr lang="it-IT" dirty="0"/>
          </a:p>
        </p:txBody>
      </p:sp>
      <p:sp>
        <p:nvSpPr>
          <p:cNvPr id="6" name="Segnaposto contenuto 5"/>
          <p:cNvSpPr>
            <a:spLocks noGrp="1"/>
          </p:cNvSpPr>
          <p:nvPr>
            <p:ph idx="1"/>
          </p:nvPr>
        </p:nvSpPr>
        <p:spPr/>
        <p:txBody>
          <a:bodyPr/>
          <a:lstStyle/>
          <a:p>
            <a:r>
              <a:rPr lang="it-IT" dirty="0" err="1" smtClean="0"/>
              <a:t>Section</a:t>
            </a:r>
            <a:r>
              <a:rPr lang="it-IT" dirty="0" smtClean="0"/>
              <a:t> 10.9, 10.11</a:t>
            </a:r>
          </a:p>
          <a:p>
            <a:r>
              <a:rPr lang="it-IT" dirty="0" err="1" smtClean="0"/>
              <a:t>Exercises</a:t>
            </a:r>
            <a:r>
              <a:rPr lang="it-IT" dirty="0" smtClean="0"/>
              <a:t> 10.3, 10.4</a:t>
            </a:r>
          </a:p>
          <a:p>
            <a:r>
              <a:rPr lang="it-IT" dirty="0" smtClean="0"/>
              <a:t>Read 10.12 and 10.13 </a:t>
            </a:r>
            <a:r>
              <a:rPr lang="it-IT" dirty="0" err="1" smtClean="0"/>
              <a:t>focusing</a:t>
            </a:r>
            <a:r>
              <a:rPr lang="it-IT" dirty="0" smtClean="0"/>
              <a:t> on </a:t>
            </a:r>
            <a:r>
              <a:rPr lang="it-IT" dirty="0" err="1" smtClean="0"/>
              <a:t>principal</a:t>
            </a:r>
            <a:r>
              <a:rPr lang="it-IT" dirty="0" smtClean="0"/>
              <a:t> agent</a:t>
            </a:r>
          </a:p>
          <a:p>
            <a:r>
              <a:rPr lang="it-IT" dirty="0" smtClean="0"/>
              <a:t>Take a look </a:t>
            </a:r>
            <a:r>
              <a:rPr lang="it-IT" dirty="0" err="1" smtClean="0"/>
              <a:t>at</a:t>
            </a:r>
            <a:r>
              <a:rPr lang="it-IT" dirty="0"/>
              <a:t> </a:t>
            </a:r>
            <a:r>
              <a:rPr lang="it-IT" dirty="0">
                <a:hlinkClick r:id="rId2"/>
              </a:rPr>
              <a:t>https://</a:t>
            </a:r>
            <a:r>
              <a:rPr lang="it-IT" dirty="0" smtClean="0">
                <a:hlinkClick r:id="rId2"/>
              </a:rPr>
              <a:t>www.ecb.europa.eu/home/html/index.en.html</a:t>
            </a:r>
            <a:endParaRPr lang="it-IT" dirty="0" smtClean="0"/>
          </a:p>
          <a:p>
            <a:endParaRPr lang="it-IT" dirty="0"/>
          </a:p>
        </p:txBody>
      </p:sp>
    </p:spTree>
    <p:extLst>
      <p:ext uri="{BB962C8B-B14F-4D97-AF65-F5344CB8AC3E}">
        <p14:creationId xmlns:p14="http://schemas.microsoft.com/office/powerpoint/2010/main" val="404812045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4033</TotalTime>
  <Words>2575</Words>
  <Application>Microsoft Office PowerPoint</Application>
  <PresentationFormat>Widescreen</PresentationFormat>
  <Paragraphs>198</Paragraphs>
  <Slides>50</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50</vt:i4>
      </vt:variant>
    </vt:vector>
  </HeadingPairs>
  <TitlesOfParts>
    <vt:vector size="54" baseType="lpstr">
      <vt:lpstr>Arial</vt:lpstr>
      <vt:lpstr>Calibri</vt:lpstr>
      <vt:lpstr>Calibri Light</vt:lpstr>
      <vt:lpstr>Tema di Office</vt:lpstr>
      <vt:lpstr>Macroeconomics  Lecture 11 16.05.24</vt:lpstr>
      <vt:lpstr>Introducting the central bank</vt:lpstr>
      <vt:lpstr>Central bank functions</vt:lpstr>
      <vt:lpstr>Banknotes, 1</vt:lpstr>
      <vt:lpstr>Presentazione standard di PowerPoint</vt:lpstr>
      <vt:lpstr>Banknotes</vt:lpstr>
      <vt:lpstr>Banknotes, 2</vt:lpstr>
      <vt:lpstr>Bank of the banks</vt:lpstr>
      <vt:lpstr>Bank of the banks, 2</vt:lpstr>
      <vt:lpstr>Bank of the banks and monetary policy</vt:lpstr>
      <vt:lpstr>Banking regulation and supervision</vt:lpstr>
      <vt:lpstr>Bank of the State</vt:lpstr>
      <vt:lpstr>Bank of the State, 2</vt:lpstr>
      <vt:lpstr>Central bank independence</vt:lpstr>
      <vt:lpstr>Central bank independence, 2</vt:lpstr>
      <vt:lpstr>Legal independence </vt:lpstr>
      <vt:lpstr>Goal independence</vt:lpstr>
      <vt:lpstr>Instrument and operational independence </vt:lpstr>
      <vt:lpstr>The payment system</vt:lpstr>
      <vt:lpstr>The payments system, 2</vt:lpstr>
      <vt:lpstr>The process of initiating and receiving payments</vt:lpstr>
      <vt:lpstr>Presentazione standard di PowerPoint</vt:lpstr>
      <vt:lpstr>Presentazione standard di PowerPoint</vt:lpstr>
      <vt:lpstr>Presentazione standard di PowerPoint</vt:lpstr>
      <vt:lpstr>Presentazione standard di PowerPoint</vt:lpstr>
      <vt:lpstr>International payments and official reserves</vt:lpstr>
      <vt:lpstr>Presentazione standard di PowerPoint</vt:lpstr>
      <vt:lpstr>Presentazione standard di PowerPoint</vt:lpstr>
      <vt:lpstr>Presentazione standard di PowerPoint</vt:lpstr>
      <vt:lpstr>Statistics and research (ECB)</vt:lpstr>
      <vt:lpstr>Presentazione standard di PowerPoint</vt:lpstr>
      <vt:lpstr>Presentazione standard di PowerPoint</vt:lpstr>
      <vt:lpstr>Presentazione standard di PowerPoint</vt:lpstr>
      <vt:lpstr>Presentazione standard di PowerPoint</vt:lpstr>
      <vt:lpstr>Central Bank Risks (ECB) </vt:lpstr>
      <vt:lpstr>Central Bank Risks (ECB), 2 </vt:lpstr>
      <vt:lpstr>Central Bank Risks (ECB), 3 </vt:lpstr>
      <vt:lpstr>Central Bank Risks (ECB), 4 </vt:lpstr>
      <vt:lpstr>Central Bank Risks (ECB), 5</vt:lpstr>
      <vt:lpstr>International payments and official reserves</vt:lpstr>
      <vt:lpstr>Research and statistics</vt:lpstr>
      <vt:lpstr>Central bank functions today, 2</vt:lpstr>
      <vt:lpstr>Presentazione standard di PowerPoint</vt:lpstr>
      <vt:lpstr>Presentazione standard di PowerPoint</vt:lpstr>
      <vt:lpstr>Presentazione standard di PowerPoint</vt:lpstr>
      <vt:lpstr>The money market</vt:lpstr>
      <vt:lpstr>The money market</vt:lpstr>
      <vt:lpstr>The central bank, banks, borrowers and savers</vt:lpstr>
      <vt:lpstr>The central bank’s policy rate can affect spending</vt:lpstr>
      <vt:lpstr>Homeworks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315</cp:revision>
  <dcterms:created xsi:type="dcterms:W3CDTF">2020-08-16T17:14:48Z</dcterms:created>
  <dcterms:modified xsi:type="dcterms:W3CDTF">2024-05-13T16:12:19Z</dcterms:modified>
</cp:coreProperties>
</file>