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29" r:id="rId2"/>
    <p:sldId id="297" r:id="rId3"/>
    <p:sldId id="311" r:id="rId4"/>
    <p:sldId id="312" r:id="rId5"/>
    <p:sldId id="313" r:id="rId6"/>
    <p:sldId id="314" r:id="rId7"/>
    <p:sldId id="315" r:id="rId8"/>
    <p:sldId id="322" r:id="rId9"/>
    <p:sldId id="316" r:id="rId10"/>
    <p:sldId id="323" r:id="rId11"/>
    <p:sldId id="317" r:id="rId12"/>
    <p:sldId id="327" r:id="rId13"/>
    <p:sldId id="318" r:id="rId14"/>
    <p:sldId id="324" r:id="rId15"/>
    <p:sldId id="328" r:id="rId16"/>
    <p:sldId id="326" r:id="rId17"/>
    <p:sldId id="296" r:id="rId1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98" autoAdjust="0"/>
    <p:restoredTop sz="94660"/>
  </p:normalViewPr>
  <p:slideViewPr>
    <p:cSldViewPr snapToGrid="0">
      <p:cViewPr varScale="1">
        <p:scale>
          <a:sx n="69" d="100"/>
          <a:sy n="69" d="100"/>
        </p:scale>
        <p:origin x="6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13/05/2024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13/05/2024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13/05/2024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13/05/2024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13/05/2024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13/05/2024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png"/><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12</a:t>
            </a:r>
            <a:r>
              <a:rPr lang="it-IT" sz="3000" smtClean="0"/>
              <a:t/>
            </a:r>
            <a:br>
              <a:rPr lang="it-IT" sz="3000" smtClean="0"/>
            </a:br>
            <a:r>
              <a:rPr lang="it-IT" sz="3000" smtClean="0"/>
              <a:t>15.05.24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419323452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Back to </a:t>
            </a:r>
            <a:r>
              <a:rPr lang="it-IT" dirty="0" err="1" smtClean="0"/>
              <a:t>square</a:t>
            </a:r>
            <a:r>
              <a:rPr lang="it-IT" dirty="0" smtClean="0"/>
              <a:t> 1 …. </a:t>
            </a:r>
            <a:r>
              <a:rPr lang="it-IT" dirty="0" err="1" smtClean="0"/>
              <a:t>Nominal</a:t>
            </a:r>
            <a:r>
              <a:rPr lang="it-IT" dirty="0" smtClean="0"/>
              <a:t> GDP</a:t>
            </a:r>
            <a:endParaRPr lang="it-IT" dirty="0"/>
          </a:p>
        </p:txBody>
      </p:sp>
      <p:sp>
        <p:nvSpPr>
          <p:cNvPr id="3" name="Segnaposto contenuto 2"/>
          <p:cNvSpPr>
            <a:spLocks noGrp="1"/>
          </p:cNvSpPr>
          <p:nvPr>
            <p:ph sz="half" idx="1"/>
          </p:nvPr>
        </p:nvSpPr>
        <p:spPr>
          <a:xfrm>
            <a:off x="838199" y="1825625"/>
            <a:ext cx="5932055" cy="4351338"/>
          </a:xfrm>
        </p:spPr>
        <p:txBody>
          <a:bodyPr>
            <a:normAutofit fontScale="70000" lnSpcReduction="20000"/>
          </a:bodyPr>
          <a:lstStyle/>
          <a:p>
            <a:r>
              <a:rPr lang="it-IT" dirty="0" smtClean="0">
                <a:solidFill>
                  <a:srgbClr val="FF0000"/>
                </a:solidFill>
              </a:rPr>
              <a:t>GDP</a:t>
            </a:r>
            <a:r>
              <a:rPr lang="it-IT" dirty="0" smtClean="0"/>
              <a:t> = </a:t>
            </a:r>
            <a:r>
              <a:rPr lang="it-IT" dirty="0" err="1" smtClean="0"/>
              <a:t>Gross</a:t>
            </a:r>
            <a:r>
              <a:rPr lang="it-IT" dirty="0" smtClean="0"/>
              <a:t> </a:t>
            </a:r>
            <a:r>
              <a:rPr lang="it-IT" dirty="0" err="1" smtClean="0"/>
              <a:t>Domestic</a:t>
            </a:r>
            <a:r>
              <a:rPr lang="it-IT" dirty="0" smtClean="0"/>
              <a:t> Product </a:t>
            </a:r>
          </a:p>
          <a:p>
            <a:r>
              <a:rPr lang="it-IT" dirty="0" smtClean="0">
                <a:solidFill>
                  <a:srgbClr val="FF0000"/>
                </a:solidFill>
              </a:rPr>
              <a:t>GDP in </a:t>
            </a:r>
            <a:r>
              <a:rPr lang="it-IT" dirty="0" err="1" smtClean="0">
                <a:solidFill>
                  <a:srgbClr val="FF0000"/>
                </a:solidFill>
              </a:rPr>
              <a:t>nominal</a:t>
            </a:r>
            <a:r>
              <a:rPr lang="it-IT" dirty="0" smtClean="0">
                <a:solidFill>
                  <a:srgbClr val="FF0000"/>
                </a:solidFill>
              </a:rPr>
              <a:t> </a:t>
            </a:r>
            <a:r>
              <a:rPr lang="it-IT" dirty="0" err="1" smtClean="0">
                <a:solidFill>
                  <a:srgbClr val="FF0000"/>
                </a:solidFill>
              </a:rPr>
              <a:t>terms</a:t>
            </a:r>
            <a:r>
              <a:rPr lang="it-IT" dirty="0" smtClean="0">
                <a:solidFill>
                  <a:srgbClr val="FF0000"/>
                </a:solidFill>
              </a:rPr>
              <a:t> </a:t>
            </a:r>
            <a:r>
              <a:rPr lang="it-IT" dirty="0" smtClean="0"/>
              <a:t>= </a:t>
            </a:r>
            <a:r>
              <a:rPr lang="it-IT" dirty="0" err="1" smtClean="0"/>
              <a:t>total</a:t>
            </a:r>
            <a:r>
              <a:rPr lang="it-IT" dirty="0" smtClean="0"/>
              <a:t> </a:t>
            </a:r>
            <a:r>
              <a:rPr lang="it-IT" dirty="0" err="1" smtClean="0"/>
              <a:t>value</a:t>
            </a:r>
            <a:r>
              <a:rPr lang="it-IT" dirty="0" smtClean="0"/>
              <a:t> of </a:t>
            </a:r>
            <a:r>
              <a:rPr lang="it-IT" dirty="0" err="1" smtClean="0"/>
              <a:t>final</a:t>
            </a:r>
            <a:r>
              <a:rPr lang="it-IT" dirty="0" smtClean="0"/>
              <a:t> </a:t>
            </a:r>
            <a:r>
              <a:rPr lang="it-IT" dirty="0" err="1" smtClean="0"/>
              <a:t>goods</a:t>
            </a:r>
            <a:r>
              <a:rPr lang="it-IT" dirty="0" smtClean="0"/>
              <a:t> and </a:t>
            </a:r>
            <a:r>
              <a:rPr lang="it-IT" dirty="0" err="1" smtClean="0"/>
              <a:t>services</a:t>
            </a:r>
            <a:r>
              <a:rPr lang="it-IT" dirty="0" smtClean="0"/>
              <a:t> </a:t>
            </a:r>
            <a:r>
              <a:rPr lang="it-IT" dirty="0" err="1" smtClean="0"/>
              <a:t>produced</a:t>
            </a:r>
            <a:r>
              <a:rPr lang="it-IT" dirty="0" smtClean="0"/>
              <a:t> </a:t>
            </a:r>
            <a:r>
              <a:rPr lang="it-IT" dirty="0" err="1"/>
              <a:t>within</a:t>
            </a:r>
            <a:r>
              <a:rPr lang="it-IT" dirty="0"/>
              <a:t> a </a:t>
            </a:r>
            <a:r>
              <a:rPr lang="it-IT" dirty="0" smtClean="0"/>
              <a:t>country, </a:t>
            </a:r>
            <a:r>
              <a:rPr lang="it-IT" dirty="0"/>
              <a:t>in </a:t>
            </a:r>
            <a:r>
              <a:rPr lang="it-IT" dirty="0" smtClean="0"/>
              <a:t>a </a:t>
            </a:r>
            <a:r>
              <a:rPr lang="it-IT" dirty="0" err="1" smtClean="0"/>
              <a:t>given</a:t>
            </a:r>
            <a:r>
              <a:rPr lang="it-IT" dirty="0" smtClean="0"/>
              <a:t> </a:t>
            </a:r>
            <a:r>
              <a:rPr lang="it-IT" dirty="0" err="1" smtClean="0"/>
              <a:t>period</a:t>
            </a:r>
            <a:r>
              <a:rPr lang="it-IT" dirty="0" smtClean="0"/>
              <a:t> of time, </a:t>
            </a:r>
            <a:r>
              <a:rPr lang="it-IT" dirty="0" err="1" smtClean="0"/>
              <a:t>evaluated</a:t>
            </a:r>
            <a:r>
              <a:rPr lang="it-IT" dirty="0" smtClean="0"/>
              <a:t> </a:t>
            </a:r>
            <a:r>
              <a:rPr lang="it-IT" dirty="0" err="1" smtClean="0"/>
              <a:t>at</a:t>
            </a:r>
            <a:r>
              <a:rPr lang="it-IT" dirty="0" smtClean="0"/>
              <a:t> </a:t>
            </a:r>
            <a:r>
              <a:rPr lang="it-IT" dirty="0"/>
              <a:t>market </a:t>
            </a:r>
            <a:r>
              <a:rPr lang="it-IT" dirty="0" err="1" smtClean="0"/>
              <a:t>prices</a:t>
            </a:r>
            <a:r>
              <a:rPr lang="it-IT" dirty="0" smtClean="0"/>
              <a:t>. </a:t>
            </a:r>
            <a:r>
              <a:rPr lang="it-IT" i="1" dirty="0" err="1" smtClean="0"/>
              <a:t>S</a:t>
            </a:r>
            <a:r>
              <a:rPr lang="it-IT" dirty="0" err="1" smtClean="0"/>
              <a:t>ynonims</a:t>
            </a:r>
            <a:r>
              <a:rPr lang="it-IT" dirty="0" smtClean="0"/>
              <a:t> </a:t>
            </a:r>
            <a:r>
              <a:rPr lang="it-IT" dirty="0"/>
              <a:t>for GDP = Aggregate </a:t>
            </a:r>
            <a:r>
              <a:rPr lang="it-IT" dirty="0" err="1" smtClean="0"/>
              <a:t>income</a:t>
            </a:r>
            <a:r>
              <a:rPr lang="it-IT" dirty="0" smtClean="0"/>
              <a:t> = </a:t>
            </a:r>
            <a:r>
              <a:rPr lang="it-IT" dirty="0"/>
              <a:t>Aggregate </a:t>
            </a:r>
            <a:r>
              <a:rPr lang="it-IT" dirty="0" smtClean="0"/>
              <a:t>output</a:t>
            </a:r>
          </a:p>
          <a:p>
            <a:r>
              <a:rPr lang="en-US" dirty="0"/>
              <a:t>GDP can be defined according to any of these three perspectives. But we have to be careful in the definition because, while it is always the case that one person’s expenditure is another person’s income, globalization means that often the two people are in different countries. GDP is defined to include exports and exclude imports</a:t>
            </a:r>
            <a:r>
              <a:rPr lang="en-US" dirty="0" smtClean="0"/>
              <a:t>.</a:t>
            </a:r>
          </a:p>
          <a:p>
            <a:pPr fontAlgn="base"/>
            <a:r>
              <a:rPr lang="en-US" dirty="0"/>
              <a:t>the government, and the public services the government provides, can be incorporated in a similar way. </a:t>
            </a:r>
            <a:r>
              <a:rPr lang="en-US" b="1" dirty="0" smtClean="0"/>
              <a:t>Households </a:t>
            </a:r>
            <a:r>
              <a:rPr lang="en-US" b="1" dirty="0"/>
              <a:t>to government: Households pay taxes</a:t>
            </a:r>
            <a:r>
              <a:rPr lang="en-US" b="1" dirty="0" smtClean="0"/>
              <a:t>. Government </a:t>
            </a:r>
            <a:r>
              <a:rPr lang="en-US" b="1" dirty="0"/>
              <a:t>to households: These taxes pay for the production of public services used by households.</a:t>
            </a:r>
          </a:p>
          <a:p>
            <a:endParaRPr lang="en-US" dirty="0"/>
          </a:p>
          <a:p>
            <a:endParaRPr lang="it-IT" dirty="0" smtClean="0"/>
          </a:p>
        </p:txBody>
      </p:sp>
      <p:pic>
        <p:nvPicPr>
          <p:cNvPr id="5" name="Immagine 4"/>
          <p:cNvPicPr>
            <a:picLocks noChangeAspect="1"/>
          </p:cNvPicPr>
          <p:nvPr/>
        </p:nvPicPr>
        <p:blipFill>
          <a:blip r:embed="rId2"/>
          <a:stretch>
            <a:fillRect/>
          </a:stretch>
        </p:blipFill>
        <p:spPr>
          <a:xfrm>
            <a:off x="6945287" y="2389043"/>
            <a:ext cx="4689512" cy="3291320"/>
          </a:xfrm>
          <a:prstGeom prst="rect">
            <a:avLst/>
          </a:prstGeom>
        </p:spPr>
      </p:pic>
    </p:spTree>
    <p:extLst>
      <p:ext uri="{BB962C8B-B14F-4D97-AF65-F5344CB8AC3E}">
        <p14:creationId xmlns:p14="http://schemas.microsoft.com/office/powerpoint/2010/main" val="17546614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Nominal</a:t>
            </a:r>
            <a:r>
              <a:rPr lang="it-IT" dirty="0" smtClean="0"/>
              <a:t> GDP, GDP </a:t>
            </a:r>
            <a:r>
              <a:rPr lang="it-IT" dirty="0" err="1" smtClean="0"/>
              <a:t>deflator</a:t>
            </a:r>
            <a:r>
              <a:rPr lang="it-IT" dirty="0" smtClean="0"/>
              <a:t>, Real GDP</a:t>
            </a:r>
            <a:endParaRPr lang="it-IT" dirty="0"/>
          </a:p>
        </p:txBody>
      </p:sp>
      <p:sp>
        <p:nvSpPr>
          <p:cNvPr id="3" name="Segnaposto contenuto 2"/>
          <p:cNvSpPr>
            <a:spLocks noGrp="1"/>
          </p:cNvSpPr>
          <p:nvPr>
            <p:ph idx="1"/>
          </p:nvPr>
        </p:nvSpPr>
        <p:spPr/>
        <p:txBody>
          <a:bodyPr/>
          <a:lstStyle/>
          <a:p>
            <a:r>
              <a:rPr lang="it-IT" dirty="0" smtClean="0">
                <a:solidFill>
                  <a:srgbClr val="FF0000"/>
                </a:solidFill>
              </a:rPr>
              <a:t>GDP = PY</a:t>
            </a:r>
          </a:p>
          <a:p>
            <a:r>
              <a:rPr lang="it-IT" dirty="0" smtClean="0"/>
              <a:t>P = </a:t>
            </a:r>
            <a:r>
              <a:rPr lang="it-IT" dirty="0" smtClean="0">
                <a:solidFill>
                  <a:srgbClr val="FF0000"/>
                </a:solidFill>
              </a:rPr>
              <a:t>GDP </a:t>
            </a:r>
            <a:r>
              <a:rPr lang="it-IT" dirty="0" err="1" smtClean="0">
                <a:solidFill>
                  <a:srgbClr val="FF0000"/>
                </a:solidFill>
              </a:rPr>
              <a:t>deflator</a:t>
            </a:r>
            <a:r>
              <a:rPr lang="it-IT" dirty="0" smtClean="0">
                <a:solidFill>
                  <a:srgbClr val="FF0000"/>
                </a:solidFill>
              </a:rPr>
              <a:t> </a:t>
            </a:r>
          </a:p>
          <a:p>
            <a:pPr lvl="1"/>
            <a:r>
              <a:rPr lang="it-IT" dirty="0" smtClean="0"/>
              <a:t>Statistical </a:t>
            </a:r>
            <a:r>
              <a:rPr lang="it-IT" dirty="0" err="1" smtClean="0"/>
              <a:t>index</a:t>
            </a:r>
            <a:r>
              <a:rPr lang="it-IT" dirty="0" smtClean="0"/>
              <a:t> </a:t>
            </a:r>
            <a:r>
              <a:rPr lang="it-IT" dirty="0" err="1" smtClean="0"/>
              <a:t>that</a:t>
            </a:r>
            <a:r>
              <a:rPr lang="it-IT" dirty="0" smtClean="0"/>
              <a:t> </a:t>
            </a:r>
            <a:r>
              <a:rPr lang="it-IT" dirty="0" err="1" smtClean="0"/>
              <a:t>measures</a:t>
            </a:r>
            <a:r>
              <a:rPr lang="it-IT" dirty="0" smtClean="0"/>
              <a:t> the joint </a:t>
            </a:r>
            <a:r>
              <a:rPr lang="it-IT" dirty="0" err="1" smtClean="0"/>
              <a:t>movement</a:t>
            </a:r>
            <a:r>
              <a:rPr lang="it-IT" dirty="0" smtClean="0"/>
              <a:t> of </a:t>
            </a:r>
            <a:r>
              <a:rPr lang="it-IT" dirty="0" err="1" smtClean="0"/>
              <a:t>prices</a:t>
            </a:r>
            <a:r>
              <a:rPr lang="it-IT" dirty="0" smtClean="0"/>
              <a:t> over time. </a:t>
            </a:r>
            <a:endParaRPr lang="it-IT" dirty="0"/>
          </a:p>
          <a:p>
            <a:pPr lvl="1"/>
            <a:r>
              <a:rPr lang="it-IT" dirty="0" err="1" smtClean="0"/>
              <a:t>What</a:t>
            </a:r>
            <a:r>
              <a:rPr lang="it-IT" dirty="0" smtClean="0"/>
              <a:t> </a:t>
            </a:r>
            <a:r>
              <a:rPr lang="it-IT" dirty="0" err="1" smtClean="0"/>
              <a:t>prices</a:t>
            </a:r>
            <a:r>
              <a:rPr lang="it-IT" dirty="0" smtClean="0"/>
              <a:t>? The </a:t>
            </a:r>
            <a:r>
              <a:rPr lang="it-IT" dirty="0" err="1" smtClean="0"/>
              <a:t>prices</a:t>
            </a:r>
            <a:r>
              <a:rPr lang="it-IT" dirty="0" smtClean="0"/>
              <a:t> of a «</a:t>
            </a:r>
            <a:r>
              <a:rPr lang="it-IT" dirty="0" err="1" smtClean="0"/>
              <a:t>representative</a:t>
            </a:r>
            <a:r>
              <a:rPr lang="it-IT" dirty="0" smtClean="0"/>
              <a:t>» bundle, </a:t>
            </a:r>
            <a:r>
              <a:rPr lang="it-IT" dirty="0" err="1" smtClean="0"/>
              <a:t>comprising</a:t>
            </a:r>
            <a:r>
              <a:rPr lang="it-IT" dirty="0" smtClean="0"/>
              <a:t> a sample of the </a:t>
            </a:r>
            <a:r>
              <a:rPr lang="it-IT" dirty="0" err="1" smtClean="0"/>
              <a:t>final</a:t>
            </a:r>
            <a:r>
              <a:rPr lang="it-IT" dirty="0" smtClean="0"/>
              <a:t> </a:t>
            </a:r>
            <a:r>
              <a:rPr lang="it-IT" dirty="0" err="1" smtClean="0"/>
              <a:t>goods</a:t>
            </a:r>
            <a:r>
              <a:rPr lang="it-IT" dirty="0" smtClean="0"/>
              <a:t> and </a:t>
            </a:r>
            <a:r>
              <a:rPr lang="it-IT" dirty="0" err="1" smtClean="0"/>
              <a:t>services</a:t>
            </a:r>
            <a:r>
              <a:rPr lang="it-IT" dirty="0" smtClean="0"/>
              <a:t> </a:t>
            </a:r>
            <a:r>
              <a:rPr lang="it-IT" dirty="0" err="1" smtClean="0"/>
              <a:t>produced</a:t>
            </a:r>
            <a:r>
              <a:rPr lang="it-IT" dirty="0" smtClean="0"/>
              <a:t> in the country GDP.</a:t>
            </a:r>
          </a:p>
          <a:p>
            <a:r>
              <a:rPr lang="it-IT" dirty="0" smtClean="0"/>
              <a:t>Y = </a:t>
            </a:r>
            <a:r>
              <a:rPr lang="it-IT" dirty="0" smtClean="0">
                <a:solidFill>
                  <a:srgbClr val="FF0000"/>
                </a:solidFill>
              </a:rPr>
              <a:t>Real GDP</a:t>
            </a:r>
            <a:r>
              <a:rPr lang="it-IT" dirty="0" smtClean="0"/>
              <a:t> (</a:t>
            </a:r>
            <a:r>
              <a:rPr lang="it-IT" dirty="0" err="1" smtClean="0"/>
              <a:t>a.k.a</a:t>
            </a:r>
            <a:r>
              <a:rPr lang="it-IT" dirty="0" smtClean="0"/>
              <a:t>. GDP in </a:t>
            </a:r>
            <a:r>
              <a:rPr lang="it-IT" dirty="0" err="1" smtClean="0"/>
              <a:t>real</a:t>
            </a:r>
            <a:r>
              <a:rPr lang="it-IT" dirty="0" smtClean="0"/>
              <a:t> </a:t>
            </a:r>
            <a:r>
              <a:rPr lang="it-IT" dirty="0" err="1" smtClean="0"/>
              <a:t>terms</a:t>
            </a:r>
            <a:r>
              <a:rPr lang="it-IT" dirty="0" smtClean="0"/>
              <a:t>, GDP </a:t>
            </a:r>
            <a:r>
              <a:rPr lang="it-IT" dirty="0" err="1" smtClean="0"/>
              <a:t>at</a:t>
            </a:r>
            <a:r>
              <a:rPr lang="it-IT" dirty="0" smtClean="0"/>
              <a:t> </a:t>
            </a:r>
            <a:r>
              <a:rPr lang="it-IT" dirty="0" err="1" smtClean="0"/>
              <a:t>constant</a:t>
            </a:r>
            <a:r>
              <a:rPr lang="it-IT" dirty="0" smtClean="0"/>
              <a:t> </a:t>
            </a:r>
            <a:r>
              <a:rPr lang="it-IT" dirty="0" err="1" smtClean="0"/>
              <a:t>prices</a:t>
            </a:r>
            <a:r>
              <a:rPr lang="it-IT" dirty="0" smtClean="0"/>
              <a:t>)</a:t>
            </a:r>
          </a:p>
          <a:p>
            <a:pPr lvl="1"/>
            <a:r>
              <a:rPr lang="it-IT" dirty="0"/>
              <a:t>Statistical </a:t>
            </a:r>
            <a:r>
              <a:rPr lang="it-IT" dirty="0" err="1"/>
              <a:t>index</a:t>
            </a:r>
            <a:r>
              <a:rPr lang="it-IT" dirty="0"/>
              <a:t> the </a:t>
            </a:r>
            <a:r>
              <a:rPr lang="it-IT" dirty="0" err="1"/>
              <a:t>measures</a:t>
            </a:r>
            <a:r>
              <a:rPr lang="it-IT" dirty="0"/>
              <a:t> the </a:t>
            </a:r>
            <a:r>
              <a:rPr lang="it-IT" dirty="0" smtClean="0"/>
              <a:t>volume (</a:t>
            </a:r>
            <a:r>
              <a:rPr lang="it-IT" dirty="0" err="1" smtClean="0"/>
              <a:t>rather</a:t>
            </a:r>
            <a:r>
              <a:rPr lang="it-IT" dirty="0" smtClean="0"/>
              <a:t> </a:t>
            </a:r>
            <a:r>
              <a:rPr lang="it-IT" dirty="0" err="1" smtClean="0"/>
              <a:t>than</a:t>
            </a:r>
            <a:r>
              <a:rPr lang="it-IT" dirty="0" smtClean="0"/>
              <a:t> the </a:t>
            </a:r>
            <a:r>
              <a:rPr lang="it-IT" dirty="0" err="1" smtClean="0"/>
              <a:t>value</a:t>
            </a:r>
            <a:r>
              <a:rPr lang="it-IT" dirty="0" smtClean="0"/>
              <a:t>) of aggregate production </a:t>
            </a:r>
            <a:r>
              <a:rPr lang="it-IT" dirty="0"/>
              <a:t>over time. </a:t>
            </a:r>
          </a:p>
          <a:p>
            <a:pPr lvl="1"/>
            <a:r>
              <a:rPr lang="it-IT" dirty="0" smtClean="0"/>
              <a:t>Aggregate production? </a:t>
            </a:r>
            <a:r>
              <a:rPr lang="it-IT" dirty="0"/>
              <a:t>The </a:t>
            </a:r>
            <a:r>
              <a:rPr lang="it-IT" dirty="0" err="1" smtClean="0"/>
              <a:t>total</a:t>
            </a:r>
            <a:r>
              <a:rPr lang="it-IT" dirty="0" smtClean="0"/>
              <a:t> production </a:t>
            </a:r>
            <a:r>
              <a:rPr lang="it-IT" dirty="0"/>
              <a:t>of </a:t>
            </a:r>
            <a:r>
              <a:rPr lang="it-IT" dirty="0" err="1" smtClean="0"/>
              <a:t>final</a:t>
            </a:r>
            <a:r>
              <a:rPr lang="it-IT" dirty="0" smtClean="0"/>
              <a:t> </a:t>
            </a:r>
            <a:r>
              <a:rPr lang="it-IT" dirty="0" err="1"/>
              <a:t>goods</a:t>
            </a:r>
            <a:r>
              <a:rPr lang="it-IT" dirty="0"/>
              <a:t> and </a:t>
            </a:r>
            <a:r>
              <a:rPr lang="it-IT" dirty="0" err="1" smtClean="0"/>
              <a:t>services</a:t>
            </a:r>
            <a:r>
              <a:rPr lang="it-IT" dirty="0" smtClean="0"/>
              <a:t>.</a:t>
            </a:r>
            <a:endParaRPr lang="it-IT" dirty="0"/>
          </a:p>
        </p:txBody>
      </p:sp>
    </p:spTree>
    <p:extLst>
      <p:ext uri="{BB962C8B-B14F-4D97-AF65-F5344CB8AC3E}">
        <p14:creationId xmlns:p14="http://schemas.microsoft.com/office/powerpoint/2010/main" val="51779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GDP </a:t>
            </a:r>
            <a:r>
              <a:rPr lang="it-IT" dirty="0" err="1" smtClean="0"/>
              <a:t>deflator</a:t>
            </a:r>
            <a:endParaRPr lang="it-IT" dirty="0"/>
          </a:p>
        </p:txBody>
      </p:sp>
      <p:sp>
        <p:nvSpPr>
          <p:cNvPr id="3" name="Segnaposto contenuto 2"/>
          <p:cNvSpPr>
            <a:spLocks noGrp="1"/>
          </p:cNvSpPr>
          <p:nvPr>
            <p:ph idx="1"/>
          </p:nvPr>
        </p:nvSpPr>
        <p:spPr/>
        <p:txBody>
          <a:bodyPr>
            <a:normAutofit fontScale="92500" lnSpcReduction="10000"/>
          </a:bodyPr>
          <a:lstStyle/>
          <a:p>
            <a:pPr fontAlgn="base"/>
            <a:r>
              <a:rPr lang="en-US" dirty="0"/>
              <a:t>The </a:t>
            </a:r>
            <a:r>
              <a:rPr lang="en-US" b="1" dirty="0">
                <a:solidFill>
                  <a:srgbClr val="FF0000"/>
                </a:solidFill>
              </a:rPr>
              <a:t>GDP deflator</a:t>
            </a:r>
            <a:r>
              <a:rPr lang="en-US" dirty="0"/>
              <a:t> is a price index like the CPI, but it tracks the change in prices of all domestically produced final goods and services. Instead of a basket of goods and services, the GDP deflator tracks the price changes of the components of domestic GDP, that is, of </a:t>
            </a:r>
            <a:r>
              <a:rPr lang="en-US" i="1" dirty="0"/>
              <a:t>C</a:t>
            </a:r>
            <a:r>
              <a:rPr lang="en-US" dirty="0"/>
              <a:t> + </a:t>
            </a:r>
            <a:r>
              <a:rPr lang="en-US" i="1" dirty="0"/>
              <a:t>I</a:t>
            </a:r>
            <a:r>
              <a:rPr lang="en-US" dirty="0"/>
              <a:t> + </a:t>
            </a:r>
            <a:r>
              <a:rPr lang="en-US" i="1" dirty="0"/>
              <a:t>G</a:t>
            </a:r>
            <a:r>
              <a:rPr lang="en-US" dirty="0"/>
              <a:t> + </a:t>
            </a:r>
            <a:r>
              <a:rPr lang="en-US" i="1" dirty="0"/>
              <a:t>X</a:t>
            </a:r>
            <a:r>
              <a:rPr lang="en-US" dirty="0"/>
              <a:t> – </a:t>
            </a:r>
            <a:r>
              <a:rPr lang="en-US" i="1" dirty="0"/>
              <a:t>M</a:t>
            </a:r>
            <a:r>
              <a:rPr lang="en-US" dirty="0"/>
              <a:t> (the GDP deflator includes exports, which are produced by the home economy, but excludes imports, which are produced abroad).</a:t>
            </a:r>
          </a:p>
          <a:p>
            <a:pPr fontAlgn="base"/>
            <a:r>
              <a:rPr lang="en-US" dirty="0"/>
              <a:t>The GDP deflator can also be expressed as the ratio of nominal (or current price) GDP to real (or constant price) GDP. The GDP deflator series is most commonly used to transform a nominal GDP series into a real GDP series. </a:t>
            </a:r>
            <a:endParaRPr lang="en-US" dirty="0" smtClean="0"/>
          </a:p>
          <a:p>
            <a:pPr fontAlgn="base"/>
            <a:r>
              <a:rPr lang="en-US" dirty="0" smtClean="0"/>
              <a:t>As </a:t>
            </a:r>
            <a:r>
              <a:rPr lang="en-US" dirty="0"/>
              <a:t>we saw in Section 1.2 and Unit 1’s Einstein section, the real GDP series shows how the size of the home economy changes over time, taking into account changes in the price of domestically produced goods and services.</a:t>
            </a:r>
          </a:p>
          <a:p>
            <a:endParaRPr lang="it-IT" dirty="0"/>
          </a:p>
        </p:txBody>
      </p:sp>
    </p:spTree>
    <p:extLst>
      <p:ext uri="{BB962C8B-B14F-4D97-AF65-F5344CB8AC3E}">
        <p14:creationId xmlns:p14="http://schemas.microsoft.com/office/powerpoint/2010/main" val="3217363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a:t>inflation</a:t>
            </a:r>
            <a:endParaRPr lang="it-IT" dirty="0"/>
          </a:p>
        </p:txBody>
      </p:sp>
      <p:sp>
        <p:nvSpPr>
          <p:cNvPr id="3" name="Segnaposto contenuto 2"/>
          <p:cNvSpPr>
            <a:spLocks noGrp="1"/>
          </p:cNvSpPr>
          <p:nvPr>
            <p:ph idx="1"/>
          </p:nvPr>
        </p:nvSpPr>
        <p:spPr>
          <a:xfrm>
            <a:off x="1006764" y="1503218"/>
            <a:ext cx="10243127" cy="4731327"/>
          </a:xfrm>
        </p:spPr>
        <p:txBody>
          <a:bodyPr>
            <a:noAutofit/>
          </a:bodyPr>
          <a:lstStyle/>
          <a:p>
            <a:r>
              <a:rPr lang="it-IT" sz="2200" dirty="0" err="1" smtClean="0"/>
              <a:t>Nominal</a:t>
            </a:r>
            <a:r>
              <a:rPr lang="it-IT" sz="2200" dirty="0" smtClean="0"/>
              <a:t> </a:t>
            </a:r>
            <a:r>
              <a:rPr lang="it-IT" sz="2200" dirty="0" err="1"/>
              <a:t>prices</a:t>
            </a:r>
            <a:r>
              <a:rPr lang="it-IT" sz="2200" dirty="0"/>
              <a:t>, relative </a:t>
            </a:r>
            <a:r>
              <a:rPr lang="it-IT" sz="2200" dirty="0" err="1"/>
              <a:t>prices</a:t>
            </a:r>
            <a:r>
              <a:rPr lang="it-IT" sz="2200" dirty="0"/>
              <a:t>,  price </a:t>
            </a:r>
            <a:r>
              <a:rPr lang="it-IT" sz="2200" dirty="0" err="1"/>
              <a:t>index</a:t>
            </a:r>
            <a:r>
              <a:rPr lang="it-IT" sz="2200" dirty="0"/>
              <a:t> (GPP)</a:t>
            </a:r>
          </a:p>
          <a:p>
            <a:endParaRPr lang="it-IT" sz="2200" dirty="0"/>
          </a:p>
          <a:p>
            <a:endParaRPr lang="it-IT" sz="2200" dirty="0"/>
          </a:p>
          <a:p>
            <a:endParaRPr lang="it-IT" sz="2200" dirty="0"/>
          </a:p>
          <a:p>
            <a:endParaRPr lang="it-IT" sz="2200" dirty="0"/>
          </a:p>
          <a:p>
            <a:r>
              <a:rPr lang="it-IT" sz="2000" dirty="0" err="1" smtClean="0"/>
              <a:t>Nominal</a:t>
            </a:r>
            <a:r>
              <a:rPr lang="it-IT" sz="2000" dirty="0" smtClean="0"/>
              <a:t> </a:t>
            </a:r>
            <a:r>
              <a:rPr lang="it-IT" sz="2000" dirty="0"/>
              <a:t>GDP (2019</a:t>
            </a:r>
            <a:r>
              <a:rPr lang="it-IT" sz="2000" dirty="0" smtClean="0"/>
              <a:t>) </a:t>
            </a:r>
          </a:p>
          <a:p>
            <a:r>
              <a:rPr lang="it-IT" sz="2000" dirty="0" smtClean="0"/>
              <a:t>(</a:t>
            </a:r>
            <a:r>
              <a:rPr lang="it-IT" sz="2000" dirty="0"/>
              <a:t>Q</a:t>
            </a:r>
            <a:r>
              <a:rPr lang="it-IT" sz="2000" baseline="-25000" dirty="0"/>
              <a:t>A,2019</a:t>
            </a:r>
            <a:r>
              <a:rPr lang="it-IT" sz="2000" dirty="0"/>
              <a:t> * P</a:t>
            </a:r>
            <a:r>
              <a:rPr lang="it-IT" sz="2000" baseline="-25000" dirty="0"/>
              <a:t>A,2019</a:t>
            </a:r>
            <a:r>
              <a:rPr lang="it-IT" sz="2000" dirty="0"/>
              <a:t>) + (Q</a:t>
            </a:r>
            <a:r>
              <a:rPr lang="it-IT" sz="2000" baseline="-25000" dirty="0"/>
              <a:t>B,2019</a:t>
            </a:r>
            <a:r>
              <a:rPr lang="it-IT" sz="2000" dirty="0"/>
              <a:t> * P</a:t>
            </a:r>
            <a:r>
              <a:rPr lang="it-IT" sz="2000" baseline="-25000" dirty="0"/>
              <a:t>B,2019</a:t>
            </a:r>
            <a:r>
              <a:rPr lang="it-IT" sz="2000" dirty="0"/>
              <a:t>) = </a:t>
            </a:r>
            <a:r>
              <a:rPr lang="it-IT" sz="2000" dirty="0">
                <a:solidFill>
                  <a:srgbClr val="FF0000"/>
                </a:solidFill>
              </a:rPr>
              <a:t>600€</a:t>
            </a:r>
            <a:r>
              <a:rPr lang="it-IT" sz="2000" dirty="0"/>
              <a:t> (</a:t>
            </a:r>
            <a:r>
              <a:rPr lang="it-IT" sz="2000" dirty="0" err="1"/>
              <a:t>at</a:t>
            </a:r>
            <a:r>
              <a:rPr lang="it-IT" sz="2000" dirty="0"/>
              <a:t> 2019 </a:t>
            </a:r>
            <a:r>
              <a:rPr lang="it-IT" sz="2000" dirty="0" err="1" smtClean="0"/>
              <a:t>prices</a:t>
            </a:r>
            <a:r>
              <a:rPr lang="it-IT" sz="2000" dirty="0" smtClean="0"/>
              <a:t>) = </a:t>
            </a:r>
            <a:r>
              <a:rPr lang="it-IT" sz="2000" dirty="0" smtClean="0">
                <a:solidFill>
                  <a:srgbClr val="FF0000"/>
                </a:solidFill>
              </a:rPr>
              <a:t>P</a:t>
            </a:r>
            <a:r>
              <a:rPr lang="it-IT" sz="2000" baseline="-25000" dirty="0" smtClean="0">
                <a:solidFill>
                  <a:srgbClr val="FF0000"/>
                </a:solidFill>
              </a:rPr>
              <a:t>2019</a:t>
            </a:r>
            <a:r>
              <a:rPr lang="it-IT" sz="2000" dirty="0" smtClean="0">
                <a:solidFill>
                  <a:srgbClr val="FF0000"/>
                </a:solidFill>
              </a:rPr>
              <a:t>Y</a:t>
            </a:r>
            <a:r>
              <a:rPr lang="it-IT" sz="2000" baseline="-25000" dirty="0" smtClean="0">
                <a:solidFill>
                  <a:srgbClr val="FF0000"/>
                </a:solidFill>
              </a:rPr>
              <a:t>2019</a:t>
            </a:r>
            <a:endParaRPr lang="it-IT" sz="2000" baseline="-25000" dirty="0">
              <a:solidFill>
                <a:srgbClr val="FF0000"/>
              </a:solidFill>
            </a:endParaRPr>
          </a:p>
          <a:p>
            <a:r>
              <a:rPr lang="it-IT" sz="2000" dirty="0" err="1" smtClean="0"/>
              <a:t>Nominal</a:t>
            </a:r>
            <a:r>
              <a:rPr lang="it-IT" sz="2000" dirty="0" smtClean="0"/>
              <a:t> </a:t>
            </a:r>
            <a:r>
              <a:rPr lang="it-IT" sz="2000" dirty="0"/>
              <a:t>GDP (2020</a:t>
            </a:r>
            <a:r>
              <a:rPr lang="it-IT" sz="2000" dirty="0" smtClean="0"/>
              <a:t>)  </a:t>
            </a:r>
          </a:p>
          <a:p>
            <a:r>
              <a:rPr lang="it-IT" sz="2000" dirty="0" smtClean="0"/>
              <a:t>(</a:t>
            </a:r>
            <a:r>
              <a:rPr lang="it-IT" sz="2000" dirty="0"/>
              <a:t>Q</a:t>
            </a:r>
            <a:r>
              <a:rPr lang="it-IT" sz="2000" baseline="-25000" dirty="0"/>
              <a:t>A,2020</a:t>
            </a:r>
            <a:r>
              <a:rPr lang="it-IT" sz="2000" dirty="0"/>
              <a:t> * P</a:t>
            </a:r>
            <a:r>
              <a:rPr lang="it-IT" sz="2000" baseline="-25000" dirty="0"/>
              <a:t>A,2020</a:t>
            </a:r>
            <a:r>
              <a:rPr lang="it-IT" sz="2000" dirty="0"/>
              <a:t>) + (Q</a:t>
            </a:r>
            <a:r>
              <a:rPr lang="it-IT" sz="2000" baseline="-25000" dirty="0"/>
              <a:t>B,2020</a:t>
            </a:r>
            <a:r>
              <a:rPr lang="it-IT" sz="2000" dirty="0"/>
              <a:t> * P</a:t>
            </a:r>
            <a:r>
              <a:rPr lang="it-IT" sz="2000" baseline="-25000" dirty="0"/>
              <a:t>B,2020</a:t>
            </a:r>
            <a:r>
              <a:rPr lang="it-IT" sz="2000" dirty="0"/>
              <a:t>) = </a:t>
            </a:r>
            <a:r>
              <a:rPr lang="it-IT" sz="2000" dirty="0" smtClean="0">
                <a:solidFill>
                  <a:srgbClr val="FF0000"/>
                </a:solidFill>
              </a:rPr>
              <a:t>760</a:t>
            </a:r>
            <a:r>
              <a:rPr lang="it-IT" sz="2000" dirty="0">
                <a:solidFill>
                  <a:srgbClr val="FF0000"/>
                </a:solidFill>
              </a:rPr>
              <a:t>€</a:t>
            </a:r>
            <a:r>
              <a:rPr lang="it-IT" sz="2000" dirty="0"/>
              <a:t> (</a:t>
            </a:r>
            <a:r>
              <a:rPr lang="it-IT" sz="2000" dirty="0" err="1"/>
              <a:t>at</a:t>
            </a:r>
            <a:r>
              <a:rPr lang="it-IT" sz="2000" dirty="0"/>
              <a:t> 2020 </a:t>
            </a:r>
            <a:r>
              <a:rPr lang="it-IT" sz="2000" dirty="0" err="1" smtClean="0"/>
              <a:t>prices</a:t>
            </a:r>
            <a:r>
              <a:rPr lang="it-IT" sz="2000" dirty="0" smtClean="0"/>
              <a:t>) </a:t>
            </a:r>
            <a:r>
              <a:rPr lang="it-IT" sz="2000" dirty="0"/>
              <a:t>= </a:t>
            </a:r>
            <a:r>
              <a:rPr lang="it-IT" sz="2000" dirty="0" smtClean="0"/>
              <a:t>P</a:t>
            </a:r>
            <a:r>
              <a:rPr lang="it-IT" sz="2000" baseline="-25000" dirty="0" smtClean="0"/>
              <a:t>2020</a:t>
            </a:r>
            <a:r>
              <a:rPr lang="it-IT" sz="2000" dirty="0" smtClean="0"/>
              <a:t>Y</a:t>
            </a:r>
            <a:r>
              <a:rPr lang="it-IT" sz="2000" baseline="-25000" dirty="0" smtClean="0"/>
              <a:t>2020</a:t>
            </a:r>
            <a:endParaRPr lang="it-IT" sz="2000" dirty="0" smtClean="0"/>
          </a:p>
          <a:p>
            <a:endParaRPr lang="it-IT" sz="2000" dirty="0" smtClean="0"/>
          </a:p>
          <a:p>
            <a:r>
              <a:rPr lang="it-IT" sz="2000" dirty="0" smtClean="0"/>
              <a:t>How </a:t>
            </a:r>
            <a:r>
              <a:rPr lang="it-IT" sz="2000" dirty="0"/>
              <a:t>can </a:t>
            </a:r>
            <a:r>
              <a:rPr lang="it-IT" sz="2000" dirty="0" err="1"/>
              <a:t>we</a:t>
            </a:r>
            <a:r>
              <a:rPr lang="it-IT" sz="2000" dirty="0"/>
              <a:t> decompose GDP </a:t>
            </a:r>
            <a:r>
              <a:rPr lang="it-IT" sz="2000" dirty="0" err="1"/>
              <a:t>into</a:t>
            </a:r>
            <a:r>
              <a:rPr lang="it-IT" sz="2000" dirty="0"/>
              <a:t> </a:t>
            </a:r>
            <a:r>
              <a:rPr lang="it-IT" sz="2000" dirty="0" err="1" smtClean="0"/>
              <a:t>product</a:t>
            </a:r>
            <a:r>
              <a:rPr lang="it-IT" sz="2000" dirty="0" smtClean="0"/>
              <a:t> </a:t>
            </a:r>
            <a:r>
              <a:rPr lang="it-IT" sz="2000" dirty="0"/>
              <a:t>of P and Y</a:t>
            </a:r>
            <a:r>
              <a:rPr lang="it-IT" sz="2000" dirty="0" smtClean="0"/>
              <a:t>? </a:t>
            </a:r>
            <a:r>
              <a:rPr lang="it-IT" sz="2000" dirty="0" err="1" smtClean="0"/>
              <a:t>Various</a:t>
            </a:r>
            <a:r>
              <a:rPr lang="it-IT" sz="2000" dirty="0" smtClean="0"/>
              <a:t> </a:t>
            </a:r>
            <a:r>
              <a:rPr lang="it-IT" sz="2000" dirty="0" err="1"/>
              <a:t>statistical</a:t>
            </a:r>
            <a:r>
              <a:rPr lang="it-IT" sz="2000" dirty="0"/>
              <a:t> </a:t>
            </a:r>
            <a:r>
              <a:rPr lang="it-IT" sz="2000" dirty="0" err="1"/>
              <a:t>methodologies</a:t>
            </a:r>
            <a:r>
              <a:rPr lang="it-IT" sz="2000" dirty="0"/>
              <a:t>: </a:t>
            </a:r>
            <a:r>
              <a:rPr lang="it-IT" sz="2000" dirty="0" err="1">
                <a:solidFill>
                  <a:srgbClr val="FF0000"/>
                </a:solidFill>
              </a:rPr>
              <a:t>Laspeyeres</a:t>
            </a:r>
            <a:r>
              <a:rPr lang="it-IT" sz="2000" dirty="0">
                <a:solidFill>
                  <a:srgbClr val="FF0000"/>
                </a:solidFill>
              </a:rPr>
              <a:t>. </a:t>
            </a:r>
            <a:r>
              <a:rPr lang="it-IT" sz="2000" dirty="0" err="1"/>
              <a:t>Paasche</a:t>
            </a:r>
            <a:r>
              <a:rPr lang="it-IT" sz="2000" dirty="0"/>
              <a:t>, Fisher, Chain </a:t>
            </a:r>
            <a:r>
              <a:rPr lang="it-IT" sz="2000" dirty="0" err="1"/>
              <a:t>index</a:t>
            </a:r>
            <a:r>
              <a:rPr lang="it-IT" sz="2000" dirty="0"/>
              <a:t>.</a:t>
            </a:r>
          </a:p>
          <a:p>
            <a:endParaRPr lang="it-IT" sz="2000" dirty="0"/>
          </a:p>
          <a:p>
            <a:pPr marL="0" indent="0">
              <a:buNone/>
            </a:pPr>
            <a:endParaRPr lang="it-IT" sz="2200" dirty="0" err="1"/>
          </a:p>
        </p:txBody>
      </p:sp>
      <p:graphicFrame>
        <p:nvGraphicFramePr>
          <p:cNvPr id="4" name="Tabella 3"/>
          <p:cNvGraphicFramePr>
            <a:graphicFrameLocks noGrp="1"/>
          </p:cNvGraphicFramePr>
          <p:nvPr>
            <p:extLst>
              <p:ext uri="{D42A27DB-BD31-4B8C-83A1-F6EECF244321}">
                <p14:modId xmlns:p14="http://schemas.microsoft.com/office/powerpoint/2010/main" val="443152133"/>
              </p:ext>
            </p:extLst>
          </p:nvPr>
        </p:nvGraphicFramePr>
        <p:xfrm>
          <a:off x="2576310" y="2068606"/>
          <a:ext cx="6096000" cy="1112520"/>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370840">
                <a:tc>
                  <a:txBody>
                    <a:bodyPr/>
                    <a:lstStyle/>
                    <a:p>
                      <a:endParaRPr lang="it-IT" dirty="0"/>
                    </a:p>
                  </a:txBody>
                  <a:tcPr/>
                </a:tc>
                <a:tc>
                  <a:txBody>
                    <a:bodyPr/>
                    <a:lstStyle/>
                    <a:p>
                      <a:pPr algn="ctr"/>
                      <a:r>
                        <a:rPr lang="it-IT" dirty="0" smtClean="0"/>
                        <a:t>Q</a:t>
                      </a:r>
                      <a:r>
                        <a:rPr lang="it-IT" sz="1100" dirty="0" smtClean="0"/>
                        <a:t>A</a:t>
                      </a:r>
                      <a:endParaRPr lang="it-IT" dirty="0"/>
                    </a:p>
                  </a:txBody>
                  <a:tcPr/>
                </a:tc>
                <a:tc>
                  <a:txBody>
                    <a:bodyPr/>
                    <a:lstStyle/>
                    <a:p>
                      <a:pPr algn="ctr"/>
                      <a:r>
                        <a:rPr lang="it-IT" dirty="0" smtClean="0"/>
                        <a:t>P</a:t>
                      </a:r>
                      <a:r>
                        <a:rPr lang="it-IT" sz="1100" dirty="0" smtClean="0"/>
                        <a:t>A</a:t>
                      </a:r>
                      <a:endParaRPr lang="it-IT" dirty="0"/>
                    </a:p>
                  </a:txBody>
                  <a:tcPr/>
                </a:tc>
                <a:tc>
                  <a:txBody>
                    <a:bodyPr/>
                    <a:lstStyle/>
                    <a:p>
                      <a:pPr algn="ctr"/>
                      <a:r>
                        <a:rPr lang="it-IT" dirty="0" smtClean="0"/>
                        <a:t>Q</a:t>
                      </a:r>
                      <a:r>
                        <a:rPr lang="it-IT" sz="1100" dirty="0" smtClean="0"/>
                        <a:t>B</a:t>
                      </a:r>
                      <a:endParaRPr lang="it-IT" dirty="0"/>
                    </a:p>
                  </a:txBody>
                  <a:tcPr/>
                </a:tc>
                <a:tc>
                  <a:txBody>
                    <a:bodyPr/>
                    <a:lstStyle/>
                    <a:p>
                      <a:pPr algn="ctr"/>
                      <a:r>
                        <a:rPr lang="it-IT" dirty="0" smtClean="0"/>
                        <a:t>P</a:t>
                      </a:r>
                      <a:r>
                        <a:rPr lang="it-IT" sz="1100" dirty="0" smtClean="0"/>
                        <a:t>B</a:t>
                      </a:r>
                      <a:endParaRPr lang="it-IT" dirty="0"/>
                    </a:p>
                  </a:txBody>
                  <a:tcPr/>
                </a:tc>
                <a:extLst>
                  <a:ext uri="{0D108BD9-81ED-4DB2-BD59-A6C34878D82A}">
                    <a16:rowId xmlns:a16="http://schemas.microsoft.com/office/drawing/2014/main" val="10000"/>
                  </a:ext>
                </a:extLst>
              </a:tr>
              <a:tr h="370840">
                <a:tc>
                  <a:txBody>
                    <a:bodyPr/>
                    <a:lstStyle/>
                    <a:p>
                      <a:r>
                        <a:rPr lang="it-IT" dirty="0" smtClean="0"/>
                        <a:t>2019</a:t>
                      </a:r>
                      <a:endParaRPr lang="it-IT" dirty="0"/>
                    </a:p>
                  </a:txBody>
                  <a:tcPr/>
                </a:tc>
                <a:tc>
                  <a:txBody>
                    <a:bodyPr/>
                    <a:lstStyle/>
                    <a:p>
                      <a:pPr algn="ctr"/>
                      <a:r>
                        <a:rPr lang="it-IT" dirty="0" smtClean="0"/>
                        <a:t>100</a:t>
                      </a:r>
                      <a:endParaRPr lang="it-IT" dirty="0"/>
                    </a:p>
                  </a:txBody>
                  <a:tcPr/>
                </a:tc>
                <a:tc>
                  <a:txBody>
                    <a:bodyPr/>
                    <a:lstStyle/>
                    <a:p>
                      <a:pPr algn="ctr"/>
                      <a:r>
                        <a:rPr lang="it-IT" dirty="0" smtClean="0"/>
                        <a:t>2</a:t>
                      </a:r>
                      <a:endParaRPr lang="it-IT" dirty="0"/>
                    </a:p>
                  </a:txBody>
                  <a:tcPr/>
                </a:tc>
                <a:tc>
                  <a:txBody>
                    <a:bodyPr/>
                    <a:lstStyle/>
                    <a:p>
                      <a:pPr algn="ctr"/>
                      <a:r>
                        <a:rPr lang="it-IT" smtClean="0"/>
                        <a:t>100</a:t>
                      </a:r>
                      <a:endParaRPr lang="it-IT"/>
                    </a:p>
                  </a:txBody>
                  <a:tcPr/>
                </a:tc>
                <a:tc>
                  <a:txBody>
                    <a:bodyPr/>
                    <a:lstStyle/>
                    <a:p>
                      <a:pPr algn="ctr"/>
                      <a:r>
                        <a:rPr lang="it-IT" dirty="0" smtClean="0"/>
                        <a:t>4</a:t>
                      </a:r>
                      <a:endParaRPr lang="it-IT" dirty="0"/>
                    </a:p>
                  </a:txBody>
                  <a:tcPr/>
                </a:tc>
                <a:extLst>
                  <a:ext uri="{0D108BD9-81ED-4DB2-BD59-A6C34878D82A}">
                    <a16:rowId xmlns:a16="http://schemas.microsoft.com/office/drawing/2014/main" val="10001"/>
                  </a:ext>
                </a:extLst>
              </a:tr>
              <a:tr h="370840">
                <a:tc>
                  <a:txBody>
                    <a:bodyPr/>
                    <a:lstStyle/>
                    <a:p>
                      <a:r>
                        <a:rPr lang="it-IT" dirty="0" smtClean="0"/>
                        <a:t>2020</a:t>
                      </a:r>
                      <a:endParaRPr lang="it-IT" dirty="0"/>
                    </a:p>
                  </a:txBody>
                  <a:tcPr/>
                </a:tc>
                <a:tc>
                  <a:txBody>
                    <a:bodyPr/>
                    <a:lstStyle/>
                    <a:p>
                      <a:pPr algn="ctr"/>
                      <a:r>
                        <a:rPr lang="it-IT" dirty="0" smtClean="0"/>
                        <a:t>100</a:t>
                      </a:r>
                      <a:endParaRPr lang="it-IT" dirty="0"/>
                    </a:p>
                  </a:txBody>
                  <a:tcPr/>
                </a:tc>
                <a:tc>
                  <a:txBody>
                    <a:bodyPr/>
                    <a:lstStyle/>
                    <a:p>
                      <a:pPr algn="ctr"/>
                      <a:r>
                        <a:rPr lang="it-IT" dirty="0" smtClean="0"/>
                        <a:t>4</a:t>
                      </a:r>
                      <a:endParaRPr lang="it-IT" dirty="0"/>
                    </a:p>
                  </a:txBody>
                  <a:tcPr/>
                </a:tc>
                <a:tc>
                  <a:txBody>
                    <a:bodyPr/>
                    <a:lstStyle/>
                    <a:p>
                      <a:pPr algn="ctr"/>
                      <a:r>
                        <a:rPr lang="it-IT" dirty="0" smtClean="0"/>
                        <a:t>120</a:t>
                      </a:r>
                      <a:endParaRPr lang="it-IT" dirty="0"/>
                    </a:p>
                  </a:txBody>
                  <a:tcPr/>
                </a:tc>
                <a:tc>
                  <a:txBody>
                    <a:bodyPr/>
                    <a:lstStyle/>
                    <a:p>
                      <a:pPr algn="ctr"/>
                      <a:r>
                        <a:rPr lang="it-IT" dirty="0" smtClean="0"/>
                        <a:t>3</a:t>
                      </a:r>
                      <a:endParaRPr lang="it-IT"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843818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smtClean="0"/>
              <a:t>inflation</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solidFill>
                      <a:srgbClr val="FF0000"/>
                    </a:solidFill>
                  </a:rPr>
                  <a:t>Step 1</a:t>
                </a:r>
                <a:r>
                  <a:rPr lang="it-IT" dirty="0" smtClean="0"/>
                  <a:t> </a:t>
                </a:r>
              </a:p>
              <a:p>
                <a:r>
                  <a:rPr lang="it-IT" dirty="0" smtClean="0"/>
                  <a:t>P</a:t>
                </a:r>
                <a:r>
                  <a:rPr lang="it-IT" baseline="-25000" dirty="0" smtClean="0"/>
                  <a:t>2019</a:t>
                </a:r>
                <a:r>
                  <a:rPr lang="it-IT" dirty="0" smtClean="0"/>
                  <a:t> </a:t>
                </a:r>
                <a:r>
                  <a:rPr lang="it-IT" dirty="0"/>
                  <a:t>= 100 </a:t>
                </a:r>
              </a:p>
              <a:p>
                <a:r>
                  <a:rPr lang="it-IT" dirty="0" smtClean="0"/>
                  <a:t>By </a:t>
                </a:r>
                <a:r>
                  <a:rPr lang="it-IT" dirty="0" err="1" smtClean="0"/>
                  <a:t>assumption</a:t>
                </a:r>
                <a:r>
                  <a:rPr lang="it-IT" dirty="0" smtClean="0"/>
                  <a:t>, 2019 </a:t>
                </a:r>
                <a:r>
                  <a:rPr lang="it-IT" dirty="0" err="1"/>
                  <a:t>is</a:t>
                </a:r>
                <a:r>
                  <a:rPr lang="it-IT" dirty="0"/>
                  <a:t> </a:t>
                </a:r>
                <a:r>
                  <a:rPr lang="it-IT" dirty="0" err="1"/>
                  <a:t>reference</a:t>
                </a:r>
                <a:r>
                  <a:rPr lang="it-IT" dirty="0"/>
                  <a:t> </a:t>
                </a:r>
                <a:r>
                  <a:rPr lang="it-IT" dirty="0" err="1" smtClean="0"/>
                  <a:t>year</a:t>
                </a:r>
                <a:r>
                  <a:rPr lang="it-IT" dirty="0" smtClean="0"/>
                  <a:t> </a:t>
                </a:r>
                <a:r>
                  <a:rPr lang="it-IT" dirty="0"/>
                  <a:t>and base </a:t>
                </a:r>
                <a:r>
                  <a:rPr lang="it-IT" dirty="0" err="1" smtClean="0"/>
                  <a:t>year</a:t>
                </a:r>
                <a:endParaRPr lang="it-IT" dirty="0"/>
              </a:p>
              <a:p>
                <a:endParaRPr lang="it-IT" dirty="0" smtClean="0">
                  <a:solidFill>
                    <a:srgbClr val="FF0000"/>
                  </a:solidFill>
                </a:endParaRPr>
              </a:p>
              <a:p>
                <a:r>
                  <a:rPr lang="it-IT" dirty="0" err="1" smtClean="0">
                    <a:solidFill>
                      <a:srgbClr val="FF0000"/>
                    </a:solidFill>
                  </a:rPr>
                  <a:t>Step</a:t>
                </a:r>
                <a:r>
                  <a:rPr lang="it-IT" dirty="0" smtClean="0">
                    <a:solidFill>
                      <a:srgbClr val="FF0000"/>
                    </a:solidFill>
                  </a:rPr>
                  <a:t> 2</a:t>
                </a:r>
              </a:p>
              <a:p>
                <a:r>
                  <a:rPr lang="it-IT" dirty="0" err="1" smtClean="0"/>
                  <a:t>Laspeyeres</a:t>
                </a:r>
                <a:r>
                  <a:rPr lang="it-IT" dirty="0" smtClean="0"/>
                  <a:t> </a:t>
                </a:r>
                <a:r>
                  <a:rPr lang="it-IT" dirty="0" err="1"/>
                  <a:t>price</a:t>
                </a:r>
                <a:r>
                  <a:rPr lang="it-IT" dirty="0"/>
                  <a:t> </a:t>
                </a:r>
                <a:r>
                  <a:rPr lang="it-IT" dirty="0" err="1"/>
                  <a:t>index</a:t>
                </a:r>
                <a:r>
                  <a:rPr lang="it-IT" dirty="0"/>
                  <a:t> P2020 (with 2019 </a:t>
                </a:r>
                <a:r>
                  <a:rPr lang="it-IT" dirty="0" err="1" smtClean="0"/>
                  <a:t>as</a:t>
                </a:r>
                <a:r>
                  <a:rPr lang="it-IT" dirty="0" smtClean="0"/>
                  <a:t> </a:t>
                </a:r>
                <a:r>
                  <a:rPr lang="it-IT" dirty="0"/>
                  <a:t>base </a:t>
                </a:r>
                <a:r>
                  <a:rPr lang="it-IT" dirty="0" err="1" smtClean="0"/>
                  <a:t>year</a:t>
                </a:r>
                <a:r>
                  <a:rPr lang="it-IT" dirty="0" smtClean="0"/>
                  <a:t>)</a:t>
                </a:r>
              </a:p>
              <a:p>
                <a14:m>
                  <m:oMath xmlns:m="http://schemas.openxmlformats.org/officeDocument/2006/math">
                    <m:sSub>
                      <m:sSubPr>
                        <m:ctrlPr>
                          <a:rPr lang="it-IT" sz="2600" i="1" smtClean="0">
                            <a:latin typeface="Cambria Math" panose="02040503050406030204" pitchFamily="18" charset="0"/>
                          </a:rPr>
                        </m:ctrlPr>
                      </m:sSubPr>
                      <m:e>
                        <m:r>
                          <a:rPr lang="it-IT" sz="2600" b="0" i="1" smtClean="0">
                            <a:latin typeface="Cambria Math" panose="02040503050406030204" pitchFamily="18" charset="0"/>
                          </a:rPr>
                          <m:t>𝑃</m:t>
                        </m:r>
                      </m:e>
                      <m:sub>
                        <m:r>
                          <a:rPr lang="it-IT" sz="2600" b="0" i="1" smtClean="0">
                            <a:latin typeface="Cambria Math" panose="02040503050406030204" pitchFamily="18" charset="0"/>
                          </a:rPr>
                          <m:t>2020</m:t>
                        </m:r>
                      </m:sub>
                    </m:sSub>
                    <m:r>
                      <a:rPr lang="it-IT" sz="2600" b="0" i="0" smtClean="0">
                        <a:latin typeface="Cambria Math" panose="02040503050406030204" pitchFamily="18" charset="0"/>
                      </a:rPr>
                      <m:t>=</m:t>
                    </m:r>
                    <m:sSub>
                      <m:sSubPr>
                        <m:ctrlPr>
                          <a:rPr lang="it-IT" sz="2600" i="1">
                            <a:latin typeface="Cambria Math" panose="02040503050406030204" pitchFamily="18" charset="0"/>
                          </a:rPr>
                        </m:ctrlPr>
                      </m:sSubPr>
                      <m:e>
                        <m:r>
                          <a:rPr lang="it-IT" sz="2600" i="1">
                            <a:latin typeface="Cambria Math" panose="02040503050406030204" pitchFamily="18" charset="0"/>
                          </a:rPr>
                          <m:t>𝑃</m:t>
                        </m:r>
                      </m:e>
                      <m:sub>
                        <m:r>
                          <a:rPr lang="it-IT" sz="2600" i="1">
                            <a:latin typeface="Cambria Math" panose="02040503050406030204" pitchFamily="18" charset="0"/>
                          </a:rPr>
                          <m:t>20</m:t>
                        </m:r>
                        <m:r>
                          <a:rPr lang="it-IT" sz="2600" b="0" i="1" smtClean="0">
                            <a:latin typeface="Cambria Math" panose="02040503050406030204" pitchFamily="18" charset="0"/>
                          </a:rPr>
                          <m:t>19</m:t>
                        </m:r>
                      </m:sub>
                    </m:sSub>
                    <m:r>
                      <a:rPr lang="it-IT" sz="2600" i="1" smtClean="0">
                        <a:latin typeface="Cambria Math" panose="02040503050406030204" pitchFamily="18" charset="0"/>
                        <a:ea typeface="Cambria Math" panose="02040503050406030204" pitchFamily="18" charset="0"/>
                      </a:rPr>
                      <m:t>×</m:t>
                    </m:r>
                    <m:f>
                      <m:fPr>
                        <m:ctrlPr>
                          <a:rPr lang="it-IT" sz="2600" i="1" smtClean="0">
                            <a:latin typeface="Cambria Math" panose="02040503050406030204" pitchFamily="18" charset="0"/>
                            <a:ea typeface="Cambria Math" panose="02040503050406030204" pitchFamily="18" charset="0"/>
                          </a:rPr>
                        </m:ctrlPr>
                      </m:fPr>
                      <m:num>
                        <m:sSubSup>
                          <m:sSubSupPr>
                            <m:ctrlPr>
                              <a:rPr lang="it-IT" sz="2600" i="1" smtClean="0">
                                <a:latin typeface="Cambria Math" panose="02040503050406030204" pitchFamily="18" charset="0"/>
                                <a:ea typeface="Cambria Math" panose="02040503050406030204" pitchFamily="18" charset="0"/>
                              </a:rPr>
                            </m:ctrlPr>
                          </m:sSubSupPr>
                          <m:e>
                            <m:r>
                              <a:rPr lang="it-IT" sz="2600" b="0" i="1" smtClean="0">
                                <a:latin typeface="Cambria Math" panose="02040503050406030204" pitchFamily="18" charset="0"/>
                                <a:ea typeface="Cambria Math" panose="02040503050406030204" pitchFamily="18" charset="0"/>
                              </a:rPr>
                              <m:t>𝑄</m:t>
                            </m:r>
                          </m:e>
                          <m:sub>
                            <m:r>
                              <a:rPr lang="it-IT" sz="2600" b="0" i="1" smtClean="0">
                                <a:latin typeface="Cambria Math" panose="02040503050406030204" pitchFamily="18" charset="0"/>
                                <a:ea typeface="Cambria Math" panose="02040503050406030204" pitchFamily="18" charset="0"/>
                              </a:rPr>
                              <m:t>2019</m:t>
                            </m:r>
                          </m:sub>
                          <m:sup>
                            <m:r>
                              <a:rPr lang="it-IT" sz="2600" b="0" i="1" smtClean="0">
                                <a:latin typeface="Cambria Math" panose="02040503050406030204" pitchFamily="18" charset="0"/>
                                <a:ea typeface="Cambria Math" panose="02040503050406030204" pitchFamily="18" charset="0"/>
                              </a:rPr>
                              <m:t>𝐴</m:t>
                            </m:r>
                          </m:sup>
                        </m:sSubSup>
                        <m:sSubSup>
                          <m:sSubSupPr>
                            <m:ctrlPr>
                              <a:rPr lang="it-IT" sz="2600" i="1">
                                <a:latin typeface="Cambria Math" panose="02040503050406030204" pitchFamily="18" charset="0"/>
                                <a:ea typeface="Cambria Math" panose="02040503050406030204" pitchFamily="18" charset="0"/>
                              </a:rPr>
                            </m:ctrlPr>
                          </m:sSubSupPr>
                          <m:e>
                            <m:r>
                              <a:rPr lang="it-IT" sz="2600" b="0" i="1" smtClean="0">
                                <a:latin typeface="Cambria Math" panose="02040503050406030204" pitchFamily="18" charset="0"/>
                                <a:ea typeface="Cambria Math" panose="02040503050406030204" pitchFamily="18" charset="0"/>
                              </a:rPr>
                              <m:t>𝑃</m:t>
                            </m:r>
                          </m:e>
                          <m:sub>
                            <m:r>
                              <a:rPr lang="it-IT" sz="2600" i="1">
                                <a:latin typeface="Cambria Math" panose="02040503050406030204" pitchFamily="18" charset="0"/>
                                <a:ea typeface="Cambria Math" panose="02040503050406030204" pitchFamily="18" charset="0"/>
                              </a:rPr>
                              <m:t>20</m:t>
                            </m:r>
                            <m:r>
                              <a:rPr lang="it-IT" sz="2600" b="0" i="1" smtClean="0">
                                <a:latin typeface="Cambria Math" panose="02040503050406030204" pitchFamily="18" charset="0"/>
                                <a:ea typeface="Cambria Math" panose="02040503050406030204" pitchFamily="18" charset="0"/>
                              </a:rPr>
                              <m:t>20</m:t>
                            </m:r>
                          </m:sub>
                          <m:sup>
                            <m:r>
                              <a:rPr lang="it-IT" sz="2600" i="1">
                                <a:latin typeface="Cambria Math" panose="02040503050406030204" pitchFamily="18" charset="0"/>
                                <a:ea typeface="Cambria Math" panose="02040503050406030204" pitchFamily="18" charset="0"/>
                              </a:rPr>
                              <m:t>𝐴</m:t>
                            </m:r>
                          </m:sup>
                        </m:sSubSup>
                        <m:r>
                          <a:rPr lang="it-IT" sz="2600" b="0" i="1" smtClean="0">
                            <a:latin typeface="Cambria Math" panose="02040503050406030204" pitchFamily="18" charset="0"/>
                            <a:ea typeface="Cambria Math" panose="02040503050406030204" pitchFamily="18" charset="0"/>
                          </a:rPr>
                          <m:t>+</m:t>
                        </m:r>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𝑄</m:t>
                            </m:r>
                          </m:e>
                          <m:sub>
                            <m:r>
                              <a:rPr lang="it-IT" sz="2600" i="1">
                                <a:latin typeface="Cambria Math" panose="02040503050406030204" pitchFamily="18" charset="0"/>
                                <a:ea typeface="Cambria Math" panose="02040503050406030204" pitchFamily="18" charset="0"/>
                              </a:rPr>
                              <m:t>2019</m:t>
                            </m:r>
                          </m:sub>
                          <m:sup>
                            <m:r>
                              <a:rPr lang="it-IT" sz="2600" b="0" i="1" smtClean="0">
                                <a:latin typeface="Cambria Math" panose="02040503050406030204" pitchFamily="18" charset="0"/>
                                <a:ea typeface="Cambria Math" panose="02040503050406030204" pitchFamily="18" charset="0"/>
                              </a:rPr>
                              <m:t>𝐵</m:t>
                            </m:r>
                          </m:sup>
                        </m:sSubSup>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𝑃</m:t>
                            </m:r>
                          </m:e>
                          <m:sub>
                            <m:r>
                              <a:rPr lang="it-IT" sz="2600" i="1">
                                <a:latin typeface="Cambria Math" panose="02040503050406030204" pitchFamily="18" charset="0"/>
                                <a:ea typeface="Cambria Math" panose="02040503050406030204" pitchFamily="18" charset="0"/>
                              </a:rPr>
                              <m:t>2020</m:t>
                            </m:r>
                          </m:sub>
                          <m:sup>
                            <m:r>
                              <a:rPr lang="it-IT" sz="2600" b="0" i="1" smtClean="0">
                                <a:latin typeface="Cambria Math" panose="02040503050406030204" pitchFamily="18" charset="0"/>
                                <a:ea typeface="Cambria Math" panose="02040503050406030204" pitchFamily="18" charset="0"/>
                              </a:rPr>
                              <m:t>𝐵</m:t>
                            </m:r>
                          </m:sup>
                        </m:sSubSup>
                      </m:num>
                      <m:den>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𝑄</m:t>
                            </m:r>
                          </m:e>
                          <m:sub>
                            <m:r>
                              <a:rPr lang="it-IT" sz="2600" i="1">
                                <a:latin typeface="Cambria Math" panose="02040503050406030204" pitchFamily="18" charset="0"/>
                                <a:ea typeface="Cambria Math" panose="02040503050406030204" pitchFamily="18" charset="0"/>
                              </a:rPr>
                              <m:t>2019</m:t>
                            </m:r>
                          </m:sub>
                          <m:sup>
                            <m:r>
                              <a:rPr lang="it-IT" sz="2600" i="1">
                                <a:latin typeface="Cambria Math" panose="02040503050406030204" pitchFamily="18" charset="0"/>
                                <a:ea typeface="Cambria Math" panose="02040503050406030204" pitchFamily="18" charset="0"/>
                              </a:rPr>
                              <m:t>𝐴</m:t>
                            </m:r>
                          </m:sup>
                        </m:sSubSup>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𝑃</m:t>
                            </m:r>
                          </m:e>
                          <m:sub>
                            <m:r>
                              <a:rPr lang="it-IT" sz="2600" i="1">
                                <a:latin typeface="Cambria Math" panose="02040503050406030204" pitchFamily="18" charset="0"/>
                                <a:ea typeface="Cambria Math" panose="02040503050406030204" pitchFamily="18" charset="0"/>
                              </a:rPr>
                              <m:t>20</m:t>
                            </m:r>
                            <m:r>
                              <a:rPr lang="it-IT" sz="2600" b="0" i="1" smtClean="0">
                                <a:latin typeface="Cambria Math" panose="02040503050406030204" pitchFamily="18" charset="0"/>
                                <a:ea typeface="Cambria Math" panose="02040503050406030204" pitchFamily="18" charset="0"/>
                              </a:rPr>
                              <m:t>19</m:t>
                            </m:r>
                          </m:sub>
                          <m:sup>
                            <m:r>
                              <a:rPr lang="it-IT" sz="2600" i="1">
                                <a:latin typeface="Cambria Math" panose="02040503050406030204" pitchFamily="18" charset="0"/>
                                <a:ea typeface="Cambria Math" panose="02040503050406030204" pitchFamily="18" charset="0"/>
                              </a:rPr>
                              <m:t>𝐴</m:t>
                            </m:r>
                          </m:sup>
                        </m:sSubSup>
                        <m:r>
                          <a:rPr lang="it-IT" sz="2600" i="1">
                            <a:latin typeface="Cambria Math" panose="02040503050406030204" pitchFamily="18" charset="0"/>
                            <a:ea typeface="Cambria Math" panose="02040503050406030204" pitchFamily="18" charset="0"/>
                          </a:rPr>
                          <m:t>+</m:t>
                        </m:r>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𝑄</m:t>
                            </m:r>
                          </m:e>
                          <m:sub>
                            <m:r>
                              <a:rPr lang="it-IT" sz="2600" i="1">
                                <a:latin typeface="Cambria Math" panose="02040503050406030204" pitchFamily="18" charset="0"/>
                                <a:ea typeface="Cambria Math" panose="02040503050406030204" pitchFamily="18" charset="0"/>
                              </a:rPr>
                              <m:t>2019</m:t>
                            </m:r>
                          </m:sub>
                          <m:sup>
                            <m:r>
                              <a:rPr lang="it-IT" sz="2600" i="1">
                                <a:latin typeface="Cambria Math" panose="02040503050406030204" pitchFamily="18" charset="0"/>
                                <a:ea typeface="Cambria Math" panose="02040503050406030204" pitchFamily="18" charset="0"/>
                              </a:rPr>
                              <m:t>𝐵</m:t>
                            </m:r>
                          </m:sup>
                        </m:sSubSup>
                        <m:sSubSup>
                          <m:sSubSupPr>
                            <m:ctrlPr>
                              <a:rPr lang="it-IT" sz="2600" i="1">
                                <a:latin typeface="Cambria Math" panose="02040503050406030204" pitchFamily="18" charset="0"/>
                                <a:ea typeface="Cambria Math" panose="02040503050406030204" pitchFamily="18" charset="0"/>
                              </a:rPr>
                            </m:ctrlPr>
                          </m:sSubSupPr>
                          <m:e>
                            <m:r>
                              <a:rPr lang="it-IT" sz="2600" i="1">
                                <a:latin typeface="Cambria Math" panose="02040503050406030204" pitchFamily="18" charset="0"/>
                                <a:ea typeface="Cambria Math" panose="02040503050406030204" pitchFamily="18" charset="0"/>
                              </a:rPr>
                              <m:t>𝑃</m:t>
                            </m:r>
                          </m:e>
                          <m:sub>
                            <m:r>
                              <a:rPr lang="it-IT" sz="2600" i="1">
                                <a:latin typeface="Cambria Math" panose="02040503050406030204" pitchFamily="18" charset="0"/>
                                <a:ea typeface="Cambria Math" panose="02040503050406030204" pitchFamily="18" charset="0"/>
                              </a:rPr>
                              <m:t>20</m:t>
                            </m:r>
                            <m:r>
                              <a:rPr lang="it-IT" sz="2600" b="0" i="1" smtClean="0">
                                <a:latin typeface="Cambria Math" panose="02040503050406030204" pitchFamily="18" charset="0"/>
                                <a:ea typeface="Cambria Math" panose="02040503050406030204" pitchFamily="18" charset="0"/>
                              </a:rPr>
                              <m:t>19</m:t>
                            </m:r>
                          </m:sub>
                          <m:sup>
                            <m:r>
                              <a:rPr lang="it-IT" sz="2600" i="1">
                                <a:latin typeface="Cambria Math" panose="02040503050406030204" pitchFamily="18" charset="0"/>
                                <a:ea typeface="Cambria Math" panose="02040503050406030204" pitchFamily="18" charset="0"/>
                              </a:rPr>
                              <m:t>𝐵</m:t>
                            </m:r>
                          </m:sup>
                        </m:sSubSup>
                      </m:den>
                    </m:f>
                    <m:r>
                      <a:rPr lang="it-IT" sz="2600" b="0" i="1" smtClean="0">
                        <a:latin typeface="Cambria Math" panose="02040503050406030204" pitchFamily="18" charset="0"/>
                        <a:ea typeface="Cambria Math" panose="02040503050406030204" pitchFamily="18" charset="0"/>
                      </a:rPr>
                      <m:t>=</m:t>
                    </m:r>
                    <m:r>
                      <a:rPr lang="it-IT" sz="2600" b="0" i="1" smtClean="0">
                        <a:latin typeface="Cambria Math" panose="02040503050406030204" pitchFamily="18" charset="0"/>
                      </a:rPr>
                      <m:t>100</m:t>
                    </m:r>
                    <m:r>
                      <a:rPr lang="it-IT" sz="2600" i="1">
                        <a:latin typeface="Cambria Math" panose="02040503050406030204" pitchFamily="18" charset="0"/>
                        <a:ea typeface="Cambria Math" panose="02040503050406030204" pitchFamily="18" charset="0"/>
                      </a:rPr>
                      <m:t>×</m:t>
                    </m:r>
                    <m:f>
                      <m:fPr>
                        <m:ctrlPr>
                          <a:rPr lang="it-IT" sz="2600" i="1">
                            <a:latin typeface="Cambria Math" panose="02040503050406030204" pitchFamily="18" charset="0"/>
                            <a:ea typeface="Cambria Math" panose="02040503050406030204" pitchFamily="18" charset="0"/>
                          </a:rPr>
                        </m:ctrlPr>
                      </m:fPr>
                      <m:num>
                        <m:r>
                          <a:rPr lang="it-IT" sz="2600" b="0" i="1" smtClean="0">
                            <a:latin typeface="Cambria Math" panose="02040503050406030204" pitchFamily="18" charset="0"/>
                            <a:ea typeface="Cambria Math" panose="02040503050406030204" pitchFamily="18" charset="0"/>
                          </a:rPr>
                          <m:t>100∗4</m:t>
                        </m:r>
                        <m:r>
                          <a:rPr lang="it-IT" sz="2600" i="1">
                            <a:latin typeface="Cambria Math" panose="02040503050406030204" pitchFamily="18" charset="0"/>
                            <a:ea typeface="Cambria Math" panose="02040503050406030204" pitchFamily="18" charset="0"/>
                          </a:rPr>
                          <m:t>+</m:t>
                        </m:r>
                        <m:r>
                          <a:rPr lang="it-IT" sz="2600" b="0" i="1" smtClean="0">
                            <a:latin typeface="Cambria Math" panose="02040503050406030204" pitchFamily="18" charset="0"/>
                            <a:ea typeface="Cambria Math" panose="02040503050406030204" pitchFamily="18" charset="0"/>
                          </a:rPr>
                          <m:t>100∗3</m:t>
                        </m:r>
                      </m:num>
                      <m:den>
                        <m:r>
                          <a:rPr lang="it-IT" sz="2600" i="1">
                            <a:latin typeface="Cambria Math" panose="02040503050406030204" pitchFamily="18" charset="0"/>
                            <a:ea typeface="Cambria Math" panose="02040503050406030204" pitchFamily="18" charset="0"/>
                          </a:rPr>
                          <m:t>100∗2+100∗4</m:t>
                        </m:r>
                      </m:den>
                    </m:f>
                    <m:r>
                      <a:rPr lang="it-IT" sz="2600" b="0" i="1" smtClean="0">
                        <a:latin typeface="Cambria Math" panose="02040503050406030204" pitchFamily="18" charset="0"/>
                        <a:ea typeface="Cambria Math" panose="02040503050406030204" pitchFamily="18" charset="0"/>
                      </a:rPr>
                      <m:t>=116,7</m:t>
                    </m:r>
                  </m:oMath>
                </a14:m>
                <a:endParaRPr lang="it-IT" sz="2600"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39578847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smtClean="0"/>
              <a:t>inflation</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it-IT" dirty="0" smtClean="0">
                    <a:solidFill>
                      <a:srgbClr val="FF0000"/>
                    </a:solidFill>
                  </a:rPr>
                  <a:t>Step 3 </a:t>
                </a:r>
              </a:p>
              <a:p>
                <a:r>
                  <a:rPr lang="it-IT" dirty="0" smtClean="0"/>
                  <a:t>Rate of </a:t>
                </a:r>
                <a:r>
                  <a:rPr lang="it-IT" dirty="0" err="1" smtClean="0"/>
                  <a:t>inflation</a:t>
                </a:r>
                <a:r>
                  <a:rPr lang="it-IT" dirty="0" smtClean="0"/>
                  <a:t> </a:t>
                </a:r>
                <a:r>
                  <a:rPr lang="it-IT" dirty="0" err="1" smtClean="0"/>
                  <a:t>between</a:t>
                </a:r>
                <a:r>
                  <a:rPr lang="it-IT" dirty="0" smtClean="0"/>
                  <a:t> 2019 and 2020</a:t>
                </a:r>
              </a:p>
              <a:p>
                <a14:m>
                  <m:oMath xmlns:m="http://schemas.openxmlformats.org/officeDocument/2006/math">
                    <m:r>
                      <a:rPr lang="it-IT" i="1" smtClean="0">
                        <a:solidFill>
                          <a:srgbClr val="FF0000"/>
                        </a:solidFill>
                        <a:latin typeface="Cambria Math" panose="02040503050406030204" pitchFamily="18" charset="0"/>
                        <a:ea typeface="Cambria Math" panose="02040503050406030204" pitchFamily="18" charset="0"/>
                      </a:rPr>
                      <m:t>𝜋</m:t>
                    </m:r>
                    <m:r>
                      <a:rPr lang="it-IT" b="0" i="1" smtClean="0">
                        <a:solidFill>
                          <a:srgbClr val="FF0000"/>
                        </a:solidFill>
                        <a:latin typeface="Cambria Math" panose="02040503050406030204" pitchFamily="18" charset="0"/>
                        <a:ea typeface="Cambria Math" panose="02040503050406030204" pitchFamily="18" charset="0"/>
                      </a:rPr>
                      <m:t>=</m:t>
                    </m:r>
                    <m:f>
                      <m:fPr>
                        <m:ctrlPr>
                          <a:rPr lang="it-IT" b="0" i="1" smtClean="0">
                            <a:solidFill>
                              <a:srgbClr val="FF0000"/>
                            </a:solidFill>
                            <a:latin typeface="Cambria Math" panose="02040503050406030204" pitchFamily="18" charset="0"/>
                            <a:ea typeface="Cambria Math" panose="02040503050406030204" pitchFamily="18" charset="0"/>
                          </a:rPr>
                        </m:ctrlPr>
                      </m:fPr>
                      <m:num>
                        <m:sSub>
                          <m:sSubPr>
                            <m:ctrlPr>
                              <a:rPr lang="it-IT" b="0" i="1" smtClean="0">
                                <a:solidFill>
                                  <a:srgbClr val="FF0000"/>
                                </a:solidFill>
                                <a:latin typeface="Cambria Math" panose="02040503050406030204" pitchFamily="18" charset="0"/>
                                <a:ea typeface="Cambria Math" panose="02040503050406030204" pitchFamily="18" charset="0"/>
                              </a:rPr>
                            </m:ctrlPr>
                          </m:sSubPr>
                          <m:e>
                            <m:r>
                              <a:rPr lang="it-IT" b="0" i="1" smtClean="0">
                                <a:solidFill>
                                  <a:srgbClr val="FF0000"/>
                                </a:solidFill>
                                <a:latin typeface="Cambria Math" panose="02040503050406030204" pitchFamily="18" charset="0"/>
                                <a:ea typeface="Cambria Math" panose="02040503050406030204" pitchFamily="18" charset="0"/>
                              </a:rPr>
                              <m:t>𝑃</m:t>
                            </m:r>
                          </m:e>
                          <m:sub>
                            <m:r>
                              <a:rPr lang="it-IT" b="0" i="1" smtClean="0">
                                <a:solidFill>
                                  <a:srgbClr val="FF0000"/>
                                </a:solidFill>
                                <a:latin typeface="Cambria Math" panose="02040503050406030204" pitchFamily="18" charset="0"/>
                                <a:ea typeface="Cambria Math" panose="02040503050406030204" pitchFamily="18" charset="0"/>
                              </a:rPr>
                              <m:t>2020</m:t>
                            </m:r>
                          </m:sub>
                        </m:sSub>
                        <m:r>
                          <a:rPr lang="it-IT" b="0" i="1" smtClean="0">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𝑃</m:t>
                            </m:r>
                          </m:e>
                          <m:sub>
                            <m:r>
                              <a:rPr lang="it-IT" i="1">
                                <a:solidFill>
                                  <a:srgbClr val="FF0000"/>
                                </a:solidFill>
                                <a:latin typeface="Cambria Math" panose="02040503050406030204" pitchFamily="18" charset="0"/>
                                <a:ea typeface="Cambria Math" panose="02040503050406030204" pitchFamily="18" charset="0"/>
                              </a:rPr>
                              <m:t>20</m:t>
                            </m:r>
                            <m:r>
                              <a:rPr lang="it-IT" b="0" i="1" smtClean="0">
                                <a:solidFill>
                                  <a:srgbClr val="FF0000"/>
                                </a:solidFill>
                                <a:latin typeface="Cambria Math" panose="02040503050406030204" pitchFamily="18" charset="0"/>
                                <a:ea typeface="Cambria Math" panose="02040503050406030204" pitchFamily="18" charset="0"/>
                              </a:rPr>
                              <m:t>19</m:t>
                            </m:r>
                          </m:sub>
                        </m:sSub>
                      </m:num>
                      <m:den>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𝑃</m:t>
                            </m:r>
                          </m:e>
                          <m:sub>
                            <m:r>
                              <a:rPr lang="it-IT" i="1">
                                <a:solidFill>
                                  <a:srgbClr val="FF0000"/>
                                </a:solidFill>
                                <a:latin typeface="Cambria Math" panose="02040503050406030204" pitchFamily="18" charset="0"/>
                                <a:ea typeface="Cambria Math" panose="02040503050406030204" pitchFamily="18" charset="0"/>
                              </a:rPr>
                              <m:t>20</m:t>
                            </m:r>
                            <m:r>
                              <a:rPr lang="it-IT" b="0" i="1" smtClean="0">
                                <a:solidFill>
                                  <a:srgbClr val="FF0000"/>
                                </a:solidFill>
                                <a:latin typeface="Cambria Math" panose="02040503050406030204" pitchFamily="18" charset="0"/>
                                <a:ea typeface="Cambria Math" panose="02040503050406030204" pitchFamily="18" charset="0"/>
                              </a:rPr>
                              <m:t>19</m:t>
                            </m:r>
                          </m:sub>
                        </m:sSub>
                      </m:den>
                    </m:f>
                    <m:r>
                      <a:rPr lang="it-IT" b="0" i="1" smtClean="0">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116,7</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100</m:t>
                        </m:r>
                      </m:num>
                      <m:den>
                        <m:r>
                          <a:rPr lang="it-IT" b="0" i="1" smtClean="0">
                            <a:latin typeface="Cambria Math" panose="02040503050406030204" pitchFamily="18" charset="0"/>
                            <a:ea typeface="Cambria Math" panose="02040503050406030204" pitchFamily="18" charset="0"/>
                          </a:rPr>
                          <m:t>100</m:t>
                        </m:r>
                      </m:den>
                    </m:f>
                    <m:r>
                      <a:rPr lang="it-IT" b="0" i="1" smtClean="0">
                        <a:latin typeface="Cambria Math" panose="02040503050406030204" pitchFamily="18" charset="0"/>
                        <a:ea typeface="Cambria Math" panose="02040503050406030204" pitchFamily="18" charset="0"/>
                      </a:rPr>
                      <m:t>=0,167=16,7%</m:t>
                    </m:r>
                  </m:oMath>
                </a14:m>
                <a:endParaRPr lang="it-IT" dirty="0" smtClean="0"/>
              </a:p>
              <a:p>
                <a:r>
                  <a:rPr lang="it-IT" dirty="0" smtClean="0"/>
                  <a:t>PA </a:t>
                </a:r>
                <a:r>
                  <a:rPr lang="it-IT" dirty="0" err="1" smtClean="0"/>
                  <a:t>increases</a:t>
                </a:r>
                <a:r>
                  <a:rPr lang="it-IT" dirty="0" smtClean="0"/>
                  <a:t> by </a:t>
                </a:r>
                <a:r>
                  <a:rPr lang="it-IT" dirty="0"/>
                  <a:t>1</a:t>
                </a:r>
                <a:r>
                  <a:rPr lang="it-IT" dirty="0" smtClean="0"/>
                  <a:t>00% (from 2 to 4), Pb </a:t>
                </a:r>
                <a:r>
                  <a:rPr lang="it-IT" dirty="0" err="1" smtClean="0"/>
                  <a:t>decreases</a:t>
                </a:r>
                <a:r>
                  <a:rPr lang="it-IT" dirty="0" smtClean="0"/>
                  <a:t> by 25% (from 4 to 3)</a:t>
                </a:r>
              </a:p>
              <a:p>
                <a:r>
                  <a:rPr lang="it-IT" dirty="0" smtClean="0"/>
                  <a:t>In 2019, </a:t>
                </a:r>
                <a:r>
                  <a:rPr lang="it-IT" dirty="0" err="1" smtClean="0"/>
                  <a:t>sector</a:t>
                </a:r>
                <a:r>
                  <a:rPr lang="it-IT" dirty="0" smtClean="0"/>
                  <a:t> A </a:t>
                </a:r>
                <a:r>
                  <a:rPr lang="it-IT" dirty="0" err="1" smtClean="0"/>
                  <a:t>weighs</a:t>
                </a:r>
                <a:r>
                  <a:rPr lang="it-IT" dirty="0" smtClean="0"/>
                  <a:t> 1/3 of GDP (200/600) </a:t>
                </a:r>
                <a:r>
                  <a:rPr lang="it-IT" dirty="0" err="1" smtClean="0"/>
                  <a:t>while</a:t>
                </a:r>
                <a:r>
                  <a:rPr lang="it-IT" dirty="0" smtClean="0"/>
                  <a:t> </a:t>
                </a:r>
                <a:r>
                  <a:rPr lang="it-IT" dirty="0" err="1" smtClean="0"/>
                  <a:t>sector</a:t>
                </a:r>
                <a:r>
                  <a:rPr lang="it-IT" dirty="0" smtClean="0"/>
                  <a:t> B </a:t>
                </a:r>
                <a:r>
                  <a:rPr lang="it-IT" dirty="0" err="1" smtClean="0"/>
                  <a:t>weighs</a:t>
                </a:r>
                <a:r>
                  <a:rPr lang="it-IT" dirty="0" smtClean="0"/>
                  <a:t> 2/3 (400/600)</a:t>
                </a:r>
              </a:p>
              <a:p>
                <a:r>
                  <a:rPr lang="it-IT" dirty="0" err="1" smtClean="0"/>
                  <a:t>Therefore</a:t>
                </a:r>
                <a:r>
                  <a:rPr lang="it-IT" dirty="0" smtClean="0"/>
                  <a:t> </a:t>
                </a:r>
                <a:r>
                  <a:rPr lang="it-IT" dirty="0"/>
                  <a:t>1</a:t>
                </a:r>
                <a:r>
                  <a:rPr lang="it-IT" dirty="0" smtClean="0"/>
                  <a:t>*(1/3) – 0,25*(2/3)= 0,333 – 0,167 = 0,167 = 16,7%</a:t>
                </a:r>
              </a:p>
              <a:p>
                <a:pPr lvl="1"/>
                <a:endParaRPr lang="it-IT" sz="2200"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870"/>
                </a:stretch>
              </a:blipFill>
            </p:spPr>
            <p:txBody>
              <a:bodyPr/>
              <a:lstStyle/>
              <a:p>
                <a:r>
                  <a:rPr lang="it-IT">
                    <a:noFill/>
                  </a:rPr>
                  <a:t> </a:t>
                </a:r>
              </a:p>
            </p:txBody>
          </p:sp>
        </mc:Fallback>
      </mc:AlternateContent>
    </p:spTree>
    <p:extLst>
      <p:ext uri="{BB962C8B-B14F-4D97-AF65-F5344CB8AC3E}">
        <p14:creationId xmlns:p14="http://schemas.microsoft.com/office/powerpoint/2010/main" val="2990874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smtClean="0"/>
              <a:t>inflation</a:t>
            </a:r>
            <a:r>
              <a:rPr lang="it-IT" dirty="0" smtClean="0"/>
              <a:t> (3)</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lnSpcReduction="20000"/>
              </a:bodyPr>
              <a:lstStyle/>
              <a:p>
                <a:r>
                  <a:rPr lang="it-IT" sz="2600" dirty="0" smtClean="0">
                    <a:solidFill>
                      <a:srgbClr val="FF0000"/>
                    </a:solidFill>
                  </a:rPr>
                  <a:t>Nota Bene</a:t>
                </a:r>
                <a:r>
                  <a:rPr lang="it-IT" sz="2600" dirty="0" smtClean="0"/>
                  <a:t>:</a:t>
                </a:r>
              </a:p>
              <a:p>
                <a14:m>
                  <m:oMath xmlns:m="http://schemas.openxmlformats.org/officeDocument/2006/math">
                    <m:r>
                      <a:rPr lang="it-IT" sz="2600" i="1">
                        <a:latin typeface="Cambria Math" panose="02040503050406030204" pitchFamily="18" charset="0"/>
                        <a:ea typeface="Cambria Math" panose="02040503050406030204" pitchFamily="18" charset="0"/>
                      </a:rPr>
                      <m:t>𝜋</m:t>
                    </m:r>
                  </m:oMath>
                </a14:m>
                <a:r>
                  <a:rPr lang="it-IT" sz="2600" dirty="0" smtClean="0"/>
                  <a:t> &gt; 0 = </a:t>
                </a:r>
                <a:r>
                  <a:rPr lang="it-IT" sz="2600" dirty="0" err="1" smtClean="0"/>
                  <a:t>inflation</a:t>
                </a:r>
                <a:r>
                  <a:rPr lang="it-IT" sz="2600" dirty="0" smtClean="0"/>
                  <a:t> (</a:t>
                </a:r>
                <a:r>
                  <a:rPr lang="it-IT" sz="2600" dirty="0" err="1" smtClean="0"/>
                  <a:t>price</a:t>
                </a:r>
                <a:r>
                  <a:rPr lang="it-IT" sz="2600" dirty="0" smtClean="0"/>
                  <a:t> </a:t>
                </a:r>
                <a:r>
                  <a:rPr lang="it-IT" sz="2600" dirty="0" err="1" smtClean="0"/>
                  <a:t>level</a:t>
                </a:r>
                <a:r>
                  <a:rPr lang="it-IT" sz="2600" dirty="0" smtClean="0"/>
                  <a:t> </a:t>
                </a:r>
                <a:r>
                  <a:rPr lang="it-IT" sz="2600" dirty="0" err="1" smtClean="0"/>
                  <a:t>rises</a:t>
                </a:r>
                <a:r>
                  <a:rPr lang="it-IT" sz="2600" dirty="0" smtClean="0"/>
                  <a:t>, </a:t>
                </a:r>
                <a:r>
                  <a:rPr lang="it-IT" sz="2600" dirty="0" err="1" smtClean="0"/>
                  <a:t>prices</a:t>
                </a:r>
                <a:r>
                  <a:rPr lang="it-IT" sz="2600" dirty="0" smtClean="0"/>
                  <a:t> rise on </a:t>
                </a:r>
                <a:r>
                  <a:rPr lang="it-IT" sz="2600" dirty="0" err="1" smtClean="0"/>
                  <a:t>average</a:t>
                </a:r>
                <a:r>
                  <a:rPr lang="it-IT" sz="2600" dirty="0" smtClean="0"/>
                  <a:t> </a:t>
                </a:r>
                <a:r>
                  <a:rPr lang="it-IT" sz="2600" dirty="0" err="1" smtClean="0"/>
                  <a:t>but</a:t>
                </a:r>
                <a:r>
                  <a:rPr lang="it-IT" sz="2600" dirty="0" smtClean="0"/>
                  <a:t> some of </a:t>
                </a:r>
                <a:r>
                  <a:rPr lang="it-IT" sz="2600" dirty="0" err="1" smtClean="0"/>
                  <a:t>them</a:t>
                </a:r>
                <a:r>
                  <a:rPr lang="it-IT" sz="2600" dirty="0" smtClean="0"/>
                  <a:t> </a:t>
                </a:r>
                <a:r>
                  <a:rPr lang="it-IT" sz="2600" dirty="0" err="1" smtClean="0"/>
                  <a:t>may</a:t>
                </a:r>
                <a:r>
                  <a:rPr lang="it-IT" sz="2600" dirty="0" smtClean="0"/>
                  <a:t> </a:t>
                </a:r>
                <a:r>
                  <a:rPr lang="it-IT" sz="2600" dirty="0" err="1" smtClean="0"/>
                  <a:t>fall</a:t>
                </a:r>
                <a:r>
                  <a:rPr lang="it-IT" sz="2600" dirty="0" smtClean="0"/>
                  <a:t> or </a:t>
                </a:r>
                <a:r>
                  <a:rPr lang="it-IT" sz="2600" dirty="0" err="1" smtClean="0"/>
                  <a:t>remain</a:t>
                </a:r>
                <a:r>
                  <a:rPr lang="it-IT" sz="2600" dirty="0" smtClean="0"/>
                  <a:t> </a:t>
                </a:r>
                <a:r>
                  <a:rPr lang="it-IT" sz="2600" dirty="0" err="1" smtClean="0"/>
                  <a:t>unchanged</a:t>
                </a:r>
                <a:r>
                  <a:rPr lang="it-IT" sz="2600" dirty="0" smtClean="0"/>
                  <a:t>)</a:t>
                </a:r>
              </a:p>
              <a:p>
                <a14:m>
                  <m:oMath xmlns:m="http://schemas.openxmlformats.org/officeDocument/2006/math">
                    <m:r>
                      <a:rPr lang="it-IT" sz="2600" i="1">
                        <a:latin typeface="Cambria Math" panose="02040503050406030204" pitchFamily="18" charset="0"/>
                        <a:ea typeface="Cambria Math" panose="02040503050406030204" pitchFamily="18" charset="0"/>
                      </a:rPr>
                      <m:t>𝜋</m:t>
                    </m:r>
                  </m:oMath>
                </a14:m>
                <a:r>
                  <a:rPr lang="it-IT" sz="2600" dirty="0" smtClean="0"/>
                  <a:t> &lt; 0 = </a:t>
                </a:r>
                <a:r>
                  <a:rPr lang="it-IT" sz="2600" dirty="0" err="1" smtClean="0"/>
                  <a:t>deflation</a:t>
                </a:r>
                <a:r>
                  <a:rPr lang="it-IT" sz="2600" dirty="0" smtClean="0"/>
                  <a:t> (</a:t>
                </a:r>
                <a:r>
                  <a:rPr lang="it-IT" sz="2600" dirty="0" err="1" smtClean="0"/>
                  <a:t>price</a:t>
                </a:r>
                <a:r>
                  <a:rPr lang="it-IT" sz="2600" dirty="0" smtClean="0"/>
                  <a:t> </a:t>
                </a:r>
                <a:r>
                  <a:rPr lang="it-IT" sz="2600" dirty="0" err="1" smtClean="0"/>
                  <a:t>level</a:t>
                </a:r>
                <a:r>
                  <a:rPr lang="it-IT" sz="2600" dirty="0" smtClean="0"/>
                  <a:t> </a:t>
                </a:r>
                <a:r>
                  <a:rPr lang="it-IT" sz="2600" dirty="0" err="1" smtClean="0"/>
                  <a:t>falls</a:t>
                </a:r>
                <a:r>
                  <a:rPr lang="it-IT" sz="2600" dirty="0"/>
                  <a:t>, </a:t>
                </a:r>
                <a:r>
                  <a:rPr lang="it-IT" sz="2600" dirty="0" err="1" smtClean="0"/>
                  <a:t>prices</a:t>
                </a:r>
                <a:r>
                  <a:rPr lang="it-IT" sz="2600" dirty="0" smtClean="0"/>
                  <a:t> </a:t>
                </a:r>
                <a:r>
                  <a:rPr lang="it-IT" sz="2600" dirty="0" err="1" smtClean="0"/>
                  <a:t>fall</a:t>
                </a:r>
                <a:r>
                  <a:rPr lang="it-IT" sz="2600" dirty="0" smtClean="0"/>
                  <a:t> </a:t>
                </a:r>
                <a:r>
                  <a:rPr lang="it-IT" sz="2600" dirty="0"/>
                  <a:t>on </a:t>
                </a:r>
                <a:r>
                  <a:rPr lang="it-IT" sz="2600" dirty="0" err="1"/>
                  <a:t>average</a:t>
                </a:r>
                <a:r>
                  <a:rPr lang="it-IT" sz="2600" dirty="0"/>
                  <a:t> </a:t>
                </a:r>
                <a:r>
                  <a:rPr lang="it-IT" sz="2600" dirty="0" err="1"/>
                  <a:t>but</a:t>
                </a:r>
                <a:r>
                  <a:rPr lang="it-IT" sz="2600" dirty="0"/>
                  <a:t> some of </a:t>
                </a:r>
                <a:r>
                  <a:rPr lang="it-IT" sz="2600" dirty="0" err="1"/>
                  <a:t>them</a:t>
                </a:r>
                <a:r>
                  <a:rPr lang="it-IT" sz="2600" dirty="0"/>
                  <a:t> </a:t>
                </a:r>
                <a:r>
                  <a:rPr lang="it-IT" sz="2600" dirty="0" err="1"/>
                  <a:t>may</a:t>
                </a:r>
                <a:r>
                  <a:rPr lang="it-IT" sz="2600" dirty="0"/>
                  <a:t> </a:t>
                </a:r>
                <a:r>
                  <a:rPr lang="it-IT" sz="2600" dirty="0" smtClean="0"/>
                  <a:t>rise </a:t>
                </a:r>
                <a:r>
                  <a:rPr lang="it-IT" sz="2600" dirty="0"/>
                  <a:t>or </a:t>
                </a:r>
                <a:r>
                  <a:rPr lang="it-IT" sz="2600" dirty="0" err="1"/>
                  <a:t>remain</a:t>
                </a:r>
                <a:r>
                  <a:rPr lang="it-IT" sz="2600" dirty="0"/>
                  <a:t> </a:t>
                </a:r>
                <a:r>
                  <a:rPr lang="it-IT" sz="2600" dirty="0" err="1"/>
                  <a:t>unchanged</a:t>
                </a:r>
                <a:r>
                  <a:rPr lang="it-IT" sz="2600" dirty="0" smtClean="0"/>
                  <a:t>)</a:t>
                </a:r>
              </a:p>
              <a:p>
                <a14:m>
                  <m:oMath xmlns:m="http://schemas.openxmlformats.org/officeDocument/2006/math">
                    <m:r>
                      <a:rPr lang="it-IT" sz="2600" i="1">
                        <a:latin typeface="Cambria Math" panose="02040503050406030204" pitchFamily="18" charset="0"/>
                        <a:ea typeface="Cambria Math" panose="02040503050406030204" pitchFamily="18" charset="0"/>
                      </a:rPr>
                      <m:t>𝜋</m:t>
                    </m:r>
                  </m:oMath>
                </a14:m>
                <a:r>
                  <a:rPr lang="it-IT" sz="2600" dirty="0" smtClean="0"/>
                  <a:t> = 0 </a:t>
                </a:r>
                <a:r>
                  <a:rPr lang="it-IT" sz="2600" dirty="0" err="1" smtClean="0"/>
                  <a:t>price</a:t>
                </a:r>
                <a:r>
                  <a:rPr lang="it-IT" sz="2600" dirty="0" smtClean="0"/>
                  <a:t> </a:t>
                </a:r>
                <a:r>
                  <a:rPr lang="it-IT" sz="2600" dirty="0" err="1" smtClean="0"/>
                  <a:t>stability</a:t>
                </a:r>
                <a:r>
                  <a:rPr lang="it-IT" sz="2600" dirty="0"/>
                  <a:t> (</a:t>
                </a:r>
                <a:r>
                  <a:rPr lang="it-IT" sz="2600" dirty="0" err="1"/>
                  <a:t>price</a:t>
                </a:r>
                <a:r>
                  <a:rPr lang="it-IT" sz="2600" dirty="0"/>
                  <a:t> </a:t>
                </a:r>
                <a:r>
                  <a:rPr lang="it-IT" sz="2600" dirty="0" err="1"/>
                  <a:t>level</a:t>
                </a:r>
                <a:r>
                  <a:rPr lang="it-IT" sz="2600" dirty="0"/>
                  <a:t> </a:t>
                </a:r>
                <a:r>
                  <a:rPr lang="it-IT" sz="2600" dirty="0" err="1" smtClean="0"/>
                  <a:t>stays</a:t>
                </a:r>
                <a:r>
                  <a:rPr lang="it-IT" sz="2600" dirty="0" smtClean="0"/>
                  <a:t> </a:t>
                </a:r>
                <a:r>
                  <a:rPr lang="it-IT" sz="2600" dirty="0" err="1" smtClean="0"/>
                  <a:t>unchangeds</a:t>
                </a:r>
                <a:r>
                  <a:rPr lang="it-IT" sz="2600" dirty="0"/>
                  <a:t>, </a:t>
                </a:r>
                <a:r>
                  <a:rPr lang="it-IT" sz="2600" dirty="0" err="1"/>
                  <a:t>prices</a:t>
                </a:r>
                <a:r>
                  <a:rPr lang="it-IT" sz="2600" dirty="0"/>
                  <a:t> </a:t>
                </a:r>
                <a:r>
                  <a:rPr lang="it-IT" sz="2600" dirty="0" err="1"/>
                  <a:t>fall</a:t>
                </a:r>
                <a:r>
                  <a:rPr lang="it-IT" sz="2600" dirty="0"/>
                  <a:t> on </a:t>
                </a:r>
                <a:r>
                  <a:rPr lang="it-IT" sz="2600" dirty="0" err="1"/>
                  <a:t>average</a:t>
                </a:r>
                <a:r>
                  <a:rPr lang="it-IT" sz="2600" dirty="0"/>
                  <a:t> </a:t>
                </a:r>
                <a:r>
                  <a:rPr lang="it-IT" sz="2600" dirty="0" err="1"/>
                  <a:t>but</a:t>
                </a:r>
                <a:r>
                  <a:rPr lang="it-IT" sz="2600" dirty="0"/>
                  <a:t> some of </a:t>
                </a:r>
                <a:r>
                  <a:rPr lang="it-IT" sz="2600" dirty="0" err="1"/>
                  <a:t>them</a:t>
                </a:r>
                <a:r>
                  <a:rPr lang="it-IT" sz="2600" dirty="0"/>
                  <a:t> </a:t>
                </a:r>
                <a:r>
                  <a:rPr lang="it-IT" sz="2600" dirty="0" err="1"/>
                  <a:t>may</a:t>
                </a:r>
                <a:r>
                  <a:rPr lang="it-IT" sz="2600" dirty="0"/>
                  <a:t> rise or </a:t>
                </a:r>
                <a:r>
                  <a:rPr lang="it-IT" sz="2600" dirty="0" err="1" smtClean="0"/>
                  <a:t>fall</a:t>
                </a:r>
                <a:r>
                  <a:rPr lang="it-IT" sz="2600" dirty="0" smtClean="0"/>
                  <a:t>)</a:t>
                </a:r>
              </a:p>
              <a:p>
                <a:endParaRPr lang="it-IT" sz="2600" dirty="0"/>
              </a:p>
              <a:p>
                <a:r>
                  <a:rPr lang="it-IT" sz="2600" dirty="0" err="1">
                    <a:solidFill>
                      <a:srgbClr val="FF0000"/>
                    </a:solidFill>
                  </a:rPr>
                  <a:t>Remember</a:t>
                </a:r>
                <a:r>
                  <a:rPr lang="it-IT" sz="2600" dirty="0" smtClean="0">
                    <a:solidFill>
                      <a:srgbClr val="FF0000"/>
                    </a:solidFill>
                  </a:rPr>
                  <a:t>: </a:t>
                </a:r>
              </a:p>
              <a:p>
                <a:r>
                  <a:rPr lang="it-IT" sz="2600" dirty="0" smtClean="0"/>
                  <a:t>P </a:t>
                </a:r>
                <a:r>
                  <a:rPr lang="it-IT" sz="2600" dirty="0" err="1"/>
                  <a:t>rises</a:t>
                </a:r>
                <a:r>
                  <a:rPr lang="it-IT" sz="2600" dirty="0"/>
                  <a:t> = </a:t>
                </a:r>
                <a:r>
                  <a:rPr lang="it-IT" sz="2600" dirty="0" err="1"/>
                  <a:t>Inflation</a:t>
                </a:r>
                <a:r>
                  <a:rPr lang="it-IT" sz="2600" dirty="0"/>
                  <a:t> </a:t>
                </a:r>
                <a:r>
                  <a:rPr lang="it-IT" sz="2600" dirty="0" err="1"/>
                  <a:t>is</a:t>
                </a:r>
                <a:r>
                  <a:rPr lang="it-IT" sz="2600" dirty="0"/>
                  <a:t> </a:t>
                </a:r>
                <a:r>
                  <a:rPr lang="it-IT" sz="2600" dirty="0" smtClean="0"/>
                  <a:t>positive, </a:t>
                </a:r>
                <a:r>
                  <a:rPr lang="it-IT" sz="2600" dirty="0" err="1" smtClean="0"/>
                  <a:t>Inflation</a:t>
                </a:r>
                <a:r>
                  <a:rPr lang="it-IT" sz="2600" dirty="0" smtClean="0"/>
                  <a:t> </a:t>
                </a:r>
                <a:r>
                  <a:rPr lang="it-IT" sz="2600" dirty="0" err="1"/>
                  <a:t>rises</a:t>
                </a:r>
                <a:r>
                  <a:rPr lang="it-IT" sz="2600" dirty="0"/>
                  <a:t> = P </a:t>
                </a:r>
                <a:r>
                  <a:rPr lang="it-IT" sz="2600" dirty="0" err="1"/>
                  <a:t>accelerates</a:t>
                </a:r>
                <a:r>
                  <a:rPr lang="it-IT" sz="2600" dirty="0"/>
                  <a:t> (</a:t>
                </a:r>
                <a:r>
                  <a:rPr lang="it-IT" sz="2600" dirty="0" err="1"/>
                  <a:t>rises</a:t>
                </a:r>
                <a:r>
                  <a:rPr lang="it-IT" sz="2600" dirty="0"/>
                  <a:t> </a:t>
                </a:r>
                <a:r>
                  <a:rPr lang="it-IT" sz="2600" dirty="0" err="1"/>
                  <a:t>at</a:t>
                </a:r>
                <a:r>
                  <a:rPr lang="it-IT" sz="2600" dirty="0"/>
                  <a:t> a </a:t>
                </a:r>
                <a:r>
                  <a:rPr lang="it-IT" sz="2600" dirty="0" err="1"/>
                  <a:t>faster</a:t>
                </a:r>
                <a:r>
                  <a:rPr lang="it-IT" sz="2600" dirty="0"/>
                  <a:t> pace</a:t>
                </a:r>
                <a:r>
                  <a:rPr lang="it-IT" sz="2600" dirty="0" smtClean="0"/>
                  <a:t>), P </a:t>
                </a:r>
                <a:r>
                  <a:rPr lang="it-IT" sz="2600" dirty="0" err="1"/>
                  <a:t>falls</a:t>
                </a:r>
                <a:r>
                  <a:rPr lang="it-IT" sz="2600" dirty="0"/>
                  <a:t> = </a:t>
                </a:r>
                <a:r>
                  <a:rPr lang="it-IT" sz="2600" dirty="0" err="1"/>
                  <a:t>inflation</a:t>
                </a:r>
                <a:r>
                  <a:rPr lang="it-IT" sz="2600" dirty="0"/>
                  <a:t> </a:t>
                </a:r>
                <a:r>
                  <a:rPr lang="it-IT" sz="2600" dirty="0" err="1"/>
                  <a:t>is</a:t>
                </a:r>
                <a:r>
                  <a:rPr lang="it-IT" sz="2600" dirty="0"/>
                  <a:t> negative = the economy </a:t>
                </a:r>
                <a:r>
                  <a:rPr lang="it-IT" sz="2600" dirty="0" err="1"/>
                  <a:t>experiences</a:t>
                </a:r>
                <a:r>
                  <a:rPr lang="it-IT" sz="2600" dirty="0"/>
                  <a:t> </a:t>
                </a:r>
                <a:r>
                  <a:rPr lang="it-IT" sz="2600" dirty="0" err="1" smtClean="0"/>
                  <a:t>deflation</a:t>
                </a:r>
                <a:r>
                  <a:rPr lang="it-IT" sz="2600" dirty="0" smtClean="0"/>
                  <a:t>, </a:t>
                </a:r>
                <a:r>
                  <a:rPr lang="it-IT" sz="2600" dirty="0" err="1" smtClean="0"/>
                  <a:t>Inflation</a:t>
                </a:r>
                <a:r>
                  <a:rPr lang="it-IT" sz="2600" dirty="0" smtClean="0"/>
                  <a:t> </a:t>
                </a:r>
                <a:r>
                  <a:rPr lang="it-IT" sz="2600" dirty="0" err="1"/>
                  <a:t>falls</a:t>
                </a:r>
                <a:r>
                  <a:rPr lang="it-IT" sz="2600" dirty="0"/>
                  <a:t> = P </a:t>
                </a:r>
                <a:r>
                  <a:rPr lang="it-IT" sz="2600" dirty="0" err="1"/>
                  <a:t>decelerates</a:t>
                </a:r>
                <a:r>
                  <a:rPr lang="it-IT" sz="2600" dirty="0"/>
                  <a:t> (</a:t>
                </a:r>
                <a:r>
                  <a:rPr lang="it-IT" sz="2600" dirty="0" err="1"/>
                  <a:t>rises</a:t>
                </a:r>
                <a:r>
                  <a:rPr lang="it-IT" sz="2600" dirty="0"/>
                  <a:t> </a:t>
                </a:r>
                <a:r>
                  <a:rPr lang="it-IT" sz="2600" dirty="0" err="1"/>
                  <a:t>at</a:t>
                </a:r>
                <a:r>
                  <a:rPr lang="it-IT" sz="2600" dirty="0"/>
                  <a:t> a </a:t>
                </a:r>
                <a:r>
                  <a:rPr lang="it-IT" sz="2600" dirty="0" err="1"/>
                  <a:t>slower</a:t>
                </a:r>
                <a:r>
                  <a:rPr lang="it-IT" sz="2600" dirty="0"/>
                  <a:t> pace) = </a:t>
                </a:r>
                <a:r>
                  <a:rPr lang="it-IT" sz="2600" dirty="0" err="1"/>
                  <a:t>Disinflation</a:t>
                </a:r>
                <a:endParaRPr lang="it-IT" sz="2600" dirty="0"/>
              </a:p>
              <a:p>
                <a:endParaRPr lang="it-IT" dirty="0" smtClean="0"/>
              </a:p>
              <a:p>
                <a:pPr lvl="1"/>
                <a:endParaRPr lang="it-IT" sz="2200"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812" t="-3221" r="-580"/>
                </a:stretch>
              </a:blipFill>
            </p:spPr>
            <p:txBody>
              <a:bodyPr/>
              <a:lstStyle/>
              <a:p>
                <a:r>
                  <a:rPr lang="it-IT">
                    <a:noFill/>
                  </a:rPr>
                  <a:t> </a:t>
                </a:r>
              </a:p>
            </p:txBody>
          </p:sp>
        </mc:Fallback>
      </mc:AlternateContent>
    </p:spTree>
    <p:extLst>
      <p:ext uri="{BB962C8B-B14F-4D97-AF65-F5344CB8AC3E}">
        <p14:creationId xmlns:p14="http://schemas.microsoft.com/office/powerpoint/2010/main" val="18413921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smtClean="0"/>
              <a:t>inflation</a:t>
            </a:r>
            <a:r>
              <a:rPr lang="it-IT" dirty="0" smtClean="0"/>
              <a:t> (4)</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solidFill>
                      <a:srgbClr val="FF0000"/>
                    </a:solidFill>
                  </a:rPr>
                  <a:t>Step 4</a:t>
                </a:r>
              </a:p>
              <a:p>
                <a:r>
                  <a:rPr lang="it-IT" dirty="0"/>
                  <a:t>Rate of </a:t>
                </a:r>
                <a:r>
                  <a:rPr lang="it-IT" dirty="0" err="1"/>
                  <a:t>growth</a:t>
                </a:r>
                <a:r>
                  <a:rPr lang="it-IT" dirty="0"/>
                  <a:t> of the </a:t>
                </a:r>
                <a:r>
                  <a:rPr lang="it-IT" dirty="0" smtClean="0"/>
                  <a:t>economy</a:t>
                </a:r>
              </a:p>
              <a:p>
                <a14:m>
                  <m:oMath xmlns:m="http://schemas.openxmlformats.org/officeDocument/2006/math">
                    <m:sSub>
                      <m:sSubPr>
                        <m:ctrlPr>
                          <a:rPr lang="it-IT"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𝑌</m:t>
                        </m:r>
                      </m:e>
                      <m:sub>
                        <m:r>
                          <a:rPr lang="it-IT" b="0" i="1" smtClean="0">
                            <a:solidFill>
                              <a:srgbClr val="FF0000"/>
                            </a:solidFill>
                            <a:latin typeface="Cambria Math" panose="02040503050406030204" pitchFamily="18" charset="0"/>
                          </a:rPr>
                          <m:t>2019</m:t>
                        </m:r>
                      </m:sub>
                    </m:sSub>
                    <m:r>
                      <a:rPr lang="it-IT" b="0" i="1" smtClean="0">
                        <a:solidFill>
                          <a:srgbClr val="FF0000"/>
                        </a:solidFill>
                        <a:latin typeface="Cambria Math" panose="02040503050406030204" pitchFamily="18" charset="0"/>
                      </a:rPr>
                      <m:t>=</m:t>
                    </m:r>
                    <m:f>
                      <m:fPr>
                        <m:ctrlPr>
                          <a:rPr lang="it-IT" b="0" i="1" smtClean="0">
                            <a:solidFill>
                              <a:srgbClr val="FF0000"/>
                            </a:solidFill>
                            <a:latin typeface="Cambria Math" panose="02040503050406030204" pitchFamily="18" charset="0"/>
                          </a:rPr>
                        </m:ctrlPr>
                      </m:fPr>
                      <m:num>
                        <m:sSub>
                          <m:sSubPr>
                            <m:ctrlPr>
                              <a:rPr lang="it-IT" b="0"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𝐺𝐷𝑃</m:t>
                            </m:r>
                          </m:e>
                          <m:sub>
                            <m:r>
                              <a:rPr lang="it-IT" b="0" i="1" smtClean="0">
                                <a:solidFill>
                                  <a:srgbClr val="FF0000"/>
                                </a:solidFill>
                                <a:latin typeface="Cambria Math" panose="02040503050406030204" pitchFamily="18" charset="0"/>
                              </a:rPr>
                              <m:t>2019</m:t>
                            </m:r>
                          </m:sub>
                        </m:sSub>
                      </m:num>
                      <m:den>
                        <m:sSub>
                          <m:sSubPr>
                            <m:ctrlPr>
                              <a:rPr lang="it-IT" b="0"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𝑃</m:t>
                            </m:r>
                          </m:e>
                          <m:sub>
                            <m:r>
                              <a:rPr lang="it-IT" b="0" i="1" smtClean="0">
                                <a:solidFill>
                                  <a:srgbClr val="FF0000"/>
                                </a:solidFill>
                                <a:latin typeface="Cambria Math" panose="02040503050406030204" pitchFamily="18" charset="0"/>
                              </a:rPr>
                              <m:t>2019</m:t>
                            </m:r>
                          </m:sub>
                        </m:sSub>
                      </m:den>
                    </m:f>
                    <m:r>
                      <a:rPr lang="it-IT" b="0" i="1" smtClean="0">
                        <a:latin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600</m:t>
                        </m:r>
                      </m:num>
                      <m:den>
                        <m:r>
                          <a:rPr lang="it-IT" b="0" i="1" smtClean="0">
                            <a:latin typeface="Cambria Math" panose="02040503050406030204" pitchFamily="18" charset="0"/>
                          </a:rPr>
                          <m:t>100</m:t>
                        </m:r>
                      </m:den>
                    </m:f>
                    <m:r>
                      <a:rPr lang="it-IT" b="0" i="1" smtClean="0">
                        <a:latin typeface="Cambria Math" panose="02040503050406030204" pitchFamily="18" charset="0"/>
                      </a:rPr>
                      <m:t>=6;</m:t>
                    </m:r>
                  </m:oMath>
                </a14:m>
                <a:endParaRPr lang="it-IT" b="0"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𝑌</m:t>
                        </m:r>
                      </m:e>
                      <m:sub>
                        <m:r>
                          <a:rPr lang="it-IT" i="1">
                            <a:latin typeface="Cambria Math" panose="02040503050406030204" pitchFamily="18" charset="0"/>
                          </a:rPr>
                          <m:t>20</m:t>
                        </m:r>
                        <m:r>
                          <a:rPr lang="it-IT" b="0" i="1" smtClean="0">
                            <a:latin typeface="Cambria Math" panose="02040503050406030204" pitchFamily="18" charset="0"/>
                          </a:rPr>
                          <m:t>20</m:t>
                        </m:r>
                      </m:sub>
                    </m:sSub>
                    <m:r>
                      <a:rPr lang="it-IT" i="1">
                        <a:latin typeface="Cambria Math" panose="02040503050406030204" pitchFamily="18" charset="0"/>
                      </a:rPr>
                      <m:t>=</m:t>
                    </m:r>
                    <m:f>
                      <m:fPr>
                        <m:ctrlPr>
                          <a:rPr lang="it-IT" i="1">
                            <a:latin typeface="Cambria Math" panose="02040503050406030204" pitchFamily="18" charset="0"/>
                          </a:rPr>
                        </m:ctrlPr>
                      </m:fPr>
                      <m:num>
                        <m:sSub>
                          <m:sSubPr>
                            <m:ctrlPr>
                              <a:rPr lang="it-IT" i="1">
                                <a:latin typeface="Cambria Math" panose="02040503050406030204" pitchFamily="18" charset="0"/>
                              </a:rPr>
                            </m:ctrlPr>
                          </m:sSubPr>
                          <m:e>
                            <m:r>
                              <a:rPr lang="it-IT" i="1">
                                <a:latin typeface="Cambria Math" panose="02040503050406030204" pitchFamily="18" charset="0"/>
                              </a:rPr>
                              <m:t>𝐺𝐷𝑃</m:t>
                            </m:r>
                          </m:e>
                          <m:sub>
                            <m:r>
                              <a:rPr lang="it-IT" i="1">
                                <a:latin typeface="Cambria Math" panose="02040503050406030204" pitchFamily="18" charset="0"/>
                              </a:rPr>
                              <m:t>20</m:t>
                            </m:r>
                            <m:r>
                              <a:rPr lang="it-IT" b="0" i="1" smtClean="0">
                                <a:latin typeface="Cambria Math" panose="02040503050406030204" pitchFamily="18" charset="0"/>
                              </a:rPr>
                              <m:t>20</m:t>
                            </m:r>
                          </m:sub>
                        </m:sSub>
                      </m:num>
                      <m:den>
                        <m:sSub>
                          <m:sSubPr>
                            <m:ctrlPr>
                              <a:rPr lang="it-IT" i="1">
                                <a:latin typeface="Cambria Math" panose="02040503050406030204" pitchFamily="18" charset="0"/>
                              </a:rPr>
                            </m:ctrlPr>
                          </m:sSubPr>
                          <m:e>
                            <m:r>
                              <a:rPr lang="it-IT" i="1">
                                <a:latin typeface="Cambria Math" panose="02040503050406030204" pitchFamily="18" charset="0"/>
                              </a:rPr>
                              <m:t>𝑃</m:t>
                            </m:r>
                          </m:e>
                          <m:sub>
                            <m:r>
                              <a:rPr lang="it-IT" i="1">
                                <a:latin typeface="Cambria Math" panose="02040503050406030204" pitchFamily="18" charset="0"/>
                              </a:rPr>
                              <m:t>20</m:t>
                            </m:r>
                            <m:r>
                              <a:rPr lang="it-IT" b="0" i="1" smtClean="0">
                                <a:latin typeface="Cambria Math" panose="02040503050406030204" pitchFamily="18" charset="0"/>
                              </a:rPr>
                              <m:t>20</m:t>
                            </m:r>
                          </m:sub>
                        </m:sSub>
                      </m:den>
                    </m:f>
                    <m:r>
                      <a:rPr lang="it-IT" i="1">
                        <a:latin typeface="Cambria Math" panose="02040503050406030204" pitchFamily="18" charset="0"/>
                      </a:rPr>
                      <m:t>=</m:t>
                    </m:r>
                    <m:f>
                      <m:fPr>
                        <m:ctrlPr>
                          <a:rPr lang="it-IT" i="1">
                            <a:latin typeface="Cambria Math" panose="02040503050406030204" pitchFamily="18" charset="0"/>
                          </a:rPr>
                        </m:ctrlPr>
                      </m:fPr>
                      <m:num>
                        <m:r>
                          <a:rPr lang="it-IT" b="0" i="1" smtClean="0">
                            <a:latin typeface="Cambria Math" panose="02040503050406030204" pitchFamily="18" charset="0"/>
                          </a:rPr>
                          <m:t>760</m:t>
                        </m:r>
                      </m:num>
                      <m:den>
                        <m:r>
                          <a:rPr lang="it-IT" i="1" smtClean="0">
                            <a:latin typeface="Cambria Math" panose="02040503050406030204" pitchFamily="18" charset="0"/>
                          </a:rPr>
                          <m:t>1</m:t>
                        </m:r>
                        <m:r>
                          <a:rPr lang="it-IT" b="0" i="1" smtClean="0">
                            <a:latin typeface="Cambria Math" panose="02040503050406030204" pitchFamily="18" charset="0"/>
                          </a:rPr>
                          <m:t>16,7</m:t>
                        </m:r>
                      </m:den>
                    </m:f>
                    <m:r>
                      <a:rPr lang="it-IT" i="1">
                        <a:latin typeface="Cambria Math" panose="02040503050406030204" pitchFamily="18" charset="0"/>
                      </a:rPr>
                      <m:t>=6</m:t>
                    </m:r>
                  </m:oMath>
                </a14:m>
                <a:r>
                  <a:rPr lang="it-IT" dirty="0" smtClean="0"/>
                  <a:t>,5</a:t>
                </a:r>
              </a:p>
              <a:p>
                <a14:m>
                  <m:oMath xmlns:m="http://schemas.openxmlformats.org/officeDocument/2006/math">
                    <m:r>
                      <a:rPr lang="it-IT" i="1" smtClean="0">
                        <a:latin typeface="Cambria Math" panose="02040503050406030204" pitchFamily="18" charset="0"/>
                        <a:ea typeface="Cambria Math" panose="02040503050406030204" pitchFamily="18" charset="0"/>
                      </a:rPr>
                      <m:t>𝛾</m:t>
                    </m:r>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sSub>
                          <m:sSubPr>
                            <m:ctrlPr>
                              <a:rPr lang="it-IT" i="1">
                                <a:latin typeface="Cambria Math" panose="02040503050406030204" pitchFamily="18" charset="0"/>
                                <a:ea typeface="Cambria Math" panose="02040503050406030204" pitchFamily="18" charset="0"/>
                              </a:rPr>
                            </m:ctrlPr>
                          </m:sSubPr>
                          <m:e>
                            <m:r>
                              <a:rPr lang="it-IT" b="0" i="1" smtClean="0">
                                <a:latin typeface="Cambria Math" panose="02040503050406030204" pitchFamily="18" charset="0"/>
                                <a:ea typeface="Cambria Math" panose="02040503050406030204" pitchFamily="18" charset="0"/>
                              </a:rPr>
                              <m:t>𝑌</m:t>
                            </m:r>
                          </m:e>
                          <m:sub>
                            <m:r>
                              <a:rPr lang="it-IT" i="1">
                                <a:latin typeface="Cambria Math" panose="02040503050406030204" pitchFamily="18" charset="0"/>
                                <a:ea typeface="Cambria Math" panose="02040503050406030204" pitchFamily="18" charset="0"/>
                              </a:rPr>
                              <m:t>2020</m:t>
                            </m:r>
                          </m:sub>
                        </m:sSub>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b="0" i="1" smtClean="0">
                                <a:latin typeface="Cambria Math" panose="02040503050406030204" pitchFamily="18" charset="0"/>
                                <a:ea typeface="Cambria Math" panose="02040503050406030204" pitchFamily="18" charset="0"/>
                              </a:rPr>
                              <m:t>𝑌</m:t>
                            </m:r>
                          </m:e>
                          <m:sub>
                            <m:r>
                              <a:rPr lang="it-IT" i="1">
                                <a:latin typeface="Cambria Math" panose="02040503050406030204" pitchFamily="18" charset="0"/>
                                <a:ea typeface="Cambria Math" panose="02040503050406030204" pitchFamily="18" charset="0"/>
                              </a:rPr>
                              <m:t>2019</m:t>
                            </m:r>
                          </m:sub>
                        </m:sSub>
                      </m:num>
                      <m:den>
                        <m:sSub>
                          <m:sSubPr>
                            <m:ctrlPr>
                              <a:rPr lang="it-IT" i="1">
                                <a:latin typeface="Cambria Math" panose="02040503050406030204" pitchFamily="18" charset="0"/>
                                <a:ea typeface="Cambria Math" panose="02040503050406030204" pitchFamily="18" charset="0"/>
                              </a:rPr>
                            </m:ctrlPr>
                          </m:sSubPr>
                          <m:e>
                            <m:r>
                              <a:rPr lang="it-IT" b="0" i="1" smtClean="0">
                                <a:latin typeface="Cambria Math" panose="02040503050406030204" pitchFamily="18" charset="0"/>
                                <a:ea typeface="Cambria Math" panose="02040503050406030204" pitchFamily="18" charset="0"/>
                              </a:rPr>
                              <m:t>𝑌</m:t>
                            </m:r>
                          </m:e>
                          <m:sub>
                            <m:r>
                              <a:rPr lang="it-IT" i="1">
                                <a:latin typeface="Cambria Math" panose="02040503050406030204" pitchFamily="18" charset="0"/>
                                <a:ea typeface="Cambria Math" panose="02040503050406030204" pitchFamily="18" charset="0"/>
                              </a:rPr>
                              <m:t>2019</m:t>
                            </m:r>
                          </m:sub>
                        </m:sSub>
                      </m:den>
                    </m:f>
                    <m:r>
                      <a:rPr lang="it-IT" i="1">
                        <a:latin typeface="Cambria Math" panose="02040503050406030204" pitchFamily="18" charset="0"/>
                        <a:ea typeface="Cambria Math" panose="02040503050406030204" pitchFamily="18" charset="0"/>
                      </a:rPr>
                      <m:t>=</m:t>
                    </m:r>
                    <m:f>
                      <m:fPr>
                        <m:ctrlPr>
                          <a:rPr lang="it-IT" i="1">
                            <a:latin typeface="Cambria Math" panose="02040503050406030204" pitchFamily="18" charset="0"/>
                            <a:ea typeface="Cambria Math" panose="02040503050406030204" pitchFamily="18" charset="0"/>
                          </a:rPr>
                        </m:ctrlPr>
                      </m:fPr>
                      <m:num>
                        <m:r>
                          <a:rPr lang="it-IT" b="0" i="1" smtClean="0">
                            <a:latin typeface="Cambria Math" panose="02040503050406030204" pitchFamily="18" charset="0"/>
                            <a:ea typeface="Cambria Math" panose="02040503050406030204" pitchFamily="18" charset="0"/>
                          </a:rPr>
                          <m:t>6,5</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6</m:t>
                        </m:r>
                      </m:num>
                      <m:den>
                        <m:r>
                          <a:rPr lang="it-IT" b="0" i="1" smtClean="0">
                            <a:latin typeface="Cambria Math" panose="02040503050406030204" pitchFamily="18" charset="0"/>
                            <a:ea typeface="Cambria Math" panose="02040503050406030204" pitchFamily="18" charset="0"/>
                          </a:rPr>
                          <m:t>6</m:t>
                        </m:r>
                      </m:den>
                    </m:f>
                    <m:r>
                      <a:rPr lang="it-IT" i="1">
                        <a:latin typeface="Cambria Math" panose="02040503050406030204" pitchFamily="18" charset="0"/>
                        <a:ea typeface="Cambria Math" panose="02040503050406030204" pitchFamily="18" charset="0"/>
                      </a:rPr>
                      <m:t>=0,</m:t>
                    </m:r>
                    <m:r>
                      <a:rPr lang="it-IT" b="0" i="1" smtClean="0">
                        <a:latin typeface="Cambria Math" panose="02040503050406030204" pitchFamily="18" charset="0"/>
                        <a:ea typeface="Cambria Math" panose="02040503050406030204" pitchFamily="18" charset="0"/>
                      </a:rPr>
                      <m:t>085</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8</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5</m:t>
                    </m:r>
                    <m:r>
                      <a:rPr lang="it-IT" i="1">
                        <a:latin typeface="Cambria Math" panose="02040503050406030204" pitchFamily="18" charset="0"/>
                        <a:ea typeface="Cambria Math" panose="02040503050406030204" pitchFamily="18" charset="0"/>
                      </a:rPr>
                      <m:t>%</m:t>
                    </m:r>
                  </m:oMath>
                </a14:m>
                <a:endParaRPr lang="it-IT" dirty="0" smtClean="0"/>
              </a:p>
              <a:p>
                <a:pPr lvl="1"/>
                <a:endParaRPr lang="it-IT" dirty="0"/>
              </a:p>
              <a:p>
                <a:pPr lvl="1"/>
                <a:endParaRPr lang="it-IT" sz="2200" dirty="0"/>
              </a:p>
              <a:p>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1096053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GDP, </a:t>
            </a:r>
            <a:r>
              <a:rPr lang="it-IT" dirty="0" err="1"/>
              <a:t>price</a:t>
            </a:r>
            <a:r>
              <a:rPr lang="it-IT" dirty="0"/>
              <a:t> </a:t>
            </a:r>
            <a:r>
              <a:rPr lang="it-IT" dirty="0" err="1"/>
              <a:t>level</a:t>
            </a:r>
            <a:r>
              <a:rPr lang="it-IT" dirty="0"/>
              <a:t>, </a:t>
            </a:r>
            <a:r>
              <a:rPr lang="it-IT" dirty="0" err="1" smtClean="0"/>
              <a:t>inflation</a:t>
            </a:r>
            <a:r>
              <a:rPr lang="it-IT" dirty="0" smtClean="0"/>
              <a:t> (5)</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Autofit/>
              </a:bodyPr>
              <a:lstStyle/>
              <a:p>
                <a:r>
                  <a:rPr lang="it-IT" sz="2400" dirty="0" smtClean="0">
                    <a:solidFill>
                      <a:srgbClr val="FF0000"/>
                    </a:solidFill>
                  </a:rPr>
                  <a:t>Nota Bene</a:t>
                </a:r>
                <a:r>
                  <a:rPr lang="it-IT" sz="2400" dirty="0" smtClean="0"/>
                  <a:t>:</a:t>
                </a:r>
              </a:p>
              <a:p>
                <a:pPr marL="228600" lvl="2">
                  <a:spcBef>
                    <a:spcPts val="1000"/>
                  </a:spcBef>
                </a:pPr>
                <a14:m>
                  <m:oMath xmlns:m="http://schemas.openxmlformats.org/officeDocument/2006/math">
                    <m:r>
                      <a:rPr lang="it-IT" sz="2400" i="1">
                        <a:latin typeface="Cambria Math" panose="02040503050406030204" pitchFamily="18" charset="0"/>
                        <a:ea typeface="Cambria Math" panose="02040503050406030204" pitchFamily="18" charset="0"/>
                      </a:rPr>
                      <m:t>𝛾</m:t>
                    </m:r>
                  </m:oMath>
                </a14:m>
                <a:r>
                  <a:rPr lang="it-IT" sz="2400" dirty="0"/>
                  <a:t>&gt; 0 = </a:t>
                </a:r>
                <a:r>
                  <a:rPr lang="it-IT" sz="2400" dirty="0" err="1"/>
                  <a:t>expansion</a:t>
                </a:r>
                <a:r>
                  <a:rPr lang="it-IT" sz="2400" dirty="0"/>
                  <a:t> / </a:t>
                </a:r>
                <a:r>
                  <a:rPr lang="it-IT" sz="2400" dirty="0" err="1" smtClean="0"/>
                  <a:t>growth</a:t>
                </a:r>
                <a:r>
                  <a:rPr lang="it-IT" sz="2400" dirty="0"/>
                  <a:t> </a:t>
                </a:r>
                <a:r>
                  <a:rPr lang="it-IT" sz="2400" dirty="0" smtClean="0"/>
                  <a:t>(</a:t>
                </a:r>
                <a:r>
                  <a:rPr lang="en-US" sz="2400" dirty="0"/>
                  <a:t>The overall volume of production of final goods and services increases, although some sectors may experience stagnation and/or a decrease in </a:t>
                </a:r>
                <a:r>
                  <a:rPr lang="en-US" sz="2400" dirty="0" smtClean="0"/>
                  <a:t>production)</a:t>
                </a:r>
                <a:endParaRPr lang="en-US" sz="2400" dirty="0"/>
              </a:p>
              <a:p>
                <a:pPr marL="228600" lvl="2">
                  <a:spcBef>
                    <a:spcPts val="1000"/>
                  </a:spcBef>
                </a:pPr>
                <a14:m>
                  <m:oMath xmlns:m="http://schemas.openxmlformats.org/officeDocument/2006/math">
                    <m:r>
                      <a:rPr lang="it-IT" sz="2400" i="1">
                        <a:latin typeface="Cambria Math" panose="02040503050406030204" pitchFamily="18" charset="0"/>
                        <a:ea typeface="Cambria Math" panose="02040503050406030204" pitchFamily="18" charset="0"/>
                      </a:rPr>
                      <m:t>𝛾</m:t>
                    </m:r>
                  </m:oMath>
                </a14:m>
                <a:r>
                  <a:rPr lang="it-IT" sz="2400" dirty="0" smtClean="0"/>
                  <a:t>&lt; 0 = </a:t>
                </a:r>
                <a:r>
                  <a:rPr lang="it-IT" sz="2400" dirty="0" err="1" smtClean="0"/>
                  <a:t>recession</a:t>
                </a:r>
                <a:r>
                  <a:rPr lang="it-IT" sz="2400" dirty="0" smtClean="0"/>
                  <a:t> </a:t>
                </a:r>
                <a:r>
                  <a:rPr lang="it-IT" sz="2400" dirty="0"/>
                  <a:t>(</a:t>
                </a:r>
                <a:r>
                  <a:rPr lang="en-US" sz="2400" dirty="0"/>
                  <a:t>The overall volume of production of final goods and services </a:t>
                </a:r>
                <a:r>
                  <a:rPr lang="en-US" sz="2400" dirty="0" smtClean="0"/>
                  <a:t>decreases</a:t>
                </a:r>
                <a:r>
                  <a:rPr lang="en-US" sz="2400" dirty="0"/>
                  <a:t>, although some sectors may experience </a:t>
                </a:r>
                <a:r>
                  <a:rPr lang="en-US" sz="2400" dirty="0" smtClean="0"/>
                  <a:t>growth and/or stagnation)</a:t>
                </a:r>
                <a:endParaRPr lang="en-US" sz="2400" dirty="0"/>
              </a:p>
              <a:p>
                <a:pPr marL="228600" lvl="2">
                  <a:spcBef>
                    <a:spcPts val="1000"/>
                  </a:spcBef>
                </a:pPr>
                <a14:m>
                  <m:oMath xmlns:m="http://schemas.openxmlformats.org/officeDocument/2006/math">
                    <m:r>
                      <a:rPr lang="it-IT" sz="2400" i="1">
                        <a:latin typeface="Cambria Math" panose="02040503050406030204" pitchFamily="18" charset="0"/>
                        <a:ea typeface="Cambria Math" panose="02040503050406030204" pitchFamily="18" charset="0"/>
                      </a:rPr>
                      <m:t>𝛾</m:t>
                    </m:r>
                  </m:oMath>
                </a14:m>
                <a:r>
                  <a:rPr lang="it-IT" sz="2400" dirty="0"/>
                  <a:t>= 0 </a:t>
                </a:r>
                <a:r>
                  <a:rPr lang="it-IT" sz="2400" dirty="0" err="1" smtClean="0"/>
                  <a:t>stagnation</a:t>
                </a:r>
                <a:r>
                  <a:rPr lang="it-IT" sz="2400" dirty="0" smtClean="0"/>
                  <a:t> (</a:t>
                </a:r>
                <a:r>
                  <a:rPr lang="en-US" sz="2400" dirty="0"/>
                  <a:t>The overall volume of production of final goods and services </a:t>
                </a:r>
                <a:r>
                  <a:rPr lang="en-US" sz="2400" dirty="0" smtClean="0"/>
                  <a:t>remains constant, </a:t>
                </a:r>
                <a:r>
                  <a:rPr lang="en-US" sz="2400" dirty="0"/>
                  <a:t>although some sectors may experience growth and/or </a:t>
                </a:r>
                <a:r>
                  <a:rPr lang="en-US" sz="2400" dirty="0" smtClean="0"/>
                  <a:t>contraction)</a:t>
                </a:r>
                <a:endParaRPr lang="it-IT" sz="2400" dirty="0" smtClean="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812" t="-1961"/>
                </a:stretch>
              </a:blipFill>
            </p:spPr>
            <p:txBody>
              <a:bodyPr/>
              <a:lstStyle/>
              <a:p>
                <a:r>
                  <a:rPr lang="it-IT">
                    <a:noFill/>
                  </a:rPr>
                  <a:t> </a:t>
                </a:r>
              </a:p>
            </p:txBody>
          </p:sp>
        </mc:Fallback>
      </mc:AlternateContent>
    </p:spTree>
    <p:extLst>
      <p:ext uri="{BB962C8B-B14F-4D97-AF65-F5344CB8AC3E}">
        <p14:creationId xmlns:p14="http://schemas.microsoft.com/office/powerpoint/2010/main" val="3762314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Growth</a:t>
            </a:r>
            <a:r>
              <a:rPr lang="it-IT" dirty="0" smtClean="0"/>
              <a:t> and </a:t>
            </a:r>
            <a:r>
              <a:rPr lang="it-IT" dirty="0" err="1" smtClean="0"/>
              <a:t>inflation</a:t>
            </a:r>
            <a:endParaRPr lang="it-IT" dirty="0"/>
          </a:p>
        </p:txBody>
      </p:sp>
      <p:pic>
        <p:nvPicPr>
          <p:cNvPr id="6" name="Immagine 5"/>
          <p:cNvPicPr>
            <a:picLocks noChangeAspect="1"/>
          </p:cNvPicPr>
          <p:nvPr/>
        </p:nvPicPr>
        <p:blipFill>
          <a:blip r:embed="rId2"/>
          <a:stretch>
            <a:fillRect/>
          </a:stretch>
        </p:blipFill>
        <p:spPr>
          <a:xfrm>
            <a:off x="219941" y="2137352"/>
            <a:ext cx="5458472" cy="4651376"/>
          </a:xfrm>
          <a:prstGeom prst="rect">
            <a:avLst/>
          </a:prstGeom>
        </p:spPr>
      </p:pic>
      <p:pic>
        <p:nvPicPr>
          <p:cNvPr id="7" name="Immagine 6"/>
          <p:cNvPicPr>
            <a:picLocks noChangeAspect="1"/>
          </p:cNvPicPr>
          <p:nvPr/>
        </p:nvPicPr>
        <p:blipFill>
          <a:blip r:embed="rId3"/>
          <a:stretch>
            <a:fillRect/>
          </a:stretch>
        </p:blipFill>
        <p:spPr>
          <a:xfrm>
            <a:off x="5769318" y="1780560"/>
            <a:ext cx="6275400" cy="4768021"/>
          </a:xfrm>
          <a:prstGeom prst="rect">
            <a:avLst/>
          </a:prstGeom>
        </p:spPr>
      </p:pic>
    </p:spTree>
    <p:extLst>
      <p:ext uri="{BB962C8B-B14F-4D97-AF65-F5344CB8AC3E}">
        <p14:creationId xmlns:p14="http://schemas.microsoft.com/office/powerpoint/2010/main" val="10673430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6"/>
            <a:ext cx="10134600" cy="789420"/>
          </a:xfrm>
        </p:spPr>
        <p:txBody>
          <a:bodyPr/>
          <a:lstStyle/>
          <a:p>
            <a:pPr algn="ctr"/>
            <a:r>
              <a:rPr lang="it-IT" dirty="0" err="1"/>
              <a:t>Growth</a:t>
            </a:r>
            <a:r>
              <a:rPr lang="it-IT" dirty="0"/>
              <a:t> and </a:t>
            </a:r>
            <a:r>
              <a:rPr lang="it-IT" dirty="0" err="1" smtClean="0"/>
              <a:t>inflation</a:t>
            </a:r>
            <a:r>
              <a:rPr lang="it-IT" dirty="0" smtClean="0"/>
              <a:t>: the case of </a:t>
            </a:r>
            <a:r>
              <a:rPr lang="it-IT" dirty="0" err="1" smtClean="0"/>
              <a:t>Italy</a:t>
            </a:r>
            <a:endParaRPr lang="it-IT" dirty="0"/>
          </a:p>
        </p:txBody>
      </p:sp>
      <mc:AlternateContent xmlns:mc="http://schemas.openxmlformats.org/markup-compatibility/2006" xmlns:a14="http://schemas.microsoft.com/office/drawing/2010/main">
        <mc:Choice Requires="a14">
          <p:graphicFrame>
            <p:nvGraphicFramePr>
              <p:cNvPr id="6" name="Tabella 5"/>
              <p:cNvGraphicFramePr>
                <a:graphicFrameLocks noGrp="1"/>
              </p:cNvGraphicFramePr>
              <p:nvPr>
                <p:extLst>
                  <p:ext uri="{D42A27DB-BD31-4B8C-83A1-F6EECF244321}">
                    <p14:modId xmlns:p14="http://schemas.microsoft.com/office/powerpoint/2010/main" val="2850966410"/>
                  </p:ext>
                </p:extLst>
              </p:nvPr>
            </p:nvGraphicFramePr>
            <p:xfrm>
              <a:off x="2139661" y="1171121"/>
              <a:ext cx="8128000" cy="20218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3000759334"/>
                        </a:ext>
                      </a:extLst>
                    </a:gridCol>
                    <a:gridCol w="2032000">
                      <a:extLst>
                        <a:ext uri="{9D8B030D-6E8A-4147-A177-3AD203B41FA5}">
                          <a16:colId xmlns:a16="http://schemas.microsoft.com/office/drawing/2014/main" val="3103001876"/>
                        </a:ext>
                      </a:extLst>
                    </a:gridCol>
                    <a:gridCol w="2032000">
                      <a:extLst>
                        <a:ext uri="{9D8B030D-6E8A-4147-A177-3AD203B41FA5}">
                          <a16:colId xmlns:a16="http://schemas.microsoft.com/office/drawing/2014/main" val="2812493410"/>
                        </a:ext>
                      </a:extLst>
                    </a:gridCol>
                    <a:gridCol w="2032000">
                      <a:extLst>
                        <a:ext uri="{9D8B030D-6E8A-4147-A177-3AD203B41FA5}">
                          <a16:colId xmlns:a16="http://schemas.microsoft.com/office/drawing/2014/main" val="1069802697"/>
                        </a:ext>
                      </a:extLst>
                    </a:gridCol>
                  </a:tblGrid>
                  <a:tr h="370840">
                    <a:tc>
                      <a:txBody>
                        <a:bodyPr/>
                        <a:lstStyle/>
                        <a:p>
                          <a:endParaRPr lang="it-IT" dirty="0"/>
                        </a:p>
                      </a:txBody>
                      <a:tcPr/>
                    </a:tc>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𝜋</m:t>
                              </m:r>
                            </m:oMath>
                          </a14:m>
                          <a:r>
                            <a:rPr lang="it-IT" sz="1800" dirty="0" smtClean="0"/>
                            <a:t> &gt; 0 </a:t>
                          </a:r>
                          <a:endParaRPr lang="it-IT" dirty="0"/>
                        </a:p>
                      </a:txBody>
                      <a:tcPr/>
                    </a:tc>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𝜋</m:t>
                              </m:r>
                            </m:oMath>
                          </a14:m>
                          <a:r>
                            <a:rPr lang="it-IT" sz="1800" dirty="0" smtClean="0"/>
                            <a:t> = 0 </a:t>
                          </a:r>
                          <a:endParaRPr lang="it-IT" dirty="0"/>
                        </a:p>
                      </a:txBody>
                      <a:tcPr/>
                    </a:tc>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𝜋</m:t>
                              </m:r>
                            </m:oMath>
                          </a14:m>
                          <a:r>
                            <a:rPr lang="it-IT" sz="1800" dirty="0" smtClean="0"/>
                            <a:t> &lt; 0 </a:t>
                          </a:r>
                          <a:endParaRPr lang="it-IT" dirty="0"/>
                        </a:p>
                      </a:txBody>
                      <a:tcPr/>
                    </a:tc>
                    <a:extLst>
                      <a:ext uri="{0D108BD9-81ED-4DB2-BD59-A6C34878D82A}">
                        <a16:rowId xmlns:a16="http://schemas.microsoft.com/office/drawing/2014/main" val="1245015794"/>
                      </a:ext>
                    </a:extLst>
                  </a:tr>
                  <a:tr h="370840">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𝛾</m:t>
                              </m:r>
                            </m:oMath>
                          </a14:m>
                          <a:r>
                            <a:rPr lang="it-IT" sz="1800" dirty="0" smtClean="0"/>
                            <a:t> </a:t>
                          </a:r>
                          <a:r>
                            <a:rPr lang="it-IT" sz="1800" dirty="0"/>
                            <a:t>&gt; 0 </a:t>
                          </a:r>
                          <a:endParaRPr lang="it-IT" dirty="0"/>
                        </a:p>
                      </a:txBody>
                      <a:tcPr/>
                    </a:tc>
                    <a:tc>
                      <a:txBody>
                        <a:bodyPr/>
                        <a:lstStyle/>
                        <a:p>
                          <a:r>
                            <a:rPr lang="it-IT" dirty="0" smtClean="0"/>
                            <a:t>Late 1960s and </a:t>
                          </a:r>
                          <a:r>
                            <a:rPr lang="it-IT" dirty="0" err="1" smtClean="0"/>
                            <a:t>again</a:t>
                          </a:r>
                          <a:r>
                            <a:rPr lang="it-IT" dirty="0" smtClean="0"/>
                            <a:t> 1980s</a:t>
                          </a:r>
                          <a:endParaRPr lang="it-IT" dirty="0"/>
                        </a:p>
                      </a:txBody>
                      <a:tcPr/>
                    </a:tc>
                    <a:tc>
                      <a:txBody>
                        <a:bodyPr/>
                        <a:lstStyle/>
                        <a:p>
                          <a:r>
                            <a:rPr lang="it-IT" dirty="0" smtClean="0"/>
                            <a:t>1950s</a:t>
                          </a:r>
                          <a:r>
                            <a:rPr lang="it-IT" baseline="0" dirty="0" smtClean="0"/>
                            <a:t> –  </a:t>
                          </a:r>
                          <a:r>
                            <a:rPr lang="it-IT" baseline="0" dirty="0" err="1" smtClean="0"/>
                            <a:t>early</a:t>
                          </a:r>
                          <a:r>
                            <a:rPr lang="it-IT" baseline="0" dirty="0" smtClean="0"/>
                            <a:t> 1960s</a:t>
                          </a:r>
                          <a:endParaRPr lang="it-IT" dirty="0"/>
                        </a:p>
                      </a:txBody>
                      <a:tcPr/>
                    </a:tc>
                    <a:tc>
                      <a:txBody>
                        <a:bodyPr/>
                        <a:lstStyle/>
                        <a:p>
                          <a:endParaRPr lang="it-IT" dirty="0"/>
                        </a:p>
                      </a:txBody>
                      <a:tcPr/>
                    </a:tc>
                    <a:extLst>
                      <a:ext uri="{0D108BD9-81ED-4DB2-BD59-A6C34878D82A}">
                        <a16:rowId xmlns:a16="http://schemas.microsoft.com/office/drawing/2014/main" val="3006032926"/>
                      </a:ext>
                    </a:extLst>
                  </a:tr>
                  <a:tr h="370840">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𝛾</m:t>
                              </m:r>
                            </m:oMath>
                          </a14:m>
                          <a:r>
                            <a:rPr lang="it-IT" sz="1800" dirty="0" smtClean="0"/>
                            <a:t> =</a:t>
                          </a:r>
                          <a:r>
                            <a:rPr lang="it-IT" sz="1800" dirty="0"/>
                            <a:t> 0 </a:t>
                          </a:r>
                          <a:endParaRPr lang="it-IT" dirty="0"/>
                        </a:p>
                      </a:txBody>
                      <a:tcPr/>
                    </a:tc>
                    <a:tc>
                      <a:txBody>
                        <a:bodyPr/>
                        <a:lstStyle/>
                        <a:p>
                          <a:r>
                            <a:rPr lang="it-IT" dirty="0" smtClean="0"/>
                            <a:t>1970s</a:t>
                          </a:r>
                          <a:endParaRPr lang="it-IT" dirty="0"/>
                        </a:p>
                      </a:txBody>
                      <a:tcPr/>
                    </a:tc>
                    <a:tc>
                      <a:txBody>
                        <a:bodyPr/>
                        <a:lstStyle/>
                        <a:p>
                          <a:r>
                            <a:rPr lang="it-IT" dirty="0" smtClean="0"/>
                            <a:t>1990s - 2000s</a:t>
                          </a:r>
                          <a:endParaRPr lang="it-IT" dirty="0"/>
                        </a:p>
                      </a:txBody>
                      <a:tcPr/>
                    </a:tc>
                    <a:tc>
                      <a:txBody>
                        <a:bodyPr/>
                        <a:lstStyle/>
                        <a:p>
                          <a:endParaRPr lang="it-IT" dirty="0"/>
                        </a:p>
                      </a:txBody>
                      <a:tcPr/>
                    </a:tc>
                    <a:extLst>
                      <a:ext uri="{0D108BD9-81ED-4DB2-BD59-A6C34878D82A}">
                        <a16:rowId xmlns:a16="http://schemas.microsoft.com/office/drawing/2014/main" val="4292803348"/>
                      </a:ext>
                    </a:extLst>
                  </a:tr>
                  <a:tr h="370840">
                    <a:tc>
                      <a:txBody>
                        <a:bodyPr/>
                        <a:lstStyle/>
                        <a:p>
                          <a14:m>
                            <m:oMath xmlns:m="http://schemas.openxmlformats.org/officeDocument/2006/math">
                              <m:r>
                                <a:rPr lang="it-IT" sz="1800" i="1" smtClean="0">
                                  <a:latin typeface="Cambria Math" panose="02040503050406030204" pitchFamily="18" charset="0"/>
                                  <a:ea typeface="Cambria Math" panose="02040503050406030204" pitchFamily="18" charset="0"/>
                                </a:rPr>
                                <m:t>𝛾</m:t>
                              </m:r>
                            </m:oMath>
                          </a14:m>
                          <a:r>
                            <a:rPr lang="it-IT" sz="1800" dirty="0" smtClean="0"/>
                            <a:t> &lt;</a:t>
                          </a:r>
                          <a:r>
                            <a:rPr lang="it-IT" sz="1800" dirty="0"/>
                            <a:t> 0 </a:t>
                          </a:r>
                          <a:endParaRPr lang="it-IT" dirty="0"/>
                        </a:p>
                      </a:txBody>
                      <a:tcPr/>
                    </a:tc>
                    <a:tc>
                      <a:txBody>
                        <a:bodyPr/>
                        <a:lstStyle/>
                        <a:p>
                          <a:r>
                            <a:rPr lang="it-IT" dirty="0" smtClean="0"/>
                            <a:t>1970s (</a:t>
                          </a:r>
                          <a:r>
                            <a:rPr lang="it-IT" dirty="0" err="1" smtClean="0"/>
                            <a:t>oil</a:t>
                          </a:r>
                          <a:r>
                            <a:rPr lang="it-IT" baseline="0" dirty="0" smtClean="0"/>
                            <a:t> shocks)</a:t>
                          </a:r>
                        </a:p>
                        <a:p>
                          <a:r>
                            <a:rPr lang="it-IT" dirty="0" smtClean="0"/>
                            <a:t>Post </a:t>
                          </a:r>
                          <a:r>
                            <a:rPr lang="it-IT" dirty="0" err="1" smtClean="0"/>
                            <a:t>covid</a:t>
                          </a:r>
                          <a:endParaRPr lang="it-IT" dirty="0"/>
                        </a:p>
                      </a:txBody>
                      <a:tcPr/>
                    </a:tc>
                    <a:tc>
                      <a:txBody>
                        <a:bodyPr/>
                        <a:lstStyle/>
                        <a:p>
                          <a:r>
                            <a:rPr lang="it-IT" dirty="0" smtClean="0"/>
                            <a:t>1990s - 2000s</a:t>
                          </a:r>
                          <a:endParaRPr lang="it-IT" dirty="0"/>
                        </a:p>
                      </a:txBody>
                      <a:tcPr/>
                    </a:tc>
                    <a:tc>
                      <a:txBody>
                        <a:bodyPr/>
                        <a:lstStyle/>
                        <a:p>
                          <a:r>
                            <a:rPr lang="it-IT" dirty="0" smtClean="0"/>
                            <a:t>2007-9</a:t>
                          </a:r>
                          <a:r>
                            <a:rPr lang="it-IT" baseline="0" dirty="0" smtClean="0"/>
                            <a:t> </a:t>
                          </a:r>
                          <a:r>
                            <a:rPr lang="it-IT" dirty="0" smtClean="0"/>
                            <a:t>Financial </a:t>
                          </a:r>
                          <a:r>
                            <a:rPr lang="it-IT" dirty="0" err="1" smtClean="0"/>
                            <a:t>crisis</a:t>
                          </a:r>
                          <a:r>
                            <a:rPr lang="it-IT" baseline="0" dirty="0" smtClean="0"/>
                            <a:t> </a:t>
                          </a:r>
                          <a:r>
                            <a:rPr lang="it-IT" dirty="0" smtClean="0"/>
                            <a:t>Covid</a:t>
                          </a:r>
                          <a:endParaRPr lang="it-IT" dirty="0"/>
                        </a:p>
                      </a:txBody>
                      <a:tcPr/>
                    </a:tc>
                    <a:extLst>
                      <a:ext uri="{0D108BD9-81ED-4DB2-BD59-A6C34878D82A}">
                        <a16:rowId xmlns:a16="http://schemas.microsoft.com/office/drawing/2014/main" val="3863173208"/>
                      </a:ext>
                    </a:extLst>
                  </a:tr>
                </a:tbl>
              </a:graphicData>
            </a:graphic>
          </p:graphicFrame>
        </mc:Choice>
        <mc:Fallback xmlns="">
          <p:graphicFrame>
            <p:nvGraphicFramePr>
              <p:cNvPr id="6" name="Tabella 5"/>
              <p:cNvGraphicFramePr>
                <a:graphicFrameLocks noGrp="1"/>
              </p:cNvGraphicFramePr>
              <p:nvPr>
                <p:extLst>
                  <p:ext uri="{D42A27DB-BD31-4B8C-83A1-F6EECF244321}">
                    <p14:modId xmlns:p14="http://schemas.microsoft.com/office/powerpoint/2010/main" val="2850966410"/>
                  </p:ext>
                </p:extLst>
              </p:nvPr>
            </p:nvGraphicFramePr>
            <p:xfrm>
              <a:off x="2139661" y="1171121"/>
              <a:ext cx="8128000" cy="202184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3000759334"/>
                        </a:ext>
                      </a:extLst>
                    </a:gridCol>
                    <a:gridCol w="2032000">
                      <a:extLst>
                        <a:ext uri="{9D8B030D-6E8A-4147-A177-3AD203B41FA5}">
                          <a16:colId xmlns:a16="http://schemas.microsoft.com/office/drawing/2014/main" val="3103001876"/>
                        </a:ext>
                      </a:extLst>
                    </a:gridCol>
                    <a:gridCol w="2032000">
                      <a:extLst>
                        <a:ext uri="{9D8B030D-6E8A-4147-A177-3AD203B41FA5}">
                          <a16:colId xmlns:a16="http://schemas.microsoft.com/office/drawing/2014/main" val="2812493410"/>
                        </a:ext>
                      </a:extLst>
                    </a:gridCol>
                    <a:gridCol w="2032000">
                      <a:extLst>
                        <a:ext uri="{9D8B030D-6E8A-4147-A177-3AD203B41FA5}">
                          <a16:colId xmlns:a16="http://schemas.microsoft.com/office/drawing/2014/main" val="1069802697"/>
                        </a:ext>
                      </a:extLst>
                    </a:gridCol>
                  </a:tblGrid>
                  <a:tr h="370840">
                    <a:tc>
                      <a:txBody>
                        <a:bodyPr/>
                        <a:lstStyle/>
                        <a:p>
                          <a:endParaRPr lang="it-IT" dirty="0"/>
                        </a:p>
                      </a:txBody>
                      <a:tcPr/>
                    </a:tc>
                    <a:tc>
                      <a:txBody>
                        <a:bodyPr/>
                        <a:lstStyle/>
                        <a:p>
                          <a:endParaRPr lang="it-IT"/>
                        </a:p>
                      </a:txBody>
                      <a:tcPr>
                        <a:blipFill>
                          <a:blip r:embed="rId2"/>
                          <a:stretch>
                            <a:fillRect l="-100299" t="-8197" r="-200898" b="-470492"/>
                          </a:stretch>
                        </a:blipFill>
                      </a:tcPr>
                    </a:tc>
                    <a:tc>
                      <a:txBody>
                        <a:bodyPr/>
                        <a:lstStyle/>
                        <a:p>
                          <a:endParaRPr lang="it-IT"/>
                        </a:p>
                      </a:txBody>
                      <a:tcPr>
                        <a:blipFill>
                          <a:blip r:embed="rId2"/>
                          <a:stretch>
                            <a:fillRect l="-200901" t="-8197" r="-101502" b="-470492"/>
                          </a:stretch>
                        </a:blipFill>
                      </a:tcPr>
                    </a:tc>
                    <a:tc>
                      <a:txBody>
                        <a:bodyPr/>
                        <a:lstStyle/>
                        <a:p>
                          <a:endParaRPr lang="it-IT"/>
                        </a:p>
                      </a:txBody>
                      <a:tcPr>
                        <a:blipFill>
                          <a:blip r:embed="rId2"/>
                          <a:stretch>
                            <a:fillRect l="-300000" t="-8197" r="-1198" b="-470492"/>
                          </a:stretch>
                        </a:blipFill>
                      </a:tcPr>
                    </a:tc>
                    <a:extLst>
                      <a:ext uri="{0D108BD9-81ED-4DB2-BD59-A6C34878D82A}">
                        <a16:rowId xmlns:a16="http://schemas.microsoft.com/office/drawing/2014/main" val="1245015794"/>
                      </a:ext>
                    </a:extLst>
                  </a:tr>
                  <a:tr h="640080">
                    <a:tc>
                      <a:txBody>
                        <a:bodyPr/>
                        <a:lstStyle/>
                        <a:p>
                          <a:endParaRPr lang="it-IT"/>
                        </a:p>
                      </a:txBody>
                      <a:tcPr>
                        <a:blipFill>
                          <a:blip r:embed="rId2"/>
                          <a:stretch>
                            <a:fillRect l="-299" t="-62857" r="-300898" b="-173333"/>
                          </a:stretch>
                        </a:blipFill>
                      </a:tcPr>
                    </a:tc>
                    <a:tc>
                      <a:txBody>
                        <a:bodyPr/>
                        <a:lstStyle/>
                        <a:p>
                          <a:r>
                            <a:rPr lang="it-IT" dirty="0" smtClean="0"/>
                            <a:t>Late 1960s and </a:t>
                          </a:r>
                          <a:r>
                            <a:rPr lang="it-IT" dirty="0" err="1" smtClean="0"/>
                            <a:t>again</a:t>
                          </a:r>
                          <a:r>
                            <a:rPr lang="it-IT" dirty="0" smtClean="0"/>
                            <a:t> 1980s</a:t>
                          </a:r>
                          <a:endParaRPr lang="it-IT" dirty="0"/>
                        </a:p>
                      </a:txBody>
                      <a:tcPr/>
                    </a:tc>
                    <a:tc>
                      <a:txBody>
                        <a:bodyPr/>
                        <a:lstStyle/>
                        <a:p>
                          <a:r>
                            <a:rPr lang="it-IT" dirty="0" smtClean="0"/>
                            <a:t>1950s</a:t>
                          </a:r>
                          <a:r>
                            <a:rPr lang="it-IT" baseline="0" dirty="0" smtClean="0"/>
                            <a:t> –  </a:t>
                          </a:r>
                          <a:r>
                            <a:rPr lang="it-IT" baseline="0" dirty="0" err="1" smtClean="0"/>
                            <a:t>early</a:t>
                          </a:r>
                          <a:r>
                            <a:rPr lang="it-IT" baseline="0" dirty="0" smtClean="0"/>
                            <a:t> 1960s</a:t>
                          </a:r>
                          <a:endParaRPr lang="it-IT" dirty="0"/>
                        </a:p>
                      </a:txBody>
                      <a:tcPr/>
                    </a:tc>
                    <a:tc>
                      <a:txBody>
                        <a:bodyPr/>
                        <a:lstStyle/>
                        <a:p>
                          <a:endParaRPr lang="it-IT" dirty="0"/>
                        </a:p>
                      </a:txBody>
                      <a:tcPr/>
                    </a:tc>
                    <a:extLst>
                      <a:ext uri="{0D108BD9-81ED-4DB2-BD59-A6C34878D82A}">
                        <a16:rowId xmlns:a16="http://schemas.microsoft.com/office/drawing/2014/main" val="3006032926"/>
                      </a:ext>
                    </a:extLst>
                  </a:tr>
                  <a:tr h="370840">
                    <a:tc>
                      <a:txBody>
                        <a:bodyPr/>
                        <a:lstStyle/>
                        <a:p>
                          <a:endParaRPr lang="it-IT"/>
                        </a:p>
                      </a:txBody>
                      <a:tcPr>
                        <a:blipFill>
                          <a:blip r:embed="rId2"/>
                          <a:stretch>
                            <a:fillRect l="-299" t="-280328" r="-300898" b="-198361"/>
                          </a:stretch>
                        </a:blipFill>
                      </a:tcPr>
                    </a:tc>
                    <a:tc>
                      <a:txBody>
                        <a:bodyPr/>
                        <a:lstStyle/>
                        <a:p>
                          <a:r>
                            <a:rPr lang="it-IT" dirty="0" smtClean="0"/>
                            <a:t>1970s</a:t>
                          </a:r>
                          <a:endParaRPr lang="it-IT" dirty="0"/>
                        </a:p>
                      </a:txBody>
                      <a:tcPr/>
                    </a:tc>
                    <a:tc>
                      <a:txBody>
                        <a:bodyPr/>
                        <a:lstStyle/>
                        <a:p>
                          <a:r>
                            <a:rPr lang="it-IT" dirty="0" smtClean="0"/>
                            <a:t>1990s - 2000s</a:t>
                          </a:r>
                          <a:endParaRPr lang="it-IT" dirty="0"/>
                        </a:p>
                      </a:txBody>
                      <a:tcPr/>
                    </a:tc>
                    <a:tc>
                      <a:txBody>
                        <a:bodyPr/>
                        <a:lstStyle/>
                        <a:p>
                          <a:endParaRPr lang="it-IT" dirty="0"/>
                        </a:p>
                      </a:txBody>
                      <a:tcPr/>
                    </a:tc>
                    <a:extLst>
                      <a:ext uri="{0D108BD9-81ED-4DB2-BD59-A6C34878D82A}">
                        <a16:rowId xmlns:a16="http://schemas.microsoft.com/office/drawing/2014/main" val="4292803348"/>
                      </a:ext>
                    </a:extLst>
                  </a:tr>
                  <a:tr h="640080">
                    <a:tc>
                      <a:txBody>
                        <a:bodyPr/>
                        <a:lstStyle/>
                        <a:p>
                          <a:endParaRPr lang="it-IT"/>
                        </a:p>
                      </a:txBody>
                      <a:tcPr>
                        <a:blipFill>
                          <a:blip r:embed="rId2"/>
                          <a:stretch>
                            <a:fillRect l="-299" t="-220952" r="-300898" b="-15238"/>
                          </a:stretch>
                        </a:blipFill>
                      </a:tcPr>
                    </a:tc>
                    <a:tc>
                      <a:txBody>
                        <a:bodyPr/>
                        <a:lstStyle/>
                        <a:p>
                          <a:r>
                            <a:rPr lang="it-IT" dirty="0" smtClean="0"/>
                            <a:t>1970s (</a:t>
                          </a:r>
                          <a:r>
                            <a:rPr lang="it-IT" dirty="0" err="1" smtClean="0"/>
                            <a:t>oil</a:t>
                          </a:r>
                          <a:r>
                            <a:rPr lang="it-IT" baseline="0" dirty="0" smtClean="0"/>
                            <a:t> shocks)</a:t>
                          </a:r>
                        </a:p>
                        <a:p>
                          <a:r>
                            <a:rPr lang="it-IT" dirty="0" smtClean="0"/>
                            <a:t>Post </a:t>
                          </a:r>
                          <a:r>
                            <a:rPr lang="it-IT" dirty="0" err="1" smtClean="0"/>
                            <a:t>covid</a:t>
                          </a:r>
                          <a:endParaRPr lang="it-IT" dirty="0"/>
                        </a:p>
                      </a:txBody>
                      <a:tcPr/>
                    </a:tc>
                    <a:tc>
                      <a:txBody>
                        <a:bodyPr/>
                        <a:lstStyle/>
                        <a:p>
                          <a:r>
                            <a:rPr lang="it-IT" dirty="0" smtClean="0"/>
                            <a:t>1990s - 2000s</a:t>
                          </a:r>
                          <a:endParaRPr lang="it-IT" dirty="0"/>
                        </a:p>
                      </a:txBody>
                      <a:tcPr/>
                    </a:tc>
                    <a:tc>
                      <a:txBody>
                        <a:bodyPr/>
                        <a:lstStyle/>
                        <a:p>
                          <a:r>
                            <a:rPr lang="it-IT" dirty="0" smtClean="0"/>
                            <a:t>2007-9</a:t>
                          </a:r>
                          <a:r>
                            <a:rPr lang="it-IT" baseline="0" dirty="0" smtClean="0"/>
                            <a:t> </a:t>
                          </a:r>
                          <a:r>
                            <a:rPr lang="it-IT" dirty="0" smtClean="0"/>
                            <a:t>Financial </a:t>
                          </a:r>
                          <a:r>
                            <a:rPr lang="it-IT" dirty="0" err="1" smtClean="0"/>
                            <a:t>crisis</a:t>
                          </a:r>
                          <a:r>
                            <a:rPr lang="it-IT" baseline="0" dirty="0" smtClean="0"/>
                            <a:t> </a:t>
                          </a:r>
                          <a:r>
                            <a:rPr lang="it-IT" dirty="0" smtClean="0"/>
                            <a:t>Covid</a:t>
                          </a:r>
                          <a:endParaRPr lang="it-IT" dirty="0"/>
                        </a:p>
                      </a:txBody>
                      <a:tcPr/>
                    </a:tc>
                    <a:extLst>
                      <a:ext uri="{0D108BD9-81ED-4DB2-BD59-A6C34878D82A}">
                        <a16:rowId xmlns:a16="http://schemas.microsoft.com/office/drawing/2014/main" val="3863173208"/>
                      </a:ext>
                    </a:extLst>
                  </a:tr>
                </a:tbl>
              </a:graphicData>
            </a:graphic>
          </p:graphicFrame>
        </mc:Fallback>
      </mc:AlternateContent>
      <p:pic>
        <p:nvPicPr>
          <p:cNvPr id="7" name="Immagine 6"/>
          <p:cNvPicPr>
            <a:picLocks noChangeAspect="1"/>
          </p:cNvPicPr>
          <p:nvPr/>
        </p:nvPicPr>
        <p:blipFill>
          <a:blip r:embed="rId3"/>
          <a:stretch>
            <a:fillRect/>
          </a:stretch>
        </p:blipFill>
        <p:spPr>
          <a:xfrm>
            <a:off x="838200" y="3388652"/>
            <a:ext cx="5261552" cy="2492314"/>
          </a:xfrm>
          <a:prstGeom prst="rect">
            <a:avLst/>
          </a:prstGeom>
        </p:spPr>
      </p:pic>
      <p:sp>
        <p:nvSpPr>
          <p:cNvPr id="8" name="Rettangolo 7"/>
          <p:cNvSpPr/>
          <p:nvPr/>
        </p:nvSpPr>
        <p:spPr>
          <a:xfrm>
            <a:off x="692181" y="6220814"/>
            <a:ext cx="5407571" cy="369332"/>
          </a:xfrm>
          <a:prstGeom prst="rect">
            <a:avLst/>
          </a:prstGeom>
        </p:spPr>
        <p:txBody>
          <a:bodyPr wrap="none">
            <a:spAutoFit/>
          </a:bodyPr>
          <a:lstStyle/>
          <a:p>
            <a:r>
              <a:rPr lang="it-IT" dirty="0"/>
              <a:t>https://tradingeconomics.com/italy/gdp-growth-annual</a:t>
            </a:r>
          </a:p>
        </p:txBody>
      </p:sp>
      <p:pic>
        <p:nvPicPr>
          <p:cNvPr id="9" name="Immagine 8"/>
          <p:cNvPicPr>
            <a:picLocks noChangeAspect="1"/>
          </p:cNvPicPr>
          <p:nvPr/>
        </p:nvPicPr>
        <p:blipFill>
          <a:blip r:embed="rId4"/>
          <a:stretch>
            <a:fillRect/>
          </a:stretch>
        </p:blipFill>
        <p:spPr>
          <a:xfrm>
            <a:off x="6317673" y="3304019"/>
            <a:ext cx="5231534" cy="2469430"/>
          </a:xfrm>
          <a:prstGeom prst="rect">
            <a:avLst/>
          </a:prstGeom>
        </p:spPr>
      </p:pic>
      <p:sp>
        <p:nvSpPr>
          <p:cNvPr id="10" name="Rettangolo 9"/>
          <p:cNvSpPr/>
          <p:nvPr/>
        </p:nvSpPr>
        <p:spPr>
          <a:xfrm>
            <a:off x="6639711" y="6220814"/>
            <a:ext cx="4731488" cy="369332"/>
          </a:xfrm>
          <a:prstGeom prst="rect">
            <a:avLst/>
          </a:prstGeom>
        </p:spPr>
        <p:txBody>
          <a:bodyPr wrap="none">
            <a:spAutoFit/>
          </a:bodyPr>
          <a:lstStyle/>
          <a:p>
            <a:r>
              <a:rPr lang="it-IT" dirty="0"/>
              <a:t>https://tradingeconomics.com/italy/inflation-cpi</a:t>
            </a:r>
          </a:p>
        </p:txBody>
      </p:sp>
    </p:spTree>
    <p:extLst>
      <p:ext uri="{BB962C8B-B14F-4D97-AF65-F5344CB8AC3E}">
        <p14:creationId xmlns:p14="http://schemas.microsoft.com/office/powerpoint/2010/main" val="235166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smtClean="0"/>
              <a:t>The CPI</a:t>
            </a:r>
            <a:endParaRPr lang="it-IT" dirty="0"/>
          </a:p>
        </p:txBody>
      </p:sp>
      <p:sp>
        <p:nvSpPr>
          <p:cNvPr id="6" name="Segnaposto contenuto 5"/>
          <p:cNvSpPr>
            <a:spLocks noGrp="1"/>
          </p:cNvSpPr>
          <p:nvPr>
            <p:ph idx="1"/>
          </p:nvPr>
        </p:nvSpPr>
        <p:spPr/>
        <p:txBody>
          <a:bodyPr>
            <a:normAutofit fontScale="92500" lnSpcReduction="20000"/>
          </a:bodyPr>
          <a:lstStyle/>
          <a:p>
            <a:pPr fontAlgn="base"/>
            <a:r>
              <a:rPr lang="en-US" dirty="0"/>
              <a:t>The </a:t>
            </a:r>
            <a:r>
              <a:rPr lang="en-US" b="1" dirty="0"/>
              <a:t>Consumer Price Index (CPI)</a:t>
            </a:r>
            <a:r>
              <a:rPr lang="en-US" dirty="0"/>
              <a:t> measures the general level of prices that consumers have to pay for goods and services, including consumption taxes. The basket of goods and services is chosen to reflect the spending of a typical household in the economy. For this reason, the change in the CPI, or CPI inflation, is often considered to measure changes in the ‘cost of living’.</a:t>
            </a:r>
          </a:p>
          <a:p>
            <a:pPr fontAlgn="base"/>
            <a:r>
              <a:rPr lang="en-US" dirty="0"/>
              <a:t>The CPI is based on what consumers actually buy. It includes the prices of food and drink, housing, clothing, transportation, recreation, education, communications, medical care, and other goods and services. The goods and services in the basket are weighted according to the fraction of household spending they account for. The CPI excludes exports, which are consumed by foreign residents, but includes imports, which are consumed by households in the home economy. The change in the CPI over the past year is commonly used as a measure of inflation.</a:t>
            </a:r>
          </a:p>
          <a:p>
            <a:endParaRPr lang="it-IT" dirty="0"/>
          </a:p>
        </p:txBody>
      </p:sp>
    </p:spTree>
    <p:extLst>
      <p:ext uri="{BB962C8B-B14F-4D97-AF65-F5344CB8AC3E}">
        <p14:creationId xmlns:p14="http://schemas.microsoft.com/office/powerpoint/2010/main" val="40858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411949" y="282709"/>
            <a:ext cx="5536269" cy="2936552"/>
          </a:xfrm>
          <a:prstGeom prst="rect">
            <a:avLst/>
          </a:prstGeom>
        </p:spPr>
      </p:pic>
      <p:pic>
        <p:nvPicPr>
          <p:cNvPr id="5" name="Immagine 4"/>
          <p:cNvPicPr>
            <a:picLocks noChangeAspect="1"/>
          </p:cNvPicPr>
          <p:nvPr/>
        </p:nvPicPr>
        <p:blipFill>
          <a:blip r:embed="rId3"/>
          <a:stretch>
            <a:fillRect/>
          </a:stretch>
        </p:blipFill>
        <p:spPr>
          <a:xfrm>
            <a:off x="1523899" y="3543424"/>
            <a:ext cx="3312368" cy="2823834"/>
          </a:xfrm>
          <a:prstGeom prst="rect">
            <a:avLst/>
          </a:prstGeom>
        </p:spPr>
      </p:pic>
      <p:pic>
        <p:nvPicPr>
          <p:cNvPr id="6" name="Immagine 5"/>
          <p:cNvPicPr>
            <a:picLocks noChangeAspect="1"/>
          </p:cNvPicPr>
          <p:nvPr/>
        </p:nvPicPr>
        <p:blipFill>
          <a:blip r:embed="rId4"/>
          <a:stretch>
            <a:fillRect/>
          </a:stretch>
        </p:blipFill>
        <p:spPr>
          <a:xfrm>
            <a:off x="7401446" y="113091"/>
            <a:ext cx="3174192" cy="3275787"/>
          </a:xfrm>
          <a:prstGeom prst="rect">
            <a:avLst/>
          </a:prstGeom>
        </p:spPr>
      </p:pic>
      <p:sp>
        <p:nvSpPr>
          <p:cNvPr id="7" name="Rettangolo 6"/>
          <p:cNvSpPr/>
          <p:nvPr/>
        </p:nvSpPr>
        <p:spPr>
          <a:xfrm>
            <a:off x="7079673" y="3339357"/>
            <a:ext cx="4572000" cy="230832"/>
          </a:xfrm>
          <a:prstGeom prst="rect">
            <a:avLst/>
          </a:prstGeom>
        </p:spPr>
        <p:txBody>
          <a:bodyPr>
            <a:spAutoFit/>
          </a:bodyPr>
          <a:lstStyle/>
          <a:p>
            <a:r>
              <a:rPr lang="it-IT" sz="900" dirty="0"/>
              <a:t>https://sdw.ecb.europa.eu/quickview.do?SERIES_KEY=122.ICP.M.U2.N.000000.4.INX</a:t>
            </a:r>
          </a:p>
        </p:txBody>
      </p:sp>
      <p:pic>
        <p:nvPicPr>
          <p:cNvPr id="8" name="Immagine 7"/>
          <p:cNvPicPr>
            <a:picLocks noChangeAspect="1"/>
          </p:cNvPicPr>
          <p:nvPr/>
        </p:nvPicPr>
        <p:blipFill>
          <a:blip r:embed="rId5"/>
          <a:stretch>
            <a:fillRect/>
          </a:stretch>
        </p:blipFill>
        <p:spPr>
          <a:xfrm>
            <a:off x="7703128" y="3635352"/>
            <a:ext cx="3103419" cy="2731906"/>
          </a:xfrm>
          <a:prstGeom prst="rect">
            <a:avLst/>
          </a:prstGeom>
        </p:spPr>
      </p:pic>
      <p:sp>
        <p:nvSpPr>
          <p:cNvPr id="9" name="Rettangolo 8"/>
          <p:cNvSpPr/>
          <p:nvPr/>
        </p:nvSpPr>
        <p:spPr>
          <a:xfrm>
            <a:off x="7079673" y="6384312"/>
            <a:ext cx="4572000" cy="230832"/>
          </a:xfrm>
          <a:prstGeom prst="rect">
            <a:avLst/>
          </a:prstGeom>
        </p:spPr>
        <p:txBody>
          <a:bodyPr>
            <a:spAutoFit/>
          </a:bodyPr>
          <a:lstStyle/>
          <a:p>
            <a:r>
              <a:rPr lang="it-IT" sz="900" dirty="0"/>
              <a:t>https://sdw.ecb.europa.eu/quickview.do?SERIES_KEY=122.ICP.M.U2.N.000000.4.ANR</a:t>
            </a:r>
          </a:p>
        </p:txBody>
      </p:sp>
    </p:spTree>
    <p:extLst>
      <p:ext uri="{BB962C8B-B14F-4D97-AF65-F5344CB8AC3E}">
        <p14:creationId xmlns:p14="http://schemas.microsoft.com/office/powerpoint/2010/main" val="276835894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p:cNvPicPr>
            <a:picLocks noChangeAspect="1"/>
          </p:cNvPicPr>
          <p:nvPr/>
        </p:nvPicPr>
        <p:blipFill>
          <a:blip r:embed="rId2"/>
          <a:stretch>
            <a:fillRect/>
          </a:stretch>
        </p:blipFill>
        <p:spPr>
          <a:xfrm>
            <a:off x="988290" y="521399"/>
            <a:ext cx="10206182" cy="5466073"/>
          </a:xfrm>
          <a:prstGeom prst="rect">
            <a:avLst/>
          </a:prstGeom>
        </p:spPr>
      </p:pic>
      <p:sp>
        <p:nvSpPr>
          <p:cNvPr id="3" name="Rettangolo 2"/>
          <p:cNvSpPr/>
          <p:nvPr/>
        </p:nvSpPr>
        <p:spPr>
          <a:xfrm>
            <a:off x="2415308" y="6227726"/>
            <a:ext cx="7352145" cy="307777"/>
          </a:xfrm>
          <a:prstGeom prst="rect">
            <a:avLst/>
          </a:prstGeom>
        </p:spPr>
        <p:txBody>
          <a:bodyPr wrap="square">
            <a:spAutoFit/>
          </a:bodyPr>
          <a:lstStyle/>
          <a:p>
            <a:r>
              <a:rPr lang="it-IT" sz="1400" dirty="0"/>
              <a:t>https://www.ecb.europa.eu/stats/macroeconomic_and_sectoral/hicp/html/index.en.html</a:t>
            </a:r>
          </a:p>
        </p:txBody>
      </p:sp>
    </p:spTree>
    <p:extLst>
      <p:ext uri="{BB962C8B-B14F-4D97-AF65-F5344CB8AC3E}">
        <p14:creationId xmlns:p14="http://schemas.microsoft.com/office/powerpoint/2010/main" val="1982357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52475"/>
          </a:xfrm>
        </p:spPr>
        <p:txBody>
          <a:bodyPr/>
          <a:lstStyle/>
          <a:p>
            <a:pPr algn="ctr"/>
            <a:r>
              <a:rPr lang="it-IT" dirty="0" smtClean="0"/>
              <a:t>Flash </a:t>
            </a:r>
            <a:r>
              <a:rPr lang="it-IT" dirty="0" err="1" smtClean="0"/>
              <a:t>question</a:t>
            </a:r>
            <a:endParaRPr lang="it-IT" dirty="0"/>
          </a:p>
        </p:txBody>
      </p:sp>
      <p:sp>
        <p:nvSpPr>
          <p:cNvPr id="3" name="Segnaposto contenuto 2"/>
          <p:cNvSpPr>
            <a:spLocks noGrp="1"/>
          </p:cNvSpPr>
          <p:nvPr>
            <p:ph idx="1"/>
          </p:nvPr>
        </p:nvSpPr>
        <p:spPr>
          <a:xfrm>
            <a:off x="2170323" y="1340768"/>
            <a:ext cx="7890080" cy="5221560"/>
          </a:xfrm>
        </p:spPr>
        <p:txBody>
          <a:bodyPr>
            <a:noAutofit/>
          </a:bodyPr>
          <a:lstStyle/>
          <a:p>
            <a:r>
              <a:rPr lang="it-IT" sz="2000" dirty="0" err="1"/>
              <a:t>Based</a:t>
            </a:r>
            <a:r>
              <a:rPr lang="it-IT" sz="2000" dirty="0"/>
              <a:t> on the </a:t>
            </a:r>
            <a:r>
              <a:rPr lang="it-IT" sz="2000" dirty="0" err="1"/>
              <a:t>following</a:t>
            </a:r>
            <a:r>
              <a:rPr lang="it-IT" sz="2000" dirty="0"/>
              <a:t> data</a:t>
            </a:r>
          </a:p>
          <a:p>
            <a:endParaRPr lang="it-IT" sz="2000" dirty="0"/>
          </a:p>
          <a:p>
            <a:endParaRPr lang="it-IT" sz="2000" dirty="0"/>
          </a:p>
          <a:p>
            <a:endParaRPr lang="it-IT" sz="2000" dirty="0"/>
          </a:p>
          <a:p>
            <a:endParaRPr lang="it-IT" sz="2000" dirty="0"/>
          </a:p>
          <a:p>
            <a:endParaRPr lang="it-IT" sz="2000" dirty="0"/>
          </a:p>
          <a:p>
            <a:r>
              <a:rPr lang="it-IT" sz="2000" dirty="0"/>
              <a:t>Compute the </a:t>
            </a:r>
            <a:r>
              <a:rPr lang="it-IT" sz="2000" dirty="0" err="1"/>
              <a:t>value</a:t>
            </a:r>
            <a:r>
              <a:rPr lang="it-IT" sz="2000" dirty="0"/>
              <a:t> of the bundle in 2019 and 2020 </a:t>
            </a:r>
            <a:r>
              <a:rPr lang="it-IT" sz="2000" dirty="0" err="1"/>
              <a:t>at</a:t>
            </a:r>
            <a:r>
              <a:rPr lang="it-IT" sz="2000" dirty="0"/>
              <a:t> </a:t>
            </a:r>
            <a:r>
              <a:rPr lang="it-IT" sz="2000" dirty="0" err="1"/>
              <a:t>current</a:t>
            </a:r>
            <a:r>
              <a:rPr lang="it-IT" sz="2000" dirty="0"/>
              <a:t> </a:t>
            </a:r>
            <a:r>
              <a:rPr lang="it-IT" sz="2000" dirty="0" err="1"/>
              <a:t>prices</a:t>
            </a:r>
            <a:endParaRPr lang="it-IT" sz="2000" dirty="0"/>
          </a:p>
          <a:p>
            <a:r>
              <a:rPr lang="it-IT" sz="2000" dirty="0"/>
              <a:t>Use the </a:t>
            </a:r>
            <a:r>
              <a:rPr lang="it-IT" sz="2000" dirty="0" err="1"/>
              <a:t>Laspeyres</a:t>
            </a:r>
            <a:r>
              <a:rPr lang="it-IT" sz="2000" dirty="0"/>
              <a:t> formula to compute the </a:t>
            </a:r>
            <a:r>
              <a:rPr lang="it-IT" sz="2000" dirty="0" err="1"/>
              <a:t>price</a:t>
            </a:r>
            <a:r>
              <a:rPr lang="it-IT" sz="2000" dirty="0"/>
              <a:t> </a:t>
            </a:r>
            <a:r>
              <a:rPr lang="it-IT" sz="2000" dirty="0" err="1"/>
              <a:t>level</a:t>
            </a:r>
            <a:r>
              <a:rPr lang="it-IT" sz="2000" dirty="0"/>
              <a:t> for 2020, </a:t>
            </a:r>
            <a:r>
              <a:rPr lang="it-IT" sz="2000" dirty="0" err="1"/>
              <a:t>taking</a:t>
            </a:r>
            <a:r>
              <a:rPr lang="it-IT" sz="2000" dirty="0"/>
              <a:t> 2019 </a:t>
            </a:r>
            <a:r>
              <a:rPr lang="it-IT" sz="2000" dirty="0" err="1"/>
              <a:t>as</a:t>
            </a:r>
            <a:r>
              <a:rPr lang="it-IT" sz="2000" dirty="0"/>
              <a:t> base and </a:t>
            </a:r>
            <a:r>
              <a:rPr lang="it-IT" sz="2000" dirty="0" err="1"/>
              <a:t>reference</a:t>
            </a:r>
            <a:r>
              <a:rPr lang="it-IT" sz="2000" dirty="0"/>
              <a:t> </a:t>
            </a:r>
            <a:r>
              <a:rPr lang="it-IT" sz="2000" dirty="0" err="1"/>
              <a:t>year</a:t>
            </a:r>
            <a:r>
              <a:rPr lang="it-IT" sz="1600" dirty="0"/>
              <a:t> </a:t>
            </a:r>
          </a:p>
          <a:p>
            <a:r>
              <a:rPr lang="it-IT" sz="2000" dirty="0"/>
              <a:t>Compute the rate of </a:t>
            </a:r>
            <a:r>
              <a:rPr lang="it-IT" sz="2000" dirty="0" err="1"/>
              <a:t>inflation</a:t>
            </a:r>
            <a:r>
              <a:rPr lang="it-IT" sz="2000" dirty="0"/>
              <a:t> </a:t>
            </a:r>
            <a:r>
              <a:rPr lang="it-IT" sz="2000" dirty="0" err="1"/>
              <a:t>between</a:t>
            </a:r>
            <a:r>
              <a:rPr lang="it-IT" sz="2000" dirty="0"/>
              <a:t> 2019 and 2020</a:t>
            </a:r>
          </a:p>
          <a:p>
            <a:r>
              <a:rPr lang="it-IT" sz="2000" dirty="0"/>
              <a:t>How </a:t>
            </a:r>
            <a:r>
              <a:rPr lang="it-IT" sz="2000" dirty="0" err="1"/>
              <a:t>does</a:t>
            </a:r>
            <a:r>
              <a:rPr lang="it-IT" sz="2000" dirty="0"/>
              <a:t> </a:t>
            </a:r>
            <a:r>
              <a:rPr lang="it-IT" sz="2000" dirty="0" err="1"/>
              <a:t>this</a:t>
            </a:r>
            <a:r>
              <a:rPr lang="it-IT" sz="2000" dirty="0"/>
              <a:t> rate </a:t>
            </a:r>
            <a:r>
              <a:rPr lang="it-IT" sz="2000" dirty="0" err="1"/>
              <a:t>affect</a:t>
            </a:r>
            <a:r>
              <a:rPr lang="it-IT" sz="2000" dirty="0"/>
              <a:t> the general </a:t>
            </a:r>
            <a:r>
              <a:rPr lang="it-IT" sz="2000" dirty="0" err="1"/>
              <a:t>purchasing</a:t>
            </a:r>
            <a:r>
              <a:rPr lang="it-IT" sz="2000" dirty="0"/>
              <a:t> </a:t>
            </a:r>
            <a:r>
              <a:rPr lang="it-IT" sz="2000" dirty="0" err="1"/>
              <a:t>power</a:t>
            </a:r>
            <a:r>
              <a:rPr lang="it-IT" sz="2000" dirty="0"/>
              <a:t> of </a:t>
            </a:r>
            <a:r>
              <a:rPr lang="it-IT" sz="2000" dirty="0" err="1"/>
              <a:t>money</a:t>
            </a:r>
            <a:r>
              <a:rPr lang="it-IT" sz="2000" dirty="0"/>
              <a:t> and </a:t>
            </a:r>
            <a:r>
              <a:rPr lang="it-IT" sz="2000" dirty="0" err="1"/>
              <a:t>why</a:t>
            </a:r>
            <a:r>
              <a:rPr lang="it-IT" sz="2000" dirty="0"/>
              <a:t>?</a:t>
            </a:r>
          </a:p>
          <a:p>
            <a:endParaRPr lang="it-IT" sz="2000" dirty="0"/>
          </a:p>
        </p:txBody>
      </p:sp>
      <p:graphicFrame>
        <p:nvGraphicFramePr>
          <p:cNvPr id="4" name="Tabella 3"/>
          <p:cNvGraphicFramePr>
            <a:graphicFrameLocks noGrp="1"/>
          </p:cNvGraphicFramePr>
          <p:nvPr>
            <p:extLst/>
          </p:nvPr>
        </p:nvGraphicFramePr>
        <p:xfrm>
          <a:off x="3647728" y="2132856"/>
          <a:ext cx="6096000" cy="1112520"/>
        </p:xfrm>
        <a:graphic>
          <a:graphicData uri="http://schemas.openxmlformats.org/drawingml/2006/table">
            <a:tbl>
              <a:tblPr firstRow="1" bandRow="1">
                <a:tableStyleId>{5C22544A-7EE6-4342-B048-85BDC9FD1C3A}</a:tableStyleId>
              </a:tblPr>
              <a:tblGrid>
                <a:gridCol w="1219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219200">
                  <a:extLst>
                    <a:ext uri="{9D8B030D-6E8A-4147-A177-3AD203B41FA5}">
                      <a16:colId xmlns:a16="http://schemas.microsoft.com/office/drawing/2014/main" val="20002"/>
                    </a:ext>
                  </a:extLst>
                </a:gridCol>
                <a:gridCol w="1219200">
                  <a:extLst>
                    <a:ext uri="{9D8B030D-6E8A-4147-A177-3AD203B41FA5}">
                      <a16:colId xmlns:a16="http://schemas.microsoft.com/office/drawing/2014/main" val="20003"/>
                    </a:ext>
                  </a:extLst>
                </a:gridCol>
                <a:gridCol w="1219200">
                  <a:extLst>
                    <a:ext uri="{9D8B030D-6E8A-4147-A177-3AD203B41FA5}">
                      <a16:colId xmlns:a16="http://schemas.microsoft.com/office/drawing/2014/main" val="20004"/>
                    </a:ext>
                  </a:extLst>
                </a:gridCol>
              </a:tblGrid>
              <a:tr h="370840">
                <a:tc>
                  <a:txBody>
                    <a:bodyPr/>
                    <a:lstStyle/>
                    <a:p>
                      <a:endParaRPr lang="it-IT" dirty="0"/>
                    </a:p>
                  </a:txBody>
                  <a:tcPr/>
                </a:tc>
                <a:tc>
                  <a:txBody>
                    <a:bodyPr/>
                    <a:lstStyle/>
                    <a:p>
                      <a:pPr algn="ctr"/>
                      <a:r>
                        <a:rPr lang="it-IT" dirty="0" smtClean="0"/>
                        <a:t>Q</a:t>
                      </a:r>
                      <a:r>
                        <a:rPr lang="it-IT" sz="1100" dirty="0" smtClean="0"/>
                        <a:t>A</a:t>
                      </a:r>
                      <a:endParaRPr lang="it-IT" dirty="0"/>
                    </a:p>
                  </a:txBody>
                  <a:tcPr/>
                </a:tc>
                <a:tc>
                  <a:txBody>
                    <a:bodyPr/>
                    <a:lstStyle/>
                    <a:p>
                      <a:pPr algn="ctr"/>
                      <a:r>
                        <a:rPr lang="it-IT" dirty="0" smtClean="0"/>
                        <a:t>P</a:t>
                      </a:r>
                      <a:r>
                        <a:rPr lang="it-IT" sz="1100" dirty="0" smtClean="0"/>
                        <a:t>A</a:t>
                      </a:r>
                      <a:endParaRPr lang="it-IT" dirty="0"/>
                    </a:p>
                  </a:txBody>
                  <a:tcPr/>
                </a:tc>
                <a:tc>
                  <a:txBody>
                    <a:bodyPr/>
                    <a:lstStyle/>
                    <a:p>
                      <a:pPr algn="ctr"/>
                      <a:r>
                        <a:rPr lang="it-IT" dirty="0" smtClean="0"/>
                        <a:t>Q</a:t>
                      </a:r>
                      <a:r>
                        <a:rPr lang="it-IT" sz="1100" dirty="0" smtClean="0"/>
                        <a:t>B</a:t>
                      </a:r>
                      <a:endParaRPr lang="it-IT" dirty="0"/>
                    </a:p>
                  </a:txBody>
                  <a:tcPr/>
                </a:tc>
                <a:tc>
                  <a:txBody>
                    <a:bodyPr/>
                    <a:lstStyle/>
                    <a:p>
                      <a:pPr algn="ctr"/>
                      <a:r>
                        <a:rPr lang="it-IT" dirty="0" smtClean="0"/>
                        <a:t>P</a:t>
                      </a:r>
                      <a:r>
                        <a:rPr lang="it-IT" sz="1100" dirty="0" smtClean="0"/>
                        <a:t>B</a:t>
                      </a:r>
                      <a:endParaRPr lang="it-IT" dirty="0"/>
                    </a:p>
                  </a:txBody>
                  <a:tcPr/>
                </a:tc>
                <a:extLst>
                  <a:ext uri="{0D108BD9-81ED-4DB2-BD59-A6C34878D82A}">
                    <a16:rowId xmlns:a16="http://schemas.microsoft.com/office/drawing/2014/main" val="10000"/>
                  </a:ext>
                </a:extLst>
              </a:tr>
              <a:tr h="370840">
                <a:tc>
                  <a:txBody>
                    <a:bodyPr/>
                    <a:lstStyle/>
                    <a:p>
                      <a:r>
                        <a:rPr lang="it-IT" dirty="0" smtClean="0"/>
                        <a:t>2019</a:t>
                      </a:r>
                      <a:endParaRPr lang="it-IT" dirty="0"/>
                    </a:p>
                  </a:txBody>
                  <a:tcPr/>
                </a:tc>
                <a:tc>
                  <a:txBody>
                    <a:bodyPr/>
                    <a:lstStyle/>
                    <a:p>
                      <a:pPr algn="ctr"/>
                      <a:r>
                        <a:rPr lang="it-IT" dirty="0" smtClean="0"/>
                        <a:t>100</a:t>
                      </a:r>
                      <a:endParaRPr lang="it-IT" dirty="0"/>
                    </a:p>
                  </a:txBody>
                  <a:tcPr/>
                </a:tc>
                <a:tc>
                  <a:txBody>
                    <a:bodyPr/>
                    <a:lstStyle/>
                    <a:p>
                      <a:pPr algn="ctr"/>
                      <a:r>
                        <a:rPr lang="it-IT" dirty="0" smtClean="0"/>
                        <a:t>5</a:t>
                      </a:r>
                      <a:endParaRPr lang="it-IT" dirty="0"/>
                    </a:p>
                  </a:txBody>
                  <a:tcPr/>
                </a:tc>
                <a:tc>
                  <a:txBody>
                    <a:bodyPr/>
                    <a:lstStyle/>
                    <a:p>
                      <a:pPr algn="ctr"/>
                      <a:r>
                        <a:rPr lang="it-IT" dirty="0" smtClean="0"/>
                        <a:t>100</a:t>
                      </a:r>
                      <a:endParaRPr lang="it-IT" dirty="0"/>
                    </a:p>
                  </a:txBody>
                  <a:tcPr/>
                </a:tc>
                <a:tc>
                  <a:txBody>
                    <a:bodyPr/>
                    <a:lstStyle/>
                    <a:p>
                      <a:pPr algn="ctr"/>
                      <a:r>
                        <a:rPr lang="it-IT" dirty="0" smtClean="0"/>
                        <a:t>4</a:t>
                      </a:r>
                      <a:endParaRPr lang="it-IT" dirty="0"/>
                    </a:p>
                  </a:txBody>
                  <a:tcPr/>
                </a:tc>
                <a:extLst>
                  <a:ext uri="{0D108BD9-81ED-4DB2-BD59-A6C34878D82A}">
                    <a16:rowId xmlns:a16="http://schemas.microsoft.com/office/drawing/2014/main" val="10001"/>
                  </a:ext>
                </a:extLst>
              </a:tr>
              <a:tr h="370840">
                <a:tc>
                  <a:txBody>
                    <a:bodyPr/>
                    <a:lstStyle/>
                    <a:p>
                      <a:r>
                        <a:rPr lang="it-IT" dirty="0" smtClean="0"/>
                        <a:t>2020</a:t>
                      </a:r>
                      <a:endParaRPr lang="it-IT" dirty="0"/>
                    </a:p>
                  </a:txBody>
                  <a:tcPr/>
                </a:tc>
                <a:tc>
                  <a:txBody>
                    <a:bodyPr/>
                    <a:lstStyle/>
                    <a:p>
                      <a:pPr algn="ctr"/>
                      <a:r>
                        <a:rPr lang="it-IT" dirty="0" smtClean="0"/>
                        <a:t>100</a:t>
                      </a:r>
                      <a:endParaRPr lang="it-IT" dirty="0"/>
                    </a:p>
                  </a:txBody>
                  <a:tcPr/>
                </a:tc>
                <a:tc>
                  <a:txBody>
                    <a:bodyPr/>
                    <a:lstStyle/>
                    <a:p>
                      <a:pPr algn="ctr"/>
                      <a:r>
                        <a:rPr lang="it-IT" dirty="0" smtClean="0"/>
                        <a:t>5,5</a:t>
                      </a:r>
                      <a:endParaRPr lang="it-IT" dirty="0"/>
                    </a:p>
                  </a:txBody>
                  <a:tcPr/>
                </a:tc>
                <a:tc>
                  <a:txBody>
                    <a:bodyPr/>
                    <a:lstStyle/>
                    <a:p>
                      <a:pPr algn="ctr"/>
                      <a:r>
                        <a:rPr lang="it-IT" dirty="0" smtClean="0"/>
                        <a:t>100</a:t>
                      </a:r>
                      <a:endParaRPr lang="it-IT" dirty="0"/>
                    </a:p>
                  </a:txBody>
                  <a:tcPr/>
                </a:tc>
                <a:tc>
                  <a:txBody>
                    <a:bodyPr/>
                    <a:lstStyle/>
                    <a:p>
                      <a:pPr algn="ctr"/>
                      <a:r>
                        <a:rPr lang="it-IT" dirty="0" smtClean="0"/>
                        <a:t>2</a:t>
                      </a:r>
                      <a:endParaRPr lang="it-IT" dirty="0"/>
                    </a:p>
                  </a:txBody>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1964728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r>
              <a:rPr lang="it-IT" dirty="0" err="1" smtClean="0"/>
              <a:t>Homeworks</a:t>
            </a:r>
            <a:endParaRPr lang="it-IT" dirty="0"/>
          </a:p>
        </p:txBody>
      </p:sp>
      <p:sp>
        <p:nvSpPr>
          <p:cNvPr id="6" name="Segnaposto contenuto 5"/>
          <p:cNvSpPr>
            <a:spLocks noGrp="1"/>
          </p:cNvSpPr>
          <p:nvPr>
            <p:ph idx="1"/>
          </p:nvPr>
        </p:nvSpPr>
        <p:spPr/>
        <p:txBody>
          <a:bodyPr/>
          <a:lstStyle/>
          <a:p>
            <a:r>
              <a:rPr lang="it-IT" dirty="0" err="1" smtClean="0"/>
              <a:t>Sections</a:t>
            </a:r>
            <a:r>
              <a:rPr lang="it-IT" dirty="0" smtClean="0"/>
              <a:t> 13.3, 13.8</a:t>
            </a:r>
          </a:p>
          <a:p>
            <a:endParaRPr lang="it-IT" dirty="0" smtClean="0"/>
          </a:p>
        </p:txBody>
      </p:sp>
    </p:spTree>
    <p:extLst>
      <p:ext uri="{BB962C8B-B14F-4D97-AF65-F5344CB8AC3E}">
        <p14:creationId xmlns:p14="http://schemas.microsoft.com/office/powerpoint/2010/main" val="40481204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4311</TotalTime>
  <Words>817</Words>
  <Application>Microsoft Office PowerPoint</Application>
  <PresentationFormat>Widescreen</PresentationFormat>
  <Paragraphs>133</Paragraphs>
  <Slides>17</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17</vt:i4>
      </vt:variant>
    </vt:vector>
  </HeadingPairs>
  <TitlesOfParts>
    <vt:vector size="22" baseType="lpstr">
      <vt:lpstr>Arial</vt:lpstr>
      <vt:lpstr>Calibri</vt:lpstr>
      <vt:lpstr>Calibri Light</vt:lpstr>
      <vt:lpstr>Cambria Math</vt:lpstr>
      <vt:lpstr>Tema di Office</vt:lpstr>
      <vt:lpstr>Macroeconomics  Lecture 12 15.05.24</vt:lpstr>
      <vt:lpstr>Back to square 1 …. Nominal GDP</vt:lpstr>
      <vt:lpstr>Nominal GDP, GDP deflator, Real GDP</vt:lpstr>
      <vt:lpstr>GDP deflator</vt:lpstr>
      <vt:lpstr>GDP, price level, inflation</vt:lpstr>
      <vt:lpstr>GDP, price level, inflation (2)</vt:lpstr>
      <vt:lpstr>GDP, price level, inflation (2)</vt:lpstr>
      <vt:lpstr>GDP, price level, inflation (3)</vt:lpstr>
      <vt:lpstr>GDP, price level, inflation (4)</vt:lpstr>
      <vt:lpstr>GDP, price level, inflation (5)</vt:lpstr>
      <vt:lpstr>Growth and inflation</vt:lpstr>
      <vt:lpstr>Growth and inflation: the case of Italy</vt:lpstr>
      <vt:lpstr>The CPI</vt:lpstr>
      <vt:lpstr>Presentazione standard di PowerPoint</vt:lpstr>
      <vt:lpstr>Presentazione standard di PowerPoint</vt:lpstr>
      <vt:lpstr>Flash question</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333</cp:revision>
  <dcterms:created xsi:type="dcterms:W3CDTF">2020-08-16T17:14:48Z</dcterms:created>
  <dcterms:modified xsi:type="dcterms:W3CDTF">2024-05-13T16:13:12Z</dcterms:modified>
</cp:coreProperties>
</file>