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1" r:id="rId2"/>
    <p:sldId id="302" r:id="rId3"/>
    <p:sldId id="303" r:id="rId4"/>
    <p:sldId id="304" r:id="rId5"/>
    <p:sldId id="305" r:id="rId6"/>
    <p:sldId id="308" r:id="rId7"/>
    <p:sldId id="309" r:id="rId8"/>
    <p:sldId id="310" r:id="rId9"/>
    <p:sldId id="290" r:id="rId10"/>
    <p:sldId id="295" r:id="rId11"/>
    <p:sldId id="285" r:id="rId12"/>
    <p:sldId id="286" r:id="rId13"/>
    <p:sldId id="287" r:id="rId14"/>
    <p:sldId id="288" r:id="rId1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98" autoAdjust="0"/>
    <p:restoredTop sz="94660"/>
  </p:normalViewPr>
  <p:slideViewPr>
    <p:cSldViewPr snapToGrid="0">
      <p:cViewPr varScale="1">
        <p:scale>
          <a:sx n="69" d="100"/>
          <a:sy n="69"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15/05/2024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15/05/2024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15/05/2024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15/05/2024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15/05/2024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15/05/2024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15/05/2024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15/05/2024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ore-econ.org/the-economy/book/text/50-02-glossary.html#glossary-trade-surplus" TargetMode="External"/><Relationship Id="rId2" Type="http://schemas.openxmlformats.org/officeDocument/2006/relationships/hyperlink" Target="https://www.core-econ.org/the-economy/book/text/50-02-glossary.html#glossary-trade-defici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13</a:t>
            </a:r>
            <a:br>
              <a:rPr lang="it-IT" sz="3000" dirty="0" smtClean="0"/>
            </a:br>
            <a:r>
              <a:rPr lang="it-IT" sz="3000" dirty="0" smtClean="0"/>
              <a:t>17.05.24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31412595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Growth</a:t>
            </a:r>
            <a:r>
              <a:rPr lang="it-IT" dirty="0" smtClean="0"/>
              <a:t> and </a:t>
            </a:r>
            <a:r>
              <a:rPr lang="it-IT" dirty="0" err="1" smtClean="0"/>
              <a:t>fluctuations</a:t>
            </a:r>
            <a:endParaRPr lang="it-IT" dirty="0"/>
          </a:p>
        </p:txBody>
      </p:sp>
      <p:sp>
        <p:nvSpPr>
          <p:cNvPr id="5" name="Segnaposto contenuto 4"/>
          <p:cNvSpPr>
            <a:spLocks noGrp="1"/>
          </p:cNvSpPr>
          <p:nvPr>
            <p:ph sz="half" idx="2"/>
          </p:nvPr>
        </p:nvSpPr>
        <p:spPr>
          <a:xfrm>
            <a:off x="6807200" y="1474643"/>
            <a:ext cx="5181600" cy="4649066"/>
          </a:xfrm>
        </p:spPr>
        <p:txBody>
          <a:bodyPr>
            <a:normAutofit fontScale="70000" lnSpcReduction="20000"/>
          </a:bodyPr>
          <a:lstStyle/>
          <a:p>
            <a:r>
              <a:rPr lang="en-US" dirty="0" smtClean="0"/>
              <a:t>For </a:t>
            </a:r>
            <a:r>
              <a:rPr lang="en-US" dirty="0"/>
              <a:t>the period after the First World War, a </a:t>
            </a:r>
            <a:r>
              <a:rPr lang="en-US" dirty="0">
                <a:solidFill>
                  <a:srgbClr val="FF0000"/>
                </a:solidFill>
              </a:rPr>
              <a:t>straight line </a:t>
            </a:r>
            <a:r>
              <a:rPr lang="en-US" dirty="0"/>
              <a:t>from 1921 to 2014 fits the data well. </a:t>
            </a:r>
            <a:endParaRPr lang="en-US" dirty="0" smtClean="0"/>
          </a:p>
          <a:p>
            <a:endParaRPr lang="en-US" dirty="0" smtClean="0"/>
          </a:p>
          <a:p>
            <a:r>
              <a:rPr lang="en-US" dirty="0" smtClean="0"/>
              <a:t>For </a:t>
            </a:r>
            <a:r>
              <a:rPr lang="en-US" dirty="0"/>
              <a:t>a graph in which the vertical axis represents the log of GDP per capita, the </a:t>
            </a:r>
            <a:r>
              <a:rPr lang="en-US" dirty="0">
                <a:solidFill>
                  <a:srgbClr val="FF0000"/>
                </a:solidFill>
              </a:rPr>
              <a:t>slope of the line </a:t>
            </a:r>
            <a:r>
              <a:rPr lang="en-US" dirty="0"/>
              <a:t>(the dashed black line) represents the average annual growth rate of the </a:t>
            </a:r>
            <a:r>
              <a:rPr lang="en-US" dirty="0" smtClean="0"/>
              <a:t>series (See Einstein box). </a:t>
            </a:r>
          </a:p>
          <a:p>
            <a:endParaRPr lang="en-US" dirty="0" smtClean="0"/>
          </a:p>
          <a:p>
            <a:r>
              <a:rPr lang="en-US" dirty="0" smtClean="0"/>
              <a:t>Immediately </a:t>
            </a:r>
            <a:r>
              <a:rPr lang="en-US" dirty="0"/>
              <a:t>we notice that </a:t>
            </a:r>
            <a:r>
              <a:rPr lang="en-US" dirty="0">
                <a:solidFill>
                  <a:srgbClr val="FF0000"/>
                </a:solidFill>
              </a:rPr>
              <a:t>growth was steady from 1921 to 2014</a:t>
            </a:r>
            <a:r>
              <a:rPr lang="en-US" dirty="0"/>
              <a:t> (with a little uptick during the Second World War). </a:t>
            </a:r>
            <a:endParaRPr lang="en-US" dirty="0" smtClean="0"/>
          </a:p>
          <a:p>
            <a:endParaRPr lang="en-US" dirty="0" smtClean="0"/>
          </a:p>
          <a:p>
            <a:r>
              <a:rPr lang="en-US" dirty="0" smtClean="0"/>
              <a:t>A </a:t>
            </a:r>
            <a:r>
              <a:rPr lang="en-US" dirty="0"/>
              <a:t>line drawn through the log series from 1875 to 1914 is flatter than the line from 1921, indicating that the growth rate was lower.</a:t>
            </a:r>
            <a:endParaRPr lang="it-IT" dirty="0"/>
          </a:p>
        </p:txBody>
      </p:sp>
      <p:pic>
        <p:nvPicPr>
          <p:cNvPr id="6" name="Immagine 5"/>
          <p:cNvPicPr>
            <a:picLocks noChangeAspect="1"/>
          </p:cNvPicPr>
          <p:nvPr/>
        </p:nvPicPr>
        <p:blipFill>
          <a:blip r:embed="rId2"/>
          <a:stretch>
            <a:fillRect/>
          </a:stretch>
        </p:blipFill>
        <p:spPr>
          <a:xfrm>
            <a:off x="328180" y="1731529"/>
            <a:ext cx="6154097" cy="4135293"/>
          </a:xfrm>
          <a:prstGeom prst="rect">
            <a:avLst/>
          </a:prstGeom>
        </p:spPr>
      </p:pic>
    </p:spTree>
    <p:extLst>
      <p:ext uri="{BB962C8B-B14F-4D97-AF65-F5344CB8AC3E}">
        <p14:creationId xmlns:p14="http://schemas.microsoft.com/office/powerpoint/2010/main" val="11270779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75145" y="94664"/>
            <a:ext cx="10515600" cy="1325563"/>
          </a:xfrm>
        </p:spPr>
        <p:txBody>
          <a:bodyPr/>
          <a:lstStyle/>
          <a:p>
            <a:r>
              <a:rPr lang="it-IT" dirty="0" err="1" smtClean="0"/>
              <a:t>Growth</a:t>
            </a:r>
            <a:r>
              <a:rPr lang="it-IT" dirty="0" smtClean="0"/>
              <a:t> and </a:t>
            </a:r>
            <a:r>
              <a:rPr lang="it-IT" dirty="0" err="1" smtClean="0"/>
              <a:t>fluctuations</a:t>
            </a:r>
            <a:r>
              <a:rPr lang="it-IT" dirty="0" smtClean="0"/>
              <a:t> (2)</a:t>
            </a:r>
            <a:endParaRPr lang="it-IT" dirty="0"/>
          </a:p>
        </p:txBody>
      </p:sp>
      <p:sp>
        <p:nvSpPr>
          <p:cNvPr id="5" name="Segnaposto contenuto 4"/>
          <p:cNvSpPr>
            <a:spLocks noGrp="1"/>
          </p:cNvSpPr>
          <p:nvPr>
            <p:ph sz="half" idx="2"/>
          </p:nvPr>
        </p:nvSpPr>
        <p:spPr>
          <a:xfrm>
            <a:off x="6807200" y="1474643"/>
            <a:ext cx="5181600" cy="4649066"/>
          </a:xfrm>
        </p:spPr>
        <p:txBody>
          <a:bodyPr>
            <a:normAutofit fontScale="62500" lnSpcReduction="20000"/>
          </a:bodyPr>
          <a:lstStyle/>
          <a:p>
            <a:r>
              <a:rPr lang="en-GB" dirty="0"/>
              <a:t>Fluctuations are the deviations from the dotted black line showing the long-run growth rate in Figure 13.2. The top panel of Figure 13.3 plots the annual growth rate of UK </a:t>
            </a:r>
            <a:r>
              <a:rPr lang="en-GB" b="1" dirty="0" err="1"/>
              <a:t>GDPgross</a:t>
            </a:r>
            <a:r>
              <a:rPr lang="en-GB" b="1" dirty="0"/>
              <a:t> domestic product (GDP)</a:t>
            </a:r>
            <a:r>
              <a:rPr lang="en-GB" dirty="0"/>
              <a:t> close between 1875 and 2014. </a:t>
            </a:r>
            <a:endParaRPr lang="en-GB" dirty="0" smtClean="0"/>
          </a:p>
          <a:p>
            <a:endParaRPr lang="en-GB" dirty="0"/>
          </a:p>
          <a:p>
            <a:r>
              <a:rPr lang="en-GB" dirty="0" smtClean="0"/>
              <a:t>Since </a:t>
            </a:r>
            <a:r>
              <a:rPr lang="en-GB" dirty="0"/>
              <a:t>we want to focus on the size of the economy and how it changes from year to year, we will examine total GDP rather than GDP per capita.</a:t>
            </a:r>
            <a:endParaRPr lang="it-IT" dirty="0"/>
          </a:p>
          <a:p>
            <a:endParaRPr lang="it-IT" dirty="0" smtClean="0"/>
          </a:p>
          <a:p>
            <a:r>
              <a:rPr lang="en-US" dirty="0"/>
              <a:t>It is clear from the ups and downs of the series in Figure 13.3 that economic growth is not a smooth process. We often hear about economies going through a boom or a </a:t>
            </a:r>
            <a:r>
              <a:rPr lang="en-US" b="1" dirty="0"/>
              <a:t>recession</a:t>
            </a:r>
            <a:r>
              <a:rPr lang="en-US" dirty="0"/>
              <a:t> as growth swings from positive to negative, but there is no standard definition of these words.</a:t>
            </a:r>
            <a:endParaRPr lang="it-IT" dirty="0"/>
          </a:p>
        </p:txBody>
      </p:sp>
      <p:pic>
        <p:nvPicPr>
          <p:cNvPr id="3" name="Immagine 2"/>
          <p:cNvPicPr>
            <a:picLocks noChangeAspect="1"/>
          </p:cNvPicPr>
          <p:nvPr/>
        </p:nvPicPr>
        <p:blipFill>
          <a:blip r:embed="rId2"/>
          <a:stretch>
            <a:fillRect/>
          </a:stretch>
        </p:blipFill>
        <p:spPr>
          <a:xfrm>
            <a:off x="875145" y="1068239"/>
            <a:ext cx="5145810" cy="5544429"/>
          </a:xfrm>
          <a:prstGeom prst="rect">
            <a:avLst/>
          </a:prstGeom>
        </p:spPr>
      </p:pic>
    </p:spTree>
    <p:extLst>
      <p:ext uri="{BB962C8B-B14F-4D97-AF65-F5344CB8AC3E}">
        <p14:creationId xmlns:p14="http://schemas.microsoft.com/office/powerpoint/2010/main" val="229525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Business </a:t>
            </a:r>
            <a:r>
              <a:rPr lang="it-IT" dirty="0" err="1" smtClean="0"/>
              <a:t>cycle</a:t>
            </a:r>
            <a:r>
              <a:rPr lang="it-IT" dirty="0" smtClean="0"/>
              <a:t>: </a:t>
            </a:r>
            <a:r>
              <a:rPr lang="it-IT" dirty="0" err="1" smtClean="0"/>
              <a:t>definition</a:t>
            </a:r>
            <a:endParaRPr lang="it-IT" dirty="0"/>
          </a:p>
        </p:txBody>
      </p:sp>
      <p:sp>
        <p:nvSpPr>
          <p:cNvPr id="6" name="Segnaposto contenuto 5"/>
          <p:cNvSpPr>
            <a:spLocks noGrp="1"/>
          </p:cNvSpPr>
          <p:nvPr>
            <p:ph idx="1"/>
          </p:nvPr>
        </p:nvSpPr>
        <p:spPr/>
        <p:txBody>
          <a:bodyPr>
            <a:normAutofit lnSpcReduction="10000"/>
          </a:bodyPr>
          <a:lstStyle/>
          <a:p>
            <a:r>
              <a:rPr lang="en-US" dirty="0"/>
              <a:t>The movement from boom, to recession, and back to boom is known as the </a:t>
            </a:r>
            <a:r>
              <a:rPr lang="en-US" b="1" dirty="0"/>
              <a:t>business cycle</a:t>
            </a:r>
            <a:r>
              <a:rPr lang="en-US" dirty="0"/>
              <a:t>. </a:t>
            </a:r>
            <a:endParaRPr lang="en-US" dirty="0" smtClean="0"/>
          </a:p>
          <a:p>
            <a:r>
              <a:rPr lang="en-US" dirty="0" smtClean="0"/>
              <a:t>In </a:t>
            </a:r>
            <a:r>
              <a:rPr lang="en-US" dirty="0"/>
              <a:t>Figure 13.3 you will notice that in addition to the yearly change in GDP, in which recessions measured by negative growth seem to happen about twice every 10 years, there are less frequent episodes of much larger fluctuations in output. </a:t>
            </a:r>
            <a:endParaRPr lang="en-US" dirty="0" smtClean="0"/>
          </a:p>
          <a:p>
            <a:r>
              <a:rPr lang="en-US" dirty="0" smtClean="0"/>
              <a:t>In </a:t>
            </a:r>
            <a:r>
              <a:rPr lang="en-US" dirty="0"/>
              <a:t>the twentieth century, the big downward spikes coincided with the end of the First and Second World Wars, and with the economic crisis of the Great Depression. In the twenty-first century, the global financial crisis followed a period in which fluctuations were limited</a:t>
            </a:r>
            <a:r>
              <a:rPr lang="en-US" dirty="0" smtClean="0"/>
              <a:t>.</a:t>
            </a:r>
          </a:p>
          <a:p>
            <a:r>
              <a:rPr lang="en-US" dirty="0" smtClean="0"/>
              <a:t>And now COVID – 19 ….</a:t>
            </a:r>
            <a:endParaRPr lang="it-IT" dirty="0"/>
          </a:p>
        </p:txBody>
      </p:sp>
    </p:spTree>
    <p:extLst>
      <p:ext uri="{BB962C8B-B14F-4D97-AF65-F5344CB8AC3E}">
        <p14:creationId xmlns:p14="http://schemas.microsoft.com/office/powerpoint/2010/main" val="2056441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Recession</a:t>
            </a:r>
            <a:r>
              <a:rPr lang="it-IT" dirty="0" smtClean="0"/>
              <a:t>: </a:t>
            </a:r>
            <a:r>
              <a:rPr lang="it-IT" dirty="0" err="1" smtClean="0"/>
              <a:t>definition</a:t>
            </a:r>
            <a:endParaRPr lang="it-IT" dirty="0"/>
          </a:p>
        </p:txBody>
      </p:sp>
      <p:sp>
        <p:nvSpPr>
          <p:cNvPr id="6" name="Segnaposto contenuto 5"/>
          <p:cNvSpPr>
            <a:spLocks noGrp="1"/>
          </p:cNvSpPr>
          <p:nvPr>
            <p:ph idx="1"/>
          </p:nvPr>
        </p:nvSpPr>
        <p:spPr/>
        <p:txBody>
          <a:bodyPr>
            <a:normAutofit/>
          </a:bodyPr>
          <a:lstStyle/>
          <a:p>
            <a:pPr lvl="0" fontAlgn="base"/>
            <a:r>
              <a:rPr lang="en-GB" i="1" dirty="0" smtClean="0"/>
              <a:t>NBER </a:t>
            </a:r>
            <a:r>
              <a:rPr lang="en-GB" i="1" dirty="0"/>
              <a:t>definition</a:t>
            </a:r>
            <a:r>
              <a:rPr lang="en-GB" dirty="0"/>
              <a:t>: output is declining. A recession is over once the economy begins to grow again.</a:t>
            </a:r>
            <a:endParaRPr lang="it-IT" dirty="0"/>
          </a:p>
          <a:p>
            <a:pPr lvl="0" fontAlgn="base"/>
            <a:r>
              <a:rPr lang="en-GB" i="1" dirty="0"/>
              <a:t>Alternative definition</a:t>
            </a:r>
            <a:r>
              <a:rPr lang="en-GB" dirty="0"/>
              <a:t>: the level of output is below its normal level, even if the economy is growing. A recession is not over until output has grown enough to get back to normal.</a:t>
            </a:r>
            <a:endParaRPr lang="it-IT" dirty="0"/>
          </a:p>
          <a:p>
            <a:pPr fontAlgn="base"/>
            <a:r>
              <a:rPr lang="en-GB" dirty="0"/>
              <a:t>There is a practical problem with the second definition: it is a matter of judgement, and sometimes controversy, over what an economy’s </a:t>
            </a:r>
            <a:r>
              <a:rPr lang="en-GB" i="1" dirty="0"/>
              <a:t>normal</a:t>
            </a:r>
            <a:r>
              <a:rPr lang="en-GB" dirty="0"/>
              <a:t> output would be (we return to this issue in later units, where we will see that ‘normal output’ is often defined as that consistent with stable inflation).</a:t>
            </a:r>
            <a:endParaRPr lang="it-IT" dirty="0"/>
          </a:p>
          <a:p>
            <a:endParaRPr lang="it-IT" dirty="0"/>
          </a:p>
        </p:txBody>
      </p:sp>
    </p:spTree>
    <p:extLst>
      <p:ext uri="{BB962C8B-B14F-4D97-AF65-F5344CB8AC3E}">
        <p14:creationId xmlns:p14="http://schemas.microsoft.com/office/powerpoint/2010/main" val="17221742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Output </a:t>
            </a:r>
            <a:r>
              <a:rPr lang="it-IT" sz="4000" dirty="0" err="1" smtClean="0"/>
              <a:t>growth</a:t>
            </a:r>
            <a:r>
              <a:rPr lang="it-IT" sz="4000" dirty="0" smtClean="0"/>
              <a:t> and </a:t>
            </a:r>
            <a:r>
              <a:rPr lang="it-IT" sz="4000" dirty="0" err="1" smtClean="0"/>
              <a:t>changes</a:t>
            </a:r>
            <a:r>
              <a:rPr lang="it-IT" sz="4000" dirty="0" smtClean="0"/>
              <a:t> in </a:t>
            </a:r>
            <a:r>
              <a:rPr lang="it-IT" sz="4000" dirty="0" err="1" smtClean="0"/>
              <a:t>unemployment</a:t>
            </a:r>
            <a:r>
              <a:rPr lang="it-IT" sz="4000" dirty="0" smtClean="0"/>
              <a:t> (2)</a:t>
            </a:r>
            <a:endParaRPr lang="it-IT" sz="4000" dirty="0"/>
          </a:p>
        </p:txBody>
      </p:sp>
      <p:pic>
        <p:nvPicPr>
          <p:cNvPr id="4" name="Segnaposto contenuto 3"/>
          <p:cNvPicPr>
            <a:picLocks noGrp="1" noChangeAspect="1"/>
          </p:cNvPicPr>
          <p:nvPr>
            <p:ph sz="half" idx="1"/>
          </p:nvPr>
        </p:nvPicPr>
        <p:blipFill>
          <a:blip r:embed="rId2"/>
          <a:stretch>
            <a:fillRect/>
          </a:stretch>
        </p:blipFill>
        <p:spPr>
          <a:xfrm>
            <a:off x="655781" y="1690688"/>
            <a:ext cx="4535055" cy="4557507"/>
          </a:xfrm>
          <a:prstGeom prst="rect">
            <a:avLst/>
          </a:prstGeom>
        </p:spPr>
      </p:pic>
      <p:sp>
        <p:nvSpPr>
          <p:cNvPr id="5" name="Segnaposto contenuto 4"/>
          <p:cNvSpPr>
            <a:spLocks noGrp="1"/>
          </p:cNvSpPr>
          <p:nvPr>
            <p:ph sz="half" idx="2"/>
          </p:nvPr>
        </p:nvSpPr>
        <p:spPr/>
        <p:txBody>
          <a:bodyPr>
            <a:normAutofit lnSpcReduction="10000"/>
          </a:bodyPr>
          <a:lstStyle/>
          <a:p>
            <a:r>
              <a:rPr lang="en-US" b="1" dirty="0" err="1"/>
              <a:t>Okun’s</a:t>
            </a:r>
            <a:r>
              <a:rPr lang="en-US" b="1" dirty="0"/>
              <a:t> law</a:t>
            </a:r>
            <a:r>
              <a:rPr lang="en-US" dirty="0"/>
              <a:t> The empirical regularity that changes in the rate of growth of GDP are negatively correlated with the rate of unemployment. </a:t>
            </a:r>
            <a:endParaRPr lang="en-US" dirty="0" smtClean="0"/>
          </a:p>
          <a:p>
            <a:endParaRPr lang="en-GB" b="1" dirty="0" smtClean="0"/>
          </a:p>
          <a:p>
            <a:r>
              <a:rPr lang="en-GB" b="1" dirty="0" err="1" smtClean="0"/>
              <a:t>Okun’s</a:t>
            </a:r>
            <a:r>
              <a:rPr lang="en-GB" b="1" dirty="0" smtClean="0"/>
              <a:t> </a:t>
            </a:r>
            <a:r>
              <a:rPr lang="en-GB" b="1" dirty="0"/>
              <a:t>coefficient </a:t>
            </a:r>
            <a:r>
              <a:rPr lang="en-GB" dirty="0"/>
              <a:t>The change in the unemployment rate in percentage points predicted to be associated with a 1% change in the growth rate of GDP</a:t>
            </a:r>
            <a:endParaRPr lang="it-IT" dirty="0"/>
          </a:p>
          <a:p>
            <a:endParaRPr lang="en-US" i="1" dirty="0" smtClean="0"/>
          </a:p>
          <a:p>
            <a:endParaRPr lang="it-IT" dirty="0"/>
          </a:p>
        </p:txBody>
      </p:sp>
    </p:spTree>
    <p:extLst>
      <p:ext uri="{BB962C8B-B14F-4D97-AF65-F5344CB8AC3E}">
        <p14:creationId xmlns:p14="http://schemas.microsoft.com/office/powerpoint/2010/main" val="1691178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681020" y="236936"/>
            <a:ext cx="7934036" cy="5509515"/>
          </a:xfrm>
          <a:prstGeom prst="rect">
            <a:avLst/>
          </a:prstGeom>
        </p:spPr>
      </p:pic>
      <p:sp>
        <p:nvSpPr>
          <p:cNvPr id="5" name="CasellaDiTesto 4"/>
          <p:cNvSpPr txBox="1"/>
          <p:nvPr/>
        </p:nvSpPr>
        <p:spPr>
          <a:xfrm>
            <a:off x="1459345" y="6400800"/>
            <a:ext cx="10187710" cy="369332"/>
          </a:xfrm>
          <a:prstGeom prst="rect">
            <a:avLst/>
          </a:prstGeom>
          <a:noFill/>
        </p:spPr>
        <p:txBody>
          <a:bodyPr wrap="square" rtlCol="0">
            <a:spAutoFit/>
          </a:bodyPr>
          <a:lstStyle/>
          <a:p>
            <a:r>
              <a:rPr lang="it-IT" dirty="0" err="1"/>
              <a:t>Source:https</a:t>
            </a:r>
            <a:r>
              <a:rPr lang="it-IT" dirty="0"/>
              <a:t>://www.econstor.eu/bitstream/10419/101356/1/733548652.pdf</a:t>
            </a:r>
            <a:endParaRPr lang="it-IT" sz="1200" dirty="0"/>
          </a:p>
        </p:txBody>
      </p:sp>
    </p:spTree>
    <p:extLst>
      <p:ext uri="{BB962C8B-B14F-4D97-AF65-F5344CB8AC3E}">
        <p14:creationId xmlns:p14="http://schemas.microsoft.com/office/powerpoint/2010/main" val="1041533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7"/>
          <p:cNvSpPr>
            <a:spLocks noGrp="1"/>
          </p:cNvSpPr>
          <p:nvPr>
            <p:ph type="title"/>
          </p:nvPr>
        </p:nvSpPr>
        <p:spPr/>
        <p:txBody>
          <a:bodyPr>
            <a:normAutofit/>
          </a:bodyPr>
          <a:lstStyle/>
          <a:p>
            <a:r>
              <a:rPr lang="it-IT" sz="4000" dirty="0"/>
              <a:t>Output </a:t>
            </a:r>
            <a:r>
              <a:rPr lang="it-IT" sz="4000" dirty="0" err="1"/>
              <a:t>growth</a:t>
            </a:r>
            <a:r>
              <a:rPr lang="it-IT" sz="4000" dirty="0"/>
              <a:t> and </a:t>
            </a:r>
            <a:r>
              <a:rPr lang="it-IT" sz="4000" dirty="0" err="1"/>
              <a:t>changes</a:t>
            </a:r>
            <a:r>
              <a:rPr lang="it-IT" sz="4000" dirty="0"/>
              <a:t> in </a:t>
            </a:r>
            <a:r>
              <a:rPr lang="it-IT" sz="4000" dirty="0" err="1"/>
              <a:t>unemployment</a:t>
            </a:r>
            <a:r>
              <a:rPr lang="it-IT" sz="4000" dirty="0"/>
              <a:t> </a:t>
            </a:r>
            <a:r>
              <a:rPr lang="it-IT" sz="4000" dirty="0" smtClean="0"/>
              <a:t>(3)</a:t>
            </a:r>
            <a:endParaRPr lang="it-IT" sz="4000" dirty="0"/>
          </a:p>
        </p:txBody>
      </p:sp>
      <p:pic>
        <p:nvPicPr>
          <p:cNvPr id="10" name="Immagine 9"/>
          <p:cNvPicPr>
            <a:picLocks noChangeAspect="1"/>
          </p:cNvPicPr>
          <p:nvPr/>
        </p:nvPicPr>
        <p:blipFill>
          <a:blip r:embed="rId2"/>
          <a:stretch>
            <a:fillRect/>
          </a:stretch>
        </p:blipFill>
        <p:spPr>
          <a:xfrm>
            <a:off x="748040" y="2808288"/>
            <a:ext cx="5468034" cy="1593821"/>
          </a:xfrm>
          <a:prstGeom prst="rect">
            <a:avLst/>
          </a:prstGeom>
        </p:spPr>
      </p:pic>
      <p:pic>
        <p:nvPicPr>
          <p:cNvPr id="11" name="Immagine 10"/>
          <p:cNvPicPr>
            <a:picLocks noChangeAspect="1"/>
          </p:cNvPicPr>
          <p:nvPr/>
        </p:nvPicPr>
        <p:blipFill>
          <a:blip r:embed="rId3"/>
          <a:stretch>
            <a:fillRect/>
          </a:stretch>
        </p:blipFill>
        <p:spPr>
          <a:xfrm>
            <a:off x="6714838" y="2245943"/>
            <a:ext cx="4805075" cy="3415948"/>
          </a:xfrm>
          <a:prstGeom prst="rect">
            <a:avLst/>
          </a:prstGeom>
        </p:spPr>
      </p:pic>
      <p:sp>
        <p:nvSpPr>
          <p:cNvPr id="2" name="CasellaDiTesto 1"/>
          <p:cNvSpPr txBox="1"/>
          <p:nvPr/>
        </p:nvSpPr>
        <p:spPr>
          <a:xfrm>
            <a:off x="9596388" y="4937761"/>
            <a:ext cx="539015" cy="369332"/>
          </a:xfrm>
          <a:prstGeom prst="rect">
            <a:avLst/>
          </a:prstGeom>
          <a:noFill/>
        </p:spPr>
        <p:txBody>
          <a:bodyPr wrap="square" rtlCol="0">
            <a:spAutoFit/>
          </a:bodyPr>
          <a:lstStyle/>
          <a:p>
            <a:r>
              <a:rPr lang="it-IT" dirty="0" smtClean="0"/>
              <a:t>E*</a:t>
            </a:r>
            <a:endParaRPr lang="it-IT" dirty="0"/>
          </a:p>
        </p:txBody>
      </p:sp>
      <p:sp>
        <p:nvSpPr>
          <p:cNvPr id="3" name="CasellaDiTesto 2"/>
          <p:cNvSpPr txBox="1"/>
          <p:nvPr/>
        </p:nvSpPr>
        <p:spPr>
          <a:xfrm>
            <a:off x="8855241" y="4937761"/>
            <a:ext cx="269507" cy="369332"/>
          </a:xfrm>
          <a:prstGeom prst="rect">
            <a:avLst/>
          </a:prstGeom>
          <a:noFill/>
        </p:spPr>
        <p:txBody>
          <a:bodyPr wrap="square" rtlCol="0">
            <a:spAutoFit/>
          </a:bodyPr>
          <a:lstStyle/>
          <a:p>
            <a:r>
              <a:rPr lang="it-IT" dirty="0" smtClean="0"/>
              <a:t>E</a:t>
            </a:r>
            <a:endParaRPr lang="it-IT" dirty="0"/>
          </a:p>
        </p:txBody>
      </p:sp>
    </p:spTree>
    <p:extLst>
      <p:ext uri="{BB962C8B-B14F-4D97-AF65-F5344CB8AC3E}">
        <p14:creationId xmlns:p14="http://schemas.microsoft.com/office/powerpoint/2010/main" val="1604967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GDP and aggregate </a:t>
            </a:r>
            <a:r>
              <a:rPr lang="it-IT" dirty="0" err="1" smtClean="0"/>
              <a:t>demand</a:t>
            </a:r>
            <a:endParaRPr lang="it-IT" dirty="0"/>
          </a:p>
        </p:txBody>
      </p:sp>
      <p:sp>
        <p:nvSpPr>
          <p:cNvPr id="3" name="Segnaposto contenuto 2"/>
          <p:cNvSpPr>
            <a:spLocks noGrp="1"/>
          </p:cNvSpPr>
          <p:nvPr>
            <p:ph idx="1"/>
          </p:nvPr>
        </p:nvSpPr>
        <p:spPr/>
        <p:txBody>
          <a:bodyPr/>
          <a:lstStyle/>
          <a:p>
            <a:r>
              <a:rPr lang="it-IT" dirty="0" smtClean="0">
                <a:solidFill>
                  <a:srgbClr val="FF0000"/>
                </a:solidFill>
              </a:rPr>
              <a:t>GDP = Aggregate </a:t>
            </a:r>
            <a:r>
              <a:rPr lang="it-IT" dirty="0" err="1" smtClean="0">
                <a:solidFill>
                  <a:srgbClr val="FF0000"/>
                </a:solidFill>
              </a:rPr>
              <a:t>spending</a:t>
            </a:r>
            <a:r>
              <a:rPr lang="it-IT" dirty="0" smtClean="0">
                <a:solidFill>
                  <a:srgbClr val="FF0000"/>
                </a:solidFill>
              </a:rPr>
              <a:t> </a:t>
            </a:r>
            <a:r>
              <a:rPr lang="it-IT" dirty="0" smtClean="0"/>
              <a:t>= Aggregate </a:t>
            </a:r>
            <a:r>
              <a:rPr lang="it-IT" dirty="0" err="1" smtClean="0"/>
              <a:t>demand</a:t>
            </a:r>
            <a:endParaRPr lang="it-IT" dirty="0" smtClean="0"/>
          </a:p>
          <a:p>
            <a:r>
              <a:rPr lang="it-IT" dirty="0" smtClean="0"/>
              <a:t>GDP = C + I + G + X - M</a:t>
            </a:r>
            <a:endParaRPr lang="it-IT" dirty="0"/>
          </a:p>
        </p:txBody>
      </p:sp>
      <p:pic>
        <p:nvPicPr>
          <p:cNvPr id="4" name="Immagine 3"/>
          <p:cNvPicPr>
            <a:picLocks noChangeAspect="1"/>
          </p:cNvPicPr>
          <p:nvPr/>
        </p:nvPicPr>
        <p:blipFill>
          <a:blip r:embed="rId2"/>
          <a:stretch>
            <a:fillRect/>
          </a:stretch>
        </p:blipFill>
        <p:spPr>
          <a:xfrm>
            <a:off x="337883" y="2954915"/>
            <a:ext cx="6562353" cy="3494809"/>
          </a:xfrm>
          <a:prstGeom prst="rect">
            <a:avLst/>
          </a:prstGeom>
        </p:spPr>
      </p:pic>
      <p:pic>
        <p:nvPicPr>
          <p:cNvPr id="5" name="Immagine 4"/>
          <p:cNvPicPr>
            <a:picLocks noChangeAspect="1"/>
          </p:cNvPicPr>
          <p:nvPr/>
        </p:nvPicPr>
        <p:blipFill>
          <a:blip r:embed="rId3"/>
          <a:stretch>
            <a:fillRect/>
          </a:stretch>
        </p:blipFill>
        <p:spPr>
          <a:xfrm>
            <a:off x="6716569" y="2954915"/>
            <a:ext cx="5372100" cy="2486025"/>
          </a:xfrm>
          <a:prstGeom prst="rect">
            <a:avLst/>
          </a:prstGeom>
        </p:spPr>
      </p:pic>
    </p:spTree>
    <p:extLst>
      <p:ext uri="{BB962C8B-B14F-4D97-AF65-F5344CB8AC3E}">
        <p14:creationId xmlns:p14="http://schemas.microsoft.com/office/powerpoint/2010/main" val="2107921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GDP and aggregate </a:t>
            </a:r>
            <a:r>
              <a:rPr lang="it-IT" dirty="0" err="1" smtClean="0"/>
              <a:t>demand</a:t>
            </a:r>
            <a:r>
              <a:rPr lang="it-IT" dirty="0" smtClean="0"/>
              <a:t>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14:m>
                  <m:oMath xmlns:m="http://schemas.openxmlformats.org/officeDocument/2006/math">
                    <m:r>
                      <a:rPr lang="it-IT" b="0" i="1" smtClean="0">
                        <a:solidFill>
                          <a:srgbClr val="FF0000"/>
                        </a:solidFill>
                        <a:latin typeface="Cambria Math" panose="02040503050406030204" pitchFamily="18" charset="0"/>
                      </a:rPr>
                      <m:t>𝐺𝐷𝑃</m:t>
                    </m:r>
                    <m:r>
                      <a:rPr lang="it-IT" b="0" i="1" smtClean="0">
                        <a:latin typeface="Cambria Math" panose="02040503050406030204" pitchFamily="18" charset="0"/>
                      </a:rPr>
                      <m:t>=</m:t>
                    </m:r>
                    <m:r>
                      <a:rPr lang="it-IT" b="0" i="1" smtClean="0">
                        <a:latin typeface="Cambria Math" panose="02040503050406030204" pitchFamily="18" charset="0"/>
                      </a:rPr>
                      <m:t>𝐶</m:t>
                    </m:r>
                    <m:r>
                      <a:rPr lang="it-IT" b="0" i="1" smtClean="0">
                        <a:latin typeface="Cambria Math" panose="02040503050406030204" pitchFamily="18" charset="0"/>
                      </a:rPr>
                      <m:t>+</m:t>
                    </m:r>
                    <m:r>
                      <a:rPr lang="it-IT" b="0" i="1" smtClean="0">
                        <a:latin typeface="Cambria Math" panose="02040503050406030204" pitchFamily="18" charset="0"/>
                      </a:rPr>
                      <m:t>𝐼</m:t>
                    </m:r>
                    <m:r>
                      <a:rPr lang="it-IT" b="0" i="1" smtClean="0">
                        <a:latin typeface="Cambria Math" panose="02040503050406030204" pitchFamily="18" charset="0"/>
                      </a:rPr>
                      <m:t>+</m:t>
                    </m:r>
                    <m:r>
                      <a:rPr lang="it-IT" b="0" i="1" smtClean="0">
                        <a:latin typeface="Cambria Math" panose="02040503050406030204" pitchFamily="18" charset="0"/>
                      </a:rPr>
                      <m:t>𝐺</m:t>
                    </m:r>
                    <m:r>
                      <a:rPr lang="it-IT" b="0" i="1" smtClean="0">
                        <a:latin typeface="Cambria Math" panose="02040503050406030204" pitchFamily="18" charset="0"/>
                      </a:rPr>
                      <m:t>+</m:t>
                    </m:r>
                    <m:r>
                      <a:rPr lang="it-IT" b="0" i="1" smtClean="0">
                        <a:latin typeface="Cambria Math" panose="02040503050406030204" pitchFamily="18" charset="0"/>
                      </a:rPr>
                      <m:t>𝑋</m:t>
                    </m:r>
                    <m:r>
                      <a:rPr lang="it-IT" b="0" i="1" smtClean="0">
                        <a:latin typeface="Cambria Math" panose="02040503050406030204" pitchFamily="18" charset="0"/>
                      </a:rPr>
                      <m:t>−</m:t>
                    </m:r>
                    <m:r>
                      <a:rPr lang="it-IT" b="0" i="1" smtClean="0">
                        <a:latin typeface="Cambria Math" panose="02040503050406030204" pitchFamily="18" charset="0"/>
                      </a:rPr>
                      <m:t>𝑀</m:t>
                    </m:r>
                    <m:r>
                      <a:rPr lang="it-IT" b="0" i="1" smtClean="0">
                        <a:latin typeface="Cambria Math" panose="02040503050406030204" pitchFamily="18" charset="0"/>
                      </a:rPr>
                      <m:t>=</m:t>
                    </m:r>
                    <m:r>
                      <a:rPr lang="it-IT" b="0" i="1" smtClean="0">
                        <a:solidFill>
                          <a:srgbClr val="FF0000"/>
                        </a:solidFill>
                        <a:latin typeface="Cambria Math" panose="02040503050406030204" pitchFamily="18" charset="0"/>
                      </a:rPr>
                      <m:t>𝐶</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𝐼</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𝐺</m:t>
                    </m:r>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𝑁𝑋</m:t>
                    </m:r>
                  </m:oMath>
                </a14:m>
                <a:endParaRPr lang="it-IT" b="0" dirty="0" smtClean="0">
                  <a:solidFill>
                    <a:srgbClr val="FF0000"/>
                  </a:solidFill>
                </a:endParaRPr>
              </a:p>
              <a:p>
                <a:endParaRPr lang="it-IT" dirty="0" smtClean="0"/>
              </a:p>
              <a:p>
                <a14:m>
                  <m:oMath xmlns:m="http://schemas.openxmlformats.org/officeDocument/2006/math">
                    <m:r>
                      <a:rPr lang="it-IT" i="1" smtClean="0">
                        <a:latin typeface="Cambria Math" panose="02040503050406030204" pitchFamily="18" charset="0"/>
                        <a:ea typeface="Cambria Math" panose="02040503050406030204" pitchFamily="18" charset="0"/>
                      </a:rPr>
                      <m:t>∆</m:t>
                    </m:r>
                    <m:r>
                      <a:rPr lang="it-IT" i="1">
                        <a:latin typeface="Cambria Math" panose="02040503050406030204" pitchFamily="18" charset="0"/>
                      </a:rPr>
                      <m:t>𝐺𝐷𝑃</m:t>
                    </m:r>
                    <m:r>
                      <a:rPr lang="it-IT" i="1">
                        <a:latin typeface="Cambria Math" panose="02040503050406030204" pitchFamily="18" charset="0"/>
                      </a:rPr>
                      <m:t>=∆</m:t>
                    </m:r>
                    <m:r>
                      <a:rPr lang="it-IT" i="1">
                        <a:latin typeface="Cambria Math" panose="02040503050406030204" pitchFamily="18" charset="0"/>
                      </a:rPr>
                      <m:t>𝐶</m:t>
                    </m:r>
                    <m:r>
                      <a:rPr lang="it-IT" i="1">
                        <a:latin typeface="Cambria Math" panose="02040503050406030204" pitchFamily="18" charset="0"/>
                      </a:rPr>
                      <m:t>+∆</m:t>
                    </m:r>
                    <m:r>
                      <a:rPr lang="it-IT" i="1">
                        <a:latin typeface="Cambria Math" panose="02040503050406030204" pitchFamily="18" charset="0"/>
                      </a:rPr>
                      <m:t>𝐼</m:t>
                    </m:r>
                    <m:r>
                      <a:rPr lang="it-IT" i="1">
                        <a:latin typeface="Cambria Math" panose="02040503050406030204" pitchFamily="18" charset="0"/>
                      </a:rPr>
                      <m:t>+∆</m:t>
                    </m:r>
                    <m:r>
                      <a:rPr lang="it-IT" i="1">
                        <a:latin typeface="Cambria Math" panose="02040503050406030204" pitchFamily="18" charset="0"/>
                      </a:rPr>
                      <m:t>𝐺</m:t>
                    </m:r>
                    <m:r>
                      <a:rPr lang="it-IT" i="1">
                        <a:latin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𝑁</m:t>
                    </m:r>
                    <m:r>
                      <a:rPr lang="it-IT" i="1">
                        <a:latin typeface="Cambria Math" panose="02040503050406030204" pitchFamily="18" charset="0"/>
                      </a:rPr>
                      <m:t>𝑋</m:t>
                    </m:r>
                  </m:oMath>
                </a14:m>
                <a:endParaRPr lang="it-IT" i="1" dirty="0" smtClean="0">
                  <a:latin typeface="Cambria Math" panose="02040503050406030204" pitchFamily="18" charset="0"/>
                </a:endParaRPr>
              </a:p>
              <a:p>
                <a:endParaRPr lang="it-IT" i="1" dirty="0" smtClean="0">
                  <a:latin typeface="Cambria Math" panose="02040503050406030204" pitchFamily="18" charset="0"/>
                </a:endParaRPr>
              </a:p>
              <a:p>
                <a14:m>
                  <m:oMath xmlns:m="http://schemas.openxmlformats.org/officeDocument/2006/math">
                    <m:f>
                      <m:fPr>
                        <m:ctrlPr>
                          <a:rPr lang="it-IT" i="1">
                            <a:latin typeface="Cambria Math" panose="02040503050406030204" pitchFamily="18" charset="0"/>
                            <a:ea typeface="Cambria Math" panose="02040503050406030204" pitchFamily="18" charset="0"/>
                          </a:rPr>
                        </m:ctrlPr>
                      </m:fPr>
                      <m:num>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rPr>
                          <m:t>𝐺𝐷𝑃</m:t>
                        </m:r>
                      </m:num>
                      <m:den>
                        <m:r>
                          <a:rPr lang="it-IT" i="1">
                            <a:latin typeface="Cambria Math" panose="02040503050406030204" pitchFamily="18" charset="0"/>
                            <a:ea typeface="Cambria Math" panose="02040503050406030204" pitchFamily="18" charset="0"/>
                          </a:rPr>
                          <m:t>𝐺𝐷𝑃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m:t>
                        </m:r>
                        <m:r>
                          <a:rPr lang="it-IT" i="1">
                            <a:latin typeface="Cambria Math" panose="02040503050406030204" pitchFamily="18" charset="0"/>
                          </a:rPr>
                          <m:t>𝐶</m:t>
                        </m:r>
                      </m:num>
                      <m:den>
                        <m:r>
                          <a:rPr lang="it-IT" b="0" i="1" smtClean="0">
                            <a:latin typeface="Cambria Math" panose="02040503050406030204" pitchFamily="18" charset="0"/>
                          </a:rPr>
                          <m:t>𝐺𝐷𝑃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m:t>
                        </m:r>
                        <m:r>
                          <a:rPr lang="it-IT" i="1">
                            <a:latin typeface="Cambria Math" panose="02040503050406030204" pitchFamily="18" charset="0"/>
                          </a:rPr>
                          <m:t>𝐼</m:t>
                        </m:r>
                      </m:num>
                      <m:den>
                        <m:r>
                          <a:rPr lang="it-IT" b="0" i="1" smtClean="0">
                            <a:latin typeface="Cambria Math" panose="02040503050406030204" pitchFamily="18" charset="0"/>
                          </a:rPr>
                          <m:t>𝐺𝐷𝑃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m:t>
                        </m:r>
                        <m:r>
                          <a:rPr lang="it-IT" i="1">
                            <a:latin typeface="Cambria Math" panose="02040503050406030204" pitchFamily="18" charset="0"/>
                          </a:rPr>
                          <m:t>𝐺</m:t>
                        </m:r>
                      </m:num>
                      <m:den>
                        <m:r>
                          <a:rPr lang="it-IT" b="0" i="1" smtClean="0">
                            <a:latin typeface="Cambria Math" panose="02040503050406030204" pitchFamily="18" charset="0"/>
                          </a:rPr>
                          <m:t>𝐺𝐷𝑃</m:t>
                        </m:r>
                      </m:den>
                    </m:f>
                    <m:r>
                      <a:rPr lang="it-IT" i="1">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m:t>
                        </m:r>
                        <m:r>
                          <a:rPr lang="it-IT" i="1">
                            <a:latin typeface="Cambria Math" panose="02040503050406030204" pitchFamily="18" charset="0"/>
                          </a:rPr>
                          <m:t>𝑁𝑋</m:t>
                        </m:r>
                      </m:num>
                      <m:den>
                        <m:r>
                          <a:rPr lang="it-IT" b="0" i="1" smtClean="0">
                            <a:latin typeface="Cambria Math" panose="02040503050406030204" pitchFamily="18" charset="0"/>
                          </a:rPr>
                          <m:t>𝐺𝐷𝑃</m:t>
                        </m:r>
                      </m:den>
                    </m:f>
                  </m:oMath>
                </a14:m>
                <a:endParaRPr lang="it-IT" i="1" dirty="0">
                  <a:latin typeface="Cambria Math" panose="02040503050406030204" pitchFamily="18" charset="0"/>
                </a:endParaRPr>
              </a:p>
              <a:p>
                <a:endParaRPr lang="it-IT" i="1" dirty="0" smtClean="0">
                  <a:latin typeface="Cambria Math" panose="02040503050406030204" pitchFamily="18" charset="0"/>
                </a:endParaRPr>
              </a:p>
              <a:p>
                <a14:m>
                  <m:oMath xmlns:m="http://schemas.openxmlformats.org/officeDocument/2006/math">
                    <m:f>
                      <m:fPr>
                        <m:ctrlPr>
                          <a:rPr lang="it-IT" i="1" smtClean="0">
                            <a:solidFill>
                              <a:srgbClr val="FF0000"/>
                            </a:solidFill>
                            <a:latin typeface="Cambria Math" panose="02040503050406030204" pitchFamily="18" charset="0"/>
                            <a:ea typeface="Cambria Math" panose="02040503050406030204" pitchFamily="18" charset="0"/>
                          </a:rPr>
                        </m:ctrlPr>
                      </m:fPr>
                      <m:num>
                        <m:r>
                          <a:rPr lang="it-IT" i="1">
                            <a:solidFill>
                              <a:srgbClr val="FF0000"/>
                            </a:solidFill>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rPr>
                          <m:t>𝐺𝐷𝑃</m:t>
                        </m:r>
                      </m:num>
                      <m:den>
                        <m:r>
                          <a:rPr lang="it-IT" b="0" i="1" smtClean="0">
                            <a:solidFill>
                              <a:srgbClr val="FF0000"/>
                            </a:solidFill>
                            <a:latin typeface="Cambria Math" panose="02040503050406030204" pitchFamily="18" charset="0"/>
                            <a:ea typeface="Cambria Math" panose="02040503050406030204" pitchFamily="18" charset="0"/>
                          </a:rPr>
                          <m:t>𝐺𝐷𝑃</m:t>
                        </m:r>
                      </m:den>
                    </m:f>
                    <m:r>
                      <a:rPr lang="it-IT" i="1">
                        <a:solidFill>
                          <a:srgbClr val="FF0000"/>
                        </a:solidFill>
                        <a:latin typeface="Cambria Math" panose="02040503050406030204" pitchFamily="18" charset="0"/>
                      </a:rPr>
                      <m:t>=</m:t>
                    </m:r>
                    <m:f>
                      <m:fPr>
                        <m:ctrlPr>
                          <a:rPr lang="it-IT" i="1" smtClean="0">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m:t>
                        </m:r>
                        <m:r>
                          <a:rPr lang="it-IT" i="1">
                            <a:solidFill>
                              <a:srgbClr val="FF0000"/>
                            </a:solidFill>
                            <a:latin typeface="Cambria Math" panose="02040503050406030204" pitchFamily="18" charset="0"/>
                          </a:rPr>
                          <m:t>𝐶</m:t>
                        </m:r>
                      </m:num>
                      <m:den>
                        <m:r>
                          <a:rPr lang="it-IT" b="0" i="1" smtClean="0">
                            <a:solidFill>
                              <a:srgbClr val="FF0000"/>
                            </a:solidFill>
                            <a:latin typeface="Cambria Math" panose="02040503050406030204" pitchFamily="18" charset="0"/>
                          </a:rPr>
                          <m:t>𝐶</m:t>
                        </m:r>
                      </m:den>
                    </m:f>
                    <m:f>
                      <m:fPr>
                        <m:ctrlPr>
                          <a:rPr lang="it-IT" i="1" smtClean="0">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𝐶</m:t>
                        </m:r>
                      </m:num>
                      <m:den>
                        <m:r>
                          <a:rPr lang="it-IT" b="0" i="1" smtClean="0">
                            <a:solidFill>
                              <a:srgbClr val="FF0000"/>
                            </a:solidFill>
                            <a:latin typeface="Cambria Math" panose="02040503050406030204" pitchFamily="18" charset="0"/>
                          </a:rPr>
                          <m:t>𝐺𝐷𝑃</m:t>
                        </m:r>
                      </m:den>
                    </m:f>
                    <m:r>
                      <a:rPr lang="it-IT" i="1">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𝐼</m:t>
                        </m:r>
                      </m:num>
                      <m:den>
                        <m:r>
                          <a:rPr lang="it-IT" b="0" i="1" smtClean="0">
                            <a:solidFill>
                              <a:srgbClr val="FF0000"/>
                            </a:solidFill>
                            <a:latin typeface="Cambria Math" panose="02040503050406030204" pitchFamily="18" charset="0"/>
                          </a:rPr>
                          <m:t>𝐼</m:t>
                        </m:r>
                      </m:den>
                    </m:f>
                    <m:f>
                      <m:fPr>
                        <m:ctrlPr>
                          <a:rPr lang="it-IT" i="1">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𝐼</m:t>
                        </m:r>
                      </m:num>
                      <m:den>
                        <m:r>
                          <a:rPr lang="it-IT" i="1">
                            <a:solidFill>
                              <a:srgbClr val="FF0000"/>
                            </a:solidFill>
                            <a:latin typeface="Cambria Math" panose="02040503050406030204" pitchFamily="18" charset="0"/>
                          </a:rPr>
                          <m:t>𝐺𝐷𝑃</m:t>
                        </m:r>
                      </m:den>
                    </m:f>
                    <m:r>
                      <a:rPr lang="it-IT" i="1">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𝐺</m:t>
                        </m:r>
                      </m:num>
                      <m:den>
                        <m:r>
                          <a:rPr lang="it-IT" b="0" i="1" smtClean="0">
                            <a:solidFill>
                              <a:srgbClr val="FF0000"/>
                            </a:solidFill>
                            <a:latin typeface="Cambria Math" panose="02040503050406030204" pitchFamily="18" charset="0"/>
                          </a:rPr>
                          <m:t>𝐺</m:t>
                        </m:r>
                      </m:den>
                    </m:f>
                    <m:f>
                      <m:fPr>
                        <m:ctrlPr>
                          <a:rPr lang="it-IT" i="1">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𝐺</m:t>
                        </m:r>
                      </m:num>
                      <m:den>
                        <m:r>
                          <a:rPr lang="it-IT" i="1">
                            <a:solidFill>
                              <a:srgbClr val="FF0000"/>
                            </a:solidFill>
                            <a:latin typeface="Cambria Math" panose="02040503050406030204" pitchFamily="18" charset="0"/>
                          </a:rPr>
                          <m:t>𝐺𝐷𝑃</m:t>
                        </m:r>
                      </m:den>
                    </m:f>
                    <m:r>
                      <a:rPr lang="it-IT" i="1">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rPr>
                        </m:ctrlPr>
                      </m:fPr>
                      <m:num>
                        <m:r>
                          <a:rPr lang="it-IT" i="1">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rPr>
                          <m:t>𝑁𝑋</m:t>
                        </m:r>
                      </m:num>
                      <m:den>
                        <m:r>
                          <a:rPr lang="it-IT" b="0" i="1" smtClean="0">
                            <a:solidFill>
                              <a:srgbClr val="FF0000"/>
                            </a:solidFill>
                            <a:latin typeface="Cambria Math" panose="02040503050406030204" pitchFamily="18" charset="0"/>
                          </a:rPr>
                          <m:t>𝑁𝑋</m:t>
                        </m:r>
                      </m:den>
                    </m:f>
                    <m:f>
                      <m:fPr>
                        <m:ctrlPr>
                          <a:rPr lang="it-IT" i="1">
                            <a:solidFill>
                              <a:srgbClr val="FF0000"/>
                            </a:solidFill>
                            <a:latin typeface="Cambria Math" panose="02040503050406030204" pitchFamily="18" charset="0"/>
                          </a:rPr>
                        </m:ctrlPr>
                      </m:fPr>
                      <m:num>
                        <m:r>
                          <a:rPr lang="it-IT" b="0" i="1" smtClean="0">
                            <a:solidFill>
                              <a:srgbClr val="FF0000"/>
                            </a:solidFill>
                            <a:latin typeface="Cambria Math" panose="02040503050406030204" pitchFamily="18" charset="0"/>
                          </a:rPr>
                          <m:t>𝑁𝑋</m:t>
                        </m:r>
                      </m:num>
                      <m:den>
                        <m:r>
                          <a:rPr lang="it-IT" i="1">
                            <a:solidFill>
                              <a:srgbClr val="FF0000"/>
                            </a:solidFill>
                            <a:latin typeface="Cambria Math" panose="02040503050406030204" pitchFamily="18" charset="0"/>
                          </a:rPr>
                          <m:t>𝐺𝐷𝑃</m:t>
                        </m:r>
                      </m:den>
                    </m:f>
                  </m:oMath>
                </a14:m>
                <a:endParaRPr lang="it-IT" i="1" dirty="0" smtClean="0">
                  <a:latin typeface="Cambria Math" panose="02040503050406030204" pitchFamily="18" charset="0"/>
                </a:endParaRPr>
              </a:p>
              <a:p>
                <a:endParaRPr lang="it-IT" dirty="0"/>
              </a:p>
              <a:p>
                <a:endParaRPr lang="it-IT" dirty="0" smtClean="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a:stretch>
              </a:blipFill>
            </p:spPr>
            <p:txBody>
              <a:bodyPr/>
              <a:lstStyle/>
              <a:p>
                <a:r>
                  <a:rPr lang="it-IT">
                    <a:noFill/>
                  </a:rPr>
                  <a:t> </a:t>
                </a:r>
              </a:p>
            </p:txBody>
          </p:sp>
        </mc:Fallback>
      </mc:AlternateContent>
    </p:spTree>
    <p:extLst>
      <p:ext uri="{BB962C8B-B14F-4D97-AF65-F5344CB8AC3E}">
        <p14:creationId xmlns:p14="http://schemas.microsoft.com/office/powerpoint/2010/main" val="28721554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Consumption</a:t>
            </a:r>
            <a:endParaRPr lang="it-IT" dirty="0"/>
          </a:p>
        </p:txBody>
      </p:sp>
      <p:sp>
        <p:nvSpPr>
          <p:cNvPr id="3" name="Segnaposto contenuto 2"/>
          <p:cNvSpPr>
            <a:spLocks noGrp="1"/>
          </p:cNvSpPr>
          <p:nvPr>
            <p:ph idx="1"/>
          </p:nvPr>
        </p:nvSpPr>
        <p:spPr/>
        <p:txBody>
          <a:bodyPr>
            <a:normAutofit fontScale="92500" lnSpcReduction="20000"/>
          </a:bodyPr>
          <a:lstStyle/>
          <a:p>
            <a:r>
              <a:rPr lang="en-US" b="1" dirty="0"/>
              <a:t>Consumption</a:t>
            </a:r>
            <a:r>
              <a:rPr lang="en-US" dirty="0"/>
              <a:t> includes the goods and services purchased by </a:t>
            </a:r>
            <a:r>
              <a:rPr lang="en-US" dirty="0">
                <a:solidFill>
                  <a:srgbClr val="FF0000"/>
                </a:solidFill>
              </a:rPr>
              <a:t>households</a:t>
            </a:r>
            <a:r>
              <a:rPr lang="en-US" dirty="0"/>
              <a:t>. Goods are normally tangible things. Goods like cars, household appliances, and furniture that last for three years or more are called </a:t>
            </a:r>
            <a:r>
              <a:rPr lang="en-US" dirty="0">
                <a:solidFill>
                  <a:srgbClr val="FF0000"/>
                </a:solidFill>
              </a:rPr>
              <a:t>durable goods</a:t>
            </a:r>
            <a:r>
              <a:rPr lang="en-US" dirty="0"/>
              <a:t>; those that last for shorter periods are </a:t>
            </a:r>
            <a:r>
              <a:rPr lang="en-US" dirty="0">
                <a:solidFill>
                  <a:srgbClr val="FF0000"/>
                </a:solidFill>
              </a:rPr>
              <a:t>non-durable goods</a:t>
            </a:r>
            <a:r>
              <a:rPr lang="en-US" dirty="0"/>
              <a:t>. </a:t>
            </a:r>
            <a:r>
              <a:rPr lang="en-US" dirty="0">
                <a:solidFill>
                  <a:srgbClr val="FF0000"/>
                </a:solidFill>
              </a:rPr>
              <a:t>Services</a:t>
            </a:r>
            <a:r>
              <a:rPr lang="en-US" dirty="0"/>
              <a:t> are things that households buy that are normally intangible, such as transportation, housing (payment of rent), gym membership, and medical treatment. </a:t>
            </a:r>
            <a:endParaRPr lang="en-US" dirty="0" smtClean="0"/>
          </a:p>
          <a:p>
            <a:r>
              <a:rPr lang="en-US" dirty="0" smtClean="0"/>
              <a:t>Household </a:t>
            </a:r>
            <a:r>
              <a:rPr lang="en-US" dirty="0"/>
              <a:t>spending on durable goods like cars and household equipment is counted in consumption in the national accounts, although as we will see, in economic terms the decision to buy these long-lasting items is more like an investment decision</a:t>
            </a:r>
            <a:r>
              <a:rPr lang="en-US" dirty="0" smtClean="0"/>
              <a:t>.</a:t>
            </a:r>
          </a:p>
          <a:p>
            <a:r>
              <a:rPr lang="en-US" dirty="0" smtClean="0">
                <a:solidFill>
                  <a:srgbClr val="FF0000"/>
                </a:solidFill>
              </a:rPr>
              <a:t>Average propensity to consume </a:t>
            </a:r>
            <a:r>
              <a:rPr lang="en-US" dirty="0" smtClean="0"/>
              <a:t>C/GDP</a:t>
            </a:r>
          </a:p>
          <a:p>
            <a:r>
              <a:rPr lang="en-US" dirty="0" smtClean="0">
                <a:solidFill>
                  <a:srgbClr val="FF0000"/>
                </a:solidFill>
              </a:rPr>
              <a:t>Marginal propensity to consume </a:t>
            </a:r>
            <a:r>
              <a:rPr lang="en-US" dirty="0" err="1" smtClean="0"/>
              <a:t>dC</a:t>
            </a:r>
            <a:r>
              <a:rPr lang="en-US" dirty="0" smtClean="0"/>
              <a:t>/</a:t>
            </a:r>
            <a:r>
              <a:rPr lang="en-US" dirty="0" err="1" smtClean="0"/>
              <a:t>dGDP</a:t>
            </a:r>
            <a:endParaRPr lang="it-IT" dirty="0"/>
          </a:p>
        </p:txBody>
      </p:sp>
    </p:spTree>
    <p:extLst>
      <p:ext uri="{BB962C8B-B14F-4D97-AF65-F5344CB8AC3E}">
        <p14:creationId xmlns:p14="http://schemas.microsoft.com/office/powerpoint/2010/main" val="39939287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Investment</a:t>
            </a:r>
            <a:endParaRPr lang="it-IT" dirty="0"/>
          </a:p>
        </p:txBody>
      </p:sp>
      <p:sp>
        <p:nvSpPr>
          <p:cNvPr id="3" name="Segnaposto contenuto 2"/>
          <p:cNvSpPr>
            <a:spLocks noGrp="1"/>
          </p:cNvSpPr>
          <p:nvPr>
            <p:ph idx="1"/>
          </p:nvPr>
        </p:nvSpPr>
        <p:spPr/>
        <p:txBody>
          <a:bodyPr>
            <a:normAutofit/>
          </a:bodyPr>
          <a:lstStyle/>
          <a:p>
            <a:r>
              <a:rPr lang="en-GB" dirty="0"/>
              <a:t>This is the spending by firms on </a:t>
            </a:r>
            <a:r>
              <a:rPr lang="en-GB" dirty="0">
                <a:solidFill>
                  <a:srgbClr val="FF0000"/>
                </a:solidFill>
              </a:rPr>
              <a:t>new equipment </a:t>
            </a:r>
            <a:r>
              <a:rPr lang="en-GB" dirty="0"/>
              <a:t>and </a:t>
            </a:r>
            <a:r>
              <a:rPr lang="en-GB" dirty="0">
                <a:solidFill>
                  <a:srgbClr val="FF0000"/>
                </a:solidFill>
              </a:rPr>
              <a:t>new commercial buildings</a:t>
            </a:r>
            <a:r>
              <a:rPr lang="en-GB" dirty="0"/>
              <a:t>; and spending on residential structures (the construction of </a:t>
            </a:r>
            <a:r>
              <a:rPr lang="en-GB" dirty="0">
                <a:solidFill>
                  <a:srgbClr val="FF0000"/>
                </a:solidFill>
              </a:rPr>
              <a:t>new housing</a:t>
            </a:r>
            <a:r>
              <a:rPr lang="en-GB" dirty="0"/>
              <a:t>). </a:t>
            </a:r>
            <a:endParaRPr lang="en-GB" dirty="0" smtClean="0"/>
          </a:p>
          <a:p>
            <a:r>
              <a:rPr lang="en-GB" dirty="0" smtClean="0">
                <a:solidFill>
                  <a:srgbClr val="FF0000"/>
                </a:solidFill>
              </a:rPr>
              <a:t>Investment</a:t>
            </a:r>
            <a:r>
              <a:rPr lang="en-GB" dirty="0"/>
              <a:t> in the unsold output that firms produce is the other part of investment that is recorded as a separate item in the national accounts. </a:t>
            </a:r>
            <a:r>
              <a:rPr lang="en-GB" dirty="0" smtClean="0"/>
              <a:t>It </a:t>
            </a:r>
            <a:r>
              <a:rPr lang="en-GB" dirty="0"/>
              <a:t>is called the </a:t>
            </a:r>
            <a:r>
              <a:rPr lang="en-GB" dirty="0">
                <a:solidFill>
                  <a:srgbClr val="FF0000"/>
                </a:solidFill>
              </a:rPr>
              <a:t>change in </a:t>
            </a:r>
            <a:r>
              <a:rPr lang="en-GB" b="1" dirty="0">
                <a:solidFill>
                  <a:srgbClr val="FF0000"/>
                </a:solidFill>
              </a:rPr>
              <a:t>inventories</a:t>
            </a:r>
            <a:r>
              <a:rPr lang="en-GB" dirty="0">
                <a:solidFill>
                  <a:srgbClr val="FF0000"/>
                </a:solidFill>
              </a:rPr>
              <a:t> or stocks</a:t>
            </a:r>
            <a:r>
              <a:rPr lang="en-GB" dirty="0"/>
              <a:t>. </a:t>
            </a:r>
            <a:endParaRPr lang="en-GB" dirty="0" smtClean="0"/>
          </a:p>
          <a:p>
            <a:r>
              <a:rPr lang="en-GB" dirty="0" smtClean="0"/>
              <a:t>Including </a:t>
            </a:r>
            <a:r>
              <a:rPr lang="en-GB" dirty="0"/>
              <a:t>changes in stocks is essential to ensuring that when we measure GDP by the output method (what is produced), it is equal to GDP measured by the expenditure method (what is spent, including investment by firms in unsold inventories).</a:t>
            </a:r>
            <a:endParaRPr lang="it-IT" dirty="0"/>
          </a:p>
          <a:p>
            <a:endParaRPr lang="it-IT" dirty="0"/>
          </a:p>
        </p:txBody>
      </p:sp>
    </p:spTree>
    <p:extLst>
      <p:ext uri="{BB962C8B-B14F-4D97-AF65-F5344CB8AC3E}">
        <p14:creationId xmlns:p14="http://schemas.microsoft.com/office/powerpoint/2010/main" val="3841303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Government</a:t>
            </a:r>
            <a:r>
              <a:rPr lang="it-IT" dirty="0" smtClean="0"/>
              <a:t> </a:t>
            </a:r>
            <a:r>
              <a:rPr lang="it-IT" dirty="0" err="1" smtClean="0"/>
              <a:t>purchases</a:t>
            </a:r>
            <a:endParaRPr lang="it-IT" dirty="0"/>
          </a:p>
        </p:txBody>
      </p:sp>
      <p:sp>
        <p:nvSpPr>
          <p:cNvPr id="5" name="Segnaposto contenuto 4"/>
          <p:cNvSpPr>
            <a:spLocks noGrp="1"/>
          </p:cNvSpPr>
          <p:nvPr>
            <p:ph idx="1"/>
          </p:nvPr>
        </p:nvSpPr>
        <p:spPr/>
        <p:txBody>
          <a:bodyPr>
            <a:normAutofit fontScale="85000" lnSpcReduction="20000"/>
          </a:bodyPr>
          <a:lstStyle/>
          <a:p>
            <a:pPr eaLnBrk="0" fontAlgn="base" hangingPunct="0"/>
            <a:r>
              <a:rPr lang="en-GB" dirty="0"/>
              <a:t>This represents the </a:t>
            </a:r>
            <a:r>
              <a:rPr lang="en-GB" dirty="0">
                <a:solidFill>
                  <a:srgbClr val="FF0000"/>
                </a:solidFill>
              </a:rPr>
              <a:t>consumption and investment purchases by the government </a:t>
            </a:r>
            <a:r>
              <a:rPr lang="en-GB" dirty="0"/>
              <a:t>(consisting of central and local government, often called ‘general government’). </a:t>
            </a:r>
            <a:r>
              <a:rPr lang="en-GB" dirty="0">
                <a:solidFill>
                  <a:srgbClr val="FF0000"/>
                </a:solidFill>
              </a:rPr>
              <a:t>Government consumption </a:t>
            </a:r>
            <a:r>
              <a:rPr lang="en-GB" dirty="0"/>
              <a:t>purchases are of goods (such as office equipment, software, and cars) and services (such as wages of civil servants, armed services, police, teachers, and scientists). </a:t>
            </a:r>
            <a:r>
              <a:rPr lang="en-GB" dirty="0">
                <a:solidFill>
                  <a:srgbClr val="FF0000"/>
                </a:solidFill>
              </a:rPr>
              <a:t>Government investment </a:t>
            </a:r>
            <a:r>
              <a:rPr lang="en-GB" dirty="0"/>
              <a:t>spending is on the building of roads, schools, and defence equipment. Much of government spending on goods and services is for health and education.</a:t>
            </a:r>
            <a:endParaRPr lang="it-IT" dirty="0"/>
          </a:p>
          <a:p>
            <a:pPr eaLnBrk="0" fontAlgn="base" hangingPunct="0"/>
            <a:r>
              <a:rPr lang="en-GB" dirty="0">
                <a:solidFill>
                  <a:srgbClr val="FF0000"/>
                </a:solidFill>
              </a:rPr>
              <a:t>Government </a:t>
            </a:r>
            <a:r>
              <a:rPr lang="en-GB" dirty="0" smtClean="0">
                <a:solidFill>
                  <a:srgbClr val="FF0000"/>
                </a:solidFill>
              </a:rPr>
              <a:t>transfers </a:t>
            </a:r>
            <a:r>
              <a:rPr lang="en-GB" dirty="0" smtClean="0"/>
              <a:t>Spending </a:t>
            </a:r>
            <a:r>
              <a:rPr lang="en-GB" dirty="0"/>
              <a:t>by the government in the form of payments to households or </a:t>
            </a:r>
            <a:r>
              <a:rPr lang="en-GB" dirty="0" smtClean="0"/>
              <a:t>individuals </a:t>
            </a:r>
            <a:r>
              <a:rPr lang="en-GB" dirty="0"/>
              <a:t>(benefits and pensions, such as Medicare in the US, or social security benefits in </a:t>
            </a:r>
            <a:r>
              <a:rPr lang="en-GB" dirty="0" smtClean="0"/>
              <a:t>Europe, </a:t>
            </a:r>
            <a:r>
              <a:rPr lang="en-GB" dirty="0"/>
              <a:t>Unemployment </a:t>
            </a:r>
            <a:r>
              <a:rPr lang="en-GB" dirty="0" smtClean="0"/>
              <a:t>benefits). </a:t>
            </a:r>
            <a:r>
              <a:rPr lang="en-GB" dirty="0"/>
              <a:t>Transfers </a:t>
            </a:r>
            <a:r>
              <a:rPr lang="en-GB" dirty="0">
                <a:solidFill>
                  <a:srgbClr val="FF0000"/>
                </a:solidFill>
              </a:rPr>
              <a:t>are not included in government spending </a:t>
            </a:r>
            <a:r>
              <a:rPr lang="en-GB" dirty="0"/>
              <a:t>(</a:t>
            </a:r>
            <a:r>
              <a:rPr lang="en-GB" i="1" dirty="0"/>
              <a:t>G</a:t>
            </a:r>
            <a:r>
              <a:rPr lang="en-GB" dirty="0"/>
              <a:t>) in the national </a:t>
            </a:r>
            <a:r>
              <a:rPr lang="en-GB" dirty="0" smtClean="0"/>
              <a:t>accounts</a:t>
            </a:r>
            <a:r>
              <a:rPr lang="en-GB" dirty="0"/>
              <a:t> because households receive them as </a:t>
            </a:r>
            <a:r>
              <a:rPr lang="en-GB" dirty="0" smtClean="0"/>
              <a:t>income </a:t>
            </a:r>
            <a:r>
              <a:rPr lang="en-GB" dirty="0"/>
              <a:t>when they are spent, they are recorded in </a:t>
            </a:r>
            <a:r>
              <a:rPr lang="en-GB" i="1" dirty="0"/>
              <a:t>C</a:t>
            </a:r>
            <a:r>
              <a:rPr lang="en-GB" dirty="0"/>
              <a:t> or </a:t>
            </a:r>
            <a:r>
              <a:rPr lang="en-GB" i="1" dirty="0"/>
              <a:t>I</a:t>
            </a:r>
            <a:r>
              <a:rPr lang="en-GB" dirty="0"/>
              <a:t>. It would be double-counting to record this spending in </a:t>
            </a:r>
            <a:r>
              <a:rPr lang="en-GB" i="1" dirty="0"/>
              <a:t>G</a:t>
            </a:r>
            <a:r>
              <a:rPr lang="en-GB" dirty="0"/>
              <a:t> too</a:t>
            </a:r>
            <a:r>
              <a:rPr lang="en-GB" dirty="0" smtClean="0"/>
              <a:t>.</a:t>
            </a:r>
          </a:p>
          <a:p>
            <a:pPr eaLnBrk="0" fontAlgn="base" hangingPunct="0"/>
            <a:r>
              <a:rPr lang="it-IT" dirty="0" err="1">
                <a:solidFill>
                  <a:srgbClr val="FF0000"/>
                </a:solidFill>
              </a:rPr>
              <a:t>Disposable</a:t>
            </a:r>
            <a:r>
              <a:rPr lang="it-IT" dirty="0">
                <a:solidFill>
                  <a:srgbClr val="FF0000"/>
                </a:solidFill>
              </a:rPr>
              <a:t> </a:t>
            </a:r>
            <a:r>
              <a:rPr lang="it-IT" dirty="0" err="1">
                <a:solidFill>
                  <a:srgbClr val="FF0000"/>
                </a:solidFill>
              </a:rPr>
              <a:t>income</a:t>
            </a:r>
            <a:r>
              <a:rPr lang="it-IT" dirty="0"/>
              <a:t> = GDP + GTR – TAX</a:t>
            </a:r>
          </a:p>
          <a:p>
            <a:pPr eaLnBrk="0" fontAlgn="base" hangingPunct="0"/>
            <a:r>
              <a:rPr lang="it-IT" dirty="0"/>
              <a:t>G + GTR – TAX = </a:t>
            </a:r>
            <a:r>
              <a:rPr lang="it-IT" dirty="0" err="1">
                <a:solidFill>
                  <a:srgbClr val="FF0000"/>
                </a:solidFill>
              </a:rPr>
              <a:t>Government</a:t>
            </a:r>
            <a:r>
              <a:rPr lang="it-IT" dirty="0">
                <a:solidFill>
                  <a:srgbClr val="FF0000"/>
                </a:solidFill>
              </a:rPr>
              <a:t> budget deficit </a:t>
            </a:r>
            <a:r>
              <a:rPr lang="it-IT" dirty="0"/>
              <a:t>= ∆Public </a:t>
            </a:r>
            <a:r>
              <a:rPr lang="it-IT" dirty="0" err="1"/>
              <a:t>debt</a:t>
            </a:r>
            <a:endParaRPr lang="it-IT" dirty="0"/>
          </a:p>
          <a:p>
            <a:pPr eaLnBrk="0" fontAlgn="base" hangingPunct="0"/>
            <a:endParaRPr lang="it-IT" dirty="0"/>
          </a:p>
          <a:p>
            <a:endParaRPr lang="it-IT" dirty="0"/>
          </a:p>
        </p:txBody>
      </p:sp>
    </p:spTree>
    <p:extLst>
      <p:ext uri="{BB962C8B-B14F-4D97-AF65-F5344CB8AC3E}">
        <p14:creationId xmlns:p14="http://schemas.microsoft.com/office/powerpoint/2010/main" val="41009063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Exports</a:t>
            </a:r>
            <a:r>
              <a:rPr lang="it-IT" dirty="0" smtClean="0"/>
              <a:t> and </a:t>
            </a:r>
            <a:r>
              <a:rPr lang="it-IT" dirty="0" err="1" smtClean="0"/>
              <a:t>imports</a:t>
            </a:r>
            <a:endParaRPr lang="it-IT" dirty="0"/>
          </a:p>
        </p:txBody>
      </p:sp>
      <p:sp>
        <p:nvSpPr>
          <p:cNvPr id="3" name="Segnaposto contenuto 2"/>
          <p:cNvSpPr>
            <a:spLocks noGrp="1"/>
          </p:cNvSpPr>
          <p:nvPr>
            <p:ph idx="1"/>
          </p:nvPr>
        </p:nvSpPr>
        <p:spPr/>
        <p:txBody>
          <a:bodyPr>
            <a:normAutofit lnSpcReduction="10000"/>
          </a:bodyPr>
          <a:lstStyle/>
          <a:p>
            <a:pPr fontAlgn="base"/>
            <a:r>
              <a:rPr lang="en-GB" dirty="0">
                <a:solidFill>
                  <a:srgbClr val="FF0000"/>
                </a:solidFill>
              </a:rPr>
              <a:t>Exports (X)</a:t>
            </a:r>
            <a:endParaRPr lang="it-IT" dirty="0">
              <a:solidFill>
                <a:srgbClr val="FF0000"/>
              </a:solidFill>
            </a:endParaRPr>
          </a:p>
          <a:p>
            <a:pPr fontAlgn="base"/>
            <a:r>
              <a:rPr lang="en-GB" dirty="0"/>
              <a:t>Domestically produced goods and services that are purchased by households, firms, and governments in other countries.</a:t>
            </a:r>
            <a:endParaRPr lang="it-IT" dirty="0"/>
          </a:p>
          <a:p>
            <a:pPr fontAlgn="base"/>
            <a:r>
              <a:rPr lang="en-GB" dirty="0">
                <a:solidFill>
                  <a:srgbClr val="FF0000"/>
                </a:solidFill>
              </a:rPr>
              <a:t>Imports (M)</a:t>
            </a:r>
            <a:endParaRPr lang="it-IT" dirty="0">
              <a:solidFill>
                <a:srgbClr val="FF0000"/>
              </a:solidFill>
            </a:endParaRPr>
          </a:p>
          <a:p>
            <a:pPr fontAlgn="base"/>
            <a:r>
              <a:rPr lang="en-GB" dirty="0"/>
              <a:t>Goods and services purchased by households, firms, and governments in the home economy that are produced in other countries.</a:t>
            </a:r>
            <a:endParaRPr lang="it-IT" dirty="0"/>
          </a:p>
          <a:p>
            <a:pPr fontAlgn="base"/>
            <a:r>
              <a:rPr lang="en-GB" dirty="0">
                <a:solidFill>
                  <a:srgbClr val="FF0000"/>
                </a:solidFill>
              </a:rPr>
              <a:t>Net exports (X − M)</a:t>
            </a:r>
            <a:endParaRPr lang="it-IT" dirty="0">
              <a:solidFill>
                <a:srgbClr val="FF0000"/>
              </a:solidFill>
            </a:endParaRPr>
          </a:p>
          <a:p>
            <a:pPr fontAlgn="base"/>
            <a:r>
              <a:rPr lang="en-GB" dirty="0"/>
              <a:t>Also called the trade </a:t>
            </a:r>
            <a:r>
              <a:rPr lang="en-GB" dirty="0" smtClean="0"/>
              <a:t>balance </a:t>
            </a:r>
            <a:r>
              <a:rPr lang="en-GB" dirty="0"/>
              <a:t>See also: </a:t>
            </a:r>
            <a:r>
              <a:rPr lang="en-GB" u="sng" dirty="0">
                <a:hlinkClick r:id="rId2"/>
              </a:rPr>
              <a:t>trade </a:t>
            </a:r>
            <a:r>
              <a:rPr lang="en-GB" u="sng" dirty="0" smtClean="0">
                <a:hlinkClick r:id="rId2"/>
              </a:rPr>
              <a:t>deficit</a:t>
            </a:r>
            <a:r>
              <a:rPr lang="en-GB" u="sng" dirty="0" smtClean="0"/>
              <a:t> (X &lt; M)</a:t>
            </a:r>
            <a:r>
              <a:rPr lang="en-GB" dirty="0" smtClean="0"/>
              <a:t>,</a:t>
            </a:r>
            <a:r>
              <a:rPr lang="en-GB" dirty="0"/>
              <a:t> </a:t>
            </a:r>
            <a:r>
              <a:rPr lang="en-GB" u="sng" dirty="0">
                <a:hlinkClick r:id="rId3"/>
              </a:rPr>
              <a:t>trade </a:t>
            </a:r>
            <a:r>
              <a:rPr lang="en-GB" u="sng" dirty="0" smtClean="0">
                <a:hlinkClick r:id="rId3"/>
              </a:rPr>
              <a:t>surplus</a:t>
            </a:r>
            <a:r>
              <a:rPr lang="en-GB" dirty="0" smtClean="0"/>
              <a:t> (X &gt; M).</a:t>
            </a:r>
            <a:endParaRPr lang="it-IT" dirty="0"/>
          </a:p>
          <a:p>
            <a:endParaRPr lang="it-IT" dirty="0"/>
          </a:p>
        </p:txBody>
      </p:sp>
    </p:spTree>
    <p:extLst>
      <p:ext uri="{BB962C8B-B14F-4D97-AF65-F5344CB8AC3E}">
        <p14:creationId xmlns:p14="http://schemas.microsoft.com/office/powerpoint/2010/main" val="32095410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4495</TotalTime>
  <Words>522</Words>
  <Application>Microsoft Office PowerPoint</Application>
  <PresentationFormat>Widescreen</PresentationFormat>
  <Paragraphs>68</Paragraphs>
  <Slides>14</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14</vt:i4>
      </vt:variant>
    </vt:vector>
  </HeadingPairs>
  <TitlesOfParts>
    <vt:vector size="19" baseType="lpstr">
      <vt:lpstr>Arial</vt:lpstr>
      <vt:lpstr>Calibri</vt:lpstr>
      <vt:lpstr>Calibri Light</vt:lpstr>
      <vt:lpstr>Cambria Math</vt:lpstr>
      <vt:lpstr>Tema di Office</vt:lpstr>
      <vt:lpstr>Macroeconomics  Lecture 13 17.05.24</vt:lpstr>
      <vt:lpstr>Growth and fluctuations</vt:lpstr>
      <vt:lpstr>Growth and fluctuations (2)</vt:lpstr>
      <vt:lpstr>Business cycle: definition</vt:lpstr>
      <vt:lpstr>Recession: definition</vt:lpstr>
      <vt:lpstr>Output growth and changes in unemployment (2)</vt:lpstr>
      <vt:lpstr>Presentazione standard di PowerPoint</vt:lpstr>
      <vt:lpstr>Output growth and changes in unemployment (3)</vt:lpstr>
      <vt:lpstr>GDP and aggregate demand</vt:lpstr>
      <vt:lpstr>GDP and aggregate demand (2)</vt:lpstr>
      <vt:lpstr>Consumption</vt:lpstr>
      <vt:lpstr>Investment</vt:lpstr>
      <vt:lpstr>Government purchases</vt:lpstr>
      <vt:lpstr>Exports and imports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338</cp:revision>
  <dcterms:created xsi:type="dcterms:W3CDTF">2020-08-16T17:14:48Z</dcterms:created>
  <dcterms:modified xsi:type="dcterms:W3CDTF">2024-05-15T05:39:23Z</dcterms:modified>
</cp:coreProperties>
</file>