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4" r:id="rId2"/>
    <p:sldId id="285" r:id="rId3"/>
    <p:sldId id="298" r:id="rId4"/>
    <p:sldId id="292" r:id="rId5"/>
    <p:sldId id="289" r:id="rId6"/>
    <p:sldId id="302" r:id="rId7"/>
    <p:sldId id="293" r:id="rId8"/>
    <p:sldId id="299" r:id="rId9"/>
    <p:sldId id="294" r:id="rId10"/>
    <p:sldId id="300" r:id="rId11"/>
    <p:sldId id="301" r:id="rId12"/>
    <p:sldId id="303" r:id="rId1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98" autoAdjust="0"/>
    <p:restoredTop sz="94660"/>
  </p:normalViewPr>
  <p:slideViewPr>
    <p:cSldViewPr snapToGrid="0">
      <p:cViewPr varScale="1">
        <p:scale>
          <a:sx n="69" d="100"/>
          <a:sy n="69" d="100"/>
        </p:scale>
        <p:origin x="6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15/05/2024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15/05/2024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15/05/2024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15/05/2024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15/05/2024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15/05/2024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15/05/2024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15/05/2024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15/05/2024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15/05/2024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15/05/2024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15/05/2024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14</a:t>
            </a:r>
            <a:r>
              <a:rPr lang="it-IT" sz="3000" smtClean="0"/>
              <a:t/>
            </a:r>
            <a:br>
              <a:rPr lang="it-IT" sz="3000" smtClean="0"/>
            </a:br>
            <a:r>
              <a:rPr lang="it-IT" sz="3000" smtClean="0"/>
              <a:t>18.05.24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27926085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Consumption</a:t>
            </a:r>
            <a:endParaRPr lang="it-IT" dirty="0"/>
          </a:p>
        </p:txBody>
      </p:sp>
      <p:sp>
        <p:nvSpPr>
          <p:cNvPr id="3" name="Segnaposto contenuto 2"/>
          <p:cNvSpPr>
            <a:spLocks noGrp="1"/>
          </p:cNvSpPr>
          <p:nvPr>
            <p:ph idx="1"/>
          </p:nvPr>
        </p:nvSpPr>
        <p:spPr/>
        <p:txBody>
          <a:bodyPr>
            <a:normAutofit fontScale="92500" lnSpcReduction="20000"/>
          </a:bodyPr>
          <a:lstStyle/>
          <a:p>
            <a:r>
              <a:rPr lang="en-US" b="1" dirty="0"/>
              <a:t>Consumption</a:t>
            </a:r>
            <a:r>
              <a:rPr lang="en-US" dirty="0"/>
              <a:t> includes the goods and services purchased by </a:t>
            </a:r>
            <a:r>
              <a:rPr lang="en-US" dirty="0">
                <a:solidFill>
                  <a:srgbClr val="FF0000"/>
                </a:solidFill>
              </a:rPr>
              <a:t>households</a:t>
            </a:r>
            <a:r>
              <a:rPr lang="en-US" dirty="0"/>
              <a:t>. Goods are normally tangible things. Goods like cars, household appliances, and furniture that last for three years or more are called </a:t>
            </a:r>
            <a:r>
              <a:rPr lang="en-US" dirty="0">
                <a:solidFill>
                  <a:srgbClr val="FF0000"/>
                </a:solidFill>
              </a:rPr>
              <a:t>durable goods</a:t>
            </a:r>
            <a:r>
              <a:rPr lang="en-US" dirty="0"/>
              <a:t>; those that last for shorter periods are </a:t>
            </a:r>
            <a:r>
              <a:rPr lang="en-US" dirty="0">
                <a:solidFill>
                  <a:srgbClr val="FF0000"/>
                </a:solidFill>
              </a:rPr>
              <a:t>non-durable goods</a:t>
            </a:r>
            <a:r>
              <a:rPr lang="en-US" dirty="0"/>
              <a:t>. </a:t>
            </a:r>
            <a:r>
              <a:rPr lang="en-US" dirty="0">
                <a:solidFill>
                  <a:srgbClr val="FF0000"/>
                </a:solidFill>
              </a:rPr>
              <a:t>Services</a:t>
            </a:r>
            <a:r>
              <a:rPr lang="en-US" dirty="0"/>
              <a:t> are things that households buy that are normally intangible, such as transportation, housing (payment of rent), gym membership, and medical treatment. </a:t>
            </a:r>
            <a:endParaRPr lang="en-US" dirty="0" smtClean="0"/>
          </a:p>
          <a:p>
            <a:r>
              <a:rPr lang="en-US" dirty="0" smtClean="0"/>
              <a:t>Household </a:t>
            </a:r>
            <a:r>
              <a:rPr lang="en-US" dirty="0"/>
              <a:t>spending on durable goods like cars and household equipment is counted in consumption in the national accounts, although as we will see, in economic terms the decision to buy these long-lasting items is more like an investment decision</a:t>
            </a:r>
            <a:r>
              <a:rPr lang="en-US" dirty="0" smtClean="0"/>
              <a:t>.</a:t>
            </a:r>
          </a:p>
          <a:p>
            <a:r>
              <a:rPr lang="en-US" dirty="0" smtClean="0">
                <a:solidFill>
                  <a:srgbClr val="FF0000"/>
                </a:solidFill>
              </a:rPr>
              <a:t>Average propensity to consume </a:t>
            </a:r>
            <a:r>
              <a:rPr lang="en-US" dirty="0" smtClean="0"/>
              <a:t>C/GDP</a:t>
            </a:r>
          </a:p>
          <a:p>
            <a:r>
              <a:rPr lang="en-US" dirty="0" smtClean="0">
                <a:solidFill>
                  <a:srgbClr val="FF0000"/>
                </a:solidFill>
              </a:rPr>
              <a:t>Marginal propensity to consume </a:t>
            </a:r>
            <a:r>
              <a:rPr lang="en-US" dirty="0" err="1" smtClean="0"/>
              <a:t>dC</a:t>
            </a:r>
            <a:r>
              <a:rPr lang="en-US" dirty="0" smtClean="0"/>
              <a:t>/</a:t>
            </a:r>
            <a:r>
              <a:rPr lang="en-US" dirty="0" err="1" smtClean="0"/>
              <a:t>dGDP</a:t>
            </a:r>
            <a:endParaRPr lang="it-IT" dirty="0"/>
          </a:p>
        </p:txBody>
      </p:sp>
    </p:spTree>
    <p:extLst>
      <p:ext uri="{BB962C8B-B14F-4D97-AF65-F5344CB8AC3E}">
        <p14:creationId xmlns:p14="http://schemas.microsoft.com/office/powerpoint/2010/main" val="3993928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err="1"/>
              <a:t>Household</a:t>
            </a:r>
            <a:r>
              <a:rPr lang="it-IT" sz="3600" dirty="0"/>
              <a:t> </a:t>
            </a:r>
            <a:r>
              <a:rPr lang="it-IT" sz="3600" dirty="0" err="1"/>
              <a:t>consumption</a:t>
            </a:r>
            <a:r>
              <a:rPr lang="it-IT" sz="3600" dirty="0"/>
              <a:t>: Julia and Marco</a:t>
            </a:r>
            <a:endParaRPr lang="it-IT" sz="3800" dirty="0"/>
          </a:p>
        </p:txBody>
      </p:sp>
      <mc:AlternateContent xmlns:mc="http://schemas.openxmlformats.org/markup-compatibility/2006" xmlns:a14="http://schemas.microsoft.com/office/drawing/2010/main">
        <mc:Choice Requires="a14">
          <p:sp>
            <p:nvSpPr>
              <p:cNvPr id="3" name="Segnaposto contenuto 2"/>
              <p:cNvSpPr>
                <a:spLocks noGrp="1"/>
              </p:cNvSpPr>
              <p:nvPr>
                <p:ph sz="half" idx="1"/>
              </p:nvPr>
            </p:nvSpPr>
            <p:spPr>
              <a:xfrm>
                <a:off x="471055" y="1825625"/>
                <a:ext cx="5920219" cy="4351338"/>
              </a:xfrm>
            </p:spPr>
            <p:txBody>
              <a:bodyPr>
                <a:normAutofit/>
              </a:bodyPr>
              <a:lstStyle/>
              <a:p>
                <a14:m>
                  <m:oMath xmlns:m="http://schemas.openxmlformats.org/officeDocument/2006/math">
                    <m:func>
                      <m:funcPr>
                        <m:ctrlPr>
                          <a:rPr lang="it-IT" i="1" smtClean="0">
                            <a:latin typeface="Cambria Math" panose="02040503050406030204" pitchFamily="18" charset="0"/>
                          </a:rPr>
                        </m:ctrlPr>
                      </m:funcPr>
                      <m:fName>
                        <m:limLow>
                          <m:limLowPr>
                            <m:ctrlPr>
                              <a:rPr lang="it-IT" i="1" smtClean="0">
                                <a:latin typeface="Cambria Math" panose="02040503050406030204" pitchFamily="18" charset="0"/>
                              </a:rPr>
                            </m:ctrlPr>
                          </m:limLowPr>
                          <m:e>
                            <m:r>
                              <m:rPr>
                                <m:sty m:val="p"/>
                              </m:rPr>
                              <a:rPr lang="it-IT" b="0" i="0" smtClean="0">
                                <a:latin typeface="Cambria Math" panose="02040503050406030204" pitchFamily="18" charset="0"/>
                              </a:rPr>
                              <m:t>M</m:t>
                            </m:r>
                            <m:r>
                              <m:rPr>
                                <m:sty m:val="p"/>
                              </m:rPr>
                              <a:rPr lang="it-IT" i="0" smtClean="0">
                                <a:latin typeface="Cambria Math" panose="02040503050406030204" pitchFamily="18" charset="0"/>
                              </a:rPr>
                              <m:t>ax</m:t>
                            </m:r>
                          </m:e>
                          <m:lim>
                            <m:sSub>
                              <m:sSubPr>
                                <m:ctrlPr>
                                  <a:rPr lang="it-IT" i="1" smtClean="0">
                                    <a:latin typeface="Cambria Math" panose="02040503050406030204" pitchFamily="18" charset="0"/>
                                  </a:rPr>
                                </m:ctrlPr>
                              </m:sSubPr>
                              <m:e>
                                <m:r>
                                  <a:rPr lang="it-IT" b="0" i="1" smtClean="0">
                                    <a:latin typeface="Cambria Math" panose="02040503050406030204" pitchFamily="18" charset="0"/>
                                  </a:rPr>
                                  <m:t>𝐶</m:t>
                                </m:r>
                              </m:e>
                              <m:sub>
                                <m:r>
                                  <a:rPr lang="it-IT" b="0" i="1" smtClean="0">
                                    <a:latin typeface="Cambria Math" panose="02040503050406030204" pitchFamily="18" charset="0"/>
                                  </a:rPr>
                                  <m:t>𝑛</m:t>
                                </m:r>
                              </m:sub>
                            </m:sSub>
                            <m:r>
                              <a:rPr lang="it-IT" b="0" i="1" smtClean="0">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𝐶</m:t>
                                </m:r>
                              </m:e>
                              <m:sub>
                                <m:r>
                                  <a:rPr lang="it-IT" b="0" i="1" smtClean="0">
                                    <a:latin typeface="Cambria Math" panose="02040503050406030204" pitchFamily="18" charset="0"/>
                                  </a:rPr>
                                  <m:t>𝑙</m:t>
                                </m:r>
                              </m:sub>
                            </m:sSub>
                          </m:lim>
                        </m:limLow>
                      </m:fName>
                      <m:e>
                        <m:r>
                          <a:rPr lang="it-IT" b="0" i="1" smtClean="0">
                            <a:latin typeface="Cambria Math" panose="02040503050406030204" pitchFamily="18" charset="0"/>
                          </a:rPr>
                          <m:t>𝑈</m:t>
                        </m:r>
                        <m:d>
                          <m:dPr>
                            <m:ctrlPr>
                              <a:rPr lang="it-IT" b="0" i="1" smtClean="0">
                                <a:latin typeface="Cambria Math" panose="02040503050406030204" pitchFamily="18" charset="0"/>
                              </a:rPr>
                            </m:ctrlPr>
                          </m:dPr>
                          <m:e>
                            <m:sSub>
                              <m:sSubPr>
                                <m:ctrlPr>
                                  <a:rPr lang="it-IT" b="0" i="1" smtClean="0">
                                    <a:latin typeface="Cambria Math" panose="02040503050406030204" pitchFamily="18" charset="0"/>
                                  </a:rPr>
                                </m:ctrlPr>
                              </m:sSubPr>
                              <m:e>
                                <m:r>
                                  <a:rPr lang="it-IT" b="0" i="1" smtClean="0">
                                    <a:latin typeface="Cambria Math" panose="02040503050406030204" pitchFamily="18" charset="0"/>
                                  </a:rPr>
                                  <m:t>𝐶</m:t>
                                </m:r>
                              </m:e>
                              <m:sub>
                                <m:r>
                                  <a:rPr lang="it-IT" b="0" i="1" smtClean="0">
                                    <a:latin typeface="Cambria Math" panose="02040503050406030204" pitchFamily="18" charset="0"/>
                                  </a:rPr>
                                  <m:t>𝑛</m:t>
                                </m:r>
                              </m:sub>
                            </m:sSub>
                            <m:r>
                              <a:rPr lang="it-IT" b="0" i="1" smtClean="0">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𝐶</m:t>
                                </m:r>
                              </m:e>
                              <m:sub>
                                <m:r>
                                  <a:rPr lang="it-IT" b="0" i="1" smtClean="0">
                                    <a:latin typeface="Cambria Math" panose="02040503050406030204" pitchFamily="18" charset="0"/>
                                  </a:rPr>
                                  <m:t>𝑙</m:t>
                                </m:r>
                              </m:sub>
                            </m:sSub>
                          </m:e>
                        </m:d>
                        <m:r>
                          <a:rPr lang="it-IT" b="0" i="1" smtClean="0">
                            <a:latin typeface="Cambria Math" panose="02040503050406030204" pitchFamily="18" charset="0"/>
                          </a:rPr>
                          <m:t>=</m:t>
                        </m:r>
                        <m:sSubSup>
                          <m:sSubSupPr>
                            <m:ctrlPr>
                              <a:rPr lang="it-IT" b="0" i="1" smtClean="0">
                                <a:latin typeface="Cambria Math" panose="02040503050406030204" pitchFamily="18" charset="0"/>
                              </a:rPr>
                            </m:ctrlPr>
                          </m:sSubSupPr>
                          <m:e>
                            <m:r>
                              <a:rPr lang="it-IT" b="0" i="1" smtClean="0">
                                <a:latin typeface="Cambria Math" panose="02040503050406030204" pitchFamily="18" charset="0"/>
                              </a:rPr>
                              <m:t>𝐶</m:t>
                            </m:r>
                          </m:e>
                          <m:sub>
                            <m:r>
                              <a:rPr lang="it-IT" b="0" i="1" smtClean="0">
                                <a:latin typeface="Cambria Math" panose="02040503050406030204" pitchFamily="18" charset="0"/>
                              </a:rPr>
                              <m:t>𝑛</m:t>
                            </m:r>
                          </m:sub>
                          <m:sup>
                            <m:r>
                              <a:rPr lang="it-IT" b="0" i="1" smtClean="0">
                                <a:latin typeface="Cambria Math" panose="02040503050406030204" pitchFamily="18" charset="0"/>
                              </a:rPr>
                              <m:t>𝑎</m:t>
                            </m:r>
                          </m:sup>
                        </m:sSubSup>
                        <m:sSubSup>
                          <m:sSubSupPr>
                            <m:ctrlPr>
                              <a:rPr lang="it-IT" i="1">
                                <a:latin typeface="Cambria Math" panose="02040503050406030204" pitchFamily="18" charset="0"/>
                              </a:rPr>
                            </m:ctrlPr>
                          </m:sSubSupPr>
                          <m:e>
                            <m:r>
                              <a:rPr lang="it-IT" i="1">
                                <a:latin typeface="Cambria Math" panose="02040503050406030204" pitchFamily="18" charset="0"/>
                              </a:rPr>
                              <m:t>𝐶</m:t>
                            </m:r>
                          </m:e>
                          <m:sub>
                            <m:r>
                              <a:rPr lang="it-IT" b="0" i="1" smtClean="0">
                                <a:latin typeface="Cambria Math" panose="02040503050406030204" pitchFamily="18" charset="0"/>
                              </a:rPr>
                              <m:t>𝑙</m:t>
                            </m:r>
                          </m:sub>
                          <m:sup>
                            <m:r>
                              <a:rPr lang="it-IT" b="0" i="1" smtClean="0">
                                <a:latin typeface="Cambria Math" panose="02040503050406030204" pitchFamily="18" charset="0"/>
                              </a:rPr>
                              <m:t>1−</m:t>
                            </m:r>
                            <m:r>
                              <a:rPr lang="it-IT" i="1">
                                <a:latin typeface="Cambria Math" panose="02040503050406030204" pitchFamily="18" charset="0"/>
                              </a:rPr>
                              <m:t>𝑎</m:t>
                            </m:r>
                          </m:sup>
                        </m:sSubSup>
                      </m:e>
                    </m:func>
                  </m:oMath>
                </a14:m>
                <a:endParaRPr lang="it-IT" dirty="0" smtClean="0"/>
              </a:p>
              <a:p>
                <a:pPr lvl="1"/>
                <a:r>
                  <a:rPr lang="it-IT" dirty="0" smtClean="0"/>
                  <a:t>Sub 0 &lt; a &lt; 1 </a:t>
                </a:r>
              </a:p>
              <a:p>
                <a:pPr lvl="1"/>
                <a:r>
                  <a:rPr lang="it-IT" dirty="0" err="1" smtClean="0"/>
                  <a:t>Diminishing</a:t>
                </a:r>
                <a:r>
                  <a:rPr lang="it-IT" dirty="0" smtClean="0"/>
                  <a:t> </a:t>
                </a:r>
                <a:r>
                  <a:rPr lang="it-IT" dirty="0" err="1" smtClean="0"/>
                  <a:t>marginal</a:t>
                </a:r>
                <a:r>
                  <a:rPr lang="it-IT" dirty="0" smtClean="0"/>
                  <a:t> utility, </a:t>
                </a:r>
                <a:r>
                  <a:rPr lang="it-IT" dirty="0" err="1" smtClean="0"/>
                  <a:t>preference</a:t>
                </a:r>
                <a:r>
                  <a:rPr lang="it-IT" dirty="0" smtClean="0"/>
                  <a:t> for </a:t>
                </a:r>
                <a:r>
                  <a:rPr lang="it-IT" dirty="0" err="1" smtClean="0">
                    <a:solidFill>
                      <a:srgbClr val="FF0000"/>
                    </a:solidFill>
                  </a:rPr>
                  <a:t>smooth</a:t>
                </a:r>
                <a:r>
                  <a:rPr lang="it-IT" dirty="0" smtClean="0">
                    <a:solidFill>
                      <a:srgbClr val="FF0000"/>
                    </a:solidFill>
                  </a:rPr>
                  <a:t> </a:t>
                </a:r>
                <a:r>
                  <a:rPr lang="it-IT" dirty="0" err="1" smtClean="0">
                    <a:solidFill>
                      <a:srgbClr val="FF0000"/>
                    </a:solidFill>
                  </a:rPr>
                  <a:t>consumption</a:t>
                </a:r>
                <a:r>
                  <a:rPr lang="it-IT" dirty="0" smtClean="0">
                    <a:solidFill>
                      <a:srgbClr val="FF0000"/>
                    </a:solidFill>
                  </a:rPr>
                  <a:t> </a:t>
                </a:r>
                <a:r>
                  <a:rPr lang="it-IT" dirty="0" smtClean="0"/>
                  <a:t>over time</a:t>
                </a:r>
              </a:p>
              <a:p>
                <a:pPr lvl="1"/>
                <a:r>
                  <a:rPr lang="it-IT" dirty="0" smtClean="0"/>
                  <a:t>Sub </a:t>
                </a:r>
                <a14:m>
                  <m:oMath xmlns:m="http://schemas.openxmlformats.org/officeDocument/2006/math">
                    <m:sSub>
                      <m:sSubPr>
                        <m:ctrlPr>
                          <a:rPr lang="it-IT" i="1" smtClean="0">
                            <a:solidFill>
                              <a:srgbClr val="00B050"/>
                            </a:solidFill>
                            <a:latin typeface="Cambria Math" panose="02040503050406030204" pitchFamily="18" charset="0"/>
                          </a:rPr>
                        </m:ctrlPr>
                      </m:sSubPr>
                      <m:e>
                        <m:r>
                          <a:rPr lang="it-IT" b="0" i="1" smtClean="0">
                            <a:solidFill>
                              <a:srgbClr val="00B050"/>
                            </a:solidFill>
                            <a:latin typeface="Cambria Math" panose="02040503050406030204" pitchFamily="18" charset="0"/>
                          </a:rPr>
                          <m:t>𝐶</m:t>
                        </m:r>
                      </m:e>
                      <m:sub>
                        <m:r>
                          <a:rPr lang="it-IT" b="0" i="1" smtClean="0">
                            <a:solidFill>
                              <a:srgbClr val="00B050"/>
                            </a:solidFill>
                            <a:latin typeface="Cambria Math" panose="02040503050406030204" pitchFamily="18" charset="0"/>
                          </a:rPr>
                          <m:t>𝑙</m:t>
                        </m:r>
                      </m:sub>
                    </m:sSub>
                    <m:r>
                      <a:rPr lang="it-IT" b="0" i="1" smtClean="0">
                        <a:solidFill>
                          <a:srgbClr val="00B050"/>
                        </a:solidFill>
                        <a:latin typeface="Cambria Math" panose="02040503050406030204" pitchFamily="18" charset="0"/>
                      </a:rPr>
                      <m:t>=</m:t>
                    </m:r>
                    <m:sSub>
                      <m:sSubPr>
                        <m:ctrlPr>
                          <a:rPr lang="it-IT" b="0" i="1" smtClean="0">
                            <a:solidFill>
                              <a:srgbClr val="00B050"/>
                            </a:solidFill>
                            <a:latin typeface="Cambria Math" panose="02040503050406030204" pitchFamily="18" charset="0"/>
                          </a:rPr>
                        </m:ctrlPr>
                      </m:sSubPr>
                      <m:e>
                        <m:r>
                          <a:rPr lang="it-IT" b="0" i="1" smtClean="0">
                            <a:solidFill>
                              <a:srgbClr val="00B050"/>
                            </a:solidFill>
                            <a:latin typeface="Cambria Math" panose="02040503050406030204" pitchFamily="18" charset="0"/>
                          </a:rPr>
                          <m:t>𝑌</m:t>
                        </m:r>
                      </m:e>
                      <m:sub>
                        <m:r>
                          <a:rPr lang="it-IT" b="0" i="1" smtClean="0">
                            <a:solidFill>
                              <a:srgbClr val="00B050"/>
                            </a:solidFill>
                            <a:latin typeface="Cambria Math" panose="02040503050406030204" pitchFamily="18" charset="0"/>
                          </a:rPr>
                          <m:t>𝑙</m:t>
                        </m:r>
                      </m:sub>
                    </m:sSub>
                    <m:r>
                      <a:rPr lang="it-IT" b="0" i="1" smtClean="0">
                        <a:solidFill>
                          <a:srgbClr val="00B050"/>
                        </a:solidFill>
                        <a:latin typeface="Cambria Math" panose="02040503050406030204" pitchFamily="18" charset="0"/>
                      </a:rPr>
                      <m:t>+</m:t>
                    </m:r>
                    <m:d>
                      <m:dPr>
                        <m:ctrlPr>
                          <a:rPr lang="it-IT" b="0" i="1" smtClean="0">
                            <a:solidFill>
                              <a:srgbClr val="00B050"/>
                            </a:solidFill>
                            <a:latin typeface="Cambria Math" panose="02040503050406030204" pitchFamily="18" charset="0"/>
                          </a:rPr>
                        </m:ctrlPr>
                      </m:dPr>
                      <m:e>
                        <m:r>
                          <a:rPr lang="it-IT" b="0" i="1" smtClean="0">
                            <a:solidFill>
                              <a:srgbClr val="00B050"/>
                            </a:solidFill>
                            <a:latin typeface="Cambria Math" panose="02040503050406030204" pitchFamily="18" charset="0"/>
                          </a:rPr>
                          <m:t>1+</m:t>
                        </m:r>
                        <m:r>
                          <a:rPr lang="it-IT" b="0" i="1" smtClean="0">
                            <a:solidFill>
                              <a:srgbClr val="00B050"/>
                            </a:solidFill>
                            <a:latin typeface="Cambria Math" panose="02040503050406030204" pitchFamily="18" charset="0"/>
                          </a:rPr>
                          <m:t>𝑟</m:t>
                        </m:r>
                      </m:e>
                    </m:d>
                    <m:d>
                      <m:dPr>
                        <m:ctrlPr>
                          <a:rPr lang="it-IT" b="0" i="1" smtClean="0">
                            <a:solidFill>
                              <a:srgbClr val="00B050"/>
                            </a:solidFill>
                            <a:latin typeface="Cambria Math" panose="02040503050406030204" pitchFamily="18" charset="0"/>
                          </a:rPr>
                        </m:ctrlPr>
                      </m:dPr>
                      <m:e>
                        <m:sSub>
                          <m:sSubPr>
                            <m:ctrlPr>
                              <a:rPr lang="it-IT" b="0" i="1" smtClean="0">
                                <a:solidFill>
                                  <a:srgbClr val="00B050"/>
                                </a:solidFill>
                                <a:latin typeface="Cambria Math" panose="02040503050406030204" pitchFamily="18" charset="0"/>
                              </a:rPr>
                            </m:ctrlPr>
                          </m:sSubPr>
                          <m:e>
                            <m:r>
                              <a:rPr lang="it-IT" b="0" i="1" smtClean="0">
                                <a:solidFill>
                                  <a:srgbClr val="00B050"/>
                                </a:solidFill>
                                <a:latin typeface="Cambria Math" panose="02040503050406030204" pitchFamily="18" charset="0"/>
                              </a:rPr>
                              <m:t>𝑌</m:t>
                            </m:r>
                          </m:e>
                          <m:sub>
                            <m:r>
                              <a:rPr lang="it-IT" b="0" i="1" smtClean="0">
                                <a:solidFill>
                                  <a:srgbClr val="00B050"/>
                                </a:solidFill>
                                <a:latin typeface="Cambria Math" panose="02040503050406030204" pitchFamily="18" charset="0"/>
                              </a:rPr>
                              <m:t>𝑛</m:t>
                            </m:r>
                          </m:sub>
                        </m:sSub>
                        <m:r>
                          <a:rPr lang="it-IT" b="0" i="1" smtClean="0">
                            <a:solidFill>
                              <a:srgbClr val="00B050"/>
                            </a:solidFill>
                            <a:latin typeface="Cambria Math" panose="02040503050406030204" pitchFamily="18" charset="0"/>
                          </a:rPr>
                          <m:t>−</m:t>
                        </m:r>
                        <m:sSub>
                          <m:sSubPr>
                            <m:ctrlPr>
                              <a:rPr lang="it-IT" b="0" i="1" smtClean="0">
                                <a:solidFill>
                                  <a:srgbClr val="00B050"/>
                                </a:solidFill>
                                <a:latin typeface="Cambria Math" panose="02040503050406030204" pitchFamily="18" charset="0"/>
                              </a:rPr>
                            </m:ctrlPr>
                          </m:sSubPr>
                          <m:e>
                            <m:r>
                              <a:rPr lang="it-IT" b="0" i="1" smtClean="0">
                                <a:solidFill>
                                  <a:srgbClr val="00B050"/>
                                </a:solidFill>
                                <a:latin typeface="Cambria Math" panose="02040503050406030204" pitchFamily="18" charset="0"/>
                              </a:rPr>
                              <m:t>𝐶</m:t>
                            </m:r>
                          </m:e>
                          <m:sub>
                            <m:r>
                              <a:rPr lang="it-IT" b="0" i="1" smtClean="0">
                                <a:solidFill>
                                  <a:srgbClr val="00B050"/>
                                </a:solidFill>
                                <a:latin typeface="Cambria Math" panose="02040503050406030204" pitchFamily="18" charset="0"/>
                              </a:rPr>
                              <m:t>𝑛</m:t>
                            </m:r>
                          </m:sub>
                        </m:sSub>
                      </m:e>
                    </m:d>
                  </m:oMath>
                </a14:m>
                <a:endParaRPr lang="it-IT" b="0" dirty="0" smtClean="0"/>
              </a:p>
              <a:p>
                <a:pPr lvl="1"/>
                <a:endParaRPr lang="it-IT" dirty="0" smtClean="0"/>
              </a:p>
              <a:p>
                <a:pPr lvl="1"/>
                <a:r>
                  <a:rPr lang="it-IT" dirty="0" smtClean="0"/>
                  <a:t>Case 1: </a:t>
                </a:r>
                <a14:m>
                  <m:oMath xmlns:m="http://schemas.openxmlformats.org/officeDocument/2006/math">
                    <m:sSub>
                      <m:sSubPr>
                        <m:ctrlPr>
                          <a:rPr lang="it-IT" i="1" smtClean="0">
                            <a:latin typeface="Cambria Math" panose="02040503050406030204" pitchFamily="18" charset="0"/>
                          </a:rPr>
                        </m:ctrlPr>
                      </m:sSubPr>
                      <m:e>
                        <m:r>
                          <a:rPr lang="it-IT" b="0" i="1" smtClean="0">
                            <a:latin typeface="Cambria Math" panose="02040503050406030204" pitchFamily="18" charset="0"/>
                          </a:rPr>
                          <m:t>𝐶</m:t>
                        </m:r>
                      </m:e>
                      <m:sub>
                        <m:r>
                          <a:rPr lang="it-IT" b="0" i="1" smtClean="0">
                            <a:latin typeface="Cambria Math" panose="02040503050406030204" pitchFamily="18" charset="0"/>
                          </a:rPr>
                          <m:t>𝑛</m:t>
                        </m:r>
                      </m:sub>
                    </m:sSub>
                    <m:r>
                      <a:rPr lang="it-IT" b="0" i="1" smtClean="0">
                        <a:latin typeface="Cambria Math" panose="02040503050406030204" pitchFamily="18" charset="0"/>
                      </a:rPr>
                      <m:t>=0;</m:t>
                    </m:r>
                    <m:sSub>
                      <m:sSubPr>
                        <m:ctrlPr>
                          <a:rPr lang="it-IT" i="1">
                            <a:latin typeface="Cambria Math" panose="02040503050406030204" pitchFamily="18" charset="0"/>
                          </a:rPr>
                        </m:ctrlPr>
                      </m:sSubPr>
                      <m:e>
                        <m:r>
                          <a:rPr lang="it-IT" i="1">
                            <a:latin typeface="Cambria Math" panose="02040503050406030204" pitchFamily="18" charset="0"/>
                          </a:rPr>
                          <m:t>𝐶</m:t>
                        </m:r>
                      </m:e>
                      <m:sub>
                        <m:r>
                          <a:rPr lang="it-IT" i="1">
                            <a:latin typeface="Cambria Math" panose="02040503050406030204" pitchFamily="18" charset="0"/>
                          </a:rPr>
                          <m:t>𝑙</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𝑌</m:t>
                        </m:r>
                      </m:e>
                      <m:sub>
                        <m:r>
                          <a:rPr lang="it-IT" i="1">
                            <a:latin typeface="Cambria Math" panose="02040503050406030204" pitchFamily="18" charset="0"/>
                          </a:rPr>
                          <m:t>𝑙</m:t>
                        </m:r>
                      </m:sub>
                    </m:sSub>
                    <m:r>
                      <a:rPr lang="it-IT" i="1">
                        <a:latin typeface="Cambria Math" panose="02040503050406030204" pitchFamily="18" charset="0"/>
                      </a:rPr>
                      <m:t>+</m:t>
                    </m:r>
                    <m:d>
                      <m:dPr>
                        <m:ctrlPr>
                          <a:rPr lang="it-IT" i="1">
                            <a:latin typeface="Cambria Math" panose="02040503050406030204" pitchFamily="18" charset="0"/>
                          </a:rPr>
                        </m:ctrlPr>
                      </m:dPr>
                      <m:e>
                        <m:r>
                          <a:rPr lang="it-IT" i="1">
                            <a:latin typeface="Cambria Math" panose="02040503050406030204" pitchFamily="18" charset="0"/>
                          </a:rPr>
                          <m:t>1+</m:t>
                        </m:r>
                        <m:r>
                          <a:rPr lang="it-IT" i="1">
                            <a:latin typeface="Cambria Math" panose="02040503050406030204" pitchFamily="18" charset="0"/>
                          </a:rPr>
                          <m:t>𝑟</m:t>
                        </m:r>
                      </m:e>
                    </m:d>
                    <m:sSub>
                      <m:sSubPr>
                        <m:ctrlPr>
                          <a:rPr lang="it-IT" i="1" smtClean="0">
                            <a:latin typeface="Cambria Math" panose="02040503050406030204" pitchFamily="18" charset="0"/>
                          </a:rPr>
                        </m:ctrlPr>
                      </m:sSubPr>
                      <m:e>
                        <m:r>
                          <a:rPr lang="it-IT" b="0" i="1" smtClean="0">
                            <a:latin typeface="Cambria Math" panose="02040503050406030204" pitchFamily="18" charset="0"/>
                          </a:rPr>
                          <m:t>𝑌</m:t>
                        </m:r>
                      </m:e>
                      <m:sub>
                        <m:r>
                          <a:rPr lang="it-IT" b="0" i="1" smtClean="0">
                            <a:latin typeface="Cambria Math" panose="02040503050406030204" pitchFamily="18" charset="0"/>
                          </a:rPr>
                          <m:t>𝑛</m:t>
                        </m:r>
                      </m:sub>
                    </m:sSub>
                  </m:oMath>
                </a14:m>
                <a:endParaRPr lang="it-IT" dirty="0" smtClean="0"/>
              </a:p>
              <a:p>
                <a:pPr lvl="1"/>
                <a:r>
                  <a:rPr lang="it-IT" dirty="0"/>
                  <a:t>Case </a:t>
                </a:r>
                <a:r>
                  <a:rPr lang="it-IT" dirty="0" smtClean="0"/>
                  <a:t>2: </a:t>
                </a:r>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𝐶</m:t>
                        </m:r>
                      </m:e>
                      <m:sub>
                        <m:r>
                          <a:rPr lang="it-IT" b="0" i="1" smtClean="0">
                            <a:latin typeface="Cambria Math" panose="02040503050406030204" pitchFamily="18" charset="0"/>
                          </a:rPr>
                          <m:t>𝑙</m:t>
                        </m:r>
                      </m:sub>
                    </m:sSub>
                    <m:r>
                      <a:rPr lang="it-IT" i="1">
                        <a:latin typeface="Cambria Math" panose="02040503050406030204" pitchFamily="18" charset="0"/>
                      </a:rPr>
                      <m:t>=0;</m:t>
                    </m:r>
                    <m:sSub>
                      <m:sSubPr>
                        <m:ctrlPr>
                          <a:rPr lang="it-IT" i="1">
                            <a:latin typeface="Cambria Math" panose="02040503050406030204" pitchFamily="18" charset="0"/>
                          </a:rPr>
                        </m:ctrlPr>
                      </m:sSubPr>
                      <m:e>
                        <m:r>
                          <a:rPr lang="it-IT" i="1">
                            <a:latin typeface="Cambria Math" panose="02040503050406030204" pitchFamily="18" charset="0"/>
                          </a:rPr>
                          <m:t>𝐶</m:t>
                        </m:r>
                      </m:e>
                      <m:sub>
                        <m:r>
                          <a:rPr lang="it-IT" b="0" i="1" smtClean="0">
                            <a:latin typeface="Cambria Math" panose="02040503050406030204" pitchFamily="18" charset="0"/>
                          </a:rPr>
                          <m:t>𝑛</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𝑌</m:t>
                        </m:r>
                      </m:e>
                      <m:sub>
                        <m:r>
                          <a:rPr lang="it-IT" b="0" i="1" smtClean="0">
                            <a:latin typeface="Cambria Math" panose="02040503050406030204" pitchFamily="18" charset="0"/>
                          </a:rPr>
                          <m:t>𝑛</m:t>
                        </m:r>
                      </m:sub>
                    </m:sSub>
                    <m:r>
                      <a:rPr lang="it-IT" i="1">
                        <a:latin typeface="Cambria Math" panose="02040503050406030204" pitchFamily="18" charset="0"/>
                      </a:rPr>
                      <m:t>+</m:t>
                    </m:r>
                    <m:f>
                      <m:fPr>
                        <m:ctrlPr>
                          <a:rPr lang="it-IT" i="1" smtClean="0">
                            <a:latin typeface="Cambria Math" panose="02040503050406030204" pitchFamily="18" charset="0"/>
                          </a:rPr>
                        </m:ctrlPr>
                      </m:fPr>
                      <m:num>
                        <m:sSub>
                          <m:sSubPr>
                            <m:ctrlPr>
                              <a:rPr lang="it-IT" i="1">
                                <a:latin typeface="Cambria Math" panose="02040503050406030204" pitchFamily="18" charset="0"/>
                              </a:rPr>
                            </m:ctrlPr>
                          </m:sSubPr>
                          <m:e>
                            <m:r>
                              <a:rPr lang="it-IT" i="1">
                                <a:latin typeface="Cambria Math" panose="02040503050406030204" pitchFamily="18" charset="0"/>
                              </a:rPr>
                              <m:t>𝑌</m:t>
                            </m:r>
                          </m:e>
                          <m:sub>
                            <m:r>
                              <a:rPr lang="it-IT" b="0" i="1" smtClean="0">
                                <a:latin typeface="Cambria Math" panose="02040503050406030204" pitchFamily="18" charset="0"/>
                              </a:rPr>
                              <m:t>𝑙</m:t>
                            </m:r>
                          </m:sub>
                        </m:sSub>
                      </m:num>
                      <m:den>
                        <m:d>
                          <m:dPr>
                            <m:ctrlPr>
                              <a:rPr lang="it-IT" i="1">
                                <a:latin typeface="Cambria Math" panose="02040503050406030204" pitchFamily="18" charset="0"/>
                              </a:rPr>
                            </m:ctrlPr>
                          </m:dPr>
                          <m:e>
                            <m:r>
                              <a:rPr lang="it-IT" i="1">
                                <a:latin typeface="Cambria Math" panose="02040503050406030204" pitchFamily="18" charset="0"/>
                              </a:rPr>
                              <m:t>1+</m:t>
                            </m:r>
                            <m:r>
                              <a:rPr lang="it-IT" i="1">
                                <a:latin typeface="Cambria Math" panose="02040503050406030204" pitchFamily="18" charset="0"/>
                              </a:rPr>
                              <m:t>𝑟</m:t>
                            </m:r>
                          </m:e>
                        </m:d>
                      </m:den>
                    </m:f>
                  </m:oMath>
                </a14:m>
                <a:endParaRPr lang="it-IT" dirty="0" smtClean="0"/>
              </a:p>
              <a:p>
                <a:pPr lvl="1"/>
                <a:r>
                  <a:rPr lang="it-IT" dirty="0" smtClean="0"/>
                  <a:t>Case 3: </a:t>
                </a:r>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𝐶</m:t>
                        </m:r>
                      </m:e>
                      <m:sub>
                        <m:r>
                          <a:rPr lang="it-IT" i="1">
                            <a:latin typeface="Cambria Math" panose="02040503050406030204" pitchFamily="18" charset="0"/>
                          </a:rPr>
                          <m:t>𝑙</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b="0" i="1" smtClean="0">
                            <a:latin typeface="Cambria Math" panose="02040503050406030204" pitchFamily="18" charset="0"/>
                          </a:rPr>
                          <m:t>𝑌</m:t>
                        </m:r>
                      </m:e>
                      <m:sub>
                        <m:r>
                          <a:rPr lang="it-IT" i="1">
                            <a:latin typeface="Cambria Math" panose="02040503050406030204" pitchFamily="18" charset="0"/>
                          </a:rPr>
                          <m:t>𝑙</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𝐶</m:t>
                        </m:r>
                      </m:e>
                      <m:sub>
                        <m:r>
                          <a:rPr lang="it-IT" i="1">
                            <a:latin typeface="Cambria Math" panose="02040503050406030204" pitchFamily="18" charset="0"/>
                          </a:rPr>
                          <m:t>𝑛</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𝑌</m:t>
                        </m:r>
                      </m:e>
                      <m:sub>
                        <m:r>
                          <a:rPr lang="it-IT" i="1">
                            <a:latin typeface="Cambria Math" panose="02040503050406030204" pitchFamily="18" charset="0"/>
                          </a:rPr>
                          <m:t>𝑛</m:t>
                        </m:r>
                      </m:sub>
                    </m:sSub>
                  </m:oMath>
                </a14:m>
                <a:endParaRPr lang="it-IT" dirty="0" smtClean="0"/>
              </a:p>
            </p:txBody>
          </p:sp>
        </mc:Choice>
        <mc:Fallback xmlns="">
          <p:sp>
            <p:nvSpPr>
              <p:cNvPr id="3" name="Segnaposto contenuto 2"/>
              <p:cNvSpPr>
                <a:spLocks noGrp="1" noRot="1" noChangeAspect="1" noMove="1" noResize="1" noEditPoints="1" noAdjustHandles="1" noChangeArrowheads="1" noChangeShapeType="1" noTextEdit="1"/>
              </p:cNvSpPr>
              <p:nvPr>
                <p:ph sz="half" idx="1"/>
              </p:nvPr>
            </p:nvSpPr>
            <p:spPr>
              <a:xfrm>
                <a:off x="471055" y="1825625"/>
                <a:ext cx="5920219" cy="4351338"/>
              </a:xfrm>
              <a:blipFill>
                <a:blip r:embed="rId2"/>
                <a:stretch>
                  <a:fillRect/>
                </a:stretch>
              </a:blipFill>
            </p:spPr>
            <p:txBody>
              <a:bodyPr/>
              <a:lstStyle/>
              <a:p>
                <a:r>
                  <a:rPr lang="it-IT">
                    <a:noFill/>
                  </a:rPr>
                  <a:t> </a:t>
                </a:r>
              </a:p>
            </p:txBody>
          </p:sp>
        </mc:Fallback>
      </mc:AlternateContent>
      <p:pic>
        <p:nvPicPr>
          <p:cNvPr id="5" name="Immagine 4"/>
          <p:cNvPicPr>
            <a:picLocks noChangeAspect="1"/>
          </p:cNvPicPr>
          <p:nvPr/>
        </p:nvPicPr>
        <p:blipFill>
          <a:blip r:embed="rId3"/>
          <a:stretch>
            <a:fillRect/>
          </a:stretch>
        </p:blipFill>
        <p:spPr>
          <a:xfrm>
            <a:off x="6391274" y="1546802"/>
            <a:ext cx="5448300" cy="4743450"/>
          </a:xfrm>
          <a:prstGeom prst="rect">
            <a:avLst/>
          </a:prstGeom>
        </p:spPr>
      </p:pic>
    </p:spTree>
    <p:extLst>
      <p:ext uri="{BB962C8B-B14F-4D97-AF65-F5344CB8AC3E}">
        <p14:creationId xmlns:p14="http://schemas.microsoft.com/office/powerpoint/2010/main" val="1529140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err="1" smtClean="0"/>
              <a:t>Household</a:t>
            </a:r>
            <a:r>
              <a:rPr lang="it-IT" sz="4000" dirty="0" smtClean="0"/>
              <a:t> </a:t>
            </a:r>
            <a:r>
              <a:rPr lang="it-IT" sz="4000" dirty="0" err="1" smtClean="0"/>
              <a:t>consumption</a:t>
            </a:r>
            <a:r>
              <a:rPr lang="it-IT" sz="4000" dirty="0" smtClean="0"/>
              <a:t>: </a:t>
            </a:r>
            <a:r>
              <a:rPr lang="it-IT" sz="4000" dirty="0" err="1" smtClean="0"/>
              <a:t>fluctuations</a:t>
            </a:r>
            <a:r>
              <a:rPr lang="it-IT" sz="4000" dirty="0" smtClean="0"/>
              <a:t> in </a:t>
            </a:r>
            <a:r>
              <a:rPr lang="it-IT" sz="4000" dirty="0" err="1" smtClean="0"/>
              <a:t>income</a:t>
            </a:r>
            <a:r>
              <a:rPr lang="it-IT" sz="4000" dirty="0" smtClean="0"/>
              <a:t> </a:t>
            </a:r>
            <a:endParaRPr lang="it-IT" sz="4000" dirty="0"/>
          </a:p>
        </p:txBody>
      </p:sp>
      <p:pic>
        <p:nvPicPr>
          <p:cNvPr id="4" name="Immagine 3"/>
          <p:cNvPicPr>
            <a:picLocks noChangeAspect="1"/>
          </p:cNvPicPr>
          <p:nvPr/>
        </p:nvPicPr>
        <p:blipFill>
          <a:blip r:embed="rId2"/>
          <a:stretch>
            <a:fillRect/>
          </a:stretch>
        </p:blipFill>
        <p:spPr>
          <a:xfrm>
            <a:off x="3138343" y="1579852"/>
            <a:ext cx="6328930" cy="4762788"/>
          </a:xfrm>
          <a:prstGeom prst="rect">
            <a:avLst/>
          </a:prstGeom>
        </p:spPr>
      </p:pic>
    </p:spTree>
    <p:extLst>
      <p:ext uri="{BB962C8B-B14F-4D97-AF65-F5344CB8AC3E}">
        <p14:creationId xmlns:p14="http://schemas.microsoft.com/office/powerpoint/2010/main" val="3349993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err="1" smtClean="0"/>
              <a:t>Household</a:t>
            </a:r>
            <a:r>
              <a:rPr lang="it-IT" sz="4000" dirty="0" smtClean="0"/>
              <a:t> </a:t>
            </a:r>
            <a:r>
              <a:rPr lang="it-IT" sz="4000" dirty="0" err="1" smtClean="0"/>
              <a:t>consumption</a:t>
            </a:r>
            <a:r>
              <a:rPr lang="it-IT" sz="4000" dirty="0" smtClean="0"/>
              <a:t>: </a:t>
            </a:r>
            <a:r>
              <a:rPr lang="it-IT" sz="4000" dirty="0" err="1" smtClean="0"/>
              <a:t>coping</a:t>
            </a:r>
            <a:r>
              <a:rPr lang="it-IT" sz="4000" dirty="0" smtClean="0"/>
              <a:t> with </a:t>
            </a:r>
            <a:r>
              <a:rPr lang="it-IT" sz="4000" dirty="0" err="1" smtClean="0"/>
              <a:t>fluctations</a:t>
            </a:r>
            <a:endParaRPr lang="it-IT" sz="4000" dirty="0"/>
          </a:p>
        </p:txBody>
      </p:sp>
      <p:sp>
        <p:nvSpPr>
          <p:cNvPr id="4" name="Segnaposto contenuto 3"/>
          <p:cNvSpPr>
            <a:spLocks noGrp="1"/>
          </p:cNvSpPr>
          <p:nvPr>
            <p:ph idx="1"/>
          </p:nvPr>
        </p:nvSpPr>
        <p:spPr/>
        <p:txBody>
          <a:bodyPr>
            <a:normAutofit fontScale="92500" lnSpcReduction="20000"/>
          </a:bodyPr>
          <a:lstStyle/>
          <a:p>
            <a:pPr fontAlgn="base"/>
            <a:r>
              <a:rPr lang="en-GB" dirty="0"/>
              <a:t>People use two strategies to deal with shocks that are specific to their </a:t>
            </a:r>
            <a:r>
              <a:rPr lang="en-GB" dirty="0" smtClean="0"/>
              <a:t>household (shocks to </a:t>
            </a:r>
            <a:r>
              <a:rPr lang="en-GB" dirty="0" err="1" smtClean="0"/>
              <a:t>Yn</a:t>
            </a:r>
            <a:r>
              <a:rPr lang="en-GB" dirty="0" smtClean="0"/>
              <a:t> and </a:t>
            </a:r>
            <a:r>
              <a:rPr lang="en-GB" dirty="0" err="1" smtClean="0"/>
              <a:t>Yl</a:t>
            </a:r>
            <a:r>
              <a:rPr lang="en-GB" dirty="0" smtClean="0"/>
              <a:t>)</a:t>
            </a:r>
            <a:endParaRPr lang="it-IT" dirty="0"/>
          </a:p>
          <a:p>
            <a:pPr lvl="0" fontAlgn="base"/>
            <a:r>
              <a:rPr lang="en-GB" dirty="0">
                <a:solidFill>
                  <a:srgbClr val="FF0000"/>
                </a:solidFill>
              </a:rPr>
              <a:t>Self-insurance</a:t>
            </a:r>
            <a:r>
              <a:rPr lang="en-GB" dirty="0"/>
              <a:t> Households that encounter an unusually high income in some period will save, so that when their luck reverses, they can spend their savings. As we saw in Unit 10, they may also borrow in bad times if they can, depending on how credit-constrained they are. It is called self-insurance because other households are not involved.</a:t>
            </a:r>
            <a:endParaRPr lang="it-IT" dirty="0"/>
          </a:p>
          <a:p>
            <a:pPr lvl="0" fontAlgn="base"/>
            <a:r>
              <a:rPr lang="en-GB" dirty="0">
                <a:solidFill>
                  <a:srgbClr val="FF0000"/>
                </a:solidFill>
              </a:rPr>
              <a:t>Co-insurance</a:t>
            </a:r>
            <a:r>
              <a:rPr lang="en-GB" b="1" i="1" dirty="0"/>
              <a:t>: </a:t>
            </a:r>
            <a:r>
              <a:rPr lang="en-GB" dirty="0"/>
              <a:t>Households that have been fortunate during a particular period can help a household hit by bad luck. Sometimes this is done among members of extended families or among friends and neighbours. Since the mid-twentieth century, particularly in richer countries, co-insurance has taken the form of citizens paying taxes, which are then used to support individuals who are temporarily out of work, called unemployment benefits.</a:t>
            </a:r>
            <a:endParaRPr lang="it-IT" dirty="0"/>
          </a:p>
          <a:p>
            <a:endParaRPr lang="it-IT" dirty="0"/>
          </a:p>
        </p:txBody>
      </p:sp>
    </p:spTree>
    <p:extLst>
      <p:ext uri="{BB962C8B-B14F-4D97-AF65-F5344CB8AC3E}">
        <p14:creationId xmlns:p14="http://schemas.microsoft.com/office/powerpoint/2010/main" val="18119519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199" y="365125"/>
            <a:ext cx="10781145" cy="1325563"/>
          </a:xfrm>
        </p:spPr>
        <p:txBody>
          <a:bodyPr>
            <a:normAutofit/>
          </a:bodyPr>
          <a:lstStyle/>
          <a:p>
            <a:r>
              <a:rPr lang="it-IT" sz="4000" dirty="0" err="1" smtClean="0"/>
              <a:t>Household</a:t>
            </a:r>
            <a:r>
              <a:rPr lang="it-IT" sz="4000" dirty="0" smtClean="0"/>
              <a:t> </a:t>
            </a:r>
            <a:r>
              <a:rPr lang="it-IT" sz="4000" dirty="0" err="1" smtClean="0"/>
              <a:t>consumption</a:t>
            </a:r>
            <a:r>
              <a:rPr lang="it-IT" sz="4000" dirty="0" smtClean="0"/>
              <a:t>: </a:t>
            </a:r>
            <a:r>
              <a:rPr lang="it-IT" sz="4000" dirty="0" err="1" smtClean="0"/>
              <a:t>coping</a:t>
            </a:r>
            <a:r>
              <a:rPr lang="it-IT" sz="4000" dirty="0" smtClean="0"/>
              <a:t> with </a:t>
            </a:r>
            <a:r>
              <a:rPr lang="it-IT" sz="4000" dirty="0" err="1" smtClean="0"/>
              <a:t>fluctations</a:t>
            </a:r>
            <a:r>
              <a:rPr lang="it-IT" sz="4000" dirty="0" smtClean="0"/>
              <a:t>, 2</a:t>
            </a:r>
            <a:endParaRPr lang="it-IT" sz="4000" dirty="0"/>
          </a:p>
        </p:txBody>
      </p:sp>
      <p:sp>
        <p:nvSpPr>
          <p:cNvPr id="5" name="Segnaposto contenuto 4"/>
          <p:cNvSpPr>
            <a:spLocks noGrp="1"/>
          </p:cNvSpPr>
          <p:nvPr>
            <p:ph idx="1"/>
          </p:nvPr>
        </p:nvSpPr>
        <p:spPr/>
        <p:txBody>
          <a:bodyPr>
            <a:normAutofit fontScale="85000" lnSpcReduction="10000"/>
          </a:bodyPr>
          <a:lstStyle/>
          <a:p>
            <a:pPr fontAlgn="base"/>
            <a:r>
              <a:rPr lang="en-GB" dirty="0">
                <a:solidFill>
                  <a:srgbClr val="FF0000"/>
                </a:solidFill>
              </a:rPr>
              <a:t>Co-insurance is less effective if the bad shock hits everyone at the same time</a:t>
            </a:r>
            <a:r>
              <a:rPr lang="en-GB" dirty="0"/>
              <a:t>. When there is a drought, flood, or earthquake, it is more difficult for an agrarian economy to protect the wellbeing of the people who are affected. For example, it is not usually possible to store produce from a bumper harvest long enough to get through the next bad harvest, which may take several years to arrive.</a:t>
            </a:r>
            <a:endParaRPr lang="it-IT" dirty="0"/>
          </a:p>
          <a:p>
            <a:pPr fontAlgn="base"/>
            <a:r>
              <a:rPr lang="en-GB" dirty="0">
                <a:solidFill>
                  <a:srgbClr val="FF0000"/>
                </a:solidFill>
              </a:rPr>
              <a:t>But when these shocks hit, co-insurance may be even more necessary, as community survival requires that less badly hit households help the worst-hit households.</a:t>
            </a:r>
            <a:r>
              <a:rPr lang="en-GB" dirty="0"/>
              <a:t> In farming economies of the past that were based in volatile climates, people practised co-insurance based on trust, reciprocity, and altruism. These are norms, like the fairness norm we discussed in Unit 4, and they probably emerged and persisted because they helped people to survive in these regions that were often hit by bad weather shocks. Recent research suggests that they seem to have persisted even after climate had become largely unimportant for economic activity.</a:t>
            </a:r>
            <a:endParaRPr lang="it-IT" dirty="0"/>
          </a:p>
          <a:p>
            <a:endParaRPr lang="it-IT" dirty="0"/>
          </a:p>
        </p:txBody>
      </p:sp>
    </p:spTree>
    <p:extLst>
      <p:ext uri="{BB962C8B-B14F-4D97-AF65-F5344CB8AC3E}">
        <p14:creationId xmlns:p14="http://schemas.microsoft.com/office/powerpoint/2010/main" val="33232013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err="1" smtClean="0"/>
              <a:t>Household</a:t>
            </a:r>
            <a:r>
              <a:rPr lang="it-IT" sz="4000" dirty="0" smtClean="0"/>
              <a:t> </a:t>
            </a:r>
            <a:r>
              <a:rPr lang="it-IT" sz="4000" dirty="0" err="1" smtClean="0"/>
              <a:t>consumption</a:t>
            </a:r>
            <a:r>
              <a:rPr lang="it-IT" sz="4000" dirty="0" smtClean="0"/>
              <a:t>: </a:t>
            </a:r>
            <a:r>
              <a:rPr lang="it-IT" sz="4000" dirty="0" err="1" smtClean="0"/>
              <a:t>consumption</a:t>
            </a:r>
            <a:r>
              <a:rPr lang="it-IT" sz="4000" dirty="0" smtClean="0"/>
              <a:t> </a:t>
            </a:r>
            <a:r>
              <a:rPr lang="it-IT" sz="4000" dirty="0" err="1" smtClean="0"/>
              <a:t>smoothing</a:t>
            </a:r>
            <a:endParaRPr lang="it-IT" sz="4000" dirty="0"/>
          </a:p>
        </p:txBody>
      </p:sp>
      <p:sp>
        <p:nvSpPr>
          <p:cNvPr id="3" name="Segnaposto contenuto 2"/>
          <p:cNvSpPr>
            <a:spLocks noGrp="1"/>
          </p:cNvSpPr>
          <p:nvPr>
            <p:ph idx="1"/>
          </p:nvPr>
        </p:nvSpPr>
        <p:spPr/>
        <p:txBody>
          <a:bodyPr>
            <a:normAutofit fontScale="92500" lnSpcReduction="20000"/>
          </a:bodyPr>
          <a:lstStyle/>
          <a:p>
            <a:pPr fontAlgn="base"/>
            <a:r>
              <a:rPr lang="en-US" dirty="0">
                <a:solidFill>
                  <a:srgbClr val="FF0000"/>
                </a:solidFill>
              </a:rPr>
              <a:t>A basic source of stabilization in any economy comes from the desire of households to keep the level of their consumption of goods and services constant. </a:t>
            </a:r>
            <a:endParaRPr lang="en-US" dirty="0" smtClean="0">
              <a:solidFill>
                <a:srgbClr val="FF0000"/>
              </a:solidFill>
            </a:endParaRPr>
          </a:p>
          <a:p>
            <a:pPr fontAlgn="base"/>
            <a:r>
              <a:rPr lang="en-US" dirty="0" smtClean="0"/>
              <a:t>Keeping </a:t>
            </a:r>
            <a:r>
              <a:rPr lang="en-US" dirty="0"/>
              <a:t>a steady level of consumption means households have to plan. They think about what might happen to their income in the future, and they save and borrow to smooth the bumps in income. This is the self-insurance we discussed above.</a:t>
            </a:r>
          </a:p>
          <a:p>
            <a:pPr fontAlgn="base"/>
            <a:r>
              <a:rPr lang="en-US" dirty="0"/>
              <a:t>We have seen that this </a:t>
            </a:r>
            <a:r>
              <a:rPr lang="en-US" dirty="0" err="1"/>
              <a:t>behaviour</a:t>
            </a:r>
            <a:r>
              <a:rPr lang="en-US" dirty="0"/>
              <a:t> occurs in agrarian societies faced by weather and war shocks, but </a:t>
            </a:r>
            <a:r>
              <a:rPr lang="en-US" dirty="0">
                <a:solidFill>
                  <a:srgbClr val="FF0000"/>
                </a:solidFill>
              </a:rPr>
              <a:t>modern households also try to smooth their consumption</a:t>
            </a:r>
            <a:r>
              <a:rPr lang="en-US" dirty="0"/>
              <a:t>. One way to visualize this </a:t>
            </a:r>
            <a:r>
              <a:rPr lang="en-US" dirty="0" err="1"/>
              <a:t>behaviour</a:t>
            </a:r>
            <a:r>
              <a:rPr lang="en-US" dirty="0"/>
              <a:t> is to focus on predictable events. A young person thinking about life can imagine getting a job, then enjoying a period of working life with income higher than the starting salary, followed by years in retirement when income is lower than during working life.</a:t>
            </a:r>
          </a:p>
          <a:p>
            <a:endParaRPr lang="it-IT" dirty="0"/>
          </a:p>
        </p:txBody>
      </p:sp>
    </p:spTree>
    <p:extLst>
      <p:ext uri="{BB962C8B-B14F-4D97-AF65-F5344CB8AC3E}">
        <p14:creationId xmlns:p14="http://schemas.microsoft.com/office/powerpoint/2010/main" val="35064298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normAutofit/>
          </a:bodyPr>
          <a:lstStyle/>
          <a:p>
            <a:r>
              <a:rPr lang="it-IT" sz="3600" dirty="0" err="1"/>
              <a:t>Household</a:t>
            </a:r>
            <a:r>
              <a:rPr lang="it-IT" sz="3600" dirty="0"/>
              <a:t> </a:t>
            </a:r>
            <a:r>
              <a:rPr lang="it-IT" sz="3600" dirty="0" err="1"/>
              <a:t>consumption</a:t>
            </a:r>
            <a:r>
              <a:rPr lang="it-IT" sz="3600" dirty="0"/>
              <a:t>: </a:t>
            </a:r>
            <a:r>
              <a:rPr lang="it-IT" sz="3600" dirty="0" err="1"/>
              <a:t>consumption</a:t>
            </a:r>
            <a:r>
              <a:rPr lang="it-IT" sz="3600" dirty="0"/>
              <a:t> </a:t>
            </a:r>
            <a:r>
              <a:rPr lang="it-IT" sz="3600" dirty="0" err="1" smtClean="0"/>
              <a:t>smoothing</a:t>
            </a:r>
            <a:r>
              <a:rPr lang="it-IT" sz="3600" dirty="0" smtClean="0"/>
              <a:t> (2)</a:t>
            </a:r>
            <a:endParaRPr lang="it-IT" sz="3600" dirty="0"/>
          </a:p>
        </p:txBody>
      </p:sp>
      <p:sp>
        <p:nvSpPr>
          <p:cNvPr id="6" name="Segnaposto contenuto 5"/>
          <p:cNvSpPr>
            <a:spLocks noGrp="1"/>
          </p:cNvSpPr>
          <p:nvPr>
            <p:ph sz="half" idx="2"/>
          </p:nvPr>
        </p:nvSpPr>
        <p:spPr/>
        <p:txBody>
          <a:bodyPr>
            <a:normAutofit fontScale="85000" lnSpcReduction="20000"/>
          </a:bodyPr>
          <a:lstStyle/>
          <a:p>
            <a:pPr lvl="0" fontAlgn="base"/>
            <a:r>
              <a:rPr lang="en-GB" i="1" dirty="0"/>
              <a:t>The individual will make a judgement</a:t>
            </a:r>
            <a:r>
              <a:rPr lang="en-GB" dirty="0"/>
              <a:t>: This will be about whether the shock is temporary or permanent.</a:t>
            </a:r>
            <a:endParaRPr lang="it-IT" dirty="0"/>
          </a:p>
          <a:p>
            <a:pPr lvl="0" fontAlgn="base"/>
            <a:r>
              <a:rPr lang="en-GB" i="1" dirty="0"/>
              <a:t>If the shock is permanent</a:t>
            </a:r>
            <a:r>
              <a:rPr lang="en-GB" dirty="0"/>
              <a:t>: We should adjust the red line in Figure 13.10 up or down to reflect the new long-run level of consumption that the individual adopts, consistent with the new pattern of forecast income.</a:t>
            </a:r>
            <a:endParaRPr lang="it-IT" dirty="0"/>
          </a:p>
          <a:p>
            <a:pPr lvl="0" fontAlgn="base"/>
            <a:r>
              <a:rPr lang="en-GB" i="1" dirty="0"/>
              <a:t>If the shock is temporary</a:t>
            </a:r>
            <a:r>
              <a:rPr lang="en-GB" dirty="0"/>
              <a:t>: Little will change. A temporary fluctuation in income has almost no effect on the lifetime consumption plan, because it makes only a small change to lifetime income.</a:t>
            </a:r>
            <a:endParaRPr lang="it-IT" dirty="0"/>
          </a:p>
          <a:p>
            <a:endParaRPr lang="it-IT" dirty="0"/>
          </a:p>
        </p:txBody>
      </p:sp>
      <p:pic>
        <p:nvPicPr>
          <p:cNvPr id="7" name="Immagine 6"/>
          <p:cNvPicPr>
            <a:picLocks noChangeAspect="1"/>
          </p:cNvPicPr>
          <p:nvPr/>
        </p:nvPicPr>
        <p:blipFill>
          <a:blip r:embed="rId2"/>
          <a:stretch>
            <a:fillRect/>
          </a:stretch>
        </p:blipFill>
        <p:spPr>
          <a:xfrm>
            <a:off x="625330" y="1825625"/>
            <a:ext cx="5362575" cy="3438525"/>
          </a:xfrm>
          <a:prstGeom prst="rect">
            <a:avLst/>
          </a:prstGeom>
        </p:spPr>
      </p:pic>
    </p:spTree>
    <p:extLst>
      <p:ext uri="{BB962C8B-B14F-4D97-AF65-F5344CB8AC3E}">
        <p14:creationId xmlns:p14="http://schemas.microsoft.com/office/powerpoint/2010/main" val="2947928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err="1" smtClean="0"/>
              <a:t>Household</a:t>
            </a:r>
            <a:r>
              <a:rPr lang="it-IT" sz="4000" dirty="0" smtClean="0"/>
              <a:t> </a:t>
            </a:r>
            <a:r>
              <a:rPr lang="it-IT" sz="4000" dirty="0" err="1" smtClean="0"/>
              <a:t>consumption</a:t>
            </a:r>
            <a:r>
              <a:rPr lang="it-IT" sz="4000" dirty="0" smtClean="0"/>
              <a:t>: </a:t>
            </a:r>
            <a:r>
              <a:rPr lang="it-IT" sz="4000" dirty="0" err="1" smtClean="0"/>
              <a:t>obstacles</a:t>
            </a:r>
            <a:r>
              <a:rPr lang="it-IT" sz="4000" dirty="0" smtClean="0"/>
              <a:t> to </a:t>
            </a:r>
            <a:r>
              <a:rPr lang="it-IT" sz="4000" dirty="0" err="1" smtClean="0"/>
              <a:t>consumption</a:t>
            </a:r>
            <a:r>
              <a:rPr lang="it-IT" sz="4000" dirty="0" smtClean="0"/>
              <a:t> </a:t>
            </a:r>
            <a:r>
              <a:rPr lang="it-IT" sz="4000" dirty="0" err="1" smtClean="0"/>
              <a:t>smoothing</a:t>
            </a:r>
            <a:endParaRPr lang="it-IT" sz="4000" dirty="0"/>
          </a:p>
        </p:txBody>
      </p:sp>
      <p:sp>
        <p:nvSpPr>
          <p:cNvPr id="3" name="Segnaposto contenuto 2"/>
          <p:cNvSpPr>
            <a:spLocks noGrp="1"/>
          </p:cNvSpPr>
          <p:nvPr>
            <p:ph idx="1"/>
          </p:nvPr>
        </p:nvSpPr>
        <p:spPr/>
        <p:txBody>
          <a:bodyPr>
            <a:normAutofit fontScale="92500" lnSpcReduction="10000"/>
          </a:bodyPr>
          <a:lstStyle/>
          <a:p>
            <a:pPr fontAlgn="base"/>
            <a:r>
              <a:rPr lang="en-US" dirty="0"/>
              <a:t>There are three other things that constrain the ways in which households can smooth their consumption when faced with income shocks. The first two concern limits on self-insurance, the third is a limit on co-insurance:</a:t>
            </a:r>
          </a:p>
          <a:p>
            <a:pPr fontAlgn="base"/>
            <a:r>
              <a:rPr lang="en-US" i="1" dirty="0">
                <a:solidFill>
                  <a:srgbClr val="FF0000"/>
                </a:solidFill>
              </a:rPr>
              <a:t>Credit constraints or credit market exclusion</a:t>
            </a:r>
            <a:r>
              <a:rPr lang="en-US" i="1" dirty="0"/>
              <a:t>:</a:t>
            </a:r>
            <a:r>
              <a:rPr lang="en-US" dirty="0"/>
              <a:t> Introduced in Unit 10, this restricts a family’s ability to borrow in order to sustain consumption when income has fallen.</a:t>
            </a:r>
          </a:p>
          <a:p>
            <a:pPr fontAlgn="base"/>
            <a:r>
              <a:rPr lang="en-US" i="1" dirty="0">
                <a:solidFill>
                  <a:srgbClr val="FF0000"/>
                </a:solidFill>
              </a:rPr>
              <a:t>Weakness of will</a:t>
            </a:r>
            <a:r>
              <a:rPr lang="en-US" i="1" dirty="0"/>
              <a:t>:</a:t>
            </a:r>
            <a:r>
              <a:rPr lang="en-US" dirty="0"/>
              <a:t> A characteristic of human </a:t>
            </a:r>
            <a:r>
              <a:rPr lang="en-US" dirty="0" err="1"/>
              <a:t>behaviour</a:t>
            </a:r>
            <a:r>
              <a:rPr lang="en-US" dirty="0"/>
              <a:t> that leads people to be unable to carry out the plans—for example, saving in anticipation of a negative income shock—that they know would make them better off.</a:t>
            </a:r>
          </a:p>
          <a:p>
            <a:pPr fontAlgn="base"/>
            <a:r>
              <a:rPr lang="en-US" i="1" dirty="0">
                <a:solidFill>
                  <a:srgbClr val="FF0000"/>
                </a:solidFill>
              </a:rPr>
              <a:t>Limited co-insurance</a:t>
            </a:r>
            <a:r>
              <a:rPr lang="en-US" i="1" dirty="0"/>
              <a:t>:</a:t>
            </a:r>
            <a:r>
              <a:rPr lang="en-US" dirty="0"/>
              <a:t> So that those with a fall in income cannot expect much support in sustaining their incomes from others more fortunate than them.</a:t>
            </a:r>
          </a:p>
          <a:p>
            <a:endParaRPr lang="it-IT" dirty="0"/>
          </a:p>
        </p:txBody>
      </p:sp>
    </p:spTree>
    <p:extLst>
      <p:ext uri="{BB962C8B-B14F-4D97-AF65-F5344CB8AC3E}">
        <p14:creationId xmlns:p14="http://schemas.microsoft.com/office/powerpoint/2010/main" val="4066397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04455" y="88035"/>
            <a:ext cx="10515600" cy="881784"/>
          </a:xfrm>
        </p:spPr>
        <p:txBody>
          <a:bodyPr>
            <a:normAutofit/>
          </a:bodyPr>
          <a:lstStyle/>
          <a:p>
            <a:pPr algn="ctr"/>
            <a:r>
              <a:rPr lang="it-IT" sz="4000" dirty="0" err="1" smtClean="0"/>
              <a:t>Household</a:t>
            </a:r>
            <a:r>
              <a:rPr lang="it-IT" sz="4000" dirty="0" smtClean="0"/>
              <a:t> </a:t>
            </a:r>
            <a:r>
              <a:rPr lang="it-IT" sz="4000" dirty="0" err="1" smtClean="0"/>
              <a:t>consumption</a:t>
            </a:r>
            <a:r>
              <a:rPr lang="it-IT" sz="4000" dirty="0" smtClean="0"/>
              <a:t>: credit </a:t>
            </a:r>
            <a:r>
              <a:rPr lang="it-IT" sz="4000" dirty="0" err="1" smtClean="0"/>
              <a:t>constraints</a:t>
            </a:r>
            <a:endParaRPr lang="it-IT" sz="4000" dirty="0"/>
          </a:p>
        </p:txBody>
      </p:sp>
      <p:pic>
        <p:nvPicPr>
          <p:cNvPr id="5" name="Immagine 4"/>
          <p:cNvPicPr>
            <a:picLocks noChangeAspect="1"/>
          </p:cNvPicPr>
          <p:nvPr/>
        </p:nvPicPr>
        <p:blipFill>
          <a:blip r:embed="rId2"/>
          <a:stretch>
            <a:fillRect/>
          </a:stretch>
        </p:blipFill>
        <p:spPr>
          <a:xfrm>
            <a:off x="2854036" y="1039947"/>
            <a:ext cx="5800438" cy="5421269"/>
          </a:xfrm>
          <a:prstGeom prst="rect">
            <a:avLst/>
          </a:prstGeom>
        </p:spPr>
      </p:pic>
    </p:spTree>
    <p:extLst>
      <p:ext uri="{BB962C8B-B14F-4D97-AF65-F5344CB8AC3E}">
        <p14:creationId xmlns:p14="http://schemas.microsoft.com/office/powerpoint/2010/main" val="18080458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04455" y="88035"/>
            <a:ext cx="10515600" cy="881784"/>
          </a:xfrm>
        </p:spPr>
        <p:txBody>
          <a:bodyPr>
            <a:normAutofit/>
          </a:bodyPr>
          <a:lstStyle/>
          <a:p>
            <a:pPr algn="ctr"/>
            <a:r>
              <a:rPr lang="it-IT" sz="4000" dirty="0" err="1" smtClean="0"/>
              <a:t>Household</a:t>
            </a:r>
            <a:r>
              <a:rPr lang="it-IT" sz="4000" dirty="0" smtClean="0"/>
              <a:t> </a:t>
            </a:r>
            <a:r>
              <a:rPr lang="it-IT" sz="4000" dirty="0" err="1" smtClean="0"/>
              <a:t>consumption</a:t>
            </a:r>
            <a:r>
              <a:rPr lang="it-IT" sz="4000" dirty="0" smtClean="0"/>
              <a:t>: </a:t>
            </a:r>
            <a:r>
              <a:rPr lang="it-IT" sz="4000" dirty="0" err="1" smtClean="0"/>
              <a:t>weak</a:t>
            </a:r>
            <a:r>
              <a:rPr lang="it-IT" sz="4000" dirty="0" smtClean="0"/>
              <a:t> </a:t>
            </a:r>
            <a:r>
              <a:rPr lang="it-IT" sz="4000" dirty="0" err="1" smtClean="0"/>
              <a:t>will</a:t>
            </a:r>
            <a:endParaRPr lang="it-IT" sz="4000" dirty="0"/>
          </a:p>
        </p:txBody>
      </p:sp>
      <p:pic>
        <p:nvPicPr>
          <p:cNvPr id="3" name="Immagine 2"/>
          <p:cNvPicPr>
            <a:picLocks noChangeAspect="1"/>
          </p:cNvPicPr>
          <p:nvPr/>
        </p:nvPicPr>
        <p:blipFill>
          <a:blip r:embed="rId2"/>
          <a:stretch>
            <a:fillRect/>
          </a:stretch>
        </p:blipFill>
        <p:spPr>
          <a:xfrm>
            <a:off x="3472873" y="969819"/>
            <a:ext cx="5057053" cy="5495272"/>
          </a:xfrm>
          <a:prstGeom prst="rect">
            <a:avLst/>
          </a:prstGeom>
        </p:spPr>
      </p:pic>
    </p:spTree>
    <p:extLst>
      <p:ext uri="{BB962C8B-B14F-4D97-AF65-F5344CB8AC3E}">
        <p14:creationId xmlns:p14="http://schemas.microsoft.com/office/powerpoint/2010/main" val="3784003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Homeworks</a:t>
            </a:r>
            <a:endParaRPr lang="it-IT" dirty="0"/>
          </a:p>
        </p:txBody>
      </p:sp>
      <p:sp>
        <p:nvSpPr>
          <p:cNvPr id="3" name="Segnaposto contenuto 2"/>
          <p:cNvSpPr>
            <a:spLocks noGrp="1"/>
          </p:cNvSpPr>
          <p:nvPr>
            <p:ph idx="1"/>
          </p:nvPr>
        </p:nvSpPr>
        <p:spPr/>
        <p:txBody>
          <a:bodyPr/>
          <a:lstStyle/>
          <a:p>
            <a:r>
              <a:rPr lang="it-IT" dirty="0" err="1" smtClean="0"/>
              <a:t>Section</a:t>
            </a:r>
            <a:r>
              <a:rPr lang="it-IT" dirty="0" smtClean="0"/>
              <a:t> 13.5, 13.6</a:t>
            </a:r>
            <a:endParaRPr lang="it-IT" dirty="0"/>
          </a:p>
        </p:txBody>
      </p:sp>
    </p:spTree>
    <p:extLst>
      <p:ext uri="{BB962C8B-B14F-4D97-AF65-F5344CB8AC3E}">
        <p14:creationId xmlns:p14="http://schemas.microsoft.com/office/powerpoint/2010/main" val="137966775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4499</TotalTime>
  <Words>714</Words>
  <Application>Microsoft Office PowerPoint</Application>
  <PresentationFormat>Widescreen</PresentationFormat>
  <Paragraphs>43</Paragraphs>
  <Slides>12</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12</vt:i4>
      </vt:variant>
    </vt:vector>
  </HeadingPairs>
  <TitlesOfParts>
    <vt:vector size="17" baseType="lpstr">
      <vt:lpstr>Arial</vt:lpstr>
      <vt:lpstr>Calibri</vt:lpstr>
      <vt:lpstr>Calibri Light</vt:lpstr>
      <vt:lpstr>Cambria Math</vt:lpstr>
      <vt:lpstr>Tema di Office</vt:lpstr>
      <vt:lpstr>Macroeconomics  Lecture 14 18.05.24</vt:lpstr>
      <vt:lpstr>Consumption</vt:lpstr>
      <vt:lpstr>Household consumption: Julia and Marco</vt:lpstr>
      <vt:lpstr>Household consumption: fluctuations in income </vt:lpstr>
      <vt:lpstr>Household consumption: coping with fluctations</vt:lpstr>
      <vt:lpstr>Household consumption: coping with fluctations, 2</vt:lpstr>
      <vt:lpstr>Household consumption: consumption smoothing</vt:lpstr>
      <vt:lpstr>Household consumption: consumption smoothing (2)</vt:lpstr>
      <vt:lpstr>Household consumption: obstacles to consumption smoothing</vt:lpstr>
      <vt:lpstr>Household consumption: credit constraints</vt:lpstr>
      <vt:lpstr>Household consumption: weak will</vt:lpstr>
      <vt:lpstr>Homeworks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342</cp:revision>
  <dcterms:created xsi:type="dcterms:W3CDTF">2020-08-16T17:14:48Z</dcterms:created>
  <dcterms:modified xsi:type="dcterms:W3CDTF">2024-05-15T05:40:16Z</dcterms:modified>
</cp:coreProperties>
</file>