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8" r:id="rId2"/>
    <p:sldId id="259" r:id="rId3"/>
    <p:sldId id="284" r:id="rId4"/>
    <p:sldId id="290" r:id="rId5"/>
    <p:sldId id="302" r:id="rId6"/>
    <p:sldId id="285" r:id="rId7"/>
    <p:sldId id="309" r:id="rId8"/>
    <p:sldId id="310" r:id="rId9"/>
    <p:sldId id="306" r:id="rId10"/>
    <p:sldId id="286" r:id="rId11"/>
    <p:sldId id="296" r:id="rId12"/>
    <p:sldId id="303" r:id="rId13"/>
    <p:sldId id="287" r:id="rId14"/>
    <p:sldId id="304" r:id="rId15"/>
    <p:sldId id="305" r:id="rId16"/>
    <p:sldId id="307" r:id="rId1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20/05/2024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20/05/2024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20/05/2024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20/05/2024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20/05/2024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20/05/2024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15</a:t>
            </a:r>
            <a:r>
              <a:rPr lang="it-IT" sz="3000" smtClean="0"/>
              <a:t/>
            </a:r>
            <a:br>
              <a:rPr lang="it-IT" sz="3000" smtClean="0"/>
            </a:br>
            <a:r>
              <a:rPr lang="it-IT" sz="3000" smtClean="0"/>
              <a:t>21.05.24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2417062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Today’s</a:t>
            </a:r>
            <a:r>
              <a:rPr lang="it-IT" dirty="0" smtClean="0"/>
              <a:t> </a:t>
            </a:r>
            <a:r>
              <a:rPr lang="it-IT" dirty="0" err="1" smtClean="0"/>
              <a:t>key</a:t>
            </a:r>
            <a:r>
              <a:rPr lang="it-IT" dirty="0" smtClean="0"/>
              <a:t> </a:t>
            </a:r>
            <a:r>
              <a:rPr lang="it-IT" dirty="0" err="1"/>
              <a:t>concepts</a:t>
            </a:r>
            <a:endParaRPr lang="it-IT" dirty="0"/>
          </a:p>
        </p:txBody>
      </p:sp>
      <p:sp>
        <p:nvSpPr>
          <p:cNvPr id="3" name="Segnaposto contenuto 2"/>
          <p:cNvSpPr>
            <a:spLocks noGrp="1"/>
          </p:cNvSpPr>
          <p:nvPr>
            <p:ph idx="1"/>
          </p:nvPr>
        </p:nvSpPr>
        <p:spPr/>
        <p:txBody>
          <a:bodyPr>
            <a:normAutofit/>
          </a:bodyPr>
          <a:lstStyle/>
          <a:p>
            <a:r>
              <a:rPr lang="it-IT" dirty="0" smtClean="0"/>
              <a:t>GDP = </a:t>
            </a:r>
            <a:r>
              <a:rPr lang="it-IT" dirty="0" smtClean="0">
                <a:solidFill>
                  <a:srgbClr val="FF0000"/>
                </a:solidFill>
              </a:rPr>
              <a:t>C</a:t>
            </a:r>
            <a:r>
              <a:rPr lang="it-IT" dirty="0" smtClean="0"/>
              <a:t> + </a:t>
            </a:r>
            <a:r>
              <a:rPr lang="it-IT" dirty="0" smtClean="0">
                <a:solidFill>
                  <a:srgbClr val="FF0000"/>
                </a:solidFill>
              </a:rPr>
              <a:t>I</a:t>
            </a:r>
            <a:r>
              <a:rPr lang="it-IT" dirty="0" smtClean="0"/>
              <a:t> + G + X - M</a:t>
            </a:r>
          </a:p>
          <a:p>
            <a:r>
              <a:rPr lang="it-IT" dirty="0" err="1" smtClean="0">
                <a:solidFill>
                  <a:srgbClr val="FF0000"/>
                </a:solidFill>
              </a:rPr>
              <a:t>Investment</a:t>
            </a:r>
            <a:endParaRPr lang="it-IT" dirty="0" smtClean="0">
              <a:solidFill>
                <a:srgbClr val="FF0000"/>
              </a:solidFill>
            </a:endParaRPr>
          </a:p>
          <a:p>
            <a:pPr lvl="1"/>
            <a:r>
              <a:rPr lang="it-IT" dirty="0" smtClean="0"/>
              <a:t>Money </a:t>
            </a:r>
            <a:r>
              <a:rPr lang="it-IT" dirty="0" err="1" smtClean="0"/>
              <a:t>spent</a:t>
            </a:r>
            <a:r>
              <a:rPr lang="it-IT" dirty="0" smtClean="0"/>
              <a:t> by </a:t>
            </a:r>
            <a:r>
              <a:rPr lang="it-IT" dirty="0" smtClean="0">
                <a:solidFill>
                  <a:srgbClr val="FF0000"/>
                </a:solidFill>
              </a:rPr>
              <a:t>companies</a:t>
            </a:r>
            <a:r>
              <a:rPr lang="it-IT" dirty="0" smtClean="0"/>
              <a:t> on new </a:t>
            </a:r>
            <a:r>
              <a:rPr lang="it-IT" dirty="0" err="1" smtClean="0"/>
              <a:t>equipment</a:t>
            </a:r>
            <a:r>
              <a:rPr lang="it-IT" dirty="0" smtClean="0"/>
              <a:t>, commercial </a:t>
            </a:r>
            <a:r>
              <a:rPr lang="it-IT" dirty="0" err="1" smtClean="0"/>
              <a:t>buildings</a:t>
            </a:r>
            <a:r>
              <a:rPr lang="it-IT" dirty="0" smtClean="0"/>
              <a:t>, new </a:t>
            </a:r>
            <a:r>
              <a:rPr lang="it-IT" dirty="0" err="1" smtClean="0"/>
              <a:t>housing</a:t>
            </a:r>
            <a:r>
              <a:rPr lang="it-IT" dirty="0" smtClean="0"/>
              <a:t>, </a:t>
            </a:r>
            <a:r>
              <a:rPr lang="it-IT" dirty="0" err="1" smtClean="0"/>
              <a:t>inventories</a:t>
            </a:r>
            <a:r>
              <a:rPr lang="it-IT" dirty="0" smtClean="0"/>
              <a:t> (</a:t>
            </a:r>
            <a:r>
              <a:rPr lang="it-IT" dirty="0" err="1" smtClean="0"/>
              <a:t>raw</a:t>
            </a:r>
            <a:r>
              <a:rPr lang="it-IT" dirty="0" smtClean="0"/>
              <a:t> </a:t>
            </a:r>
            <a:r>
              <a:rPr lang="it-IT" dirty="0" err="1" smtClean="0"/>
              <a:t>materials</a:t>
            </a:r>
            <a:r>
              <a:rPr lang="it-IT" dirty="0"/>
              <a:t> </a:t>
            </a:r>
            <a:r>
              <a:rPr lang="it-IT" dirty="0" smtClean="0"/>
              <a:t>semi-</a:t>
            </a:r>
            <a:r>
              <a:rPr lang="it-IT" dirty="0" err="1" smtClean="0"/>
              <a:t>finished</a:t>
            </a:r>
            <a:r>
              <a:rPr lang="it-IT" dirty="0" smtClean="0"/>
              <a:t> </a:t>
            </a:r>
            <a:r>
              <a:rPr lang="it-IT" dirty="0" err="1" smtClean="0"/>
              <a:t>products</a:t>
            </a:r>
            <a:r>
              <a:rPr lang="it-IT" dirty="0" smtClean="0"/>
              <a:t>, </a:t>
            </a:r>
            <a:r>
              <a:rPr lang="it-IT" dirty="0" err="1" smtClean="0"/>
              <a:t>final</a:t>
            </a:r>
            <a:r>
              <a:rPr lang="it-IT" dirty="0" smtClean="0"/>
              <a:t> </a:t>
            </a:r>
            <a:r>
              <a:rPr lang="it-IT" dirty="0" err="1" smtClean="0"/>
              <a:t>goods</a:t>
            </a:r>
            <a:r>
              <a:rPr lang="it-IT" dirty="0" smtClean="0"/>
              <a:t>)</a:t>
            </a:r>
          </a:p>
          <a:p>
            <a:pPr lvl="1"/>
            <a:r>
              <a:rPr lang="it-IT" dirty="0" err="1" smtClean="0"/>
              <a:t>Gross</a:t>
            </a:r>
            <a:r>
              <a:rPr lang="it-IT" dirty="0" smtClean="0"/>
              <a:t> </a:t>
            </a:r>
            <a:r>
              <a:rPr lang="it-IT" dirty="0" err="1" smtClean="0"/>
              <a:t>investment</a:t>
            </a:r>
            <a:r>
              <a:rPr lang="it-IT" dirty="0" smtClean="0"/>
              <a:t> (</a:t>
            </a:r>
            <a:r>
              <a:rPr lang="it-IT" dirty="0" smtClean="0">
                <a:solidFill>
                  <a:srgbClr val="FF0000"/>
                </a:solidFill>
              </a:rPr>
              <a:t>I</a:t>
            </a:r>
            <a:r>
              <a:rPr lang="it-IT" dirty="0" smtClean="0"/>
              <a:t>) versus net </a:t>
            </a:r>
            <a:r>
              <a:rPr lang="it-IT" dirty="0" err="1" smtClean="0"/>
              <a:t>investment</a:t>
            </a:r>
            <a:r>
              <a:rPr lang="it-IT" dirty="0" smtClean="0"/>
              <a:t> (</a:t>
            </a:r>
            <a:r>
              <a:rPr lang="it-IT" dirty="0" smtClean="0">
                <a:solidFill>
                  <a:srgbClr val="FF0000"/>
                </a:solidFill>
              </a:rPr>
              <a:t>I – </a:t>
            </a:r>
            <a:r>
              <a:rPr lang="el-GR" dirty="0" smtClean="0">
                <a:solidFill>
                  <a:srgbClr val="FF0000"/>
                </a:solidFill>
              </a:rPr>
              <a:t>δ</a:t>
            </a:r>
            <a:r>
              <a:rPr lang="it-IT" dirty="0" smtClean="0">
                <a:solidFill>
                  <a:srgbClr val="FF0000"/>
                </a:solidFill>
              </a:rPr>
              <a:t>K = ∆K, 0 &lt; </a:t>
            </a:r>
            <a:r>
              <a:rPr lang="el-GR" dirty="0" smtClean="0">
                <a:solidFill>
                  <a:srgbClr val="FF0000"/>
                </a:solidFill>
              </a:rPr>
              <a:t>δ</a:t>
            </a:r>
            <a:r>
              <a:rPr lang="it-IT" dirty="0" smtClean="0">
                <a:solidFill>
                  <a:srgbClr val="FF0000"/>
                </a:solidFill>
              </a:rPr>
              <a:t> &lt; 1 </a:t>
            </a:r>
            <a:r>
              <a:rPr lang="it-IT" dirty="0" err="1" smtClean="0">
                <a:solidFill>
                  <a:srgbClr val="FF0000"/>
                </a:solidFill>
              </a:rPr>
              <a:t>avergare</a:t>
            </a:r>
            <a:r>
              <a:rPr lang="it-IT" dirty="0" smtClean="0">
                <a:solidFill>
                  <a:srgbClr val="FF0000"/>
                </a:solidFill>
              </a:rPr>
              <a:t> </a:t>
            </a:r>
            <a:r>
              <a:rPr lang="it-IT" dirty="0" err="1" smtClean="0">
                <a:solidFill>
                  <a:srgbClr val="FF0000"/>
                </a:solidFill>
              </a:rPr>
              <a:t>depreication</a:t>
            </a:r>
            <a:r>
              <a:rPr lang="it-IT" dirty="0" smtClean="0">
                <a:solidFill>
                  <a:srgbClr val="FF0000"/>
                </a:solidFill>
              </a:rPr>
              <a:t> rate, </a:t>
            </a:r>
            <a:r>
              <a:rPr lang="it-IT" dirty="0" err="1" smtClean="0">
                <a:solidFill>
                  <a:srgbClr val="FF0000"/>
                </a:solidFill>
              </a:rPr>
              <a:t>depreciation</a:t>
            </a:r>
            <a:r>
              <a:rPr lang="it-IT" dirty="0" smtClean="0">
                <a:solidFill>
                  <a:srgbClr val="FF0000"/>
                </a:solidFill>
              </a:rPr>
              <a:t> = </a:t>
            </a:r>
            <a:r>
              <a:rPr lang="it-IT" dirty="0" err="1" smtClean="0">
                <a:solidFill>
                  <a:srgbClr val="FF0000"/>
                </a:solidFill>
              </a:rPr>
              <a:t>loss</a:t>
            </a:r>
            <a:r>
              <a:rPr lang="it-IT" dirty="0" smtClean="0">
                <a:solidFill>
                  <a:srgbClr val="FF0000"/>
                </a:solidFill>
              </a:rPr>
              <a:t> in the </a:t>
            </a:r>
            <a:r>
              <a:rPr lang="it-IT" dirty="0" err="1" smtClean="0">
                <a:solidFill>
                  <a:srgbClr val="FF0000"/>
                </a:solidFill>
              </a:rPr>
              <a:t>value</a:t>
            </a:r>
            <a:r>
              <a:rPr lang="it-IT" dirty="0" smtClean="0">
                <a:solidFill>
                  <a:srgbClr val="FF0000"/>
                </a:solidFill>
              </a:rPr>
              <a:t> of capital due to use</a:t>
            </a:r>
            <a:r>
              <a:rPr lang="it-IT" dirty="0" smtClean="0"/>
              <a:t>)</a:t>
            </a:r>
          </a:p>
          <a:p>
            <a:pPr lvl="1"/>
            <a:r>
              <a:rPr lang="it-IT" dirty="0" err="1" smtClean="0"/>
              <a:t>Volatility</a:t>
            </a:r>
            <a:endParaRPr lang="it-IT" dirty="0"/>
          </a:p>
          <a:p>
            <a:r>
              <a:rPr lang="it-IT" dirty="0" err="1" smtClean="0">
                <a:solidFill>
                  <a:srgbClr val="FF0000"/>
                </a:solidFill>
              </a:rPr>
              <a:t>Inflation</a:t>
            </a:r>
            <a:endParaRPr lang="it-IT" dirty="0">
              <a:solidFill>
                <a:srgbClr val="FF0000"/>
              </a:solidFill>
            </a:endParaRPr>
          </a:p>
          <a:p>
            <a:endParaRPr lang="it-IT" dirty="0">
              <a:solidFill>
                <a:srgbClr val="FF0000"/>
              </a:solidFill>
            </a:endParaRPr>
          </a:p>
          <a:p>
            <a:pPr marL="457200" lvl="1" indent="0" fontAlgn="base">
              <a:buNone/>
            </a:pPr>
            <a:endParaRPr lang="it-IT" dirty="0"/>
          </a:p>
        </p:txBody>
      </p:sp>
    </p:spTree>
    <p:extLst>
      <p:ext uri="{BB962C8B-B14F-4D97-AF65-F5344CB8AC3E}">
        <p14:creationId xmlns:p14="http://schemas.microsoft.com/office/powerpoint/2010/main" val="825715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Introducing</a:t>
            </a:r>
            <a:r>
              <a:rPr lang="it-IT" dirty="0" smtClean="0"/>
              <a:t> </a:t>
            </a:r>
            <a:r>
              <a:rPr lang="it-IT" dirty="0" err="1" smtClean="0"/>
              <a:t>investment</a:t>
            </a:r>
            <a:r>
              <a:rPr lang="it-IT" dirty="0" smtClean="0"/>
              <a:t> </a:t>
            </a:r>
            <a:r>
              <a:rPr lang="it-IT" dirty="0" err="1" smtClean="0"/>
              <a:t>volatility</a:t>
            </a:r>
            <a:endParaRPr lang="it-IT" dirty="0"/>
          </a:p>
        </p:txBody>
      </p:sp>
      <p:sp>
        <p:nvSpPr>
          <p:cNvPr id="3" name="Segnaposto contenuto 2"/>
          <p:cNvSpPr>
            <a:spLocks noGrp="1"/>
          </p:cNvSpPr>
          <p:nvPr>
            <p:ph idx="1"/>
          </p:nvPr>
        </p:nvSpPr>
        <p:spPr/>
        <p:txBody>
          <a:bodyPr>
            <a:normAutofit/>
          </a:bodyPr>
          <a:lstStyle/>
          <a:p>
            <a:r>
              <a:rPr lang="en-US" dirty="0">
                <a:solidFill>
                  <a:srgbClr val="FF0000"/>
                </a:solidFill>
              </a:rPr>
              <a:t>Households</a:t>
            </a:r>
            <a:r>
              <a:rPr lang="en-US" dirty="0"/>
              <a:t> tend to </a:t>
            </a:r>
            <a:r>
              <a:rPr lang="en-US" dirty="0">
                <a:solidFill>
                  <a:srgbClr val="FF0000"/>
                </a:solidFill>
              </a:rPr>
              <a:t>smooth their consumption spending </a:t>
            </a:r>
            <a:r>
              <a:rPr lang="en-US" dirty="0"/>
              <a:t>when they can, but there is no similar motivation for a firm to smooth investment spend­ing. </a:t>
            </a:r>
            <a:endParaRPr lang="en-US" dirty="0" smtClean="0"/>
          </a:p>
          <a:p>
            <a:r>
              <a:rPr lang="en-US" dirty="0" smtClean="0"/>
              <a:t>Firms </a:t>
            </a:r>
            <a:r>
              <a:rPr lang="en-US" dirty="0"/>
              <a:t>increase their stock of machinery and equipment and build new prem­ises whenever they see an opportunity to make profits. But, </a:t>
            </a:r>
            <a:r>
              <a:rPr lang="en-US" dirty="0">
                <a:solidFill>
                  <a:srgbClr val="FF0000"/>
                </a:solidFill>
              </a:rPr>
              <a:t>unlike</a:t>
            </a:r>
            <a:r>
              <a:rPr lang="en-US" dirty="0"/>
              <a:t> eating and </a:t>
            </a:r>
            <a:r>
              <a:rPr lang="en-US" dirty="0">
                <a:solidFill>
                  <a:srgbClr val="FF0000"/>
                </a:solidFill>
              </a:rPr>
              <a:t>most</a:t>
            </a:r>
            <a:r>
              <a:rPr lang="en-US" dirty="0"/>
              <a:t> other </a:t>
            </a:r>
            <a:r>
              <a:rPr lang="en-US" dirty="0">
                <a:solidFill>
                  <a:srgbClr val="FF0000"/>
                </a:solidFill>
              </a:rPr>
              <a:t>consumption expenditures, investment </a:t>
            </a:r>
            <a:r>
              <a:rPr lang="en-US" dirty="0"/>
              <a:t>expenditures </a:t>
            </a:r>
            <a:r>
              <a:rPr lang="en-US" dirty="0">
                <a:solidFill>
                  <a:srgbClr val="FF0000"/>
                </a:solidFill>
              </a:rPr>
              <a:t>can be postponed</a:t>
            </a:r>
            <a:r>
              <a:rPr lang="en-US" dirty="0"/>
              <a:t>. </a:t>
            </a:r>
            <a:endParaRPr lang="en-US" dirty="0" smtClean="0"/>
          </a:p>
          <a:p>
            <a:r>
              <a:rPr lang="en-US" dirty="0" smtClean="0"/>
              <a:t>There </a:t>
            </a:r>
            <a:r>
              <a:rPr lang="en-US" dirty="0"/>
              <a:t>are several reasons why this is likely to produce </a:t>
            </a:r>
            <a:r>
              <a:rPr lang="en-US" dirty="0">
                <a:solidFill>
                  <a:srgbClr val="FF0000"/>
                </a:solidFill>
              </a:rPr>
              <a:t>clusters of investment</a:t>
            </a:r>
            <a:r>
              <a:rPr lang="en-US" dirty="0"/>
              <a:t> projects at some times, while few projects at other times.</a:t>
            </a:r>
            <a:endParaRPr lang="it-IT" dirty="0" smtClean="0"/>
          </a:p>
        </p:txBody>
      </p:sp>
    </p:spTree>
    <p:extLst>
      <p:ext uri="{BB962C8B-B14F-4D97-AF65-F5344CB8AC3E}">
        <p14:creationId xmlns:p14="http://schemas.microsoft.com/office/powerpoint/2010/main" val="2418293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Introducing</a:t>
            </a:r>
            <a:r>
              <a:rPr lang="it-IT" dirty="0"/>
              <a:t> </a:t>
            </a:r>
            <a:r>
              <a:rPr lang="it-IT" dirty="0" err="1"/>
              <a:t>investment</a:t>
            </a:r>
            <a:r>
              <a:rPr lang="it-IT" dirty="0"/>
              <a:t> </a:t>
            </a:r>
            <a:r>
              <a:rPr lang="it-IT" dirty="0" err="1" smtClean="0"/>
              <a:t>volatility</a:t>
            </a:r>
            <a:r>
              <a:rPr lang="it-IT" dirty="0" smtClean="0"/>
              <a:t> (2)</a:t>
            </a:r>
            <a:endParaRPr lang="it-IT" dirty="0"/>
          </a:p>
        </p:txBody>
      </p:sp>
      <p:pic>
        <p:nvPicPr>
          <p:cNvPr id="7" name="Immagine 6"/>
          <p:cNvPicPr>
            <a:picLocks noChangeAspect="1"/>
          </p:cNvPicPr>
          <p:nvPr/>
        </p:nvPicPr>
        <p:blipFill>
          <a:blip r:embed="rId2"/>
          <a:stretch>
            <a:fillRect/>
          </a:stretch>
        </p:blipFill>
        <p:spPr>
          <a:xfrm>
            <a:off x="627041" y="1690688"/>
            <a:ext cx="5468959" cy="2909021"/>
          </a:xfrm>
          <a:prstGeom prst="rect">
            <a:avLst/>
          </a:prstGeom>
        </p:spPr>
      </p:pic>
      <p:pic>
        <p:nvPicPr>
          <p:cNvPr id="8" name="Immagine 7"/>
          <p:cNvPicPr>
            <a:picLocks noChangeAspect="1"/>
          </p:cNvPicPr>
          <p:nvPr/>
        </p:nvPicPr>
        <p:blipFill>
          <a:blip r:embed="rId3"/>
          <a:stretch>
            <a:fillRect/>
          </a:stretch>
        </p:blipFill>
        <p:spPr>
          <a:xfrm>
            <a:off x="6287511" y="3613150"/>
            <a:ext cx="5343525" cy="3143250"/>
          </a:xfrm>
          <a:prstGeom prst="rect">
            <a:avLst/>
          </a:prstGeom>
        </p:spPr>
      </p:pic>
    </p:spTree>
    <p:extLst>
      <p:ext uri="{BB962C8B-B14F-4D97-AF65-F5344CB8AC3E}">
        <p14:creationId xmlns:p14="http://schemas.microsoft.com/office/powerpoint/2010/main" val="2107921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Introducing</a:t>
            </a:r>
            <a:r>
              <a:rPr lang="it-IT" dirty="0"/>
              <a:t> </a:t>
            </a:r>
            <a:r>
              <a:rPr lang="it-IT" dirty="0" err="1"/>
              <a:t>investment</a:t>
            </a:r>
            <a:r>
              <a:rPr lang="it-IT" dirty="0"/>
              <a:t> </a:t>
            </a:r>
            <a:r>
              <a:rPr lang="it-IT" dirty="0" err="1" smtClean="0"/>
              <a:t>volatility</a:t>
            </a:r>
            <a:r>
              <a:rPr lang="it-IT" dirty="0" smtClean="0"/>
              <a:t> (3)</a:t>
            </a:r>
            <a:endParaRPr lang="it-IT" dirty="0"/>
          </a:p>
        </p:txBody>
      </p:sp>
      <p:pic>
        <p:nvPicPr>
          <p:cNvPr id="3" name="Immagine 2"/>
          <p:cNvPicPr>
            <a:picLocks noChangeAspect="1"/>
          </p:cNvPicPr>
          <p:nvPr/>
        </p:nvPicPr>
        <p:blipFill>
          <a:blip r:embed="rId2"/>
          <a:stretch>
            <a:fillRect/>
          </a:stretch>
        </p:blipFill>
        <p:spPr>
          <a:xfrm>
            <a:off x="472787" y="1690688"/>
            <a:ext cx="5372100" cy="2981325"/>
          </a:xfrm>
          <a:prstGeom prst="rect">
            <a:avLst/>
          </a:prstGeom>
        </p:spPr>
      </p:pic>
      <p:pic>
        <p:nvPicPr>
          <p:cNvPr id="4" name="Immagine 3"/>
          <p:cNvPicPr>
            <a:picLocks noChangeAspect="1"/>
          </p:cNvPicPr>
          <p:nvPr/>
        </p:nvPicPr>
        <p:blipFill>
          <a:blip r:embed="rId3"/>
          <a:stretch>
            <a:fillRect/>
          </a:stretch>
        </p:blipFill>
        <p:spPr>
          <a:xfrm>
            <a:off x="6207125" y="3181350"/>
            <a:ext cx="5467350" cy="3390900"/>
          </a:xfrm>
          <a:prstGeom prst="rect">
            <a:avLst/>
          </a:prstGeom>
        </p:spPr>
      </p:pic>
    </p:spTree>
    <p:extLst>
      <p:ext uri="{BB962C8B-B14F-4D97-AF65-F5344CB8AC3E}">
        <p14:creationId xmlns:p14="http://schemas.microsoft.com/office/powerpoint/2010/main" val="966684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Understanding</a:t>
            </a:r>
            <a:r>
              <a:rPr lang="it-IT" dirty="0" smtClean="0"/>
              <a:t> </a:t>
            </a:r>
            <a:r>
              <a:rPr lang="it-IT" dirty="0" err="1" smtClean="0"/>
              <a:t>investment</a:t>
            </a:r>
            <a:r>
              <a:rPr lang="it-IT" dirty="0" smtClean="0"/>
              <a:t> </a:t>
            </a:r>
            <a:r>
              <a:rPr lang="it-IT" dirty="0" err="1" smtClean="0"/>
              <a:t>volatility</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en-US" b="1" dirty="0" smtClean="0"/>
                  <a:t>What does investment depend on?</a:t>
                </a:r>
              </a:p>
              <a:p>
                <a:r>
                  <a:rPr lang="en-US" dirty="0" smtClean="0"/>
                  <a:t>Expected profits = Expected revenues – Expected cost =</a:t>
                </a:r>
                <a14:m>
                  <m:oMath xmlns:m="http://schemas.openxmlformats.org/officeDocument/2006/math">
                    <m:nary>
                      <m:naryPr>
                        <m:chr m:val="∑"/>
                        <m:ctrlPr>
                          <a:rPr lang="en-US" i="1" smtClean="0">
                            <a:solidFill>
                              <a:srgbClr val="FF0000"/>
                            </a:solidFill>
                            <a:latin typeface="Cambria Math" panose="02040503050406030204" pitchFamily="18" charset="0"/>
                          </a:rPr>
                        </m:ctrlPr>
                      </m:naryPr>
                      <m:sub>
                        <m:r>
                          <m:rPr>
                            <m:brk m:alnAt="23"/>
                          </m:rPr>
                          <a:rPr lang="it-IT" b="0" i="1" smtClean="0">
                            <a:solidFill>
                              <a:srgbClr val="FF0000"/>
                            </a:solidFill>
                            <a:latin typeface="Cambria Math" panose="02040503050406030204" pitchFamily="18" charset="0"/>
                          </a:rPr>
                          <m:t>𝑡</m:t>
                        </m:r>
                        <m:r>
                          <a:rPr lang="it-IT" b="0" i="1" smtClean="0">
                            <a:solidFill>
                              <a:srgbClr val="FF0000"/>
                            </a:solidFill>
                            <a:latin typeface="Cambria Math" panose="02040503050406030204" pitchFamily="18" charset="0"/>
                          </a:rPr>
                          <m:t>=0</m:t>
                        </m:r>
                      </m:sub>
                      <m:sup>
                        <m:r>
                          <a:rPr lang="it-IT" b="0" i="1" smtClean="0">
                            <a:solidFill>
                              <a:srgbClr val="FF0000"/>
                            </a:solidFill>
                            <a:latin typeface="Cambria Math" panose="02040503050406030204" pitchFamily="18" charset="0"/>
                          </a:rPr>
                          <m:t>𝑛</m:t>
                        </m:r>
                      </m:sup>
                      <m:e>
                        <m:f>
                          <m:fPr>
                            <m:ctrlPr>
                              <a:rPr lang="en-US" i="1" smtClean="0">
                                <a:solidFill>
                                  <a:srgbClr val="FF0000"/>
                                </a:solidFill>
                                <a:latin typeface="Cambria Math" panose="02040503050406030204" pitchFamily="18" charset="0"/>
                              </a:rPr>
                            </m:ctrlPr>
                          </m:fPr>
                          <m:num>
                            <m:d>
                              <m:dPr>
                                <m:ctrlPr>
                                  <a:rPr lang="en-US" i="1" smtClean="0">
                                    <a:solidFill>
                                      <a:srgbClr val="FF0000"/>
                                    </a:solidFill>
                                    <a:latin typeface="Cambria Math" panose="02040503050406030204" pitchFamily="18" charset="0"/>
                                  </a:rPr>
                                </m:ctrlPr>
                              </m:dPr>
                              <m:e>
                                <m:sSubSup>
                                  <m:sSubSupPr>
                                    <m:ctrlPr>
                                      <a:rPr lang="en-US" i="1" smtClean="0">
                                        <a:solidFill>
                                          <a:srgbClr val="FF0000"/>
                                        </a:solidFill>
                                        <a:latin typeface="Cambria Math" panose="02040503050406030204" pitchFamily="18" charset="0"/>
                                      </a:rPr>
                                    </m:ctrlPr>
                                  </m:sSubSupPr>
                                  <m:e>
                                    <m:r>
                                      <a:rPr lang="it-IT" b="0" i="1" smtClean="0">
                                        <a:solidFill>
                                          <a:srgbClr val="FF0000"/>
                                        </a:solidFill>
                                        <a:latin typeface="Cambria Math" panose="02040503050406030204" pitchFamily="18" charset="0"/>
                                      </a:rPr>
                                      <m:t>𝑅</m:t>
                                    </m:r>
                                  </m:e>
                                  <m:sub>
                                    <m:r>
                                      <a:rPr lang="it-IT" b="0" i="1" smtClean="0">
                                        <a:solidFill>
                                          <a:srgbClr val="FF0000"/>
                                        </a:solidFill>
                                        <a:latin typeface="Cambria Math" panose="02040503050406030204" pitchFamily="18" charset="0"/>
                                      </a:rPr>
                                      <m:t>𝑡</m:t>
                                    </m:r>
                                  </m:sub>
                                  <m:sup>
                                    <m:r>
                                      <a:rPr lang="it-IT" b="0" i="1" smtClean="0">
                                        <a:solidFill>
                                          <a:srgbClr val="FF0000"/>
                                        </a:solidFill>
                                        <a:latin typeface="Cambria Math" panose="02040503050406030204" pitchFamily="18" charset="0"/>
                                      </a:rPr>
                                      <m:t>𝑒</m:t>
                                    </m:r>
                                  </m:sup>
                                </m:sSubSup>
                                <m:r>
                                  <a:rPr lang="it-IT" b="0" i="1" smtClean="0">
                                    <a:solidFill>
                                      <a:srgbClr val="FF0000"/>
                                    </a:solidFill>
                                    <a:latin typeface="Cambria Math" panose="02040503050406030204" pitchFamily="18" charset="0"/>
                                  </a:rPr>
                                  <m:t>−</m:t>
                                </m:r>
                                <m:sSubSup>
                                  <m:sSubSupPr>
                                    <m:ctrlPr>
                                      <a:rPr lang="en-US" i="1">
                                        <a:solidFill>
                                          <a:srgbClr val="FF0000"/>
                                        </a:solidFill>
                                        <a:latin typeface="Cambria Math" panose="02040503050406030204" pitchFamily="18" charset="0"/>
                                      </a:rPr>
                                    </m:ctrlPr>
                                  </m:sSubSupPr>
                                  <m:e>
                                    <m:r>
                                      <a:rPr lang="it-IT" b="0" i="1" smtClean="0">
                                        <a:solidFill>
                                          <a:srgbClr val="FF0000"/>
                                        </a:solidFill>
                                        <a:latin typeface="Cambria Math" panose="02040503050406030204" pitchFamily="18" charset="0"/>
                                      </a:rPr>
                                      <m:t>𝐶</m:t>
                                    </m:r>
                                  </m:e>
                                  <m:sub>
                                    <m:r>
                                      <a:rPr lang="it-IT" i="1">
                                        <a:solidFill>
                                          <a:srgbClr val="FF0000"/>
                                        </a:solidFill>
                                        <a:latin typeface="Cambria Math" panose="02040503050406030204" pitchFamily="18" charset="0"/>
                                      </a:rPr>
                                      <m:t>𝑡</m:t>
                                    </m:r>
                                  </m:sub>
                                  <m:sup>
                                    <m:r>
                                      <a:rPr lang="it-IT" i="1">
                                        <a:solidFill>
                                          <a:srgbClr val="FF0000"/>
                                        </a:solidFill>
                                        <a:latin typeface="Cambria Math" panose="02040503050406030204" pitchFamily="18" charset="0"/>
                                      </a:rPr>
                                      <m:t>𝑒</m:t>
                                    </m:r>
                                  </m:sup>
                                </m:sSubSup>
                              </m:e>
                            </m:d>
                          </m:num>
                          <m:den>
                            <m:sSup>
                              <m:sSupPr>
                                <m:ctrlPr>
                                  <a:rPr lang="en-US" i="1" smtClean="0">
                                    <a:solidFill>
                                      <a:srgbClr val="FF0000"/>
                                    </a:solidFill>
                                    <a:latin typeface="Cambria Math" panose="02040503050406030204" pitchFamily="18" charset="0"/>
                                  </a:rPr>
                                </m:ctrlPr>
                              </m:sSupPr>
                              <m:e>
                                <m:d>
                                  <m:dPr>
                                    <m:ctrlPr>
                                      <a:rPr lang="en-US" i="1" smtClean="0">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1+</m:t>
                                    </m:r>
                                    <m:r>
                                      <a:rPr lang="it-IT" b="0" i="1" smtClean="0">
                                        <a:solidFill>
                                          <a:srgbClr val="FF0000"/>
                                        </a:solidFill>
                                        <a:latin typeface="Cambria Math" panose="02040503050406030204" pitchFamily="18" charset="0"/>
                                      </a:rPr>
                                      <m:t>𝑟</m:t>
                                    </m:r>
                                  </m:e>
                                </m:d>
                              </m:e>
                              <m:sup>
                                <m:r>
                                  <a:rPr lang="it-IT" b="0" i="1" smtClean="0">
                                    <a:solidFill>
                                      <a:srgbClr val="FF0000"/>
                                    </a:solidFill>
                                    <a:latin typeface="Cambria Math" panose="02040503050406030204" pitchFamily="18" charset="0"/>
                                  </a:rPr>
                                  <m:t>𝑡</m:t>
                                </m:r>
                              </m:sup>
                            </m:sSup>
                          </m:den>
                        </m:f>
                      </m:e>
                    </m:nary>
                  </m:oMath>
                </a14:m>
                <a:endParaRPr lang="it-IT" dirty="0" smtClean="0"/>
              </a:p>
              <a:p>
                <a:pPr lvl="1"/>
                <a:r>
                  <a:rPr lang="it-IT" dirty="0" smtClean="0"/>
                  <a:t>Time </a:t>
                </a:r>
                <a:r>
                  <a:rPr lang="it-IT" dirty="0" err="1" smtClean="0"/>
                  <a:t>dimension</a:t>
                </a:r>
                <a:r>
                  <a:rPr lang="it-IT" dirty="0" smtClean="0"/>
                  <a:t> (long-</a:t>
                </a:r>
                <a:r>
                  <a:rPr lang="it-IT" dirty="0" err="1" smtClean="0"/>
                  <a:t>run</a:t>
                </a:r>
                <a:r>
                  <a:rPr lang="it-IT" dirty="0" smtClean="0"/>
                  <a:t>)</a:t>
                </a:r>
              </a:p>
              <a:p>
                <a:pPr lvl="1"/>
                <a:r>
                  <a:rPr lang="it-IT" dirty="0" err="1" smtClean="0"/>
                  <a:t>Uncertainty</a:t>
                </a:r>
                <a:r>
                  <a:rPr lang="it-IT" dirty="0" smtClean="0"/>
                  <a:t> </a:t>
                </a:r>
                <a:r>
                  <a:rPr lang="it-IT" dirty="0" err="1" smtClean="0"/>
                  <a:t>about</a:t>
                </a:r>
                <a:r>
                  <a:rPr lang="it-IT" dirty="0" smtClean="0"/>
                  <a:t> R</a:t>
                </a:r>
                <a:r>
                  <a:rPr lang="it-IT" baseline="30000" dirty="0" smtClean="0"/>
                  <a:t>e</a:t>
                </a:r>
                <a:r>
                  <a:rPr lang="it-IT" dirty="0" smtClean="0"/>
                  <a:t> and C</a:t>
                </a:r>
                <a:r>
                  <a:rPr lang="it-IT" baseline="30000" dirty="0" smtClean="0"/>
                  <a:t>e</a:t>
                </a:r>
              </a:p>
              <a:p>
                <a:pPr lvl="1"/>
                <a:r>
                  <a:rPr lang="it-IT" dirty="0" smtClean="0">
                    <a:solidFill>
                      <a:srgbClr val="FF0000"/>
                    </a:solidFill>
                  </a:rPr>
                  <a:t>R</a:t>
                </a:r>
                <a:r>
                  <a:rPr lang="it-IT" baseline="30000" dirty="0" smtClean="0">
                    <a:solidFill>
                      <a:srgbClr val="FF0000"/>
                    </a:solidFill>
                  </a:rPr>
                  <a:t>e</a:t>
                </a:r>
                <a:r>
                  <a:rPr lang="it-IT" dirty="0" smtClean="0"/>
                  <a:t> = f (</a:t>
                </a:r>
                <a:r>
                  <a:rPr lang="it-IT" dirty="0" err="1" smtClean="0"/>
                  <a:t>Expected</a:t>
                </a:r>
                <a:r>
                  <a:rPr lang="it-IT" dirty="0" smtClean="0"/>
                  <a:t> </a:t>
                </a:r>
                <a:r>
                  <a:rPr lang="it-IT" dirty="0" err="1" smtClean="0"/>
                  <a:t>demand</a:t>
                </a:r>
                <a:r>
                  <a:rPr lang="it-IT" dirty="0" smtClean="0"/>
                  <a:t> for the </a:t>
                </a:r>
                <a:r>
                  <a:rPr lang="it-IT" dirty="0" err="1" smtClean="0"/>
                  <a:t>company’s</a:t>
                </a:r>
                <a:r>
                  <a:rPr lang="it-IT" dirty="0" smtClean="0"/>
                  <a:t> </a:t>
                </a:r>
                <a:r>
                  <a:rPr lang="it-IT" dirty="0" err="1" smtClean="0"/>
                  <a:t>product</a:t>
                </a:r>
                <a:r>
                  <a:rPr lang="it-IT" dirty="0" smtClean="0"/>
                  <a:t>) = f (C</a:t>
                </a:r>
                <a:r>
                  <a:rPr lang="it-IT" baseline="30000" dirty="0" smtClean="0"/>
                  <a:t>e</a:t>
                </a:r>
                <a:r>
                  <a:rPr lang="it-IT" dirty="0" smtClean="0"/>
                  <a:t>, </a:t>
                </a:r>
                <a:r>
                  <a:rPr lang="it-IT" dirty="0" err="1" smtClean="0">
                    <a:solidFill>
                      <a:srgbClr val="FF0000"/>
                    </a:solidFill>
                  </a:rPr>
                  <a:t>I</a:t>
                </a:r>
                <a:r>
                  <a:rPr lang="it-IT" baseline="30000" dirty="0" err="1" smtClean="0">
                    <a:solidFill>
                      <a:srgbClr val="FF0000"/>
                    </a:solidFill>
                  </a:rPr>
                  <a:t>e</a:t>
                </a:r>
                <a:r>
                  <a:rPr lang="it-IT" dirty="0" smtClean="0"/>
                  <a:t>, </a:t>
                </a:r>
                <a:r>
                  <a:rPr lang="it-IT" dirty="0" err="1" smtClean="0"/>
                  <a:t>G</a:t>
                </a:r>
                <a:r>
                  <a:rPr lang="it-IT" baseline="30000" dirty="0" err="1" smtClean="0"/>
                  <a:t>e</a:t>
                </a:r>
                <a:r>
                  <a:rPr lang="it-IT" dirty="0" smtClean="0"/>
                  <a:t>, </a:t>
                </a:r>
                <a:r>
                  <a:rPr lang="it-IT" dirty="0" err="1" smtClean="0"/>
                  <a:t>NX</a:t>
                </a:r>
                <a:r>
                  <a:rPr lang="it-IT" baseline="30000" dirty="0" err="1" smtClean="0"/>
                  <a:t>e</a:t>
                </a:r>
                <a:r>
                  <a:rPr lang="it-IT" dirty="0" smtClean="0"/>
                  <a:t>)</a:t>
                </a:r>
              </a:p>
              <a:p>
                <a:pPr lvl="1"/>
                <a:r>
                  <a:rPr lang="it-IT" dirty="0" err="1" smtClean="0">
                    <a:solidFill>
                      <a:srgbClr val="FF0000"/>
                    </a:solidFill>
                  </a:rPr>
                  <a:t>Investment</a:t>
                </a:r>
                <a:r>
                  <a:rPr lang="it-IT" dirty="0" smtClean="0">
                    <a:solidFill>
                      <a:srgbClr val="FF0000"/>
                    </a:solidFill>
                  </a:rPr>
                  <a:t> </a:t>
                </a:r>
                <a:r>
                  <a:rPr lang="it-IT" dirty="0" err="1" smtClean="0">
                    <a:solidFill>
                      <a:srgbClr val="FF0000"/>
                    </a:solidFill>
                  </a:rPr>
                  <a:t>as</a:t>
                </a:r>
                <a:r>
                  <a:rPr lang="it-IT" dirty="0" smtClean="0">
                    <a:solidFill>
                      <a:srgbClr val="FF0000"/>
                    </a:solidFill>
                  </a:rPr>
                  <a:t> a </a:t>
                </a:r>
                <a:r>
                  <a:rPr lang="it-IT" dirty="0" err="1" smtClean="0">
                    <a:solidFill>
                      <a:srgbClr val="FF0000"/>
                    </a:solidFill>
                  </a:rPr>
                  <a:t>function</a:t>
                </a:r>
                <a:r>
                  <a:rPr lang="it-IT" dirty="0" smtClean="0">
                    <a:solidFill>
                      <a:srgbClr val="FF0000"/>
                    </a:solidFill>
                  </a:rPr>
                  <a:t> of </a:t>
                </a:r>
                <a:r>
                  <a:rPr lang="it-IT" dirty="0" err="1" smtClean="0">
                    <a:solidFill>
                      <a:srgbClr val="FF0000"/>
                    </a:solidFill>
                  </a:rPr>
                  <a:t>expected</a:t>
                </a:r>
                <a:r>
                  <a:rPr lang="it-IT" dirty="0" smtClean="0">
                    <a:solidFill>
                      <a:srgbClr val="FF0000"/>
                    </a:solidFill>
                  </a:rPr>
                  <a:t> </a:t>
                </a:r>
                <a:r>
                  <a:rPr lang="it-IT" dirty="0" err="1" smtClean="0">
                    <a:solidFill>
                      <a:srgbClr val="FF0000"/>
                    </a:solidFill>
                  </a:rPr>
                  <a:t>investment</a:t>
                </a:r>
                <a:r>
                  <a:rPr lang="it-IT" dirty="0" smtClean="0">
                    <a:solidFill>
                      <a:srgbClr val="FF0000"/>
                    </a:solidFill>
                  </a:rPr>
                  <a:t> !</a:t>
                </a:r>
              </a:p>
              <a:p>
                <a:r>
                  <a:rPr lang="it-IT" dirty="0" smtClean="0"/>
                  <a:t>Rate of </a:t>
                </a:r>
                <a:r>
                  <a:rPr lang="it-IT" dirty="0" err="1" smtClean="0"/>
                  <a:t>interest</a:t>
                </a:r>
                <a:r>
                  <a:rPr lang="it-IT" dirty="0" smtClean="0"/>
                  <a:t>, </a:t>
                </a:r>
                <a:r>
                  <a:rPr lang="it-IT" dirty="0" err="1" smtClean="0"/>
                  <a:t>equity</a:t>
                </a:r>
                <a:r>
                  <a:rPr lang="it-IT" dirty="0" smtClean="0"/>
                  <a:t> </a:t>
                </a:r>
                <a:r>
                  <a:rPr lang="it-IT" dirty="0" err="1" smtClean="0"/>
                  <a:t>prices</a:t>
                </a:r>
                <a:r>
                  <a:rPr lang="it-IT" dirty="0" smtClean="0"/>
                  <a:t>, </a:t>
                </a:r>
                <a:r>
                  <a:rPr lang="it-IT" dirty="0" err="1" smtClean="0"/>
                  <a:t>financing</a:t>
                </a:r>
                <a:r>
                  <a:rPr lang="it-IT" dirty="0" smtClean="0"/>
                  <a:t> </a:t>
                </a:r>
                <a:r>
                  <a:rPr lang="it-IT" dirty="0" err="1" smtClean="0"/>
                  <a:t>conditions</a:t>
                </a:r>
                <a:endParaRPr lang="it-IT" dirty="0" smtClean="0"/>
              </a:p>
              <a:p>
                <a:pPr lvl="1"/>
                <a:r>
                  <a:rPr lang="it-IT" dirty="0" smtClean="0"/>
                  <a:t>Self-</a:t>
                </a:r>
                <a:r>
                  <a:rPr lang="it-IT" dirty="0" err="1" smtClean="0"/>
                  <a:t>financing</a:t>
                </a:r>
                <a:endParaRPr lang="it-IT" dirty="0" smtClean="0"/>
              </a:p>
              <a:p>
                <a:pPr lvl="1"/>
                <a:r>
                  <a:rPr lang="it-IT" dirty="0" err="1" smtClean="0"/>
                  <a:t>External</a:t>
                </a:r>
                <a:r>
                  <a:rPr lang="it-IT" dirty="0" smtClean="0"/>
                  <a:t> </a:t>
                </a:r>
                <a:r>
                  <a:rPr lang="it-IT" dirty="0" err="1" smtClean="0"/>
                  <a:t>finance</a:t>
                </a:r>
                <a:r>
                  <a:rPr lang="it-IT" dirty="0" smtClean="0"/>
                  <a:t> (</a:t>
                </a:r>
                <a:r>
                  <a:rPr lang="it-IT" dirty="0" err="1" smtClean="0"/>
                  <a:t>bank</a:t>
                </a:r>
                <a:r>
                  <a:rPr lang="it-IT" dirty="0" smtClean="0"/>
                  <a:t> </a:t>
                </a:r>
                <a:r>
                  <a:rPr lang="it-IT" dirty="0" err="1" smtClean="0"/>
                  <a:t>loans</a:t>
                </a:r>
                <a:r>
                  <a:rPr lang="it-IT" dirty="0" smtClean="0"/>
                  <a:t>, bonds, </a:t>
                </a:r>
                <a:r>
                  <a:rPr lang="it-IT" dirty="0" err="1" smtClean="0"/>
                  <a:t>equity</a:t>
                </a:r>
                <a:r>
                  <a:rPr lang="it-IT" dirty="0" smtClean="0"/>
                  <a:t>)</a:t>
                </a:r>
              </a:p>
              <a:p>
                <a:pPr lvl="1"/>
                <a:endParaRPr lang="it-IT" dirty="0">
                  <a:solidFill>
                    <a:srgbClr val="FF0000"/>
                  </a:solidFill>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3993928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Understanding</a:t>
            </a:r>
            <a:r>
              <a:rPr lang="it-IT" dirty="0"/>
              <a:t> </a:t>
            </a:r>
            <a:r>
              <a:rPr lang="it-IT" dirty="0" err="1" smtClean="0"/>
              <a:t>investment</a:t>
            </a:r>
            <a:r>
              <a:rPr lang="it-IT" dirty="0" smtClean="0"/>
              <a:t> (2)</a:t>
            </a:r>
            <a:endParaRPr lang="it-IT" dirty="0"/>
          </a:p>
        </p:txBody>
      </p:sp>
      <p:pic>
        <p:nvPicPr>
          <p:cNvPr id="5" name="Immagine 4"/>
          <p:cNvPicPr>
            <a:picLocks noChangeAspect="1"/>
          </p:cNvPicPr>
          <p:nvPr/>
        </p:nvPicPr>
        <p:blipFill>
          <a:blip r:embed="rId2"/>
          <a:stretch>
            <a:fillRect/>
          </a:stretch>
        </p:blipFill>
        <p:spPr>
          <a:xfrm>
            <a:off x="600363" y="1885270"/>
            <a:ext cx="5495637" cy="4580184"/>
          </a:xfrm>
          <a:prstGeom prst="rect">
            <a:avLst/>
          </a:prstGeom>
        </p:spPr>
      </p:pic>
      <p:pic>
        <p:nvPicPr>
          <p:cNvPr id="6" name="Immagine 5"/>
          <p:cNvPicPr>
            <a:picLocks noChangeAspect="1"/>
          </p:cNvPicPr>
          <p:nvPr/>
        </p:nvPicPr>
        <p:blipFill>
          <a:blip r:embed="rId3"/>
          <a:stretch>
            <a:fillRect/>
          </a:stretch>
        </p:blipFill>
        <p:spPr>
          <a:xfrm>
            <a:off x="6391564" y="1586834"/>
            <a:ext cx="5096452" cy="4952511"/>
          </a:xfrm>
          <a:prstGeom prst="rect">
            <a:avLst/>
          </a:prstGeom>
        </p:spPr>
      </p:pic>
    </p:spTree>
    <p:extLst>
      <p:ext uri="{BB962C8B-B14F-4D97-AF65-F5344CB8AC3E}">
        <p14:creationId xmlns:p14="http://schemas.microsoft.com/office/powerpoint/2010/main" val="493302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Understanding</a:t>
            </a:r>
            <a:r>
              <a:rPr lang="it-IT" dirty="0"/>
              <a:t> </a:t>
            </a:r>
            <a:r>
              <a:rPr lang="it-IT" dirty="0" err="1" smtClean="0"/>
              <a:t>investment</a:t>
            </a:r>
            <a:r>
              <a:rPr lang="it-IT" dirty="0" smtClean="0"/>
              <a:t> (3)</a:t>
            </a:r>
            <a:endParaRPr lang="it-IT" dirty="0"/>
          </a:p>
        </p:txBody>
      </p:sp>
      <p:pic>
        <p:nvPicPr>
          <p:cNvPr id="3" name="Immagine 2"/>
          <p:cNvPicPr>
            <a:picLocks noChangeAspect="1"/>
          </p:cNvPicPr>
          <p:nvPr/>
        </p:nvPicPr>
        <p:blipFill>
          <a:blip r:embed="rId2"/>
          <a:stretch>
            <a:fillRect/>
          </a:stretch>
        </p:blipFill>
        <p:spPr>
          <a:xfrm>
            <a:off x="2514600" y="1690688"/>
            <a:ext cx="7162800" cy="4686300"/>
          </a:xfrm>
          <a:prstGeom prst="rect">
            <a:avLst/>
          </a:prstGeom>
        </p:spPr>
      </p:pic>
    </p:spTree>
    <p:extLst>
      <p:ext uri="{BB962C8B-B14F-4D97-AF65-F5344CB8AC3E}">
        <p14:creationId xmlns:p14="http://schemas.microsoft.com/office/powerpoint/2010/main" val="789996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Understanding</a:t>
            </a:r>
            <a:r>
              <a:rPr lang="it-IT" dirty="0" smtClean="0"/>
              <a:t> </a:t>
            </a:r>
            <a:r>
              <a:rPr lang="it-IT" dirty="0" err="1" smtClean="0"/>
              <a:t>investment</a:t>
            </a:r>
            <a:r>
              <a:rPr lang="it-IT" dirty="0" smtClean="0"/>
              <a:t> </a:t>
            </a:r>
            <a:r>
              <a:rPr lang="it-IT" dirty="0" err="1" smtClean="0"/>
              <a:t>volatility</a:t>
            </a:r>
            <a:endParaRPr lang="it-IT" dirty="0"/>
          </a:p>
        </p:txBody>
      </p:sp>
      <p:sp>
        <p:nvSpPr>
          <p:cNvPr id="3" name="Segnaposto contenuto 2"/>
          <p:cNvSpPr>
            <a:spLocks noGrp="1"/>
          </p:cNvSpPr>
          <p:nvPr>
            <p:ph idx="1"/>
          </p:nvPr>
        </p:nvSpPr>
        <p:spPr/>
        <p:txBody>
          <a:bodyPr>
            <a:normAutofit lnSpcReduction="10000"/>
          </a:bodyPr>
          <a:lstStyle/>
          <a:p>
            <a:r>
              <a:rPr lang="it-IT" dirty="0" err="1" smtClean="0"/>
              <a:t>Capacity</a:t>
            </a:r>
            <a:r>
              <a:rPr lang="it-IT" dirty="0" smtClean="0"/>
              <a:t> and </a:t>
            </a:r>
            <a:r>
              <a:rPr lang="it-IT" dirty="0" err="1" smtClean="0"/>
              <a:t>capacity</a:t>
            </a:r>
            <a:r>
              <a:rPr lang="it-IT" dirty="0" smtClean="0"/>
              <a:t> </a:t>
            </a:r>
            <a:r>
              <a:rPr lang="it-IT" dirty="0" err="1" smtClean="0"/>
              <a:t>utilization</a:t>
            </a:r>
            <a:r>
              <a:rPr lang="it-IT" dirty="0" smtClean="0"/>
              <a:t> (</a:t>
            </a:r>
            <a:r>
              <a:rPr lang="it-IT" dirty="0" err="1" smtClean="0"/>
              <a:t>various</a:t>
            </a:r>
            <a:r>
              <a:rPr lang="it-IT" dirty="0" smtClean="0"/>
              <a:t> </a:t>
            </a:r>
            <a:r>
              <a:rPr lang="it-IT" dirty="0" err="1" smtClean="0"/>
              <a:t>sources</a:t>
            </a:r>
            <a:r>
              <a:rPr lang="it-IT" dirty="0" smtClean="0"/>
              <a:t>)</a:t>
            </a:r>
          </a:p>
          <a:p>
            <a:pPr lvl="1"/>
            <a:r>
              <a:rPr lang="it-IT" dirty="0" err="1" smtClean="0">
                <a:solidFill>
                  <a:srgbClr val="FF0000"/>
                </a:solidFill>
              </a:rPr>
              <a:t>Installed</a:t>
            </a:r>
            <a:r>
              <a:rPr lang="it-IT" dirty="0" smtClean="0">
                <a:solidFill>
                  <a:srgbClr val="FF0000"/>
                </a:solidFill>
              </a:rPr>
              <a:t> </a:t>
            </a:r>
            <a:r>
              <a:rPr lang="it-IT" dirty="0" err="1" smtClean="0">
                <a:solidFill>
                  <a:srgbClr val="FF0000"/>
                </a:solidFill>
              </a:rPr>
              <a:t>productive</a:t>
            </a:r>
            <a:r>
              <a:rPr lang="it-IT" dirty="0" smtClean="0">
                <a:solidFill>
                  <a:srgbClr val="FF0000"/>
                </a:solidFill>
              </a:rPr>
              <a:t> </a:t>
            </a:r>
            <a:r>
              <a:rPr lang="it-IT" dirty="0" err="1" smtClean="0">
                <a:solidFill>
                  <a:srgbClr val="FF0000"/>
                </a:solidFill>
              </a:rPr>
              <a:t>capacity</a:t>
            </a:r>
            <a:r>
              <a:rPr lang="it-IT" dirty="0" smtClean="0"/>
              <a:t>: </a:t>
            </a:r>
            <a:r>
              <a:rPr lang="en-US" dirty="0"/>
              <a:t>the amount </a:t>
            </a:r>
            <a:r>
              <a:rPr lang="en-US" dirty="0" smtClean="0"/>
              <a:t>of productive</a:t>
            </a:r>
            <a:r>
              <a:rPr lang="en-US" dirty="0"/>
              <a:t> </a:t>
            </a:r>
            <a:r>
              <a:rPr lang="en-US" dirty="0" smtClean="0"/>
              <a:t>resources (workforce, factories, etc.) present </a:t>
            </a:r>
            <a:r>
              <a:rPr lang="en-US" dirty="0"/>
              <a:t>in a place that </a:t>
            </a:r>
            <a:r>
              <a:rPr lang="en-US" dirty="0" smtClean="0"/>
              <a:t>will enable an industry</a:t>
            </a:r>
            <a:r>
              <a:rPr lang="en-US" dirty="0"/>
              <a:t> or industries to produce </a:t>
            </a:r>
            <a:r>
              <a:rPr lang="en-US" dirty="0" smtClean="0"/>
              <a:t>goods.</a:t>
            </a:r>
          </a:p>
          <a:p>
            <a:pPr lvl="1"/>
            <a:r>
              <a:rPr lang="en-US" dirty="0"/>
              <a:t>Capacity </a:t>
            </a:r>
            <a:r>
              <a:rPr lang="en-US" dirty="0" err="1" smtClean="0"/>
              <a:t>utilisation</a:t>
            </a:r>
            <a:r>
              <a:rPr lang="en-US" dirty="0" smtClean="0"/>
              <a:t> </a:t>
            </a:r>
            <a:r>
              <a:rPr lang="en-US" dirty="0"/>
              <a:t>is the extent to which a </a:t>
            </a:r>
            <a:r>
              <a:rPr lang="en-US" dirty="0" smtClean="0"/>
              <a:t>firm, an industry </a:t>
            </a:r>
            <a:r>
              <a:rPr lang="en-US" dirty="0"/>
              <a:t>or </a:t>
            </a:r>
            <a:r>
              <a:rPr lang="en-US" dirty="0" smtClean="0"/>
              <a:t>a nation </a:t>
            </a:r>
            <a:r>
              <a:rPr lang="en-US" dirty="0"/>
              <a:t>employs its installed productive capacity. It is the relationship between output that is produced with the installed equipment, and the potential output which could be produced with it, if capacity was fully used.</a:t>
            </a:r>
            <a:endParaRPr lang="it-IT" dirty="0" smtClean="0"/>
          </a:p>
          <a:p>
            <a:endParaRPr lang="it-IT" dirty="0" smtClean="0"/>
          </a:p>
          <a:p>
            <a:r>
              <a:rPr lang="it-IT" dirty="0" err="1" smtClean="0"/>
              <a:t>Obsolescence</a:t>
            </a:r>
            <a:r>
              <a:rPr lang="it-IT" dirty="0" smtClean="0"/>
              <a:t> and </a:t>
            </a:r>
            <a:r>
              <a:rPr lang="it-IT" dirty="0" err="1" smtClean="0"/>
              <a:t>technological</a:t>
            </a:r>
            <a:r>
              <a:rPr lang="it-IT" dirty="0" smtClean="0"/>
              <a:t> progress</a:t>
            </a:r>
          </a:p>
          <a:p>
            <a:r>
              <a:rPr lang="it-IT" dirty="0" err="1" smtClean="0">
                <a:solidFill>
                  <a:srgbClr val="FF0000"/>
                </a:solidFill>
              </a:rPr>
              <a:t>Competition</a:t>
            </a:r>
            <a:r>
              <a:rPr lang="it-IT" dirty="0" smtClean="0">
                <a:solidFill>
                  <a:srgbClr val="FF0000"/>
                </a:solidFill>
              </a:rPr>
              <a:t> (</a:t>
            </a:r>
            <a:r>
              <a:rPr lang="it-IT" dirty="0" err="1" smtClean="0">
                <a:solidFill>
                  <a:srgbClr val="FF0000"/>
                </a:solidFill>
              </a:rPr>
              <a:t>innovation</a:t>
            </a:r>
            <a:r>
              <a:rPr lang="it-IT" dirty="0" smtClean="0">
                <a:solidFill>
                  <a:srgbClr val="FF0000"/>
                </a:solidFill>
              </a:rPr>
              <a:t> and </a:t>
            </a:r>
            <a:r>
              <a:rPr lang="it-IT" dirty="0" err="1" smtClean="0">
                <a:solidFill>
                  <a:srgbClr val="FF0000"/>
                </a:solidFill>
              </a:rPr>
              <a:t>investment</a:t>
            </a:r>
            <a:r>
              <a:rPr lang="it-IT" dirty="0" smtClean="0">
                <a:solidFill>
                  <a:srgbClr val="FF0000"/>
                </a:solidFill>
              </a:rPr>
              <a:t> </a:t>
            </a:r>
            <a:r>
              <a:rPr lang="it-IT" dirty="0" err="1" smtClean="0">
                <a:solidFill>
                  <a:srgbClr val="FF0000"/>
                </a:solidFill>
              </a:rPr>
              <a:t>as</a:t>
            </a:r>
            <a:r>
              <a:rPr lang="it-IT" dirty="0" smtClean="0">
                <a:solidFill>
                  <a:srgbClr val="FF0000"/>
                </a:solidFill>
              </a:rPr>
              <a:t> competitive </a:t>
            </a:r>
            <a:r>
              <a:rPr lang="it-IT" dirty="0" err="1" smtClean="0">
                <a:solidFill>
                  <a:srgbClr val="FF0000"/>
                </a:solidFill>
              </a:rPr>
              <a:t>weapons</a:t>
            </a:r>
            <a:r>
              <a:rPr lang="it-IT" dirty="0" smtClean="0">
                <a:solidFill>
                  <a:srgbClr val="FF0000"/>
                </a:solidFill>
              </a:rPr>
              <a:t>)</a:t>
            </a:r>
            <a:endParaRPr lang="it-IT" dirty="0">
              <a:solidFill>
                <a:srgbClr val="FF0000"/>
              </a:solidFill>
            </a:endParaRPr>
          </a:p>
        </p:txBody>
      </p:sp>
    </p:spTree>
    <p:extLst>
      <p:ext uri="{BB962C8B-B14F-4D97-AF65-F5344CB8AC3E}">
        <p14:creationId xmlns:p14="http://schemas.microsoft.com/office/powerpoint/2010/main" val="563975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Expectations</a:t>
            </a:r>
            <a:r>
              <a:rPr lang="it-IT" sz="4000" dirty="0" smtClean="0"/>
              <a:t>, </a:t>
            </a:r>
            <a:r>
              <a:rPr lang="it-IT" sz="4000" dirty="0" err="1" smtClean="0"/>
              <a:t>capacity</a:t>
            </a:r>
            <a:r>
              <a:rPr lang="it-IT" sz="4000" dirty="0" smtClean="0"/>
              <a:t> </a:t>
            </a:r>
            <a:r>
              <a:rPr lang="it-IT" sz="4000" dirty="0" err="1" smtClean="0"/>
              <a:t>utilization</a:t>
            </a:r>
            <a:r>
              <a:rPr lang="it-IT" sz="4000" dirty="0" smtClean="0"/>
              <a:t>, new </a:t>
            </a:r>
            <a:r>
              <a:rPr lang="it-IT" sz="4000" dirty="0" err="1" smtClean="0"/>
              <a:t>investment</a:t>
            </a:r>
            <a:endParaRPr lang="it-IT" sz="4000" dirty="0"/>
          </a:p>
        </p:txBody>
      </p:sp>
      <p:pic>
        <p:nvPicPr>
          <p:cNvPr id="6" name="Immagine 5"/>
          <p:cNvPicPr>
            <a:picLocks noChangeAspect="1"/>
          </p:cNvPicPr>
          <p:nvPr/>
        </p:nvPicPr>
        <p:blipFill>
          <a:blip r:embed="rId2"/>
          <a:stretch>
            <a:fillRect/>
          </a:stretch>
        </p:blipFill>
        <p:spPr>
          <a:xfrm>
            <a:off x="1179801" y="1524433"/>
            <a:ext cx="4129240" cy="3777239"/>
          </a:xfrm>
          <a:prstGeom prst="rect">
            <a:avLst/>
          </a:prstGeom>
        </p:spPr>
      </p:pic>
      <p:pic>
        <p:nvPicPr>
          <p:cNvPr id="7" name="Immagine 6"/>
          <p:cNvPicPr>
            <a:picLocks noChangeAspect="1"/>
          </p:cNvPicPr>
          <p:nvPr/>
        </p:nvPicPr>
        <p:blipFill>
          <a:blip r:embed="rId3"/>
          <a:stretch>
            <a:fillRect/>
          </a:stretch>
        </p:blipFill>
        <p:spPr>
          <a:xfrm>
            <a:off x="977471" y="5729865"/>
            <a:ext cx="4533900" cy="238125"/>
          </a:xfrm>
          <a:prstGeom prst="rect">
            <a:avLst/>
          </a:prstGeom>
        </p:spPr>
      </p:pic>
      <p:pic>
        <p:nvPicPr>
          <p:cNvPr id="8" name="Immagine 7"/>
          <p:cNvPicPr>
            <a:picLocks noChangeAspect="1"/>
          </p:cNvPicPr>
          <p:nvPr/>
        </p:nvPicPr>
        <p:blipFill>
          <a:blip r:embed="rId4"/>
          <a:stretch>
            <a:fillRect/>
          </a:stretch>
        </p:blipFill>
        <p:spPr>
          <a:xfrm>
            <a:off x="6253018" y="1627276"/>
            <a:ext cx="3962400" cy="3571551"/>
          </a:xfrm>
          <a:prstGeom prst="rect">
            <a:avLst/>
          </a:prstGeom>
        </p:spPr>
      </p:pic>
      <p:pic>
        <p:nvPicPr>
          <p:cNvPr id="9" name="Immagine 8"/>
          <p:cNvPicPr>
            <a:picLocks noChangeAspect="1"/>
          </p:cNvPicPr>
          <p:nvPr/>
        </p:nvPicPr>
        <p:blipFill>
          <a:blip r:embed="rId5"/>
          <a:stretch>
            <a:fillRect/>
          </a:stretch>
        </p:blipFill>
        <p:spPr>
          <a:xfrm>
            <a:off x="6253018" y="5620327"/>
            <a:ext cx="4667250" cy="228600"/>
          </a:xfrm>
          <a:prstGeom prst="rect">
            <a:avLst/>
          </a:prstGeom>
        </p:spPr>
      </p:pic>
    </p:spTree>
    <p:extLst>
      <p:ext uri="{BB962C8B-B14F-4D97-AF65-F5344CB8AC3E}">
        <p14:creationId xmlns:p14="http://schemas.microsoft.com/office/powerpoint/2010/main" val="38413039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err="1"/>
              <a:t>Expectations</a:t>
            </a:r>
            <a:r>
              <a:rPr lang="it-IT" sz="3800" dirty="0"/>
              <a:t>, </a:t>
            </a:r>
            <a:r>
              <a:rPr lang="it-IT" sz="3800" dirty="0" err="1"/>
              <a:t>capacity</a:t>
            </a:r>
            <a:r>
              <a:rPr lang="it-IT" sz="3800" dirty="0"/>
              <a:t> </a:t>
            </a:r>
            <a:r>
              <a:rPr lang="it-IT" sz="3800" dirty="0" err="1"/>
              <a:t>utilization</a:t>
            </a:r>
            <a:r>
              <a:rPr lang="it-IT" sz="3800" dirty="0"/>
              <a:t>, new </a:t>
            </a:r>
            <a:r>
              <a:rPr lang="it-IT" sz="3800" dirty="0" err="1" smtClean="0"/>
              <a:t>investment</a:t>
            </a:r>
            <a:r>
              <a:rPr lang="it-IT" sz="3800" dirty="0" smtClean="0"/>
              <a:t> (2)</a:t>
            </a:r>
            <a:endParaRPr lang="it-IT" sz="3800" dirty="0"/>
          </a:p>
        </p:txBody>
      </p:sp>
      <p:sp>
        <p:nvSpPr>
          <p:cNvPr id="3" name="Segnaposto contenuto 2"/>
          <p:cNvSpPr>
            <a:spLocks noGrp="1"/>
          </p:cNvSpPr>
          <p:nvPr>
            <p:ph idx="1"/>
          </p:nvPr>
        </p:nvSpPr>
        <p:spPr/>
        <p:txBody>
          <a:bodyPr>
            <a:normAutofit lnSpcReduction="10000"/>
          </a:bodyPr>
          <a:lstStyle/>
          <a:p>
            <a:pPr fontAlgn="base"/>
            <a:r>
              <a:rPr lang="en-US" dirty="0"/>
              <a:t>These two circles highlight the role of expectations of future demand, which depend on the </a:t>
            </a:r>
            <a:r>
              <a:rPr lang="en-US" dirty="0" err="1"/>
              <a:t>behaviour</a:t>
            </a:r>
            <a:r>
              <a:rPr lang="en-US" dirty="0"/>
              <a:t> of other actors. </a:t>
            </a:r>
            <a:endParaRPr lang="en-US" dirty="0" smtClean="0"/>
          </a:p>
          <a:p>
            <a:pPr fontAlgn="base"/>
            <a:r>
              <a:rPr lang="en-US" dirty="0" smtClean="0"/>
              <a:t>A </a:t>
            </a:r>
            <a:r>
              <a:rPr lang="en-US" dirty="0"/>
              <a:t>game similar to those studied in Unit 4 can illustrate how to get out of the vicious circle and into the virtuous one. As in every game, we specify:</a:t>
            </a:r>
          </a:p>
          <a:p>
            <a:pPr lvl="1" fontAlgn="base"/>
            <a:r>
              <a:rPr lang="en-US" i="1" dirty="0"/>
              <a:t>The actors</a:t>
            </a:r>
            <a:r>
              <a:rPr lang="en-US" dirty="0"/>
              <a:t>: The two firms.</a:t>
            </a:r>
          </a:p>
          <a:p>
            <a:pPr lvl="1" fontAlgn="base"/>
            <a:r>
              <a:rPr lang="en-US" i="1" dirty="0"/>
              <a:t>The actions that they can take</a:t>
            </a:r>
            <a:r>
              <a:rPr lang="en-US" dirty="0"/>
              <a:t>: Invest, or do not invest.</a:t>
            </a:r>
          </a:p>
          <a:p>
            <a:pPr lvl="1" fontAlgn="base"/>
            <a:r>
              <a:rPr lang="en-US" i="1" dirty="0"/>
              <a:t>The information they have</a:t>
            </a:r>
            <a:r>
              <a:rPr lang="en-US" dirty="0"/>
              <a:t>: They decide simultaneously, so they do not know what the other has done.</a:t>
            </a:r>
          </a:p>
          <a:p>
            <a:pPr lvl="1" fontAlgn="base"/>
            <a:r>
              <a:rPr lang="en-US" i="1" dirty="0"/>
              <a:t>The payoff</a:t>
            </a:r>
            <a:r>
              <a:rPr lang="en-US" dirty="0"/>
              <a:t>: The profits resulting from each of the four pairs of actions that they could possibly take.</a:t>
            </a:r>
          </a:p>
          <a:p>
            <a:endParaRPr lang="it-IT" dirty="0"/>
          </a:p>
        </p:txBody>
      </p:sp>
    </p:spTree>
    <p:extLst>
      <p:ext uri="{BB962C8B-B14F-4D97-AF65-F5344CB8AC3E}">
        <p14:creationId xmlns:p14="http://schemas.microsoft.com/office/powerpoint/2010/main" val="2069364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err="1"/>
              <a:t>Expectations</a:t>
            </a:r>
            <a:r>
              <a:rPr lang="it-IT" sz="3800" dirty="0"/>
              <a:t>, </a:t>
            </a:r>
            <a:r>
              <a:rPr lang="it-IT" sz="3800" dirty="0" err="1"/>
              <a:t>capacity</a:t>
            </a:r>
            <a:r>
              <a:rPr lang="it-IT" sz="3800" dirty="0"/>
              <a:t> </a:t>
            </a:r>
            <a:r>
              <a:rPr lang="it-IT" sz="3800" dirty="0" err="1"/>
              <a:t>utilization</a:t>
            </a:r>
            <a:r>
              <a:rPr lang="it-IT" sz="3800" dirty="0"/>
              <a:t>, new </a:t>
            </a:r>
            <a:r>
              <a:rPr lang="it-IT" sz="3800" dirty="0" err="1" smtClean="0"/>
              <a:t>investment</a:t>
            </a:r>
            <a:r>
              <a:rPr lang="it-IT" sz="3800" dirty="0" smtClean="0"/>
              <a:t> (2)</a:t>
            </a:r>
            <a:endParaRPr lang="it-IT" sz="3800" dirty="0"/>
          </a:p>
        </p:txBody>
      </p:sp>
      <p:pic>
        <p:nvPicPr>
          <p:cNvPr id="5" name="Segnaposto contenuto 4"/>
          <p:cNvPicPr>
            <a:picLocks noGrp="1" noChangeAspect="1"/>
          </p:cNvPicPr>
          <p:nvPr>
            <p:ph sz="half" idx="1"/>
          </p:nvPr>
        </p:nvPicPr>
        <p:blipFill>
          <a:blip r:embed="rId2"/>
          <a:stretch>
            <a:fillRect/>
          </a:stretch>
        </p:blipFill>
        <p:spPr>
          <a:xfrm>
            <a:off x="674255" y="1492435"/>
            <a:ext cx="3618345" cy="3668600"/>
          </a:xfrm>
          <a:prstGeom prst="rect">
            <a:avLst/>
          </a:prstGeom>
        </p:spPr>
      </p:pic>
      <p:sp>
        <p:nvSpPr>
          <p:cNvPr id="4" name="Segnaposto contenuto 3"/>
          <p:cNvSpPr>
            <a:spLocks noGrp="1"/>
          </p:cNvSpPr>
          <p:nvPr>
            <p:ph sz="half" idx="2"/>
          </p:nvPr>
        </p:nvSpPr>
        <p:spPr>
          <a:xfrm>
            <a:off x="4812145" y="1825624"/>
            <a:ext cx="6541655" cy="4621357"/>
          </a:xfrm>
        </p:spPr>
        <p:txBody>
          <a:bodyPr>
            <a:normAutofit fontScale="70000" lnSpcReduction="20000"/>
          </a:bodyPr>
          <a:lstStyle/>
          <a:p>
            <a:pPr fontAlgn="base"/>
            <a:r>
              <a:rPr lang="en-US" dirty="0"/>
              <a:t>From this figure you can see what happens when the virtuous (both invest) and vicious (neither invest) circles occur. </a:t>
            </a:r>
            <a:endParaRPr lang="en-US" dirty="0" smtClean="0"/>
          </a:p>
          <a:p>
            <a:pPr fontAlgn="base"/>
            <a:r>
              <a:rPr lang="en-US" dirty="0" smtClean="0"/>
              <a:t>Note </a:t>
            </a:r>
            <a:r>
              <a:rPr lang="en-US" dirty="0"/>
              <a:t>what happens if one of the firms invests but the other does not. If Firm A invests and B does not (the upper-right cell in the figure) then A pays to install new equipment and premises, but because the other firm did not invest there is no demand for the products that the new capacity could produce; so A makes a loss. </a:t>
            </a:r>
            <a:endParaRPr lang="en-US" dirty="0" smtClean="0"/>
          </a:p>
          <a:p>
            <a:pPr fontAlgn="base"/>
            <a:r>
              <a:rPr lang="en-US" dirty="0" smtClean="0"/>
              <a:t>But </a:t>
            </a:r>
            <a:r>
              <a:rPr lang="en-US" dirty="0"/>
              <a:t>had B known that A would invest, then B would have made higher profits by investing as well (getting 100 rather than only 80). On the other hand, had B known that A was not going to invest, then it would have done better to also not invest.</a:t>
            </a:r>
          </a:p>
          <a:p>
            <a:r>
              <a:rPr lang="en-US" dirty="0"/>
              <a:t>In this game, the two firms will do better if they do the same thing, and the best outcome is when both firms invest. This is another reason that investment tends to fluctuate a </a:t>
            </a:r>
            <a:r>
              <a:rPr lang="en-US" dirty="0" smtClean="0"/>
              <a:t>lot</a:t>
            </a:r>
            <a:r>
              <a:rPr lang="en-US" dirty="0"/>
              <a:t/>
            </a:r>
            <a:br>
              <a:rPr lang="en-US" dirty="0"/>
            </a:br>
            <a:endParaRPr lang="it-IT" dirty="0"/>
          </a:p>
        </p:txBody>
      </p:sp>
      <p:sp>
        <p:nvSpPr>
          <p:cNvPr id="6" name="CasellaDiTesto 5"/>
          <p:cNvSpPr txBox="1"/>
          <p:nvPr/>
        </p:nvSpPr>
        <p:spPr>
          <a:xfrm>
            <a:off x="1006764" y="5532582"/>
            <a:ext cx="3463636" cy="378691"/>
          </a:xfrm>
          <a:prstGeom prst="rect">
            <a:avLst/>
          </a:prstGeom>
          <a:noFill/>
        </p:spPr>
        <p:txBody>
          <a:bodyPr wrap="square" rtlCol="0">
            <a:spAutoFit/>
          </a:bodyPr>
          <a:lstStyle/>
          <a:p>
            <a:pPr algn="ctr"/>
            <a:r>
              <a:rPr lang="it-IT" dirty="0" err="1" smtClean="0"/>
              <a:t>Two</a:t>
            </a:r>
            <a:r>
              <a:rPr lang="it-IT" dirty="0" smtClean="0"/>
              <a:t> Nash </a:t>
            </a:r>
            <a:r>
              <a:rPr lang="it-IT" dirty="0" err="1" smtClean="0"/>
              <a:t>equilibria</a:t>
            </a:r>
            <a:endParaRPr lang="it-IT" dirty="0"/>
          </a:p>
        </p:txBody>
      </p:sp>
    </p:spTree>
    <p:extLst>
      <p:ext uri="{BB962C8B-B14F-4D97-AF65-F5344CB8AC3E}">
        <p14:creationId xmlns:p14="http://schemas.microsoft.com/office/powerpoint/2010/main" val="2773570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How to break the </a:t>
            </a:r>
            <a:r>
              <a:rPr lang="it-IT" dirty="0" err="1" smtClean="0"/>
              <a:t>vicious</a:t>
            </a:r>
            <a:r>
              <a:rPr lang="it-IT" dirty="0" smtClean="0"/>
              <a:t> </a:t>
            </a:r>
            <a:r>
              <a:rPr lang="it-IT" dirty="0" err="1" smtClean="0"/>
              <a:t>circle</a:t>
            </a:r>
            <a:r>
              <a:rPr lang="it-IT" dirty="0" smtClean="0"/>
              <a:t> …</a:t>
            </a:r>
            <a:endParaRPr lang="it-IT" dirty="0"/>
          </a:p>
        </p:txBody>
      </p:sp>
      <p:sp>
        <p:nvSpPr>
          <p:cNvPr id="5" name="Segnaposto contenuto 4"/>
          <p:cNvSpPr>
            <a:spLocks noGrp="1"/>
          </p:cNvSpPr>
          <p:nvPr>
            <p:ph idx="1"/>
          </p:nvPr>
        </p:nvSpPr>
        <p:spPr/>
        <p:txBody>
          <a:bodyPr>
            <a:normAutofit/>
          </a:bodyPr>
          <a:lstStyle/>
          <a:p>
            <a:pPr eaLnBrk="0" fontAlgn="base" hangingPunct="0"/>
            <a:r>
              <a:rPr lang="it-IT" dirty="0" smtClean="0"/>
              <a:t>Joint </a:t>
            </a:r>
            <a:r>
              <a:rPr lang="it-IT" dirty="0" err="1" smtClean="0"/>
              <a:t>ventures</a:t>
            </a:r>
            <a:endParaRPr lang="it-IT" dirty="0" smtClean="0"/>
          </a:p>
          <a:p>
            <a:pPr eaLnBrk="0" fontAlgn="base" hangingPunct="0"/>
            <a:r>
              <a:rPr lang="it-IT" dirty="0" smtClean="0"/>
              <a:t>Leader, </a:t>
            </a:r>
            <a:r>
              <a:rPr lang="it-IT" dirty="0" err="1" smtClean="0"/>
              <a:t>follower</a:t>
            </a:r>
            <a:endParaRPr lang="it-IT" dirty="0" smtClean="0"/>
          </a:p>
          <a:p>
            <a:pPr eaLnBrk="0" fontAlgn="base" hangingPunct="0"/>
            <a:r>
              <a:rPr lang="it-IT" dirty="0" err="1" smtClean="0"/>
              <a:t>Publicly</a:t>
            </a:r>
            <a:r>
              <a:rPr lang="it-IT" dirty="0" smtClean="0"/>
              <a:t> </a:t>
            </a:r>
            <a:r>
              <a:rPr lang="it-IT" dirty="0" err="1" smtClean="0"/>
              <a:t>funded</a:t>
            </a:r>
            <a:r>
              <a:rPr lang="it-IT" dirty="0" smtClean="0"/>
              <a:t> </a:t>
            </a:r>
            <a:r>
              <a:rPr lang="it-IT" dirty="0" err="1" smtClean="0"/>
              <a:t>investment</a:t>
            </a:r>
            <a:endParaRPr lang="it-IT" dirty="0" smtClean="0"/>
          </a:p>
          <a:p>
            <a:pPr eaLnBrk="0" fontAlgn="base" hangingPunct="0"/>
            <a:r>
              <a:rPr lang="it-IT" dirty="0" err="1" smtClean="0"/>
              <a:t>Subsidies</a:t>
            </a:r>
            <a:r>
              <a:rPr lang="it-IT" dirty="0" smtClean="0"/>
              <a:t> to </a:t>
            </a:r>
            <a:r>
              <a:rPr lang="it-IT" dirty="0" err="1" smtClean="0"/>
              <a:t>invest</a:t>
            </a:r>
            <a:endParaRPr lang="it-IT" dirty="0" smtClean="0"/>
          </a:p>
          <a:p>
            <a:pPr eaLnBrk="0" fontAlgn="base" hangingPunct="0"/>
            <a:r>
              <a:rPr lang="it-IT" dirty="0" err="1" smtClean="0"/>
              <a:t>Tax</a:t>
            </a:r>
            <a:r>
              <a:rPr lang="it-IT" dirty="0" smtClean="0"/>
              <a:t> </a:t>
            </a:r>
            <a:r>
              <a:rPr lang="it-IT" dirty="0" err="1" smtClean="0"/>
              <a:t>incentives</a:t>
            </a:r>
            <a:r>
              <a:rPr lang="it-IT" dirty="0" smtClean="0"/>
              <a:t> to </a:t>
            </a:r>
            <a:r>
              <a:rPr lang="it-IT" dirty="0" err="1" smtClean="0"/>
              <a:t>invest</a:t>
            </a:r>
            <a:endParaRPr lang="it-IT" dirty="0" smtClean="0"/>
          </a:p>
          <a:p>
            <a:pPr eaLnBrk="0" fontAlgn="base" hangingPunct="0"/>
            <a:r>
              <a:rPr lang="it-IT" dirty="0" err="1" smtClean="0"/>
              <a:t>Monetary</a:t>
            </a:r>
            <a:r>
              <a:rPr lang="it-IT" dirty="0" smtClean="0"/>
              <a:t> policy </a:t>
            </a:r>
            <a:r>
              <a:rPr lang="it-IT" dirty="0" err="1" smtClean="0"/>
              <a:t>expansion</a:t>
            </a:r>
            <a:endParaRPr lang="it-IT" dirty="0" smtClean="0"/>
          </a:p>
          <a:p>
            <a:pPr eaLnBrk="0" fontAlgn="base" hangingPunct="0"/>
            <a:r>
              <a:rPr lang="it-IT" dirty="0" err="1" smtClean="0"/>
              <a:t>Foreign</a:t>
            </a:r>
            <a:r>
              <a:rPr lang="it-IT" dirty="0" smtClean="0"/>
              <a:t> Direct </a:t>
            </a:r>
            <a:r>
              <a:rPr lang="it-IT" dirty="0" err="1" smtClean="0"/>
              <a:t>Investment</a:t>
            </a:r>
            <a:endParaRPr lang="it-IT" dirty="0"/>
          </a:p>
          <a:p>
            <a:pPr eaLnBrk="0" fontAlgn="base" hangingPunct="0"/>
            <a:endParaRPr lang="it-IT" dirty="0"/>
          </a:p>
          <a:p>
            <a:endParaRPr lang="it-IT" dirty="0"/>
          </a:p>
        </p:txBody>
      </p:sp>
    </p:spTree>
    <p:extLst>
      <p:ext uri="{BB962C8B-B14F-4D97-AF65-F5344CB8AC3E}">
        <p14:creationId xmlns:p14="http://schemas.microsoft.com/office/powerpoint/2010/main" val="41009063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Gross</a:t>
            </a:r>
            <a:r>
              <a:rPr lang="it-IT" dirty="0" smtClean="0"/>
              <a:t> </a:t>
            </a:r>
            <a:r>
              <a:rPr lang="it-IT" dirty="0" err="1" smtClean="0"/>
              <a:t>investment</a:t>
            </a:r>
            <a:r>
              <a:rPr lang="it-IT" dirty="0" smtClean="0"/>
              <a:t> versus net </a:t>
            </a:r>
            <a:r>
              <a:rPr lang="it-IT" dirty="0" err="1" smtClean="0"/>
              <a:t>investment</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lnSpcReduction="10000"/>
              </a:bodyPr>
              <a:lstStyle/>
              <a:p>
                <a14:m>
                  <m:oMath xmlns:m="http://schemas.openxmlformats.org/officeDocument/2006/math">
                    <m:sSub>
                      <m:sSubPr>
                        <m:ctrlPr>
                          <a:rPr lang="it-IT" i="1" smtClean="0">
                            <a:latin typeface="Cambria Math" panose="02040503050406030204" pitchFamily="18" charset="0"/>
                          </a:rPr>
                        </m:ctrlPr>
                      </m:sSubPr>
                      <m:e>
                        <m:r>
                          <a:rPr lang="it-IT" b="0" i="1" smtClean="0">
                            <a:latin typeface="Cambria Math" panose="02040503050406030204" pitchFamily="18" charset="0"/>
                          </a:rPr>
                          <m:t>𝐾</m:t>
                        </m:r>
                      </m:e>
                      <m:sub>
                        <m:r>
                          <a:rPr lang="it-IT" b="0" i="1" smtClean="0">
                            <a:latin typeface="Cambria Math" panose="02040503050406030204" pitchFamily="18" charset="0"/>
                          </a:rPr>
                          <m:t>𝑡</m:t>
                        </m:r>
                      </m:sub>
                    </m:sSub>
                  </m:oMath>
                </a14:m>
                <a:r>
                  <a:rPr lang="it-IT" dirty="0" smtClean="0"/>
                  <a:t>= aggregate stock of capital </a:t>
                </a:r>
                <a:r>
                  <a:rPr lang="it-IT" dirty="0" err="1" smtClean="0"/>
                  <a:t>at</a:t>
                </a:r>
                <a:r>
                  <a:rPr lang="it-IT" dirty="0" smtClean="0"/>
                  <a:t> time t</a:t>
                </a:r>
              </a:p>
              <a:p>
                <a:endParaRPr lang="it-IT"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r>
                          <a:rPr lang="it-IT" b="0" i="1" smtClean="0">
                            <a:latin typeface="Cambria Math" panose="02040503050406030204" pitchFamily="18" charset="0"/>
                          </a:rPr>
                          <m:t>+1</m:t>
                        </m:r>
                      </m:sub>
                    </m:sSub>
                  </m:oMath>
                </a14:m>
                <a:r>
                  <a:rPr lang="it-IT" dirty="0"/>
                  <a:t>= aggregate stock of capital </a:t>
                </a:r>
                <a:r>
                  <a:rPr lang="it-IT" dirty="0" err="1"/>
                  <a:t>at</a:t>
                </a:r>
                <a:r>
                  <a:rPr lang="it-IT" dirty="0"/>
                  <a:t> time </a:t>
                </a:r>
                <a:r>
                  <a:rPr lang="it-IT" dirty="0" smtClean="0"/>
                  <a:t>t+1</a:t>
                </a:r>
              </a:p>
              <a:p>
                <a:endParaRPr lang="it-IT"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b="0" i="1" smtClean="0">
                            <a:latin typeface="Cambria Math" panose="02040503050406030204" pitchFamily="18" charset="0"/>
                          </a:rPr>
                          <m:t>𝐼</m:t>
                        </m:r>
                      </m:e>
                      <m:sub>
                        <m:r>
                          <a:rPr lang="it-IT" i="1">
                            <a:latin typeface="Cambria Math" panose="02040503050406030204" pitchFamily="18" charset="0"/>
                          </a:rPr>
                          <m:t>𝑡</m:t>
                        </m:r>
                      </m:sub>
                    </m:sSub>
                  </m:oMath>
                </a14:m>
                <a:r>
                  <a:rPr lang="it-IT" dirty="0"/>
                  <a:t>= aggregate </a:t>
                </a:r>
                <a:r>
                  <a:rPr lang="it-IT" dirty="0" err="1" smtClean="0"/>
                  <a:t>gross</a:t>
                </a:r>
                <a:r>
                  <a:rPr lang="it-IT" dirty="0" smtClean="0"/>
                  <a:t> </a:t>
                </a:r>
                <a:r>
                  <a:rPr lang="it-IT" dirty="0" err="1" smtClean="0"/>
                  <a:t>investment</a:t>
                </a:r>
                <a:r>
                  <a:rPr lang="it-IT" dirty="0" smtClean="0"/>
                  <a:t> </a:t>
                </a:r>
                <a:r>
                  <a:rPr lang="it-IT" dirty="0" err="1" smtClean="0"/>
                  <a:t>between</a:t>
                </a:r>
                <a:r>
                  <a:rPr lang="it-IT" dirty="0" smtClean="0"/>
                  <a:t> </a:t>
                </a:r>
                <a:r>
                  <a:rPr lang="it-IT" dirty="0"/>
                  <a:t>of capital </a:t>
                </a:r>
                <a:r>
                  <a:rPr lang="it-IT" dirty="0" err="1"/>
                  <a:t>at</a:t>
                </a:r>
                <a:r>
                  <a:rPr lang="it-IT" dirty="0"/>
                  <a:t> time </a:t>
                </a:r>
                <a:r>
                  <a:rPr lang="it-IT" dirty="0" smtClean="0"/>
                  <a:t>t</a:t>
                </a:r>
              </a:p>
              <a:p>
                <a:endParaRPr lang="it-IT" i="1" dirty="0" smtClean="0">
                  <a:latin typeface="Cambria Math" panose="02040503050406030204" pitchFamily="18" charset="0"/>
                  <a:ea typeface="Cambria Math" panose="02040503050406030204" pitchFamily="18" charset="0"/>
                </a:endParaRPr>
              </a:p>
              <a:p>
                <a14:m>
                  <m:oMath xmlns:m="http://schemas.openxmlformats.org/officeDocument/2006/math">
                    <m:r>
                      <a:rPr lang="it-IT" i="1" smtClean="0">
                        <a:latin typeface="Cambria Math" panose="02040503050406030204" pitchFamily="18" charset="0"/>
                        <a:ea typeface="Cambria Math" panose="02040503050406030204" pitchFamily="18" charset="0"/>
                      </a:rPr>
                      <m:t>𝛿</m:t>
                    </m:r>
                  </m:oMath>
                </a14:m>
                <a:r>
                  <a:rPr lang="it-IT" dirty="0"/>
                  <a:t>= </a:t>
                </a:r>
                <a:r>
                  <a:rPr lang="it-IT" dirty="0" err="1" smtClean="0"/>
                  <a:t>Average</a:t>
                </a:r>
                <a:r>
                  <a:rPr lang="it-IT" dirty="0" smtClean="0"/>
                  <a:t> capital </a:t>
                </a:r>
                <a:r>
                  <a:rPr lang="it-IT" dirty="0" err="1" smtClean="0"/>
                  <a:t>depreciation</a:t>
                </a:r>
                <a:r>
                  <a:rPr lang="it-IT" dirty="0" smtClean="0"/>
                  <a:t> rate 0 &lt; </a:t>
                </a:r>
                <a14:m>
                  <m:oMath xmlns:m="http://schemas.openxmlformats.org/officeDocument/2006/math">
                    <m:r>
                      <a:rPr lang="it-IT" i="1">
                        <a:latin typeface="Cambria Math" panose="02040503050406030204" pitchFamily="18" charset="0"/>
                        <a:ea typeface="Cambria Math" panose="02040503050406030204" pitchFamily="18" charset="0"/>
                      </a:rPr>
                      <m:t>𝛿</m:t>
                    </m:r>
                  </m:oMath>
                </a14:m>
                <a:r>
                  <a:rPr lang="it-IT" dirty="0" smtClean="0"/>
                  <a:t> &lt; 1 </a:t>
                </a:r>
              </a:p>
              <a:p>
                <a:endParaRPr lang="it-IT" i="1" dirty="0" smtClean="0">
                  <a:latin typeface="Cambria Math" panose="02040503050406030204" pitchFamily="18" charset="0"/>
                  <a:ea typeface="Cambria Math" panose="02040503050406030204" pitchFamily="18" charset="0"/>
                </a:endParaRPr>
              </a:p>
              <a:p>
                <a14:m>
                  <m:oMath xmlns:m="http://schemas.openxmlformats.org/officeDocument/2006/math">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r>
                  <a:rPr lang="it-IT" dirty="0" smtClean="0"/>
                  <a:t> = capital </a:t>
                </a:r>
                <a:r>
                  <a:rPr lang="it-IT" dirty="0" err="1" smtClean="0"/>
                  <a:t>depreciation</a:t>
                </a:r>
                <a:r>
                  <a:rPr lang="it-IT" dirty="0" smtClean="0"/>
                  <a:t> </a:t>
                </a:r>
                <a:r>
                  <a:rPr lang="it-IT" dirty="0" err="1" smtClean="0"/>
                  <a:t>between</a:t>
                </a:r>
                <a:r>
                  <a:rPr lang="it-IT" dirty="0" smtClean="0"/>
                  <a:t> t and t+ 1</a:t>
                </a:r>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t="-3081" b="-280"/>
                </a:stretch>
              </a:blipFill>
            </p:spPr>
            <p:txBody>
              <a:bodyPr/>
              <a:lstStyle/>
              <a:p>
                <a:r>
                  <a:rPr lang="it-IT">
                    <a:noFill/>
                  </a:rPr>
                  <a:t> </a:t>
                </a:r>
              </a:p>
            </p:txBody>
          </p:sp>
        </mc:Fallback>
      </mc:AlternateContent>
    </p:spTree>
    <p:extLst>
      <p:ext uri="{BB962C8B-B14F-4D97-AF65-F5344CB8AC3E}">
        <p14:creationId xmlns:p14="http://schemas.microsoft.com/office/powerpoint/2010/main" val="3138207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Gross</a:t>
            </a:r>
            <a:r>
              <a:rPr lang="it-IT" dirty="0" smtClean="0"/>
              <a:t> </a:t>
            </a:r>
            <a:r>
              <a:rPr lang="it-IT" dirty="0" err="1" smtClean="0"/>
              <a:t>investment</a:t>
            </a:r>
            <a:r>
              <a:rPr lang="it-IT" dirty="0" smtClean="0"/>
              <a:t> versus net </a:t>
            </a:r>
            <a:r>
              <a:rPr lang="it-IT" dirty="0" err="1" smtClean="0"/>
              <a:t>investment</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14:m>
                  <m:oMath xmlns:m="http://schemas.openxmlformats.org/officeDocument/2006/math">
                    <m:sSub>
                      <m:sSubPr>
                        <m:ctrlPr>
                          <a:rPr lang="it-IT" i="1" smtClean="0">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r>
                          <a:rPr lang="it-IT" b="0" i="1" smtClean="0">
                            <a:latin typeface="Cambria Math" panose="02040503050406030204" pitchFamily="18" charset="0"/>
                          </a:rPr>
                          <m:t>+1</m:t>
                        </m:r>
                      </m:sub>
                    </m:sSub>
                    <m:r>
                      <a:rPr lang="it-IT" b="0" i="1" smtClean="0">
                        <a:latin typeface="Cambria Math" panose="02040503050406030204" pitchFamily="18" charset="0"/>
                      </a:rPr>
                      <m:t>=</m:t>
                    </m:r>
                    <m:d>
                      <m:dPr>
                        <m:ctrlPr>
                          <a:rPr lang="it-IT" b="0" i="1" smtClean="0">
                            <a:latin typeface="Cambria Math" panose="02040503050406030204" pitchFamily="18" charset="0"/>
                          </a:rPr>
                        </m:ctrlPr>
                      </m:dPr>
                      <m:e>
                        <m:r>
                          <a:rPr lang="it-IT" b="0" i="1" smtClean="0">
                            <a:latin typeface="Cambria Math" panose="02040503050406030204" pitchFamily="18" charset="0"/>
                          </a:rPr>
                          <m:t>1−</m:t>
                        </m:r>
                        <m:r>
                          <a:rPr lang="it-IT" i="1">
                            <a:latin typeface="Cambria Math" panose="02040503050406030204" pitchFamily="18" charset="0"/>
                            <a:ea typeface="Cambria Math" panose="02040503050406030204" pitchFamily="18" charset="0"/>
                          </a:rPr>
                          <m:t>𝛿</m:t>
                        </m:r>
                      </m:e>
                    </m:d>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r>
                      <a:rPr lang="it-IT" b="0" i="0" smtClean="0">
                        <a:latin typeface="Cambria Math" panose="02040503050406030204" pitchFamily="18" charset="0"/>
                      </a:rPr>
                      <m:t>+</m:t>
                    </m:r>
                    <m:sSub>
                      <m:sSubPr>
                        <m:ctrlPr>
                          <a:rPr lang="it-IT" i="1">
                            <a:latin typeface="Cambria Math" panose="02040503050406030204" pitchFamily="18" charset="0"/>
                          </a:rPr>
                        </m:ctrlPr>
                      </m:sSubPr>
                      <m:e>
                        <m:r>
                          <a:rPr lang="it-IT" b="0" i="1" smtClean="0">
                            <a:latin typeface="Cambria Math" panose="02040503050406030204" pitchFamily="18" charset="0"/>
                          </a:rPr>
                          <m:t>𝐼</m:t>
                        </m:r>
                      </m:e>
                      <m:sub>
                        <m:r>
                          <a:rPr lang="it-IT" i="1">
                            <a:latin typeface="Cambria Math" panose="02040503050406030204" pitchFamily="18" charset="0"/>
                          </a:rPr>
                          <m:t>𝑡</m:t>
                        </m:r>
                      </m:sub>
                    </m:sSub>
                  </m:oMath>
                </a14:m>
                <a:endParaRPr lang="it-IT" dirty="0" smtClean="0"/>
              </a:p>
              <a:p>
                <a:endParaRPr lang="it-IT"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r>
                          <a:rPr lang="it-IT" i="1">
                            <a:latin typeface="Cambria Math" panose="02040503050406030204" pitchFamily="18" charset="0"/>
                          </a:rPr>
                          <m:t>+1</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b="0" i="1" smtClean="0">
                            <a:latin typeface="Cambria Math" panose="02040503050406030204" pitchFamily="18" charset="0"/>
                          </a:rPr>
                          <m:t>𝐼</m:t>
                        </m:r>
                      </m:e>
                      <m:sub>
                        <m:r>
                          <a:rPr lang="it-IT" i="1">
                            <a:latin typeface="Cambria Math" panose="02040503050406030204" pitchFamily="18" charset="0"/>
                          </a:rPr>
                          <m:t>𝑡</m:t>
                        </m:r>
                      </m:sub>
                    </m:sSub>
                    <m:r>
                      <a:rPr lang="it-IT" b="0" i="1" smtClean="0">
                        <a:latin typeface="Cambria Math" panose="02040503050406030204" pitchFamily="18" charset="0"/>
                      </a:rPr>
                      <m:t>−</m:t>
                    </m:r>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r>
                  <a:rPr lang="it-IT" dirty="0" smtClean="0"/>
                  <a:t> Net </a:t>
                </a:r>
                <a:r>
                  <a:rPr lang="it-IT" dirty="0" err="1" smtClean="0"/>
                  <a:t>investment</a:t>
                </a:r>
                <a:endParaRPr lang="it-IT" dirty="0" smtClean="0"/>
              </a:p>
              <a:p>
                <a:pPr lvl="1"/>
                <a:r>
                  <a:rPr lang="it-IT" dirty="0" smtClean="0"/>
                  <a:t>K </a:t>
                </a:r>
                <a:r>
                  <a:rPr lang="it-IT" dirty="0" err="1" smtClean="0"/>
                  <a:t>increases</a:t>
                </a:r>
                <a:r>
                  <a:rPr lang="it-IT" dirty="0" smtClean="0"/>
                  <a:t> </a:t>
                </a:r>
                <a:r>
                  <a:rPr lang="it-IT" dirty="0" err="1" smtClean="0"/>
                  <a:t>if</a:t>
                </a:r>
                <a:r>
                  <a:rPr lang="it-IT" dirty="0" smtClean="0"/>
                  <a:t> </a:t>
                </a:r>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𝐼</m:t>
                        </m:r>
                      </m:e>
                      <m:sub>
                        <m:r>
                          <a:rPr lang="it-IT" i="1">
                            <a:latin typeface="Cambria Math" panose="02040503050406030204" pitchFamily="18" charset="0"/>
                          </a:rPr>
                          <m:t>𝑡</m:t>
                        </m:r>
                      </m:sub>
                    </m:sSub>
                    <m:r>
                      <a:rPr lang="it-IT" b="0" i="1" smtClean="0">
                        <a:latin typeface="Cambria Math" panose="02040503050406030204" pitchFamily="18" charset="0"/>
                      </a:rPr>
                      <m:t>&gt;</m:t>
                    </m:r>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endParaRPr lang="it-IT" dirty="0" smtClean="0"/>
              </a:p>
              <a:p>
                <a:pPr lvl="1"/>
                <a14:m>
                  <m:oMath xmlns:m="http://schemas.openxmlformats.org/officeDocument/2006/math">
                    <m:r>
                      <m:rPr>
                        <m:nor/>
                      </m:rPr>
                      <a:rPr lang="it-IT" dirty="0"/>
                      <m:t>K</m:t>
                    </m:r>
                    <m:r>
                      <m:rPr>
                        <m:nor/>
                      </m:rPr>
                      <a:rPr lang="it-IT" dirty="0"/>
                      <m:t> </m:t>
                    </m:r>
                    <m:r>
                      <m:rPr>
                        <m:nor/>
                      </m:rPr>
                      <a:rPr lang="it-IT" b="0" i="0" dirty="0" smtClean="0"/>
                      <m:t>declines</m:t>
                    </m:r>
                    <m:r>
                      <m:rPr>
                        <m:nor/>
                      </m:rPr>
                      <a:rPr lang="it-IT" dirty="0"/>
                      <m:t> </m:t>
                    </m:r>
                    <m:r>
                      <m:rPr>
                        <m:nor/>
                      </m:rPr>
                      <a:rPr lang="it-IT" dirty="0"/>
                      <m:t>if</m:t>
                    </m:r>
                    <m:r>
                      <m:rPr>
                        <m:nor/>
                      </m:rPr>
                      <a:rPr lang="it-IT" dirty="0"/>
                      <m:t> </m:t>
                    </m:r>
                    <m:sSub>
                      <m:sSubPr>
                        <m:ctrlPr>
                          <a:rPr lang="it-IT" i="1">
                            <a:latin typeface="Cambria Math" panose="02040503050406030204" pitchFamily="18" charset="0"/>
                          </a:rPr>
                        </m:ctrlPr>
                      </m:sSubPr>
                      <m:e>
                        <m:r>
                          <a:rPr lang="it-IT" i="1">
                            <a:latin typeface="Cambria Math" panose="02040503050406030204" pitchFamily="18" charset="0"/>
                          </a:rPr>
                          <m:t>𝐼</m:t>
                        </m:r>
                      </m:e>
                      <m:sub>
                        <m:r>
                          <a:rPr lang="it-IT" i="1">
                            <a:latin typeface="Cambria Math" panose="02040503050406030204" pitchFamily="18" charset="0"/>
                          </a:rPr>
                          <m:t>𝑡</m:t>
                        </m:r>
                      </m:sub>
                    </m:sSub>
                    <m:r>
                      <a:rPr lang="it-IT" b="0" i="1" smtClean="0">
                        <a:latin typeface="Cambria Math" panose="02040503050406030204" pitchFamily="18" charset="0"/>
                      </a:rPr>
                      <m:t>&lt;</m:t>
                    </m:r>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endParaRPr lang="it-IT" dirty="0" smtClean="0"/>
              </a:p>
              <a:p>
                <a:pPr lvl="1"/>
                <a14:m>
                  <m:oMath xmlns:m="http://schemas.openxmlformats.org/officeDocument/2006/math">
                    <m:r>
                      <m:rPr>
                        <m:nor/>
                      </m:rPr>
                      <a:rPr lang="it-IT" dirty="0"/>
                      <m:t>K</m:t>
                    </m:r>
                    <m:r>
                      <m:rPr>
                        <m:nor/>
                      </m:rPr>
                      <a:rPr lang="it-IT" dirty="0"/>
                      <m:t> </m:t>
                    </m:r>
                    <m:r>
                      <m:rPr>
                        <m:nor/>
                      </m:rPr>
                      <a:rPr lang="it-IT" b="0" i="0" dirty="0" smtClean="0"/>
                      <m:t>does</m:t>
                    </m:r>
                    <m:r>
                      <m:rPr>
                        <m:nor/>
                      </m:rPr>
                      <a:rPr lang="it-IT" b="0" i="0" dirty="0" smtClean="0"/>
                      <m:t> </m:t>
                    </m:r>
                    <m:r>
                      <m:rPr>
                        <m:nor/>
                      </m:rPr>
                      <a:rPr lang="it-IT" b="0" i="0" dirty="0" smtClean="0"/>
                      <m:t>not</m:t>
                    </m:r>
                    <m:r>
                      <m:rPr>
                        <m:nor/>
                      </m:rPr>
                      <a:rPr lang="it-IT" b="0" i="0" dirty="0" smtClean="0"/>
                      <m:t> </m:t>
                    </m:r>
                    <m:r>
                      <m:rPr>
                        <m:nor/>
                      </m:rPr>
                      <a:rPr lang="it-IT" b="0" i="0" dirty="0" smtClean="0"/>
                      <m:t>change</m:t>
                    </m:r>
                    <m:r>
                      <m:rPr>
                        <m:nor/>
                      </m:rPr>
                      <a:rPr lang="it-IT" dirty="0"/>
                      <m:t> </m:t>
                    </m:r>
                    <m:r>
                      <m:rPr>
                        <m:nor/>
                      </m:rPr>
                      <a:rPr lang="it-IT" dirty="0"/>
                      <m:t>if</m:t>
                    </m:r>
                    <m:r>
                      <m:rPr>
                        <m:nor/>
                      </m:rPr>
                      <a:rPr lang="it-IT" dirty="0"/>
                      <m:t> </m:t>
                    </m:r>
                    <m:sSub>
                      <m:sSubPr>
                        <m:ctrlPr>
                          <a:rPr lang="it-IT" i="1">
                            <a:latin typeface="Cambria Math" panose="02040503050406030204" pitchFamily="18" charset="0"/>
                          </a:rPr>
                        </m:ctrlPr>
                      </m:sSubPr>
                      <m:e>
                        <m:r>
                          <a:rPr lang="it-IT" i="1">
                            <a:latin typeface="Cambria Math" panose="02040503050406030204" pitchFamily="18" charset="0"/>
                          </a:rPr>
                          <m:t>𝐼</m:t>
                        </m:r>
                      </m:e>
                      <m:sub>
                        <m:r>
                          <a:rPr lang="it-IT" i="1">
                            <a:latin typeface="Cambria Math" panose="02040503050406030204" pitchFamily="18" charset="0"/>
                          </a:rPr>
                          <m:t>𝑡</m:t>
                        </m:r>
                      </m:sub>
                    </m:sSub>
                    <m:r>
                      <a:rPr lang="it-IT" b="0" i="1" smtClean="0">
                        <a:latin typeface="Cambria Math" panose="02040503050406030204" pitchFamily="18" charset="0"/>
                      </a:rPr>
                      <m:t>=</m:t>
                    </m:r>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endParaRPr lang="it-IT" dirty="0" smtClean="0"/>
              </a:p>
              <a:p>
                <a:endParaRPr lang="it-IT" dirty="0" smtClean="0"/>
              </a:p>
              <a:p>
                <a:r>
                  <a:rPr lang="it-IT" dirty="0" smtClean="0"/>
                  <a:t>NDP = GDP - </a:t>
                </a:r>
                <a14:m>
                  <m:oMath xmlns:m="http://schemas.openxmlformats.org/officeDocument/2006/math">
                    <m:r>
                      <a:rPr lang="it-IT" i="1">
                        <a:latin typeface="Cambria Math" panose="02040503050406030204" pitchFamily="18" charset="0"/>
                        <a:ea typeface="Cambria Math" panose="02040503050406030204" pitchFamily="18" charset="0"/>
                      </a:rPr>
                      <m:t>𝛿</m:t>
                    </m:r>
                    <m:sSub>
                      <m:sSubPr>
                        <m:ctrlPr>
                          <a:rPr lang="it-IT" i="1">
                            <a:latin typeface="Cambria Math" panose="02040503050406030204" pitchFamily="18" charset="0"/>
                          </a:rPr>
                        </m:ctrlPr>
                      </m:sSubPr>
                      <m:e>
                        <m:r>
                          <a:rPr lang="it-IT" i="1">
                            <a:latin typeface="Cambria Math" panose="02040503050406030204" pitchFamily="18" charset="0"/>
                          </a:rPr>
                          <m:t>𝐾</m:t>
                        </m:r>
                      </m:e>
                      <m:sub>
                        <m:r>
                          <a:rPr lang="it-IT" i="1">
                            <a:latin typeface="Cambria Math" panose="02040503050406030204" pitchFamily="18" charset="0"/>
                          </a:rPr>
                          <m:t>𝑡</m:t>
                        </m:r>
                      </m:sub>
                    </m:sSub>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a:stretch>
              </a:blipFill>
            </p:spPr>
            <p:txBody>
              <a:bodyPr/>
              <a:lstStyle/>
              <a:p>
                <a:r>
                  <a:rPr lang="it-IT">
                    <a:noFill/>
                  </a:rPr>
                  <a:t> </a:t>
                </a:r>
              </a:p>
            </p:txBody>
          </p:sp>
        </mc:Fallback>
      </mc:AlternateContent>
    </p:spTree>
    <p:extLst>
      <p:ext uri="{BB962C8B-B14F-4D97-AF65-F5344CB8AC3E}">
        <p14:creationId xmlns:p14="http://schemas.microsoft.com/office/powerpoint/2010/main" val="3056681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p:sp>
        <p:nvSpPr>
          <p:cNvPr id="3" name="Segnaposto contenuto 2"/>
          <p:cNvSpPr>
            <a:spLocks noGrp="1"/>
          </p:cNvSpPr>
          <p:nvPr>
            <p:ph idx="1"/>
          </p:nvPr>
        </p:nvSpPr>
        <p:spPr/>
        <p:txBody>
          <a:bodyPr/>
          <a:lstStyle/>
          <a:p>
            <a:r>
              <a:rPr lang="it-IT" dirty="0" err="1" smtClean="0"/>
              <a:t>Section</a:t>
            </a:r>
            <a:r>
              <a:rPr lang="it-IT" smtClean="0"/>
              <a:t> 13.7</a:t>
            </a:r>
            <a:endParaRPr lang="it-IT"/>
          </a:p>
        </p:txBody>
      </p:sp>
    </p:spTree>
    <p:extLst>
      <p:ext uri="{BB962C8B-B14F-4D97-AF65-F5344CB8AC3E}">
        <p14:creationId xmlns:p14="http://schemas.microsoft.com/office/powerpoint/2010/main" val="289895463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4720</TotalTime>
  <Words>617</Words>
  <Application>Microsoft Office PowerPoint</Application>
  <PresentationFormat>Widescreen</PresentationFormat>
  <Paragraphs>79</Paragraphs>
  <Slides>16</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16</vt:i4>
      </vt:variant>
    </vt:vector>
  </HeadingPairs>
  <TitlesOfParts>
    <vt:vector size="21" baseType="lpstr">
      <vt:lpstr>Arial</vt:lpstr>
      <vt:lpstr>Calibri</vt:lpstr>
      <vt:lpstr>Calibri Light</vt:lpstr>
      <vt:lpstr>Cambria Math</vt:lpstr>
      <vt:lpstr>Tema di Office</vt:lpstr>
      <vt:lpstr>Macroeconomics  Lecture 15 21.05.24</vt:lpstr>
      <vt:lpstr>Today’s key concepts</vt:lpstr>
      <vt:lpstr>Introducing investment volatility</vt:lpstr>
      <vt:lpstr>Introducing investment volatility (2)</vt:lpstr>
      <vt:lpstr>Introducing investment volatility (3)</vt:lpstr>
      <vt:lpstr>Understanding investment volatility</vt:lpstr>
      <vt:lpstr>Understanding investment (2)</vt:lpstr>
      <vt:lpstr>Understanding investment (3)</vt:lpstr>
      <vt:lpstr>Understanding investment volatility</vt:lpstr>
      <vt:lpstr>Expectations, capacity utilization, new investment</vt:lpstr>
      <vt:lpstr>Expectations, capacity utilization, new investment (2)</vt:lpstr>
      <vt:lpstr>Expectations, capacity utilization, new investment (2)</vt:lpstr>
      <vt:lpstr>How to break the vicious circle …</vt:lpstr>
      <vt:lpstr>Gross investment versus net investment</vt:lpstr>
      <vt:lpstr>Gross investment versus net investment</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359</cp:revision>
  <dcterms:created xsi:type="dcterms:W3CDTF">2020-08-16T17:14:48Z</dcterms:created>
  <dcterms:modified xsi:type="dcterms:W3CDTF">2024-05-20T10:07:14Z</dcterms:modified>
</cp:coreProperties>
</file>