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42" r:id="rId2"/>
    <p:sldId id="315" r:id="rId3"/>
    <p:sldId id="316" r:id="rId4"/>
    <p:sldId id="317" r:id="rId5"/>
    <p:sldId id="318" r:id="rId6"/>
    <p:sldId id="320" r:id="rId7"/>
    <p:sldId id="319" r:id="rId8"/>
    <p:sldId id="321" r:id="rId9"/>
    <p:sldId id="322" r:id="rId10"/>
    <p:sldId id="323" r:id="rId11"/>
    <p:sldId id="327" r:id="rId12"/>
    <p:sldId id="330" r:id="rId13"/>
    <p:sldId id="331" r:id="rId14"/>
    <p:sldId id="332" r:id="rId15"/>
    <p:sldId id="333" r:id="rId16"/>
    <p:sldId id="334" r:id="rId17"/>
    <p:sldId id="335" r:id="rId18"/>
    <p:sldId id="336" r:id="rId19"/>
    <p:sldId id="337" r:id="rId20"/>
    <p:sldId id="338" r:id="rId21"/>
    <p:sldId id="339" r:id="rId22"/>
    <p:sldId id="340" r:id="rId23"/>
    <p:sldId id="341" r:id="rId2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98" autoAdjust="0"/>
    <p:restoredTop sz="94660"/>
  </p:normalViewPr>
  <p:slideViewPr>
    <p:cSldViewPr snapToGrid="0">
      <p:cViewPr varScale="1">
        <p:scale>
          <a:sx n="69" d="100"/>
          <a:sy n="69" d="100"/>
        </p:scale>
        <p:origin x="6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20/05/2024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20/05/2024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20/05/2024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20/05/2024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20/05/2024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20/05/2024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20/05/2024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20/05/2024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20/05/2024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20/05/2024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20/05/2024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20/05/2024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NUL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16</a:t>
            </a:r>
            <a:br>
              <a:rPr lang="it-IT" sz="3000" dirty="0" smtClean="0"/>
            </a:br>
            <a:r>
              <a:rPr lang="it-IT" sz="3000" dirty="0" smtClean="0"/>
              <a:t>21.05.24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27724711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Economic</a:t>
            </a:r>
            <a:r>
              <a:rPr lang="it-IT" dirty="0"/>
              <a:t> shocks and </a:t>
            </a:r>
            <a:r>
              <a:rPr lang="it-IT" dirty="0" err="1"/>
              <a:t>their</a:t>
            </a:r>
            <a:r>
              <a:rPr lang="it-IT" dirty="0"/>
              <a:t> </a:t>
            </a:r>
            <a:r>
              <a:rPr lang="it-IT" dirty="0" err="1"/>
              <a:t>propagation</a:t>
            </a:r>
            <a:endParaRPr lang="it-IT" dirty="0"/>
          </a:p>
        </p:txBody>
      </p:sp>
      <p:sp>
        <p:nvSpPr>
          <p:cNvPr id="3" name="Segnaposto contenuto 2"/>
          <p:cNvSpPr>
            <a:spLocks noGrp="1"/>
          </p:cNvSpPr>
          <p:nvPr>
            <p:ph idx="1"/>
          </p:nvPr>
        </p:nvSpPr>
        <p:spPr/>
        <p:txBody>
          <a:bodyPr/>
          <a:lstStyle/>
          <a:p>
            <a:r>
              <a:rPr lang="it-IT" dirty="0" err="1" smtClean="0"/>
              <a:t>Closed</a:t>
            </a:r>
            <a:r>
              <a:rPr lang="it-IT" dirty="0" smtClean="0"/>
              <a:t> economy, </a:t>
            </a:r>
            <a:r>
              <a:rPr lang="it-IT" dirty="0" err="1" smtClean="0"/>
              <a:t>limited</a:t>
            </a:r>
            <a:r>
              <a:rPr lang="it-IT" dirty="0" smtClean="0"/>
              <a:t> </a:t>
            </a:r>
            <a:r>
              <a:rPr lang="it-IT" dirty="0" err="1" smtClean="0"/>
              <a:t>role</a:t>
            </a:r>
            <a:r>
              <a:rPr lang="it-IT" dirty="0" smtClean="0"/>
              <a:t> for the </a:t>
            </a:r>
            <a:r>
              <a:rPr lang="it-IT" dirty="0" err="1" smtClean="0"/>
              <a:t>government</a:t>
            </a:r>
            <a:endParaRPr lang="it-IT" dirty="0" smtClean="0"/>
          </a:p>
          <a:p>
            <a:r>
              <a:rPr lang="it-IT" dirty="0" smtClean="0">
                <a:solidFill>
                  <a:srgbClr val="FF0000"/>
                </a:solidFill>
              </a:rPr>
              <a:t>AD = C + I  </a:t>
            </a:r>
            <a:r>
              <a:rPr lang="it-IT" dirty="0" smtClean="0"/>
              <a:t>(Aggregate </a:t>
            </a:r>
            <a:r>
              <a:rPr lang="it-IT" dirty="0" err="1" smtClean="0"/>
              <a:t>spending</a:t>
            </a:r>
            <a:r>
              <a:rPr lang="it-IT" dirty="0" smtClean="0"/>
              <a:t>)</a:t>
            </a:r>
          </a:p>
          <a:p>
            <a:r>
              <a:rPr lang="it-IT" dirty="0" smtClean="0"/>
              <a:t>GDP = AD = C + I </a:t>
            </a:r>
          </a:p>
          <a:p>
            <a:r>
              <a:rPr lang="it-IT" dirty="0" err="1" smtClean="0"/>
              <a:t>Causality</a:t>
            </a:r>
            <a:r>
              <a:rPr lang="it-IT" dirty="0" smtClean="0"/>
              <a:t>: </a:t>
            </a:r>
            <a:r>
              <a:rPr lang="it-IT" dirty="0" err="1" smtClean="0">
                <a:solidFill>
                  <a:srgbClr val="FF0000"/>
                </a:solidFill>
              </a:rPr>
              <a:t>changes</a:t>
            </a:r>
            <a:r>
              <a:rPr lang="it-IT" dirty="0" smtClean="0">
                <a:solidFill>
                  <a:srgbClr val="FF0000"/>
                </a:solidFill>
              </a:rPr>
              <a:t> in AD → </a:t>
            </a:r>
            <a:r>
              <a:rPr lang="it-IT" dirty="0" err="1" smtClean="0">
                <a:solidFill>
                  <a:srgbClr val="FF0000"/>
                </a:solidFill>
              </a:rPr>
              <a:t>changes</a:t>
            </a:r>
            <a:r>
              <a:rPr lang="it-IT" dirty="0" smtClean="0">
                <a:solidFill>
                  <a:srgbClr val="FF0000"/>
                </a:solidFill>
              </a:rPr>
              <a:t> in GDP </a:t>
            </a:r>
          </a:p>
          <a:p>
            <a:r>
              <a:rPr lang="it-IT" dirty="0" err="1" smtClean="0"/>
              <a:t>Keynesian</a:t>
            </a:r>
            <a:r>
              <a:rPr lang="it-IT" dirty="0" smtClean="0"/>
              <a:t> </a:t>
            </a:r>
            <a:r>
              <a:rPr lang="it-IT" dirty="0" err="1" smtClean="0"/>
              <a:t>principle</a:t>
            </a:r>
            <a:r>
              <a:rPr lang="it-IT" dirty="0" smtClean="0"/>
              <a:t> of </a:t>
            </a:r>
            <a:r>
              <a:rPr lang="it-IT" dirty="0" err="1" smtClean="0"/>
              <a:t>effective</a:t>
            </a:r>
            <a:r>
              <a:rPr lang="it-IT" dirty="0" smtClean="0"/>
              <a:t> </a:t>
            </a:r>
            <a:r>
              <a:rPr lang="it-IT" dirty="0" err="1" smtClean="0"/>
              <a:t>demand</a:t>
            </a:r>
            <a:r>
              <a:rPr lang="it-IT" dirty="0" smtClean="0"/>
              <a:t>: </a:t>
            </a:r>
            <a:r>
              <a:rPr lang="it-IT" dirty="0" err="1" smtClean="0"/>
              <a:t>firms</a:t>
            </a:r>
            <a:r>
              <a:rPr lang="it-IT" dirty="0" smtClean="0"/>
              <a:t> produce (and </a:t>
            </a:r>
            <a:r>
              <a:rPr lang="it-IT" dirty="0" err="1" smtClean="0"/>
              <a:t>employ</a:t>
            </a:r>
            <a:r>
              <a:rPr lang="it-IT" dirty="0" smtClean="0"/>
              <a:t> </a:t>
            </a:r>
            <a:r>
              <a:rPr lang="it-IT" dirty="0" err="1" smtClean="0"/>
              <a:t>workers</a:t>
            </a:r>
            <a:r>
              <a:rPr lang="it-IT" dirty="0" smtClean="0"/>
              <a:t>) on the </a:t>
            </a:r>
            <a:r>
              <a:rPr lang="it-IT" dirty="0" err="1" smtClean="0"/>
              <a:t>basis</a:t>
            </a:r>
            <a:r>
              <a:rPr lang="it-IT" dirty="0" smtClean="0"/>
              <a:t> of </a:t>
            </a:r>
            <a:r>
              <a:rPr lang="it-IT" dirty="0" err="1" smtClean="0"/>
              <a:t>expected</a:t>
            </a:r>
            <a:r>
              <a:rPr lang="it-IT" dirty="0" smtClean="0"/>
              <a:t> sales to </a:t>
            </a:r>
            <a:r>
              <a:rPr lang="it-IT" dirty="0" err="1" smtClean="0"/>
              <a:t>households</a:t>
            </a:r>
            <a:r>
              <a:rPr lang="it-IT" dirty="0" smtClean="0"/>
              <a:t> (</a:t>
            </a:r>
            <a:r>
              <a:rPr lang="it-IT" dirty="0" err="1" smtClean="0"/>
              <a:t>consumption</a:t>
            </a:r>
            <a:r>
              <a:rPr lang="it-IT" dirty="0" smtClean="0"/>
              <a:t>) or </a:t>
            </a:r>
            <a:r>
              <a:rPr lang="it-IT" dirty="0" err="1" smtClean="0"/>
              <a:t>other</a:t>
            </a:r>
            <a:r>
              <a:rPr lang="it-IT" dirty="0" smtClean="0"/>
              <a:t> companies (</a:t>
            </a:r>
            <a:r>
              <a:rPr lang="it-IT" dirty="0" err="1" smtClean="0"/>
              <a:t>investment</a:t>
            </a:r>
            <a:r>
              <a:rPr lang="it-IT" dirty="0" smtClean="0"/>
              <a:t>)</a:t>
            </a:r>
          </a:p>
          <a:p>
            <a:r>
              <a:rPr lang="it-IT" dirty="0" err="1" smtClean="0"/>
              <a:t>Sudden</a:t>
            </a:r>
            <a:r>
              <a:rPr lang="it-IT" dirty="0" smtClean="0"/>
              <a:t> </a:t>
            </a:r>
            <a:r>
              <a:rPr lang="it-IT" dirty="0" err="1" smtClean="0"/>
              <a:t>increases</a:t>
            </a:r>
            <a:r>
              <a:rPr lang="it-IT" dirty="0" smtClean="0"/>
              <a:t>/</a:t>
            </a:r>
            <a:r>
              <a:rPr lang="it-IT" dirty="0" err="1" smtClean="0"/>
              <a:t>falls</a:t>
            </a:r>
            <a:r>
              <a:rPr lang="it-IT" dirty="0" smtClean="0"/>
              <a:t> in C and/or I </a:t>
            </a:r>
            <a:r>
              <a:rPr lang="it-IT" dirty="0"/>
              <a:t>(</a:t>
            </a:r>
            <a:r>
              <a:rPr lang="it-IT" dirty="0" err="1">
                <a:solidFill>
                  <a:srgbClr val="FF0000"/>
                </a:solidFill>
              </a:rPr>
              <a:t>macroeconomic</a:t>
            </a:r>
            <a:r>
              <a:rPr lang="it-IT" dirty="0">
                <a:solidFill>
                  <a:srgbClr val="FF0000"/>
                </a:solidFill>
              </a:rPr>
              <a:t> shocks</a:t>
            </a:r>
            <a:r>
              <a:rPr lang="it-IT" dirty="0"/>
              <a:t>) </a:t>
            </a:r>
            <a:r>
              <a:rPr lang="it-IT" dirty="0" err="1" smtClean="0"/>
              <a:t>will</a:t>
            </a:r>
            <a:r>
              <a:rPr lang="it-IT" dirty="0" smtClean="0"/>
              <a:t> </a:t>
            </a:r>
            <a:r>
              <a:rPr lang="it-IT" dirty="0" err="1" smtClean="0"/>
              <a:t>affect</a:t>
            </a:r>
            <a:r>
              <a:rPr lang="it-IT" dirty="0" smtClean="0"/>
              <a:t> GDP in the </a:t>
            </a:r>
            <a:r>
              <a:rPr lang="it-IT" dirty="0" err="1" smtClean="0"/>
              <a:t>same</a:t>
            </a:r>
            <a:r>
              <a:rPr lang="it-IT" dirty="0" smtClean="0"/>
              <a:t> </a:t>
            </a:r>
            <a:r>
              <a:rPr lang="it-IT" dirty="0" err="1" smtClean="0"/>
              <a:t>direction</a:t>
            </a:r>
            <a:r>
              <a:rPr lang="it-IT" dirty="0" smtClean="0"/>
              <a:t> </a:t>
            </a:r>
            <a:endParaRPr lang="it-IT" dirty="0"/>
          </a:p>
        </p:txBody>
      </p:sp>
    </p:spTree>
    <p:extLst>
      <p:ext uri="{BB962C8B-B14F-4D97-AF65-F5344CB8AC3E}">
        <p14:creationId xmlns:p14="http://schemas.microsoft.com/office/powerpoint/2010/main" val="4054977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multiplier</a:t>
            </a:r>
            <a:r>
              <a:rPr lang="it-IT" dirty="0" smtClean="0"/>
              <a:t> model</a:t>
            </a:r>
            <a:endParaRPr lang="it-IT" dirty="0"/>
          </a:p>
        </p:txBody>
      </p:sp>
      <mc:AlternateContent xmlns:mc="http://schemas.openxmlformats.org/markup-compatibility/2006" xmlns:a14="http://schemas.microsoft.com/office/drawing/2010/main">
        <mc:Choice Requires="a14">
          <p:sp>
            <p:nvSpPr>
              <p:cNvPr id="4" name="Segnaposto contenuto 3"/>
              <p:cNvSpPr>
                <a:spLocks noGrp="1"/>
              </p:cNvSpPr>
              <p:nvPr>
                <p:ph sz="half" idx="1"/>
              </p:nvPr>
            </p:nvSpPr>
            <p:spPr/>
            <p:txBody>
              <a:bodyPr/>
              <a:lstStyle/>
              <a:p>
                <a14:m>
                  <m:oMath xmlns:m="http://schemas.openxmlformats.org/officeDocument/2006/math">
                    <m:r>
                      <a:rPr lang="it-IT" b="0" i="1" smtClean="0">
                        <a:latin typeface="Cambria Math" panose="02040503050406030204" pitchFamily="18" charset="0"/>
                      </a:rPr>
                      <m:t>𝐴𝐷</m:t>
                    </m:r>
                    <m:r>
                      <a:rPr lang="it-IT" b="0" i="1" smtClean="0">
                        <a:latin typeface="Cambria Math" panose="02040503050406030204" pitchFamily="18" charset="0"/>
                      </a:rPr>
                      <m:t>=</m:t>
                    </m:r>
                    <m:r>
                      <a:rPr lang="it-IT" b="0" i="1" smtClean="0">
                        <a:latin typeface="Cambria Math" panose="02040503050406030204" pitchFamily="18" charset="0"/>
                      </a:rPr>
                      <m:t>𝐶</m:t>
                    </m:r>
                    <m:r>
                      <a:rPr lang="it-IT" b="0" i="1" smtClean="0">
                        <a:latin typeface="Cambria Math" panose="02040503050406030204" pitchFamily="18" charset="0"/>
                      </a:rPr>
                      <m:t>+</m:t>
                    </m:r>
                    <m:r>
                      <a:rPr lang="it-IT" b="0" i="1" smtClean="0">
                        <a:latin typeface="Cambria Math" panose="02040503050406030204" pitchFamily="18" charset="0"/>
                      </a:rPr>
                      <m:t>𝐼</m:t>
                    </m:r>
                  </m:oMath>
                </a14:m>
                <a:endParaRPr lang="it-IT" b="0" dirty="0" smtClean="0"/>
              </a:p>
              <a:p>
                <a14:m>
                  <m:oMath xmlns:m="http://schemas.openxmlformats.org/officeDocument/2006/math">
                    <m:r>
                      <a:rPr lang="it-IT" b="0" i="1" smtClean="0">
                        <a:latin typeface="Cambria Math" panose="02040503050406030204" pitchFamily="18" charset="0"/>
                      </a:rPr>
                      <m:t>𝐶</m:t>
                    </m:r>
                    <m:r>
                      <a:rPr lang="it-IT" i="1">
                        <a:latin typeface="Cambria Math" panose="02040503050406030204" pitchFamily="18" charset="0"/>
                      </a:rPr>
                      <m:t>=</m:t>
                    </m:r>
                    <m:sSub>
                      <m:sSubPr>
                        <m:ctrlPr>
                          <a:rPr lang="it-IT" i="1" smtClean="0">
                            <a:latin typeface="Cambria Math" panose="02040503050406030204" pitchFamily="18" charset="0"/>
                          </a:rPr>
                        </m:ctrlPr>
                      </m:sSubPr>
                      <m:e>
                        <m:r>
                          <a:rPr lang="it-IT" b="0" i="1" smtClean="0">
                            <a:latin typeface="Cambria Math" panose="02040503050406030204" pitchFamily="18" charset="0"/>
                          </a:rPr>
                          <m:t>𝑐</m:t>
                        </m:r>
                      </m:e>
                      <m:sub>
                        <m:r>
                          <a:rPr lang="it-IT" b="0" i="1" smtClean="0">
                            <a:latin typeface="Cambria Math" panose="02040503050406030204" pitchFamily="18" charset="0"/>
                          </a:rPr>
                          <m:t>0</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b="0" i="1" smtClean="0">
                            <a:latin typeface="Cambria Math" panose="02040503050406030204" pitchFamily="18" charset="0"/>
                          </a:rPr>
                          <m:t>1</m:t>
                        </m:r>
                      </m:sub>
                    </m:sSub>
                    <m:r>
                      <a:rPr lang="it-IT" b="0" i="1" smtClean="0">
                        <a:latin typeface="Cambria Math" panose="02040503050406030204" pitchFamily="18" charset="0"/>
                      </a:rPr>
                      <m:t>𝑌</m:t>
                    </m:r>
                  </m:oMath>
                </a14:m>
                <a:endParaRPr lang="it-IT" b="0" dirty="0" smtClean="0"/>
              </a:p>
              <a:p>
                <a:pPr lvl="1"/>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i="1">
                            <a:latin typeface="Cambria Math" panose="02040503050406030204" pitchFamily="18" charset="0"/>
                          </a:rPr>
                          <m:t>0</m:t>
                        </m:r>
                      </m:sub>
                    </m:sSub>
                    <m:r>
                      <a:rPr lang="it-IT" b="0" i="1" smtClean="0">
                        <a:latin typeface="Cambria Math" panose="02040503050406030204" pitchFamily="18" charset="0"/>
                      </a:rPr>
                      <m:t>=</m:t>
                    </m:r>
                    <m:r>
                      <a:rPr lang="it-IT" b="0" i="1" smtClean="0">
                        <a:latin typeface="Cambria Math" panose="02040503050406030204" pitchFamily="18" charset="0"/>
                      </a:rPr>
                      <m:t>𝑎𝑢𝑡𝑜𝑛𝑜𝑚𝑜𝑢𝑠</m:t>
                    </m:r>
                    <m:r>
                      <a:rPr lang="it-IT" b="0" i="1" smtClean="0">
                        <a:latin typeface="Cambria Math" panose="02040503050406030204" pitchFamily="18" charset="0"/>
                      </a:rPr>
                      <m:t> </m:t>
                    </m:r>
                    <m:r>
                      <a:rPr lang="it-IT" b="0" i="1" smtClean="0">
                        <a:latin typeface="Cambria Math" panose="02040503050406030204" pitchFamily="18" charset="0"/>
                      </a:rPr>
                      <m:t>𝑐𝑜𝑛𝑠𝑢𝑚𝑝𝑡𝑖𝑜𝑛</m:t>
                    </m:r>
                  </m:oMath>
                </a14:m>
                <a:endParaRPr lang="it-IT" b="0" dirty="0" smtClean="0"/>
              </a:p>
              <a:p>
                <a:pPr lvl="1"/>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b="0" i="1" smtClean="0">
                            <a:latin typeface="Cambria Math" panose="02040503050406030204" pitchFamily="18" charset="0"/>
                          </a:rPr>
                          <m:t>1</m:t>
                        </m:r>
                      </m:sub>
                    </m:sSub>
                    <m:r>
                      <a:rPr lang="it-IT" i="1">
                        <a:latin typeface="Cambria Math" panose="02040503050406030204" pitchFamily="18" charset="0"/>
                      </a:rPr>
                      <m:t>=</m:t>
                    </m:r>
                    <m:r>
                      <a:rPr lang="it-IT" b="0" i="1" smtClean="0">
                        <a:latin typeface="Cambria Math" panose="02040503050406030204" pitchFamily="18" charset="0"/>
                      </a:rPr>
                      <m:t>𝑀𝑃𝐶</m:t>
                    </m:r>
                    <m:r>
                      <a:rPr lang="it-IT" b="0" i="1" smtClean="0">
                        <a:latin typeface="Cambria Math" panose="02040503050406030204" pitchFamily="18" charset="0"/>
                      </a:rPr>
                      <m:t>=</m:t>
                    </m:r>
                    <m:r>
                      <a:rPr lang="it-IT" b="0" i="1" smtClean="0">
                        <a:latin typeface="Cambria Math" panose="02040503050406030204" pitchFamily="18" charset="0"/>
                      </a:rPr>
                      <m:t>𝑑𝐶</m:t>
                    </m:r>
                    <m:r>
                      <a:rPr lang="it-IT" b="0" i="1" smtClean="0">
                        <a:latin typeface="Cambria Math" panose="02040503050406030204" pitchFamily="18" charset="0"/>
                      </a:rPr>
                      <m:t>/</m:t>
                    </m:r>
                    <m:r>
                      <a:rPr lang="it-IT" b="0" i="1" smtClean="0">
                        <a:latin typeface="Cambria Math" panose="02040503050406030204" pitchFamily="18" charset="0"/>
                      </a:rPr>
                      <m:t>𝑑𝑌</m:t>
                    </m:r>
                  </m:oMath>
                </a14:m>
                <a:endParaRPr lang="it-IT" b="0" dirty="0" smtClean="0"/>
              </a:p>
              <a:p>
                <a:pPr lvl="1"/>
                <a14:m>
                  <m:oMath xmlns:m="http://schemas.openxmlformats.org/officeDocument/2006/math">
                    <m:r>
                      <a:rPr lang="it-IT" b="0" i="1" smtClean="0">
                        <a:latin typeface="Cambria Math" panose="02040503050406030204" pitchFamily="18" charset="0"/>
                      </a:rPr>
                      <m:t>0&lt;</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b="0" i="1" smtClean="0">
                            <a:latin typeface="Cambria Math" panose="02040503050406030204" pitchFamily="18" charset="0"/>
                          </a:rPr>
                          <m:t>1</m:t>
                        </m:r>
                      </m:sub>
                    </m:sSub>
                    <m:r>
                      <a:rPr lang="it-IT" b="0" i="1" smtClean="0">
                        <a:latin typeface="Cambria Math" panose="02040503050406030204" pitchFamily="18" charset="0"/>
                      </a:rPr>
                      <m:t>&lt;1;</m:t>
                    </m:r>
                    <m:r>
                      <a:rPr lang="it-IT" b="0" i="1" smtClean="0">
                        <a:latin typeface="Cambria Math" panose="02040503050406030204" pitchFamily="18" charset="0"/>
                      </a:rPr>
                      <m:t>𝐾𝐹𝑃𝐿</m:t>
                    </m:r>
                  </m:oMath>
                </a14:m>
                <a:endParaRPr lang="it-IT" b="0" dirty="0" smtClean="0"/>
              </a:p>
              <a:p>
                <a14:m>
                  <m:oMath xmlns:m="http://schemas.openxmlformats.org/officeDocument/2006/math">
                    <m:r>
                      <a:rPr lang="it-IT" i="1">
                        <a:latin typeface="Cambria Math" panose="02040503050406030204" pitchFamily="18" charset="0"/>
                      </a:rPr>
                      <m:t>𝐴𝐷</m:t>
                    </m:r>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i="1">
                            <a:latin typeface="Cambria Math" panose="02040503050406030204" pitchFamily="18" charset="0"/>
                          </a:rPr>
                          <m:t>0</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i="1">
                            <a:latin typeface="Cambria Math" panose="02040503050406030204" pitchFamily="18" charset="0"/>
                          </a:rPr>
                          <m:t>1</m:t>
                        </m:r>
                      </m:sub>
                    </m:sSub>
                    <m:r>
                      <a:rPr lang="it-IT" i="1">
                        <a:latin typeface="Cambria Math" panose="02040503050406030204" pitchFamily="18" charset="0"/>
                      </a:rPr>
                      <m:t>𝑌</m:t>
                    </m:r>
                    <m:r>
                      <a:rPr lang="it-IT" b="0" i="1" smtClean="0">
                        <a:latin typeface="Cambria Math" panose="02040503050406030204" pitchFamily="18" charset="0"/>
                      </a:rPr>
                      <m:t>+</m:t>
                    </m:r>
                    <m:r>
                      <a:rPr lang="it-IT" b="0" i="1" smtClean="0">
                        <a:latin typeface="Cambria Math" panose="02040503050406030204" pitchFamily="18" charset="0"/>
                      </a:rPr>
                      <m:t>𝐼</m:t>
                    </m:r>
                  </m:oMath>
                </a14:m>
                <a:endParaRPr lang="it-IT" b="0" dirty="0" smtClean="0"/>
              </a:p>
              <a:p>
                <a:r>
                  <a:rPr lang="it-IT" i="1" dirty="0" smtClean="0">
                    <a:latin typeface="Cambria Math" panose="02040503050406030204" pitchFamily="18" charset="0"/>
                  </a:rPr>
                  <a:t>Equilibrium</a:t>
                </a:r>
                <a:endParaRPr lang="it-IT" b="0" i="1" dirty="0" smtClean="0">
                  <a:latin typeface="Cambria Math" panose="02040503050406030204" pitchFamily="18" charset="0"/>
                </a:endParaRPr>
              </a:p>
              <a:p>
                <a14:m>
                  <m:oMath xmlns:m="http://schemas.openxmlformats.org/officeDocument/2006/math">
                    <m:r>
                      <a:rPr lang="it-IT" b="0" i="1" smtClean="0">
                        <a:solidFill>
                          <a:srgbClr val="FF0000"/>
                        </a:solidFill>
                        <a:latin typeface="Cambria Math" panose="02040503050406030204" pitchFamily="18" charset="0"/>
                      </a:rPr>
                      <m:t>𝑌</m:t>
                    </m:r>
                    <m:r>
                      <a:rPr lang="it-IT" i="1">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𝑐</m:t>
                        </m:r>
                      </m:e>
                      <m:sub>
                        <m:r>
                          <a:rPr lang="it-IT" i="1">
                            <a:solidFill>
                              <a:srgbClr val="FF0000"/>
                            </a:solidFill>
                            <a:latin typeface="Cambria Math" panose="02040503050406030204" pitchFamily="18" charset="0"/>
                          </a:rPr>
                          <m:t>0</m:t>
                        </m:r>
                      </m:sub>
                    </m:sSub>
                    <m:r>
                      <a:rPr lang="it-IT" i="1">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𝑐</m:t>
                        </m:r>
                      </m:e>
                      <m:sub>
                        <m:r>
                          <a:rPr lang="it-IT" i="1">
                            <a:solidFill>
                              <a:srgbClr val="FF0000"/>
                            </a:solidFill>
                            <a:latin typeface="Cambria Math" panose="02040503050406030204" pitchFamily="18" charset="0"/>
                          </a:rPr>
                          <m:t>1</m:t>
                        </m:r>
                      </m:sub>
                    </m:sSub>
                    <m:r>
                      <a:rPr lang="it-IT" i="1">
                        <a:solidFill>
                          <a:srgbClr val="FF0000"/>
                        </a:solidFill>
                        <a:latin typeface="Cambria Math" panose="02040503050406030204" pitchFamily="18" charset="0"/>
                      </a:rPr>
                      <m:t>𝑌</m:t>
                    </m:r>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𝐼</m:t>
                    </m:r>
                  </m:oMath>
                </a14:m>
                <a:endParaRPr lang="it-IT" b="0" dirty="0" smtClean="0">
                  <a:solidFill>
                    <a:srgbClr val="FF0000"/>
                  </a:solidFill>
                </a:endParaRPr>
              </a:p>
              <a:p>
                <a:endParaRPr lang="it-IT" dirty="0"/>
              </a:p>
            </p:txBody>
          </p:sp>
        </mc:Choice>
        <mc:Fallback xmlns="">
          <p:sp>
            <p:nvSpPr>
              <p:cNvPr id="4" name="Segnaposto contenuto 3"/>
              <p:cNvSpPr>
                <a:spLocks noGrp="1" noRot="1" noChangeAspect="1" noMove="1" noResize="1" noEditPoints="1" noAdjustHandles="1" noChangeArrowheads="1" noChangeShapeType="1" noTextEdit="1"/>
              </p:cNvSpPr>
              <p:nvPr>
                <p:ph sz="half" idx="1"/>
              </p:nvPr>
            </p:nvSpPr>
            <p:spPr>
              <a:blipFill>
                <a:blip r:embed="rId2"/>
                <a:stretch>
                  <a:fillRect l="-2118"/>
                </a:stretch>
              </a:blipFill>
            </p:spPr>
            <p:txBody>
              <a:bodyPr/>
              <a:lstStyle/>
              <a:p>
                <a:r>
                  <a:rPr lang="it-IT">
                    <a:noFill/>
                  </a:rPr>
                  <a:t> </a:t>
                </a:r>
              </a:p>
            </p:txBody>
          </p:sp>
        </mc:Fallback>
      </mc:AlternateContent>
      <p:pic>
        <p:nvPicPr>
          <p:cNvPr id="6" name="Immagine 5"/>
          <p:cNvPicPr>
            <a:picLocks noChangeAspect="1"/>
          </p:cNvPicPr>
          <p:nvPr/>
        </p:nvPicPr>
        <p:blipFill>
          <a:blip r:embed="rId3"/>
          <a:stretch>
            <a:fillRect/>
          </a:stretch>
        </p:blipFill>
        <p:spPr>
          <a:xfrm>
            <a:off x="6019800" y="1406401"/>
            <a:ext cx="6043034" cy="4770562"/>
          </a:xfrm>
          <a:prstGeom prst="rect">
            <a:avLst/>
          </a:prstGeom>
        </p:spPr>
      </p:pic>
    </p:spTree>
    <p:extLst>
      <p:ext uri="{BB962C8B-B14F-4D97-AF65-F5344CB8AC3E}">
        <p14:creationId xmlns:p14="http://schemas.microsoft.com/office/powerpoint/2010/main" val="3959515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The </a:t>
            </a:r>
            <a:r>
              <a:rPr lang="it-IT" dirty="0" err="1"/>
              <a:t>multiplier</a:t>
            </a:r>
            <a:r>
              <a:rPr lang="it-IT" dirty="0"/>
              <a:t> </a:t>
            </a:r>
            <a:r>
              <a:rPr lang="it-IT" dirty="0" smtClean="0"/>
              <a:t>model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sz="half" idx="1"/>
              </p:nvPr>
            </p:nvSpPr>
            <p:spPr/>
            <p:txBody>
              <a:bodyPr/>
              <a:lstStyle/>
              <a:p>
                <a14:m>
                  <m:oMath xmlns:m="http://schemas.openxmlformats.org/officeDocument/2006/math">
                    <m:r>
                      <a:rPr lang="it-IT" i="1" smtClean="0">
                        <a:latin typeface="Cambria Math" panose="02040503050406030204" pitchFamily="18" charset="0"/>
                      </a:rPr>
                      <m:t>𝑌</m:t>
                    </m:r>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i="1">
                            <a:latin typeface="Cambria Math" panose="02040503050406030204" pitchFamily="18" charset="0"/>
                          </a:rPr>
                          <m:t>0</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i="1">
                            <a:latin typeface="Cambria Math" panose="02040503050406030204" pitchFamily="18" charset="0"/>
                          </a:rPr>
                          <m:t>1</m:t>
                        </m:r>
                      </m:sub>
                    </m:sSub>
                    <m:r>
                      <a:rPr lang="it-IT" i="1">
                        <a:latin typeface="Cambria Math" panose="02040503050406030204" pitchFamily="18" charset="0"/>
                      </a:rPr>
                      <m:t>𝑌</m:t>
                    </m:r>
                    <m:r>
                      <a:rPr lang="it-IT" i="1">
                        <a:latin typeface="Cambria Math" panose="02040503050406030204" pitchFamily="18" charset="0"/>
                      </a:rPr>
                      <m:t>+</m:t>
                    </m:r>
                    <m:r>
                      <a:rPr lang="it-IT" i="1">
                        <a:latin typeface="Cambria Math" panose="02040503050406030204" pitchFamily="18" charset="0"/>
                      </a:rPr>
                      <m:t>𝐼</m:t>
                    </m:r>
                  </m:oMath>
                </a14:m>
                <a:endParaRPr lang="it-IT" dirty="0" smtClean="0"/>
              </a:p>
              <a:p>
                <a14:m>
                  <m:oMath xmlns:m="http://schemas.openxmlformats.org/officeDocument/2006/math">
                    <m:r>
                      <a:rPr lang="it-IT" i="1">
                        <a:latin typeface="Cambria Math" panose="02040503050406030204" pitchFamily="18" charset="0"/>
                      </a:rPr>
                      <m:t>𝑌</m:t>
                    </m:r>
                    <m:sSub>
                      <m:sSubPr>
                        <m:ctrlPr>
                          <a:rPr lang="it-IT" i="1">
                            <a:latin typeface="Cambria Math" panose="02040503050406030204" pitchFamily="18" charset="0"/>
                          </a:rPr>
                        </m:ctrlPr>
                      </m:sSubPr>
                      <m:e>
                        <m:r>
                          <a:rPr lang="it-IT" b="0" i="1" smtClean="0">
                            <a:latin typeface="Cambria Math" panose="02040503050406030204" pitchFamily="18" charset="0"/>
                          </a:rPr>
                          <m:t>− </m:t>
                        </m:r>
                        <m:r>
                          <a:rPr lang="it-IT" i="1">
                            <a:latin typeface="Cambria Math" panose="02040503050406030204" pitchFamily="18" charset="0"/>
                          </a:rPr>
                          <m:t>𝑐</m:t>
                        </m:r>
                      </m:e>
                      <m:sub>
                        <m:r>
                          <a:rPr lang="it-IT" i="1">
                            <a:latin typeface="Cambria Math" panose="02040503050406030204" pitchFamily="18" charset="0"/>
                          </a:rPr>
                          <m:t>1</m:t>
                        </m:r>
                      </m:sub>
                    </m:sSub>
                    <m:r>
                      <a:rPr lang="it-IT" i="1">
                        <a:latin typeface="Cambria Math" panose="02040503050406030204" pitchFamily="18" charset="0"/>
                      </a:rPr>
                      <m:t>𝑌</m:t>
                    </m:r>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i="1">
                            <a:latin typeface="Cambria Math" panose="02040503050406030204" pitchFamily="18" charset="0"/>
                          </a:rPr>
                          <m:t>0</m:t>
                        </m:r>
                      </m:sub>
                    </m:sSub>
                    <m:r>
                      <a:rPr lang="it-IT" i="1">
                        <a:latin typeface="Cambria Math" panose="02040503050406030204" pitchFamily="18" charset="0"/>
                      </a:rPr>
                      <m:t>+</m:t>
                    </m:r>
                    <m:r>
                      <a:rPr lang="it-IT" i="1">
                        <a:latin typeface="Cambria Math" panose="02040503050406030204" pitchFamily="18" charset="0"/>
                      </a:rPr>
                      <m:t>𝐼</m:t>
                    </m:r>
                  </m:oMath>
                </a14:m>
                <a:endParaRPr lang="it-IT" dirty="0" smtClean="0"/>
              </a:p>
              <a:p>
                <a14:m>
                  <m:oMath xmlns:m="http://schemas.openxmlformats.org/officeDocument/2006/math">
                    <m:d>
                      <m:dPr>
                        <m:ctrlPr>
                          <a:rPr lang="it-IT" i="1" smtClean="0">
                            <a:latin typeface="Cambria Math" panose="02040503050406030204" pitchFamily="18" charset="0"/>
                          </a:rPr>
                        </m:ctrlPr>
                      </m:dPr>
                      <m:e>
                        <m:r>
                          <a:rPr lang="it-IT" b="0" i="1" smtClean="0">
                            <a:latin typeface="Cambria Math" panose="02040503050406030204" pitchFamily="18" charset="0"/>
                          </a:rPr>
                          <m:t>1−</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𝑐</m:t>
                            </m:r>
                          </m:e>
                          <m:sub>
                            <m:r>
                              <a:rPr lang="it-IT" b="0" i="1" smtClean="0">
                                <a:latin typeface="Cambria Math" panose="02040503050406030204" pitchFamily="18" charset="0"/>
                              </a:rPr>
                              <m:t>1</m:t>
                            </m:r>
                          </m:sub>
                        </m:sSub>
                      </m:e>
                    </m:d>
                    <m:r>
                      <a:rPr lang="it-IT" i="1">
                        <a:latin typeface="Cambria Math" panose="02040503050406030204" pitchFamily="18" charset="0"/>
                      </a:rPr>
                      <m:t>𝑌</m:t>
                    </m:r>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i="1">
                            <a:latin typeface="Cambria Math" panose="02040503050406030204" pitchFamily="18" charset="0"/>
                          </a:rPr>
                          <m:t>0</m:t>
                        </m:r>
                      </m:sub>
                    </m:sSub>
                    <m:r>
                      <a:rPr lang="it-IT" i="1">
                        <a:latin typeface="Cambria Math" panose="02040503050406030204" pitchFamily="18" charset="0"/>
                      </a:rPr>
                      <m:t>+</m:t>
                    </m:r>
                    <m:r>
                      <a:rPr lang="it-IT" i="1">
                        <a:latin typeface="Cambria Math" panose="02040503050406030204" pitchFamily="18" charset="0"/>
                      </a:rPr>
                      <m:t>𝐼</m:t>
                    </m:r>
                  </m:oMath>
                </a14:m>
                <a:endParaRPr lang="it-IT" dirty="0"/>
              </a:p>
              <a:p>
                <a14:m>
                  <m:oMath xmlns:m="http://schemas.openxmlformats.org/officeDocument/2006/math">
                    <m:sSup>
                      <m:sSupPr>
                        <m:ctrlPr>
                          <a:rPr lang="it-IT" i="1" smtClean="0">
                            <a:solidFill>
                              <a:srgbClr val="FF0000"/>
                            </a:solidFill>
                            <a:latin typeface="Cambria Math" panose="02040503050406030204" pitchFamily="18" charset="0"/>
                          </a:rPr>
                        </m:ctrlPr>
                      </m:sSupPr>
                      <m:e>
                        <m:r>
                          <a:rPr lang="it-IT" b="0" i="1" smtClean="0">
                            <a:solidFill>
                              <a:srgbClr val="FF0000"/>
                            </a:solidFill>
                            <a:latin typeface="Cambria Math" panose="02040503050406030204" pitchFamily="18" charset="0"/>
                          </a:rPr>
                          <m:t>𝑌</m:t>
                        </m:r>
                      </m:e>
                      <m:sup>
                        <m:r>
                          <a:rPr lang="it-IT" b="0" i="1" smtClean="0">
                            <a:solidFill>
                              <a:srgbClr val="FF0000"/>
                            </a:solidFill>
                            <a:latin typeface="Cambria Math" panose="02040503050406030204" pitchFamily="18" charset="0"/>
                          </a:rPr>
                          <m:t>∗</m:t>
                        </m:r>
                      </m:sup>
                    </m:sSup>
                    <m:r>
                      <a:rPr lang="it-IT" i="1" smtClean="0">
                        <a:solidFill>
                          <a:srgbClr val="FF0000"/>
                        </a:solidFill>
                        <a:latin typeface="Cambria Math" panose="02040503050406030204" pitchFamily="18" charset="0"/>
                      </a:rPr>
                      <m:t>=</m:t>
                    </m:r>
                    <m:f>
                      <m:fPr>
                        <m:ctrlPr>
                          <a:rPr lang="it-IT" i="1" smtClean="0">
                            <a:solidFill>
                              <a:srgbClr val="FF0000"/>
                            </a:solidFill>
                            <a:latin typeface="Cambria Math" panose="02040503050406030204" pitchFamily="18" charset="0"/>
                          </a:rPr>
                        </m:ctrlPr>
                      </m:fPr>
                      <m:num>
                        <m:r>
                          <a:rPr lang="it-IT" b="0" i="1" smtClean="0">
                            <a:solidFill>
                              <a:srgbClr val="FF0000"/>
                            </a:solidFill>
                            <a:latin typeface="Cambria Math" panose="02040503050406030204" pitchFamily="18" charset="0"/>
                          </a:rPr>
                          <m:t>1</m:t>
                        </m:r>
                      </m:num>
                      <m:den>
                        <m:d>
                          <m:dPr>
                            <m:ctrlPr>
                              <a:rPr lang="it-IT" i="1">
                                <a:solidFill>
                                  <a:srgbClr val="FF0000"/>
                                </a:solidFill>
                                <a:latin typeface="Cambria Math" panose="02040503050406030204" pitchFamily="18" charset="0"/>
                              </a:rPr>
                            </m:ctrlPr>
                          </m:dPr>
                          <m:e>
                            <m:r>
                              <a:rPr lang="it-IT" i="1">
                                <a:solidFill>
                                  <a:srgbClr val="FF0000"/>
                                </a:solidFill>
                                <a:latin typeface="Cambria Math" panose="02040503050406030204" pitchFamily="18" charset="0"/>
                              </a:rPr>
                              <m:t>1−</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𝑐</m:t>
                                </m:r>
                              </m:e>
                              <m:sub>
                                <m:r>
                                  <a:rPr lang="it-IT" i="1">
                                    <a:solidFill>
                                      <a:srgbClr val="FF0000"/>
                                    </a:solidFill>
                                    <a:latin typeface="Cambria Math" panose="02040503050406030204" pitchFamily="18" charset="0"/>
                                  </a:rPr>
                                  <m:t>1</m:t>
                                </m:r>
                              </m:sub>
                            </m:sSub>
                          </m:e>
                        </m:d>
                      </m:den>
                    </m:f>
                    <m:d>
                      <m:dPr>
                        <m:ctrlPr>
                          <a:rPr lang="it-IT" i="1" smtClean="0">
                            <a:solidFill>
                              <a:srgbClr val="FF0000"/>
                            </a:solidFill>
                            <a:latin typeface="Cambria Math" panose="02040503050406030204" pitchFamily="18" charset="0"/>
                          </a:rPr>
                        </m:ctrlPr>
                      </m:dPr>
                      <m:e>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𝑐</m:t>
                            </m:r>
                          </m:e>
                          <m:sub>
                            <m:r>
                              <a:rPr lang="it-IT" i="1">
                                <a:solidFill>
                                  <a:srgbClr val="FF0000"/>
                                </a:solidFill>
                                <a:latin typeface="Cambria Math" panose="02040503050406030204" pitchFamily="18" charset="0"/>
                              </a:rPr>
                              <m:t>0</m:t>
                            </m:r>
                          </m:sub>
                        </m:sSub>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𝐼</m:t>
                        </m:r>
                      </m:e>
                    </m:d>
                  </m:oMath>
                </a14:m>
                <a:endParaRPr lang="it-IT" dirty="0" smtClean="0"/>
              </a:p>
              <a:p>
                <a:pPr lvl="1"/>
                <a14:m>
                  <m:oMath xmlns:m="http://schemas.openxmlformats.org/officeDocument/2006/math">
                    <m:d>
                      <m:dPr>
                        <m:ctrlPr>
                          <a:rPr lang="it-IT" i="1">
                            <a:latin typeface="Cambria Math" panose="02040503050406030204" pitchFamily="18" charset="0"/>
                          </a:rPr>
                        </m:ctrlPr>
                      </m:dPr>
                      <m:e>
                        <m:r>
                          <a:rPr lang="it-IT" i="1">
                            <a:latin typeface="Cambria Math" panose="02040503050406030204" pitchFamily="18" charset="0"/>
                          </a:rPr>
                          <m:t>1−</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i="1">
                                <a:latin typeface="Cambria Math" panose="02040503050406030204" pitchFamily="18" charset="0"/>
                              </a:rPr>
                              <m:t>1</m:t>
                            </m:r>
                          </m:sub>
                        </m:sSub>
                      </m:e>
                    </m:d>
                    <m:r>
                      <a:rPr lang="it-IT" b="0" i="0" smtClean="0">
                        <a:latin typeface="Cambria Math" panose="02040503050406030204" pitchFamily="18" charset="0"/>
                      </a:rPr>
                      <m:t>=</m:t>
                    </m:r>
                    <m:r>
                      <m:rPr>
                        <m:sty m:val="p"/>
                      </m:rPr>
                      <a:rPr lang="it-IT" b="0" i="0" smtClean="0">
                        <a:latin typeface="Cambria Math" panose="02040503050406030204" pitchFamily="18" charset="0"/>
                      </a:rPr>
                      <m:t>marg</m:t>
                    </m:r>
                    <m:r>
                      <a:rPr lang="it-IT" b="0" i="0" smtClean="0">
                        <a:latin typeface="Cambria Math" panose="02040503050406030204" pitchFamily="18" charset="0"/>
                      </a:rPr>
                      <m:t>. </m:t>
                    </m:r>
                    <m:r>
                      <m:rPr>
                        <m:sty m:val="p"/>
                      </m:rPr>
                      <a:rPr lang="it-IT" b="0" i="0" smtClean="0">
                        <a:latin typeface="Cambria Math" panose="02040503050406030204" pitchFamily="18" charset="0"/>
                      </a:rPr>
                      <m:t>prop</m:t>
                    </m:r>
                    <m:r>
                      <a:rPr lang="it-IT" b="0" i="0" smtClean="0">
                        <a:latin typeface="Cambria Math" panose="02040503050406030204" pitchFamily="18" charset="0"/>
                      </a:rPr>
                      <m:t>. </m:t>
                    </m:r>
                    <m:r>
                      <m:rPr>
                        <m:sty m:val="p"/>
                      </m:rPr>
                      <a:rPr lang="it-IT" b="0" i="0" smtClean="0">
                        <a:latin typeface="Cambria Math" panose="02040503050406030204" pitchFamily="18" charset="0"/>
                      </a:rPr>
                      <m:t>to</m:t>
                    </m:r>
                    <m:r>
                      <a:rPr lang="it-IT" b="0" i="0" smtClean="0">
                        <a:latin typeface="Cambria Math" panose="02040503050406030204" pitchFamily="18" charset="0"/>
                      </a:rPr>
                      <m:t> </m:t>
                    </m:r>
                    <m:r>
                      <m:rPr>
                        <m:sty m:val="p"/>
                      </m:rPr>
                      <a:rPr lang="it-IT" b="0" i="0" smtClean="0">
                        <a:latin typeface="Cambria Math" panose="02040503050406030204" pitchFamily="18" charset="0"/>
                      </a:rPr>
                      <m:t>save</m:t>
                    </m:r>
                  </m:oMath>
                </a14:m>
                <a:endParaRPr lang="it-IT" b="0" dirty="0" smtClean="0"/>
              </a:p>
              <a:p>
                <a:pPr lvl="1"/>
                <a14:m>
                  <m:oMath xmlns:m="http://schemas.openxmlformats.org/officeDocument/2006/math">
                    <m:f>
                      <m:fPr>
                        <m:ctrlPr>
                          <a:rPr lang="it-IT" i="1">
                            <a:latin typeface="Cambria Math" panose="02040503050406030204" pitchFamily="18" charset="0"/>
                          </a:rPr>
                        </m:ctrlPr>
                      </m:fPr>
                      <m:num>
                        <m:r>
                          <a:rPr lang="it-IT" i="1">
                            <a:latin typeface="Cambria Math" panose="02040503050406030204" pitchFamily="18" charset="0"/>
                          </a:rPr>
                          <m:t>1</m:t>
                        </m:r>
                      </m:num>
                      <m:den>
                        <m:d>
                          <m:dPr>
                            <m:ctrlPr>
                              <a:rPr lang="it-IT" i="1">
                                <a:latin typeface="Cambria Math" panose="02040503050406030204" pitchFamily="18" charset="0"/>
                              </a:rPr>
                            </m:ctrlPr>
                          </m:dPr>
                          <m:e>
                            <m:r>
                              <a:rPr lang="it-IT" i="1">
                                <a:latin typeface="Cambria Math" panose="02040503050406030204" pitchFamily="18" charset="0"/>
                              </a:rPr>
                              <m:t>1−</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i="1">
                                    <a:latin typeface="Cambria Math" panose="02040503050406030204" pitchFamily="18" charset="0"/>
                                  </a:rPr>
                                  <m:t>1</m:t>
                                </m:r>
                              </m:sub>
                            </m:sSub>
                          </m:e>
                        </m:d>
                      </m:den>
                    </m:f>
                    <m:r>
                      <a:rPr lang="it-IT" b="0" i="1" smtClean="0">
                        <a:latin typeface="Cambria Math" panose="02040503050406030204" pitchFamily="18" charset="0"/>
                      </a:rPr>
                      <m:t>=</m:t>
                    </m:r>
                    <m:r>
                      <a:rPr lang="it-IT" b="0" i="1" smtClean="0">
                        <a:latin typeface="Cambria Math" panose="02040503050406030204" pitchFamily="18" charset="0"/>
                      </a:rPr>
                      <m:t>𝐾𝑒𝑦𝑛𝑒𝑠𝑖𝑎𝑛</m:t>
                    </m:r>
                    <m:r>
                      <a:rPr lang="it-IT" b="0" i="1" smtClean="0">
                        <a:latin typeface="Cambria Math" panose="02040503050406030204" pitchFamily="18" charset="0"/>
                      </a:rPr>
                      <m:t> </m:t>
                    </m:r>
                    <m:r>
                      <a:rPr lang="it-IT" b="0" i="1" smtClean="0">
                        <a:latin typeface="Cambria Math" panose="02040503050406030204" pitchFamily="18" charset="0"/>
                      </a:rPr>
                      <m:t>𝑚𝑢𝑙𝑡𝑖𝑝𝑙𝑖𝑒𝑟</m:t>
                    </m:r>
                  </m:oMath>
                </a14:m>
                <a:endParaRPr lang="it-IT" b="0" dirty="0" smtClean="0"/>
              </a:p>
              <a:p>
                <a:pPr lvl="1"/>
                <a:r>
                  <a:rPr lang="it-IT" b="0" dirty="0" err="1" smtClean="0"/>
                  <a:t>Why</a:t>
                </a:r>
                <a:r>
                  <a:rPr lang="it-IT" b="0" dirty="0" smtClean="0"/>
                  <a:t> </a:t>
                </a:r>
                <a:r>
                  <a:rPr lang="it-IT" b="0" dirty="0" err="1" smtClean="0"/>
                  <a:t>multiplier</a:t>
                </a:r>
                <a:r>
                  <a:rPr lang="it-IT" b="0" dirty="0" smtClean="0"/>
                  <a:t>?</a:t>
                </a:r>
              </a:p>
              <a:p>
                <a:pPr lvl="1"/>
                <a14:m>
                  <m:oMath xmlns:m="http://schemas.openxmlformats.org/officeDocument/2006/math">
                    <m:d>
                      <m:dPr>
                        <m:ctrlPr>
                          <a:rPr lang="it-IT" i="1">
                            <a:latin typeface="Cambria Math" panose="02040503050406030204" pitchFamily="18" charset="0"/>
                          </a:rPr>
                        </m:ctrlPr>
                      </m:dPr>
                      <m:e>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i="1">
                                <a:latin typeface="Cambria Math" panose="02040503050406030204" pitchFamily="18" charset="0"/>
                              </a:rPr>
                              <m:t>0</m:t>
                            </m:r>
                          </m:sub>
                        </m:sSub>
                        <m:r>
                          <a:rPr lang="it-IT" i="1">
                            <a:latin typeface="Cambria Math" panose="02040503050406030204" pitchFamily="18" charset="0"/>
                          </a:rPr>
                          <m:t>+</m:t>
                        </m:r>
                        <m:r>
                          <a:rPr lang="it-IT" i="1">
                            <a:latin typeface="Cambria Math" panose="02040503050406030204" pitchFamily="18" charset="0"/>
                          </a:rPr>
                          <m:t>𝐼</m:t>
                        </m:r>
                      </m:e>
                    </m:d>
                    <m:r>
                      <a:rPr lang="it-IT" b="0" i="0" smtClean="0">
                        <a:latin typeface="Cambria Math" panose="02040503050406030204" pitchFamily="18" charset="0"/>
                      </a:rPr>
                      <m:t>=</m:t>
                    </m:r>
                    <m:r>
                      <m:rPr>
                        <m:sty m:val="p"/>
                      </m:rPr>
                      <a:rPr lang="it-IT" b="0" i="0" smtClean="0">
                        <a:latin typeface="Cambria Math" panose="02040503050406030204" pitchFamily="18" charset="0"/>
                      </a:rPr>
                      <m:t>aut</m:t>
                    </m:r>
                    <m:r>
                      <a:rPr lang="it-IT" b="0" i="0" smtClean="0">
                        <a:latin typeface="Cambria Math" panose="02040503050406030204" pitchFamily="18" charset="0"/>
                      </a:rPr>
                      <m:t>. </m:t>
                    </m:r>
                    <m:r>
                      <m:rPr>
                        <m:sty m:val="p"/>
                      </m:rPr>
                      <a:rPr lang="it-IT" b="0" i="0" smtClean="0">
                        <a:latin typeface="Cambria Math" panose="02040503050406030204" pitchFamily="18" charset="0"/>
                      </a:rPr>
                      <m:t>demand</m:t>
                    </m:r>
                  </m:oMath>
                </a14:m>
                <a:endParaRPr lang="it-IT" b="0" dirty="0" smtClean="0"/>
              </a:p>
              <a:p>
                <a:endParaRPr lang="it-IT" dirty="0"/>
              </a:p>
              <a:p>
                <a:endParaRPr lang="it-IT" dirty="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sz="half" idx="1"/>
              </p:nvPr>
            </p:nvSpPr>
            <p:spPr>
              <a:blipFill>
                <a:blip r:embed="rId2"/>
                <a:stretch>
                  <a:fillRect/>
                </a:stretch>
              </a:blipFill>
            </p:spPr>
            <p:txBody>
              <a:bodyPr/>
              <a:lstStyle/>
              <a:p>
                <a:r>
                  <a:rPr lang="it-IT">
                    <a:noFill/>
                  </a:rPr>
                  <a:t> </a:t>
                </a:r>
              </a:p>
            </p:txBody>
          </p:sp>
        </mc:Fallback>
      </mc:AlternateContent>
      <p:pic>
        <p:nvPicPr>
          <p:cNvPr id="5" name="Immagine 4"/>
          <p:cNvPicPr>
            <a:picLocks noChangeAspect="1"/>
          </p:cNvPicPr>
          <p:nvPr/>
        </p:nvPicPr>
        <p:blipFill>
          <a:blip r:embed="rId3"/>
          <a:stretch>
            <a:fillRect/>
          </a:stretch>
        </p:blipFill>
        <p:spPr>
          <a:xfrm>
            <a:off x="6096000" y="1539802"/>
            <a:ext cx="5938259" cy="4922983"/>
          </a:xfrm>
          <a:prstGeom prst="rect">
            <a:avLst/>
          </a:prstGeom>
        </p:spPr>
      </p:pic>
    </p:spTree>
    <p:extLst>
      <p:ext uri="{BB962C8B-B14F-4D97-AF65-F5344CB8AC3E}">
        <p14:creationId xmlns:p14="http://schemas.microsoft.com/office/powerpoint/2010/main" val="1480823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a:t>The </a:t>
            </a:r>
            <a:r>
              <a:rPr lang="it-IT" dirty="0" err="1"/>
              <a:t>multiplier</a:t>
            </a:r>
            <a:r>
              <a:rPr lang="it-IT" dirty="0"/>
              <a:t> </a:t>
            </a:r>
            <a:r>
              <a:rPr lang="it-IT" dirty="0" smtClean="0"/>
              <a:t>model: flash </a:t>
            </a:r>
            <a:r>
              <a:rPr lang="it-IT" dirty="0" err="1" smtClean="0"/>
              <a:t>exercise</a:t>
            </a:r>
            <a:endParaRPr lang="it-IT" dirty="0"/>
          </a:p>
        </p:txBody>
      </p:sp>
      <mc:AlternateContent xmlns:mc="http://schemas.openxmlformats.org/markup-compatibility/2006" xmlns:a14="http://schemas.microsoft.com/office/drawing/2010/main">
        <mc:Choice Requires="a14">
          <p:sp>
            <p:nvSpPr>
              <p:cNvPr id="6" name="Segnaposto contenuto 5"/>
              <p:cNvSpPr>
                <a:spLocks noGrp="1"/>
              </p:cNvSpPr>
              <p:nvPr>
                <p:ph idx="1"/>
              </p:nvPr>
            </p:nvSpPr>
            <p:spPr/>
            <p:txBody>
              <a:bodyPr>
                <a:normAutofit lnSpcReduction="10000"/>
              </a:bodyPr>
              <a:lstStyle/>
              <a:p>
                <a14:m>
                  <m:oMath xmlns:m="http://schemas.openxmlformats.org/officeDocument/2006/math">
                    <m:r>
                      <a:rPr lang="it-IT" b="0" i="1" smtClean="0">
                        <a:latin typeface="Cambria Math" panose="02040503050406030204" pitchFamily="18" charset="0"/>
                      </a:rPr>
                      <m:t>𝐶</m:t>
                    </m:r>
                    <m:r>
                      <a:rPr lang="it-IT" b="0" i="1" smtClean="0">
                        <a:latin typeface="Cambria Math" panose="02040503050406030204" pitchFamily="18" charset="0"/>
                      </a:rPr>
                      <m:t>=100+0.8</m:t>
                    </m:r>
                    <m:r>
                      <a:rPr lang="it-IT" b="0" i="1" smtClean="0">
                        <a:latin typeface="Cambria Math" panose="02040503050406030204" pitchFamily="18" charset="0"/>
                      </a:rPr>
                      <m:t>𝑌</m:t>
                    </m:r>
                    <m:r>
                      <a:rPr lang="it-IT" b="0" i="1" smtClean="0">
                        <a:latin typeface="Cambria Math" panose="02040503050406030204" pitchFamily="18" charset="0"/>
                      </a:rPr>
                      <m:t>;</m:t>
                    </m:r>
                    <m:r>
                      <a:rPr lang="it-IT" b="0" i="1" smtClean="0">
                        <a:latin typeface="Cambria Math" panose="02040503050406030204" pitchFamily="18" charset="0"/>
                      </a:rPr>
                      <m:t>𝐼</m:t>
                    </m:r>
                    <m:r>
                      <a:rPr lang="it-IT" b="0" i="1" smtClean="0">
                        <a:latin typeface="Cambria Math" panose="02040503050406030204" pitchFamily="18" charset="0"/>
                      </a:rPr>
                      <m:t>=400</m:t>
                    </m:r>
                  </m:oMath>
                </a14:m>
                <a:endParaRPr lang="it-IT" b="0" dirty="0" smtClean="0"/>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the MPC? </a:t>
                </a:r>
              </a:p>
              <a:p>
                <a:r>
                  <a:rPr lang="it-IT" dirty="0" err="1" smtClean="0"/>
                  <a:t>What</a:t>
                </a:r>
                <a:r>
                  <a:rPr lang="it-IT" dirty="0" smtClean="0"/>
                  <a:t> </a:t>
                </a:r>
                <a:r>
                  <a:rPr lang="it-IT" dirty="0" err="1"/>
                  <a:t>is</a:t>
                </a:r>
                <a:r>
                  <a:rPr lang="it-IT" dirty="0"/>
                  <a:t> the </a:t>
                </a:r>
                <a:r>
                  <a:rPr lang="it-IT" dirty="0" err="1" smtClean="0"/>
                  <a:t>value</a:t>
                </a:r>
                <a:r>
                  <a:rPr lang="it-IT" dirty="0" smtClean="0"/>
                  <a:t> of the MPS?</a:t>
                </a:r>
              </a:p>
              <a:p>
                <a:r>
                  <a:rPr lang="it-IT" dirty="0" err="1" smtClean="0"/>
                  <a:t>What</a:t>
                </a:r>
                <a:r>
                  <a:rPr lang="it-IT" dirty="0" smtClean="0"/>
                  <a:t> </a:t>
                </a:r>
                <a:r>
                  <a:rPr lang="it-IT" dirty="0" err="1" smtClean="0"/>
                  <a:t>does</a:t>
                </a:r>
                <a:r>
                  <a:rPr lang="it-IT" dirty="0" smtClean="0"/>
                  <a:t> the </a:t>
                </a:r>
                <a:r>
                  <a:rPr lang="it-IT" dirty="0" err="1" smtClean="0"/>
                  <a:t>value</a:t>
                </a:r>
                <a:r>
                  <a:rPr lang="it-IT" dirty="0" smtClean="0"/>
                  <a:t> of the MPC </a:t>
                </a:r>
                <a:r>
                  <a:rPr lang="it-IT" dirty="0" err="1" smtClean="0"/>
                  <a:t>imply</a:t>
                </a:r>
                <a:r>
                  <a:rPr lang="it-IT" dirty="0" smtClean="0"/>
                  <a:t>?</a:t>
                </a:r>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the </a:t>
                </a:r>
                <a:r>
                  <a:rPr lang="it-IT" dirty="0" err="1" smtClean="0"/>
                  <a:t>Keynesian</a:t>
                </a:r>
                <a:r>
                  <a:rPr lang="it-IT" dirty="0" smtClean="0"/>
                  <a:t> </a:t>
                </a:r>
                <a:r>
                  <a:rPr lang="it-IT" dirty="0" err="1" smtClean="0"/>
                  <a:t>multiplier</a:t>
                </a:r>
                <a:r>
                  <a:rPr lang="it-IT" dirty="0" smtClean="0"/>
                  <a:t>?</a:t>
                </a:r>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a:t>
                </a:r>
                <a:r>
                  <a:rPr lang="it-IT" dirty="0" err="1" smtClean="0"/>
                  <a:t>autonomous</a:t>
                </a:r>
                <a:r>
                  <a:rPr lang="it-IT" dirty="0" smtClean="0"/>
                  <a:t> </a:t>
                </a:r>
                <a:r>
                  <a:rPr lang="it-IT" dirty="0" err="1" smtClean="0"/>
                  <a:t>demand</a:t>
                </a:r>
                <a:r>
                  <a:rPr lang="it-IT" dirty="0" smtClean="0"/>
                  <a:t>?</a:t>
                </a:r>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a:t>
                </a:r>
                <a:r>
                  <a:rPr lang="it-IT" dirty="0" err="1" smtClean="0"/>
                  <a:t>equilibrium</a:t>
                </a:r>
                <a:r>
                  <a:rPr lang="it-IT" dirty="0" smtClean="0"/>
                  <a:t> GDP? </a:t>
                </a:r>
              </a:p>
              <a:p>
                <a:r>
                  <a:rPr lang="it-IT" dirty="0" smtClean="0"/>
                  <a:t>Equilibrium </a:t>
                </a:r>
                <a:r>
                  <a:rPr lang="it-IT" dirty="0" err="1" smtClean="0"/>
                  <a:t>consumption</a:t>
                </a:r>
                <a:r>
                  <a:rPr lang="it-IT" dirty="0" smtClean="0"/>
                  <a:t>? Equilibrium </a:t>
                </a:r>
                <a:r>
                  <a:rPr lang="it-IT" dirty="0" err="1" smtClean="0"/>
                  <a:t>savings</a:t>
                </a:r>
                <a:r>
                  <a:rPr lang="it-IT" dirty="0" smtClean="0"/>
                  <a:t>?</a:t>
                </a:r>
              </a:p>
              <a:p>
                <a:r>
                  <a:rPr lang="it-IT" dirty="0" smtClean="0"/>
                  <a:t>How </a:t>
                </a:r>
                <a:r>
                  <a:rPr lang="it-IT" dirty="0" err="1" smtClean="0"/>
                  <a:t>does</a:t>
                </a:r>
                <a:r>
                  <a:rPr lang="it-IT" dirty="0" smtClean="0"/>
                  <a:t> </a:t>
                </a:r>
                <a:r>
                  <a:rPr lang="it-IT" dirty="0" err="1" smtClean="0"/>
                  <a:t>equilibrium</a:t>
                </a:r>
                <a:r>
                  <a:rPr lang="it-IT" dirty="0" smtClean="0"/>
                  <a:t> GDP </a:t>
                </a:r>
                <a:r>
                  <a:rPr lang="it-IT" dirty="0" err="1" smtClean="0"/>
                  <a:t>change</a:t>
                </a:r>
                <a:r>
                  <a:rPr lang="it-IT" dirty="0" smtClean="0"/>
                  <a:t> </a:t>
                </a:r>
                <a:r>
                  <a:rPr lang="it-IT" dirty="0" err="1" smtClean="0"/>
                  <a:t>if</a:t>
                </a:r>
                <a:r>
                  <a:rPr lang="it-IT" dirty="0" smtClean="0"/>
                  <a:t> I </a:t>
                </a:r>
                <a:r>
                  <a:rPr lang="it-IT" dirty="0" err="1" smtClean="0"/>
                  <a:t>falls</a:t>
                </a:r>
                <a:r>
                  <a:rPr lang="it-IT" dirty="0" smtClean="0"/>
                  <a:t> from 400 to 300 and </a:t>
                </a:r>
                <a:r>
                  <a:rPr lang="it-IT" dirty="0" err="1" smtClean="0"/>
                  <a:t>why</a:t>
                </a:r>
                <a:r>
                  <a:rPr lang="it-IT" dirty="0" smtClean="0"/>
                  <a:t>?</a:t>
                </a:r>
              </a:p>
              <a:p>
                <a:endParaRPr lang="it-IT" dirty="0"/>
              </a:p>
              <a:p>
                <a:endParaRPr lang="it-IT" dirty="0" smtClean="0"/>
              </a:p>
              <a:p>
                <a:endParaRPr lang="it-IT" dirty="0"/>
              </a:p>
            </p:txBody>
          </p:sp>
        </mc:Choice>
        <mc:Fallback xmlns="">
          <p:sp>
            <p:nvSpPr>
              <p:cNvPr id="6" name="Segnaposto contenuto 5"/>
              <p:cNvSpPr>
                <a:spLocks noGrp="1" noRot="1" noChangeAspect="1" noMove="1" noResize="1" noEditPoints="1" noAdjustHandles="1" noChangeArrowheads="1" noChangeShapeType="1" noTextEdit="1"/>
              </p:cNvSpPr>
              <p:nvPr>
                <p:ph idx="1"/>
              </p:nvPr>
            </p:nvSpPr>
            <p:spPr>
              <a:blipFill>
                <a:blip r:embed="rId2"/>
                <a:stretch>
                  <a:fillRect l="-1043" b="-1261"/>
                </a:stretch>
              </a:blipFill>
            </p:spPr>
            <p:txBody>
              <a:bodyPr/>
              <a:lstStyle/>
              <a:p>
                <a:r>
                  <a:rPr lang="it-IT">
                    <a:noFill/>
                  </a:rPr>
                  <a:t> </a:t>
                </a:r>
              </a:p>
            </p:txBody>
          </p:sp>
        </mc:Fallback>
      </mc:AlternateContent>
    </p:spTree>
    <p:extLst>
      <p:ext uri="{BB962C8B-B14F-4D97-AF65-F5344CB8AC3E}">
        <p14:creationId xmlns:p14="http://schemas.microsoft.com/office/powerpoint/2010/main" val="3314555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a:t>The </a:t>
            </a:r>
            <a:r>
              <a:rPr lang="it-IT" dirty="0" err="1"/>
              <a:t>multiplier</a:t>
            </a:r>
            <a:r>
              <a:rPr lang="it-IT" dirty="0"/>
              <a:t> </a:t>
            </a:r>
            <a:r>
              <a:rPr lang="it-IT" dirty="0" smtClean="0"/>
              <a:t>model: </a:t>
            </a:r>
            <a:r>
              <a:rPr lang="it-IT" dirty="0" err="1" smtClean="0"/>
              <a:t>solutions</a:t>
            </a:r>
            <a:endParaRPr lang="it-IT" dirty="0"/>
          </a:p>
        </p:txBody>
      </p:sp>
      <p:sp>
        <p:nvSpPr>
          <p:cNvPr id="6" name="Segnaposto contenuto 5"/>
          <p:cNvSpPr>
            <a:spLocks noGrp="1"/>
          </p:cNvSpPr>
          <p:nvPr>
            <p:ph idx="1"/>
          </p:nvPr>
        </p:nvSpPr>
        <p:spPr/>
        <p:txBody>
          <a:bodyPr>
            <a:normAutofit lnSpcReduction="10000"/>
          </a:bodyPr>
          <a:lstStyle/>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the MPC? </a:t>
            </a:r>
            <a:r>
              <a:rPr lang="it-IT" dirty="0" smtClean="0">
                <a:solidFill>
                  <a:srgbClr val="FF0000"/>
                </a:solidFill>
              </a:rPr>
              <a:t> </a:t>
            </a:r>
          </a:p>
          <a:p>
            <a:r>
              <a:rPr lang="it-IT" dirty="0" err="1" smtClean="0"/>
              <a:t>What</a:t>
            </a:r>
            <a:r>
              <a:rPr lang="it-IT" dirty="0" smtClean="0"/>
              <a:t> </a:t>
            </a:r>
            <a:r>
              <a:rPr lang="it-IT" dirty="0" err="1"/>
              <a:t>is</a:t>
            </a:r>
            <a:r>
              <a:rPr lang="it-IT" dirty="0"/>
              <a:t> the </a:t>
            </a:r>
            <a:r>
              <a:rPr lang="it-IT" dirty="0" err="1" smtClean="0"/>
              <a:t>value</a:t>
            </a:r>
            <a:r>
              <a:rPr lang="it-IT" dirty="0" smtClean="0"/>
              <a:t> of the MPS? </a:t>
            </a:r>
            <a:endParaRPr lang="it-IT" dirty="0" smtClean="0">
              <a:solidFill>
                <a:srgbClr val="FF0000"/>
              </a:solidFill>
            </a:endParaRPr>
          </a:p>
          <a:p>
            <a:r>
              <a:rPr lang="it-IT" dirty="0" err="1" smtClean="0"/>
              <a:t>What</a:t>
            </a:r>
            <a:r>
              <a:rPr lang="it-IT" dirty="0" smtClean="0"/>
              <a:t> </a:t>
            </a:r>
            <a:r>
              <a:rPr lang="it-IT" dirty="0" err="1" smtClean="0"/>
              <a:t>does</a:t>
            </a:r>
            <a:r>
              <a:rPr lang="it-IT" dirty="0" smtClean="0"/>
              <a:t> the </a:t>
            </a:r>
            <a:r>
              <a:rPr lang="it-IT" dirty="0" err="1" smtClean="0"/>
              <a:t>value</a:t>
            </a:r>
            <a:r>
              <a:rPr lang="it-IT" dirty="0" smtClean="0"/>
              <a:t> of the MPC </a:t>
            </a:r>
            <a:r>
              <a:rPr lang="it-IT" dirty="0" err="1" smtClean="0"/>
              <a:t>imply</a:t>
            </a:r>
            <a:r>
              <a:rPr lang="it-IT" dirty="0" smtClean="0"/>
              <a:t>? </a:t>
            </a:r>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the </a:t>
            </a:r>
            <a:r>
              <a:rPr lang="it-IT" dirty="0" err="1" smtClean="0"/>
              <a:t>Keynesian</a:t>
            </a:r>
            <a:r>
              <a:rPr lang="it-IT" dirty="0" smtClean="0"/>
              <a:t> </a:t>
            </a:r>
            <a:r>
              <a:rPr lang="it-IT" dirty="0" err="1" smtClean="0"/>
              <a:t>multiplier</a:t>
            </a:r>
            <a:r>
              <a:rPr lang="it-IT" dirty="0" smtClean="0"/>
              <a:t>? </a:t>
            </a:r>
            <a:endParaRPr lang="it-IT" dirty="0" smtClean="0">
              <a:solidFill>
                <a:srgbClr val="FF0000"/>
              </a:solidFill>
            </a:endParaRPr>
          </a:p>
          <a:p>
            <a:r>
              <a:rPr lang="it-IT" dirty="0" err="1"/>
              <a:t>What</a:t>
            </a:r>
            <a:r>
              <a:rPr lang="it-IT" dirty="0"/>
              <a:t> </a:t>
            </a:r>
            <a:r>
              <a:rPr lang="it-IT" dirty="0" err="1"/>
              <a:t>does</a:t>
            </a:r>
            <a:r>
              <a:rPr lang="it-IT" dirty="0"/>
              <a:t> the </a:t>
            </a:r>
            <a:r>
              <a:rPr lang="it-IT" dirty="0" err="1"/>
              <a:t>value</a:t>
            </a:r>
            <a:r>
              <a:rPr lang="it-IT" dirty="0"/>
              <a:t> of the </a:t>
            </a:r>
            <a:r>
              <a:rPr lang="it-IT" dirty="0" err="1" smtClean="0"/>
              <a:t>multiplier</a:t>
            </a:r>
            <a:r>
              <a:rPr lang="it-IT" dirty="0" smtClean="0"/>
              <a:t> </a:t>
            </a:r>
            <a:r>
              <a:rPr lang="it-IT" dirty="0" err="1"/>
              <a:t>imply</a:t>
            </a:r>
            <a:r>
              <a:rPr lang="it-IT" dirty="0" smtClean="0"/>
              <a:t>? </a:t>
            </a:r>
            <a:endParaRPr lang="it-IT" dirty="0" smtClean="0">
              <a:solidFill>
                <a:srgbClr val="FF0000"/>
              </a:solidFill>
            </a:endParaRPr>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a:t>
            </a:r>
            <a:r>
              <a:rPr lang="it-IT" dirty="0" err="1" smtClean="0"/>
              <a:t>autonomous</a:t>
            </a:r>
            <a:r>
              <a:rPr lang="it-IT" dirty="0" smtClean="0"/>
              <a:t> </a:t>
            </a:r>
            <a:r>
              <a:rPr lang="it-IT" dirty="0" err="1" smtClean="0"/>
              <a:t>demand</a:t>
            </a:r>
            <a:r>
              <a:rPr lang="it-IT" dirty="0" smtClean="0"/>
              <a:t>? </a:t>
            </a:r>
            <a:endParaRPr lang="it-IT" dirty="0" smtClean="0">
              <a:solidFill>
                <a:srgbClr val="FF0000"/>
              </a:solidFill>
            </a:endParaRPr>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a:t>
            </a:r>
            <a:r>
              <a:rPr lang="it-IT" dirty="0" err="1" smtClean="0"/>
              <a:t>equilibrium</a:t>
            </a:r>
            <a:r>
              <a:rPr lang="it-IT" dirty="0" smtClean="0"/>
              <a:t> GDP? </a:t>
            </a:r>
            <a:endParaRPr lang="it-IT" dirty="0" smtClean="0">
              <a:solidFill>
                <a:srgbClr val="FF0000"/>
              </a:solidFill>
            </a:endParaRPr>
          </a:p>
          <a:p>
            <a:r>
              <a:rPr lang="it-IT" dirty="0" smtClean="0"/>
              <a:t>Equilibrium </a:t>
            </a:r>
            <a:r>
              <a:rPr lang="it-IT" dirty="0" err="1" smtClean="0"/>
              <a:t>consumption</a:t>
            </a:r>
            <a:r>
              <a:rPr lang="it-IT" dirty="0" smtClean="0"/>
              <a:t>? Equilibrium </a:t>
            </a:r>
            <a:r>
              <a:rPr lang="it-IT" dirty="0" err="1" smtClean="0"/>
              <a:t>savings</a:t>
            </a:r>
            <a:r>
              <a:rPr lang="it-IT" dirty="0" smtClean="0"/>
              <a:t>? </a:t>
            </a:r>
          </a:p>
          <a:p>
            <a:r>
              <a:rPr lang="it-IT" dirty="0" smtClean="0"/>
              <a:t>How </a:t>
            </a:r>
            <a:r>
              <a:rPr lang="it-IT" dirty="0" err="1" smtClean="0"/>
              <a:t>does</a:t>
            </a:r>
            <a:r>
              <a:rPr lang="it-IT" dirty="0" smtClean="0"/>
              <a:t> </a:t>
            </a:r>
            <a:r>
              <a:rPr lang="it-IT" dirty="0" err="1" smtClean="0"/>
              <a:t>equilibrium</a:t>
            </a:r>
            <a:r>
              <a:rPr lang="it-IT" dirty="0" smtClean="0"/>
              <a:t> GDP </a:t>
            </a:r>
            <a:r>
              <a:rPr lang="it-IT" dirty="0" err="1" smtClean="0"/>
              <a:t>change</a:t>
            </a:r>
            <a:r>
              <a:rPr lang="it-IT" dirty="0" smtClean="0"/>
              <a:t> </a:t>
            </a:r>
            <a:r>
              <a:rPr lang="it-IT" dirty="0" err="1" smtClean="0"/>
              <a:t>if</a:t>
            </a:r>
            <a:r>
              <a:rPr lang="it-IT" dirty="0" smtClean="0"/>
              <a:t> I </a:t>
            </a:r>
            <a:r>
              <a:rPr lang="it-IT" dirty="0" err="1" smtClean="0"/>
              <a:t>falls</a:t>
            </a:r>
            <a:r>
              <a:rPr lang="it-IT" dirty="0" smtClean="0"/>
              <a:t> from 400 to 300 and </a:t>
            </a:r>
            <a:r>
              <a:rPr lang="it-IT" dirty="0" err="1" smtClean="0"/>
              <a:t>why</a:t>
            </a:r>
            <a:r>
              <a:rPr lang="it-IT" dirty="0" smtClean="0"/>
              <a:t>?</a:t>
            </a:r>
          </a:p>
          <a:p>
            <a:endParaRPr lang="it-IT" dirty="0"/>
          </a:p>
          <a:p>
            <a:endParaRPr lang="it-IT" dirty="0" smtClean="0"/>
          </a:p>
          <a:p>
            <a:endParaRPr lang="it-IT" dirty="0"/>
          </a:p>
        </p:txBody>
      </p:sp>
    </p:spTree>
    <p:extLst>
      <p:ext uri="{BB962C8B-B14F-4D97-AF65-F5344CB8AC3E}">
        <p14:creationId xmlns:p14="http://schemas.microsoft.com/office/powerpoint/2010/main" val="20029477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The </a:t>
            </a:r>
            <a:r>
              <a:rPr lang="it-IT" dirty="0" err="1"/>
              <a:t>multiplier</a:t>
            </a:r>
            <a:r>
              <a:rPr lang="it-IT" dirty="0"/>
              <a:t> </a:t>
            </a:r>
            <a:r>
              <a:rPr lang="it-IT" dirty="0" smtClean="0"/>
              <a:t>model (3)</a:t>
            </a:r>
            <a:endParaRPr lang="it-IT" dirty="0"/>
          </a:p>
        </p:txBody>
      </p:sp>
      <p:sp>
        <p:nvSpPr>
          <p:cNvPr id="3" name="Segnaposto contenuto 2"/>
          <p:cNvSpPr>
            <a:spLocks noGrp="1"/>
          </p:cNvSpPr>
          <p:nvPr>
            <p:ph idx="1"/>
          </p:nvPr>
        </p:nvSpPr>
        <p:spPr/>
        <p:txBody>
          <a:bodyPr/>
          <a:lstStyle/>
          <a:p>
            <a:pPr lvl="0" fontAlgn="base"/>
            <a:r>
              <a:rPr lang="en-GB" i="1" dirty="0"/>
              <a:t>A fall in demand leads to a fall in production and an equivalent fall in income</a:t>
            </a:r>
            <a:r>
              <a:rPr lang="en-GB" dirty="0"/>
              <a:t>: This leads to a further (smaller) fall in demand, which leads to a further fall in production, and so on.</a:t>
            </a:r>
            <a:endParaRPr lang="it-IT" dirty="0"/>
          </a:p>
          <a:p>
            <a:pPr lvl="0" fontAlgn="base"/>
            <a:r>
              <a:rPr lang="en-GB" i="1" dirty="0"/>
              <a:t>The multiplier is the sum of all these successive decreases in production</a:t>
            </a:r>
            <a:r>
              <a:rPr lang="en-GB" dirty="0"/>
              <a:t>: Eventually, output has fallen by a larger amount than the initial shift in demand. </a:t>
            </a:r>
            <a:r>
              <a:rPr lang="it-IT" dirty="0"/>
              <a:t>Output </a:t>
            </a:r>
            <a:r>
              <a:rPr lang="it-IT" dirty="0" err="1"/>
              <a:t>is</a:t>
            </a:r>
            <a:r>
              <a:rPr lang="it-IT" dirty="0"/>
              <a:t> a multiple of the </a:t>
            </a:r>
            <a:r>
              <a:rPr lang="it-IT" dirty="0" err="1"/>
              <a:t>initial</a:t>
            </a:r>
            <a:r>
              <a:rPr lang="it-IT" dirty="0"/>
              <a:t> </a:t>
            </a:r>
            <a:r>
              <a:rPr lang="it-IT" dirty="0" err="1"/>
              <a:t>shift</a:t>
            </a:r>
            <a:r>
              <a:rPr lang="it-IT" dirty="0"/>
              <a:t>.</a:t>
            </a:r>
          </a:p>
          <a:p>
            <a:pPr lvl="0" fontAlgn="base"/>
            <a:r>
              <a:rPr lang="en-GB" i="1" dirty="0">
                <a:solidFill>
                  <a:srgbClr val="FF0000"/>
                </a:solidFill>
              </a:rPr>
              <a:t>Production adjusts to demand</a:t>
            </a:r>
            <a:r>
              <a:rPr lang="en-GB" dirty="0"/>
              <a:t>: Firms supply the amount of goods demanded at the prevailing price. When demand falls, firms adjust production down. The model assumes that they do not adjust their prices.</a:t>
            </a:r>
            <a:endParaRPr lang="it-IT" dirty="0"/>
          </a:p>
          <a:p>
            <a:endParaRPr lang="it-IT" dirty="0"/>
          </a:p>
        </p:txBody>
      </p:sp>
    </p:spTree>
    <p:extLst>
      <p:ext uri="{BB962C8B-B14F-4D97-AF65-F5344CB8AC3E}">
        <p14:creationId xmlns:p14="http://schemas.microsoft.com/office/powerpoint/2010/main" val="418733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sz="3800" dirty="0"/>
              <a:t>Impact of shocks on </a:t>
            </a:r>
            <a:r>
              <a:rPr lang="it-IT" sz="3800" dirty="0" err="1" smtClean="0"/>
              <a:t>households</a:t>
            </a:r>
            <a:r>
              <a:rPr lang="it-IT" sz="3800" dirty="0" smtClean="0"/>
              <a:t>: </a:t>
            </a:r>
            <a:br>
              <a:rPr lang="it-IT" sz="3800" dirty="0" smtClean="0"/>
            </a:br>
            <a:r>
              <a:rPr lang="it-IT" sz="3800" dirty="0" smtClean="0">
                <a:solidFill>
                  <a:srgbClr val="FF0000"/>
                </a:solidFill>
              </a:rPr>
              <a:t>↓I →↓Y</a:t>
            </a:r>
            <a:r>
              <a:rPr lang="it-IT" sz="3800" dirty="0">
                <a:solidFill>
                  <a:srgbClr val="FF0000"/>
                </a:solidFill>
              </a:rPr>
              <a:t>→</a:t>
            </a:r>
            <a:r>
              <a:rPr lang="it-IT" sz="3800" dirty="0" smtClean="0">
                <a:solidFill>
                  <a:srgbClr val="FF0000"/>
                </a:solidFill>
              </a:rPr>
              <a:t>↓c</a:t>
            </a:r>
            <a:r>
              <a:rPr lang="it-IT" sz="3800" baseline="-25000" dirty="0" smtClean="0">
                <a:solidFill>
                  <a:srgbClr val="FF0000"/>
                </a:solidFill>
              </a:rPr>
              <a:t>o </a:t>
            </a:r>
            <a:r>
              <a:rPr lang="it-IT" sz="3800" dirty="0" smtClean="0">
                <a:solidFill>
                  <a:srgbClr val="FF0000"/>
                </a:solidFill>
              </a:rPr>
              <a:t>→↓↓Y</a:t>
            </a:r>
            <a:endParaRPr lang="it-IT" sz="3800" baseline="-25000" dirty="0"/>
          </a:p>
        </p:txBody>
      </p:sp>
      <p:pic>
        <p:nvPicPr>
          <p:cNvPr id="4" name="Immagine 3"/>
          <p:cNvPicPr>
            <a:picLocks noChangeAspect="1"/>
          </p:cNvPicPr>
          <p:nvPr/>
        </p:nvPicPr>
        <p:blipFill>
          <a:blip r:embed="rId2"/>
          <a:stretch>
            <a:fillRect/>
          </a:stretch>
        </p:blipFill>
        <p:spPr>
          <a:xfrm>
            <a:off x="1701016" y="365125"/>
            <a:ext cx="8447727" cy="5803611"/>
          </a:xfrm>
          <a:prstGeom prst="rect">
            <a:avLst/>
          </a:prstGeom>
        </p:spPr>
      </p:pic>
    </p:spTree>
    <p:extLst>
      <p:ext uri="{BB962C8B-B14F-4D97-AF65-F5344CB8AC3E}">
        <p14:creationId xmlns:p14="http://schemas.microsoft.com/office/powerpoint/2010/main" val="1699625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800" dirty="0"/>
              <a:t>Impact of shocks on </a:t>
            </a:r>
            <a:r>
              <a:rPr lang="it-IT" sz="3800" dirty="0" err="1"/>
              <a:t>households</a:t>
            </a:r>
            <a:r>
              <a:rPr lang="it-IT" sz="3800" dirty="0"/>
              <a:t>: </a:t>
            </a:r>
            <a:r>
              <a:rPr lang="it-IT" sz="3800" dirty="0">
                <a:solidFill>
                  <a:srgbClr val="FF0000"/>
                </a:solidFill>
              </a:rPr>
              <a:t>↓I →↓c</a:t>
            </a:r>
            <a:r>
              <a:rPr lang="it-IT" sz="3800" baseline="-25000" dirty="0">
                <a:solidFill>
                  <a:srgbClr val="FF0000"/>
                </a:solidFill>
              </a:rPr>
              <a:t>o </a:t>
            </a:r>
            <a:r>
              <a:rPr lang="it-IT" sz="3800" dirty="0">
                <a:solidFill>
                  <a:srgbClr val="FF0000"/>
                </a:solidFill>
              </a:rPr>
              <a:t>→↓↓Y</a:t>
            </a:r>
            <a:endParaRPr lang="it-IT" sz="3800" dirty="0"/>
          </a:p>
        </p:txBody>
      </p:sp>
      <p:sp>
        <p:nvSpPr>
          <p:cNvPr id="3" name="Segnaposto contenuto 2"/>
          <p:cNvSpPr>
            <a:spLocks noGrp="1"/>
          </p:cNvSpPr>
          <p:nvPr>
            <p:ph idx="1"/>
          </p:nvPr>
        </p:nvSpPr>
        <p:spPr>
          <a:xfrm>
            <a:off x="838200" y="1825624"/>
            <a:ext cx="10515600" cy="4824557"/>
          </a:xfrm>
        </p:spPr>
        <p:txBody>
          <a:bodyPr>
            <a:normAutofit fontScale="77500" lnSpcReduction="20000"/>
          </a:bodyPr>
          <a:lstStyle/>
          <a:p>
            <a:pPr lvl="0" fontAlgn="base"/>
            <a:r>
              <a:rPr lang="en-GB" i="1" dirty="0">
                <a:solidFill>
                  <a:srgbClr val="FF0000"/>
                </a:solidFill>
              </a:rPr>
              <a:t>Uncertainty</a:t>
            </a:r>
            <a:r>
              <a:rPr lang="en-GB" i="1" dirty="0"/>
              <a:t>:</a:t>
            </a:r>
            <a:r>
              <a:rPr lang="en-GB" dirty="0"/>
              <a:t> Uncertainty about the state of the economy provoked by the dramatic stock market crash of October 1929 made both firms and households more cautious, prompting them to postpone purchases of machinery and equipment and consumer durables.</a:t>
            </a:r>
            <a:endParaRPr lang="it-IT" dirty="0"/>
          </a:p>
          <a:p>
            <a:pPr lvl="0" fontAlgn="base"/>
            <a:r>
              <a:rPr lang="en-GB" i="1" dirty="0">
                <a:solidFill>
                  <a:srgbClr val="FF0000"/>
                </a:solidFill>
              </a:rPr>
              <a:t>Pessimism and the desire to save more</a:t>
            </a:r>
            <a:r>
              <a:rPr lang="en-GB" i="1" dirty="0"/>
              <a:t>:</a:t>
            </a:r>
            <a:r>
              <a:rPr lang="en-GB" dirty="0"/>
              <a:t> Households also became more pessimistic about their ability to maintain current levels of spending, as they feared unemployment and lower earnings in the future. Their assessment of their material wealth was also affected as the prices of houses and financial assets fell. The 1920s had seen a build-up of debt by households, as they were able to use instalment agreements for the first time to buy consumer durables.</a:t>
            </a:r>
            <a:endParaRPr lang="it-IT" dirty="0"/>
          </a:p>
          <a:p>
            <a:pPr lvl="0" fontAlgn="base"/>
            <a:r>
              <a:rPr lang="en-GB" i="1" dirty="0">
                <a:solidFill>
                  <a:srgbClr val="FF0000"/>
                </a:solidFill>
              </a:rPr>
              <a:t>The banking crisis and the collapse of credit</a:t>
            </a:r>
            <a:r>
              <a:rPr lang="en-GB" i="1" dirty="0"/>
              <a:t>:</a:t>
            </a:r>
            <a:r>
              <a:rPr lang="en-GB" dirty="0"/>
              <a:t> A third factor that shifted the aggregate demand line down to the level labelled ‘trough’ was the banking crisis of 1930 and 1931, which affected both consumption and investment. There was a wave of failures of small, weak, and largely unregulated banks across the US. The system of small banks was vulnerable to panic. Savers began to fear that they would not be able to get access to their deposits. As explained in Unit 10, as panic spread from bank to bank, bank runs affected the entire banking system. With the collapse of the banking system, households lost deposits and small firms lost their access to credit</a:t>
            </a:r>
            <a:endParaRPr lang="it-IT" dirty="0"/>
          </a:p>
          <a:p>
            <a:endParaRPr lang="it-IT" dirty="0"/>
          </a:p>
        </p:txBody>
      </p:sp>
    </p:spTree>
    <p:extLst>
      <p:ext uri="{BB962C8B-B14F-4D97-AF65-F5344CB8AC3E}">
        <p14:creationId xmlns:p14="http://schemas.microsoft.com/office/powerpoint/2010/main" val="904327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800" dirty="0"/>
              <a:t>Impact of shocks on </a:t>
            </a:r>
            <a:r>
              <a:rPr lang="it-IT" sz="3800" dirty="0" err="1"/>
              <a:t>households</a:t>
            </a:r>
            <a:r>
              <a:rPr lang="it-IT" sz="3800" dirty="0"/>
              <a:t>: </a:t>
            </a:r>
            <a:r>
              <a:rPr lang="it-IT" sz="3800" dirty="0">
                <a:solidFill>
                  <a:srgbClr val="FF0000"/>
                </a:solidFill>
              </a:rPr>
              <a:t>↓I →↓c</a:t>
            </a:r>
            <a:r>
              <a:rPr lang="it-IT" sz="3800" baseline="-25000" dirty="0">
                <a:solidFill>
                  <a:srgbClr val="FF0000"/>
                </a:solidFill>
              </a:rPr>
              <a:t>o </a:t>
            </a:r>
            <a:r>
              <a:rPr lang="it-IT" sz="3800" dirty="0">
                <a:solidFill>
                  <a:srgbClr val="FF0000"/>
                </a:solidFill>
              </a:rPr>
              <a:t>→↓↓Y</a:t>
            </a:r>
            <a:endParaRPr lang="it-IT" sz="3800" dirty="0"/>
          </a:p>
        </p:txBody>
      </p:sp>
      <p:pic>
        <p:nvPicPr>
          <p:cNvPr id="4" name="Immagine 3"/>
          <p:cNvPicPr>
            <a:picLocks noChangeAspect="1"/>
          </p:cNvPicPr>
          <p:nvPr/>
        </p:nvPicPr>
        <p:blipFill>
          <a:blip r:embed="rId2"/>
          <a:stretch>
            <a:fillRect/>
          </a:stretch>
        </p:blipFill>
        <p:spPr>
          <a:xfrm>
            <a:off x="1653309" y="1855576"/>
            <a:ext cx="8517803" cy="4932286"/>
          </a:xfrm>
          <a:prstGeom prst="rect">
            <a:avLst/>
          </a:prstGeom>
        </p:spPr>
      </p:pic>
    </p:spTree>
    <p:extLst>
      <p:ext uri="{BB962C8B-B14F-4D97-AF65-F5344CB8AC3E}">
        <p14:creationId xmlns:p14="http://schemas.microsoft.com/office/powerpoint/2010/main" val="3581850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Homeworks</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r>
                  <a:rPr lang="it-IT" dirty="0" smtClean="0"/>
                  <a:t>Study </a:t>
                </a:r>
                <a:r>
                  <a:rPr lang="it-IT" dirty="0" err="1" smtClean="0"/>
                  <a:t>sections</a:t>
                </a:r>
                <a:r>
                  <a:rPr lang="it-IT" dirty="0" smtClean="0"/>
                  <a:t> 14.1, 14.2, 14.3, 14.4</a:t>
                </a:r>
              </a:p>
              <a:p>
                <a:r>
                  <a:rPr lang="it-IT" dirty="0" smtClean="0"/>
                  <a:t>Re-do the flash </a:t>
                </a:r>
                <a:r>
                  <a:rPr lang="it-IT" dirty="0" err="1" smtClean="0"/>
                  <a:t>exercise</a:t>
                </a:r>
                <a:r>
                  <a:rPr lang="it-IT" dirty="0" smtClean="0"/>
                  <a:t> with the </a:t>
                </a:r>
                <a:r>
                  <a:rPr lang="it-IT" dirty="0" err="1" smtClean="0"/>
                  <a:t>following</a:t>
                </a:r>
                <a:r>
                  <a:rPr lang="it-IT" dirty="0" smtClean="0"/>
                  <a:t> data and compare the </a:t>
                </a:r>
                <a:r>
                  <a:rPr lang="it-IT" dirty="0" err="1" smtClean="0"/>
                  <a:t>two</a:t>
                </a:r>
                <a:r>
                  <a:rPr lang="it-IT" dirty="0" smtClean="0"/>
                  <a:t> sets of </a:t>
                </a:r>
                <a:r>
                  <a:rPr lang="it-IT" dirty="0" err="1" smtClean="0"/>
                  <a:t>results</a:t>
                </a:r>
                <a:r>
                  <a:rPr lang="it-IT" dirty="0" smtClean="0"/>
                  <a:t>: </a:t>
                </a:r>
                <a14:m>
                  <m:oMath xmlns:m="http://schemas.openxmlformats.org/officeDocument/2006/math">
                    <m:r>
                      <a:rPr lang="it-IT" i="1">
                        <a:latin typeface="Cambria Math" panose="02040503050406030204" pitchFamily="18" charset="0"/>
                      </a:rPr>
                      <m:t>𝐶</m:t>
                    </m:r>
                    <m:r>
                      <a:rPr lang="it-IT" i="1">
                        <a:latin typeface="Cambria Math" panose="02040503050406030204" pitchFamily="18" charset="0"/>
                      </a:rPr>
                      <m:t>=100+0.6</m:t>
                    </m:r>
                    <m:r>
                      <a:rPr lang="it-IT" i="1">
                        <a:latin typeface="Cambria Math" panose="02040503050406030204" pitchFamily="18" charset="0"/>
                      </a:rPr>
                      <m:t>𝑌</m:t>
                    </m:r>
                    <m:r>
                      <a:rPr lang="it-IT" i="1">
                        <a:latin typeface="Cambria Math" panose="02040503050406030204" pitchFamily="18" charset="0"/>
                      </a:rPr>
                      <m:t>;</m:t>
                    </m:r>
                    <m:r>
                      <a:rPr lang="it-IT" i="1">
                        <a:latin typeface="Cambria Math" panose="02040503050406030204" pitchFamily="18" charset="0"/>
                      </a:rPr>
                      <m:t>𝐼</m:t>
                    </m:r>
                    <m:r>
                      <a:rPr lang="it-IT" i="1">
                        <a:latin typeface="Cambria Math" panose="02040503050406030204" pitchFamily="18" charset="0"/>
                      </a:rPr>
                      <m:t>=400</m:t>
                    </m:r>
                  </m:oMath>
                </a14:m>
                <a:endParaRPr lang="it-IT" dirty="0" smtClean="0"/>
              </a:p>
              <a:p>
                <a:r>
                  <a:rPr lang="it-IT" dirty="0"/>
                  <a:t>Re-do the flash </a:t>
                </a:r>
                <a:r>
                  <a:rPr lang="it-IT" dirty="0" err="1"/>
                  <a:t>exercise</a:t>
                </a:r>
                <a:r>
                  <a:rPr lang="it-IT" dirty="0"/>
                  <a:t> </a:t>
                </a:r>
                <a:r>
                  <a:rPr lang="it-IT" dirty="0" smtClean="0"/>
                  <a:t>on the </a:t>
                </a:r>
                <a:r>
                  <a:rPr lang="it-IT" dirty="0" err="1" smtClean="0"/>
                  <a:t>assumption</a:t>
                </a:r>
                <a:r>
                  <a:rPr lang="it-IT" dirty="0" smtClean="0"/>
                  <a:t> </a:t>
                </a:r>
                <a:r>
                  <a:rPr lang="it-IT" dirty="0" err="1" smtClean="0"/>
                  <a:t>that</a:t>
                </a:r>
                <a:r>
                  <a:rPr lang="it-IT" dirty="0" smtClean="0"/>
                  <a:t> </a:t>
                </a:r>
                <a:r>
                  <a:rPr lang="it-IT" dirty="0" err="1" smtClean="0"/>
                  <a:t>autonomous</a:t>
                </a:r>
                <a:r>
                  <a:rPr lang="it-IT" dirty="0" smtClean="0"/>
                  <a:t> </a:t>
                </a:r>
                <a:r>
                  <a:rPr lang="it-IT" dirty="0" err="1" smtClean="0"/>
                  <a:t>spending</a:t>
                </a:r>
                <a:r>
                  <a:rPr lang="it-IT" dirty="0" smtClean="0"/>
                  <a:t> </a:t>
                </a:r>
                <a:r>
                  <a:rPr lang="it-IT" dirty="0" err="1" smtClean="0"/>
                  <a:t>depends</a:t>
                </a:r>
                <a:r>
                  <a:rPr lang="it-IT" dirty="0" smtClean="0"/>
                  <a:t> on I, </a:t>
                </a:r>
                <a:r>
                  <a:rPr lang="it-IT" dirty="0"/>
                  <a:t>and compare the </a:t>
                </a:r>
                <a:r>
                  <a:rPr lang="it-IT" dirty="0" err="1"/>
                  <a:t>two</a:t>
                </a:r>
                <a:r>
                  <a:rPr lang="it-IT" dirty="0"/>
                  <a:t> sets of </a:t>
                </a:r>
                <a:r>
                  <a:rPr lang="it-IT" dirty="0" err="1"/>
                  <a:t>results</a:t>
                </a:r>
                <a:r>
                  <a:rPr lang="it-IT" dirty="0"/>
                  <a:t>: </a:t>
                </a:r>
                <a14:m>
                  <m:oMath xmlns:m="http://schemas.openxmlformats.org/officeDocument/2006/math">
                    <m:r>
                      <a:rPr lang="it-IT" i="1">
                        <a:latin typeface="Cambria Math" panose="02040503050406030204" pitchFamily="18" charset="0"/>
                      </a:rPr>
                      <m:t>𝐶</m:t>
                    </m:r>
                    <m:r>
                      <a:rPr lang="it-IT" i="1">
                        <a:latin typeface="Cambria Math" panose="02040503050406030204" pitchFamily="18" charset="0"/>
                      </a:rPr>
                      <m:t>=0.25</m:t>
                    </m:r>
                    <m:r>
                      <a:rPr lang="it-IT" b="0" i="1" smtClean="0">
                        <a:latin typeface="Cambria Math" panose="02040503050406030204" pitchFamily="18" charset="0"/>
                      </a:rPr>
                      <m:t>𝐼</m:t>
                    </m:r>
                    <m:r>
                      <a:rPr lang="it-IT" i="1">
                        <a:latin typeface="Cambria Math" panose="02040503050406030204" pitchFamily="18" charset="0"/>
                      </a:rPr>
                      <m:t>+0.6</m:t>
                    </m:r>
                    <m:r>
                      <a:rPr lang="it-IT" i="1">
                        <a:latin typeface="Cambria Math" panose="02040503050406030204" pitchFamily="18" charset="0"/>
                      </a:rPr>
                      <m:t>𝑌</m:t>
                    </m:r>
                    <m:r>
                      <a:rPr lang="it-IT" i="1">
                        <a:latin typeface="Cambria Math" panose="02040503050406030204" pitchFamily="18" charset="0"/>
                      </a:rPr>
                      <m:t>;</m:t>
                    </m:r>
                    <m:r>
                      <a:rPr lang="it-IT" i="1">
                        <a:latin typeface="Cambria Math" panose="02040503050406030204" pitchFamily="18" charset="0"/>
                      </a:rPr>
                      <m:t>𝐼</m:t>
                    </m:r>
                    <m:r>
                      <a:rPr lang="it-IT" i="1">
                        <a:latin typeface="Cambria Math" panose="02040503050406030204" pitchFamily="18" charset="0"/>
                      </a:rPr>
                      <m:t>=400</m:t>
                    </m:r>
                  </m:oMath>
                </a14:m>
                <a:endParaRPr lang="it-IT" dirty="0" smtClean="0"/>
              </a:p>
              <a:p>
                <a:r>
                  <a:rPr lang="it-IT" dirty="0" err="1" smtClean="0"/>
                  <a:t>What</a:t>
                </a:r>
                <a:r>
                  <a:rPr lang="it-IT" dirty="0" smtClean="0"/>
                  <a:t> </a:t>
                </a:r>
                <a:r>
                  <a:rPr lang="it-IT" dirty="0" err="1" smtClean="0"/>
                  <a:t>is</a:t>
                </a:r>
                <a:r>
                  <a:rPr lang="it-IT" dirty="0" smtClean="0"/>
                  <a:t> the aggregate </a:t>
                </a:r>
                <a:r>
                  <a:rPr lang="it-IT" dirty="0" err="1" smtClean="0"/>
                  <a:t>investment</a:t>
                </a:r>
                <a:r>
                  <a:rPr lang="it-IT" dirty="0" smtClean="0"/>
                  <a:t> </a:t>
                </a:r>
                <a:r>
                  <a:rPr lang="it-IT" dirty="0" err="1" smtClean="0"/>
                  <a:t>function</a:t>
                </a:r>
                <a:r>
                  <a:rPr lang="it-IT" dirty="0" smtClean="0"/>
                  <a:t>? How </a:t>
                </a:r>
                <a:r>
                  <a:rPr lang="it-IT" dirty="0" err="1" smtClean="0"/>
                  <a:t>does</a:t>
                </a:r>
                <a:r>
                  <a:rPr lang="it-IT" dirty="0" smtClean="0"/>
                  <a:t> </a:t>
                </a:r>
                <a:r>
                  <a:rPr lang="it-IT" dirty="0" err="1" smtClean="0"/>
                  <a:t>it</a:t>
                </a:r>
                <a:r>
                  <a:rPr lang="it-IT" dirty="0" smtClean="0"/>
                  <a:t> </a:t>
                </a:r>
                <a:r>
                  <a:rPr lang="it-IT" dirty="0" err="1" smtClean="0"/>
                  <a:t>shift</a:t>
                </a:r>
                <a:r>
                  <a:rPr lang="it-IT" dirty="0" smtClean="0"/>
                  <a:t> </a:t>
                </a:r>
                <a:r>
                  <a:rPr lang="it-IT" dirty="0" err="1" smtClean="0"/>
                  <a:t>if</a:t>
                </a:r>
                <a:r>
                  <a:rPr lang="it-IT" dirty="0" smtClean="0"/>
                  <a:t> profit </a:t>
                </a:r>
                <a:r>
                  <a:rPr lang="it-IT" dirty="0" err="1" smtClean="0"/>
                  <a:t>expectations</a:t>
                </a:r>
                <a:r>
                  <a:rPr lang="it-IT" dirty="0" smtClean="0"/>
                  <a:t> deteriorate? </a:t>
                </a:r>
                <a:r>
                  <a:rPr lang="it-IT" dirty="0" err="1" smtClean="0"/>
                  <a:t>What</a:t>
                </a:r>
                <a:r>
                  <a:rPr lang="it-IT" dirty="0" smtClean="0"/>
                  <a:t> </a:t>
                </a:r>
                <a:r>
                  <a:rPr lang="it-IT" dirty="0" err="1" smtClean="0"/>
                  <a:t>is</a:t>
                </a:r>
                <a:r>
                  <a:rPr lang="it-IT" dirty="0" smtClean="0"/>
                  <a:t> the impact of </a:t>
                </a:r>
                <a:r>
                  <a:rPr lang="it-IT" dirty="0" err="1" smtClean="0"/>
                  <a:t>this</a:t>
                </a:r>
                <a:r>
                  <a:rPr lang="it-IT" dirty="0" smtClean="0"/>
                  <a:t> </a:t>
                </a:r>
                <a:r>
                  <a:rPr lang="it-IT" dirty="0" err="1" smtClean="0"/>
                  <a:t>shift</a:t>
                </a:r>
                <a:r>
                  <a:rPr lang="it-IT" dirty="0" smtClean="0"/>
                  <a:t> on GDP, aggregate </a:t>
                </a:r>
                <a:r>
                  <a:rPr lang="it-IT" dirty="0" err="1" smtClean="0"/>
                  <a:t>consumption</a:t>
                </a:r>
                <a:r>
                  <a:rPr lang="it-IT" dirty="0" smtClean="0"/>
                  <a:t>? Aggregate </a:t>
                </a:r>
                <a:r>
                  <a:rPr lang="it-IT" dirty="0" err="1" smtClean="0"/>
                  <a:t>savings</a:t>
                </a:r>
                <a:r>
                  <a:rPr lang="it-IT" dirty="0" smtClean="0"/>
                  <a:t>?</a:t>
                </a: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r="-638"/>
                </a:stretch>
              </a:blipFill>
            </p:spPr>
            <p:txBody>
              <a:bodyPr/>
              <a:lstStyle/>
              <a:p>
                <a:r>
                  <a:rPr lang="it-IT">
                    <a:noFill/>
                  </a:rPr>
                  <a:t> </a:t>
                </a:r>
              </a:p>
            </p:txBody>
          </p:sp>
        </mc:Fallback>
      </mc:AlternateContent>
    </p:spTree>
    <p:extLst>
      <p:ext uri="{BB962C8B-B14F-4D97-AF65-F5344CB8AC3E}">
        <p14:creationId xmlns:p14="http://schemas.microsoft.com/office/powerpoint/2010/main" val="787572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multiplier</a:t>
            </a:r>
            <a:r>
              <a:rPr lang="it-IT" dirty="0" smtClean="0"/>
              <a:t> model </a:t>
            </a:r>
            <a:r>
              <a:rPr lang="it-IT" dirty="0" err="1" smtClean="0"/>
              <a:t>including</a:t>
            </a:r>
            <a:r>
              <a:rPr lang="it-IT" dirty="0" smtClean="0"/>
              <a:t> </a:t>
            </a:r>
            <a:r>
              <a:rPr lang="it-IT" dirty="0" err="1" smtClean="0"/>
              <a:t>government</a:t>
            </a:r>
            <a:r>
              <a:rPr lang="it-IT" dirty="0" smtClean="0"/>
              <a:t> and net </a:t>
            </a:r>
            <a:r>
              <a:rPr lang="it-IT" dirty="0" err="1" smtClean="0"/>
              <a:t>exports</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pPr marL="514350" indent="-514350">
                  <a:buFont typeface="+mj-lt"/>
                  <a:buAutoNum type="arabicPeriod"/>
                </a:pPr>
                <a:endParaRPr lang="it-IT" b="0" i="1" dirty="0" smtClean="0">
                  <a:latin typeface="Cambria Math" panose="02040503050406030204" pitchFamily="18" charset="0"/>
                </a:endParaRPr>
              </a:p>
              <a:p>
                <a:pPr marL="514350" indent="-514350">
                  <a:buFont typeface="+mj-lt"/>
                  <a:buAutoNum type="arabicPeriod"/>
                </a:pPr>
                <a14:m>
                  <m:oMath xmlns:m="http://schemas.openxmlformats.org/officeDocument/2006/math">
                    <m:r>
                      <a:rPr lang="it-IT" b="0" i="1" smtClean="0">
                        <a:latin typeface="Cambria Math" panose="02040503050406030204" pitchFamily="18" charset="0"/>
                      </a:rPr>
                      <m:t>𝑌</m:t>
                    </m:r>
                    <m:r>
                      <a:rPr lang="it-IT" b="0" i="1" smtClean="0">
                        <a:latin typeface="Cambria Math" panose="02040503050406030204" pitchFamily="18" charset="0"/>
                      </a:rPr>
                      <m:t>=</m:t>
                    </m:r>
                    <m:r>
                      <a:rPr lang="it-IT" b="0" i="1" smtClean="0">
                        <a:latin typeface="Cambria Math" panose="02040503050406030204" pitchFamily="18" charset="0"/>
                      </a:rPr>
                      <m:t>𝐴𝐷</m:t>
                    </m:r>
                    <m:r>
                      <a:rPr lang="it-IT" b="0" i="1" smtClean="0">
                        <a:latin typeface="Cambria Math" panose="02040503050406030204" pitchFamily="18" charset="0"/>
                      </a:rPr>
                      <m:t>         </m:t>
                    </m:r>
                    <m:r>
                      <a:rPr lang="it-IT" b="0" i="1" smtClean="0">
                        <a:latin typeface="Cambria Math" panose="02040503050406030204" pitchFamily="18" charset="0"/>
                      </a:rPr>
                      <m:t>𝐸𝑞𝑢𝑖𝑙𝑖𝑏𝑟𝑖𝑢𝑚</m:t>
                    </m:r>
                    <m:r>
                      <a:rPr lang="it-IT" b="0" i="1" smtClean="0">
                        <a:latin typeface="Cambria Math" panose="02040503050406030204" pitchFamily="18" charset="0"/>
                      </a:rPr>
                      <m:t> </m:t>
                    </m:r>
                    <m:r>
                      <a:rPr lang="it-IT" b="0" i="1" smtClean="0">
                        <a:latin typeface="Cambria Math" panose="02040503050406030204" pitchFamily="18" charset="0"/>
                      </a:rPr>
                      <m:t>𝑐𝑜𝑛𝑑𝑖𝑡𝑖𝑜𝑛</m:t>
                    </m:r>
                  </m:oMath>
                </a14:m>
                <a:endParaRPr lang="it-IT" b="0" i="1" dirty="0" smtClean="0">
                  <a:latin typeface="Cambria Math" panose="02040503050406030204" pitchFamily="18" charset="0"/>
                </a:endParaRPr>
              </a:p>
              <a:p>
                <a:pPr marL="514350" indent="-514350">
                  <a:buFont typeface="+mj-lt"/>
                  <a:buAutoNum type="arabicPeriod"/>
                </a:pPr>
                <a14:m>
                  <m:oMath xmlns:m="http://schemas.openxmlformats.org/officeDocument/2006/math">
                    <m:r>
                      <a:rPr lang="it-IT" b="0" i="1" smtClean="0">
                        <a:latin typeface="Cambria Math" panose="02040503050406030204" pitchFamily="18" charset="0"/>
                      </a:rPr>
                      <m:t>𝐴𝐷</m:t>
                    </m:r>
                    <m:r>
                      <a:rPr lang="it-IT" b="0" i="1" smtClean="0">
                        <a:latin typeface="Cambria Math" panose="02040503050406030204" pitchFamily="18" charset="0"/>
                      </a:rPr>
                      <m:t>=</m:t>
                    </m:r>
                    <m:r>
                      <a:rPr lang="it-IT" b="0" i="1" smtClean="0">
                        <a:latin typeface="Cambria Math" panose="02040503050406030204" pitchFamily="18" charset="0"/>
                      </a:rPr>
                      <m:t>𝐶</m:t>
                    </m:r>
                    <m:r>
                      <a:rPr lang="it-IT" b="0" i="1" smtClean="0">
                        <a:latin typeface="Cambria Math" panose="02040503050406030204" pitchFamily="18" charset="0"/>
                      </a:rPr>
                      <m:t>+</m:t>
                    </m:r>
                    <m:r>
                      <a:rPr lang="it-IT" b="0" i="1" smtClean="0">
                        <a:latin typeface="Cambria Math" panose="02040503050406030204" pitchFamily="18" charset="0"/>
                      </a:rPr>
                      <m:t>𝐼</m:t>
                    </m:r>
                    <m:r>
                      <a:rPr lang="it-IT" b="0" i="1" smtClean="0">
                        <a:latin typeface="Cambria Math" panose="02040503050406030204" pitchFamily="18" charset="0"/>
                      </a:rPr>
                      <m:t>+</m:t>
                    </m:r>
                    <m:r>
                      <a:rPr lang="it-IT" b="0" i="1" smtClean="0">
                        <a:latin typeface="Cambria Math" panose="02040503050406030204" pitchFamily="18" charset="0"/>
                      </a:rPr>
                      <m:t>𝐺</m:t>
                    </m:r>
                    <m:r>
                      <a:rPr lang="it-IT" b="0" i="1" smtClean="0">
                        <a:latin typeface="Cambria Math" panose="02040503050406030204" pitchFamily="18" charset="0"/>
                      </a:rPr>
                      <m:t>+</m:t>
                    </m:r>
                    <m:r>
                      <a:rPr lang="it-IT" b="0" i="1" smtClean="0">
                        <a:latin typeface="Cambria Math" panose="02040503050406030204" pitchFamily="18" charset="0"/>
                      </a:rPr>
                      <m:t>𝑋</m:t>
                    </m:r>
                    <m:r>
                      <a:rPr lang="it-IT" b="0" i="1" smtClean="0">
                        <a:latin typeface="Cambria Math" panose="02040503050406030204" pitchFamily="18" charset="0"/>
                      </a:rPr>
                      <m:t>−</m:t>
                    </m:r>
                    <m:r>
                      <a:rPr lang="it-IT" b="0" i="1" smtClean="0">
                        <a:latin typeface="Cambria Math" panose="02040503050406030204" pitchFamily="18" charset="0"/>
                      </a:rPr>
                      <m:t>𝑀</m:t>
                    </m:r>
                    <m:r>
                      <a:rPr lang="it-IT" b="0" i="1" smtClean="0">
                        <a:latin typeface="Cambria Math" panose="02040503050406030204" pitchFamily="18" charset="0"/>
                      </a:rPr>
                      <m:t>         </m:t>
                    </m:r>
                    <m:r>
                      <a:rPr lang="it-IT" b="0" i="1" smtClean="0">
                        <a:latin typeface="Cambria Math" panose="02040503050406030204" pitchFamily="18" charset="0"/>
                      </a:rPr>
                      <m:t>𝐴𝑔𝑔𝑟𝑒𝑔𝑎𝑡𝑒</m:t>
                    </m:r>
                    <m:r>
                      <a:rPr lang="it-IT" b="0" i="1" smtClean="0">
                        <a:latin typeface="Cambria Math" panose="02040503050406030204" pitchFamily="18" charset="0"/>
                      </a:rPr>
                      <m:t> </m:t>
                    </m:r>
                    <m:r>
                      <a:rPr lang="it-IT" b="0" i="1" smtClean="0">
                        <a:latin typeface="Cambria Math" panose="02040503050406030204" pitchFamily="18" charset="0"/>
                      </a:rPr>
                      <m:t>𝑑𝑒𝑚𝑎𝑛𝑑</m:t>
                    </m:r>
                  </m:oMath>
                </a14:m>
                <a:r>
                  <a:rPr lang="it-IT" b="0" dirty="0" smtClean="0"/>
                  <a:t>  </a:t>
                </a:r>
              </a:p>
              <a:p>
                <a:pPr marL="514350" indent="-514350">
                  <a:buFont typeface="+mj-lt"/>
                  <a:buAutoNum type="arabicPeriod"/>
                </a:pPr>
                <a14:m>
                  <m:oMath xmlns:m="http://schemas.openxmlformats.org/officeDocument/2006/math">
                    <m:r>
                      <a:rPr lang="it-IT" b="0" i="1" smtClean="0">
                        <a:latin typeface="Cambria Math" panose="02040503050406030204" pitchFamily="18" charset="0"/>
                      </a:rPr>
                      <m:t>𝐶</m:t>
                    </m:r>
                    <m:r>
                      <a:rPr lang="it-IT" i="1">
                        <a:latin typeface="Cambria Math" panose="02040503050406030204" pitchFamily="18" charset="0"/>
                      </a:rPr>
                      <m:t>=</m:t>
                    </m:r>
                    <m:sSub>
                      <m:sSubPr>
                        <m:ctrlPr>
                          <a:rPr lang="it-IT" i="1" smtClean="0">
                            <a:latin typeface="Cambria Math" panose="02040503050406030204" pitchFamily="18" charset="0"/>
                          </a:rPr>
                        </m:ctrlPr>
                      </m:sSubPr>
                      <m:e>
                        <m:r>
                          <a:rPr lang="it-IT" b="0" i="1" smtClean="0">
                            <a:latin typeface="Cambria Math" panose="02040503050406030204" pitchFamily="18" charset="0"/>
                          </a:rPr>
                          <m:t>𝑐</m:t>
                        </m:r>
                      </m:e>
                      <m:sub>
                        <m:r>
                          <a:rPr lang="it-IT" b="0" i="1" smtClean="0">
                            <a:latin typeface="Cambria Math" panose="02040503050406030204" pitchFamily="18" charset="0"/>
                          </a:rPr>
                          <m:t>0</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𝑐</m:t>
                        </m:r>
                      </m:e>
                      <m:sub>
                        <m:r>
                          <a:rPr lang="it-IT" b="0" i="1" smtClean="0">
                            <a:latin typeface="Cambria Math" panose="02040503050406030204" pitchFamily="18" charset="0"/>
                          </a:rPr>
                          <m:t>1</m:t>
                        </m:r>
                      </m:sub>
                    </m:sSub>
                    <m:d>
                      <m:dPr>
                        <m:ctrlPr>
                          <a:rPr lang="it-IT" i="1" smtClean="0">
                            <a:latin typeface="Cambria Math" panose="02040503050406030204" pitchFamily="18" charset="0"/>
                          </a:rPr>
                        </m:ctrlPr>
                      </m:dPr>
                      <m:e>
                        <m:r>
                          <a:rPr lang="it-IT" b="0" i="1" smtClean="0">
                            <a:latin typeface="Cambria Math" panose="02040503050406030204" pitchFamily="18" charset="0"/>
                          </a:rPr>
                          <m:t>1−</m:t>
                        </m:r>
                        <m:r>
                          <a:rPr lang="it-IT" b="0" i="1" smtClean="0">
                            <a:latin typeface="Cambria Math" panose="02040503050406030204" pitchFamily="18" charset="0"/>
                          </a:rPr>
                          <m:t>𝑡</m:t>
                        </m:r>
                      </m:e>
                    </m:d>
                    <m:r>
                      <a:rPr lang="it-IT" b="0" i="1" smtClean="0">
                        <a:latin typeface="Cambria Math" panose="02040503050406030204" pitchFamily="18" charset="0"/>
                      </a:rPr>
                      <m:t>𝑌</m:t>
                    </m:r>
                    <m:r>
                      <a:rPr lang="it-IT" b="0" i="1" smtClean="0">
                        <a:latin typeface="Cambria Math" panose="02040503050406030204" pitchFamily="18" charset="0"/>
                      </a:rPr>
                      <m:t>         </m:t>
                    </m:r>
                    <m:r>
                      <a:rPr lang="it-IT" b="0" i="1" smtClean="0">
                        <a:latin typeface="Cambria Math" panose="02040503050406030204" pitchFamily="18" charset="0"/>
                      </a:rPr>
                      <m:t>𝐶𝑜𝑛𝑠𝑢𝑚𝑝𝑡𝑖𝑜𝑛</m:t>
                    </m:r>
                    <m:r>
                      <a:rPr lang="it-IT" b="0" i="1" smtClean="0">
                        <a:latin typeface="Cambria Math" panose="02040503050406030204" pitchFamily="18" charset="0"/>
                      </a:rPr>
                      <m:t> </m:t>
                    </m:r>
                    <m:r>
                      <a:rPr lang="it-IT" b="0" i="1" smtClean="0">
                        <a:latin typeface="Cambria Math" panose="02040503050406030204" pitchFamily="18" charset="0"/>
                      </a:rPr>
                      <m:t>𝑓𝑢𝑛𝑐𝑡𝑖𝑜𝑛</m:t>
                    </m:r>
                  </m:oMath>
                </a14:m>
                <a:endParaRPr lang="it-IT" b="0" dirty="0" smtClean="0"/>
              </a:p>
              <a:p>
                <a:pPr marL="514350" indent="-514350">
                  <a:buFont typeface="+mj-lt"/>
                  <a:buAutoNum type="arabicPeriod"/>
                </a:pPr>
                <a14:m>
                  <m:oMath xmlns:m="http://schemas.openxmlformats.org/officeDocument/2006/math">
                    <m:r>
                      <a:rPr lang="it-IT" b="0" i="1" smtClean="0">
                        <a:latin typeface="Cambria Math" panose="02040503050406030204" pitchFamily="18" charset="0"/>
                      </a:rPr>
                      <m:t>𝐼</m:t>
                    </m:r>
                    <m:r>
                      <a:rPr lang="it-IT" i="1">
                        <a:latin typeface="Cambria Math" panose="02040503050406030204" pitchFamily="18" charset="0"/>
                      </a:rPr>
                      <m:t>=</m:t>
                    </m:r>
                    <m:r>
                      <a:rPr lang="it-IT" b="0" i="1" smtClean="0">
                        <a:latin typeface="Cambria Math" panose="02040503050406030204" pitchFamily="18" charset="0"/>
                      </a:rPr>
                      <m:t>𝐼</m:t>
                    </m:r>
                    <m:d>
                      <m:dPr>
                        <m:ctrlPr>
                          <a:rPr lang="it-IT" b="0" i="1" smtClean="0">
                            <a:latin typeface="Cambria Math" panose="02040503050406030204" pitchFamily="18" charset="0"/>
                          </a:rPr>
                        </m:ctrlPr>
                      </m:dPr>
                      <m:e>
                        <m:r>
                          <a:rPr lang="it-IT" b="0" i="1" smtClean="0">
                            <a:latin typeface="Cambria Math" panose="02040503050406030204" pitchFamily="18" charset="0"/>
                          </a:rPr>
                          <m:t>𝑟</m:t>
                        </m:r>
                      </m:e>
                    </m:d>
                    <m:r>
                      <a:rPr lang="it-IT" b="0" i="1" smtClean="0">
                        <a:latin typeface="Cambria Math" panose="02040503050406030204" pitchFamily="18" charset="0"/>
                      </a:rPr>
                      <m:t>        </m:t>
                    </m:r>
                    <m:r>
                      <a:rPr lang="it-IT" b="0" i="1" smtClean="0">
                        <a:latin typeface="Cambria Math" panose="02040503050406030204" pitchFamily="18" charset="0"/>
                      </a:rPr>
                      <m:t>𝐼𝑛𝑣𝑒𝑠𝑡𝑚𝑒𝑛𝑡</m:t>
                    </m:r>
                    <m:r>
                      <a:rPr lang="it-IT" b="0" i="1" smtClean="0">
                        <a:latin typeface="Cambria Math" panose="02040503050406030204" pitchFamily="18" charset="0"/>
                      </a:rPr>
                      <m:t> </m:t>
                    </m:r>
                    <m:r>
                      <a:rPr lang="it-IT" b="0" i="1" smtClean="0">
                        <a:latin typeface="Cambria Math" panose="02040503050406030204" pitchFamily="18" charset="0"/>
                      </a:rPr>
                      <m:t>𝑓𝑢𝑛𝑐𝑡𝑖𝑜𝑛</m:t>
                    </m:r>
                  </m:oMath>
                </a14:m>
                <a:endParaRPr lang="it-IT" b="0" dirty="0" smtClean="0"/>
              </a:p>
              <a:p>
                <a:pPr marL="514350" indent="-514350">
                  <a:buFont typeface="+mj-lt"/>
                  <a:buAutoNum type="arabicPeriod"/>
                </a:pPr>
                <a14:m>
                  <m:oMath xmlns:m="http://schemas.openxmlformats.org/officeDocument/2006/math">
                    <m:r>
                      <a:rPr lang="it-IT" b="0" i="1" smtClean="0">
                        <a:latin typeface="Cambria Math" panose="02040503050406030204" pitchFamily="18" charset="0"/>
                      </a:rPr>
                      <m:t>𝑀</m:t>
                    </m:r>
                    <m:r>
                      <a:rPr lang="it-IT" i="1">
                        <a:latin typeface="Cambria Math" panose="02040503050406030204" pitchFamily="18" charset="0"/>
                      </a:rPr>
                      <m:t>=</m:t>
                    </m:r>
                    <m:r>
                      <a:rPr lang="it-IT" b="0" i="1" smtClean="0">
                        <a:latin typeface="Cambria Math" panose="02040503050406030204" pitchFamily="18" charset="0"/>
                      </a:rPr>
                      <m:t>𝑚𝑌</m:t>
                    </m:r>
                    <m:r>
                      <a:rPr lang="it-IT" b="0" i="1" smtClean="0">
                        <a:latin typeface="Cambria Math" panose="02040503050406030204" pitchFamily="18" charset="0"/>
                      </a:rPr>
                      <m:t>       </m:t>
                    </m:r>
                    <m:r>
                      <a:rPr lang="it-IT" b="0" i="1" smtClean="0">
                        <a:latin typeface="Cambria Math" panose="02040503050406030204" pitchFamily="18" charset="0"/>
                      </a:rPr>
                      <m:t>𝐼𝑚𝑝𝑜𝑟𝑡</m:t>
                    </m:r>
                    <m:r>
                      <a:rPr lang="it-IT" b="0" i="1" smtClean="0">
                        <a:latin typeface="Cambria Math" panose="02040503050406030204" pitchFamily="18" charset="0"/>
                      </a:rPr>
                      <m:t> </m:t>
                    </m:r>
                    <m:r>
                      <a:rPr lang="it-IT" b="0" i="1" smtClean="0">
                        <a:latin typeface="Cambria Math" panose="02040503050406030204" pitchFamily="18" charset="0"/>
                      </a:rPr>
                      <m:t>𝑓𝑢𝑛𝑐𝑡𝑖𝑜𝑛</m:t>
                    </m:r>
                  </m:oMath>
                </a14:m>
                <a:endParaRPr lang="it-IT" b="0" dirty="0" smtClean="0"/>
              </a:p>
              <a:p>
                <a:pPr marL="514350" indent="-514350">
                  <a:buFont typeface="+mj-lt"/>
                  <a:buAutoNum type="arabicPeriod"/>
                </a:pPr>
                <a14:m>
                  <m:oMath xmlns:m="http://schemas.openxmlformats.org/officeDocument/2006/math">
                    <m:r>
                      <a:rPr lang="it-IT" b="0" i="1" smtClean="0">
                        <a:latin typeface="Cambria Math" panose="02040503050406030204" pitchFamily="18" charset="0"/>
                      </a:rPr>
                      <m:t>𝐺</m:t>
                    </m:r>
                    <m:r>
                      <a:rPr lang="it-IT" b="0" i="1" smtClean="0">
                        <a:latin typeface="Cambria Math" panose="02040503050406030204" pitchFamily="18" charset="0"/>
                      </a:rPr>
                      <m:t> </m:t>
                    </m:r>
                    <m:r>
                      <a:rPr lang="it-IT" b="0" i="1" smtClean="0">
                        <a:latin typeface="Cambria Math" panose="02040503050406030204" pitchFamily="18" charset="0"/>
                      </a:rPr>
                      <m:t>𝑎𝑛𝑑</m:t>
                    </m:r>
                    <m:r>
                      <a:rPr lang="it-IT" b="0" i="1" smtClean="0">
                        <a:latin typeface="Cambria Math" panose="02040503050406030204" pitchFamily="18" charset="0"/>
                      </a:rPr>
                      <m:t> </m:t>
                    </m:r>
                    <m:r>
                      <a:rPr lang="it-IT" b="0" i="1" smtClean="0">
                        <a:latin typeface="Cambria Math" panose="02040503050406030204" pitchFamily="18" charset="0"/>
                      </a:rPr>
                      <m:t>𝑋</m:t>
                    </m:r>
                    <m:r>
                      <a:rPr lang="it-IT" b="0" i="1" smtClean="0">
                        <a:latin typeface="Cambria Math" panose="02040503050406030204" pitchFamily="18" charset="0"/>
                      </a:rPr>
                      <m:t> </m:t>
                    </m:r>
                    <m:r>
                      <a:rPr lang="it-IT" b="0" i="1" smtClean="0">
                        <a:latin typeface="Cambria Math" panose="02040503050406030204" pitchFamily="18" charset="0"/>
                      </a:rPr>
                      <m:t>𝑒𝑥𝑜𝑔𝑒𝑛𝑜𝑢𝑠𝑙𝑦</m:t>
                    </m:r>
                    <m:r>
                      <a:rPr lang="it-IT" b="0" i="1" smtClean="0">
                        <a:latin typeface="Cambria Math" panose="02040503050406030204" pitchFamily="18" charset="0"/>
                      </a:rPr>
                      <m:t> </m:t>
                    </m:r>
                    <m:r>
                      <a:rPr lang="it-IT" b="0" i="1" smtClean="0">
                        <a:latin typeface="Cambria Math" panose="02040503050406030204" pitchFamily="18" charset="0"/>
                      </a:rPr>
                      <m:t>𝑔𝑖𝑣𝑒𝑛</m:t>
                    </m:r>
                  </m:oMath>
                </a14:m>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a:stretch>
              </a:blipFill>
            </p:spPr>
            <p:txBody>
              <a:bodyPr/>
              <a:lstStyle/>
              <a:p>
                <a:r>
                  <a:rPr lang="it-IT">
                    <a:noFill/>
                  </a:rPr>
                  <a:t> </a:t>
                </a:r>
              </a:p>
            </p:txBody>
          </p:sp>
        </mc:Fallback>
      </mc:AlternateContent>
    </p:spTree>
    <p:extLst>
      <p:ext uri="{BB962C8B-B14F-4D97-AF65-F5344CB8AC3E}">
        <p14:creationId xmlns:p14="http://schemas.microsoft.com/office/powerpoint/2010/main" val="12804716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consumption</a:t>
            </a:r>
            <a:r>
              <a:rPr lang="it-IT" dirty="0" smtClean="0"/>
              <a:t> </a:t>
            </a:r>
            <a:r>
              <a:rPr lang="it-IT" dirty="0" err="1" smtClean="0"/>
              <a:t>function</a:t>
            </a:r>
            <a:endParaRPr lang="it-IT" dirty="0"/>
          </a:p>
        </p:txBody>
      </p:sp>
      <p:sp>
        <p:nvSpPr>
          <p:cNvPr id="3" name="Segnaposto contenuto 2"/>
          <p:cNvSpPr>
            <a:spLocks noGrp="1"/>
          </p:cNvSpPr>
          <p:nvPr>
            <p:ph idx="1"/>
          </p:nvPr>
        </p:nvSpPr>
        <p:spPr/>
        <p:txBody>
          <a:bodyPr>
            <a:normAutofit fontScale="92500"/>
          </a:bodyPr>
          <a:lstStyle/>
          <a:p>
            <a:pPr fontAlgn="base"/>
            <a:r>
              <a:rPr lang="en-GB" dirty="0">
                <a:solidFill>
                  <a:srgbClr val="FF0000"/>
                </a:solidFill>
              </a:rPr>
              <a:t>Household consumption spending depends on post-tax income</a:t>
            </a:r>
            <a:r>
              <a:rPr lang="en-GB" dirty="0"/>
              <a:t>. The government charges a tax </a:t>
            </a:r>
            <a:r>
              <a:rPr lang="en-GB" i="1" dirty="0"/>
              <a:t>t</a:t>
            </a:r>
            <a:r>
              <a:rPr lang="en-GB" dirty="0"/>
              <a:t>, which we assume is proportional to income. The income left after the payment of tax, </a:t>
            </a:r>
            <a:r>
              <a:rPr lang="en-GB" dirty="0">
                <a:solidFill>
                  <a:srgbClr val="FF0000"/>
                </a:solidFill>
              </a:rPr>
              <a:t>(1 − </a:t>
            </a:r>
            <a:r>
              <a:rPr lang="en-GB" i="1" dirty="0">
                <a:solidFill>
                  <a:srgbClr val="FF0000"/>
                </a:solidFill>
              </a:rPr>
              <a:t>t</a:t>
            </a:r>
            <a:r>
              <a:rPr lang="en-GB" dirty="0">
                <a:solidFill>
                  <a:srgbClr val="FF0000"/>
                </a:solidFill>
              </a:rPr>
              <a:t>)</a:t>
            </a:r>
            <a:r>
              <a:rPr lang="en-GB" i="1" dirty="0">
                <a:solidFill>
                  <a:srgbClr val="FF0000"/>
                </a:solidFill>
              </a:rPr>
              <a:t>Y</a:t>
            </a:r>
            <a:r>
              <a:rPr lang="en-GB" dirty="0"/>
              <a:t>, is called </a:t>
            </a:r>
            <a:r>
              <a:rPr lang="en-GB" dirty="0">
                <a:solidFill>
                  <a:srgbClr val="FF0000"/>
                </a:solidFill>
              </a:rPr>
              <a:t>disposable income</a:t>
            </a:r>
            <a:r>
              <a:rPr lang="en-GB" dirty="0"/>
              <a:t>. The marginal propensity to consume, </a:t>
            </a:r>
            <a:r>
              <a:rPr lang="en-GB" i="1" dirty="0">
                <a:solidFill>
                  <a:srgbClr val="FF0000"/>
                </a:solidFill>
              </a:rPr>
              <a:t>c</a:t>
            </a:r>
            <a:r>
              <a:rPr lang="en-GB" baseline="-25000" dirty="0">
                <a:solidFill>
                  <a:srgbClr val="FF0000"/>
                </a:solidFill>
              </a:rPr>
              <a:t>1</a:t>
            </a:r>
            <a:r>
              <a:rPr lang="en-GB" dirty="0"/>
              <a:t>, is the fraction of disposable income (not pre-tax income) consumed. </a:t>
            </a:r>
            <a:r>
              <a:rPr lang="it-IT" dirty="0" err="1"/>
              <a:t>This</a:t>
            </a:r>
            <a:r>
              <a:rPr lang="it-IT" dirty="0"/>
              <a:t> </a:t>
            </a:r>
            <a:r>
              <a:rPr lang="it-IT" dirty="0" err="1"/>
              <a:t>means</a:t>
            </a:r>
            <a:r>
              <a:rPr lang="it-IT" dirty="0"/>
              <a:t> </a:t>
            </a:r>
            <a:r>
              <a:rPr lang="it-IT" dirty="0" err="1"/>
              <a:t>that</a:t>
            </a:r>
            <a:r>
              <a:rPr lang="it-IT" dirty="0"/>
              <a:t> in the aggregate </a:t>
            </a:r>
            <a:r>
              <a:rPr lang="it-IT" dirty="0" err="1"/>
              <a:t>consumption</a:t>
            </a:r>
            <a:r>
              <a:rPr lang="it-IT" dirty="0"/>
              <a:t> </a:t>
            </a:r>
            <a:r>
              <a:rPr lang="it-IT" dirty="0" err="1"/>
              <a:t>function</a:t>
            </a:r>
            <a:r>
              <a:rPr lang="it-IT" dirty="0"/>
              <a:t>:</a:t>
            </a:r>
          </a:p>
          <a:p>
            <a:pPr lvl="0" fontAlgn="base"/>
            <a:r>
              <a:rPr lang="en-GB" dirty="0"/>
              <a:t>Spending on consumption is written as: </a:t>
            </a:r>
            <a:r>
              <a:rPr lang="en-GB" i="1" dirty="0">
                <a:solidFill>
                  <a:srgbClr val="FF0000"/>
                </a:solidFill>
              </a:rPr>
              <a:t>C</a:t>
            </a:r>
            <a:r>
              <a:rPr lang="en-GB" dirty="0">
                <a:solidFill>
                  <a:srgbClr val="FF0000"/>
                </a:solidFill>
              </a:rPr>
              <a:t> = </a:t>
            </a:r>
            <a:r>
              <a:rPr lang="en-GB" i="1" dirty="0">
                <a:solidFill>
                  <a:srgbClr val="FF0000"/>
                </a:solidFill>
              </a:rPr>
              <a:t>c</a:t>
            </a:r>
            <a:r>
              <a:rPr lang="en-GB" dirty="0">
                <a:solidFill>
                  <a:srgbClr val="FF0000"/>
                </a:solidFill>
              </a:rPr>
              <a:t>₀ + </a:t>
            </a:r>
            <a:r>
              <a:rPr lang="en-GB" i="1" dirty="0">
                <a:solidFill>
                  <a:srgbClr val="FF0000"/>
                </a:solidFill>
              </a:rPr>
              <a:t>c</a:t>
            </a:r>
            <a:r>
              <a:rPr lang="en-GB" baseline="-25000" dirty="0">
                <a:solidFill>
                  <a:srgbClr val="FF0000"/>
                </a:solidFill>
              </a:rPr>
              <a:t>1</a:t>
            </a:r>
            <a:r>
              <a:rPr lang="en-GB" dirty="0">
                <a:solidFill>
                  <a:srgbClr val="FF0000"/>
                </a:solidFill>
              </a:rPr>
              <a:t>(1 − </a:t>
            </a:r>
            <a:r>
              <a:rPr lang="en-GB" i="1" dirty="0">
                <a:solidFill>
                  <a:srgbClr val="FF0000"/>
                </a:solidFill>
              </a:rPr>
              <a:t>t</a:t>
            </a:r>
            <a:r>
              <a:rPr lang="en-GB" dirty="0">
                <a:solidFill>
                  <a:srgbClr val="FF0000"/>
                </a:solidFill>
              </a:rPr>
              <a:t>)</a:t>
            </a:r>
            <a:r>
              <a:rPr lang="en-GB" i="1" dirty="0">
                <a:solidFill>
                  <a:srgbClr val="FF0000"/>
                </a:solidFill>
              </a:rPr>
              <a:t>Y</a:t>
            </a:r>
            <a:r>
              <a:rPr lang="en-GB" dirty="0"/>
              <a:t>.</a:t>
            </a:r>
            <a:endParaRPr lang="it-IT" dirty="0"/>
          </a:p>
          <a:p>
            <a:pPr lvl="0" fontAlgn="base"/>
            <a:r>
              <a:rPr lang="en-GB" dirty="0"/>
              <a:t>All of the influences on consumption apart from current disposable income are included in autonomous consumption, </a:t>
            </a:r>
            <a:r>
              <a:rPr lang="en-GB" i="1" dirty="0">
                <a:solidFill>
                  <a:srgbClr val="FF0000"/>
                </a:solidFill>
              </a:rPr>
              <a:t>c</a:t>
            </a:r>
            <a:r>
              <a:rPr lang="en-GB" dirty="0">
                <a:solidFill>
                  <a:srgbClr val="FF0000"/>
                </a:solidFill>
              </a:rPr>
              <a:t>₀</a:t>
            </a:r>
            <a:r>
              <a:rPr lang="en-GB" dirty="0"/>
              <a:t>, and will therefore shift the consumption function in the multiplier diagram. These include wealth and target wealth, collateral effects, and changes in the interest rate.</a:t>
            </a:r>
            <a:endParaRPr lang="it-IT" dirty="0"/>
          </a:p>
          <a:p>
            <a:endParaRPr lang="it-IT" dirty="0"/>
          </a:p>
        </p:txBody>
      </p:sp>
    </p:spTree>
    <p:extLst>
      <p:ext uri="{BB962C8B-B14F-4D97-AF65-F5344CB8AC3E}">
        <p14:creationId xmlns:p14="http://schemas.microsoft.com/office/powerpoint/2010/main" val="10903868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investment</a:t>
            </a:r>
            <a:r>
              <a:rPr lang="it-IT" dirty="0" smtClean="0"/>
              <a:t> </a:t>
            </a:r>
            <a:r>
              <a:rPr lang="it-IT" dirty="0" err="1" smtClean="0"/>
              <a:t>function</a:t>
            </a:r>
            <a:endParaRPr lang="it-IT" dirty="0"/>
          </a:p>
        </p:txBody>
      </p:sp>
      <p:sp>
        <p:nvSpPr>
          <p:cNvPr id="3" name="Segnaposto contenuto 2"/>
          <p:cNvSpPr>
            <a:spLocks noGrp="1"/>
          </p:cNvSpPr>
          <p:nvPr>
            <p:ph idx="1"/>
          </p:nvPr>
        </p:nvSpPr>
        <p:spPr/>
        <p:txBody>
          <a:bodyPr>
            <a:normAutofit/>
          </a:bodyPr>
          <a:lstStyle/>
          <a:p>
            <a:pPr fontAlgn="base"/>
            <a:r>
              <a:rPr lang="en-GB" dirty="0"/>
              <a:t>We have just seen that </a:t>
            </a:r>
            <a:r>
              <a:rPr lang="en-GB" dirty="0">
                <a:solidFill>
                  <a:srgbClr val="FF0000"/>
                </a:solidFill>
              </a:rPr>
              <a:t>investment spending will be influenced by the interest rate and the expected post-tax rate of profit</a:t>
            </a:r>
            <a:r>
              <a:rPr lang="en-GB" dirty="0"/>
              <a:t>. </a:t>
            </a:r>
            <a:r>
              <a:rPr lang="it-IT" dirty="0"/>
              <a:t>In the aggregate </a:t>
            </a:r>
            <a:r>
              <a:rPr lang="it-IT" dirty="0" err="1"/>
              <a:t>investment</a:t>
            </a:r>
            <a:r>
              <a:rPr lang="it-IT" dirty="0"/>
              <a:t> </a:t>
            </a:r>
            <a:r>
              <a:rPr lang="it-IT" dirty="0" err="1"/>
              <a:t>function</a:t>
            </a:r>
            <a:r>
              <a:rPr lang="it-IT" dirty="0"/>
              <a:t>:</a:t>
            </a:r>
          </a:p>
          <a:p>
            <a:pPr lvl="0" fontAlgn="base"/>
            <a:r>
              <a:rPr lang="en-GB" dirty="0"/>
              <a:t>Spending on investment is a function of the interest rate and the expected post-tax rate of profit.</a:t>
            </a:r>
            <a:endParaRPr lang="it-IT" dirty="0"/>
          </a:p>
          <a:p>
            <a:pPr lvl="0" fontAlgn="base"/>
            <a:r>
              <a:rPr lang="en-GB" i="1" dirty="0"/>
              <a:t>Ceteris paribus,</a:t>
            </a:r>
            <a:r>
              <a:rPr lang="en-GB" dirty="0"/>
              <a:t> a higher interest rate reduces investment spending, shifting down the aggregate demand curve.</a:t>
            </a:r>
            <a:endParaRPr lang="it-IT" dirty="0"/>
          </a:p>
          <a:p>
            <a:pPr lvl="0" fontAlgn="base"/>
            <a:r>
              <a:rPr lang="en-GB" dirty="0"/>
              <a:t>A higher expected post-tax rate of profit raises investment spending, shifting up the aggregate demand curve.</a:t>
            </a:r>
            <a:endParaRPr lang="it-IT" dirty="0"/>
          </a:p>
          <a:p>
            <a:endParaRPr lang="it-IT" dirty="0"/>
          </a:p>
        </p:txBody>
      </p:sp>
    </p:spTree>
    <p:extLst>
      <p:ext uri="{BB962C8B-B14F-4D97-AF65-F5344CB8AC3E}">
        <p14:creationId xmlns:p14="http://schemas.microsoft.com/office/powerpoint/2010/main" val="1930371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Government</a:t>
            </a:r>
            <a:r>
              <a:rPr lang="it-IT" dirty="0" smtClean="0"/>
              <a:t> budget balance</a:t>
            </a:r>
            <a:endParaRPr lang="it-IT" dirty="0"/>
          </a:p>
        </p:txBody>
      </p:sp>
      <p:sp>
        <p:nvSpPr>
          <p:cNvPr id="3" name="Segnaposto contenuto 2"/>
          <p:cNvSpPr>
            <a:spLocks noGrp="1"/>
          </p:cNvSpPr>
          <p:nvPr>
            <p:ph idx="1"/>
          </p:nvPr>
        </p:nvSpPr>
        <p:spPr/>
        <p:txBody>
          <a:bodyPr>
            <a:normAutofit fontScale="70000" lnSpcReduction="20000"/>
          </a:bodyPr>
          <a:lstStyle/>
          <a:p>
            <a:pPr fontAlgn="base"/>
            <a:r>
              <a:rPr lang="en-GB" dirty="0" smtClean="0">
                <a:solidFill>
                  <a:srgbClr val="FF0000"/>
                </a:solidFill>
              </a:rPr>
              <a:t>The </a:t>
            </a:r>
            <a:r>
              <a:rPr lang="en-GB" dirty="0">
                <a:solidFill>
                  <a:srgbClr val="FF0000"/>
                </a:solidFill>
              </a:rPr>
              <a:t>government budget balance </a:t>
            </a:r>
            <a:r>
              <a:rPr lang="en-GB" dirty="0"/>
              <a:t>is the difference between government revenue less transfers, </a:t>
            </a:r>
            <a:r>
              <a:rPr lang="en-GB" i="1" dirty="0"/>
              <a:t>T</a:t>
            </a:r>
            <a:r>
              <a:rPr lang="en-GB" dirty="0"/>
              <a:t>, and government spending, </a:t>
            </a:r>
            <a:r>
              <a:rPr lang="en-GB" i="1" dirty="0"/>
              <a:t>G</a:t>
            </a:r>
            <a:r>
              <a:rPr lang="en-GB" dirty="0"/>
              <a:t>, that is, (</a:t>
            </a:r>
            <a:r>
              <a:rPr lang="en-GB" i="1" dirty="0"/>
              <a:t>T</a:t>
            </a:r>
            <a:r>
              <a:rPr lang="en-GB" dirty="0"/>
              <a:t> − </a:t>
            </a:r>
            <a:r>
              <a:rPr lang="en-GB" i="1" dirty="0"/>
              <a:t>G</a:t>
            </a:r>
            <a:r>
              <a:rPr lang="en-GB" dirty="0"/>
              <a:t>). As we have seen, if the economy is in recession, government transfers, like unemployment benefits, rise while tax revenues fall, so the government’s budget balance deteriorates and may become negative.</a:t>
            </a:r>
            <a:endParaRPr lang="it-IT" dirty="0"/>
          </a:p>
          <a:p>
            <a:pPr fontAlgn="base"/>
            <a:r>
              <a:rPr lang="en-GB" dirty="0"/>
              <a:t>When the government’s budget balance is negative, this is called a government budget deficit</a:t>
            </a:r>
            <a:r>
              <a:rPr lang="en-GB" b="1" dirty="0"/>
              <a:t> </a:t>
            </a:r>
            <a:r>
              <a:rPr lang="en-GB" dirty="0"/>
              <a:t>government spending on goods and services, including investment spending, plus spending on transfers (such as pensions and unemployment benefits) is greater than government tax revenue. A government budget surplus is when tax revenue is greater than government spending. To summarize:</a:t>
            </a:r>
            <a:endParaRPr lang="it-IT" dirty="0"/>
          </a:p>
          <a:p>
            <a:pPr lvl="0" fontAlgn="base"/>
            <a:r>
              <a:rPr lang="it-IT" i="1" dirty="0"/>
              <a:t>Budget in balance</a:t>
            </a:r>
            <a:r>
              <a:rPr lang="it-IT" dirty="0"/>
              <a:t>: </a:t>
            </a:r>
            <a:r>
              <a:rPr lang="it-IT" i="1" dirty="0"/>
              <a:t>G</a:t>
            </a:r>
            <a:r>
              <a:rPr lang="it-IT" dirty="0"/>
              <a:t> = </a:t>
            </a:r>
            <a:r>
              <a:rPr lang="it-IT" i="1" dirty="0"/>
              <a:t>T</a:t>
            </a:r>
            <a:endParaRPr lang="it-IT" dirty="0"/>
          </a:p>
          <a:p>
            <a:pPr lvl="0" fontAlgn="base"/>
            <a:r>
              <a:rPr lang="it-IT" i="1" dirty="0"/>
              <a:t>Budget deficit</a:t>
            </a:r>
            <a:r>
              <a:rPr lang="it-IT" dirty="0"/>
              <a:t>: </a:t>
            </a:r>
            <a:r>
              <a:rPr lang="it-IT" i="1" dirty="0"/>
              <a:t>G</a:t>
            </a:r>
            <a:r>
              <a:rPr lang="it-IT" dirty="0"/>
              <a:t> &gt; </a:t>
            </a:r>
            <a:r>
              <a:rPr lang="it-IT" i="1" dirty="0"/>
              <a:t>T</a:t>
            </a:r>
            <a:endParaRPr lang="it-IT" dirty="0"/>
          </a:p>
          <a:p>
            <a:pPr lvl="0" fontAlgn="base"/>
            <a:r>
              <a:rPr lang="it-IT" i="1" dirty="0"/>
              <a:t>Budget surplus</a:t>
            </a:r>
            <a:r>
              <a:rPr lang="it-IT" dirty="0"/>
              <a:t>: </a:t>
            </a:r>
            <a:r>
              <a:rPr lang="it-IT" i="1" dirty="0"/>
              <a:t>G</a:t>
            </a:r>
            <a:r>
              <a:rPr lang="it-IT" dirty="0"/>
              <a:t> &lt; </a:t>
            </a:r>
            <a:r>
              <a:rPr lang="it-IT" i="1" dirty="0"/>
              <a:t>T</a:t>
            </a:r>
            <a:endParaRPr lang="it-IT" dirty="0"/>
          </a:p>
          <a:p>
            <a:pPr fontAlgn="base"/>
            <a:r>
              <a:rPr lang="en-GB" dirty="0"/>
              <a:t>The worsening of the government’s budgetary position in a recession is part of its stabilizing role. Conversely, when the government chooses to override the stabilizers to reduce its deficit, this may amplify fluctuations in the economy.</a:t>
            </a:r>
            <a:endParaRPr lang="it-IT" dirty="0"/>
          </a:p>
          <a:p>
            <a:endParaRPr lang="it-IT" dirty="0"/>
          </a:p>
        </p:txBody>
      </p:sp>
    </p:spTree>
    <p:extLst>
      <p:ext uri="{BB962C8B-B14F-4D97-AF65-F5344CB8AC3E}">
        <p14:creationId xmlns:p14="http://schemas.microsoft.com/office/powerpoint/2010/main" val="28046429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Net </a:t>
            </a:r>
            <a:r>
              <a:rPr lang="it-IT" dirty="0" err="1" smtClean="0"/>
              <a:t>exports</a:t>
            </a:r>
            <a:endParaRPr lang="it-IT" dirty="0"/>
          </a:p>
        </p:txBody>
      </p:sp>
      <p:sp>
        <p:nvSpPr>
          <p:cNvPr id="3" name="Segnaposto contenuto 2"/>
          <p:cNvSpPr>
            <a:spLocks noGrp="1"/>
          </p:cNvSpPr>
          <p:nvPr>
            <p:ph idx="1"/>
          </p:nvPr>
        </p:nvSpPr>
        <p:spPr/>
        <p:txBody>
          <a:bodyPr>
            <a:normAutofit/>
          </a:bodyPr>
          <a:lstStyle/>
          <a:p>
            <a:pPr fontAlgn="base"/>
            <a:r>
              <a:rPr lang="en-GB" dirty="0" smtClean="0"/>
              <a:t>The </a:t>
            </a:r>
            <a:r>
              <a:rPr lang="en-GB" dirty="0"/>
              <a:t>home economy sells goods and services abroad, which are its exports. The amount of foreign goods the home economy demands (its imports) will depend on domestic incomes. </a:t>
            </a:r>
            <a:r>
              <a:rPr lang="en-GB" dirty="0" smtClean="0"/>
              <a:t>The </a:t>
            </a:r>
            <a:r>
              <a:rPr lang="en-GB" dirty="0"/>
              <a:t>fraction of each additional unit of income that is spent on imports is termed the marginal propensity to import (</a:t>
            </a:r>
            <a:r>
              <a:rPr lang="en-GB" i="1" dirty="0">
                <a:solidFill>
                  <a:srgbClr val="FF0000"/>
                </a:solidFill>
              </a:rPr>
              <a:t>m</a:t>
            </a:r>
            <a:r>
              <a:rPr lang="en-GB" dirty="0"/>
              <a:t>), which must be between 0 and 1. So we have: net exports=</a:t>
            </a:r>
            <a:r>
              <a:rPr lang="it-IT" dirty="0">
                <a:solidFill>
                  <a:srgbClr val="FF0000"/>
                </a:solidFill>
              </a:rPr>
              <a:t>𝑋</a:t>
            </a:r>
            <a:r>
              <a:rPr lang="en-GB" dirty="0">
                <a:solidFill>
                  <a:srgbClr val="FF0000"/>
                </a:solidFill>
              </a:rPr>
              <a:t>−</a:t>
            </a:r>
            <a:r>
              <a:rPr lang="it-IT" dirty="0">
                <a:solidFill>
                  <a:srgbClr val="FF0000"/>
                </a:solidFill>
              </a:rPr>
              <a:t>𝑀</a:t>
            </a:r>
            <a:r>
              <a:rPr lang="en-GB" dirty="0">
                <a:solidFill>
                  <a:srgbClr val="FF0000"/>
                </a:solidFill>
              </a:rPr>
              <a:t>=</a:t>
            </a:r>
            <a:r>
              <a:rPr lang="it-IT" dirty="0">
                <a:solidFill>
                  <a:srgbClr val="FF0000"/>
                </a:solidFill>
              </a:rPr>
              <a:t>𝑋</a:t>
            </a:r>
            <a:r>
              <a:rPr lang="en-GB" dirty="0">
                <a:solidFill>
                  <a:srgbClr val="FF0000"/>
                </a:solidFill>
              </a:rPr>
              <a:t>−</a:t>
            </a:r>
            <a:r>
              <a:rPr lang="it-IT" dirty="0">
                <a:solidFill>
                  <a:srgbClr val="FF0000"/>
                </a:solidFill>
              </a:rPr>
              <a:t>𝑚𝑌</a:t>
            </a:r>
          </a:p>
          <a:p>
            <a:r>
              <a:rPr lang="en-GB" dirty="0" smtClean="0"/>
              <a:t>If </a:t>
            </a:r>
            <a:r>
              <a:rPr lang="en-GB" dirty="0"/>
              <a:t>a country’s costs of production fall so that it can sell its goods at a lower price on world markets compared to the prices of other countries, the demand for its exports will increase, and domestic demand for imports will fall. </a:t>
            </a:r>
            <a:endParaRPr lang="it-IT" dirty="0"/>
          </a:p>
        </p:txBody>
      </p:sp>
    </p:spTree>
    <p:extLst>
      <p:ext uri="{BB962C8B-B14F-4D97-AF65-F5344CB8AC3E}">
        <p14:creationId xmlns:p14="http://schemas.microsoft.com/office/powerpoint/2010/main" val="36596798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400" dirty="0"/>
              <a:t>The </a:t>
            </a:r>
            <a:r>
              <a:rPr lang="it-IT" sz="3400" dirty="0" err="1"/>
              <a:t>multiplier</a:t>
            </a:r>
            <a:r>
              <a:rPr lang="it-IT" sz="3400" dirty="0"/>
              <a:t> model </a:t>
            </a:r>
            <a:r>
              <a:rPr lang="it-IT" sz="3400" dirty="0" err="1"/>
              <a:t>including</a:t>
            </a:r>
            <a:r>
              <a:rPr lang="it-IT" sz="3400" dirty="0"/>
              <a:t> </a:t>
            </a:r>
            <a:r>
              <a:rPr lang="it-IT" sz="3400" dirty="0" err="1"/>
              <a:t>government</a:t>
            </a:r>
            <a:r>
              <a:rPr lang="it-IT" sz="3400" dirty="0"/>
              <a:t> and net </a:t>
            </a:r>
            <a:r>
              <a:rPr lang="it-IT" sz="3400" dirty="0" err="1"/>
              <a:t>exports</a:t>
            </a:r>
            <a:endParaRPr lang="it-IT" sz="3400" dirty="0"/>
          </a:p>
        </p:txBody>
      </p:sp>
      <mc:AlternateContent xmlns:mc="http://schemas.openxmlformats.org/markup-compatibility/2006" xmlns:a14="http://schemas.microsoft.com/office/drawing/2010/main">
        <mc:Choice Requires="a14">
          <p:sp>
            <p:nvSpPr>
              <p:cNvPr id="4" name="Segnaposto contenuto 3"/>
              <p:cNvSpPr>
                <a:spLocks noGrp="1"/>
              </p:cNvSpPr>
              <p:nvPr>
                <p:ph sz="half" idx="1"/>
              </p:nvPr>
            </p:nvSpPr>
            <p:spPr>
              <a:xfrm>
                <a:off x="267854" y="1825625"/>
                <a:ext cx="7028873" cy="4351338"/>
              </a:xfrm>
            </p:spPr>
            <p:txBody>
              <a:bodyPr>
                <a:normAutofit fontScale="92500" lnSpcReduction="10000"/>
              </a:bodyPr>
              <a:lstStyle/>
              <a:p>
                <a14:m>
                  <m:oMath xmlns:m="http://schemas.openxmlformats.org/officeDocument/2006/math">
                    <m:r>
                      <a:rPr lang="it-IT" sz="2400" i="1" smtClean="0">
                        <a:latin typeface="Cambria Math" panose="02040503050406030204" pitchFamily="18" charset="0"/>
                      </a:rPr>
                      <m:t>𝑌</m:t>
                    </m:r>
                    <m:r>
                      <a:rPr lang="it-IT" sz="2400" i="1" smtClean="0">
                        <a:latin typeface="Cambria Math" panose="02040503050406030204" pitchFamily="18" charset="0"/>
                      </a:rPr>
                      <m:t>=</m:t>
                    </m:r>
                    <m:r>
                      <a:rPr lang="it-IT" sz="2400" i="1">
                        <a:latin typeface="Cambria Math" panose="02040503050406030204" pitchFamily="18" charset="0"/>
                      </a:rPr>
                      <m:t>𝐶</m:t>
                    </m:r>
                    <m:r>
                      <a:rPr lang="it-IT" sz="2400" i="1">
                        <a:latin typeface="Cambria Math" panose="02040503050406030204" pitchFamily="18" charset="0"/>
                      </a:rPr>
                      <m:t>+</m:t>
                    </m:r>
                    <m:r>
                      <a:rPr lang="it-IT" sz="2400" i="1">
                        <a:latin typeface="Cambria Math" panose="02040503050406030204" pitchFamily="18" charset="0"/>
                      </a:rPr>
                      <m:t>𝐼</m:t>
                    </m:r>
                    <m:r>
                      <a:rPr lang="it-IT" sz="2400" i="1">
                        <a:latin typeface="Cambria Math" panose="02040503050406030204" pitchFamily="18" charset="0"/>
                      </a:rPr>
                      <m:t>+</m:t>
                    </m:r>
                    <m:r>
                      <a:rPr lang="it-IT" sz="2400" i="1">
                        <a:latin typeface="Cambria Math" panose="02040503050406030204" pitchFamily="18" charset="0"/>
                      </a:rPr>
                      <m:t>𝐺</m:t>
                    </m:r>
                    <m:r>
                      <a:rPr lang="it-IT" sz="2400" i="1">
                        <a:latin typeface="Cambria Math" panose="02040503050406030204" pitchFamily="18" charset="0"/>
                      </a:rPr>
                      <m:t>+</m:t>
                    </m:r>
                    <m:r>
                      <a:rPr lang="it-IT" sz="2400" i="1">
                        <a:latin typeface="Cambria Math" panose="02040503050406030204" pitchFamily="18" charset="0"/>
                      </a:rPr>
                      <m:t>𝑋</m:t>
                    </m:r>
                    <m:r>
                      <a:rPr lang="it-IT" sz="2400" i="1">
                        <a:latin typeface="Cambria Math" panose="02040503050406030204" pitchFamily="18" charset="0"/>
                      </a:rPr>
                      <m:t>−</m:t>
                    </m:r>
                    <m:r>
                      <a:rPr lang="it-IT" sz="2400" i="1">
                        <a:latin typeface="Cambria Math" panose="02040503050406030204" pitchFamily="18" charset="0"/>
                      </a:rPr>
                      <m:t>𝑀</m:t>
                    </m:r>
                  </m:oMath>
                </a14:m>
                <a:endParaRPr lang="it-IT" sz="2400" dirty="0"/>
              </a:p>
              <a:p>
                <a14:m>
                  <m:oMath xmlns:m="http://schemas.openxmlformats.org/officeDocument/2006/math">
                    <m:r>
                      <a:rPr lang="it-IT" sz="2400" i="1">
                        <a:latin typeface="Cambria Math" panose="02040503050406030204" pitchFamily="18" charset="0"/>
                      </a:rPr>
                      <m:t>𝐶</m:t>
                    </m:r>
                    <m:r>
                      <a:rPr lang="it-IT" sz="2400" i="1">
                        <a:latin typeface="Cambria Math" panose="02040503050406030204" pitchFamily="18" charset="0"/>
                      </a:rPr>
                      <m:t>=</m:t>
                    </m:r>
                    <m:sSub>
                      <m:sSubPr>
                        <m:ctrlPr>
                          <a:rPr lang="it-IT" sz="2400" i="1">
                            <a:latin typeface="Cambria Math" panose="02040503050406030204" pitchFamily="18" charset="0"/>
                          </a:rPr>
                        </m:ctrlPr>
                      </m:sSubPr>
                      <m:e>
                        <m:r>
                          <a:rPr lang="it-IT" sz="2400" i="1">
                            <a:latin typeface="Cambria Math" panose="02040503050406030204" pitchFamily="18" charset="0"/>
                          </a:rPr>
                          <m:t>𝑐</m:t>
                        </m:r>
                      </m:e>
                      <m:sub>
                        <m:r>
                          <a:rPr lang="it-IT" sz="2400" i="1">
                            <a:latin typeface="Cambria Math" panose="02040503050406030204" pitchFamily="18" charset="0"/>
                          </a:rPr>
                          <m:t>0</m:t>
                        </m:r>
                      </m:sub>
                    </m:sSub>
                    <m:r>
                      <a:rPr lang="it-IT" sz="2400" i="1">
                        <a:latin typeface="Cambria Math" panose="02040503050406030204" pitchFamily="18" charset="0"/>
                      </a:rPr>
                      <m:t>+</m:t>
                    </m:r>
                    <m:sSub>
                      <m:sSubPr>
                        <m:ctrlPr>
                          <a:rPr lang="it-IT" sz="2400" i="1">
                            <a:latin typeface="Cambria Math" panose="02040503050406030204" pitchFamily="18" charset="0"/>
                          </a:rPr>
                        </m:ctrlPr>
                      </m:sSubPr>
                      <m:e>
                        <m:r>
                          <a:rPr lang="it-IT" sz="2400" i="1">
                            <a:latin typeface="Cambria Math" panose="02040503050406030204" pitchFamily="18" charset="0"/>
                          </a:rPr>
                          <m:t>𝑐</m:t>
                        </m:r>
                      </m:e>
                      <m:sub>
                        <m:r>
                          <a:rPr lang="it-IT" sz="2400" i="1">
                            <a:latin typeface="Cambria Math" panose="02040503050406030204" pitchFamily="18" charset="0"/>
                          </a:rPr>
                          <m:t>1</m:t>
                        </m:r>
                      </m:sub>
                    </m:sSub>
                    <m:d>
                      <m:dPr>
                        <m:ctrlPr>
                          <a:rPr lang="it-IT" sz="2400" i="1">
                            <a:latin typeface="Cambria Math" panose="02040503050406030204" pitchFamily="18" charset="0"/>
                          </a:rPr>
                        </m:ctrlPr>
                      </m:dPr>
                      <m:e>
                        <m:r>
                          <a:rPr lang="it-IT" sz="2400" i="1">
                            <a:latin typeface="Cambria Math" panose="02040503050406030204" pitchFamily="18" charset="0"/>
                          </a:rPr>
                          <m:t>1−</m:t>
                        </m:r>
                        <m:r>
                          <a:rPr lang="it-IT" sz="2400" i="1">
                            <a:latin typeface="Cambria Math" panose="02040503050406030204" pitchFamily="18" charset="0"/>
                          </a:rPr>
                          <m:t>𝑡</m:t>
                        </m:r>
                      </m:e>
                    </m:d>
                    <m:r>
                      <a:rPr lang="it-IT" sz="2400" i="1">
                        <a:latin typeface="Cambria Math" panose="02040503050406030204" pitchFamily="18" charset="0"/>
                      </a:rPr>
                      <m:t>𝑌</m:t>
                    </m:r>
                  </m:oMath>
                </a14:m>
                <a:endParaRPr lang="it-IT" sz="2400" dirty="0"/>
              </a:p>
              <a:p>
                <a14:m>
                  <m:oMath xmlns:m="http://schemas.openxmlformats.org/officeDocument/2006/math">
                    <m:r>
                      <a:rPr lang="it-IT" sz="2400" i="1">
                        <a:latin typeface="Cambria Math" panose="02040503050406030204" pitchFamily="18" charset="0"/>
                      </a:rPr>
                      <m:t>𝐼</m:t>
                    </m:r>
                    <m:r>
                      <a:rPr lang="it-IT" sz="2400" i="1">
                        <a:latin typeface="Cambria Math" panose="02040503050406030204" pitchFamily="18" charset="0"/>
                      </a:rPr>
                      <m:t>=</m:t>
                    </m:r>
                    <m:r>
                      <a:rPr lang="it-IT" sz="2400" i="1">
                        <a:latin typeface="Cambria Math" panose="02040503050406030204" pitchFamily="18" charset="0"/>
                      </a:rPr>
                      <m:t>𝐼</m:t>
                    </m:r>
                    <m:d>
                      <m:dPr>
                        <m:ctrlPr>
                          <a:rPr lang="it-IT" sz="2400" i="1">
                            <a:latin typeface="Cambria Math" panose="02040503050406030204" pitchFamily="18" charset="0"/>
                          </a:rPr>
                        </m:ctrlPr>
                      </m:dPr>
                      <m:e>
                        <m:r>
                          <a:rPr lang="it-IT" sz="2400" i="1">
                            <a:latin typeface="Cambria Math" panose="02040503050406030204" pitchFamily="18" charset="0"/>
                          </a:rPr>
                          <m:t>𝑟</m:t>
                        </m:r>
                      </m:e>
                    </m:d>
                    <m:r>
                      <a:rPr lang="it-IT" sz="2400" i="1">
                        <a:latin typeface="Cambria Math" panose="02040503050406030204" pitchFamily="18" charset="0"/>
                      </a:rPr>
                      <m:t>        </m:t>
                    </m:r>
                  </m:oMath>
                </a14:m>
                <a:endParaRPr lang="it-IT" sz="2400" i="1" dirty="0" smtClean="0">
                  <a:latin typeface="Cambria Math" panose="02040503050406030204" pitchFamily="18" charset="0"/>
                </a:endParaRPr>
              </a:p>
              <a:p>
                <a14:m>
                  <m:oMath xmlns:m="http://schemas.openxmlformats.org/officeDocument/2006/math">
                    <m:r>
                      <a:rPr lang="it-IT" sz="2400" i="1">
                        <a:latin typeface="Cambria Math" panose="02040503050406030204" pitchFamily="18" charset="0"/>
                      </a:rPr>
                      <m:t>𝑀</m:t>
                    </m:r>
                    <m:r>
                      <a:rPr lang="it-IT" sz="2400" i="1">
                        <a:latin typeface="Cambria Math" panose="02040503050406030204" pitchFamily="18" charset="0"/>
                      </a:rPr>
                      <m:t>=</m:t>
                    </m:r>
                    <m:r>
                      <a:rPr lang="it-IT" sz="2400" i="1">
                        <a:latin typeface="Cambria Math" panose="02040503050406030204" pitchFamily="18" charset="0"/>
                      </a:rPr>
                      <m:t>𝑚𝑌</m:t>
                    </m:r>
                  </m:oMath>
                </a14:m>
                <a:endParaRPr lang="it-IT" sz="2400" dirty="0"/>
              </a:p>
              <a:p>
                <a:endParaRPr lang="it-IT" sz="2400" dirty="0" smtClean="0"/>
              </a:p>
              <a:p>
                <a:r>
                  <a:rPr lang="it-IT" sz="2400" dirty="0" smtClean="0"/>
                  <a:t>Equilibrium</a:t>
                </a:r>
              </a:p>
              <a:p>
                <a14:m>
                  <m:oMath xmlns:m="http://schemas.openxmlformats.org/officeDocument/2006/math">
                    <m:r>
                      <a:rPr lang="it-IT" sz="2400" i="1" smtClean="0">
                        <a:solidFill>
                          <a:srgbClr val="00B050"/>
                        </a:solidFill>
                        <a:latin typeface="Cambria Math" panose="02040503050406030204" pitchFamily="18" charset="0"/>
                      </a:rPr>
                      <m:t>𝑌</m:t>
                    </m:r>
                    <m:r>
                      <a:rPr lang="it-IT" sz="2400" i="1" smtClean="0">
                        <a:solidFill>
                          <a:srgbClr val="00B050"/>
                        </a:solidFill>
                        <a:latin typeface="Cambria Math" panose="02040503050406030204" pitchFamily="18" charset="0"/>
                      </a:rPr>
                      <m:t>=</m:t>
                    </m:r>
                    <m:sSub>
                      <m:sSubPr>
                        <m:ctrlPr>
                          <a:rPr lang="it-IT" sz="2400" i="1">
                            <a:solidFill>
                              <a:srgbClr val="00B050"/>
                            </a:solidFill>
                            <a:latin typeface="Cambria Math" panose="02040503050406030204" pitchFamily="18" charset="0"/>
                          </a:rPr>
                        </m:ctrlPr>
                      </m:sSubPr>
                      <m:e>
                        <m:r>
                          <a:rPr lang="it-IT" sz="2400" i="1">
                            <a:solidFill>
                              <a:srgbClr val="00B050"/>
                            </a:solidFill>
                            <a:latin typeface="Cambria Math" panose="02040503050406030204" pitchFamily="18" charset="0"/>
                          </a:rPr>
                          <m:t>𝑐</m:t>
                        </m:r>
                      </m:e>
                      <m:sub>
                        <m:r>
                          <a:rPr lang="it-IT" sz="2400" i="1">
                            <a:solidFill>
                              <a:srgbClr val="00B050"/>
                            </a:solidFill>
                            <a:latin typeface="Cambria Math" panose="02040503050406030204" pitchFamily="18" charset="0"/>
                          </a:rPr>
                          <m:t>0</m:t>
                        </m:r>
                      </m:sub>
                    </m:sSub>
                    <m:r>
                      <a:rPr lang="it-IT" sz="2400" i="1">
                        <a:solidFill>
                          <a:srgbClr val="00B050"/>
                        </a:solidFill>
                        <a:latin typeface="Cambria Math" panose="02040503050406030204" pitchFamily="18" charset="0"/>
                      </a:rPr>
                      <m:t>+</m:t>
                    </m:r>
                    <m:sSub>
                      <m:sSubPr>
                        <m:ctrlPr>
                          <a:rPr lang="it-IT" sz="2400" i="1">
                            <a:solidFill>
                              <a:srgbClr val="00B050"/>
                            </a:solidFill>
                            <a:latin typeface="Cambria Math" panose="02040503050406030204" pitchFamily="18" charset="0"/>
                          </a:rPr>
                        </m:ctrlPr>
                      </m:sSubPr>
                      <m:e>
                        <m:r>
                          <a:rPr lang="it-IT" sz="2400" i="1">
                            <a:solidFill>
                              <a:srgbClr val="00B050"/>
                            </a:solidFill>
                            <a:latin typeface="Cambria Math" panose="02040503050406030204" pitchFamily="18" charset="0"/>
                          </a:rPr>
                          <m:t>𝑐</m:t>
                        </m:r>
                      </m:e>
                      <m:sub>
                        <m:r>
                          <a:rPr lang="it-IT" sz="2400" i="1">
                            <a:solidFill>
                              <a:srgbClr val="00B050"/>
                            </a:solidFill>
                            <a:latin typeface="Cambria Math" panose="02040503050406030204" pitchFamily="18" charset="0"/>
                          </a:rPr>
                          <m:t>1</m:t>
                        </m:r>
                      </m:sub>
                    </m:sSub>
                    <m:d>
                      <m:dPr>
                        <m:ctrlPr>
                          <a:rPr lang="it-IT" sz="2400" i="1">
                            <a:solidFill>
                              <a:srgbClr val="00B050"/>
                            </a:solidFill>
                            <a:latin typeface="Cambria Math" panose="02040503050406030204" pitchFamily="18" charset="0"/>
                          </a:rPr>
                        </m:ctrlPr>
                      </m:dPr>
                      <m:e>
                        <m:r>
                          <a:rPr lang="it-IT" sz="2400" i="1">
                            <a:solidFill>
                              <a:srgbClr val="00B050"/>
                            </a:solidFill>
                            <a:latin typeface="Cambria Math" panose="02040503050406030204" pitchFamily="18" charset="0"/>
                          </a:rPr>
                          <m:t>1−</m:t>
                        </m:r>
                        <m:r>
                          <a:rPr lang="it-IT" sz="2400" i="1">
                            <a:solidFill>
                              <a:srgbClr val="00B050"/>
                            </a:solidFill>
                            <a:latin typeface="Cambria Math" panose="02040503050406030204" pitchFamily="18" charset="0"/>
                          </a:rPr>
                          <m:t>𝑡</m:t>
                        </m:r>
                      </m:e>
                    </m:d>
                    <m:r>
                      <a:rPr lang="it-IT" sz="2400" i="1">
                        <a:solidFill>
                          <a:srgbClr val="00B050"/>
                        </a:solidFill>
                        <a:latin typeface="Cambria Math" panose="02040503050406030204" pitchFamily="18" charset="0"/>
                      </a:rPr>
                      <m:t>𝑌</m:t>
                    </m:r>
                    <m:r>
                      <a:rPr lang="it-IT" sz="2400" b="0" i="1" smtClean="0">
                        <a:solidFill>
                          <a:srgbClr val="00B050"/>
                        </a:solidFill>
                        <a:latin typeface="Cambria Math" panose="02040503050406030204" pitchFamily="18" charset="0"/>
                      </a:rPr>
                      <m:t>+</m:t>
                    </m:r>
                    <m:r>
                      <a:rPr lang="it-IT" sz="2400" b="0" i="1" smtClean="0">
                        <a:solidFill>
                          <a:srgbClr val="00B050"/>
                        </a:solidFill>
                        <a:latin typeface="Cambria Math" panose="02040503050406030204" pitchFamily="18" charset="0"/>
                      </a:rPr>
                      <m:t>𝐼</m:t>
                    </m:r>
                    <m:d>
                      <m:dPr>
                        <m:ctrlPr>
                          <a:rPr lang="it-IT" sz="2400" i="1">
                            <a:solidFill>
                              <a:srgbClr val="00B050"/>
                            </a:solidFill>
                            <a:latin typeface="Cambria Math" panose="02040503050406030204" pitchFamily="18" charset="0"/>
                          </a:rPr>
                        </m:ctrlPr>
                      </m:dPr>
                      <m:e>
                        <m:r>
                          <a:rPr lang="it-IT" sz="2400" i="1">
                            <a:solidFill>
                              <a:srgbClr val="00B050"/>
                            </a:solidFill>
                            <a:latin typeface="Cambria Math" panose="02040503050406030204" pitchFamily="18" charset="0"/>
                          </a:rPr>
                          <m:t>𝑟</m:t>
                        </m:r>
                      </m:e>
                    </m:d>
                    <m:r>
                      <a:rPr lang="it-IT" sz="2400" b="0" i="1" smtClean="0">
                        <a:solidFill>
                          <a:srgbClr val="00B050"/>
                        </a:solidFill>
                        <a:latin typeface="Cambria Math" panose="02040503050406030204" pitchFamily="18" charset="0"/>
                      </a:rPr>
                      <m:t>+</m:t>
                    </m:r>
                    <m:r>
                      <a:rPr lang="it-IT" sz="2400" b="0" i="1" smtClean="0">
                        <a:solidFill>
                          <a:srgbClr val="00B050"/>
                        </a:solidFill>
                        <a:latin typeface="Cambria Math" panose="02040503050406030204" pitchFamily="18" charset="0"/>
                      </a:rPr>
                      <m:t>𝐺</m:t>
                    </m:r>
                    <m:r>
                      <a:rPr lang="it-IT" sz="2400" b="0" i="1" smtClean="0">
                        <a:solidFill>
                          <a:srgbClr val="00B050"/>
                        </a:solidFill>
                        <a:latin typeface="Cambria Math" panose="02040503050406030204" pitchFamily="18" charset="0"/>
                      </a:rPr>
                      <m:t>+</m:t>
                    </m:r>
                    <m:r>
                      <a:rPr lang="it-IT" sz="2400" b="0" i="1" smtClean="0">
                        <a:solidFill>
                          <a:srgbClr val="00B050"/>
                        </a:solidFill>
                        <a:latin typeface="Cambria Math" panose="02040503050406030204" pitchFamily="18" charset="0"/>
                      </a:rPr>
                      <m:t>𝑋</m:t>
                    </m:r>
                    <m:r>
                      <a:rPr lang="it-IT" sz="2400" b="0" i="1" smtClean="0">
                        <a:solidFill>
                          <a:srgbClr val="00B050"/>
                        </a:solidFill>
                        <a:latin typeface="Cambria Math" panose="02040503050406030204" pitchFamily="18" charset="0"/>
                      </a:rPr>
                      <m:t> −</m:t>
                    </m:r>
                    <m:r>
                      <a:rPr lang="it-IT" sz="2400" b="0" i="1" smtClean="0">
                        <a:solidFill>
                          <a:srgbClr val="00B050"/>
                        </a:solidFill>
                        <a:latin typeface="Cambria Math" panose="02040503050406030204" pitchFamily="18" charset="0"/>
                      </a:rPr>
                      <m:t>𝑚𝑌</m:t>
                    </m:r>
                  </m:oMath>
                </a14:m>
                <a:endParaRPr lang="it-IT" sz="2400" dirty="0" smtClean="0">
                  <a:solidFill>
                    <a:srgbClr val="00B050"/>
                  </a:solidFill>
                </a:endParaRPr>
              </a:p>
              <a:p>
                <a14:m>
                  <m:oMath xmlns:m="http://schemas.openxmlformats.org/officeDocument/2006/math">
                    <m:r>
                      <a:rPr lang="it-IT" sz="2400" i="1">
                        <a:solidFill>
                          <a:srgbClr val="00B050"/>
                        </a:solidFill>
                        <a:latin typeface="Cambria Math" panose="02040503050406030204" pitchFamily="18" charset="0"/>
                      </a:rPr>
                      <m:t>𝑌</m:t>
                    </m:r>
                    <m:r>
                      <a:rPr lang="it-IT" sz="2400" b="0" i="1" smtClean="0">
                        <a:solidFill>
                          <a:srgbClr val="00B050"/>
                        </a:solidFill>
                        <a:latin typeface="Cambria Math" panose="02040503050406030204" pitchFamily="18" charset="0"/>
                      </a:rPr>
                      <m:t>−</m:t>
                    </m:r>
                    <m:sSub>
                      <m:sSubPr>
                        <m:ctrlPr>
                          <a:rPr lang="it-IT" sz="2400" i="1">
                            <a:solidFill>
                              <a:srgbClr val="00B050"/>
                            </a:solidFill>
                            <a:latin typeface="Cambria Math" panose="02040503050406030204" pitchFamily="18" charset="0"/>
                          </a:rPr>
                        </m:ctrlPr>
                      </m:sSubPr>
                      <m:e>
                        <m:r>
                          <a:rPr lang="it-IT" sz="2400" i="1">
                            <a:solidFill>
                              <a:srgbClr val="00B050"/>
                            </a:solidFill>
                            <a:latin typeface="Cambria Math" panose="02040503050406030204" pitchFamily="18" charset="0"/>
                          </a:rPr>
                          <m:t>𝑐</m:t>
                        </m:r>
                      </m:e>
                      <m:sub>
                        <m:r>
                          <a:rPr lang="it-IT" sz="2400" i="1">
                            <a:solidFill>
                              <a:srgbClr val="00B050"/>
                            </a:solidFill>
                            <a:latin typeface="Cambria Math" panose="02040503050406030204" pitchFamily="18" charset="0"/>
                          </a:rPr>
                          <m:t>1</m:t>
                        </m:r>
                      </m:sub>
                    </m:sSub>
                    <m:d>
                      <m:dPr>
                        <m:ctrlPr>
                          <a:rPr lang="it-IT" sz="2400" i="1">
                            <a:solidFill>
                              <a:srgbClr val="00B050"/>
                            </a:solidFill>
                            <a:latin typeface="Cambria Math" panose="02040503050406030204" pitchFamily="18" charset="0"/>
                          </a:rPr>
                        </m:ctrlPr>
                      </m:dPr>
                      <m:e>
                        <m:r>
                          <a:rPr lang="it-IT" sz="2400" i="1">
                            <a:solidFill>
                              <a:srgbClr val="00B050"/>
                            </a:solidFill>
                            <a:latin typeface="Cambria Math" panose="02040503050406030204" pitchFamily="18" charset="0"/>
                          </a:rPr>
                          <m:t>1−</m:t>
                        </m:r>
                        <m:r>
                          <a:rPr lang="it-IT" sz="2400" i="1">
                            <a:solidFill>
                              <a:srgbClr val="00B050"/>
                            </a:solidFill>
                            <a:latin typeface="Cambria Math" panose="02040503050406030204" pitchFamily="18" charset="0"/>
                          </a:rPr>
                          <m:t>𝑡</m:t>
                        </m:r>
                      </m:e>
                    </m:d>
                    <m:r>
                      <a:rPr lang="it-IT" sz="2400" i="1">
                        <a:solidFill>
                          <a:srgbClr val="00B050"/>
                        </a:solidFill>
                        <a:latin typeface="Cambria Math" panose="02040503050406030204" pitchFamily="18" charset="0"/>
                      </a:rPr>
                      <m:t>𝑌</m:t>
                    </m:r>
                    <m:r>
                      <a:rPr lang="it-IT" sz="2400" b="0" i="1" smtClean="0">
                        <a:solidFill>
                          <a:srgbClr val="00B050"/>
                        </a:solidFill>
                        <a:latin typeface="Cambria Math" panose="02040503050406030204" pitchFamily="18" charset="0"/>
                      </a:rPr>
                      <m:t>+</m:t>
                    </m:r>
                    <m:r>
                      <a:rPr lang="it-IT" sz="2400" b="0" i="1" smtClean="0">
                        <a:solidFill>
                          <a:srgbClr val="00B050"/>
                        </a:solidFill>
                        <a:latin typeface="Cambria Math" panose="02040503050406030204" pitchFamily="18" charset="0"/>
                      </a:rPr>
                      <m:t>𝑚𝑌</m:t>
                    </m:r>
                    <m:r>
                      <a:rPr lang="it-IT" sz="2400" i="1">
                        <a:solidFill>
                          <a:srgbClr val="00B050"/>
                        </a:solidFill>
                        <a:latin typeface="Cambria Math" panose="02040503050406030204" pitchFamily="18" charset="0"/>
                      </a:rPr>
                      <m:t>=</m:t>
                    </m:r>
                    <m:sSub>
                      <m:sSubPr>
                        <m:ctrlPr>
                          <a:rPr lang="it-IT" sz="2400" i="1">
                            <a:solidFill>
                              <a:srgbClr val="00B050"/>
                            </a:solidFill>
                            <a:latin typeface="Cambria Math" panose="02040503050406030204" pitchFamily="18" charset="0"/>
                          </a:rPr>
                        </m:ctrlPr>
                      </m:sSubPr>
                      <m:e>
                        <m:r>
                          <a:rPr lang="it-IT" sz="2400" i="1">
                            <a:solidFill>
                              <a:srgbClr val="00B050"/>
                            </a:solidFill>
                            <a:latin typeface="Cambria Math" panose="02040503050406030204" pitchFamily="18" charset="0"/>
                          </a:rPr>
                          <m:t>𝑐</m:t>
                        </m:r>
                      </m:e>
                      <m:sub>
                        <m:r>
                          <a:rPr lang="it-IT" sz="2400" i="1">
                            <a:solidFill>
                              <a:srgbClr val="00B050"/>
                            </a:solidFill>
                            <a:latin typeface="Cambria Math" panose="02040503050406030204" pitchFamily="18" charset="0"/>
                          </a:rPr>
                          <m:t>0</m:t>
                        </m:r>
                      </m:sub>
                    </m:sSub>
                    <m:r>
                      <a:rPr lang="it-IT" sz="2400" i="1">
                        <a:solidFill>
                          <a:srgbClr val="00B050"/>
                        </a:solidFill>
                        <a:latin typeface="Cambria Math" panose="02040503050406030204" pitchFamily="18" charset="0"/>
                      </a:rPr>
                      <m:t>+</m:t>
                    </m:r>
                    <m:r>
                      <a:rPr lang="it-IT" sz="2400" i="1">
                        <a:solidFill>
                          <a:srgbClr val="00B050"/>
                        </a:solidFill>
                        <a:latin typeface="Cambria Math" panose="02040503050406030204" pitchFamily="18" charset="0"/>
                      </a:rPr>
                      <m:t>𝐼</m:t>
                    </m:r>
                    <m:d>
                      <m:dPr>
                        <m:ctrlPr>
                          <a:rPr lang="it-IT" sz="2400" i="1">
                            <a:solidFill>
                              <a:srgbClr val="00B050"/>
                            </a:solidFill>
                            <a:latin typeface="Cambria Math" panose="02040503050406030204" pitchFamily="18" charset="0"/>
                          </a:rPr>
                        </m:ctrlPr>
                      </m:dPr>
                      <m:e>
                        <m:r>
                          <a:rPr lang="it-IT" sz="2400" i="1">
                            <a:solidFill>
                              <a:srgbClr val="00B050"/>
                            </a:solidFill>
                            <a:latin typeface="Cambria Math" panose="02040503050406030204" pitchFamily="18" charset="0"/>
                          </a:rPr>
                          <m:t>𝑟</m:t>
                        </m:r>
                      </m:e>
                    </m:d>
                    <m:r>
                      <a:rPr lang="it-IT" sz="2400" i="1">
                        <a:solidFill>
                          <a:srgbClr val="00B050"/>
                        </a:solidFill>
                        <a:latin typeface="Cambria Math" panose="02040503050406030204" pitchFamily="18" charset="0"/>
                      </a:rPr>
                      <m:t>+</m:t>
                    </m:r>
                    <m:r>
                      <a:rPr lang="it-IT" sz="2400" i="1">
                        <a:solidFill>
                          <a:srgbClr val="00B050"/>
                        </a:solidFill>
                        <a:latin typeface="Cambria Math" panose="02040503050406030204" pitchFamily="18" charset="0"/>
                      </a:rPr>
                      <m:t>𝐺</m:t>
                    </m:r>
                    <m:r>
                      <a:rPr lang="it-IT" sz="2400" i="1">
                        <a:solidFill>
                          <a:srgbClr val="00B050"/>
                        </a:solidFill>
                        <a:latin typeface="Cambria Math" panose="02040503050406030204" pitchFamily="18" charset="0"/>
                      </a:rPr>
                      <m:t>+</m:t>
                    </m:r>
                    <m:r>
                      <a:rPr lang="it-IT" sz="2400" i="1">
                        <a:solidFill>
                          <a:srgbClr val="00B050"/>
                        </a:solidFill>
                        <a:latin typeface="Cambria Math" panose="02040503050406030204" pitchFamily="18" charset="0"/>
                      </a:rPr>
                      <m:t>𝑋</m:t>
                    </m:r>
                    <m:r>
                      <a:rPr lang="it-IT" sz="2400" i="1">
                        <a:solidFill>
                          <a:srgbClr val="00B050"/>
                        </a:solidFill>
                        <a:latin typeface="Cambria Math" panose="02040503050406030204" pitchFamily="18" charset="0"/>
                      </a:rPr>
                      <m:t> </m:t>
                    </m:r>
                  </m:oMath>
                </a14:m>
                <a:endParaRPr lang="it-IT" sz="2400" i="1" dirty="0" smtClean="0">
                  <a:solidFill>
                    <a:srgbClr val="00B050"/>
                  </a:solidFill>
                  <a:latin typeface="Cambria Math" panose="02040503050406030204" pitchFamily="18" charset="0"/>
                </a:endParaRPr>
              </a:p>
              <a:p>
                <a14:m>
                  <m:oMath xmlns:m="http://schemas.openxmlformats.org/officeDocument/2006/math">
                    <m:r>
                      <a:rPr lang="it-IT" sz="2400" i="1">
                        <a:solidFill>
                          <a:srgbClr val="00B050"/>
                        </a:solidFill>
                        <a:latin typeface="Cambria Math" panose="02040503050406030204" pitchFamily="18" charset="0"/>
                      </a:rPr>
                      <m:t>𝑌</m:t>
                    </m:r>
                    <m:r>
                      <a:rPr lang="it-IT" sz="2400" b="0" i="1" smtClean="0">
                        <a:solidFill>
                          <a:srgbClr val="0070C0"/>
                        </a:solidFill>
                        <a:latin typeface="Cambria Math" panose="02040503050406030204" pitchFamily="18" charset="0"/>
                      </a:rPr>
                      <m:t>[1</m:t>
                    </m:r>
                    <m:r>
                      <a:rPr lang="it-IT" sz="2400" i="1">
                        <a:solidFill>
                          <a:srgbClr val="0070C0"/>
                        </a:solidFill>
                        <a:latin typeface="Cambria Math" panose="02040503050406030204" pitchFamily="18" charset="0"/>
                      </a:rPr>
                      <m:t>−</m:t>
                    </m:r>
                    <m:sSub>
                      <m:sSubPr>
                        <m:ctrlPr>
                          <a:rPr lang="it-IT" sz="2400" i="1">
                            <a:solidFill>
                              <a:srgbClr val="0070C0"/>
                            </a:solidFill>
                            <a:latin typeface="Cambria Math" panose="02040503050406030204" pitchFamily="18" charset="0"/>
                          </a:rPr>
                        </m:ctrlPr>
                      </m:sSubPr>
                      <m:e>
                        <m:r>
                          <a:rPr lang="it-IT" sz="2400" i="1">
                            <a:solidFill>
                              <a:srgbClr val="0070C0"/>
                            </a:solidFill>
                            <a:latin typeface="Cambria Math" panose="02040503050406030204" pitchFamily="18" charset="0"/>
                          </a:rPr>
                          <m:t>𝑐</m:t>
                        </m:r>
                      </m:e>
                      <m:sub>
                        <m:r>
                          <a:rPr lang="it-IT" sz="2400" i="1">
                            <a:solidFill>
                              <a:srgbClr val="0070C0"/>
                            </a:solidFill>
                            <a:latin typeface="Cambria Math" panose="02040503050406030204" pitchFamily="18" charset="0"/>
                          </a:rPr>
                          <m:t>1</m:t>
                        </m:r>
                      </m:sub>
                    </m:sSub>
                    <m:d>
                      <m:dPr>
                        <m:ctrlPr>
                          <a:rPr lang="it-IT" sz="2400" i="1">
                            <a:solidFill>
                              <a:srgbClr val="0070C0"/>
                            </a:solidFill>
                            <a:latin typeface="Cambria Math" panose="02040503050406030204" pitchFamily="18" charset="0"/>
                          </a:rPr>
                        </m:ctrlPr>
                      </m:dPr>
                      <m:e>
                        <m:r>
                          <a:rPr lang="it-IT" sz="2400" i="1">
                            <a:solidFill>
                              <a:srgbClr val="0070C0"/>
                            </a:solidFill>
                            <a:latin typeface="Cambria Math" panose="02040503050406030204" pitchFamily="18" charset="0"/>
                          </a:rPr>
                          <m:t>1−</m:t>
                        </m:r>
                        <m:r>
                          <a:rPr lang="it-IT" sz="2400" i="1">
                            <a:solidFill>
                              <a:srgbClr val="0070C0"/>
                            </a:solidFill>
                            <a:latin typeface="Cambria Math" panose="02040503050406030204" pitchFamily="18" charset="0"/>
                          </a:rPr>
                          <m:t>𝑡</m:t>
                        </m:r>
                      </m:e>
                    </m:d>
                    <m:r>
                      <a:rPr lang="it-IT" sz="2400" i="1">
                        <a:solidFill>
                          <a:srgbClr val="0070C0"/>
                        </a:solidFill>
                        <a:latin typeface="Cambria Math" panose="02040503050406030204" pitchFamily="18" charset="0"/>
                      </a:rPr>
                      <m:t>+</m:t>
                    </m:r>
                    <m:r>
                      <a:rPr lang="it-IT" sz="2400" i="1">
                        <a:solidFill>
                          <a:srgbClr val="0070C0"/>
                        </a:solidFill>
                        <a:latin typeface="Cambria Math" panose="02040503050406030204" pitchFamily="18" charset="0"/>
                      </a:rPr>
                      <m:t>𝑚</m:t>
                    </m:r>
                    <m:r>
                      <a:rPr lang="it-IT" sz="2400" b="0" i="1" smtClean="0">
                        <a:solidFill>
                          <a:srgbClr val="0070C0"/>
                        </a:solidFill>
                        <a:latin typeface="Cambria Math" panose="02040503050406030204" pitchFamily="18" charset="0"/>
                      </a:rPr>
                      <m:t>]</m:t>
                    </m:r>
                    <m:r>
                      <a:rPr lang="it-IT" sz="2400" i="1">
                        <a:solidFill>
                          <a:srgbClr val="00B050"/>
                        </a:solidFill>
                        <a:latin typeface="Cambria Math" panose="02040503050406030204" pitchFamily="18" charset="0"/>
                      </a:rPr>
                      <m:t>=</m:t>
                    </m:r>
                    <m:sSub>
                      <m:sSubPr>
                        <m:ctrlPr>
                          <a:rPr lang="it-IT" sz="2400" i="1">
                            <a:solidFill>
                              <a:srgbClr val="00B050"/>
                            </a:solidFill>
                            <a:latin typeface="Cambria Math" panose="02040503050406030204" pitchFamily="18" charset="0"/>
                          </a:rPr>
                        </m:ctrlPr>
                      </m:sSubPr>
                      <m:e>
                        <m:r>
                          <a:rPr lang="it-IT" sz="2400" i="1">
                            <a:solidFill>
                              <a:srgbClr val="00B050"/>
                            </a:solidFill>
                            <a:latin typeface="Cambria Math" panose="02040503050406030204" pitchFamily="18" charset="0"/>
                          </a:rPr>
                          <m:t>𝑐</m:t>
                        </m:r>
                      </m:e>
                      <m:sub>
                        <m:r>
                          <a:rPr lang="it-IT" sz="2400" i="1">
                            <a:solidFill>
                              <a:srgbClr val="00B050"/>
                            </a:solidFill>
                            <a:latin typeface="Cambria Math" panose="02040503050406030204" pitchFamily="18" charset="0"/>
                          </a:rPr>
                          <m:t>0</m:t>
                        </m:r>
                      </m:sub>
                    </m:sSub>
                    <m:r>
                      <a:rPr lang="it-IT" sz="2400" i="1">
                        <a:solidFill>
                          <a:srgbClr val="00B050"/>
                        </a:solidFill>
                        <a:latin typeface="Cambria Math" panose="02040503050406030204" pitchFamily="18" charset="0"/>
                      </a:rPr>
                      <m:t>+</m:t>
                    </m:r>
                    <m:r>
                      <a:rPr lang="it-IT" sz="2400" i="1">
                        <a:solidFill>
                          <a:srgbClr val="00B050"/>
                        </a:solidFill>
                        <a:latin typeface="Cambria Math" panose="02040503050406030204" pitchFamily="18" charset="0"/>
                      </a:rPr>
                      <m:t>𝐼</m:t>
                    </m:r>
                    <m:d>
                      <m:dPr>
                        <m:ctrlPr>
                          <a:rPr lang="it-IT" sz="2400" i="1">
                            <a:solidFill>
                              <a:srgbClr val="00B050"/>
                            </a:solidFill>
                            <a:latin typeface="Cambria Math" panose="02040503050406030204" pitchFamily="18" charset="0"/>
                          </a:rPr>
                        </m:ctrlPr>
                      </m:dPr>
                      <m:e>
                        <m:r>
                          <a:rPr lang="it-IT" sz="2400" i="1">
                            <a:solidFill>
                              <a:srgbClr val="00B050"/>
                            </a:solidFill>
                            <a:latin typeface="Cambria Math" panose="02040503050406030204" pitchFamily="18" charset="0"/>
                          </a:rPr>
                          <m:t>𝑟</m:t>
                        </m:r>
                      </m:e>
                    </m:d>
                    <m:r>
                      <a:rPr lang="it-IT" sz="2400" i="1">
                        <a:solidFill>
                          <a:srgbClr val="00B050"/>
                        </a:solidFill>
                        <a:latin typeface="Cambria Math" panose="02040503050406030204" pitchFamily="18" charset="0"/>
                      </a:rPr>
                      <m:t>+</m:t>
                    </m:r>
                    <m:r>
                      <a:rPr lang="it-IT" sz="2400" i="1">
                        <a:solidFill>
                          <a:srgbClr val="00B050"/>
                        </a:solidFill>
                        <a:latin typeface="Cambria Math" panose="02040503050406030204" pitchFamily="18" charset="0"/>
                      </a:rPr>
                      <m:t>𝐺</m:t>
                    </m:r>
                    <m:r>
                      <a:rPr lang="it-IT" sz="2400" i="1">
                        <a:solidFill>
                          <a:srgbClr val="00B050"/>
                        </a:solidFill>
                        <a:latin typeface="Cambria Math" panose="02040503050406030204" pitchFamily="18" charset="0"/>
                      </a:rPr>
                      <m:t>+</m:t>
                    </m:r>
                    <m:r>
                      <a:rPr lang="it-IT" sz="2400" i="1">
                        <a:solidFill>
                          <a:srgbClr val="00B050"/>
                        </a:solidFill>
                        <a:latin typeface="Cambria Math" panose="02040503050406030204" pitchFamily="18" charset="0"/>
                      </a:rPr>
                      <m:t>𝑋</m:t>
                    </m:r>
                  </m:oMath>
                </a14:m>
                <a:endParaRPr lang="it-IT" sz="2400" i="1" dirty="0" smtClean="0">
                  <a:solidFill>
                    <a:srgbClr val="FF0000"/>
                  </a:solidFill>
                  <a:latin typeface="Cambria Math" panose="02040503050406030204" pitchFamily="18" charset="0"/>
                </a:endParaRPr>
              </a:p>
              <a:p>
                <a14:m>
                  <m:oMath xmlns:m="http://schemas.openxmlformats.org/officeDocument/2006/math">
                    <m:sSup>
                      <m:sSupPr>
                        <m:ctrlPr>
                          <a:rPr lang="it-IT" sz="2400" i="1" smtClean="0">
                            <a:solidFill>
                              <a:srgbClr val="FF0000"/>
                            </a:solidFill>
                            <a:latin typeface="Cambria Math" panose="02040503050406030204" pitchFamily="18" charset="0"/>
                          </a:rPr>
                        </m:ctrlPr>
                      </m:sSupPr>
                      <m:e>
                        <m:r>
                          <a:rPr lang="it-IT" sz="2400" b="0" i="1" smtClean="0">
                            <a:solidFill>
                              <a:srgbClr val="FF0000"/>
                            </a:solidFill>
                            <a:latin typeface="Cambria Math" panose="02040503050406030204" pitchFamily="18" charset="0"/>
                          </a:rPr>
                          <m:t>𝑌</m:t>
                        </m:r>
                      </m:e>
                      <m:sup>
                        <m:r>
                          <a:rPr lang="it-IT" sz="2400" b="0" i="1" smtClean="0">
                            <a:solidFill>
                              <a:srgbClr val="FF0000"/>
                            </a:solidFill>
                            <a:latin typeface="Cambria Math" panose="02040503050406030204" pitchFamily="18" charset="0"/>
                          </a:rPr>
                          <m:t>∗</m:t>
                        </m:r>
                      </m:sup>
                    </m:sSup>
                    <m:r>
                      <a:rPr lang="it-IT" sz="2400" i="1">
                        <a:solidFill>
                          <a:srgbClr val="FF0000"/>
                        </a:solidFill>
                        <a:latin typeface="Cambria Math" panose="02040503050406030204" pitchFamily="18" charset="0"/>
                      </a:rPr>
                      <m:t>=</m:t>
                    </m:r>
                    <m:f>
                      <m:fPr>
                        <m:ctrlPr>
                          <a:rPr lang="it-IT" sz="2400" i="1" smtClean="0">
                            <a:solidFill>
                              <a:srgbClr val="0070C0"/>
                            </a:solidFill>
                            <a:latin typeface="Cambria Math" panose="02040503050406030204" pitchFamily="18" charset="0"/>
                          </a:rPr>
                        </m:ctrlPr>
                      </m:fPr>
                      <m:num>
                        <m:r>
                          <a:rPr lang="it-IT" sz="2400" i="1">
                            <a:solidFill>
                              <a:srgbClr val="0070C0"/>
                            </a:solidFill>
                            <a:latin typeface="Cambria Math" panose="02040503050406030204" pitchFamily="18" charset="0"/>
                          </a:rPr>
                          <m:t>1</m:t>
                        </m:r>
                      </m:num>
                      <m:den>
                        <m:r>
                          <a:rPr lang="it-IT" sz="2400" i="1">
                            <a:solidFill>
                              <a:srgbClr val="0070C0"/>
                            </a:solidFill>
                            <a:latin typeface="Cambria Math" panose="02040503050406030204" pitchFamily="18" charset="0"/>
                          </a:rPr>
                          <m:t>1−</m:t>
                        </m:r>
                        <m:sSub>
                          <m:sSubPr>
                            <m:ctrlPr>
                              <a:rPr lang="it-IT" sz="2400" i="1">
                                <a:solidFill>
                                  <a:srgbClr val="0070C0"/>
                                </a:solidFill>
                                <a:latin typeface="Cambria Math" panose="02040503050406030204" pitchFamily="18" charset="0"/>
                              </a:rPr>
                            </m:ctrlPr>
                          </m:sSubPr>
                          <m:e>
                            <m:r>
                              <a:rPr lang="it-IT" sz="2400" i="1">
                                <a:solidFill>
                                  <a:srgbClr val="0070C0"/>
                                </a:solidFill>
                                <a:latin typeface="Cambria Math" panose="02040503050406030204" pitchFamily="18" charset="0"/>
                              </a:rPr>
                              <m:t>𝑐</m:t>
                            </m:r>
                          </m:e>
                          <m:sub>
                            <m:r>
                              <a:rPr lang="it-IT" sz="2400" i="1">
                                <a:solidFill>
                                  <a:srgbClr val="0070C0"/>
                                </a:solidFill>
                                <a:latin typeface="Cambria Math" panose="02040503050406030204" pitchFamily="18" charset="0"/>
                              </a:rPr>
                              <m:t>1</m:t>
                            </m:r>
                          </m:sub>
                        </m:sSub>
                        <m:d>
                          <m:dPr>
                            <m:ctrlPr>
                              <a:rPr lang="it-IT" sz="2400" i="1">
                                <a:solidFill>
                                  <a:srgbClr val="0070C0"/>
                                </a:solidFill>
                                <a:latin typeface="Cambria Math" panose="02040503050406030204" pitchFamily="18" charset="0"/>
                              </a:rPr>
                            </m:ctrlPr>
                          </m:dPr>
                          <m:e>
                            <m:r>
                              <a:rPr lang="it-IT" sz="2400" i="1">
                                <a:solidFill>
                                  <a:srgbClr val="0070C0"/>
                                </a:solidFill>
                                <a:latin typeface="Cambria Math" panose="02040503050406030204" pitchFamily="18" charset="0"/>
                              </a:rPr>
                              <m:t>1−</m:t>
                            </m:r>
                            <m:r>
                              <a:rPr lang="it-IT" sz="2400" i="1">
                                <a:solidFill>
                                  <a:srgbClr val="0070C0"/>
                                </a:solidFill>
                                <a:latin typeface="Cambria Math" panose="02040503050406030204" pitchFamily="18" charset="0"/>
                              </a:rPr>
                              <m:t>𝑡</m:t>
                            </m:r>
                          </m:e>
                        </m:d>
                        <m:r>
                          <a:rPr lang="it-IT" sz="2400" i="1">
                            <a:solidFill>
                              <a:srgbClr val="0070C0"/>
                            </a:solidFill>
                            <a:latin typeface="Cambria Math" panose="02040503050406030204" pitchFamily="18" charset="0"/>
                          </a:rPr>
                          <m:t>+</m:t>
                        </m:r>
                        <m:r>
                          <a:rPr lang="it-IT" sz="2400" i="1">
                            <a:solidFill>
                              <a:srgbClr val="0070C0"/>
                            </a:solidFill>
                            <a:latin typeface="Cambria Math" panose="02040503050406030204" pitchFamily="18" charset="0"/>
                          </a:rPr>
                          <m:t>𝑚</m:t>
                        </m:r>
                      </m:den>
                    </m:f>
                    <m:d>
                      <m:dPr>
                        <m:begChr m:val="["/>
                        <m:endChr m:val="]"/>
                        <m:ctrlPr>
                          <a:rPr lang="it-IT" sz="2400" i="1" smtClean="0">
                            <a:solidFill>
                              <a:srgbClr val="FF0000"/>
                            </a:solidFill>
                            <a:latin typeface="Cambria Math" panose="02040503050406030204" pitchFamily="18" charset="0"/>
                          </a:rPr>
                        </m:ctrlPr>
                      </m:dPr>
                      <m:e>
                        <m:sSub>
                          <m:sSubPr>
                            <m:ctrlPr>
                              <a:rPr lang="it-IT" sz="2400" i="1">
                                <a:solidFill>
                                  <a:srgbClr val="FF0000"/>
                                </a:solidFill>
                                <a:latin typeface="Cambria Math" panose="02040503050406030204" pitchFamily="18" charset="0"/>
                              </a:rPr>
                            </m:ctrlPr>
                          </m:sSubPr>
                          <m:e>
                            <m:r>
                              <a:rPr lang="it-IT" sz="2400" i="1">
                                <a:solidFill>
                                  <a:srgbClr val="FF0000"/>
                                </a:solidFill>
                                <a:latin typeface="Cambria Math" panose="02040503050406030204" pitchFamily="18" charset="0"/>
                              </a:rPr>
                              <m:t>𝑐</m:t>
                            </m:r>
                          </m:e>
                          <m:sub>
                            <m:r>
                              <a:rPr lang="it-IT" sz="2400" i="1">
                                <a:solidFill>
                                  <a:srgbClr val="FF0000"/>
                                </a:solidFill>
                                <a:latin typeface="Cambria Math" panose="02040503050406030204" pitchFamily="18" charset="0"/>
                              </a:rPr>
                              <m:t>0</m:t>
                            </m:r>
                          </m:sub>
                        </m:sSub>
                        <m:r>
                          <a:rPr lang="it-IT" sz="2400" b="0" i="1" smtClean="0">
                            <a:solidFill>
                              <a:srgbClr val="FF0000"/>
                            </a:solidFill>
                            <a:latin typeface="Cambria Math" panose="02040503050406030204" pitchFamily="18" charset="0"/>
                          </a:rPr>
                          <m:t>+</m:t>
                        </m:r>
                        <m:r>
                          <a:rPr lang="it-IT" sz="2400" i="1">
                            <a:solidFill>
                              <a:srgbClr val="FF0000"/>
                            </a:solidFill>
                            <a:latin typeface="Cambria Math" panose="02040503050406030204" pitchFamily="18" charset="0"/>
                          </a:rPr>
                          <m:t>𝐼</m:t>
                        </m:r>
                        <m:d>
                          <m:dPr>
                            <m:ctrlPr>
                              <a:rPr lang="it-IT" sz="2400" i="1">
                                <a:solidFill>
                                  <a:srgbClr val="FF0000"/>
                                </a:solidFill>
                                <a:latin typeface="Cambria Math" panose="02040503050406030204" pitchFamily="18" charset="0"/>
                              </a:rPr>
                            </m:ctrlPr>
                          </m:dPr>
                          <m:e>
                            <m:r>
                              <a:rPr lang="it-IT" sz="2400" i="1">
                                <a:solidFill>
                                  <a:srgbClr val="FF0000"/>
                                </a:solidFill>
                                <a:latin typeface="Cambria Math" panose="02040503050406030204" pitchFamily="18" charset="0"/>
                              </a:rPr>
                              <m:t>𝑟</m:t>
                            </m:r>
                          </m:e>
                        </m:d>
                        <m:r>
                          <a:rPr lang="it-IT" sz="2400" i="1">
                            <a:solidFill>
                              <a:srgbClr val="FF0000"/>
                            </a:solidFill>
                            <a:latin typeface="Cambria Math" panose="02040503050406030204" pitchFamily="18" charset="0"/>
                          </a:rPr>
                          <m:t>+</m:t>
                        </m:r>
                        <m:r>
                          <a:rPr lang="it-IT" sz="2400" i="1">
                            <a:solidFill>
                              <a:srgbClr val="FF0000"/>
                            </a:solidFill>
                            <a:latin typeface="Cambria Math" panose="02040503050406030204" pitchFamily="18" charset="0"/>
                          </a:rPr>
                          <m:t>𝐺</m:t>
                        </m:r>
                        <m:r>
                          <a:rPr lang="it-IT" sz="2400" i="1">
                            <a:solidFill>
                              <a:srgbClr val="FF0000"/>
                            </a:solidFill>
                            <a:latin typeface="Cambria Math" panose="02040503050406030204" pitchFamily="18" charset="0"/>
                          </a:rPr>
                          <m:t>+</m:t>
                        </m:r>
                        <m:r>
                          <a:rPr lang="it-IT" sz="2400" i="1">
                            <a:solidFill>
                              <a:srgbClr val="FF0000"/>
                            </a:solidFill>
                            <a:latin typeface="Cambria Math" panose="02040503050406030204" pitchFamily="18" charset="0"/>
                          </a:rPr>
                          <m:t>𝑋</m:t>
                        </m:r>
                      </m:e>
                    </m:d>
                  </m:oMath>
                </a14:m>
                <a:endParaRPr lang="it-IT" sz="2400" dirty="0"/>
              </a:p>
            </p:txBody>
          </p:sp>
        </mc:Choice>
        <mc:Fallback xmlns="">
          <p:sp>
            <p:nvSpPr>
              <p:cNvPr id="4" name="Segnaposto contenuto 3"/>
              <p:cNvSpPr>
                <a:spLocks noGrp="1" noRot="1" noChangeAspect="1" noMove="1" noResize="1" noEditPoints="1" noAdjustHandles="1" noChangeArrowheads="1" noChangeShapeType="1" noTextEdit="1"/>
              </p:cNvSpPr>
              <p:nvPr>
                <p:ph sz="half" idx="1"/>
              </p:nvPr>
            </p:nvSpPr>
            <p:spPr>
              <a:xfrm>
                <a:off x="267854" y="1825625"/>
                <a:ext cx="7028873" cy="4351338"/>
              </a:xfrm>
              <a:blipFill>
                <a:blip r:embed="rId2"/>
                <a:stretch>
                  <a:fillRect l="-1041" t="-1401"/>
                </a:stretch>
              </a:blipFill>
            </p:spPr>
            <p:txBody>
              <a:bodyPr/>
              <a:lstStyle/>
              <a:p>
                <a:r>
                  <a:rPr lang="it-IT">
                    <a:noFill/>
                  </a:rPr>
                  <a:t> </a:t>
                </a:r>
              </a:p>
            </p:txBody>
          </p:sp>
        </mc:Fallback>
      </mc:AlternateContent>
      <p:pic>
        <p:nvPicPr>
          <p:cNvPr id="3" name="Immagine 2"/>
          <p:cNvPicPr>
            <a:picLocks noChangeAspect="1"/>
          </p:cNvPicPr>
          <p:nvPr/>
        </p:nvPicPr>
        <p:blipFill>
          <a:blip r:embed="rId3"/>
          <a:stretch>
            <a:fillRect/>
          </a:stretch>
        </p:blipFill>
        <p:spPr>
          <a:xfrm>
            <a:off x="6419272" y="1450108"/>
            <a:ext cx="6179128" cy="4867565"/>
          </a:xfrm>
          <a:prstGeom prst="rect">
            <a:avLst/>
          </a:prstGeom>
        </p:spPr>
      </p:pic>
    </p:spTree>
    <p:extLst>
      <p:ext uri="{BB962C8B-B14F-4D97-AF65-F5344CB8AC3E}">
        <p14:creationId xmlns:p14="http://schemas.microsoft.com/office/powerpoint/2010/main" val="38219968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Comparing</a:t>
            </a:r>
            <a:r>
              <a:rPr lang="it-IT" dirty="0" smtClean="0"/>
              <a:t> </a:t>
            </a:r>
            <a:r>
              <a:rPr lang="it-IT" dirty="0" err="1" smtClean="0"/>
              <a:t>multipliers</a:t>
            </a:r>
            <a:endParaRPr lang="it-IT" dirty="0"/>
          </a:p>
        </p:txBody>
      </p:sp>
      <mc:AlternateContent xmlns:mc="http://schemas.openxmlformats.org/markup-compatibility/2006" xmlns:a14="http://schemas.microsoft.com/office/drawing/2010/main">
        <mc:Choice Requires="a14">
          <p:sp>
            <p:nvSpPr>
              <p:cNvPr id="6" name="Segnaposto contenuto 5"/>
              <p:cNvSpPr>
                <a:spLocks noGrp="1"/>
              </p:cNvSpPr>
              <p:nvPr>
                <p:ph idx="1"/>
              </p:nvPr>
            </p:nvSpPr>
            <p:spPr/>
            <p:txBody>
              <a:bodyPr/>
              <a:lstStyle/>
              <a:p>
                <a:pPr lvl="0" fontAlgn="base"/>
                <a:r>
                  <a:rPr lang="en-GB" i="1" dirty="0" smtClean="0"/>
                  <a:t>Closed economy, no taxation </a:t>
                </a:r>
                <a14:m>
                  <m:oMath xmlns:m="http://schemas.openxmlformats.org/officeDocument/2006/math">
                    <m:r>
                      <a:rPr lang="it-IT" b="0" i="1" smtClean="0">
                        <a:solidFill>
                          <a:srgbClr val="FF0000"/>
                        </a:solidFill>
                        <a:latin typeface="Cambria Math" panose="02040503050406030204" pitchFamily="18" charset="0"/>
                      </a:rPr>
                      <m:t>𝑚𝑢𝑙𝑡𝑖𝑝𝑙𝑖𝑒𝑟</m:t>
                    </m:r>
                    <m:r>
                      <a:rPr lang="it-IT" i="1">
                        <a:solidFill>
                          <a:srgbClr val="FF0000"/>
                        </a:solidFill>
                        <a:latin typeface="Cambria Math" panose="02040503050406030204" pitchFamily="18" charset="0"/>
                      </a:rPr>
                      <m:t>=</m:t>
                    </m:r>
                    <m:f>
                      <m:fPr>
                        <m:ctrlPr>
                          <a:rPr lang="it-IT" i="1">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1</m:t>
                        </m:r>
                      </m:num>
                      <m:den>
                        <m:r>
                          <a:rPr lang="it-IT" i="1">
                            <a:solidFill>
                              <a:srgbClr val="FF0000"/>
                            </a:solidFill>
                            <a:latin typeface="Cambria Math" panose="02040503050406030204" pitchFamily="18" charset="0"/>
                          </a:rPr>
                          <m:t>1−</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𝑐</m:t>
                            </m:r>
                          </m:e>
                          <m:sub>
                            <m:r>
                              <a:rPr lang="it-IT" i="1">
                                <a:solidFill>
                                  <a:srgbClr val="FF0000"/>
                                </a:solidFill>
                                <a:latin typeface="Cambria Math" panose="02040503050406030204" pitchFamily="18" charset="0"/>
                              </a:rPr>
                              <m:t>1</m:t>
                            </m:r>
                          </m:sub>
                        </m:sSub>
                      </m:den>
                    </m:f>
                  </m:oMath>
                </a14:m>
                <a:endParaRPr lang="it-IT" i="1" dirty="0" smtClean="0">
                  <a:solidFill>
                    <a:srgbClr val="FF0000"/>
                  </a:solidFill>
                </a:endParaRPr>
              </a:p>
              <a:p>
                <a:pPr lvl="0" fontAlgn="base"/>
                <a:r>
                  <a:rPr lang="en-GB" i="1" dirty="0" smtClean="0"/>
                  <a:t>Open economy, taxation</a:t>
                </a:r>
                <a14:m>
                  <m:oMath xmlns:m="http://schemas.openxmlformats.org/officeDocument/2006/math">
                    <m:r>
                      <a:rPr lang="it-IT" b="0" i="1" smtClean="0">
                        <a:solidFill>
                          <a:srgbClr val="FF0000"/>
                        </a:solidFill>
                        <a:latin typeface="Cambria Math" panose="02040503050406030204" pitchFamily="18" charset="0"/>
                      </a:rPr>
                      <m:t> </m:t>
                    </m:r>
                    <m:r>
                      <a:rPr lang="it-IT" b="0" i="1" smtClean="0">
                        <a:solidFill>
                          <a:srgbClr val="FF0000"/>
                        </a:solidFill>
                        <a:latin typeface="Cambria Math" panose="02040503050406030204" pitchFamily="18" charset="0"/>
                      </a:rPr>
                      <m:t>𝑚𝑢𝑙𝑡𝑖𝑝𝑙𝑖𝑒𝑟</m:t>
                    </m:r>
                    <m:r>
                      <a:rPr lang="it-IT" i="1">
                        <a:solidFill>
                          <a:srgbClr val="FF0000"/>
                        </a:solidFill>
                        <a:latin typeface="Cambria Math" panose="02040503050406030204" pitchFamily="18" charset="0"/>
                      </a:rPr>
                      <m:t>=</m:t>
                    </m:r>
                    <m:f>
                      <m:fPr>
                        <m:ctrlPr>
                          <a:rPr lang="it-IT" i="1">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1</m:t>
                        </m:r>
                      </m:num>
                      <m:den>
                        <m:r>
                          <a:rPr lang="it-IT" i="1">
                            <a:solidFill>
                              <a:srgbClr val="FF0000"/>
                            </a:solidFill>
                            <a:latin typeface="Cambria Math" panose="02040503050406030204" pitchFamily="18" charset="0"/>
                          </a:rPr>
                          <m:t>1−</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𝑐</m:t>
                            </m:r>
                          </m:e>
                          <m:sub>
                            <m:r>
                              <a:rPr lang="it-IT" i="1">
                                <a:solidFill>
                                  <a:srgbClr val="FF0000"/>
                                </a:solidFill>
                                <a:latin typeface="Cambria Math" panose="02040503050406030204" pitchFamily="18" charset="0"/>
                              </a:rPr>
                              <m:t>1</m:t>
                            </m:r>
                          </m:sub>
                        </m:sSub>
                        <m:d>
                          <m:dPr>
                            <m:ctrlPr>
                              <a:rPr lang="it-IT" i="1">
                                <a:solidFill>
                                  <a:srgbClr val="FF0000"/>
                                </a:solidFill>
                                <a:latin typeface="Cambria Math" panose="02040503050406030204" pitchFamily="18" charset="0"/>
                              </a:rPr>
                            </m:ctrlPr>
                          </m:dPr>
                          <m:e>
                            <m:r>
                              <a:rPr lang="it-IT" i="1">
                                <a:solidFill>
                                  <a:srgbClr val="FF0000"/>
                                </a:solidFill>
                                <a:latin typeface="Cambria Math" panose="02040503050406030204" pitchFamily="18" charset="0"/>
                              </a:rPr>
                              <m:t>1−</m:t>
                            </m:r>
                            <m:r>
                              <a:rPr lang="it-IT" i="1">
                                <a:solidFill>
                                  <a:srgbClr val="FF0000"/>
                                </a:solidFill>
                                <a:latin typeface="Cambria Math" panose="02040503050406030204" pitchFamily="18" charset="0"/>
                              </a:rPr>
                              <m:t>𝑡</m:t>
                            </m:r>
                          </m:e>
                        </m:d>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𝑚</m:t>
                        </m:r>
                      </m:den>
                    </m:f>
                    <m:r>
                      <a:rPr lang="it-IT" b="0" i="1" smtClean="0">
                        <a:solidFill>
                          <a:srgbClr val="FF0000"/>
                        </a:solidFill>
                        <a:latin typeface="Cambria Math" panose="02040503050406030204" pitchFamily="18" charset="0"/>
                      </a:rPr>
                      <m:t>&lt;</m:t>
                    </m:r>
                    <m:f>
                      <m:fPr>
                        <m:ctrlPr>
                          <a:rPr lang="it-IT" i="1">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1</m:t>
                        </m:r>
                      </m:num>
                      <m:den>
                        <m:r>
                          <a:rPr lang="it-IT" i="1">
                            <a:solidFill>
                              <a:srgbClr val="FF0000"/>
                            </a:solidFill>
                            <a:latin typeface="Cambria Math" panose="02040503050406030204" pitchFamily="18" charset="0"/>
                          </a:rPr>
                          <m:t>1−</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𝑐</m:t>
                            </m:r>
                          </m:e>
                          <m:sub>
                            <m:r>
                              <a:rPr lang="it-IT" i="1">
                                <a:solidFill>
                                  <a:srgbClr val="FF0000"/>
                                </a:solidFill>
                                <a:latin typeface="Cambria Math" panose="02040503050406030204" pitchFamily="18" charset="0"/>
                              </a:rPr>
                              <m:t>1</m:t>
                            </m:r>
                          </m:sub>
                        </m:sSub>
                      </m:den>
                    </m:f>
                  </m:oMath>
                </a14:m>
                <a:endParaRPr lang="en-GB" i="1" dirty="0" smtClean="0"/>
              </a:p>
              <a:p>
                <a:pPr lvl="0" fontAlgn="base"/>
                <a:endParaRPr lang="en-GB" i="1" dirty="0" smtClean="0"/>
              </a:p>
              <a:p>
                <a:pPr lvl="0" fontAlgn="base"/>
                <a:r>
                  <a:rPr lang="en-GB" i="1" dirty="0" smtClean="0"/>
                  <a:t>A </a:t>
                </a:r>
                <a:r>
                  <a:rPr lang="en-GB" i="1" dirty="0"/>
                  <a:t>higher marginal propensity to import reduces the size of the multiplier</a:t>
                </a:r>
                <a:r>
                  <a:rPr lang="en-GB" dirty="0"/>
                  <a:t>: This makes the aggregate demand curve flatter.</a:t>
                </a:r>
                <a:endParaRPr lang="it-IT" dirty="0"/>
              </a:p>
              <a:p>
                <a:pPr lvl="0" fontAlgn="base"/>
                <a:r>
                  <a:rPr lang="en-GB" i="1" dirty="0" smtClean="0"/>
                  <a:t>An </a:t>
                </a:r>
                <a:r>
                  <a:rPr lang="en-GB" i="1" dirty="0"/>
                  <a:t>increase in the tax rate reduces the size of the multiplier</a:t>
                </a:r>
                <a:r>
                  <a:rPr lang="en-GB" dirty="0"/>
                  <a:t>: This makes the aggregate demand curve flatter.</a:t>
                </a:r>
                <a:endParaRPr lang="it-IT" dirty="0"/>
              </a:p>
              <a:p>
                <a:endParaRPr lang="it-IT" dirty="0"/>
              </a:p>
            </p:txBody>
          </p:sp>
        </mc:Choice>
        <mc:Fallback xmlns="">
          <p:sp>
            <p:nvSpPr>
              <p:cNvPr id="6" name="Segnaposto contenuto 5"/>
              <p:cNvSpPr>
                <a:spLocks noGrp="1" noRot="1" noChangeAspect="1" noMove="1" noResize="1" noEditPoints="1" noAdjustHandles="1" noChangeArrowheads="1" noChangeShapeType="1" noTextEdit="1"/>
              </p:cNvSpPr>
              <p:nvPr>
                <p:ph idx="1"/>
              </p:nvPr>
            </p:nvSpPr>
            <p:spPr>
              <a:blipFill>
                <a:blip r:embed="rId2"/>
                <a:stretch>
                  <a:fillRect l="-1043" t="-420"/>
                </a:stretch>
              </a:blipFill>
            </p:spPr>
            <p:txBody>
              <a:bodyPr/>
              <a:lstStyle/>
              <a:p>
                <a:r>
                  <a:rPr lang="it-IT">
                    <a:noFill/>
                  </a:rPr>
                  <a:t> </a:t>
                </a:r>
              </a:p>
            </p:txBody>
          </p:sp>
        </mc:Fallback>
      </mc:AlternateContent>
    </p:spTree>
    <p:extLst>
      <p:ext uri="{BB962C8B-B14F-4D97-AF65-F5344CB8AC3E}">
        <p14:creationId xmlns:p14="http://schemas.microsoft.com/office/powerpoint/2010/main" val="31847194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838200" y="346653"/>
            <a:ext cx="10515600" cy="1325563"/>
          </a:xfrm>
        </p:spPr>
        <p:txBody>
          <a:bodyPr/>
          <a:lstStyle/>
          <a:p>
            <a:r>
              <a:rPr lang="it-IT" dirty="0"/>
              <a:t>The </a:t>
            </a:r>
            <a:r>
              <a:rPr lang="it-IT" dirty="0" err="1"/>
              <a:t>multiplier</a:t>
            </a:r>
            <a:r>
              <a:rPr lang="it-IT" dirty="0"/>
              <a:t> </a:t>
            </a:r>
            <a:r>
              <a:rPr lang="it-IT" dirty="0" smtClean="0"/>
              <a:t>model: flash </a:t>
            </a:r>
            <a:r>
              <a:rPr lang="it-IT" dirty="0" err="1" smtClean="0"/>
              <a:t>exercise</a:t>
            </a:r>
            <a:endParaRPr lang="it-IT" dirty="0"/>
          </a:p>
        </p:txBody>
      </p:sp>
      <mc:AlternateContent xmlns:mc="http://schemas.openxmlformats.org/markup-compatibility/2006" xmlns:a14="http://schemas.microsoft.com/office/drawing/2010/main">
        <mc:Choice Requires="a14">
          <p:sp>
            <p:nvSpPr>
              <p:cNvPr id="6" name="Segnaposto contenuto 5"/>
              <p:cNvSpPr>
                <a:spLocks noGrp="1"/>
              </p:cNvSpPr>
              <p:nvPr>
                <p:ph idx="1"/>
              </p:nvPr>
            </p:nvSpPr>
            <p:spPr/>
            <p:txBody>
              <a:bodyPr>
                <a:normAutofit fontScale="92500" lnSpcReduction="20000"/>
              </a:bodyPr>
              <a:lstStyle/>
              <a:p>
                <a14:m>
                  <m:oMath xmlns:m="http://schemas.openxmlformats.org/officeDocument/2006/math">
                    <m:r>
                      <a:rPr lang="it-IT" b="0" i="1" smtClean="0">
                        <a:solidFill>
                          <a:srgbClr val="FF0000"/>
                        </a:solidFill>
                        <a:latin typeface="Cambria Math" panose="02040503050406030204" pitchFamily="18" charset="0"/>
                      </a:rPr>
                      <m:t>𝐶</m:t>
                    </m:r>
                    <m:r>
                      <a:rPr lang="it-IT" b="0" i="1" smtClean="0">
                        <a:solidFill>
                          <a:srgbClr val="FF0000"/>
                        </a:solidFill>
                        <a:latin typeface="Cambria Math" panose="02040503050406030204" pitchFamily="18" charset="0"/>
                      </a:rPr>
                      <m:t>=100+0.8(1−0.25)</m:t>
                    </m:r>
                    <m:r>
                      <a:rPr lang="it-IT" b="0" i="1" smtClean="0">
                        <a:solidFill>
                          <a:srgbClr val="FF0000"/>
                        </a:solidFill>
                        <a:latin typeface="Cambria Math" panose="02040503050406030204" pitchFamily="18" charset="0"/>
                      </a:rPr>
                      <m:t>𝑌</m:t>
                    </m:r>
                    <m:r>
                      <a:rPr lang="it-IT" b="0" i="1" smtClean="0">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𝐼</m:t>
                    </m:r>
                    <m:r>
                      <a:rPr lang="it-IT" b="0" i="1" smtClean="0">
                        <a:solidFill>
                          <a:srgbClr val="FF0000"/>
                        </a:solidFill>
                        <a:latin typeface="Cambria Math" panose="02040503050406030204" pitchFamily="18" charset="0"/>
                      </a:rPr>
                      <m:t>=400;</m:t>
                    </m:r>
                    <m:r>
                      <a:rPr lang="it-IT" b="0" i="1" smtClean="0">
                        <a:solidFill>
                          <a:srgbClr val="FF0000"/>
                        </a:solidFill>
                        <a:latin typeface="Cambria Math" panose="02040503050406030204" pitchFamily="18" charset="0"/>
                      </a:rPr>
                      <m:t>𝐺</m:t>
                    </m:r>
                    <m:r>
                      <a:rPr lang="it-IT" b="0" i="1" smtClean="0">
                        <a:solidFill>
                          <a:srgbClr val="FF0000"/>
                        </a:solidFill>
                        <a:latin typeface="Cambria Math" panose="02040503050406030204" pitchFamily="18" charset="0"/>
                      </a:rPr>
                      <m:t>=100;</m:t>
                    </m:r>
                    <m:r>
                      <a:rPr lang="it-IT" b="0" i="1" smtClean="0">
                        <a:solidFill>
                          <a:srgbClr val="FF0000"/>
                        </a:solidFill>
                        <a:latin typeface="Cambria Math" panose="02040503050406030204" pitchFamily="18" charset="0"/>
                      </a:rPr>
                      <m:t>𝑋</m:t>
                    </m:r>
                    <m:r>
                      <a:rPr lang="it-IT" b="0" i="1" smtClean="0">
                        <a:solidFill>
                          <a:srgbClr val="FF0000"/>
                        </a:solidFill>
                        <a:latin typeface="Cambria Math" panose="02040503050406030204" pitchFamily="18" charset="0"/>
                      </a:rPr>
                      <m:t>=300;</m:t>
                    </m:r>
                    <m:r>
                      <a:rPr lang="it-IT" b="0" i="1" smtClean="0">
                        <a:solidFill>
                          <a:srgbClr val="FF0000"/>
                        </a:solidFill>
                        <a:latin typeface="Cambria Math" panose="02040503050406030204" pitchFamily="18" charset="0"/>
                      </a:rPr>
                      <m:t>𝑀</m:t>
                    </m:r>
                    <m:r>
                      <a:rPr lang="it-IT" b="0" i="1" smtClean="0">
                        <a:solidFill>
                          <a:srgbClr val="FF0000"/>
                        </a:solidFill>
                        <a:latin typeface="Cambria Math" panose="02040503050406030204" pitchFamily="18" charset="0"/>
                      </a:rPr>
                      <m:t>=0.2</m:t>
                    </m:r>
                    <m:r>
                      <a:rPr lang="it-IT" b="0" i="1" smtClean="0">
                        <a:solidFill>
                          <a:srgbClr val="FF0000"/>
                        </a:solidFill>
                        <a:latin typeface="Cambria Math" panose="02040503050406030204" pitchFamily="18" charset="0"/>
                      </a:rPr>
                      <m:t>𝑌</m:t>
                    </m:r>
                  </m:oMath>
                </a14:m>
                <a:endParaRPr lang="it-IT" b="0" dirty="0" smtClean="0">
                  <a:solidFill>
                    <a:srgbClr val="FF0000"/>
                  </a:solidFill>
                </a:endParaRPr>
              </a:p>
              <a:p>
                <a:r>
                  <a:rPr lang="it-IT" dirty="0" err="1" smtClean="0"/>
                  <a:t>What</a:t>
                </a:r>
                <a:r>
                  <a:rPr lang="it-IT" dirty="0" smtClean="0"/>
                  <a:t> </a:t>
                </a:r>
                <a:r>
                  <a:rPr lang="it-IT" dirty="0" err="1" smtClean="0"/>
                  <a:t>is</a:t>
                </a:r>
                <a:r>
                  <a:rPr lang="it-IT" dirty="0" smtClean="0"/>
                  <a:t> the </a:t>
                </a:r>
                <a:r>
                  <a:rPr lang="it-IT" dirty="0" err="1" smtClean="0"/>
                  <a:t>tax</a:t>
                </a:r>
                <a:r>
                  <a:rPr lang="it-IT" dirty="0" smtClean="0"/>
                  <a:t> rate? </a:t>
                </a:r>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the MPC? </a:t>
                </a:r>
                <a:r>
                  <a:rPr lang="it-IT" dirty="0" err="1" smtClean="0"/>
                  <a:t>What</a:t>
                </a:r>
                <a:r>
                  <a:rPr lang="it-IT" dirty="0" smtClean="0"/>
                  <a:t> </a:t>
                </a:r>
                <a:r>
                  <a:rPr lang="it-IT" dirty="0" err="1"/>
                  <a:t>is</a:t>
                </a:r>
                <a:r>
                  <a:rPr lang="it-IT" dirty="0"/>
                  <a:t> the </a:t>
                </a:r>
                <a:r>
                  <a:rPr lang="it-IT" dirty="0" err="1" smtClean="0"/>
                  <a:t>value</a:t>
                </a:r>
                <a:r>
                  <a:rPr lang="it-IT" dirty="0" smtClean="0"/>
                  <a:t> of the MPS?</a:t>
                </a:r>
              </a:p>
              <a:p>
                <a:r>
                  <a:rPr lang="it-IT" dirty="0" err="1" smtClean="0"/>
                  <a:t>What</a:t>
                </a:r>
                <a:r>
                  <a:rPr lang="it-IT" dirty="0" smtClean="0"/>
                  <a:t> </a:t>
                </a:r>
                <a:r>
                  <a:rPr lang="it-IT" dirty="0" err="1" smtClean="0"/>
                  <a:t>does</a:t>
                </a:r>
                <a:r>
                  <a:rPr lang="it-IT" dirty="0" smtClean="0"/>
                  <a:t> the </a:t>
                </a:r>
                <a:r>
                  <a:rPr lang="it-IT" dirty="0" err="1" smtClean="0"/>
                  <a:t>value</a:t>
                </a:r>
                <a:r>
                  <a:rPr lang="it-IT" dirty="0" smtClean="0"/>
                  <a:t> of the MPC </a:t>
                </a:r>
                <a:r>
                  <a:rPr lang="it-IT" dirty="0" err="1" smtClean="0"/>
                  <a:t>imply</a:t>
                </a:r>
                <a:r>
                  <a:rPr lang="it-IT" dirty="0" smtClean="0"/>
                  <a:t>?</a:t>
                </a:r>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the </a:t>
                </a:r>
                <a:r>
                  <a:rPr lang="it-IT" dirty="0" err="1" smtClean="0"/>
                  <a:t>Keynesian</a:t>
                </a:r>
                <a:r>
                  <a:rPr lang="it-IT" dirty="0" smtClean="0"/>
                  <a:t> </a:t>
                </a:r>
                <a:r>
                  <a:rPr lang="it-IT" dirty="0" err="1" smtClean="0"/>
                  <a:t>multiplier</a:t>
                </a:r>
                <a:r>
                  <a:rPr lang="it-IT" dirty="0" smtClean="0"/>
                  <a:t>?</a:t>
                </a:r>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a:t>
                </a:r>
                <a:r>
                  <a:rPr lang="it-IT" dirty="0" err="1" smtClean="0"/>
                  <a:t>autonomous</a:t>
                </a:r>
                <a:r>
                  <a:rPr lang="it-IT" dirty="0" smtClean="0"/>
                  <a:t> </a:t>
                </a:r>
                <a:r>
                  <a:rPr lang="it-IT" dirty="0" err="1" smtClean="0"/>
                  <a:t>demand</a:t>
                </a:r>
                <a:r>
                  <a:rPr lang="it-IT" dirty="0" smtClean="0"/>
                  <a:t>?</a:t>
                </a:r>
              </a:p>
              <a:p>
                <a:r>
                  <a:rPr lang="it-IT" dirty="0" err="1" smtClean="0"/>
                  <a:t>What</a:t>
                </a:r>
                <a:r>
                  <a:rPr lang="it-IT" dirty="0" smtClean="0"/>
                  <a:t> </a:t>
                </a:r>
                <a:r>
                  <a:rPr lang="it-IT" dirty="0" err="1" smtClean="0"/>
                  <a:t>is</a:t>
                </a:r>
                <a:r>
                  <a:rPr lang="it-IT" dirty="0" smtClean="0"/>
                  <a:t> the </a:t>
                </a:r>
                <a:r>
                  <a:rPr lang="it-IT" dirty="0" err="1" smtClean="0"/>
                  <a:t>value</a:t>
                </a:r>
                <a:r>
                  <a:rPr lang="it-IT" dirty="0" smtClean="0"/>
                  <a:t> of </a:t>
                </a:r>
                <a:r>
                  <a:rPr lang="it-IT" dirty="0" err="1" smtClean="0"/>
                  <a:t>equilibrium</a:t>
                </a:r>
                <a:r>
                  <a:rPr lang="it-IT" dirty="0" smtClean="0"/>
                  <a:t> GDP? </a:t>
                </a:r>
              </a:p>
              <a:p>
                <a:r>
                  <a:rPr lang="it-IT" dirty="0" smtClean="0"/>
                  <a:t>Equilibrium </a:t>
                </a:r>
                <a:r>
                  <a:rPr lang="it-IT" dirty="0" err="1" smtClean="0"/>
                  <a:t>consumption</a:t>
                </a:r>
                <a:r>
                  <a:rPr lang="it-IT" dirty="0" smtClean="0"/>
                  <a:t>? Equilibrium </a:t>
                </a:r>
                <a:r>
                  <a:rPr lang="it-IT" dirty="0" err="1" smtClean="0"/>
                  <a:t>savings</a:t>
                </a:r>
                <a:r>
                  <a:rPr lang="it-IT" dirty="0" smtClean="0"/>
                  <a:t>? Equilibrium </a:t>
                </a:r>
                <a:r>
                  <a:rPr lang="it-IT" dirty="0" err="1" smtClean="0"/>
                  <a:t>imports</a:t>
                </a:r>
                <a:r>
                  <a:rPr lang="it-IT" dirty="0" smtClean="0"/>
                  <a:t>?</a:t>
                </a:r>
              </a:p>
              <a:p>
                <a:r>
                  <a:rPr lang="it-IT" dirty="0" err="1" smtClean="0">
                    <a:solidFill>
                      <a:srgbClr val="FF0000"/>
                    </a:solidFill>
                  </a:rPr>
                  <a:t>Government</a:t>
                </a:r>
                <a:r>
                  <a:rPr lang="it-IT" dirty="0" smtClean="0">
                    <a:solidFill>
                      <a:srgbClr val="FF0000"/>
                    </a:solidFill>
                  </a:rPr>
                  <a:t> budget balance? </a:t>
                </a:r>
                <a:r>
                  <a:rPr lang="it-IT" dirty="0" err="1" smtClean="0">
                    <a:solidFill>
                      <a:srgbClr val="FF0000"/>
                    </a:solidFill>
                  </a:rPr>
                  <a:t>Int.l</a:t>
                </a:r>
                <a:r>
                  <a:rPr lang="it-IT" dirty="0" smtClean="0">
                    <a:solidFill>
                      <a:srgbClr val="FF0000"/>
                    </a:solidFill>
                  </a:rPr>
                  <a:t> </a:t>
                </a:r>
                <a:r>
                  <a:rPr lang="it-IT" dirty="0" err="1" smtClean="0">
                    <a:solidFill>
                      <a:srgbClr val="FF0000"/>
                    </a:solidFill>
                  </a:rPr>
                  <a:t>trade</a:t>
                </a:r>
                <a:r>
                  <a:rPr lang="it-IT" dirty="0" smtClean="0">
                    <a:solidFill>
                      <a:srgbClr val="FF0000"/>
                    </a:solidFill>
                  </a:rPr>
                  <a:t> balance?</a:t>
                </a:r>
              </a:p>
              <a:p>
                <a:r>
                  <a:rPr lang="it-IT" dirty="0" smtClean="0"/>
                  <a:t>How </a:t>
                </a:r>
                <a:r>
                  <a:rPr lang="it-IT" dirty="0" err="1" smtClean="0"/>
                  <a:t>does</a:t>
                </a:r>
                <a:r>
                  <a:rPr lang="it-IT" dirty="0" smtClean="0"/>
                  <a:t> </a:t>
                </a:r>
                <a:r>
                  <a:rPr lang="it-IT" dirty="0" err="1" smtClean="0"/>
                  <a:t>equilibrium</a:t>
                </a:r>
                <a:r>
                  <a:rPr lang="it-IT" dirty="0" smtClean="0"/>
                  <a:t> </a:t>
                </a:r>
                <a:r>
                  <a:rPr lang="it-IT" dirty="0" err="1" smtClean="0"/>
                  <a:t>change</a:t>
                </a:r>
                <a:r>
                  <a:rPr lang="it-IT" dirty="0" smtClean="0"/>
                  <a:t> </a:t>
                </a:r>
                <a:r>
                  <a:rPr lang="it-IT" dirty="0" err="1" smtClean="0"/>
                  <a:t>if</a:t>
                </a:r>
                <a:r>
                  <a:rPr lang="it-IT" dirty="0" smtClean="0"/>
                  <a:t> X </a:t>
                </a:r>
                <a:r>
                  <a:rPr lang="it-IT" dirty="0" err="1" smtClean="0"/>
                  <a:t>falls</a:t>
                </a:r>
                <a:r>
                  <a:rPr lang="it-IT" dirty="0" smtClean="0"/>
                  <a:t> from 300 to 250 and </a:t>
                </a:r>
                <a:r>
                  <a:rPr lang="it-IT" dirty="0" err="1" smtClean="0"/>
                  <a:t>why</a:t>
                </a:r>
                <a:r>
                  <a:rPr lang="it-IT" dirty="0" smtClean="0"/>
                  <a:t>?</a:t>
                </a:r>
              </a:p>
              <a:p>
                <a:endParaRPr lang="it-IT" dirty="0"/>
              </a:p>
              <a:p>
                <a:endParaRPr lang="it-IT" dirty="0" smtClean="0"/>
              </a:p>
              <a:p>
                <a:endParaRPr lang="it-IT" dirty="0"/>
              </a:p>
            </p:txBody>
          </p:sp>
        </mc:Choice>
        <mc:Fallback xmlns="">
          <p:sp>
            <p:nvSpPr>
              <p:cNvPr id="6" name="Segnaposto contenuto 5"/>
              <p:cNvSpPr>
                <a:spLocks noGrp="1" noRot="1" noChangeAspect="1" noMove="1" noResize="1" noEditPoints="1" noAdjustHandles="1" noChangeArrowheads="1" noChangeShapeType="1" noTextEdit="1"/>
              </p:cNvSpPr>
              <p:nvPr>
                <p:ph idx="1"/>
              </p:nvPr>
            </p:nvSpPr>
            <p:spPr>
              <a:blipFill>
                <a:blip r:embed="rId2"/>
                <a:stretch>
                  <a:fillRect l="-928"/>
                </a:stretch>
              </a:blipFill>
            </p:spPr>
            <p:txBody>
              <a:bodyPr/>
              <a:lstStyle/>
              <a:p>
                <a:r>
                  <a:rPr lang="it-IT">
                    <a:noFill/>
                  </a:rPr>
                  <a:t> </a:t>
                </a:r>
              </a:p>
            </p:txBody>
          </p:sp>
        </mc:Fallback>
      </mc:AlternateContent>
    </p:spTree>
    <p:extLst>
      <p:ext uri="{BB962C8B-B14F-4D97-AF65-F5344CB8AC3E}">
        <p14:creationId xmlns:p14="http://schemas.microsoft.com/office/powerpoint/2010/main" val="99939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a:t>The </a:t>
            </a:r>
            <a:r>
              <a:rPr lang="it-IT" dirty="0" err="1"/>
              <a:t>multiplier</a:t>
            </a:r>
            <a:r>
              <a:rPr lang="it-IT" dirty="0"/>
              <a:t> </a:t>
            </a:r>
            <a:r>
              <a:rPr lang="it-IT" dirty="0" smtClean="0"/>
              <a:t>model: </a:t>
            </a:r>
            <a:r>
              <a:rPr lang="it-IT" dirty="0" err="1" smtClean="0"/>
              <a:t>solutions</a:t>
            </a:r>
            <a:endParaRPr lang="it-IT" dirty="0"/>
          </a:p>
        </p:txBody>
      </p:sp>
      <p:sp>
        <p:nvSpPr>
          <p:cNvPr id="6" name="Segnaposto contenuto 5"/>
          <p:cNvSpPr>
            <a:spLocks noGrp="1"/>
          </p:cNvSpPr>
          <p:nvPr>
            <p:ph idx="1"/>
          </p:nvPr>
        </p:nvSpPr>
        <p:spPr/>
        <p:txBody>
          <a:bodyPr>
            <a:normAutofit/>
          </a:bodyPr>
          <a:lstStyle/>
          <a:p>
            <a:r>
              <a:rPr lang="it-IT" dirty="0" err="1"/>
              <a:t>What</a:t>
            </a:r>
            <a:r>
              <a:rPr lang="it-IT" dirty="0"/>
              <a:t> </a:t>
            </a:r>
            <a:r>
              <a:rPr lang="it-IT" dirty="0" err="1"/>
              <a:t>is</a:t>
            </a:r>
            <a:r>
              <a:rPr lang="it-IT" dirty="0"/>
              <a:t> the </a:t>
            </a:r>
            <a:r>
              <a:rPr lang="it-IT" dirty="0" err="1"/>
              <a:t>tax</a:t>
            </a:r>
            <a:r>
              <a:rPr lang="it-IT" dirty="0"/>
              <a:t> rate</a:t>
            </a:r>
            <a:r>
              <a:rPr lang="it-IT" dirty="0" smtClean="0"/>
              <a:t>?  </a:t>
            </a:r>
          </a:p>
          <a:p>
            <a:r>
              <a:rPr lang="it-IT" dirty="0" err="1" smtClean="0"/>
              <a:t>What</a:t>
            </a:r>
            <a:r>
              <a:rPr lang="it-IT" dirty="0" smtClean="0"/>
              <a:t> </a:t>
            </a:r>
            <a:r>
              <a:rPr lang="it-IT" dirty="0" err="1"/>
              <a:t>is</a:t>
            </a:r>
            <a:r>
              <a:rPr lang="it-IT" dirty="0"/>
              <a:t> the </a:t>
            </a:r>
            <a:r>
              <a:rPr lang="it-IT" dirty="0" err="1"/>
              <a:t>value</a:t>
            </a:r>
            <a:r>
              <a:rPr lang="it-IT" dirty="0"/>
              <a:t> of the MPC? </a:t>
            </a:r>
            <a:endParaRPr lang="it-IT" dirty="0" smtClean="0"/>
          </a:p>
          <a:p>
            <a:r>
              <a:rPr lang="it-IT" dirty="0" err="1" smtClean="0"/>
              <a:t>What</a:t>
            </a:r>
            <a:r>
              <a:rPr lang="it-IT" dirty="0" smtClean="0"/>
              <a:t> </a:t>
            </a:r>
            <a:r>
              <a:rPr lang="it-IT" dirty="0" err="1"/>
              <a:t>is</a:t>
            </a:r>
            <a:r>
              <a:rPr lang="it-IT" dirty="0"/>
              <a:t> the </a:t>
            </a:r>
            <a:r>
              <a:rPr lang="it-IT" dirty="0" err="1"/>
              <a:t>value</a:t>
            </a:r>
            <a:r>
              <a:rPr lang="it-IT" dirty="0"/>
              <a:t> of the MPS</a:t>
            </a:r>
            <a:r>
              <a:rPr lang="it-IT" dirty="0" smtClean="0"/>
              <a:t>?</a:t>
            </a:r>
          </a:p>
          <a:p>
            <a:r>
              <a:rPr lang="it-IT" dirty="0" err="1" smtClean="0"/>
              <a:t>What</a:t>
            </a:r>
            <a:r>
              <a:rPr lang="it-IT" dirty="0" smtClean="0"/>
              <a:t> </a:t>
            </a:r>
            <a:r>
              <a:rPr lang="it-IT" dirty="0" err="1"/>
              <a:t>is</a:t>
            </a:r>
            <a:r>
              <a:rPr lang="it-IT" dirty="0"/>
              <a:t> the </a:t>
            </a:r>
            <a:r>
              <a:rPr lang="it-IT" dirty="0" err="1"/>
              <a:t>value</a:t>
            </a:r>
            <a:r>
              <a:rPr lang="it-IT" dirty="0"/>
              <a:t> of the </a:t>
            </a:r>
            <a:r>
              <a:rPr lang="it-IT" dirty="0" err="1"/>
              <a:t>Keynesian</a:t>
            </a:r>
            <a:r>
              <a:rPr lang="it-IT" dirty="0"/>
              <a:t> </a:t>
            </a:r>
            <a:r>
              <a:rPr lang="it-IT" dirty="0" err="1"/>
              <a:t>multiplier</a:t>
            </a:r>
            <a:r>
              <a:rPr lang="it-IT" dirty="0" smtClean="0"/>
              <a:t>?</a:t>
            </a:r>
            <a:endParaRPr lang="it-IT" dirty="0"/>
          </a:p>
        </p:txBody>
      </p:sp>
    </p:spTree>
    <p:extLst>
      <p:ext uri="{BB962C8B-B14F-4D97-AF65-F5344CB8AC3E}">
        <p14:creationId xmlns:p14="http://schemas.microsoft.com/office/powerpoint/2010/main" val="4282539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a:t>The </a:t>
            </a:r>
            <a:r>
              <a:rPr lang="it-IT" dirty="0" err="1"/>
              <a:t>multiplier</a:t>
            </a:r>
            <a:r>
              <a:rPr lang="it-IT" dirty="0"/>
              <a:t> </a:t>
            </a:r>
            <a:r>
              <a:rPr lang="it-IT" dirty="0" smtClean="0"/>
              <a:t>model: </a:t>
            </a:r>
            <a:r>
              <a:rPr lang="it-IT" dirty="0" err="1" smtClean="0"/>
              <a:t>solutions</a:t>
            </a:r>
            <a:endParaRPr lang="it-IT" dirty="0"/>
          </a:p>
        </p:txBody>
      </p:sp>
      <p:sp>
        <p:nvSpPr>
          <p:cNvPr id="6" name="Segnaposto contenuto 5"/>
          <p:cNvSpPr>
            <a:spLocks noGrp="1"/>
          </p:cNvSpPr>
          <p:nvPr>
            <p:ph idx="1"/>
          </p:nvPr>
        </p:nvSpPr>
        <p:spPr/>
        <p:txBody>
          <a:bodyPr>
            <a:normAutofit/>
          </a:bodyPr>
          <a:lstStyle/>
          <a:p>
            <a:r>
              <a:rPr lang="it-IT" dirty="0" err="1" smtClean="0"/>
              <a:t>What</a:t>
            </a:r>
            <a:r>
              <a:rPr lang="it-IT" dirty="0" smtClean="0"/>
              <a:t> </a:t>
            </a:r>
            <a:r>
              <a:rPr lang="it-IT" dirty="0" err="1"/>
              <a:t>is</a:t>
            </a:r>
            <a:r>
              <a:rPr lang="it-IT" dirty="0"/>
              <a:t> the </a:t>
            </a:r>
            <a:r>
              <a:rPr lang="it-IT" dirty="0" err="1"/>
              <a:t>value</a:t>
            </a:r>
            <a:r>
              <a:rPr lang="it-IT" dirty="0"/>
              <a:t> of </a:t>
            </a:r>
            <a:r>
              <a:rPr lang="it-IT" dirty="0" err="1"/>
              <a:t>autonomous</a:t>
            </a:r>
            <a:r>
              <a:rPr lang="it-IT" dirty="0"/>
              <a:t> </a:t>
            </a:r>
            <a:r>
              <a:rPr lang="it-IT" dirty="0" err="1"/>
              <a:t>demand</a:t>
            </a:r>
            <a:r>
              <a:rPr lang="it-IT" dirty="0" smtClean="0"/>
              <a:t>?</a:t>
            </a:r>
          </a:p>
          <a:p>
            <a:r>
              <a:rPr lang="it-IT" dirty="0" err="1" smtClean="0"/>
              <a:t>What</a:t>
            </a:r>
            <a:r>
              <a:rPr lang="it-IT" dirty="0" smtClean="0"/>
              <a:t> </a:t>
            </a:r>
            <a:r>
              <a:rPr lang="it-IT" dirty="0" err="1"/>
              <a:t>is</a:t>
            </a:r>
            <a:r>
              <a:rPr lang="it-IT" dirty="0"/>
              <a:t> the </a:t>
            </a:r>
            <a:r>
              <a:rPr lang="it-IT" dirty="0" err="1"/>
              <a:t>value</a:t>
            </a:r>
            <a:r>
              <a:rPr lang="it-IT" dirty="0"/>
              <a:t> of </a:t>
            </a:r>
            <a:r>
              <a:rPr lang="it-IT" dirty="0" err="1"/>
              <a:t>equilibrium</a:t>
            </a:r>
            <a:r>
              <a:rPr lang="it-IT" dirty="0"/>
              <a:t> GDP? </a:t>
            </a:r>
            <a:endParaRPr lang="it-IT" dirty="0" smtClean="0"/>
          </a:p>
          <a:p>
            <a:r>
              <a:rPr lang="it-IT" dirty="0" smtClean="0"/>
              <a:t>Equilibrium </a:t>
            </a:r>
            <a:r>
              <a:rPr lang="it-IT" dirty="0" err="1"/>
              <a:t>consumption</a:t>
            </a:r>
            <a:r>
              <a:rPr lang="it-IT" dirty="0"/>
              <a:t>? </a:t>
            </a:r>
            <a:endParaRPr lang="it-IT" dirty="0" smtClean="0"/>
          </a:p>
          <a:p>
            <a:r>
              <a:rPr lang="it-IT" dirty="0" smtClean="0"/>
              <a:t>Equilibrium </a:t>
            </a:r>
            <a:r>
              <a:rPr lang="it-IT" dirty="0" err="1"/>
              <a:t>savings</a:t>
            </a:r>
            <a:r>
              <a:rPr lang="it-IT" dirty="0"/>
              <a:t>? </a:t>
            </a:r>
            <a:endParaRPr lang="it-IT" dirty="0" smtClean="0"/>
          </a:p>
          <a:p>
            <a:r>
              <a:rPr lang="it-IT" dirty="0" smtClean="0"/>
              <a:t>Equilibrium </a:t>
            </a:r>
            <a:r>
              <a:rPr lang="it-IT" dirty="0" err="1"/>
              <a:t>imports</a:t>
            </a:r>
            <a:r>
              <a:rPr lang="it-IT" dirty="0" smtClean="0"/>
              <a:t>?</a:t>
            </a:r>
          </a:p>
          <a:p>
            <a:r>
              <a:rPr lang="it-IT" dirty="0" smtClean="0"/>
              <a:t>Equilibrium budget balance (G – T)? </a:t>
            </a:r>
          </a:p>
          <a:p>
            <a:endParaRPr lang="it-IT" dirty="0"/>
          </a:p>
          <a:p>
            <a:endParaRPr lang="it-IT" dirty="0" smtClean="0"/>
          </a:p>
          <a:p>
            <a:endParaRPr lang="it-IT" dirty="0"/>
          </a:p>
        </p:txBody>
      </p:sp>
    </p:spTree>
    <p:extLst>
      <p:ext uri="{BB962C8B-B14F-4D97-AF65-F5344CB8AC3E}">
        <p14:creationId xmlns:p14="http://schemas.microsoft.com/office/powerpoint/2010/main" val="194244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a:t>The </a:t>
            </a:r>
            <a:r>
              <a:rPr lang="it-IT" dirty="0" err="1"/>
              <a:t>multiplier</a:t>
            </a:r>
            <a:r>
              <a:rPr lang="it-IT" dirty="0"/>
              <a:t> </a:t>
            </a:r>
            <a:r>
              <a:rPr lang="it-IT" dirty="0" smtClean="0"/>
              <a:t>model: </a:t>
            </a:r>
            <a:r>
              <a:rPr lang="it-IT" dirty="0" err="1" smtClean="0"/>
              <a:t>solutions</a:t>
            </a:r>
            <a:endParaRPr lang="it-IT" dirty="0"/>
          </a:p>
        </p:txBody>
      </p:sp>
      <p:sp>
        <p:nvSpPr>
          <p:cNvPr id="6" name="Segnaposto contenuto 5"/>
          <p:cNvSpPr>
            <a:spLocks noGrp="1"/>
          </p:cNvSpPr>
          <p:nvPr>
            <p:ph idx="1"/>
          </p:nvPr>
        </p:nvSpPr>
        <p:spPr/>
        <p:txBody>
          <a:bodyPr>
            <a:normAutofit lnSpcReduction="10000"/>
          </a:bodyPr>
          <a:lstStyle/>
          <a:p>
            <a:r>
              <a:rPr lang="it-IT" dirty="0" smtClean="0"/>
              <a:t>How </a:t>
            </a:r>
            <a:r>
              <a:rPr lang="it-IT" dirty="0" err="1"/>
              <a:t>does</a:t>
            </a:r>
            <a:r>
              <a:rPr lang="it-IT" dirty="0"/>
              <a:t> </a:t>
            </a:r>
            <a:r>
              <a:rPr lang="it-IT" dirty="0" err="1"/>
              <a:t>equilibrium</a:t>
            </a:r>
            <a:r>
              <a:rPr lang="it-IT" dirty="0"/>
              <a:t> </a:t>
            </a:r>
            <a:r>
              <a:rPr lang="it-IT" dirty="0" err="1"/>
              <a:t>change</a:t>
            </a:r>
            <a:r>
              <a:rPr lang="it-IT" dirty="0"/>
              <a:t> </a:t>
            </a:r>
            <a:r>
              <a:rPr lang="it-IT" dirty="0" err="1"/>
              <a:t>if</a:t>
            </a:r>
            <a:r>
              <a:rPr lang="it-IT" dirty="0"/>
              <a:t> </a:t>
            </a:r>
            <a:r>
              <a:rPr lang="it-IT" dirty="0">
                <a:solidFill>
                  <a:srgbClr val="FF0000"/>
                </a:solidFill>
              </a:rPr>
              <a:t>X </a:t>
            </a:r>
            <a:r>
              <a:rPr lang="it-IT" dirty="0" err="1">
                <a:solidFill>
                  <a:srgbClr val="FF0000"/>
                </a:solidFill>
              </a:rPr>
              <a:t>falls</a:t>
            </a:r>
            <a:r>
              <a:rPr lang="it-IT" dirty="0">
                <a:solidFill>
                  <a:srgbClr val="FF0000"/>
                </a:solidFill>
              </a:rPr>
              <a:t> </a:t>
            </a:r>
            <a:r>
              <a:rPr lang="it-IT" dirty="0"/>
              <a:t>from 300 to 250 and </a:t>
            </a:r>
            <a:r>
              <a:rPr lang="it-IT" dirty="0" err="1"/>
              <a:t>why</a:t>
            </a:r>
            <a:r>
              <a:rPr lang="it-IT" dirty="0"/>
              <a:t>?</a:t>
            </a:r>
          </a:p>
          <a:p>
            <a:r>
              <a:rPr lang="it-IT" dirty="0" smtClean="0"/>
              <a:t>Impact on GDP </a:t>
            </a:r>
            <a:r>
              <a:rPr lang="it-IT" dirty="0" err="1" smtClean="0"/>
              <a:t>will</a:t>
            </a:r>
            <a:r>
              <a:rPr lang="it-IT" dirty="0" smtClean="0"/>
              <a:t> be? </a:t>
            </a:r>
            <a:endParaRPr lang="it-IT" dirty="0" smtClean="0">
              <a:solidFill>
                <a:srgbClr val="FF0000"/>
              </a:solidFill>
            </a:endParaRPr>
          </a:p>
          <a:p>
            <a:r>
              <a:rPr lang="it-IT" dirty="0" smtClean="0"/>
              <a:t>New </a:t>
            </a:r>
            <a:r>
              <a:rPr lang="it-IT" dirty="0" err="1" smtClean="0"/>
              <a:t>equilibrium</a:t>
            </a:r>
            <a:r>
              <a:rPr lang="it-IT" dirty="0" smtClean="0"/>
              <a:t> GDP </a:t>
            </a:r>
            <a:r>
              <a:rPr lang="it-IT" dirty="0" err="1" smtClean="0"/>
              <a:t>will</a:t>
            </a:r>
            <a:r>
              <a:rPr lang="it-IT" dirty="0" smtClean="0"/>
              <a:t> be = 1.503 – 83.5=1.419,5</a:t>
            </a:r>
          </a:p>
          <a:p>
            <a:r>
              <a:rPr lang="it-IT" dirty="0" err="1" smtClean="0"/>
              <a:t>If</a:t>
            </a:r>
            <a:r>
              <a:rPr lang="it-IT" dirty="0" smtClean="0"/>
              <a:t> GDP </a:t>
            </a:r>
            <a:r>
              <a:rPr lang="it-IT" dirty="0" err="1" smtClean="0"/>
              <a:t>falls</a:t>
            </a:r>
            <a:r>
              <a:rPr lang="it-IT" dirty="0" smtClean="0"/>
              <a:t> in </a:t>
            </a:r>
            <a:r>
              <a:rPr lang="it-IT" dirty="0" err="1" smtClean="0"/>
              <a:t>response</a:t>
            </a:r>
            <a:r>
              <a:rPr lang="it-IT" dirty="0" smtClean="0"/>
              <a:t> to the </a:t>
            </a:r>
            <a:r>
              <a:rPr lang="it-IT" dirty="0" err="1" smtClean="0"/>
              <a:t>fall</a:t>
            </a:r>
            <a:r>
              <a:rPr lang="it-IT" dirty="0" smtClean="0"/>
              <a:t> in </a:t>
            </a:r>
            <a:r>
              <a:rPr lang="it-IT" dirty="0" err="1" smtClean="0"/>
              <a:t>Exports</a:t>
            </a:r>
            <a:r>
              <a:rPr lang="it-IT" dirty="0" smtClean="0"/>
              <a:t>, </a:t>
            </a:r>
            <a:r>
              <a:rPr lang="it-IT" dirty="0" err="1" smtClean="0"/>
              <a:t>this</a:t>
            </a:r>
            <a:r>
              <a:rPr lang="it-IT" dirty="0" smtClean="0"/>
              <a:t> </a:t>
            </a:r>
            <a:r>
              <a:rPr lang="it-IT" dirty="0" err="1" smtClean="0"/>
              <a:t>implies</a:t>
            </a:r>
            <a:r>
              <a:rPr lang="it-IT" dirty="0" smtClean="0"/>
              <a:t> </a:t>
            </a:r>
            <a:r>
              <a:rPr lang="it-IT" dirty="0" err="1" smtClean="0"/>
              <a:t>that</a:t>
            </a:r>
            <a:endParaRPr lang="it-IT" dirty="0" smtClean="0"/>
          </a:p>
          <a:p>
            <a:r>
              <a:rPr lang="it-IT" dirty="0" smtClean="0"/>
              <a:t>1) Private </a:t>
            </a:r>
            <a:r>
              <a:rPr lang="it-IT" dirty="0" err="1" smtClean="0"/>
              <a:t>consumption</a:t>
            </a:r>
            <a:r>
              <a:rPr lang="it-IT" dirty="0" smtClean="0"/>
              <a:t> = ???</a:t>
            </a:r>
          </a:p>
          <a:p>
            <a:r>
              <a:rPr lang="it-IT" dirty="0" smtClean="0"/>
              <a:t>2) Private </a:t>
            </a:r>
            <a:r>
              <a:rPr lang="it-IT" dirty="0" err="1" smtClean="0"/>
              <a:t>savings</a:t>
            </a:r>
            <a:r>
              <a:rPr lang="it-IT" dirty="0" smtClean="0"/>
              <a:t> = ???</a:t>
            </a:r>
          </a:p>
          <a:p>
            <a:r>
              <a:rPr lang="it-IT" dirty="0" smtClean="0"/>
              <a:t>3) </a:t>
            </a:r>
            <a:r>
              <a:rPr lang="it-IT" dirty="0" err="1" smtClean="0"/>
              <a:t>Tax</a:t>
            </a:r>
            <a:r>
              <a:rPr lang="it-IT" dirty="0" smtClean="0"/>
              <a:t> </a:t>
            </a:r>
            <a:r>
              <a:rPr lang="it-IT" dirty="0" err="1" smtClean="0"/>
              <a:t>revenues</a:t>
            </a:r>
            <a:r>
              <a:rPr lang="it-IT" dirty="0" smtClean="0"/>
              <a:t> = ???</a:t>
            </a:r>
          </a:p>
          <a:p>
            <a:r>
              <a:rPr lang="it-IT" dirty="0" smtClean="0"/>
              <a:t>4) The </a:t>
            </a:r>
            <a:r>
              <a:rPr lang="it-IT" dirty="0" err="1" smtClean="0"/>
              <a:t>government</a:t>
            </a:r>
            <a:r>
              <a:rPr lang="it-IT" dirty="0" smtClean="0"/>
              <a:t> budget balance = ???</a:t>
            </a:r>
          </a:p>
          <a:p>
            <a:r>
              <a:rPr lang="it-IT" dirty="0" smtClean="0"/>
              <a:t>5) </a:t>
            </a:r>
            <a:r>
              <a:rPr lang="it-IT" dirty="0" err="1" smtClean="0"/>
              <a:t>Trade</a:t>
            </a:r>
            <a:r>
              <a:rPr lang="it-IT" dirty="0" smtClean="0"/>
              <a:t> balance = ??? </a:t>
            </a:r>
          </a:p>
          <a:p>
            <a:endParaRPr lang="it-IT" dirty="0"/>
          </a:p>
          <a:p>
            <a:endParaRPr lang="it-IT" dirty="0" smtClean="0"/>
          </a:p>
          <a:p>
            <a:endParaRPr lang="it-IT" dirty="0"/>
          </a:p>
        </p:txBody>
      </p:sp>
    </p:spTree>
    <p:extLst>
      <p:ext uri="{BB962C8B-B14F-4D97-AF65-F5344CB8AC3E}">
        <p14:creationId xmlns:p14="http://schemas.microsoft.com/office/powerpoint/2010/main" val="12687669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stabilizing</a:t>
            </a:r>
            <a:r>
              <a:rPr lang="it-IT" dirty="0" smtClean="0"/>
              <a:t> </a:t>
            </a:r>
            <a:r>
              <a:rPr lang="it-IT" dirty="0" err="1" smtClean="0"/>
              <a:t>role</a:t>
            </a:r>
            <a:r>
              <a:rPr lang="it-IT" dirty="0" smtClean="0"/>
              <a:t> of the </a:t>
            </a:r>
            <a:r>
              <a:rPr lang="it-IT" dirty="0" err="1" smtClean="0"/>
              <a:t>government</a:t>
            </a:r>
            <a:endParaRPr lang="it-IT" dirty="0"/>
          </a:p>
        </p:txBody>
      </p:sp>
      <p:sp>
        <p:nvSpPr>
          <p:cNvPr id="3" name="Segnaposto contenuto 2"/>
          <p:cNvSpPr>
            <a:spLocks noGrp="1"/>
          </p:cNvSpPr>
          <p:nvPr>
            <p:ph idx="1"/>
          </p:nvPr>
        </p:nvSpPr>
        <p:spPr/>
        <p:txBody>
          <a:bodyPr>
            <a:normAutofit fontScale="85000" lnSpcReduction="10000"/>
          </a:bodyPr>
          <a:lstStyle/>
          <a:p>
            <a:pPr lvl="0" fontAlgn="base"/>
            <a:r>
              <a:rPr lang="en-GB" i="1" dirty="0">
                <a:solidFill>
                  <a:srgbClr val="FF0000"/>
                </a:solidFill>
              </a:rPr>
              <a:t>The size of government</a:t>
            </a:r>
            <a:r>
              <a:rPr lang="en-GB" i="1" dirty="0"/>
              <a:t>:</a:t>
            </a:r>
            <a:r>
              <a:rPr lang="en-GB" dirty="0"/>
              <a:t> Unlike private investment, </a:t>
            </a:r>
            <a:r>
              <a:rPr lang="en-GB" dirty="0">
                <a:solidFill>
                  <a:srgbClr val="FF0000"/>
                </a:solidFill>
              </a:rPr>
              <a:t>government spending on consumption and investment is usually stable</a:t>
            </a:r>
            <a:r>
              <a:rPr lang="en-GB" dirty="0"/>
              <a:t>. Spending on health and education, which are the two largest government budget items in most countries, does not fluctuate with capacity utilization or with business confidence. These kinds of government spending stabilize the economy. As we have also seen, </a:t>
            </a:r>
            <a:r>
              <a:rPr lang="en-GB" dirty="0">
                <a:solidFill>
                  <a:srgbClr val="FF0000"/>
                </a:solidFill>
              </a:rPr>
              <a:t>a higher tax rate dampens fluctuations because it reduces the size of the multiplier</a:t>
            </a:r>
            <a:r>
              <a:rPr lang="en-GB" dirty="0"/>
              <a:t>.</a:t>
            </a:r>
            <a:endParaRPr lang="it-IT" dirty="0"/>
          </a:p>
          <a:p>
            <a:pPr lvl="0" fontAlgn="base"/>
            <a:r>
              <a:rPr lang="en-GB" i="1" dirty="0">
                <a:solidFill>
                  <a:srgbClr val="FF0000"/>
                </a:solidFill>
              </a:rPr>
              <a:t>The government provides unemployment benefits</a:t>
            </a:r>
            <a:r>
              <a:rPr lang="en-GB" i="1" dirty="0"/>
              <a:t>:</a:t>
            </a:r>
            <a:r>
              <a:rPr lang="en-GB" dirty="0"/>
              <a:t> Although households save to smooth fluctuations in income, few households save enough (that is, self-insure) to cope with an extended period of unemployment. So unem­ployment benefits help households to </a:t>
            </a:r>
            <a:r>
              <a:rPr lang="en-GB" dirty="0">
                <a:solidFill>
                  <a:srgbClr val="FF0000"/>
                </a:solidFill>
              </a:rPr>
              <a:t>smooth consumption</a:t>
            </a:r>
            <a:r>
              <a:rPr lang="en-GB" dirty="0"/>
              <a:t>. Other pro­grams to redistribute income to the poor have the same smoothing effect.</a:t>
            </a:r>
            <a:endParaRPr lang="it-IT" dirty="0"/>
          </a:p>
          <a:p>
            <a:r>
              <a:rPr lang="en-GB" i="1" dirty="0">
                <a:solidFill>
                  <a:srgbClr val="FF0000"/>
                </a:solidFill>
              </a:rPr>
              <a:t>The government can intervene</a:t>
            </a:r>
            <a:r>
              <a:rPr lang="en-GB" i="1" dirty="0"/>
              <a:t>:</a:t>
            </a:r>
            <a:r>
              <a:rPr lang="en-GB" dirty="0"/>
              <a:t> It can intervene deliberately to stabilize aggregate demand using </a:t>
            </a:r>
            <a:r>
              <a:rPr lang="en-GB" dirty="0" smtClean="0"/>
              <a:t>fiscal policy.</a:t>
            </a:r>
            <a:endParaRPr lang="it-IT" dirty="0"/>
          </a:p>
        </p:txBody>
      </p:sp>
    </p:spTree>
    <p:extLst>
      <p:ext uri="{BB962C8B-B14F-4D97-AF65-F5344CB8AC3E}">
        <p14:creationId xmlns:p14="http://schemas.microsoft.com/office/powerpoint/2010/main" val="217853837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4914</TotalTime>
  <Words>1025</Words>
  <Application>Microsoft Office PowerPoint</Application>
  <PresentationFormat>Widescreen</PresentationFormat>
  <Paragraphs>151</Paragraphs>
  <Slides>23</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23</vt:i4>
      </vt:variant>
    </vt:vector>
  </HeadingPairs>
  <TitlesOfParts>
    <vt:vector size="28" baseType="lpstr">
      <vt:lpstr>Arial</vt:lpstr>
      <vt:lpstr>Calibri</vt:lpstr>
      <vt:lpstr>Calibri Light</vt:lpstr>
      <vt:lpstr>Cambria Math</vt:lpstr>
      <vt:lpstr>Tema di Office</vt:lpstr>
      <vt:lpstr>Macroeconomics  Lecture 16 21.05.24</vt:lpstr>
      <vt:lpstr>Economic shocks and their propagation</vt:lpstr>
      <vt:lpstr>The multiplier model</vt:lpstr>
      <vt:lpstr>The multiplier model (2)</vt:lpstr>
      <vt:lpstr>The multiplier model: flash exercise</vt:lpstr>
      <vt:lpstr>The multiplier model: solutions</vt:lpstr>
      <vt:lpstr>The multiplier model (3)</vt:lpstr>
      <vt:lpstr>Impact of shocks on households:  ↓I →↓Y→↓co →↓↓Y</vt:lpstr>
      <vt:lpstr>Impact of shocks on households: ↓I →↓co →↓↓Y</vt:lpstr>
      <vt:lpstr>Impact of shocks on households: ↓I →↓co →↓↓Y</vt:lpstr>
      <vt:lpstr>Homeworks</vt:lpstr>
      <vt:lpstr>The multiplier model including government and net exports</vt:lpstr>
      <vt:lpstr>The consumption function</vt:lpstr>
      <vt:lpstr>The investment function</vt:lpstr>
      <vt:lpstr>Government budget balance</vt:lpstr>
      <vt:lpstr>Net exports</vt:lpstr>
      <vt:lpstr>The multiplier model including government and net exports</vt:lpstr>
      <vt:lpstr>Comparing multipliers</vt:lpstr>
      <vt:lpstr>The multiplier model: flash exercise</vt:lpstr>
      <vt:lpstr>The multiplier model: solutions</vt:lpstr>
      <vt:lpstr>The multiplier model: solutions</vt:lpstr>
      <vt:lpstr>The multiplier model: solutions</vt:lpstr>
      <vt:lpstr>The stabilizing role of the government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379</cp:revision>
  <dcterms:created xsi:type="dcterms:W3CDTF">2020-08-16T17:14:48Z</dcterms:created>
  <dcterms:modified xsi:type="dcterms:W3CDTF">2024-05-20T10:07:54Z</dcterms:modified>
</cp:coreProperties>
</file>