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45" r:id="rId2"/>
    <p:sldId id="319" r:id="rId3"/>
    <p:sldId id="332" r:id="rId4"/>
    <p:sldId id="321" r:id="rId5"/>
    <p:sldId id="336" r:id="rId6"/>
    <p:sldId id="337" r:id="rId7"/>
    <p:sldId id="338" r:id="rId8"/>
    <p:sldId id="339" r:id="rId9"/>
    <p:sldId id="340" r:id="rId10"/>
    <p:sldId id="341" r:id="rId11"/>
    <p:sldId id="343" r:id="rId12"/>
    <p:sldId id="342" r:id="rId13"/>
    <p:sldId id="346" r:id="rId14"/>
    <p:sldId id="347" r:id="rId15"/>
    <p:sldId id="327" r:id="rId16"/>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636" autoAdjust="0"/>
    <p:restoredTop sz="94660"/>
  </p:normalViewPr>
  <p:slideViewPr>
    <p:cSldViewPr snapToGrid="0">
      <p:cViewPr varScale="1">
        <p:scale>
          <a:sx n="69" d="100"/>
          <a:sy n="69" d="100"/>
        </p:scale>
        <p:origin x="61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21/05/2024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21/05/2024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21/05/2024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21/05/2024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21/05/2024</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21/05/2024</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21/05/2024</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21/05/2024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21/05/2024</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21/05/2024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21/05/2024</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21/05/2024</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a:bodyPr>
          <a:lstStyle/>
          <a:p>
            <a:r>
              <a:rPr lang="it-IT" sz="4600" dirty="0" err="1"/>
              <a:t>Macroeconomics</a:t>
            </a:r>
            <a:r>
              <a:rPr lang="it-IT" dirty="0" smtClean="0"/>
              <a:t> </a:t>
            </a:r>
            <a:br>
              <a:rPr lang="it-IT" dirty="0" smtClean="0"/>
            </a:br>
            <a:r>
              <a:rPr lang="it-IT" sz="3000" dirty="0" err="1" smtClean="0"/>
              <a:t>Lecture</a:t>
            </a:r>
            <a:r>
              <a:rPr lang="it-IT" sz="3000" dirty="0" smtClean="0"/>
              <a:t> 17</a:t>
            </a:r>
            <a:br>
              <a:rPr lang="it-IT" sz="3000" dirty="0" smtClean="0"/>
            </a:br>
            <a:r>
              <a:rPr lang="it-IT" sz="3000" dirty="0" smtClean="0"/>
              <a:t>22.05.24</a:t>
            </a:r>
            <a:endParaRPr lang="it-IT" sz="3000" dirty="0"/>
          </a:p>
        </p:txBody>
      </p:sp>
      <p:sp>
        <p:nvSpPr>
          <p:cNvPr id="3" name="Sottotitolo 2"/>
          <p:cNvSpPr>
            <a:spLocks noGrp="1"/>
          </p:cNvSpPr>
          <p:nvPr>
            <p:ph type="subTitle" idx="1"/>
          </p:nvPr>
        </p:nvSpPr>
        <p:spPr>
          <a:xfrm>
            <a:off x="1524000" y="3823710"/>
            <a:ext cx="9144000" cy="1655762"/>
          </a:xfrm>
        </p:spPr>
        <p:txBody>
          <a:bodyPr/>
          <a:lstStyle/>
          <a:p>
            <a:r>
              <a:rPr lang="it-IT" dirty="0" smtClean="0"/>
              <a:t>Paolo Paesani</a:t>
            </a:r>
          </a:p>
          <a:p>
            <a:r>
              <a:rPr lang="it-IT" dirty="0" err="1" smtClean="0"/>
              <a:t>University</a:t>
            </a:r>
            <a:r>
              <a:rPr lang="it-IT" dirty="0" smtClean="0"/>
              <a:t> of Rome Tor Vergata</a:t>
            </a:r>
          </a:p>
          <a:p>
            <a:r>
              <a:rPr lang="it-IT" dirty="0" err="1" smtClean="0"/>
              <a:t>Department</a:t>
            </a:r>
            <a:r>
              <a:rPr lang="it-IT" dirty="0" smtClean="0"/>
              <a:t> of </a:t>
            </a:r>
            <a:r>
              <a:rPr lang="it-IT" dirty="0" err="1" smtClean="0"/>
              <a:t>Economics</a:t>
            </a:r>
            <a:r>
              <a:rPr lang="it-IT" dirty="0" smtClean="0"/>
              <a:t> and Finance</a:t>
            </a:r>
          </a:p>
          <a:p>
            <a:endParaRPr lang="it-IT" dirty="0"/>
          </a:p>
        </p:txBody>
      </p:sp>
    </p:spTree>
    <p:extLst>
      <p:ext uri="{BB962C8B-B14F-4D97-AF65-F5344CB8AC3E}">
        <p14:creationId xmlns:p14="http://schemas.microsoft.com/office/powerpoint/2010/main" val="19771723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The </a:t>
            </a:r>
            <a:r>
              <a:rPr lang="it-IT" dirty="0" err="1" smtClean="0"/>
              <a:t>stabilizing</a:t>
            </a:r>
            <a:r>
              <a:rPr lang="it-IT" dirty="0" smtClean="0"/>
              <a:t> </a:t>
            </a:r>
            <a:r>
              <a:rPr lang="it-IT" dirty="0" err="1" smtClean="0"/>
              <a:t>role</a:t>
            </a:r>
            <a:r>
              <a:rPr lang="it-IT" dirty="0" smtClean="0"/>
              <a:t> of the </a:t>
            </a:r>
            <a:r>
              <a:rPr lang="it-IT" dirty="0" err="1" smtClean="0"/>
              <a:t>government</a:t>
            </a:r>
            <a:endParaRPr lang="it-IT" dirty="0"/>
          </a:p>
        </p:txBody>
      </p:sp>
      <p:sp>
        <p:nvSpPr>
          <p:cNvPr id="3" name="Segnaposto contenuto 2"/>
          <p:cNvSpPr>
            <a:spLocks noGrp="1"/>
          </p:cNvSpPr>
          <p:nvPr>
            <p:ph idx="1"/>
          </p:nvPr>
        </p:nvSpPr>
        <p:spPr/>
        <p:txBody>
          <a:bodyPr>
            <a:normAutofit fontScale="85000" lnSpcReduction="10000"/>
          </a:bodyPr>
          <a:lstStyle/>
          <a:p>
            <a:pPr lvl="0" fontAlgn="base"/>
            <a:r>
              <a:rPr lang="en-GB" i="1" dirty="0">
                <a:solidFill>
                  <a:srgbClr val="FF0000"/>
                </a:solidFill>
              </a:rPr>
              <a:t>The size of government</a:t>
            </a:r>
            <a:r>
              <a:rPr lang="en-GB" i="1" dirty="0"/>
              <a:t>:</a:t>
            </a:r>
            <a:r>
              <a:rPr lang="en-GB" dirty="0"/>
              <a:t> Unlike private investment, </a:t>
            </a:r>
            <a:r>
              <a:rPr lang="en-GB" dirty="0">
                <a:solidFill>
                  <a:srgbClr val="FF0000"/>
                </a:solidFill>
              </a:rPr>
              <a:t>government spending on consumption and investment is usually stable</a:t>
            </a:r>
            <a:r>
              <a:rPr lang="en-GB" dirty="0"/>
              <a:t>. Spending on health and education, which are the two largest government budget items in most countries, does not fluctuate with capacity utilization or with business confidence. These kinds of government spending stabilize the economy. As we have also seen, </a:t>
            </a:r>
            <a:r>
              <a:rPr lang="en-GB" dirty="0">
                <a:solidFill>
                  <a:srgbClr val="FF0000"/>
                </a:solidFill>
              </a:rPr>
              <a:t>a higher tax rate dampens fluctuations because it reduces the size of the multiplier</a:t>
            </a:r>
            <a:r>
              <a:rPr lang="en-GB" dirty="0"/>
              <a:t>.</a:t>
            </a:r>
            <a:endParaRPr lang="it-IT" dirty="0"/>
          </a:p>
          <a:p>
            <a:pPr lvl="0" fontAlgn="base"/>
            <a:r>
              <a:rPr lang="en-GB" i="1" dirty="0">
                <a:solidFill>
                  <a:srgbClr val="FF0000"/>
                </a:solidFill>
              </a:rPr>
              <a:t>The government provides unemployment benefits</a:t>
            </a:r>
            <a:r>
              <a:rPr lang="en-GB" i="1" dirty="0"/>
              <a:t>:</a:t>
            </a:r>
            <a:r>
              <a:rPr lang="en-GB" dirty="0"/>
              <a:t> Although households save to smooth fluctuations in income, few households save enough (that is, self-insure) to cope with an extended period of unemployment. So unem­ployment benefits help households to </a:t>
            </a:r>
            <a:r>
              <a:rPr lang="en-GB" dirty="0">
                <a:solidFill>
                  <a:srgbClr val="FF0000"/>
                </a:solidFill>
              </a:rPr>
              <a:t>smooth consumption</a:t>
            </a:r>
            <a:r>
              <a:rPr lang="en-GB" dirty="0"/>
              <a:t>. Other pro­grams to redistribute income to the poor have the same smoothing effect.</a:t>
            </a:r>
            <a:endParaRPr lang="it-IT" dirty="0"/>
          </a:p>
          <a:p>
            <a:r>
              <a:rPr lang="en-GB" i="1" dirty="0">
                <a:solidFill>
                  <a:srgbClr val="FF0000"/>
                </a:solidFill>
              </a:rPr>
              <a:t>The government can intervene</a:t>
            </a:r>
            <a:r>
              <a:rPr lang="en-GB" i="1" dirty="0"/>
              <a:t>:</a:t>
            </a:r>
            <a:r>
              <a:rPr lang="en-GB" dirty="0"/>
              <a:t> It can intervene deliberately to stabilize aggregate demand using </a:t>
            </a:r>
            <a:r>
              <a:rPr lang="en-GB" dirty="0" smtClean="0"/>
              <a:t>fiscal policy.</a:t>
            </a:r>
            <a:endParaRPr lang="it-IT" dirty="0"/>
          </a:p>
        </p:txBody>
      </p:sp>
    </p:spTree>
    <p:extLst>
      <p:ext uri="{BB962C8B-B14F-4D97-AF65-F5344CB8AC3E}">
        <p14:creationId xmlns:p14="http://schemas.microsoft.com/office/powerpoint/2010/main" val="4187337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pPr algn="ctr"/>
            <a:r>
              <a:rPr lang="it-IT" dirty="0" err="1" smtClean="0">
                <a:solidFill>
                  <a:srgbClr val="FF0000"/>
                </a:solidFill>
              </a:rPr>
              <a:t>Unemployment</a:t>
            </a:r>
            <a:r>
              <a:rPr lang="it-IT" dirty="0" smtClean="0">
                <a:solidFill>
                  <a:srgbClr val="FF0000"/>
                </a:solidFill>
              </a:rPr>
              <a:t> benefits: </a:t>
            </a:r>
            <a:r>
              <a:rPr lang="it-IT" dirty="0" err="1" smtClean="0">
                <a:solidFill>
                  <a:srgbClr val="FF0000"/>
                </a:solidFill>
              </a:rPr>
              <a:t>automatic</a:t>
            </a:r>
            <a:r>
              <a:rPr lang="it-IT" dirty="0" smtClean="0">
                <a:solidFill>
                  <a:srgbClr val="FF0000"/>
                </a:solidFill>
              </a:rPr>
              <a:t> </a:t>
            </a:r>
            <a:r>
              <a:rPr lang="it-IT" dirty="0" err="1" smtClean="0">
                <a:solidFill>
                  <a:srgbClr val="FF0000"/>
                </a:solidFill>
              </a:rPr>
              <a:t>stabilizers</a:t>
            </a:r>
            <a:r>
              <a:rPr lang="it-IT" dirty="0" smtClean="0"/>
              <a:t/>
            </a:r>
            <a:br>
              <a:rPr lang="it-IT" dirty="0" smtClean="0"/>
            </a:br>
            <a:r>
              <a:rPr lang="it-IT" dirty="0" smtClean="0"/>
              <a:t>↓I, </a:t>
            </a:r>
            <a:r>
              <a:rPr lang="it-IT" dirty="0"/>
              <a:t>↓ </a:t>
            </a:r>
            <a:r>
              <a:rPr lang="it-IT" dirty="0" smtClean="0"/>
              <a:t>X</a:t>
            </a:r>
            <a:r>
              <a:rPr lang="it-IT" dirty="0" smtClean="0">
                <a:cs typeface="Calibri" panose="020F0502020204030204" pitchFamily="34" charset="0"/>
              </a:rPr>
              <a:t>→↓Y→↑</a:t>
            </a:r>
            <a:r>
              <a:rPr lang="it-IT" dirty="0" err="1" smtClean="0">
                <a:cs typeface="Calibri" panose="020F0502020204030204" pitchFamily="34" charset="0"/>
              </a:rPr>
              <a:t>unempl</a:t>
            </a:r>
            <a:r>
              <a:rPr lang="it-IT" dirty="0" smtClean="0">
                <a:cs typeface="Calibri" panose="020F0502020204030204" pitchFamily="34" charset="0"/>
              </a:rPr>
              <a:t>→↑GTR→↑</a:t>
            </a:r>
            <a:r>
              <a:rPr lang="it-IT" dirty="0" smtClean="0"/>
              <a:t>c</a:t>
            </a:r>
            <a:r>
              <a:rPr lang="it-IT" baseline="-25000" dirty="0" smtClean="0"/>
              <a:t>0</a:t>
            </a:r>
            <a:r>
              <a:rPr lang="it-IT" dirty="0" smtClean="0">
                <a:cs typeface="Calibri" panose="020F0502020204030204" pitchFamily="34" charset="0"/>
              </a:rPr>
              <a:t> →↑Y</a:t>
            </a:r>
            <a:endParaRPr lang="it-IT" dirty="0"/>
          </a:p>
        </p:txBody>
      </p:sp>
      <p:sp>
        <p:nvSpPr>
          <p:cNvPr id="3" name="Segnaposto contenuto 2"/>
          <p:cNvSpPr>
            <a:spLocks noGrp="1"/>
          </p:cNvSpPr>
          <p:nvPr>
            <p:ph idx="1"/>
          </p:nvPr>
        </p:nvSpPr>
        <p:spPr/>
        <p:txBody>
          <a:bodyPr>
            <a:normAutofit fontScale="77500" lnSpcReduction="20000"/>
          </a:bodyPr>
          <a:lstStyle/>
          <a:p>
            <a:r>
              <a:rPr lang="en-GB" dirty="0" smtClean="0">
                <a:solidFill>
                  <a:srgbClr val="FF0000"/>
                </a:solidFill>
              </a:rPr>
              <a:t>Could </a:t>
            </a:r>
            <a:r>
              <a:rPr lang="en-GB" dirty="0">
                <a:solidFill>
                  <a:srgbClr val="FF0000"/>
                </a:solidFill>
              </a:rPr>
              <a:t>workers insure privately against job loss? </a:t>
            </a:r>
            <a:r>
              <a:rPr lang="en-GB" dirty="0"/>
              <a:t>There are also three reasons why the private market fails, and therefore governments provide unemployment insurance in the form of unemployment benefits:</a:t>
            </a:r>
            <a:endParaRPr lang="it-IT" dirty="0"/>
          </a:p>
          <a:p>
            <a:r>
              <a:rPr lang="en-US" i="1" dirty="0" smtClean="0">
                <a:solidFill>
                  <a:srgbClr val="FF0000"/>
                </a:solidFill>
              </a:rPr>
              <a:t>Correlated </a:t>
            </a:r>
            <a:r>
              <a:rPr lang="en-US" i="1" dirty="0">
                <a:solidFill>
                  <a:srgbClr val="FF0000"/>
                </a:solidFill>
              </a:rPr>
              <a:t>risk</a:t>
            </a:r>
            <a:r>
              <a:rPr lang="en-US" dirty="0"/>
              <a:t>: In a recession, job loss will be widespread. This means that there will be a surge in insurance claims across the economy and a private provider may be unable to pay out on the scale required. </a:t>
            </a:r>
            <a:endParaRPr lang="en-US" dirty="0" smtClean="0"/>
          </a:p>
          <a:p>
            <a:r>
              <a:rPr lang="en-GB" dirty="0" smtClean="0"/>
              <a:t>Insurance companies cannot </a:t>
            </a:r>
            <a:r>
              <a:rPr lang="en-GB" dirty="0"/>
              <a:t>observe the reason for the job loss so </a:t>
            </a:r>
            <a:r>
              <a:rPr lang="en-GB" dirty="0" smtClean="0"/>
              <a:t>they </a:t>
            </a:r>
            <a:r>
              <a:rPr lang="en-GB" dirty="0"/>
              <a:t>would have to insure the employee against a firm cutting back employment due to lack of demand, as well as the worker being fired for inadequate work. This creates a </a:t>
            </a:r>
            <a:r>
              <a:rPr lang="en-GB" i="1" dirty="0">
                <a:solidFill>
                  <a:srgbClr val="FF0000"/>
                </a:solidFill>
              </a:rPr>
              <a:t>moral hazard</a:t>
            </a:r>
            <a:r>
              <a:rPr lang="en-GB" dirty="0"/>
              <a:t>, because a well-insured person is expected to make less of an effort on the job</a:t>
            </a:r>
            <a:r>
              <a:rPr lang="en-GB" dirty="0" smtClean="0"/>
              <a:t>.</a:t>
            </a:r>
          </a:p>
          <a:p>
            <a:r>
              <a:rPr lang="en-GB" dirty="0"/>
              <a:t> Suppose you learn that your firm is in difficulty, but the insurance company does not. This is another example of</a:t>
            </a:r>
            <a:r>
              <a:rPr lang="en-GB" b="1" i="1" dirty="0">
                <a:solidFill>
                  <a:srgbClr val="FF0000"/>
                </a:solidFill>
              </a:rPr>
              <a:t> asymmetric information</a:t>
            </a:r>
            <a:r>
              <a:rPr lang="en-GB" dirty="0"/>
              <a:t>. You will therefore buy insurance when you learn of the likely closure of the firm, and it will be provided at good rates because the insurance company does not know that you are likely to make a claim on them. Workers who know their firm is performing well will not buy insurance. </a:t>
            </a:r>
            <a:endParaRPr lang="it-IT" dirty="0"/>
          </a:p>
          <a:p>
            <a:endParaRPr lang="it-IT" dirty="0"/>
          </a:p>
        </p:txBody>
      </p:sp>
    </p:spTree>
    <p:extLst>
      <p:ext uri="{BB962C8B-B14F-4D97-AF65-F5344CB8AC3E}">
        <p14:creationId xmlns:p14="http://schemas.microsoft.com/office/powerpoint/2010/main" val="3938569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magine 2"/>
          <p:cNvPicPr>
            <a:picLocks noChangeAspect="1"/>
          </p:cNvPicPr>
          <p:nvPr/>
        </p:nvPicPr>
        <p:blipFill>
          <a:blip r:embed="rId2"/>
          <a:stretch>
            <a:fillRect/>
          </a:stretch>
        </p:blipFill>
        <p:spPr>
          <a:xfrm>
            <a:off x="1450109" y="397638"/>
            <a:ext cx="9291782" cy="6062724"/>
          </a:xfrm>
          <a:prstGeom prst="rect">
            <a:avLst/>
          </a:prstGeom>
        </p:spPr>
      </p:pic>
    </p:spTree>
    <p:extLst>
      <p:ext uri="{BB962C8B-B14F-4D97-AF65-F5344CB8AC3E}">
        <p14:creationId xmlns:p14="http://schemas.microsoft.com/office/powerpoint/2010/main" val="1699625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28964" y="291235"/>
            <a:ext cx="10515600" cy="1325563"/>
          </a:xfrm>
        </p:spPr>
        <p:txBody>
          <a:bodyPr>
            <a:normAutofit/>
          </a:bodyPr>
          <a:lstStyle/>
          <a:p>
            <a:pPr algn="ctr"/>
            <a:r>
              <a:rPr lang="it-IT" sz="4000" dirty="0" err="1">
                <a:solidFill>
                  <a:srgbClr val="FF0000"/>
                </a:solidFill>
              </a:rPr>
              <a:t>Destabilizing</a:t>
            </a:r>
            <a:r>
              <a:rPr lang="it-IT" sz="4000" dirty="0">
                <a:solidFill>
                  <a:srgbClr val="FF0000"/>
                </a:solidFill>
              </a:rPr>
              <a:t> fiscal policy</a:t>
            </a:r>
            <a:r>
              <a:rPr lang="it-IT" sz="4000" dirty="0" smtClean="0"/>
              <a:t/>
            </a:r>
            <a:br>
              <a:rPr lang="it-IT" sz="4000" dirty="0" smtClean="0"/>
            </a:br>
            <a:r>
              <a:rPr lang="it-IT" sz="4000" dirty="0" smtClean="0"/>
              <a:t>↓I</a:t>
            </a:r>
            <a:r>
              <a:rPr lang="it-IT" sz="4000" dirty="0" smtClean="0">
                <a:cs typeface="Calibri" panose="020F0502020204030204" pitchFamily="34" charset="0"/>
              </a:rPr>
              <a:t>→</a:t>
            </a:r>
            <a:r>
              <a:rPr lang="it-IT" sz="4000" dirty="0" smtClean="0"/>
              <a:t>↓Y</a:t>
            </a:r>
            <a:r>
              <a:rPr lang="it-IT" sz="4000" dirty="0">
                <a:cs typeface="Calibri" panose="020F0502020204030204" pitchFamily="34" charset="0"/>
              </a:rPr>
              <a:t> </a:t>
            </a:r>
            <a:r>
              <a:rPr lang="it-IT" sz="4000" dirty="0" smtClean="0">
                <a:cs typeface="Calibri" panose="020F0502020204030204" pitchFamily="34" charset="0"/>
              </a:rPr>
              <a:t>→</a:t>
            </a:r>
            <a:r>
              <a:rPr lang="it-IT" sz="4000" dirty="0" smtClean="0"/>
              <a:t>↓</a:t>
            </a:r>
            <a:r>
              <a:rPr lang="it-IT" sz="4000" dirty="0" err="1" smtClean="0">
                <a:solidFill>
                  <a:srgbClr val="FF0000"/>
                </a:solidFill>
              </a:rPr>
              <a:t>Tax</a:t>
            </a:r>
            <a:r>
              <a:rPr lang="it-IT" sz="4000" dirty="0" smtClean="0">
                <a:solidFill>
                  <a:srgbClr val="FF0000"/>
                </a:solidFill>
              </a:rPr>
              <a:t>=</a:t>
            </a:r>
            <a:r>
              <a:rPr lang="it-IT" sz="4000" dirty="0" err="1" smtClean="0">
                <a:solidFill>
                  <a:srgbClr val="FF0000"/>
                </a:solidFill>
              </a:rPr>
              <a:t>tY</a:t>
            </a:r>
            <a:r>
              <a:rPr lang="it-IT" sz="4000" dirty="0" smtClean="0"/>
              <a:t> </a:t>
            </a:r>
            <a:r>
              <a:rPr lang="it-IT" sz="4000" dirty="0" smtClean="0">
                <a:cs typeface="Calibri" panose="020F0502020204030204" pitchFamily="34" charset="0"/>
              </a:rPr>
              <a:t>→↑(G-T) →</a:t>
            </a:r>
            <a:r>
              <a:rPr lang="it-IT" sz="4000" dirty="0" smtClean="0"/>
              <a:t>↓G</a:t>
            </a:r>
            <a:r>
              <a:rPr lang="it-IT" sz="4000" dirty="0">
                <a:cs typeface="Calibri" panose="020F0502020204030204" pitchFamily="34" charset="0"/>
              </a:rPr>
              <a:t> </a:t>
            </a:r>
            <a:r>
              <a:rPr lang="it-IT" sz="4000" dirty="0" smtClean="0">
                <a:cs typeface="Calibri" panose="020F0502020204030204" pitchFamily="34" charset="0"/>
              </a:rPr>
              <a:t>→</a:t>
            </a:r>
            <a:r>
              <a:rPr lang="it-IT" sz="4000" dirty="0" smtClean="0"/>
              <a:t>↓↓Y</a:t>
            </a:r>
            <a:endParaRPr lang="it-IT" sz="4000" dirty="0"/>
          </a:p>
        </p:txBody>
      </p:sp>
      <p:pic>
        <p:nvPicPr>
          <p:cNvPr id="4" name="Immagine 3"/>
          <p:cNvPicPr>
            <a:picLocks noChangeAspect="1"/>
          </p:cNvPicPr>
          <p:nvPr/>
        </p:nvPicPr>
        <p:blipFill>
          <a:blip r:embed="rId2"/>
          <a:stretch>
            <a:fillRect/>
          </a:stretch>
        </p:blipFill>
        <p:spPr>
          <a:xfrm>
            <a:off x="2281381" y="1690688"/>
            <a:ext cx="7989455" cy="5117801"/>
          </a:xfrm>
          <a:prstGeom prst="rect">
            <a:avLst/>
          </a:prstGeom>
        </p:spPr>
      </p:pic>
    </p:spTree>
    <p:extLst>
      <p:ext uri="{BB962C8B-B14F-4D97-AF65-F5344CB8AC3E}">
        <p14:creationId xmlns:p14="http://schemas.microsoft.com/office/powerpoint/2010/main" val="150997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Observations</a:t>
            </a:r>
            <a:r>
              <a:rPr lang="it-IT" dirty="0" smtClean="0"/>
              <a:t> </a:t>
            </a:r>
            <a:r>
              <a:rPr lang="it-IT" dirty="0" err="1" smtClean="0"/>
              <a:t>about</a:t>
            </a:r>
            <a:r>
              <a:rPr lang="it-IT" dirty="0" smtClean="0"/>
              <a:t> the </a:t>
            </a:r>
            <a:r>
              <a:rPr lang="it-IT" dirty="0" err="1" smtClean="0"/>
              <a:t>multiplier</a:t>
            </a:r>
            <a:endParaRPr lang="it-IT" dirty="0"/>
          </a:p>
        </p:txBody>
      </p:sp>
      <p:sp>
        <p:nvSpPr>
          <p:cNvPr id="3" name="Segnaposto contenuto 2"/>
          <p:cNvSpPr>
            <a:spLocks noGrp="1"/>
          </p:cNvSpPr>
          <p:nvPr>
            <p:ph idx="1"/>
          </p:nvPr>
        </p:nvSpPr>
        <p:spPr/>
        <p:txBody>
          <a:bodyPr>
            <a:normAutofit fontScale="70000" lnSpcReduction="20000"/>
          </a:bodyPr>
          <a:lstStyle/>
          <a:p>
            <a:r>
              <a:rPr lang="en-US" dirty="0"/>
              <a:t>When we apply the model to the real world, it is important to realize that </a:t>
            </a:r>
            <a:r>
              <a:rPr lang="en-US" dirty="0">
                <a:solidFill>
                  <a:srgbClr val="FF0000"/>
                </a:solidFill>
              </a:rPr>
              <a:t>there is no single multiplier that applies at all times</a:t>
            </a:r>
            <a:r>
              <a:rPr lang="en-US" dirty="0" smtClean="0"/>
              <a:t>.</a:t>
            </a:r>
          </a:p>
          <a:p>
            <a:r>
              <a:rPr lang="en-US" dirty="0" smtClean="0"/>
              <a:t>1/(1-c1);  1/[1-c1(1-t) +m]</a:t>
            </a:r>
          </a:p>
          <a:p>
            <a:r>
              <a:rPr lang="en-US" dirty="0" smtClean="0"/>
              <a:t>Full capacity level? In the short run, K is given, land is given, to a certain extent </a:t>
            </a:r>
            <a:r>
              <a:rPr lang="en-US" dirty="0" err="1" smtClean="0"/>
              <a:t>Labour</a:t>
            </a:r>
            <a:r>
              <a:rPr lang="en-US" dirty="0" smtClean="0"/>
              <a:t> force is given but leve</a:t>
            </a:r>
            <a:r>
              <a:rPr lang="en-US" dirty="0"/>
              <a:t>l</a:t>
            </a:r>
            <a:r>
              <a:rPr lang="en-US" dirty="0" smtClean="0"/>
              <a:t> of use varies in the short run</a:t>
            </a:r>
          </a:p>
          <a:p>
            <a:r>
              <a:rPr lang="en-US" dirty="0">
                <a:solidFill>
                  <a:srgbClr val="FF0000"/>
                </a:solidFill>
              </a:rPr>
              <a:t>The multiplier will be a different size if the economy is operating at full capacity utilization and low unemployment than in a recession</a:t>
            </a:r>
            <a:r>
              <a:rPr lang="en-US" dirty="0"/>
              <a:t>. With fully employed resources, a 1% increase in government spending would </a:t>
            </a:r>
            <a:r>
              <a:rPr lang="en-US" dirty="0" smtClean="0"/>
              <a:t>displace some private spending (crowding out) […] </a:t>
            </a:r>
            <a:r>
              <a:rPr lang="en-US" dirty="0"/>
              <a:t>We would not normally expect a government to undertake a fiscal expansion when unemployment is very </a:t>
            </a:r>
            <a:r>
              <a:rPr lang="en-US" dirty="0" smtClean="0"/>
              <a:t>low. </a:t>
            </a:r>
          </a:p>
          <a:p>
            <a:r>
              <a:rPr lang="en-US" dirty="0">
                <a:solidFill>
                  <a:srgbClr val="FF0000"/>
                </a:solidFill>
              </a:rPr>
              <a:t>The size of the multiplier will also depend on the expectations of firms and businesses</a:t>
            </a:r>
            <a:r>
              <a:rPr lang="en-US" dirty="0"/>
              <a:t>. </a:t>
            </a:r>
            <a:r>
              <a:rPr lang="en-US" dirty="0" smtClean="0"/>
              <a:t>Households </a:t>
            </a:r>
            <a:r>
              <a:rPr lang="en-US" dirty="0"/>
              <a:t>and firms react to policy changes, but they also anticipate them. For example, if firms anticipate that the government will stabilize the economy following a negative shock, this will support business confidence, and the policymaker will be able to use a smaller stimulus. Alternatively, if households think that higher government spending will be followed by higher taxes, those who have the ability to save may put aside more of their money to pay the extra taxes. If this happened, it would reduce the impact of the stimulus.</a:t>
            </a:r>
            <a:endParaRPr lang="it-IT" dirty="0"/>
          </a:p>
        </p:txBody>
      </p:sp>
    </p:spTree>
    <p:extLst>
      <p:ext uri="{BB962C8B-B14F-4D97-AF65-F5344CB8AC3E}">
        <p14:creationId xmlns:p14="http://schemas.microsoft.com/office/powerpoint/2010/main" val="4220979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Observations</a:t>
            </a:r>
            <a:r>
              <a:rPr lang="it-IT" dirty="0" smtClean="0"/>
              <a:t> </a:t>
            </a:r>
            <a:r>
              <a:rPr lang="it-IT" dirty="0" err="1" smtClean="0"/>
              <a:t>about</a:t>
            </a:r>
            <a:r>
              <a:rPr lang="it-IT" dirty="0" smtClean="0"/>
              <a:t> the </a:t>
            </a:r>
            <a:r>
              <a:rPr lang="it-IT" dirty="0" err="1" smtClean="0"/>
              <a:t>multiplier</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a:bodyPr>
              <a:lstStyle/>
              <a:p>
                <a:r>
                  <a:rPr lang="en-US" dirty="0" smtClean="0">
                    <a:solidFill>
                      <a:srgbClr val="FF0000"/>
                    </a:solidFill>
                  </a:rPr>
                  <a:t>Crowding out</a:t>
                </a:r>
              </a:p>
              <a:p>
                <a14:m>
                  <m:oMath xmlns:m="http://schemas.openxmlformats.org/officeDocument/2006/math">
                    <m:r>
                      <a:rPr lang="it-IT"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𝐺</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𝑇𝐴𝑋</m:t>
                    </m:r>
                    <m:r>
                      <a:rPr lang="it-IT" b="0" i="1" smtClean="0">
                        <a:latin typeface="Cambria Math" panose="02040503050406030204" pitchFamily="18" charset="0"/>
                        <a:ea typeface="Cambria Math" panose="02040503050406030204" pitchFamily="18" charset="0"/>
                      </a:rPr>
                      <m:t>→↑</m:t>
                    </m:r>
                    <m:d>
                      <m:dPr>
                        <m:ctrlPr>
                          <a:rPr lang="it-IT" b="0" i="1" smtClean="0">
                            <a:latin typeface="Cambria Math" panose="02040503050406030204" pitchFamily="18" charset="0"/>
                            <a:ea typeface="Cambria Math" panose="02040503050406030204" pitchFamily="18" charset="0"/>
                          </a:rPr>
                        </m:ctrlPr>
                      </m:dPr>
                      <m:e>
                        <m:r>
                          <a:rPr lang="it-IT" b="0" i="1" smtClean="0">
                            <a:latin typeface="Cambria Math" panose="02040503050406030204" pitchFamily="18" charset="0"/>
                            <a:ea typeface="Cambria Math" panose="02040503050406030204" pitchFamily="18" charset="0"/>
                          </a:rPr>
                          <m:t>𝐺</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𝑇</m:t>
                        </m:r>
                      </m:e>
                    </m:d>
                    <m:r>
                      <a:rPr lang="it-IT" b="0" i="1" smtClean="0">
                        <a:latin typeface="Cambria Math" panose="02040503050406030204" pitchFamily="18" charset="0"/>
                        <a:ea typeface="Cambria Math" panose="02040503050406030204" pitchFamily="18" charset="0"/>
                      </a:rPr>
                      <m:t>→</m:t>
                    </m:r>
                    <m:m>
                      <m:mPr>
                        <m:mcs>
                          <m:mc>
                            <m:mcPr>
                              <m:count m:val="1"/>
                              <m:mcJc m:val="center"/>
                            </m:mcPr>
                          </m:mc>
                        </m:mcs>
                        <m:ctrlPr>
                          <a:rPr lang="it-IT" b="0" i="1" smtClean="0">
                            <a:latin typeface="Cambria Math" panose="02040503050406030204" pitchFamily="18" charset="0"/>
                            <a:ea typeface="Cambria Math" panose="02040503050406030204" pitchFamily="18" charset="0"/>
                          </a:rPr>
                        </m:ctrlPr>
                      </m:mPr>
                      <m:mr>
                        <m:e>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𝑌</m:t>
                          </m:r>
                          <m:r>
                            <a:rPr lang="it-IT" b="0" i="1" smtClean="0">
                              <a:latin typeface="Cambria Math" panose="02040503050406030204" pitchFamily="18" charset="0"/>
                              <a:ea typeface="Cambria Math" panose="02040503050406030204" pitchFamily="18" charset="0"/>
                            </a:rPr>
                            <m:t> </m:t>
                          </m:r>
                          <m:d>
                            <m:dPr>
                              <m:ctrlPr>
                                <a:rPr lang="it-IT" b="0" i="1" smtClean="0">
                                  <a:latin typeface="Cambria Math" panose="02040503050406030204" pitchFamily="18" charset="0"/>
                                  <a:ea typeface="Cambria Math" panose="02040503050406030204" pitchFamily="18" charset="0"/>
                                </a:rPr>
                              </m:ctrlPr>
                            </m:dPr>
                            <m:e>
                              <m:r>
                                <a:rPr lang="it-IT" b="0" i="1" smtClean="0">
                                  <a:latin typeface="Cambria Math" panose="02040503050406030204" pitchFamily="18" charset="0"/>
                                  <a:ea typeface="Cambria Math" panose="02040503050406030204" pitchFamily="18" charset="0"/>
                                </a:rPr>
                                <m:t>𝑓𝑖𝑠𝑐𝑎𝑙</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𝑒𝑥𝑝𝑎𝑛𝑠𝑖𝑜𝑛</m:t>
                              </m:r>
                            </m:e>
                          </m:d>
                        </m:e>
                      </m:mr>
                      <m:mr>
                        <m:e>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𝑟</m:t>
                          </m:r>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𝐼</m:t>
                          </m:r>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𝑌</m:t>
                          </m:r>
                          <m:r>
                            <a:rPr lang="it-IT" b="0" i="1" smtClean="0">
                              <a:latin typeface="Cambria Math" panose="02040503050406030204" pitchFamily="18" charset="0"/>
                              <a:ea typeface="Cambria Math" panose="02040503050406030204" pitchFamily="18" charset="0"/>
                            </a:rPr>
                            <m:t> </m:t>
                          </m:r>
                          <m:d>
                            <m:dPr>
                              <m:ctrlPr>
                                <a:rPr lang="it-IT" b="0" i="1" smtClean="0">
                                  <a:latin typeface="Cambria Math" panose="02040503050406030204" pitchFamily="18" charset="0"/>
                                  <a:ea typeface="Cambria Math" panose="02040503050406030204" pitchFamily="18" charset="0"/>
                                </a:rPr>
                              </m:ctrlPr>
                            </m:dPr>
                            <m:e>
                              <m:r>
                                <a:rPr lang="it-IT" b="0" i="1" smtClean="0">
                                  <a:latin typeface="Cambria Math" panose="02040503050406030204" pitchFamily="18" charset="0"/>
                                  <a:ea typeface="Cambria Math" panose="02040503050406030204" pitchFamily="18" charset="0"/>
                                </a:rPr>
                                <m:t>𝑐𝑟𝑜𝑤𝑑𝑖𝑛𝑔</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𝑜𝑢𝑡</m:t>
                              </m:r>
                            </m:e>
                          </m:d>
                        </m:e>
                      </m:mr>
                    </m:m>
                  </m:oMath>
                </a14:m>
                <a:endParaRPr lang="it-IT" b="0" dirty="0" smtClean="0">
                  <a:ea typeface="Cambria Math" panose="02040503050406030204" pitchFamily="18" charset="0"/>
                </a:endParaRPr>
              </a:p>
              <a:p>
                <a:r>
                  <a:rPr lang="en-US" dirty="0">
                    <a:solidFill>
                      <a:srgbClr val="FF0000"/>
                    </a:solidFill>
                  </a:rPr>
                  <a:t>Crowding </a:t>
                </a:r>
                <a:r>
                  <a:rPr lang="en-US" dirty="0" smtClean="0">
                    <a:solidFill>
                      <a:srgbClr val="FF0000"/>
                    </a:solidFill>
                  </a:rPr>
                  <a:t>in (Expansionary austerity)</a:t>
                </a:r>
                <a:endParaRPr lang="en-US" dirty="0">
                  <a:solidFill>
                    <a:srgbClr val="FF0000"/>
                  </a:solidFill>
                </a:endParaRPr>
              </a:p>
              <a:p>
                <a14:m>
                  <m:oMath xmlns:m="http://schemas.openxmlformats.org/officeDocument/2006/math">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𝐺</m:t>
                    </m:r>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𝑇𝐴𝑋</m:t>
                    </m:r>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𝐺</m:t>
                    </m:r>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𝑇</m:t>
                    </m:r>
                    <m:r>
                      <a:rPr lang="it-IT" i="1">
                        <a:latin typeface="Cambria Math" panose="02040503050406030204" pitchFamily="18" charset="0"/>
                        <a:ea typeface="Cambria Math" panose="02040503050406030204" pitchFamily="18" charset="0"/>
                      </a:rPr>
                      <m:t>)→</m:t>
                    </m:r>
                    <m:m>
                      <m:mPr>
                        <m:mcs>
                          <m:mc>
                            <m:mcPr>
                              <m:count m:val="1"/>
                              <m:mcJc m:val="center"/>
                            </m:mcPr>
                          </m:mc>
                        </m:mcs>
                        <m:ctrlPr>
                          <a:rPr lang="it-IT" i="1">
                            <a:latin typeface="Cambria Math" panose="02040503050406030204" pitchFamily="18" charset="0"/>
                            <a:ea typeface="Cambria Math" panose="02040503050406030204" pitchFamily="18" charset="0"/>
                          </a:rPr>
                        </m:ctrlPr>
                      </m:mPr>
                      <m:mr>
                        <m:e>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𝑌</m:t>
                          </m:r>
                          <m:r>
                            <a:rPr lang="it-IT" i="1">
                              <a:latin typeface="Cambria Math" panose="02040503050406030204" pitchFamily="18" charset="0"/>
                              <a:ea typeface="Cambria Math" panose="02040503050406030204" pitchFamily="18" charset="0"/>
                            </a:rPr>
                            <m:t> (</m:t>
                          </m:r>
                          <m:r>
                            <a:rPr lang="it-IT" i="1">
                              <a:latin typeface="Cambria Math" panose="02040503050406030204" pitchFamily="18" charset="0"/>
                              <a:ea typeface="Cambria Math" panose="02040503050406030204" pitchFamily="18" charset="0"/>
                            </a:rPr>
                            <m:t>𝑓𝑖𝑠𝑐𝑎𝑙</m:t>
                          </m:r>
                          <m:r>
                            <a:rPr lang="it-IT" i="1">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𝑟𝑒𝑠𝑡𝑟𝑖𝑐𝑡𝑖𝑜𝑛</m:t>
                          </m:r>
                          <m:r>
                            <a:rPr lang="it-IT" i="1">
                              <a:latin typeface="Cambria Math" panose="02040503050406030204" pitchFamily="18" charset="0"/>
                              <a:ea typeface="Cambria Math" panose="02040503050406030204" pitchFamily="18" charset="0"/>
                            </a:rPr>
                            <m:t>)</m:t>
                          </m:r>
                        </m:e>
                      </m:mr>
                      <m:mr>
                        <m:e>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𝑟</m:t>
                          </m:r>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𝐼</m:t>
                          </m:r>
                          <m:r>
                            <a:rPr lang="it-IT" i="1">
                              <a:latin typeface="Cambria Math" panose="02040503050406030204" pitchFamily="18" charset="0"/>
                              <a:ea typeface="Cambria Math" panose="02040503050406030204" pitchFamily="18" charset="0"/>
                            </a:rPr>
                            <m:t>→↑↑</m:t>
                          </m:r>
                          <m:r>
                            <a:rPr lang="it-IT" i="1">
                              <a:solidFill>
                                <a:srgbClr val="FF0000"/>
                              </a:solidFill>
                              <a:latin typeface="Cambria Math" panose="02040503050406030204" pitchFamily="18" charset="0"/>
                              <a:ea typeface="Cambria Math" panose="02040503050406030204" pitchFamily="18" charset="0"/>
                            </a:rPr>
                            <m:t>𝑌</m:t>
                          </m:r>
                          <m:r>
                            <a:rPr lang="it-IT" i="1">
                              <a:solidFill>
                                <a:srgbClr val="FF0000"/>
                              </a:solidFill>
                              <a:latin typeface="Cambria Math" panose="02040503050406030204" pitchFamily="18" charset="0"/>
                              <a:ea typeface="Cambria Math" panose="02040503050406030204" pitchFamily="18" charset="0"/>
                            </a:rPr>
                            <m:t> (</m:t>
                          </m:r>
                          <m:r>
                            <a:rPr lang="it-IT" i="1">
                              <a:solidFill>
                                <a:srgbClr val="FF0000"/>
                              </a:solidFill>
                              <a:latin typeface="Cambria Math" panose="02040503050406030204" pitchFamily="18" charset="0"/>
                              <a:ea typeface="Cambria Math" panose="02040503050406030204" pitchFamily="18" charset="0"/>
                            </a:rPr>
                            <m:t>𝑐𝑟𝑜𝑤𝑑𝑖𝑛𝑔</m:t>
                          </m:r>
                          <m:r>
                            <a:rPr lang="it-IT" i="1">
                              <a:solidFill>
                                <a:srgbClr val="FF0000"/>
                              </a:solidFill>
                              <a:latin typeface="Cambria Math" panose="02040503050406030204" pitchFamily="18" charset="0"/>
                              <a:ea typeface="Cambria Math" panose="02040503050406030204" pitchFamily="18" charset="0"/>
                            </a:rPr>
                            <m:t> </m:t>
                          </m:r>
                          <m:r>
                            <a:rPr lang="it-IT" b="0" i="1" smtClean="0">
                              <a:solidFill>
                                <a:srgbClr val="FF0000"/>
                              </a:solidFill>
                              <a:latin typeface="Cambria Math" panose="02040503050406030204" pitchFamily="18" charset="0"/>
                              <a:ea typeface="Cambria Math" panose="02040503050406030204" pitchFamily="18" charset="0"/>
                            </a:rPr>
                            <m:t>𝑖𝑛</m:t>
                          </m:r>
                          <m:r>
                            <a:rPr lang="it-IT" i="1">
                              <a:solidFill>
                                <a:srgbClr val="FF0000"/>
                              </a:solidFill>
                              <a:latin typeface="Cambria Math" panose="02040503050406030204" pitchFamily="18" charset="0"/>
                              <a:ea typeface="Cambria Math" panose="02040503050406030204" pitchFamily="18" charset="0"/>
                            </a:rPr>
                            <m:t>)</m:t>
                          </m:r>
                        </m:e>
                      </m:mr>
                    </m:m>
                  </m:oMath>
                </a14:m>
                <a:endParaRPr lang="it-IT" dirty="0" smtClean="0"/>
              </a:p>
              <a:p>
                <a:r>
                  <a:rPr lang="en-US" dirty="0" smtClean="0">
                    <a:solidFill>
                      <a:srgbClr val="FF0000"/>
                    </a:solidFill>
                  </a:rPr>
                  <a:t>Expectation effects</a:t>
                </a:r>
                <a:endParaRPr lang="en-US" dirty="0">
                  <a:solidFill>
                    <a:srgbClr val="FF0000"/>
                  </a:solidFill>
                </a:endParaRPr>
              </a:p>
              <a:p>
                <a14:m>
                  <m:oMath xmlns:m="http://schemas.openxmlformats.org/officeDocument/2006/math">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𝐺</m:t>
                    </m:r>
                    <m:r>
                      <a:rPr lang="it-IT" i="1">
                        <a:latin typeface="Cambria Math" panose="02040503050406030204" pitchFamily="18" charset="0"/>
                        <a:ea typeface="Cambria Math" panose="02040503050406030204" pitchFamily="18" charset="0"/>
                      </a:rPr>
                      <m:t>,→↓</m:t>
                    </m:r>
                    <m:sSup>
                      <m:sSupPr>
                        <m:ctrlPr>
                          <a:rPr lang="it-IT" i="1" smtClean="0">
                            <a:latin typeface="Cambria Math" panose="02040503050406030204" pitchFamily="18" charset="0"/>
                            <a:ea typeface="Cambria Math" panose="02040503050406030204" pitchFamily="18" charset="0"/>
                          </a:rPr>
                        </m:ctrlPr>
                      </m:sSupPr>
                      <m:e>
                        <m:r>
                          <a:rPr lang="it-IT" i="1">
                            <a:latin typeface="Cambria Math" panose="02040503050406030204" pitchFamily="18" charset="0"/>
                            <a:ea typeface="Cambria Math" panose="02040503050406030204" pitchFamily="18" charset="0"/>
                          </a:rPr>
                          <m:t>𝑇𝐴𝑋</m:t>
                        </m:r>
                      </m:e>
                      <m:sup>
                        <m:r>
                          <a:rPr lang="it-IT" b="0" i="1" smtClean="0">
                            <a:latin typeface="Cambria Math" panose="02040503050406030204" pitchFamily="18" charset="0"/>
                            <a:ea typeface="Cambria Math" panose="02040503050406030204" pitchFamily="18" charset="0"/>
                          </a:rPr>
                          <m:t>𝑒</m:t>
                        </m:r>
                      </m:sup>
                    </m:sSup>
                    <m:r>
                      <a:rPr lang="it-IT" i="1">
                        <a:latin typeface="Cambria Math" panose="02040503050406030204" pitchFamily="18" charset="0"/>
                        <a:ea typeface="Cambria Math" panose="02040503050406030204" pitchFamily="18" charset="0"/>
                      </a:rPr>
                      <m:t>→↓</m:t>
                    </m:r>
                    <m:sSup>
                      <m:sSupPr>
                        <m:ctrlPr>
                          <a:rPr lang="it-IT" i="1">
                            <a:latin typeface="Cambria Math" panose="02040503050406030204" pitchFamily="18" charset="0"/>
                            <a:ea typeface="Cambria Math" panose="02040503050406030204" pitchFamily="18" charset="0"/>
                          </a:rPr>
                        </m:ctrlPr>
                      </m:sSupPr>
                      <m:e>
                        <m:d>
                          <m:dPr>
                            <m:ctrlPr>
                              <a:rPr lang="it-IT" i="1">
                                <a:latin typeface="Cambria Math" panose="02040503050406030204" pitchFamily="18" charset="0"/>
                                <a:ea typeface="Cambria Math" panose="02040503050406030204" pitchFamily="18" charset="0"/>
                              </a:rPr>
                            </m:ctrlPr>
                          </m:dPr>
                          <m:e>
                            <m:r>
                              <a:rPr lang="it-IT" i="1">
                                <a:latin typeface="Cambria Math" panose="02040503050406030204" pitchFamily="18" charset="0"/>
                                <a:ea typeface="Cambria Math" panose="02040503050406030204" pitchFamily="18" charset="0"/>
                              </a:rPr>
                              <m:t>𝐺</m:t>
                            </m:r>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𝑇</m:t>
                            </m:r>
                          </m:e>
                        </m:d>
                      </m:e>
                      <m:sup>
                        <m:r>
                          <a:rPr lang="it-IT" i="1">
                            <a:latin typeface="Cambria Math" panose="02040503050406030204" pitchFamily="18" charset="0"/>
                            <a:ea typeface="Cambria Math" panose="02040503050406030204" pitchFamily="18" charset="0"/>
                          </a:rPr>
                          <m:t>𝑒</m:t>
                        </m:r>
                      </m:sup>
                    </m:sSup>
                    <m:r>
                      <a:rPr lang="it-IT" i="1">
                        <a:latin typeface="Cambria Math" panose="02040503050406030204" pitchFamily="18" charset="0"/>
                        <a:ea typeface="Cambria Math" panose="02040503050406030204" pitchFamily="18" charset="0"/>
                      </a:rPr>
                      <m:t>→</m:t>
                    </m:r>
                  </m:oMath>
                </a14:m>
                <a:r>
                  <a:rPr lang="it-IT" dirty="0">
                    <a:ea typeface="Cambria Math" panose="02040503050406030204" pitchFamily="18" charset="0"/>
                  </a:rPr>
                  <a:t> </a:t>
                </a:r>
                <a14:m>
                  <m:oMath xmlns:m="http://schemas.openxmlformats.org/officeDocument/2006/math">
                    <m:r>
                      <a:rPr lang="it-IT" i="1">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𝐶</m:t>
                    </m:r>
                    <m:r>
                      <a:rPr lang="it-IT" i="1">
                        <a:latin typeface="Cambria Math" panose="02040503050406030204" pitchFamily="18" charset="0"/>
                        <a:ea typeface="Cambria Math" panose="02040503050406030204" pitchFamily="18" charset="0"/>
                      </a:rPr>
                      <m:t>→↑</m:t>
                    </m:r>
                    <m:r>
                      <a:rPr lang="it-IT" i="1">
                        <a:latin typeface="Cambria Math" panose="02040503050406030204" pitchFamily="18" charset="0"/>
                        <a:ea typeface="Cambria Math" panose="02040503050406030204" pitchFamily="18" charset="0"/>
                      </a:rPr>
                      <m:t>𝑌</m:t>
                    </m:r>
                    <m:r>
                      <a:rPr lang="it-IT" i="1">
                        <a:latin typeface="Cambria Math" panose="02040503050406030204" pitchFamily="18" charset="0"/>
                        <a:ea typeface="Cambria Math" panose="02040503050406030204" pitchFamily="18" charset="0"/>
                      </a:rPr>
                      <m:t> (</m:t>
                    </m:r>
                    <m:r>
                      <a:rPr lang="it-IT" i="1">
                        <a:latin typeface="Cambria Math" panose="02040503050406030204" pitchFamily="18" charset="0"/>
                        <a:ea typeface="Cambria Math" panose="02040503050406030204" pitchFamily="18" charset="0"/>
                      </a:rPr>
                      <m:t>𝑐𝑟𝑜𝑤𝑑𝑖𝑛𝑔</m:t>
                    </m:r>
                    <m:r>
                      <a:rPr lang="it-IT" i="1">
                        <a:latin typeface="Cambria Math" panose="02040503050406030204" pitchFamily="18" charset="0"/>
                        <a:ea typeface="Cambria Math" panose="02040503050406030204" pitchFamily="18" charset="0"/>
                      </a:rPr>
                      <m:t> </m:t>
                    </m:r>
                    <m:r>
                      <a:rPr lang="it-IT" i="1">
                        <a:latin typeface="Cambria Math" panose="02040503050406030204" pitchFamily="18" charset="0"/>
                        <a:ea typeface="Cambria Math" panose="02040503050406030204" pitchFamily="18" charset="0"/>
                      </a:rPr>
                      <m:t>𝑖𝑛</m:t>
                    </m:r>
                    <m:r>
                      <a:rPr lang="it-IT" i="1">
                        <a:latin typeface="Cambria Math" panose="02040503050406030204" pitchFamily="18" charset="0"/>
                        <a:ea typeface="Cambria Math" panose="02040503050406030204" pitchFamily="18" charset="0"/>
                      </a:rPr>
                      <m:t>)</m:t>
                    </m:r>
                  </m:oMath>
                </a14:m>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t="-2241"/>
                </a:stretch>
              </a:blipFill>
            </p:spPr>
            <p:txBody>
              <a:bodyPr/>
              <a:lstStyle/>
              <a:p>
                <a:r>
                  <a:rPr lang="it-IT">
                    <a:noFill/>
                  </a:rPr>
                  <a:t> </a:t>
                </a:r>
              </a:p>
            </p:txBody>
          </p:sp>
        </mc:Fallback>
      </mc:AlternateContent>
    </p:spTree>
    <p:extLst>
      <p:ext uri="{BB962C8B-B14F-4D97-AF65-F5344CB8AC3E}">
        <p14:creationId xmlns:p14="http://schemas.microsoft.com/office/powerpoint/2010/main" val="163840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The </a:t>
            </a:r>
            <a:r>
              <a:rPr lang="it-IT" dirty="0" err="1" smtClean="0"/>
              <a:t>government’s</a:t>
            </a:r>
            <a:r>
              <a:rPr lang="it-IT" dirty="0" smtClean="0"/>
              <a:t> </a:t>
            </a:r>
            <a:r>
              <a:rPr lang="it-IT" dirty="0" err="1" smtClean="0"/>
              <a:t>finance</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lstStyle/>
              <a:p>
                <a:pPr marL="514350" indent="-514350">
                  <a:buFont typeface="+mj-lt"/>
                  <a:buAutoNum type="arabicPeriod"/>
                </a:pPr>
                <a14:m>
                  <m:oMath xmlns:m="http://schemas.openxmlformats.org/officeDocument/2006/math">
                    <m:sSub>
                      <m:sSubPr>
                        <m:ctrlPr>
                          <a:rPr lang="it-IT" i="1" smtClean="0">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𝐺</m:t>
                        </m:r>
                      </m:e>
                      <m:sub>
                        <m:r>
                          <a:rPr lang="it-IT" b="0" i="1" smtClean="0">
                            <a:solidFill>
                              <a:srgbClr val="FF0000"/>
                            </a:solidFill>
                            <a:latin typeface="Cambria Math" panose="02040503050406030204" pitchFamily="18" charset="0"/>
                          </a:rPr>
                          <m:t>𝑡</m:t>
                        </m:r>
                      </m:sub>
                    </m:sSub>
                    <m:r>
                      <a:rPr lang="it-IT" b="0" i="1" smtClean="0">
                        <a:solidFill>
                          <a:srgbClr val="FF0000"/>
                        </a:solidFill>
                        <a:latin typeface="Cambria Math" panose="02040503050406030204" pitchFamily="18" charset="0"/>
                      </a:rPr>
                      <m:t>+</m:t>
                    </m:r>
                    <m:sSub>
                      <m:sSubPr>
                        <m:ctrlPr>
                          <a:rPr lang="it-IT" i="1">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𝐺𝑇𝑅</m:t>
                        </m:r>
                      </m:e>
                      <m:sub>
                        <m:r>
                          <a:rPr lang="it-IT" i="1">
                            <a:solidFill>
                              <a:srgbClr val="FF0000"/>
                            </a:solidFill>
                            <a:latin typeface="Cambria Math" panose="02040503050406030204" pitchFamily="18" charset="0"/>
                          </a:rPr>
                          <m:t>𝑡</m:t>
                        </m:r>
                      </m:sub>
                    </m:sSub>
                    <m:r>
                      <a:rPr lang="it-IT" b="0" i="1" smtClean="0">
                        <a:solidFill>
                          <a:srgbClr val="FF0000"/>
                        </a:solidFill>
                        <a:latin typeface="Cambria Math" panose="02040503050406030204" pitchFamily="18" charset="0"/>
                      </a:rPr>
                      <m:t>−</m:t>
                    </m:r>
                    <m:sSub>
                      <m:sSubPr>
                        <m:ctrlPr>
                          <a:rPr lang="it-IT" i="1">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𝑇𝐴𝑋</m:t>
                        </m:r>
                      </m:e>
                      <m:sub>
                        <m:r>
                          <a:rPr lang="it-IT" i="1">
                            <a:solidFill>
                              <a:srgbClr val="FF0000"/>
                            </a:solidFill>
                            <a:latin typeface="Cambria Math" panose="02040503050406030204" pitchFamily="18" charset="0"/>
                          </a:rPr>
                          <m:t>𝑡</m:t>
                        </m:r>
                      </m:sub>
                    </m:sSub>
                    <m:r>
                      <a:rPr lang="it-IT" b="0" i="1" smtClean="0">
                        <a:solidFill>
                          <a:srgbClr val="FF0000"/>
                        </a:solidFill>
                        <a:latin typeface="Cambria Math" panose="02040503050406030204" pitchFamily="18" charset="0"/>
                      </a:rPr>
                      <m:t>=</m:t>
                    </m:r>
                    <m:r>
                      <a:rPr lang="it-IT" b="0" i="1" smtClean="0">
                        <a:solidFill>
                          <a:srgbClr val="FF0000"/>
                        </a:solidFill>
                        <a:latin typeface="Cambria Math" panose="02040503050406030204" pitchFamily="18" charset="0"/>
                        <a:ea typeface="Cambria Math" panose="02040503050406030204" pitchFamily="18" charset="0"/>
                      </a:rPr>
                      <m:t>∆</m:t>
                    </m:r>
                    <m:sSub>
                      <m:sSubPr>
                        <m:ctrlPr>
                          <a:rPr lang="it-IT" b="0" i="1" smtClean="0">
                            <a:solidFill>
                              <a:srgbClr val="FF0000"/>
                            </a:solidFill>
                            <a:latin typeface="Cambria Math" panose="02040503050406030204" pitchFamily="18" charset="0"/>
                            <a:ea typeface="Cambria Math" panose="02040503050406030204" pitchFamily="18" charset="0"/>
                          </a:rPr>
                        </m:ctrlPr>
                      </m:sSubPr>
                      <m:e>
                        <m:r>
                          <a:rPr lang="it-IT" b="0" i="1" smtClean="0">
                            <a:solidFill>
                              <a:srgbClr val="FF0000"/>
                            </a:solidFill>
                            <a:latin typeface="Cambria Math" panose="02040503050406030204" pitchFamily="18" charset="0"/>
                            <a:ea typeface="Cambria Math" panose="02040503050406030204" pitchFamily="18" charset="0"/>
                          </a:rPr>
                          <m:t>𝐷</m:t>
                        </m:r>
                      </m:e>
                      <m:sub>
                        <m:r>
                          <a:rPr lang="it-IT" b="0" i="1" smtClean="0">
                            <a:solidFill>
                              <a:srgbClr val="FF0000"/>
                            </a:solidFill>
                            <a:latin typeface="Cambria Math" panose="02040503050406030204" pitchFamily="18" charset="0"/>
                            <a:ea typeface="Cambria Math" panose="02040503050406030204" pitchFamily="18" charset="0"/>
                          </a:rPr>
                          <m:t>𝑡</m:t>
                        </m:r>
                      </m:sub>
                    </m:sSub>
                    <m:r>
                      <a:rPr lang="it-IT" b="0" i="1" smtClean="0">
                        <a:solidFill>
                          <a:srgbClr val="FF0000"/>
                        </a:solidFill>
                        <a:latin typeface="Cambria Math" panose="02040503050406030204" pitchFamily="18" charset="0"/>
                        <a:ea typeface="Cambria Math" panose="02040503050406030204" pitchFamily="18" charset="0"/>
                      </a:rPr>
                      <m:t>+</m:t>
                    </m:r>
                    <m:r>
                      <a:rPr lang="it-IT" i="1">
                        <a:solidFill>
                          <a:srgbClr val="FF0000"/>
                        </a:solidFill>
                        <a:latin typeface="Cambria Math" panose="02040503050406030204" pitchFamily="18" charset="0"/>
                        <a:ea typeface="Cambria Math" panose="02040503050406030204" pitchFamily="18" charset="0"/>
                      </a:rPr>
                      <m:t>∆</m:t>
                    </m:r>
                    <m:sSub>
                      <m:sSubPr>
                        <m:ctrlPr>
                          <a:rPr lang="it-IT" i="1">
                            <a:solidFill>
                              <a:srgbClr val="FF0000"/>
                            </a:solidFill>
                            <a:latin typeface="Cambria Math" panose="02040503050406030204" pitchFamily="18" charset="0"/>
                            <a:ea typeface="Cambria Math" panose="02040503050406030204" pitchFamily="18" charset="0"/>
                          </a:rPr>
                        </m:ctrlPr>
                      </m:sSubPr>
                      <m:e>
                        <m:r>
                          <a:rPr lang="it-IT" b="0" i="1" smtClean="0">
                            <a:solidFill>
                              <a:srgbClr val="FF0000"/>
                            </a:solidFill>
                            <a:latin typeface="Cambria Math" panose="02040503050406030204" pitchFamily="18" charset="0"/>
                            <a:ea typeface="Cambria Math" panose="02040503050406030204" pitchFamily="18" charset="0"/>
                          </a:rPr>
                          <m:t>𝐻</m:t>
                        </m:r>
                      </m:e>
                      <m:sub>
                        <m:r>
                          <a:rPr lang="it-IT" i="1">
                            <a:solidFill>
                              <a:srgbClr val="FF0000"/>
                            </a:solidFill>
                            <a:latin typeface="Cambria Math" panose="02040503050406030204" pitchFamily="18" charset="0"/>
                            <a:ea typeface="Cambria Math" panose="02040503050406030204" pitchFamily="18" charset="0"/>
                          </a:rPr>
                          <m:t>𝑡</m:t>
                        </m:r>
                      </m:sub>
                    </m:sSub>
                  </m:oMath>
                </a14:m>
                <a:endParaRPr lang="it-IT" dirty="0" smtClean="0">
                  <a:solidFill>
                    <a:srgbClr val="FF0000"/>
                  </a:solidFill>
                  <a:ea typeface="Cambria Math" panose="02040503050406030204" pitchFamily="18" charset="0"/>
                </a:endParaRPr>
              </a:p>
              <a:p>
                <a:pPr lvl="1"/>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𝐺</m:t>
                        </m:r>
                      </m:e>
                      <m:sub>
                        <m:r>
                          <a:rPr lang="it-IT" i="1">
                            <a:latin typeface="Cambria Math" panose="02040503050406030204" pitchFamily="18" charset="0"/>
                          </a:rPr>
                          <m:t>𝑡</m:t>
                        </m:r>
                      </m:sub>
                    </m:sSub>
                    <m:r>
                      <a:rPr lang="it-IT" b="0" i="1" smtClean="0">
                        <a:latin typeface="Cambria Math" panose="02040503050406030204" pitchFamily="18" charset="0"/>
                      </a:rPr>
                      <m:t>=</m:t>
                    </m:r>
                    <m:r>
                      <a:rPr lang="it-IT" b="0" i="1" smtClean="0">
                        <a:latin typeface="Cambria Math" panose="02040503050406030204" pitchFamily="18" charset="0"/>
                      </a:rPr>
                      <m:t>𝐺𝑜𝑣𝑒𝑟𝑛𝑚𝑒𝑛𝑡</m:t>
                    </m:r>
                    <m:r>
                      <a:rPr lang="it-IT" b="0" i="1" smtClean="0">
                        <a:latin typeface="Cambria Math" panose="02040503050406030204" pitchFamily="18" charset="0"/>
                      </a:rPr>
                      <m:t> </m:t>
                    </m:r>
                    <m:r>
                      <a:rPr lang="it-IT" b="0" i="1" smtClean="0">
                        <a:latin typeface="Cambria Math" panose="02040503050406030204" pitchFamily="18" charset="0"/>
                      </a:rPr>
                      <m:t>𝑝𝑢𝑟𝑐h𝑎𝑠𝑒𝑠</m:t>
                    </m:r>
                  </m:oMath>
                </a14:m>
                <a:endParaRPr lang="it-IT" b="0" dirty="0" smtClean="0"/>
              </a:p>
              <a:p>
                <a:pPr lvl="1"/>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𝑇𝑅</m:t>
                        </m:r>
                      </m:e>
                      <m:sub>
                        <m:r>
                          <a:rPr lang="it-IT" i="1">
                            <a:latin typeface="Cambria Math" panose="02040503050406030204" pitchFamily="18" charset="0"/>
                          </a:rPr>
                          <m:t>𝑡</m:t>
                        </m:r>
                      </m:sub>
                    </m:sSub>
                    <m:r>
                      <a:rPr lang="it-IT" b="0" i="1" smtClean="0">
                        <a:latin typeface="Cambria Math" panose="02040503050406030204" pitchFamily="18" charset="0"/>
                      </a:rPr>
                      <m:t>=</m:t>
                    </m:r>
                    <m:r>
                      <a:rPr lang="it-IT" b="0" i="1" smtClean="0">
                        <a:latin typeface="Cambria Math" panose="02040503050406030204" pitchFamily="18" charset="0"/>
                      </a:rPr>
                      <m:t>𝐺𝑜𝑣𝑒𝑟𝑛𝑚𝑒𝑛𝑡</m:t>
                    </m:r>
                    <m:r>
                      <a:rPr lang="it-IT" b="0" i="1" smtClean="0">
                        <a:latin typeface="Cambria Math" panose="02040503050406030204" pitchFamily="18" charset="0"/>
                      </a:rPr>
                      <m:t> </m:t>
                    </m:r>
                    <m:r>
                      <a:rPr lang="it-IT" b="0" i="1" smtClean="0">
                        <a:latin typeface="Cambria Math" panose="02040503050406030204" pitchFamily="18" charset="0"/>
                      </a:rPr>
                      <m:t>𝑡𝑟𝑎𝑛𝑠𝑓𝑒𝑟𝑠</m:t>
                    </m:r>
                  </m:oMath>
                </a14:m>
                <a:endParaRPr lang="it-IT" b="0" i="1" dirty="0" smtClean="0">
                  <a:latin typeface="Cambria Math" panose="02040503050406030204" pitchFamily="18" charset="0"/>
                </a:endParaRPr>
              </a:p>
              <a:p>
                <a:pPr lvl="1"/>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𝑇𝐴𝑋</m:t>
                        </m:r>
                      </m:e>
                      <m:sub>
                        <m:r>
                          <a:rPr lang="it-IT" i="1">
                            <a:latin typeface="Cambria Math" panose="02040503050406030204" pitchFamily="18" charset="0"/>
                          </a:rPr>
                          <m:t>𝑡</m:t>
                        </m:r>
                      </m:sub>
                    </m:sSub>
                    <m:r>
                      <a:rPr lang="it-IT" i="1">
                        <a:latin typeface="Cambria Math" panose="02040503050406030204" pitchFamily="18" charset="0"/>
                      </a:rPr>
                      <m:t>=</m:t>
                    </m:r>
                    <m:r>
                      <a:rPr lang="it-IT" b="0" i="1" smtClean="0">
                        <a:latin typeface="Cambria Math" panose="02040503050406030204" pitchFamily="18" charset="0"/>
                      </a:rPr>
                      <m:t>𝑇𝑎𝑥</m:t>
                    </m:r>
                    <m:r>
                      <a:rPr lang="it-IT" b="0" i="1" smtClean="0">
                        <a:latin typeface="Cambria Math" panose="02040503050406030204" pitchFamily="18" charset="0"/>
                      </a:rPr>
                      <m:t> </m:t>
                    </m:r>
                    <m:r>
                      <a:rPr lang="it-IT" b="0" i="1" smtClean="0">
                        <a:latin typeface="Cambria Math" panose="02040503050406030204" pitchFamily="18" charset="0"/>
                      </a:rPr>
                      <m:t>𝑟𝑒𝑣𝑒𝑛𝑢𝑒𝑠</m:t>
                    </m:r>
                  </m:oMath>
                </a14:m>
                <a:endParaRPr lang="it-IT" b="0" i="1" dirty="0" smtClean="0">
                  <a:latin typeface="Cambria Math" panose="02040503050406030204" pitchFamily="18" charset="0"/>
                </a:endParaRPr>
              </a:p>
              <a:p>
                <a:pPr lvl="1"/>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𝐺</m:t>
                        </m:r>
                      </m:e>
                      <m:sub>
                        <m:r>
                          <a:rPr lang="it-IT" i="1">
                            <a:latin typeface="Cambria Math" panose="02040503050406030204" pitchFamily="18" charset="0"/>
                          </a:rPr>
                          <m:t>𝑡</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𝑇𝑅</m:t>
                        </m:r>
                      </m:e>
                      <m:sub>
                        <m:r>
                          <a:rPr lang="it-IT" i="1">
                            <a:latin typeface="Cambria Math" panose="02040503050406030204" pitchFamily="18" charset="0"/>
                          </a:rPr>
                          <m:t>𝑡</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𝑇𝐴𝑋</m:t>
                        </m:r>
                      </m:e>
                      <m:sub>
                        <m:r>
                          <a:rPr lang="it-IT" i="1">
                            <a:latin typeface="Cambria Math" panose="02040503050406030204" pitchFamily="18" charset="0"/>
                          </a:rPr>
                          <m:t>𝑡</m:t>
                        </m:r>
                      </m:sub>
                    </m:sSub>
                    <m:r>
                      <a:rPr lang="it-IT" i="1">
                        <a:latin typeface="Cambria Math" panose="02040503050406030204" pitchFamily="18" charset="0"/>
                      </a:rPr>
                      <m:t>=</m:t>
                    </m:r>
                    <m:r>
                      <a:rPr lang="it-IT" b="0" i="1" smtClean="0">
                        <a:latin typeface="Cambria Math" panose="02040503050406030204" pitchFamily="18" charset="0"/>
                      </a:rPr>
                      <m:t>𝐺𝑜𝑣𝑒𝑟𝑛𝑚𝑒𝑛𝑡</m:t>
                    </m:r>
                    <m:r>
                      <a:rPr lang="it-IT" b="0" i="1" smtClean="0">
                        <a:latin typeface="Cambria Math" panose="02040503050406030204" pitchFamily="18" charset="0"/>
                      </a:rPr>
                      <m:t> </m:t>
                    </m:r>
                    <m:r>
                      <a:rPr lang="it-IT" b="0" i="1" smtClean="0">
                        <a:latin typeface="Cambria Math" panose="02040503050406030204" pitchFamily="18" charset="0"/>
                      </a:rPr>
                      <m:t>𝑏𝑢𝑑𝑔𝑒𝑡</m:t>
                    </m:r>
                    <m:r>
                      <a:rPr lang="it-IT" b="0" i="1" smtClean="0">
                        <a:latin typeface="Cambria Math" panose="02040503050406030204" pitchFamily="18" charset="0"/>
                      </a:rPr>
                      <m:t> </m:t>
                    </m:r>
                    <m:r>
                      <a:rPr lang="it-IT" b="0" i="1" smtClean="0">
                        <a:latin typeface="Cambria Math" panose="02040503050406030204" pitchFamily="18" charset="0"/>
                      </a:rPr>
                      <m:t>𝑑𝑒𝑓𝑖𝑐𝑖𝑡</m:t>
                    </m:r>
                  </m:oMath>
                </a14:m>
                <a:endParaRPr lang="it-IT" b="0" i="1" dirty="0" smtClean="0">
                  <a:latin typeface="Cambria Math" panose="02040503050406030204" pitchFamily="18" charset="0"/>
                </a:endParaRPr>
              </a:p>
              <a:p>
                <a:pPr lvl="1"/>
                <a14:m>
                  <m:oMath xmlns:m="http://schemas.openxmlformats.org/officeDocument/2006/math">
                    <m:r>
                      <a:rPr lang="it-IT" i="1">
                        <a:latin typeface="Cambria Math" panose="02040503050406030204" pitchFamily="18" charset="0"/>
                        <a:ea typeface="Cambria Math" panose="02040503050406030204" pitchFamily="18" charset="0"/>
                      </a:rPr>
                      <m:t>∆</m:t>
                    </m:r>
                    <m:sSub>
                      <m:sSubPr>
                        <m:ctrlPr>
                          <a:rPr lang="it-IT" i="1">
                            <a:latin typeface="Cambria Math" panose="02040503050406030204" pitchFamily="18" charset="0"/>
                            <a:ea typeface="Cambria Math" panose="02040503050406030204" pitchFamily="18" charset="0"/>
                          </a:rPr>
                        </m:ctrlPr>
                      </m:sSubPr>
                      <m:e>
                        <m:r>
                          <a:rPr lang="it-IT" i="1">
                            <a:latin typeface="Cambria Math" panose="02040503050406030204" pitchFamily="18" charset="0"/>
                            <a:ea typeface="Cambria Math" panose="02040503050406030204" pitchFamily="18" charset="0"/>
                          </a:rPr>
                          <m:t>𝐷</m:t>
                        </m:r>
                      </m:e>
                      <m:sub>
                        <m:r>
                          <a:rPr lang="it-IT" i="1">
                            <a:latin typeface="Cambria Math" panose="02040503050406030204" pitchFamily="18" charset="0"/>
                            <a:ea typeface="Cambria Math" panose="02040503050406030204" pitchFamily="18" charset="0"/>
                          </a:rPr>
                          <m:t>𝑡</m:t>
                        </m:r>
                      </m:sub>
                    </m:sSub>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𝑁𝑒𝑤</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𝑝𝑢𝑏𝑙𝑖𝑐</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𝑑𝑒𝑏𝑡</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𝑖𝑠𝑠𝑢𝑒𝑑</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𝑡𝑜</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𝑓𝑖𝑛𝑎𝑛𝑐𝑒</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𝑡h𝑒</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𝑏𝑢𝑑𝑔𝑒𝑡</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𝑑𝑒𝑓𝑖𝑐𝑖𝑡</m:t>
                    </m:r>
                  </m:oMath>
                </a14:m>
                <a:endParaRPr lang="it-IT" b="0" i="1" dirty="0" smtClean="0">
                  <a:latin typeface="Cambria Math" panose="02040503050406030204" pitchFamily="18" charset="0"/>
                  <a:ea typeface="Cambria Math" panose="02040503050406030204" pitchFamily="18" charset="0"/>
                </a:endParaRPr>
              </a:p>
              <a:p>
                <a:pPr lvl="1"/>
                <a14:m>
                  <m:oMath xmlns:m="http://schemas.openxmlformats.org/officeDocument/2006/math">
                    <m:r>
                      <a:rPr lang="it-IT" i="1">
                        <a:latin typeface="Cambria Math" panose="02040503050406030204" pitchFamily="18" charset="0"/>
                        <a:ea typeface="Cambria Math" panose="02040503050406030204" pitchFamily="18" charset="0"/>
                      </a:rPr>
                      <m:t>∆</m:t>
                    </m:r>
                    <m:sSub>
                      <m:sSubPr>
                        <m:ctrlPr>
                          <a:rPr lang="it-IT" i="1">
                            <a:latin typeface="Cambria Math" panose="02040503050406030204" pitchFamily="18" charset="0"/>
                            <a:ea typeface="Cambria Math" panose="02040503050406030204" pitchFamily="18" charset="0"/>
                          </a:rPr>
                        </m:ctrlPr>
                      </m:sSubPr>
                      <m:e>
                        <m:r>
                          <a:rPr lang="it-IT" i="1">
                            <a:latin typeface="Cambria Math" panose="02040503050406030204" pitchFamily="18" charset="0"/>
                            <a:ea typeface="Cambria Math" panose="02040503050406030204" pitchFamily="18" charset="0"/>
                          </a:rPr>
                          <m:t>𝐻</m:t>
                        </m:r>
                      </m:e>
                      <m:sub>
                        <m:r>
                          <a:rPr lang="it-IT" i="1">
                            <a:latin typeface="Cambria Math" panose="02040503050406030204" pitchFamily="18" charset="0"/>
                            <a:ea typeface="Cambria Math" panose="02040503050406030204" pitchFamily="18" charset="0"/>
                          </a:rPr>
                          <m:t>𝑡</m:t>
                        </m:r>
                      </m:sub>
                    </m:sSub>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𝐵𝑎𝑠𝑒</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𝑚𝑜𝑛𝑒𝑦</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𝑖𝑠𝑠𝑢𝑒𝑑</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𝑡𝑜</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𝑓𝑖𝑛𝑎𝑛𝑐𝑒</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𝑡h𝑒</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𝑏𝑢𝑑𝑔𝑒</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𝑑𝑒𝑓𝑖𝑐𝑖𝑡</m:t>
                    </m:r>
                  </m:oMath>
                </a14:m>
                <a:endParaRPr lang="it-IT" dirty="0" smtClean="0"/>
              </a:p>
              <a:p>
                <a:pPr marL="514350" indent="-514350">
                  <a:buFont typeface="+mj-lt"/>
                  <a:buAutoNum type="arabicPeriod"/>
                </a:pPr>
                <a14:m>
                  <m:oMath xmlns:m="http://schemas.openxmlformats.org/officeDocument/2006/math">
                    <m:r>
                      <m:rPr>
                        <m:sty m:val="p"/>
                      </m:rPr>
                      <a:rPr lang="it-IT" b="0" i="0" smtClean="0">
                        <a:solidFill>
                          <a:srgbClr val="FF0000"/>
                        </a:solidFill>
                        <a:latin typeface="Cambria Math" panose="02040503050406030204" pitchFamily="18" charset="0"/>
                      </a:rPr>
                      <m:t>G</m:t>
                    </m:r>
                    <m:sSub>
                      <m:sSubPr>
                        <m:ctrlPr>
                          <a:rPr lang="it-IT" i="1" smtClean="0">
                            <a:solidFill>
                              <a:srgbClr val="FF0000"/>
                            </a:solidFill>
                            <a:latin typeface="Cambria Math" panose="02040503050406030204" pitchFamily="18" charset="0"/>
                          </a:rPr>
                        </m:ctrlPr>
                      </m:sSubPr>
                      <m:e>
                        <m:r>
                          <a:rPr lang="it-IT" i="1">
                            <a:solidFill>
                              <a:srgbClr val="FF0000"/>
                            </a:solidFill>
                            <a:latin typeface="Cambria Math" panose="02040503050406030204" pitchFamily="18" charset="0"/>
                          </a:rPr>
                          <m:t>𝑇𝑅</m:t>
                        </m:r>
                      </m:e>
                      <m:sub>
                        <m:r>
                          <a:rPr lang="it-IT" i="1">
                            <a:solidFill>
                              <a:srgbClr val="FF0000"/>
                            </a:solidFill>
                            <a:latin typeface="Cambria Math" panose="02040503050406030204" pitchFamily="18" charset="0"/>
                          </a:rPr>
                          <m:t>𝑡</m:t>
                        </m:r>
                      </m:sub>
                    </m:sSub>
                    <m:r>
                      <a:rPr lang="it-IT" b="0" i="1" smtClean="0">
                        <a:solidFill>
                          <a:srgbClr val="FF0000"/>
                        </a:solidFill>
                        <a:latin typeface="Cambria Math" panose="02040503050406030204" pitchFamily="18" charset="0"/>
                      </a:rPr>
                      <m:t>=</m:t>
                    </m:r>
                    <m:sSub>
                      <m:sSubPr>
                        <m:ctrlPr>
                          <a:rPr lang="it-IT" i="1">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𝑟</m:t>
                        </m:r>
                      </m:e>
                      <m:sub>
                        <m:r>
                          <a:rPr lang="it-IT" i="1">
                            <a:solidFill>
                              <a:srgbClr val="FF0000"/>
                            </a:solidFill>
                            <a:latin typeface="Cambria Math" panose="02040503050406030204" pitchFamily="18" charset="0"/>
                          </a:rPr>
                          <m:t>𝑡</m:t>
                        </m:r>
                      </m:sub>
                    </m:sSub>
                    <m:sSub>
                      <m:sSubPr>
                        <m:ctrlPr>
                          <a:rPr lang="it-IT" i="1">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𝐷</m:t>
                        </m:r>
                      </m:e>
                      <m:sub>
                        <m:r>
                          <a:rPr lang="it-IT" i="1">
                            <a:solidFill>
                              <a:srgbClr val="FF0000"/>
                            </a:solidFill>
                            <a:latin typeface="Cambria Math" panose="02040503050406030204" pitchFamily="18" charset="0"/>
                            <a:ea typeface="Cambria Math" panose="02040503050406030204" pitchFamily="18" charset="0"/>
                          </a:rPr>
                          <m:t>𝑡</m:t>
                        </m:r>
                        <m:r>
                          <a:rPr lang="it-IT" b="0" i="1" smtClean="0">
                            <a:solidFill>
                              <a:srgbClr val="FF0000"/>
                            </a:solidFill>
                            <a:latin typeface="Cambria Math" panose="02040503050406030204" pitchFamily="18" charset="0"/>
                            <a:ea typeface="Cambria Math" panose="02040503050406030204" pitchFamily="18" charset="0"/>
                          </a:rPr>
                          <m:t>−1</m:t>
                        </m:r>
                      </m:sub>
                    </m:sSub>
                    <m:r>
                      <a:rPr lang="it-IT" b="0" i="1" smtClean="0">
                        <a:solidFill>
                          <a:srgbClr val="FF0000"/>
                        </a:solidFill>
                        <a:latin typeface="Cambria Math" panose="02040503050406030204" pitchFamily="18" charset="0"/>
                      </a:rPr>
                      <m:t>+</m:t>
                    </m:r>
                    <m:sSub>
                      <m:sSubPr>
                        <m:ctrlPr>
                          <a:rPr lang="it-IT" i="1">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𝑂𝑇𝑅</m:t>
                        </m:r>
                      </m:e>
                      <m:sub>
                        <m:r>
                          <a:rPr lang="it-IT" i="1">
                            <a:solidFill>
                              <a:srgbClr val="FF0000"/>
                            </a:solidFill>
                            <a:latin typeface="Cambria Math" panose="02040503050406030204" pitchFamily="18" charset="0"/>
                          </a:rPr>
                          <m:t>𝑡</m:t>
                        </m:r>
                      </m:sub>
                    </m:sSub>
                    <m:r>
                      <a:rPr lang="it-IT" i="1">
                        <a:latin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𝑖𝑛𝑡𝑒𝑟𝑒𝑠𝑡</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𝑜𝑛</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𝑝𝑢𝑏𝑙𝑖𝑐</m:t>
                    </m:r>
                    <m:r>
                      <a:rPr lang="it-IT" b="0" i="1" smtClean="0">
                        <a:latin typeface="Cambria Math" panose="02040503050406030204" pitchFamily="18" charset="0"/>
                        <a:ea typeface="Cambria Math" panose="02040503050406030204" pitchFamily="18" charset="0"/>
                      </a:rPr>
                      <m:t> </m:t>
                    </m:r>
                    <m:r>
                      <a:rPr lang="it-IT" b="0" i="1" smtClean="0">
                        <a:latin typeface="Cambria Math" panose="02040503050406030204" pitchFamily="18" charset="0"/>
                        <a:ea typeface="Cambria Math" panose="02040503050406030204" pitchFamily="18" charset="0"/>
                      </a:rPr>
                      <m:t>𝑑𝑒𝑏𝑡</m:t>
                    </m:r>
                    <m:r>
                      <a:rPr lang="it-IT" b="0" i="1" smtClean="0">
                        <a:latin typeface="Cambria Math" panose="02040503050406030204" pitchFamily="18" charset="0"/>
                        <a:ea typeface="Cambria Math" panose="02040503050406030204" pitchFamily="18" charset="0"/>
                      </a:rPr>
                      <m:t>+</m:t>
                    </m:r>
                    <m:r>
                      <a:rPr lang="it-IT" b="0" i="1" smtClean="0">
                        <a:latin typeface="Cambria Math" panose="02040503050406030204" pitchFamily="18" charset="0"/>
                        <a:ea typeface="Cambria Math" panose="02040503050406030204" pitchFamily="18" charset="0"/>
                      </a:rPr>
                      <m:t>𝑂𝑇𝑅</m:t>
                    </m:r>
                  </m:oMath>
                </a14:m>
                <a:endParaRPr lang="it-IT" dirty="0" smtClean="0"/>
              </a:p>
              <a:p>
                <a:pPr marL="514350" indent="-514350">
                  <a:buFont typeface="+mj-lt"/>
                  <a:buAutoNum type="arabicPeriod"/>
                </a:pPr>
                <a14:m>
                  <m:oMath xmlns:m="http://schemas.openxmlformats.org/officeDocument/2006/math">
                    <m:r>
                      <a:rPr lang="it-IT" i="1" smtClean="0">
                        <a:solidFill>
                          <a:srgbClr val="FF0000"/>
                        </a:solidFill>
                        <a:latin typeface="Cambria Math" panose="02040503050406030204" pitchFamily="18" charset="0"/>
                        <a:ea typeface="Cambria Math" panose="02040503050406030204" pitchFamily="18" charset="0"/>
                      </a:rPr>
                      <m:t>∆</m:t>
                    </m:r>
                    <m:sSub>
                      <m:sSubPr>
                        <m:ctrlPr>
                          <a:rPr lang="it-IT" i="1">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𝐷</m:t>
                        </m:r>
                      </m:e>
                      <m:sub>
                        <m:r>
                          <a:rPr lang="it-IT" i="1">
                            <a:solidFill>
                              <a:srgbClr val="FF0000"/>
                            </a:solidFill>
                            <a:latin typeface="Cambria Math" panose="02040503050406030204" pitchFamily="18" charset="0"/>
                            <a:ea typeface="Cambria Math" panose="02040503050406030204" pitchFamily="18" charset="0"/>
                          </a:rPr>
                          <m:t>𝑡</m:t>
                        </m:r>
                      </m:sub>
                    </m:sSub>
                    <m:r>
                      <a:rPr lang="it-IT" b="0" i="1" smtClean="0">
                        <a:solidFill>
                          <a:srgbClr val="FF0000"/>
                        </a:solidFill>
                        <a:latin typeface="Cambria Math" panose="02040503050406030204" pitchFamily="18" charset="0"/>
                        <a:ea typeface="Cambria Math" panose="02040503050406030204" pitchFamily="18" charset="0"/>
                      </a:rPr>
                      <m:t>=</m:t>
                    </m:r>
                    <m:sSub>
                      <m:sSubPr>
                        <m:ctrlPr>
                          <a:rPr lang="it-IT" i="1">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𝐷</m:t>
                        </m:r>
                      </m:e>
                      <m:sub>
                        <m:r>
                          <a:rPr lang="it-IT" i="1">
                            <a:solidFill>
                              <a:srgbClr val="FF0000"/>
                            </a:solidFill>
                            <a:latin typeface="Cambria Math" panose="02040503050406030204" pitchFamily="18" charset="0"/>
                            <a:ea typeface="Cambria Math" panose="02040503050406030204" pitchFamily="18" charset="0"/>
                          </a:rPr>
                          <m:t>𝑡</m:t>
                        </m:r>
                      </m:sub>
                    </m:sSub>
                    <m:r>
                      <a:rPr lang="it-IT" b="0" i="1" smtClean="0">
                        <a:solidFill>
                          <a:srgbClr val="FF0000"/>
                        </a:solidFill>
                        <a:latin typeface="Cambria Math" panose="02040503050406030204" pitchFamily="18" charset="0"/>
                        <a:ea typeface="Cambria Math" panose="02040503050406030204" pitchFamily="18" charset="0"/>
                      </a:rPr>
                      <m:t>−</m:t>
                    </m:r>
                    <m:sSub>
                      <m:sSubPr>
                        <m:ctrlPr>
                          <a:rPr lang="it-IT" i="1">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𝐷</m:t>
                        </m:r>
                      </m:e>
                      <m:sub>
                        <m:r>
                          <a:rPr lang="it-IT" i="1">
                            <a:solidFill>
                              <a:srgbClr val="FF0000"/>
                            </a:solidFill>
                            <a:latin typeface="Cambria Math" panose="02040503050406030204" pitchFamily="18" charset="0"/>
                            <a:ea typeface="Cambria Math" panose="02040503050406030204" pitchFamily="18" charset="0"/>
                          </a:rPr>
                          <m:t>𝑡</m:t>
                        </m:r>
                        <m:r>
                          <a:rPr lang="it-IT" b="0" i="1" smtClean="0">
                            <a:solidFill>
                              <a:srgbClr val="FF0000"/>
                            </a:solidFill>
                            <a:latin typeface="Cambria Math" panose="02040503050406030204" pitchFamily="18" charset="0"/>
                            <a:ea typeface="Cambria Math" panose="02040503050406030204" pitchFamily="18" charset="0"/>
                          </a:rPr>
                          <m:t>−1</m:t>
                        </m:r>
                      </m:sub>
                    </m:sSub>
                  </m:oMath>
                </a14:m>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a:stretch>
              </a:blipFill>
            </p:spPr>
            <p:txBody>
              <a:bodyPr/>
              <a:lstStyle/>
              <a:p>
                <a:r>
                  <a:rPr lang="it-IT">
                    <a:noFill/>
                  </a:rPr>
                  <a:t> </a:t>
                </a:r>
              </a:p>
            </p:txBody>
          </p:sp>
        </mc:Fallback>
      </mc:AlternateContent>
    </p:spTree>
    <p:extLst>
      <p:ext uri="{BB962C8B-B14F-4D97-AF65-F5344CB8AC3E}">
        <p14:creationId xmlns:p14="http://schemas.microsoft.com/office/powerpoint/2010/main" val="1427926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The </a:t>
            </a:r>
            <a:r>
              <a:rPr lang="it-IT" dirty="0" err="1" smtClean="0"/>
              <a:t>government’s</a:t>
            </a:r>
            <a:r>
              <a:rPr lang="it-IT" dirty="0" smtClean="0"/>
              <a:t> </a:t>
            </a:r>
            <a:r>
              <a:rPr lang="it-IT" dirty="0" err="1" smtClean="0"/>
              <a:t>finance</a:t>
            </a:r>
            <a:r>
              <a:rPr lang="it-IT" dirty="0" smtClean="0"/>
              <a:t> (2)</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fontScale="92500"/>
              </a:bodyPr>
              <a:lstStyle/>
              <a:p>
                <a:pPr marL="514350" indent="-514350">
                  <a:buFont typeface="+mj-lt"/>
                  <a:buAutoNum type="arabicPeriod" startAt="4"/>
                </a:pPr>
                <a14:m>
                  <m:oMath xmlns:m="http://schemas.openxmlformats.org/officeDocument/2006/math">
                    <m:sSub>
                      <m:sSubPr>
                        <m:ctrlPr>
                          <a:rPr lang="it-IT" i="1" smtClean="0">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𝐺</m:t>
                        </m:r>
                      </m:e>
                      <m:sub>
                        <m:r>
                          <a:rPr lang="it-IT" b="0" i="1" smtClean="0">
                            <a:solidFill>
                              <a:srgbClr val="FF0000"/>
                            </a:solidFill>
                            <a:latin typeface="Cambria Math" panose="02040503050406030204" pitchFamily="18" charset="0"/>
                          </a:rPr>
                          <m:t>𝑡</m:t>
                        </m:r>
                      </m:sub>
                    </m:sSub>
                    <m:r>
                      <a:rPr lang="it-IT" b="0" i="1" smtClean="0">
                        <a:solidFill>
                          <a:srgbClr val="FF0000"/>
                        </a:solidFill>
                        <a:latin typeface="Cambria Math" panose="02040503050406030204" pitchFamily="18" charset="0"/>
                      </a:rPr>
                      <m:t>+</m:t>
                    </m:r>
                    <m:sSub>
                      <m:sSubPr>
                        <m:ctrlPr>
                          <a:rPr lang="it-IT" i="1" smtClean="0">
                            <a:solidFill>
                              <a:srgbClr val="0070C0"/>
                            </a:solidFill>
                            <a:latin typeface="Cambria Math" panose="02040503050406030204" pitchFamily="18" charset="0"/>
                          </a:rPr>
                        </m:ctrlPr>
                      </m:sSubPr>
                      <m:e>
                        <m:r>
                          <a:rPr lang="it-IT" i="1">
                            <a:solidFill>
                              <a:srgbClr val="0070C0"/>
                            </a:solidFill>
                            <a:latin typeface="Cambria Math" panose="02040503050406030204" pitchFamily="18" charset="0"/>
                          </a:rPr>
                          <m:t>𝑟</m:t>
                        </m:r>
                      </m:e>
                      <m:sub>
                        <m:r>
                          <a:rPr lang="it-IT" i="1">
                            <a:solidFill>
                              <a:srgbClr val="0070C0"/>
                            </a:solidFill>
                            <a:latin typeface="Cambria Math" panose="02040503050406030204" pitchFamily="18" charset="0"/>
                          </a:rPr>
                          <m:t>𝑡</m:t>
                        </m:r>
                      </m:sub>
                    </m:sSub>
                    <m:sSub>
                      <m:sSubPr>
                        <m:ctrlPr>
                          <a:rPr lang="it-IT" i="1">
                            <a:solidFill>
                              <a:srgbClr val="0070C0"/>
                            </a:solidFill>
                            <a:latin typeface="Cambria Math" panose="02040503050406030204" pitchFamily="18" charset="0"/>
                            <a:ea typeface="Cambria Math" panose="02040503050406030204" pitchFamily="18" charset="0"/>
                          </a:rPr>
                        </m:ctrlPr>
                      </m:sSubPr>
                      <m:e>
                        <m:r>
                          <a:rPr lang="it-IT" i="1">
                            <a:solidFill>
                              <a:srgbClr val="0070C0"/>
                            </a:solidFill>
                            <a:latin typeface="Cambria Math" panose="02040503050406030204" pitchFamily="18" charset="0"/>
                            <a:ea typeface="Cambria Math" panose="02040503050406030204" pitchFamily="18" charset="0"/>
                          </a:rPr>
                          <m:t>𝐷</m:t>
                        </m:r>
                      </m:e>
                      <m:sub>
                        <m:r>
                          <a:rPr lang="it-IT" i="1">
                            <a:solidFill>
                              <a:srgbClr val="0070C0"/>
                            </a:solidFill>
                            <a:latin typeface="Cambria Math" panose="02040503050406030204" pitchFamily="18" charset="0"/>
                            <a:ea typeface="Cambria Math" panose="02040503050406030204" pitchFamily="18" charset="0"/>
                          </a:rPr>
                          <m:t>𝑡</m:t>
                        </m:r>
                        <m:r>
                          <a:rPr lang="it-IT" i="1">
                            <a:solidFill>
                              <a:srgbClr val="0070C0"/>
                            </a:solidFill>
                            <a:latin typeface="Cambria Math" panose="02040503050406030204" pitchFamily="18" charset="0"/>
                            <a:ea typeface="Cambria Math" panose="02040503050406030204" pitchFamily="18" charset="0"/>
                          </a:rPr>
                          <m:t>−1</m:t>
                        </m:r>
                      </m:sub>
                    </m:sSub>
                    <m:r>
                      <a:rPr lang="it-IT" i="1">
                        <a:solidFill>
                          <a:srgbClr val="FF0000"/>
                        </a:solidFill>
                        <a:latin typeface="Cambria Math" panose="02040503050406030204" pitchFamily="18" charset="0"/>
                      </a:rPr>
                      <m:t>+</m:t>
                    </m:r>
                    <m:sSub>
                      <m:sSubPr>
                        <m:ctrlPr>
                          <a:rPr lang="it-IT" i="1">
                            <a:solidFill>
                              <a:srgbClr val="FF0000"/>
                            </a:solidFill>
                            <a:latin typeface="Cambria Math" panose="02040503050406030204" pitchFamily="18" charset="0"/>
                          </a:rPr>
                        </m:ctrlPr>
                      </m:sSubPr>
                      <m:e>
                        <m:r>
                          <a:rPr lang="it-IT" i="1">
                            <a:solidFill>
                              <a:srgbClr val="FF0000"/>
                            </a:solidFill>
                            <a:latin typeface="Cambria Math" panose="02040503050406030204" pitchFamily="18" charset="0"/>
                          </a:rPr>
                          <m:t>𝑂𝑇𝑅</m:t>
                        </m:r>
                      </m:e>
                      <m:sub>
                        <m:r>
                          <a:rPr lang="it-IT" i="1">
                            <a:solidFill>
                              <a:srgbClr val="FF0000"/>
                            </a:solidFill>
                            <a:latin typeface="Cambria Math" panose="02040503050406030204" pitchFamily="18" charset="0"/>
                          </a:rPr>
                          <m:t>𝑡</m:t>
                        </m:r>
                      </m:sub>
                    </m:sSub>
                    <m:r>
                      <a:rPr lang="it-IT" b="0" i="1" smtClean="0">
                        <a:solidFill>
                          <a:srgbClr val="FF0000"/>
                        </a:solidFill>
                        <a:latin typeface="Cambria Math" panose="02040503050406030204" pitchFamily="18" charset="0"/>
                      </a:rPr>
                      <m:t>−</m:t>
                    </m:r>
                    <m:sSub>
                      <m:sSubPr>
                        <m:ctrlPr>
                          <a:rPr lang="it-IT" i="1">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𝑇𝐴𝑋</m:t>
                        </m:r>
                      </m:e>
                      <m:sub>
                        <m:r>
                          <a:rPr lang="it-IT" i="1">
                            <a:solidFill>
                              <a:srgbClr val="FF0000"/>
                            </a:solidFill>
                            <a:latin typeface="Cambria Math" panose="02040503050406030204" pitchFamily="18" charset="0"/>
                          </a:rPr>
                          <m:t>𝑡</m:t>
                        </m:r>
                      </m:sub>
                    </m:sSub>
                    <m:r>
                      <a:rPr lang="it-IT" b="0" i="1" smtClean="0">
                        <a:solidFill>
                          <a:srgbClr val="FF0000"/>
                        </a:solidFill>
                        <a:latin typeface="Cambria Math" panose="02040503050406030204" pitchFamily="18" charset="0"/>
                      </a:rPr>
                      <m:t>=</m:t>
                    </m:r>
                    <m:sSub>
                      <m:sSubPr>
                        <m:ctrlPr>
                          <a:rPr lang="it-IT" i="1">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𝐷</m:t>
                        </m:r>
                      </m:e>
                      <m:sub>
                        <m:r>
                          <a:rPr lang="it-IT" i="1">
                            <a:solidFill>
                              <a:srgbClr val="FF0000"/>
                            </a:solidFill>
                            <a:latin typeface="Cambria Math" panose="02040503050406030204" pitchFamily="18" charset="0"/>
                            <a:ea typeface="Cambria Math" panose="02040503050406030204" pitchFamily="18" charset="0"/>
                          </a:rPr>
                          <m:t>𝑡</m:t>
                        </m:r>
                      </m:sub>
                    </m:sSub>
                    <m:r>
                      <a:rPr lang="it-IT" i="1">
                        <a:solidFill>
                          <a:srgbClr val="FF0000"/>
                        </a:solidFill>
                        <a:latin typeface="Cambria Math" panose="02040503050406030204" pitchFamily="18" charset="0"/>
                        <a:ea typeface="Cambria Math" panose="02040503050406030204" pitchFamily="18" charset="0"/>
                      </a:rPr>
                      <m:t>−</m:t>
                    </m:r>
                    <m:sSub>
                      <m:sSubPr>
                        <m:ctrlPr>
                          <a:rPr lang="it-IT" i="1">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𝐷</m:t>
                        </m:r>
                      </m:e>
                      <m:sub>
                        <m:r>
                          <a:rPr lang="it-IT" i="1">
                            <a:solidFill>
                              <a:srgbClr val="FF0000"/>
                            </a:solidFill>
                            <a:latin typeface="Cambria Math" panose="02040503050406030204" pitchFamily="18" charset="0"/>
                            <a:ea typeface="Cambria Math" panose="02040503050406030204" pitchFamily="18" charset="0"/>
                          </a:rPr>
                          <m:t>𝑡</m:t>
                        </m:r>
                        <m:r>
                          <a:rPr lang="it-IT" i="1">
                            <a:solidFill>
                              <a:srgbClr val="FF0000"/>
                            </a:solidFill>
                            <a:latin typeface="Cambria Math" panose="02040503050406030204" pitchFamily="18" charset="0"/>
                            <a:ea typeface="Cambria Math" panose="02040503050406030204" pitchFamily="18" charset="0"/>
                          </a:rPr>
                          <m:t>−1</m:t>
                        </m:r>
                      </m:sub>
                    </m:sSub>
                    <m:r>
                      <a:rPr lang="it-IT" b="0" i="1" smtClean="0">
                        <a:solidFill>
                          <a:srgbClr val="FF0000"/>
                        </a:solidFill>
                        <a:latin typeface="Cambria Math" panose="02040503050406030204" pitchFamily="18" charset="0"/>
                        <a:ea typeface="Cambria Math" panose="02040503050406030204" pitchFamily="18" charset="0"/>
                      </a:rPr>
                      <m:t>+</m:t>
                    </m:r>
                    <m:r>
                      <a:rPr lang="it-IT" i="1">
                        <a:solidFill>
                          <a:srgbClr val="FF0000"/>
                        </a:solidFill>
                        <a:latin typeface="Cambria Math" panose="02040503050406030204" pitchFamily="18" charset="0"/>
                        <a:ea typeface="Cambria Math" panose="02040503050406030204" pitchFamily="18" charset="0"/>
                      </a:rPr>
                      <m:t>∆</m:t>
                    </m:r>
                    <m:sSub>
                      <m:sSubPr>
                        <m:ctrlPr>
                          <a:rPr lang="it-IT" i="1">
                            <a:solidFill>
                              <a:srgbClr val="FF0000"/>
                            </a:solidFill>
                            <a:latin typeface="Cambria Math" panose="02040503050406030204" pitchFamily="18" charset="0"/>
                            <a:ea typeface="Cambria Math" panose="02040503050406030204" pitchFamily="18" charset="0"/>
                          </a:rPr>
                        </m:ctrlPr>
                      </m:sSubPr>
                      <m:e>
                        <m:r>
                          <a:rPr lang="it-IT" b="0" i="1" smtClean="0">
                            <a:solidFill>
                              <a:srgbClr val="FF0000"/>
                            </a:solidFill>
                            <a:latin typeface="Cambria Math" panose="02040503050406030204" pitchFamily="18" charset="0"/>
                            <a:ea typeface="Cambria Math" panose="02040503050406030204" pitchFamily="18" charset="0"/>
                          </a:rPr>
                          <m:t>𝐻</m:t>
                        </m:r>
                      </m:e>
                      <m:sub>
                        <m:r>
                          <a:rPr lang="it-IT" i="1">
                            <a:solidFill>
                              <a:srgbClr val="FF0000"/>
                            </a:solidFill>
                            <a:latin typeface="Cambria Math" panose="02040503050406030204" pitchFamily="18" charset="0"/>
                            <a:ea typeface="Cambria Math" panose="02040503050406030204" pitchFamily="18" charset="0"/>
                          </a:rPr>
                          <m:t>𝑡</m:t>
                        </m:r>
                      </m:sub>
                    </m:sSub>
                  </m:oMath>
                </a14:m>
                <a:endParaRPr lang="it-IT" dirty="0" smtClean="0">
                  <a:solidFill>
                    <a:srgbClr val="FF0000"/>
                  </a:solidFill>
                  <a:ea typeface="Cambria Math" panose="02040503050406030204" pitchFamily="18" charset="0"/>
                </a:endParaRPr>
              </a:p>
              <a:p>
                <a:endParaRPr lang="it-IT" dirty="0" smtClean="0">
                  <a:ea typeface="Cambria Math" panose="02040503050406030204" pitchFamily="18" charset="0"/>
                </a:endParaRPr>
              </a:p>
              <a:p>
                <a:pPr marL="514350" indent="-514350">
                  <a:buFont typeface="+mj-lt"/>
                  <a:buAutoNum type="arabicPeriod" startAt="5"/>
                </a:pPr>
                <a14:m>
                  <m:oMath xmlns:m="http://schemas.openxmlformats.org/officeDocument/2006/math">
                    <m:sSub>
                      <m:sSubPr>
                        <m:ctrlPr>
                          <a:rPr lang="it-IT" i="1" smtClean="0">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𝐷</m:t>
                        </m:r>
                      </m:e>
                      <m:sub>
                        <m:r>
                          <a:rPr lang="it-IT" b="0" i="1" smtClean="0">
                            <a:solidFill>
                              <a:srgbClr val="FF0000"/>
                            </a:solidFill>
                            <a:latin typeface="Cambria Math" panose="02040503050406030204" pitchFamily="18" charset="0"/>
                            <a:ea typeface="Cambria Math" panose="02040503050406030204" pitchFamily="18" charset="0"/>
                          </a:rPr>
                          <m:t>2020</m:t>
                        </m:r>
                      </m:sub>
                    </m:sSub>
                    <m:r>
                      <a:rPr lang="it-IT" b="0" i="1" smtClean="0">
                        <a:solidFill>
                          <a:srgbClr val="FF0000"/>
                        </a:solidFill>
                        <a:latin typeface="Cambria Math" panose="02040503050406030204" pitchFamily="18" charset="0"/>
                        <a:ea typeface="Cambria Math" panose="02040503050406030204" pitchFamily="18" charset="0"/>
                      </a:rPr>
                      <m:t>=</m:t>
                    </m:r>
                    <m:sSub>
                      <m:sSubPr>
                        <m:ctrlPr>
                          <a:rPr lang="it-IT" i="1" smtClean="0">
                            <a:solidFill>
                              <a:srgbClr val="0070C0"/>
                            </a:solidFill>
                            <a:latin typeface="Cambria Math" panose="02040503050406030204" pitchFamily="18" charset="0"/>
                          </a:rPr>
                        </m:ctrlPr>
                      </m:sSubPr>
                      <m:e>
                        <m:r>
                          <a:rPr lang="it-IT" i="1">
                            <a:solidFill>
                              <a:srgbClr val="0070C0"/>
                            </a:solidFill>
                            <a:latin typeface="Cambria Math" panose="02040503050406030204" pitchFamily="18" charset="0"/>
                          </a:rPr>
                          <m:t>𝐺</m:t>
                        </m:r>
                      </m:e>
                      <m:sub>
                        <m:r>
                          <a:rPr lang="it-IT" b="0" i="1" smtClean="0">
                            <a:solidFill>
                              <a:srgbClr val="0070C0"/>
                            </a:solidFill>
                            <a:latin typeface="Cambria Math" panose="02040503050406030204" pitchFamily="18" charset="0"/>
                          </a:rPr>
                          <m:t>2020</m:t>
                        </m:r>
                      </m:sub>
                    </m:sSub>
                    <m:r>
                      <a:rPr lang="it-IT" i="1">
                        <a:solidFill>
                          <a:srgbClr val="0070C0"/>
                        </a:solidFill>
                        <a:latin typeface="Cambria Math" panose="02040503050406030204" pitchFamily="18" charset="0"/>
                      </a:rPr>
                      <m:t>+</m:t>
                    </m:r>
                    <m:sSub>
                      <m:sSubPr>
                        <m:ctrlPr>
                          <a:rPr lang="it-IT" i="1">
                            <a:solidFill>
                              <a:srgbClr val="0070C0"/>
                            </a:solidFill>
                            <a:latin typeface="Cambria Math" panose="02040503050406030204" pitchFamily="18" charset="0"/>
                          </a:rPr>
                        </m:ctrlPr>
                      </m:sSubPr>
                      <m:e>
                        <m:r>
                          <a:rPr lang="it-IT" i="1">
                            <a:solidFill>
                              <a:srgbClr val="0070C0"/>
                            </a:solidFill>
                            <a:latin typeface="Cambria Math" panose="02040503050406030204" pitchFamily="18" charset="0"/>
                          </a:rPr>
                          <m:t>𝑂𝑇𝑅</m:t>
                        </m:r>
                      </m:e>
                      <m:sub>
                        <m:r>
                          <a:rPr lang="it-IT" b="0" i="1" smtClean="0">
                            <a:solidFill>
                              <a:srgbClr val="0070C0"/>
                            </a:solidFill>
                            <a:latin typeface="Cambria Math" panose="02040503050406030204" pitchFamily="18" charset="0"/>
                          </a:rPr>
                          <m:t>2020</m:t>
                        </m:r>
                      </m:sub>
                    </m:sSub>
                    <m:r>
                      <a:rPr lang="it-IT" i="1">
                        <a:solidFill>
                          <a:srgbClr val="0070C0"/>
                        </a:solidFill>
                        <a:latin typeface="Cambria Math" panose="02040503050406030204" pitchFamily="18" charset="0"/>
                      </a:rPr>
                      <m:t>−</m:t>
                    </m:r>
                    <m:sSub>
                      <m:sSubPr>
                        <m:ctrlPr>
                          <a:rPr lang="it-IT" i="1">
                            <a:solidFill>
                              <a:srgbClr val="0070C0"/>
                            </a:solidFill>
                            <a:latin typeface="Cambria Math" panose="02040503050406030204" pitchFamily="18" charset="0"/>
                          </a:rPr>
                        </m:ctrlPr>
                      </m:sSubPr>
                      <m:e>
                        <m:r>
                          <a:rPr lang="it-IT" i="1">
                            <a:solidFill>
                              <a:srgbClr val="0070C0"/>
                            </a:solidFill>
                            <a:latin typeface="Cambria Math" panose="02040503050406030204" pitchFamily="18" charset="0"/>
                          </a:rPr>
                          <m:t>𝑇𝐴𝑋</m:t>
                        </m:r>
                      </m:e>
                      <m:sub>
                        <m:r>
                          <a:rPr lang="it-IT" b="0" i="1" smtClean="0">
                            <a:solidFill>
                              <a:srgbClr val="0070C0"/>
                            </a:solidFill>
                            <a:latin typeface="Cambria Math" panose="02040503050406030204" pitchFamily="18" charset="0"/>
                          </a:rPr>
                          <m:t>2020</m:t>
                        </m:r>
                      </m:sub>
                    </m:sSub>
                    <m:r>
                      <a:rPr lang="it-IT" b="0" i="1" smtClean="0">
                        <a:solidFill>
                          <a:srgbClr val="FF0000"/>
                        </a:solidFill>
                        <a:latin typeface="Cambria Math" panose="02040503050406030204" pitchFamily="18" charset="0"/>
                      </a:rPr>
                      <m:t>+</m:t>
                    </m:r>
                    <m:d>
                      <m:dPr>
                        <m:ctrlPr>
                          <a:rPr lang="it-IT" b="0" i="1" smtClean="0">
                            <a:solidFill>
                              <a:srgbClr val="FF0000"/>
                            </a:solidFill>
                            <a:latin typeface="Cambria Math" panose="02040503050406030204" pitchFamily="18" charset="0"/>
                          </a:rPr>
                        </m:ctrlPr>
                      </m:dPr>
                      <m:e>
                        <m:r>
                          <a:rPr lang="it-IT" b="0" i="1" smtClean="0">
                            <a:solidFill>
                              <a:srgbClr val="FF0000"/>
                            </a:solidFill>
                            <a:latin typeface="Cambria Math" panose="02040503050406030204" pitchFamily="18" charset="0"/>
                          </a:rPr>
                          <m:t>1+</m:t>
                        </m:r>
                        <m:sSub>
                          <m:sSubPr>
                            <m:ctrlPr>
                              <a:rPr lang="it-IT" b="0" i="1" smtClean="0">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𝑟</m:t>
                            </m:r>
                          </m:e>
                          <m:sub>
                            <m:r>
                              <a:rPr lang="it-IT" b="0" i="1" smtClean="0">
                                <a:solidFill>
                                  <a:srgbClr val="FF0000"/>
                                </a:solidFill>
                                <a:latin typeface="Cambria Math" panose="02040503050406030204" pitchFamily="18" charset="0"/>
                              </a:rPr>
                              <m:t>2020</m:t>
                            </m:r>
                          </m:sub>
                        </m:sSub>
                      </m:e>
                    </m:d>
                    <m:sSub>
                      <m:sSubPr>
                        <m:ctrlPr>
                          <a:rPr lang="it-IT" i="1">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𝐷</m:t>
                        </m:r>
                      </m:e>
                      <m:sub>
                        <m:r>
                          <a:rPr lang="it-IT" b="0" i="1" smtClean="0">
                            <a:solidFill>
                              <a:srgbClr val="FF0000"/>
                            </a:solidFill>
                            <a:latin typeface="Cambria Math" panose="02040503050406030204" pitchFamily="18" charset="0"/>
                            <a:ea typeface="Cambria Math" panose="02040503050406030204" pitchFamily="18" charset="0"/>
                          </a:rPr>
                          <m:t>2019</m:t>
                        </m:r>
                      </m:sub>
                    </m:sSub>
                    <m:r>
                      <a:rPr lang="it-IT" b="0" i="1" smtClean="0">
                        <a:solidFill>
                          <a:srgbClr val="FF0000"/>
                        </a:solidFill>
                        <a:latin typeface="Cambria Math" panose="02040503050406030204" pitchFamily="18" charset="0"/>
                      </a:rPr>
                      <m:t>−</m:t>
                    </m:r>
                    <m:r>
                      <a:rPr lang="it-IT" i="1">
                        <a:solidFill>
                          <a:srgbClr val="FF0000"/>
                        </a:solidFill>
                        <a:latin typeface="Cambria Math" panose="02040503050406030204" pitchFamily="18" charset="0"/>
                        <a:ea typeface="Cambria Math" panose="02040503050406030204" pitchFamily="18" charset="0"/>
                      </a:rPr>
                      <m:t>∆</m:t>
                    </m:r>
                    <m:sSub>
                      <m:sSubPr>
                        <m:ctrlPr>
                          <a:rPr lang="it-IT" i="1">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𝐻</m:t>
                        </m:r>
                      </m:e>
                      <m:sub>
                        <m:r>
                          <a:rPr lang="it-IT" b="0" i="1" smtClean="0">
                            <a:solidFill>
                              <a:srgbClr val="FF0000"/>
                            </a:solidFill>
                            <a:latin typeface="Cambria Math" panose="02040503050406030204" pitchFamily="18" charset="0"/>
                            <a:ea typeface="Cambria Math" panose="02040503050406030204" pitchFamily="18" charset="0"/>
                          </a:rPr>
                          <m:t>2020</m:t>
                        </m:r>
                      </m:sub>
                    </m:sSub>
                  </m:oMath>
                </a14:m>
                <a:endParaRPr lang="it-IT" dirty="0" smtClean="0">
                  <a:ea typeface="Cambria Math" panose="02040503050406030204" pitchFamily="18" charset="0"/>
                </a:endParaRPr>
              </a:p>
              <a:p>
                <a:endParaRPr lang="it-IT" i="1" dirty="0" smtClean="0">
                  <a:latin typeface="Cambria Math" panose="02040503050406030204" pitchFamily="18" charset="0"/>
                </a:endParaRPr>
              </a:p>
              <a:p>
                <a14:m>
                  <m:oMath xmlns:m="http://schemas.openxmlformats.org/officeDocument/2006/math">
                    <m:sSub>
                      <m:sSubPr>
                        <m:ctrlPr>
                          <a:rPr lang="it-IT" i="1">
                            <a:latin typeface="Cambria Math" panose="02040503050406030204" pitchFamily="18" charset="0"/>
                          </a:rPr>
                        </m:ctrlPr>
                      </m:sSubPr>
                      <m:e>
                        <m:r>
                          <a:rPr lang="it-IT" i="1">
                            <a:latin typeface="Cambria Math" panose="02040503050406030204" pitchFamily="18" charset="0"/>
                          </a:rPr>
                          <m:t>𝐺</m:t>
                        </m:r>
                      </m:e>
                      <m:sub>
                        <m:r>
                          <a:rPr lang="it-IT" i="1">
                            <a:latin typeface="Cambria Math" panose="02040503050406030204" pitchFamily="18" charset="0"/>
                          </a:rPr>
                          <m:t>𝑡</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𝑂𝑇𝑅</m:t>
                        </m:r>
                      </m:e>
                      <m:sub>
                        <m:r>
                          <a:rPr lang="it-IT" i="1">
                            <a:latin typeface="Cambria Math" panose="02040503050406030204" pitchFamily="18" charset="0"/>
                          </a:rPr>
                          <m:t>𝑡</m:t>
                        </m:r>
                      </m:sub>
                    </m:sSub>
                    <m:r>
                      <a:rPr lang="it-IT" i="1">
                        <a:latin typeface="Cambria Math" panose="02040503050406030204" pitchFamily="18" charset="0"/>
                      </a:rPr>
                      <m:t>−</m:t>
                    </m:r>
                    <m:sSub>
                      <m:sSubPr>
                        <m:ctrlPr>
                          <a:rPr lang="it-IT" i="1">
                            <a:latin typeface="Cambria Math" panose="02040503050406030204" pitchFamily="18" charset="0"/>
                          </a:rPr>
                        </m:ctrlPr>
                      </m:sSubPr>
                      <m:e>
                        <m:r>
                          <a:rPr lang="it-IT" i="1">
                            <a:latin typeface="Cambria Math" panose="02040503050406030204" pitchFamily="18" charset="0"/>
                          </a:rPr>
                          <m:t>𝑇𝐴𝑋</m:t>
                        </m:r>
                      </m:e>
                      <m:sub>
                        <m:r>
                          <a:rPr lang="it-IT" i="1">
                            <a:latin typeface="Cambria Math" panose="02040503050406030204" pitchFamily="18" charset="0"/>
                          </a:rPr>
                          <m:t>𝑡</m:t>
                        </m:r>
                      </m:sub>
                    </m:sSub>
                  </m:oMath>
                </a14:m>
                <a:r>
                  <a:rPr lang="it-IT" dirty="0" smtClean="0">
                    <a:ea typeface="Cambria Math" panose="02040503050406030204" pitchFamily="18" charset="0"/>
                  </a:rPr>
                  <a:t> = </a:t>
                </a:r>
                <a:r>
                  <a:rPr lang="en-US" dirty="0"/>
                  <a:t>The government deficit, excluding interest payments on its debt, is called the </a:t>
                </a:r>
                <a:r>
                  <a:rPr lang="en-US" b="1" dirty="0"/>
                  <a:t>primary budget deficit</a:t>
                </a:r>
                <a:r>
                  <a:rPr lang="en-US" dirty="0"/>
                  <a:t> and is measured by </a:t>
                </a:r>
                <a:r>
                  <a:rPr lang="en-US" i="1" dirty="0"/>
                  <a:t>G</a:t>
                </a:r>
                <a:r>
                  <a:rPr lang="en-US" dirty="0"/>
                  <a:t> − </a:t>
                </a:r>
                <a:r>
                  <a:rPr lang="en-US" i="1" dirty="0" smtClean="0"/>
                  <a:t>T</a:t>
                </a:r>
                <a:r>
                  <a:rPr lang="en-US" dirty="0" smtClean="0"/>
                  <a:t>. If </a:t>
                </a:r>
                <a:r>
                  <a:rPr lang="en-US" dirty="0"/>
                  <a:t>the initial situation is one of a zero primary deficit, then it automatically worsens in a business cycle downturn. When the downturn reverses, the government’s primary budget deficit will decline, and in the upswing, the government will have higher revenues than spending.</a:t>
                </a:r>
                <a:endParaRPr lang="it-IT" dirty="0" smtClean="0">
                  <a:ea typeface="Cambria Math" panose="02040503050406030204" pitchFamily="18" charset="0"/>
                </a:endParaRPr>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r="-1449"/>
                </a:stretch>
              </a:blipFill>
            </p:spPr>
            <p:txBody>
              <a:bodyPr/>
              <a:lstStyle/>
              <a:p>
                <a:r>
                  <a:rPr lang="it-IT">
                    <a:noFill/>
                  </a:rPr>
                  <a:t> </a:t>
                </a:r>
              </a:p>
            </p:txBody>
          </p:sp>
        </mc:Fallback>
      </mc:AlternateContent>
    </p:spTree>
    <p:extLst>
      <p:ext uri="{BB962C8B-B14F-4D97-AF65-F5344CB8AC3E}">
        <p14:creationId xmlns:p14="http://schemas.microsoft.com/office/powerpoint/2010/main" val="15260873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The </a:t>
            </a:r>
            <a:r>
              <a:rPr lang="it-IT" dirty="0" err="1" smtClean="0"/>
              <a:t>government’s</a:t>
            </a:r>
            <a:r>
              <a:rPr lang="it-IT" dirty="0" smtClean="0"/>
              <a:t> </a:t>
            </a:r>
            <a:r>
              <a:rPr lang="it-IT" dirty="0" err="1" smtClean="0"/>
              <a:t>finance</a:t>
            </a:r>
            <a:r>
              <a:rPr lang="it-IT" dirty="0" smtClean="0"/>
              <a:t> (3)</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normAutofit/>
              </a:bodyPr>
              <a:lstStyle/>
              <a:p>
                <a:pPr marL="514350" indent="-514350">
                  <a:buFont typeface="+mj-lt"/>
                  <a:buAutoNum type="arabicPeriod" startAt="6"/>
                </a:pPr>
                <a14:m>
                  <m:oMath xmlns:m="http://schemas.openxmlformats.org/officeDocument/2006/math">
                    <m:sSub>
                      <m:sSubPr>
                        <m:ctrlPr>
                          <a:rPr lang="it-IT" i="1" smtClean="0">
                            <a:latin typeface="Cambria Math" panose="02040503050406030204" pitchFamily="18" charset="0"/>
                            <a:ea typeface="Cambria Math" panose="02040503050406030204" pitchFamily="18" charset="0"/>
                          </a:rPr>
                        </m:ctrlPr>
                      </m:sSubPr>
                      <m:e>
                        <m:r>
                          <a:rPr lang="it-IT" i="1">
                            <a:latin typeface="Cambria Math" panose="02040503050406030204" pitchFamily="18" charset="0"/>
                            <a:ea typeface="Cambria Math" panose="02040503050406030204" pitchFamily="18" charset="0"/>
                          </a:rPr>
                          <m:t>𝐺𝐷𝑃</m:t>
                        </m:r>
                      </m:e>
                      <m:sub>
                        <m:r>
                          <a:rPr lang="it-IT" b="0" i="1" smtClean="0">
                            <a:latin typeface="Cambria Math" panose="02040503050406030204" pitchFamily="18" charset="0"/>
                            <a:ea typeface="Cambria Math" panose="02040503050406030204" pitchFamily="18" charset="0"/>
                          </a:rPr>
                          <m:t>2020</m:t>
                        </m:r>
                      </m:sub>
                    </m:sSub>
                    <m:r>
                      <a:rPr lang="it-IT" i="1">
                        <a:latin typeface="Cambria Math" panose="02040503050406030204" pitchFamily="18" charset="0"/>
                        <a:ea typeface="Cambria Math" panose="02040503050406030204" pitchFamily="18" charset="0"/>
                      </a:rPr>
                      <m:t>=</m:t>
                    </m:r>
                    <m:d>
                      <m:dPr>
                        <m:ctrlPr>
                          <a:rPr lang="it-IT" i="1" smtClean="0">
                            <a:solidFill>
                              <a:srgbClr val="FF0000"/>
                            </a:solidFill>
                            <a:latin typeface="Cambria Math" panose="02040503050406030204" pitchFamily="18" charset="0"/>
                          </a:rPr>
                        </m:ctrlPr>
                      </m:dPr>
                      <m:e>
                        <m:r>
                          <a:rPr lang="it-IT" i="1">
                            <a:solidFill>
                              <a:srgbClr val="FF0000"/>
                            </a:solidFill>
                            <a:latin typeface="Cambria Math" panose="02040503050406030204" pitchFamily="18" charset="0"/>
                          </a:rPr>
                          <m:t>1+</m:t>
                        </m:r>
                        <m:sSub>
                          <m:sSubPr>
                            <m:ctrlPr>
                              <a:rPr lang="it-IT" i="1">
                                <a:solidFill>
                                  <a:srgbClr val="FF0000"/>
                                </a:solidFill>
                                <a:latin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𝜋</m:t>
                            </m:r>
                          </m:e>
                          <m:sub>
                            <m:r>
                              <a:rPr lang="it-IT" i="1">
                                <a:solidFill>
                                  <a:srgbClr val="FF0000"/>
                                </a:solidFill>
                                <a:latin typeface="Cambria Math" panose="02040503050406030204" pitchFamily="18" charset="0"/>
                              </a:rPr>
                              <m:t>𝑡</m:t>
                            </m:r>
                          </m:sub>
                        </m:sSub>
                      </m:e>
                    </m:d>
                    <m:d>
                      <m:dPr>
                        <m:ctrlPr>
                          <a:rPr lang="it-IT" i="1">
                            <a:solidFill>
                              <a:srgbClr val="FF0000"/>
                            </a:solidFill>
                            <a:latin typeface="Cambria Math" panose="02040503050406030204" pitchFamily="18" charset="0"/>
                          </a:rPr>
                        </m:ctrlPr>
                      </m:dPr>
                      <m:e>
                        <m:r>
                          <a:rPr lang="it-IT" i="1">
                            <a:solidFill>
                              <a:srgbClr val="FF0000"/>
                            </a:solidFill>
                            <a:latin typeface="Cambria Math" panose="02040503050406030204" pitchFamily="18" charset="0"/>
                          </a:rPr>
                          <m:t>1+</m:t>
                        </m:r>
                        <m:sSub>
                          <m:sSubPr>
                            <m:ctrlPr>
                              <a:rPr lang="it-IT" i="1">
                                <a:solidFill>
                                  <a:srgbClr val="FF0000"/>
                                </a:solidFill>
                                <a:latin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𝛾</m:t>
                            </m:r>
                          </m:e>
                          <m:sub>
                            <m:r>
                              <a:rPr lang="it-IT" i="1">
                                <a:solidFill>
                                  <a:srgbClr val="FF0000"/>
                                </a:solidFill>
                                <a:latin typeface="Cambria Math" panose="02040503050406030204" pitchFamily="18" charset="0"/>
                              </a:rPr>
                              <m:t>𝑡</m:t>
                            </m:r>
                          </m:sub>
                        </m:sSub>
                      </m:e>
                    </m:d>
                    <m:sSub>
                      <m:sSubPr>
                        <m:ctrlPr>
                          <a:rPr lang="it-IT" i="1">
                            <a:latin typeface="Cambria Math" panose="02040503050406030204" pitchFamily="18" charset="0"/>
                            <a:ea typeface="Cambria Math" panose="02040503050406030204" pitchFamily="18" charset="0"/>
                          </a:rPr>
                        </m:ctrlPr>
                      </m:sSubPr>
                      <m:e>
                        <m:r>
                          <a:rPr lang="it-IT" i="1">
                            <a:latin typeface="Cambria Math" panose="02040503050406030204" pitchFamily="18" charset="0"/>
                            <a:ea typeface="Cambria Math" panose="02040503050406030204" pitchFamily="18" charset="0"/>
                          </a:rPr>
                          <m:t>𝐺𝐷𝑃</m:t>
                        </m:r>
                      </m:e>
                      <m:sub>
                        <m:r>
                          <a:rPr lang="it-IT" b="0" i="1" smtClean="0">
                            <a:latin typeface="Cambria Math" panose="02040503050406030204" pitchFamily="18" charset="0"/>
                            <a:ea typeface="Cambria Math" panose="02040503050406030204" pitchFamily="18" charset="0"/>
                          </a:rPr>
                          <m:t>2019</m:t>
                        </m:r>
                      </m:sub>
                    </m:sSub>
                  </m:oMath>
                </a14:m>
                <a:endParaRPr lang="it-IT" dirty="0">
                  <a:ea typeface="Cambria Math" panose="02040503050406030204" pitchFamily="18" charset="0"/>
                </a:endParaRPr>
              </a:p>
              <a:p>
                <a:pPr lvl="1"/>
                <a14:m>
                  <m:oMath xmlns:m="http://schemas.openxmlformats.org/officeDocument/2006/math">
                    <m:d>
                      <m:dPr>
                        <m:ctrlPr>
                          <a:rPr lang="it-IT" i="1">
                            <a:latin typeface="Cambria Math" panose="02040503050406030204" pitchFamily="18" charset="0"/>
                          </a:rPr>
                        </m:ctrlPr>
                      </m:dPr>
                      <m:e>
                        <m:r>
                          <a:rPr lang="it-IT" i="1">
                            <a:latin typeface="Cambria Math" panose="02040503050406030204" pitchFamily="18" charset="0"/>
                          </a:rPr>
                          <m:t>1+</m:t>
                        </m:r>
                        <m:sSub>
                          <m:sSubPr>
                            <m:ctrlPr>
                              <a:rPr lang="it-IT" i="1">
                                <a:latin typeface="Cambria Math" panose="02040503050406030204" pitchFamily="18" charset="0"/>
                              </a:rPr>
                            </m:ctrlPr>
                          </m:sSubPr>
                          <m:e>
                            <m:r>
                              <a:rPr lang="it-IT" i="1">
                                <a:latin typeface="Cambria Math" panose="02040503050406030204" pitchFamily="18" charset="0"/>
                                <a:ea typeface="Cambria Math" panose="02040503050406030204" pitchFamily="18" charset="0"/>
                              </a:rPr>
                              <m:t>𝜋</m:t>
                            </m:r>
                          </m:e>
                          <m:sub>
                            <m:r>
                              <a:rPr lang="it-IT" i="1">
                                <a:latin typeface="Cambria Math" panose="02040503050406030204" pitchFamily="18" charset="0"/>
                              </a:rPr>
                              <m:t>𝑡</m:t>
                            </m:r>
                          </m:sub>
                        </m:sSub>
                      </m:e>
                    </m:d>
                  </m:oMath>
                </a14:m>
                <a:r>
                  <a:rPr lang="it-IT" i="1" dirty="0" smtClean="0">
                    <a:latin typeface="Cambria Math" panose="02040503050406030204" pitchFamily="18" charset="0"/>
                    <a:ea typeface="Cambria Math" panose="02040503050406030204" pitchFamily="18" charset="0"/>
                  </a:rPr>
                  <a:t> = </a:t>
                </a:r>
                <a:r>
                  <a:rPr lang="it-IT" i="1" dirty="0" err="1" smtClean="0">
                    <a:latin typeface="Cambria Math" panose="02040503050406030204" pitchFamily="18" charset="0"/>
                    <a:ea typeface="Cambria Math" panose="02040503050406030204" pitchFamily="18" charset="0"/>
                  </a:rPr>
                  <a:t>gross</a:t>
                </a:r>
                <a:r>
                  <a:rPr lang="it-IT" i="1" dirty="0" smtClean="0">
                    <a:latin typeface="Cambria Math" panose="02040503050406030204" pitchFamily="18" charset="0"/>
                    <a:ea typeface="Cambria Math" panose="02040503050406030204" pitchFamily="18" charset="0"/>
                  </a:rPr>
                  <a:t> rate of </a:t>
                </a:r>
                <a:r>
                  <a:rPr lang="it-IT" i="1" dirty="0" err="1" smtClean="0">
                    <a:latin typeface="Cambria Math" panose="02040503050406030204" pitchFamily="18" charset="0"/>
                    <a:ea typeface="Cambria Math" panose="02040503050406030204" pitchFamily="18" charset="0"/>
                  </a:rPr>
                  <a:t>inflation</a:t>
                </a:r>
                <a:endParaRPr lang="it-IT" i="1" dirty="0" smtClean="0">
                  <a:latin typeface="Cambria Math" panose="02040503050406030204" pitchFamily="18" charset="0"/>
                  <a:ea typeface="Cambria Math" panose="02040503050406030204" pitchFamily="18" charset="0"/>
                </a:endParaRPr>
              </a:p>
              <a:p>
                <a:pPr lvl="1"/>
                <a14:m>
                  <m:oMath xmlns:m="http://schemas.openxmlformats.org/officeDocument/2006/math">
                    <m:d>
                      <m:dPr>
                        <m:ctrlPr>
                          <a:rPr lang="it-IT" i="1">
                            <a:latin typeface="Cambria Math" panose="02040503050406030204" pitchFamily="18" charset="0"/>
                          </a:rPr>
                        </m:ctrlPr>
                      </m:dPr>
                      <m:e>
                        <m:r>
                          <a:rPr lang="it-IT" i="1">
                            <a:latin typeface="Cambria Math" panose="02040503050406030204" pitchFamily="18" charset="0"/>
                          </a:rPr>
                          <m:t>1+</m:t>
                        </m:r>
                        <m:sSub>
                          <m:sSubPr>
                            <m:ctrlPr>
                              <a:rPr lang="it-IT" i="1">
                                <a:latin typeface="Cambria Math" panose="02040503050406030204" pitchFamily="18" charset="0"/>
                              </a:rPr>
                            </m:ctrlPr>
                          </m:sSubPr>
                          <m:e>
                            <m:r>
                              <a:rPr lang="it-IT" i="1">
                                <a:latin typeface="Cambria Math" panose="02040503050406030204" pitchFamily="18" charset="0"/>
                                <a:ea typeface="Cambria Math" panose="02040503050406030204" pitchFamily="18" charset="0"/>
                              </a:rPr>
                              <m:t>𝛾</m:t>
                            </m:r>
                          </m:e>
                          <m:sub>
                            <m:r>
                              <a:rPr lang="it-IT" i="1">
                                <a:latin typeface="Cambria Math" panose="02040503050406030204" pitchFamily="18" charset="0"/>
                              </a:rPr>
                              <m:t>𝑡</m:t>
                            </m:r>
                          </m:sub>
                        </m:sSub>
                      </m:e>
                    </m:d>
                  </m:oMath>
                </a14:m>
                <a:r>
                  <a:rPr lang="it-IT" i="1" dirty="0" smtClean="0">
                    <a:latin typeface="Cambria Math" panose="02040503050406030204" pitchFamily="18" charset="0"/>
                    <a:ea typeface="Cambria Math" panose="02040503050406030204" pitchFamily="18" charset="0"/>
                  </a:rPr>
                  <a:t> = </a:t>
                </a:r>
                <a:r>
                  <a:rPr lang="it-IT" i="1" dirty="0" err="1" smtClean="0">
                    <a:latin typeface="Cambria Math" panose="02040503050406030204" pitchFamily="18" charset="0"/>
                    <a:ea typeface="Cambria Math" panose="02040503050406030204" pitchFamily="18" charset="0"/>
                  </a:rPr>
                  <a:t>gross</a:t>
                </a:r>
                <a:r>
                  <a:rPr lang="it-IT" i="1" dirty="0" smtClean="0">
                    <a:latin typeface="Cambria Math" panose="02040503050406030204" pitchFamily="18" charset="0"/>
                    <a:ea typeface="Cambria Math" panose="02040503050406030204" pitchFamily="18" charset="0"/>
                  </a:rPr>
                  <a:t> rate of </a:t>
                </a:r>
                <a:r>
                  <a:rPr lang="it-IT" i="1" dirty="0" err="1" smtClean="0">
                    <a:latin typeface="Cambria Math" panose="02040503050406030204" pitchFamily="18" charset="0"/>
                    <a:ea typeface="Cambria Math" panose="02040503050406030204" pitchFamily="18" charset="0"/>
                  </a:rPr>
                  <a:t>growth</a:t>
                </a:r>
                <a:endParaRPr lang="it-IT" i="1" dirty="0" smtClean="0">
                  <a:latin typeface="Cambria Math" panose="02040503050406030204" pitchFamily="18" charset="0"/>
                  <a:ea typeface="Cambria Math" panose="02040503050406030204" pitchFamily="18" charset="0"/>
                </a:endParaRPr>
              </a:p>
              <a:p>
                <a:pPr lvl="1"/>
                <a:r>
                  <a:rPr lang="it-IT" i="1" dirty="0" err="1" smtClean="0">
                    <a:solidFill>
                      <a:srgbClr val="FF0000"/>
                    </a:solidFill>
                    <a:latin typeface="Cambria Math" panose="02040503050406030204" pitchFamily="18" charset="0"/>
                    <a:ea typeface="Cambria Math" panose="02040503050406030204" pitchFamily="18" charset="0"/>
                  </a:rPr>
                  <a:t>Remember</a:t>
                </a:r>
                <a:r>
                  <a:rPr lang="it-IT" i="1" dirty="0" smtClean="0">
                    <a:solidFill>
                      <a:srgbClr val="FF0000"/>
                    </a:solidFill>
                    <a:latin typeface="Cambria Math" panose="02040503050406030204" pitchFamily="18" charset="0"/>
                    <a:ea typeface="Cambria Math" panose="02040503050406030204" pitchFamily="18" charset="0"/>
                  </a:rPr>
                  <a:t> </a:t>
                </a:r>
                <a:r>
                  <a:rPr lang="it-IT" i="1" dirty="0" err="1" smtClean="0">
                    <a:solidFill>
                      <a:srgbClr val="FF0000"/>
                    </a:solidFill>
                    <a:latin typeface="Cambria Math" panose="02040503050406030204" pitchFamily="18" charset="0"/>
                    <a:ea typeface="Cambria Math" panose="02040503050406030204" pitchFamily="18" charset="0"/>
                  </a:rPr>
                  <a:t>that</a:t>
                </a:r>
                <a:r>
                  <a:rPr lang="it-IT" i="1" dirty="0" smtClean="0">
                    <a:solidFill>
                      <a:srgbClr val="FF0000"/>
                    </a:solidFill>
                    <a:latin typeface="Cambria Math" panose="02040503050406030204" pitchFamily="18" charset="0"/>
                    <a:ea typeface="Cambria Math" panose="02040503050406030204" pitchFamily="18" charset="0"/>
                  </a:rPr>
                  <a:t> GDP=PY</a:t>
                </a:r>
              </a:p>
              <a:p>
                <a:pPr marL="457200" lvl="1" indent="0">
                  <a:buNone/>
                </a:pPr>
                <a:endParaRPr lang="it-IT" i="1" dirty="0" smtClean="0">
                  <a:latin typeface="Cambria Math" panose="02040503050406030204" pitchFamily="18" charset="0"/>
                  <a:ea typeface="Cambria Math" panose="02040503050406030204" pitchFamily="18" charset="0"/>
                </a:endParaRPr>
              </a:p>
              <a:p>
                <a:pPr marL="514350" indent="-514350">
                  <a:buFont typeface="+mj-lt"/>
                  <a:buAutoNum type="arabicPeriod" startAt="7"/>
                </a:pPr>
                <a14:m>
                  <m:oMath xmlns:m="http://schemas.openxmlformats.org/officeDocument/2006/math">
                    <m:f>
                      <m:fPr>
                        <m:ctrlPr>
                          <a:rPr lang="it-IT" i="1" smtClean="0">
                            <a:solidFill>
                              <a:srgbClr val="FF0000"/>
                            </a:solidFill>
                            <a:latin typeface="Cambria Math" panose="02040503050406030204" pitchFamily="18" charset="0"/>
                            <a:ea typeface="Cambria Math" panose="02040503050406030204" pitchFamily="18" charset="0"/>
                          </a:rPr>
                        </m:ctrlPr>
                      </m:fPr>
                      <m:num>
                        <m:sSub>
                          <m:sSubPr>
                            <m:ctrlPr>
                              <a:rPr lang="it-IT" i="1">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𝐷</m:t>
                            </m:r>
                          </m:e>
                          <m:sub>
                            <m:r>
                              <a:rPr lang="it-IT" b="0" i="1" smtClean="0">
                                <a:solidFill>
                                  <a:srgbClr val="FF0000"/>
                                </a:solidFill>
                                <a:latin typeface="Cambria Math" panose="02040503050406030204" pitchFamily="18" charset="0"/>
                                <a:ea typeface="Cambria Math" panose="02040503050406030204" pitchFamily="18" charset="0"/>
                              </a:rPr>
                              <m:t>2020</m:t>
                            </m:r>
                          </m:sub>
                        </m:sSub>
                      </m:num>
                      <m:den>
                        <m:sSub>
                          <m:sSubPr>
                            <m:ctrlPr>
                              <a:rPr lang="it-IT" i="1">
                                <a:solidFill>
                                  <a:srgbClr val="FF0000"/>
                                </a:solidFill>
                                <a:latin typeface="Cambria Math" panose="02040503050406030204" pitchFamily="18" charset="0"/>
                                <a:ea typeface="Cambria Math" panose="02040503050406030204" pitchFamily="18" charset="0"/>
                              </a:rPr>
                            </m:ctrlPr>
                          </m:sSubPr>
                          <m:e>
                            <m:r>
                              <a:rPr lang="it-IT" b="0" i="1" smtClean="0">
                                <a:solidFill>
                                  <a:srgbClr val="FF0000"/>
                                </a:solidFill>
                                <a:latin typeface="Cambria Math" panose="02040503050406030204" pitchFamily="18" charset="0"/>
                                <a:ea typeface="Cambria Math" panose="02040503050406030204" pitchFamily="18" charset="0"/>
                              </a:rPr>
                              <m:t>𝐺𝐷𝑃</m:t>
                            </m:r>
                          </m:e>
                          <m:sub>
                            <m:r>
                              <a:rPr lang="it-IT" b="0" i="1" smtClean="0">
                                <a:solidFill>
                                  <a:srgbClr val="FF0000"/>
                                </a:solidFill>
                                <a:latin typeface="Cambria Math" panose="02040503050406030204" pitchFamily="18" charset="0"/>
                                <a:ea typeface="Cambria Math" panose="02040503050406030204" pitchFamily="18" charset="0"/>
                              </a:rPr>
                              <m:t>2020</m:t>
                            </m:r>
                          </m:sub>
                        </m:sSub>
                      </m:den>
                    </m:f>
                    <m:r>
                      <a:rPr lang="it-IT" b="0" i="1" smtClean="0">
                        <a:solidFill>
                          <a:srgbClr val="FF0000"/>
                        </a:solidFill>
                        <a:latin typeface="Cambria Math" panose="02040503050406030204" pitchFamily="18" charset="0"/>
                        <a:ea typeface="Cambria Math" panose="02040503050406030204" pitchFamily="18" charset="0"/>
                      </a:rPr>
                      <m:t>=</m:t>
                    </m:r>
                    <m:f>
                      <m:fPr>
                        <m:ctrlPr>
                          <a:rPr lang="it-IT" i="1">
                            <a:solidFill>
                              <a:srgbClr val="FF0000"/>
                            </a:solidFill>
                            <a:latin typeface="Cambria Math" panose="02040503050406030204" pitchFamily="18" charset="0"/>
                            <a:ea typeface="Cambria Math" panose="02040503050406030204" pitchFamily="18" charset="0"/>
                          </a:rPr>
                        </m:ctrlPr>
                      </m:fPr>
                      <m:num>
                        <m:sSub>
                          <m:sSubPr>
                            <m:ctrlPr>
                              <a:rPr lang="it-IT" i="1">
                                <a:solidFill>
                                  <a:srgbClr val="FF0000"/>
                                </a:solidFill>
                                <a:latin typeface="Cambria Math" panose="02040503050406030204" pitchFamily="18" charset="0"/>
                              </a:rPr>
                            </m:ctrlPr>
                          </m:sSubPr>
                          <m:e>
                            <m:r>
                              <a:rPr lang="it-IT" i="1">
                                <a:solidFill>
                                  <a:srgbClr val="FF0000"/>
                                </a:solidFill>
                                <a:latin typeface="Cambria Math" panose="02040503050406030204" pitchFamily="18" charset="0"/>
                              </a:rPr>
                              <m:t>𝐺</m:t>
                            </m:r>
                          </m:e>
                          <m:sub>
                            <m:r>
                              <a:rPr lang="it-IT" i="1">
                                <a:solidFill>
                                  <a:srgbClr val="FF0000"/>
                                </a:solidFill>
                                <a:latin typeface="Cambria Math" panose="02040503050406030204" pitchFamily="18" charset="0"/>
                              </a:rPr>
                              <m:t>𝑡</m:t>
                            </m:r>
                          </m:sub>
                        </m:sSub>
                        <m:r>
                          <a:rPr lang="it-IT" i="1">
                            <a:solidFill>
                              <a:srgbClr val="FF0000"/>
                            </a:solidFill>
                            <a:latin typeface="Cambria Math" panose="02040503050406030204" pitchFamily="18" charset="0"/>
                          </a:rPr>
                          <m:t>+</m:t>
                        </m:r>
                        <m:sSub>
                          <m:sSubPr>
                            <m:ctrlPr>
                              <a:rPr lang="it-IT" i="1">
                                <a:solidFill>
                                  <a:srgbClr val="FF0000"/>
                                </a:solidFill>
                                <a:latin typeface="Cambria Math" panose="02040503050406030204" pitchFamily="18" charset="0"/>
                              </a:rPr>
                            </m:ctrlPr>
                          </m:sSubPr>
                          <m:e>
                            <m:r>
                              <a:rPr lang="it-IT" b="0" i="1" smtClean="0">
                                <a:solidFill>
                                  <a:srgbClr val="FF0000"/>
                                </a:solidFill>
                                <a:latin typeface="Cambria Math" panose="02040503050406030204" pitchFamily="18" charset="0"/>
                              </a:rPr>
                              <m:t>𝑂</m:t>
                            </m:r>
                            <m:r>
                              <a:rPr lang="it-IT" i="1">
                                <a:solidFill>
                                  <a:srgbClr val="FF0000"/>
                                </a:solidFill>
                                <a:latin typeface="Cambria Math" panose="02040503050406030204" pitchFamily="18" charset="0"/>
                              </a:rPr>
                              <m:t>𝑇𝑅</m:t>
                            </m:r>
                          </m:e>
                          <m:sub>
                            <m:r>
                              <a:rPr lang="it-IT" i="1">
                                <a:solidFill>
                                  <a:srgbClr val="FF0000"/>
                                </a:solidFill>
                                <a:latin typeface="Cambria Math" panose="02040503050406030204" pitchFamily="18" charset="0"/>
                              </a:rPr>
                              <m:t>𝑡</m:t>
                            </m:r>
                          </m:sub>
                        </m:sSub>
                        <m:r>
                          <a:rPr lang="it-IT" i="1">
                            <a:solidFill>
                              <a:srgbClr val="FF0000"/>
                            </a:solidFill>
                            <a:latin typeface="Cambria Math" panose="02040503050406030204" pitchFamily="18" charset="0"/>
                          </a:rPr>
                          <m:t>−</m:t>
                        </m:r>
                        <m:sSub>
                          <m:sSubPr>
                            <m:ctrlPr>
                              <a:rPr lang="it-IT" i="1">
                                <a:solidFill>
                                  <a:srgbClr val="FF0000"/>
                                </a:solidFill>
                                <a:latin typeface="Cambria Math" panose="02040503050406030204" pitchFamily="18" charset="0"/>
                              </a:rPr>
                            </m:ctrlPr>
                          </m:sSubPr>
                          <m:e>
                            <m:r>
                              <a:rPr lang="it-IT" i="1">
                                <a:solidFill>
                                  <a:srgbClr val="FF0000"/>
                                </a:solidFill>
                                <a:latin typeface="Cambria Math" panose="02040503050406030204" pitchFamily="18" charset="0"/>
                              </a:rPr>
                              <m:t>𝑇𝐴𝑋</m:t>
                            </m:r>
                          </m:e>
                          <m:sub>
                            <m:r>
                              <a:rPr lang="it-IT" i="1">
                                <a:solidFill>
                                  <a:srgbClr val="FF0000"/>
                                </a:solidFill>
                                <a:latin typeface="Cambria Math" panose="02040503050406030204" pitchFamily="18" charset="0"/>
                              </a:rPr>
                              <m:t>𝑡</m:t>
                            </m:r>
                          </m:sub>
                        </m:sSub>
                      </m:num>
                      <m:den>
                        <m:sSub>
                          <m:sSubPr>
                            <m:ctrlPr>
                              <a:rPr lang="it-IT" i="1">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𝐺𝐷𝑃</m:t>
                            </m:r>
                          </m:e>
                          <m:sub>
                            <m:r>
                              <a:rPr lang="it-IT" i="1">
                                <a:solidFill>
                                  <a:srgbClr val="FF0000"/>
                                </a:solidFill>
                                <a:latin typeface="Cambria Math" panose="02040503050406030204" pitchFamily="18" charset="0"/>
                                <a:ea typeface="Cambria Math" panose="02040503050406030204" pitchFamily="18" charset="0"/>
                              </a:rPr>
                              <m:t>𝑡</m:t>
                            </m:r>
                          </m:sub>
                        </m:sSub>
                      </m:den>
                    </m:f>
                    <m:r>
                      <a:rPr lang="it-IT" b="0" i="1" smtClean="0">
                        <a:solidFill>
                          <a:srgbClr val="FF0000"/>
                        </a:solidFill>
                        <a:latin typeface="Cambria Math" panose="02040503050406030204" pitchFamily="18" charset="0"/>
                      </a:rPr>
                      <m:t>+</m:t>
                    </m:r>
                    <m:f>
                      <m:fPr>
                        <m:ctrlPr>
                          <a:rPr lang="it-IT" b="0" i="1" smtClean="0">
                            <a:solidFill>
                              <a:srgbClr val="0070C0"/>
                            </a:solidFill>
                            <a:latin typeface="Cambria Math" panose="02040503050406030204" pitchFamily="18" charset="0"/>
                          </a:rPr>
                        </m:ctrlPr>
                      </m:fPr>
                      <m:num>
                        <m:d>
                          <m:dPr>
                            <m:ctrlPr>
                              <a:rPr lang="it-IT" i="1">
                                <a:solidFill>
                                  <a:srgbClr val="0070C0"/>
                                </a:solidFill>
                                <a:latin typeface="Cambria Math" panose="02040503050406030204" pitchFamily="18" charset="0"/>
                              </a:rPr>
                            </m:ctrlPr>
                          </m:dPr>
                          <m:e>
                            <m:r>
                              <a:rPr lang="it-IT" i="1">
                                <a:solidFill>
                                  <a:srgbClr val="0070C0"/>
                                </a:solidFill>
                                <a:latin typeface="Cambria Math" panose="02040503050406030204" pitchFamily="18" charset="0"/>
                              </a:rPr>
                              <m:t>1+</m:t>
                            </m:r>
                            <m:sSub>
                              <m:sSubPr>
                                <m:ctrlPr>
                                  <a:rPr lang="it-IT" i="1">
                                    <a:solidFill>
                                      <a:srgbClr val="0070C0"/>
                                    </a:solidFill>
                                    <a:latin typeface="Cambria Math" panose="02040503050406030204" pitchFamily="18" charset="0"/>
                                  </a:rPr>
                                </m:ctrlPr>
                              </m:sSubPr>
                              <m:e>
                                <m:r>
                                  <a:rPr lang="it-IT" i="1">
                                    <a:solidFill>
                                      <a:srgbClr val="0070C0"/>
                                    </a:solidFill>
                                    <a:latin typeface="Cambria Math" panose="02040503050406030204" pitchFamily="18" charset="0"/>
                                  </a:rPr>
                                  <m:t>𝑟</m:t>
                                </m:r>
                              </m:e>
                              <m:sub>
                                <m:r>
                                  <a:rPr lang="it-IT" b="0" i="1" smtClean="0">
                                    <a:solidFill>
                                      <a:srgbClr val="0070C0"/>
                                    </a:solidFill>
                                    <a:latin typeface="Cambria Math" panose="02040503050406030204" pitchFamily="18" charset="0"/>
                                  </a:rPr>
                                  <m:t>20</m:t>
                                </m:r>
                              </m:sub>
                            </m:sSub>
                          </m:e>
                        </m:d>
                      </m:num>
                      <m:den>
                        <m:d>
                          <m:dPr>
                            <m:ctrlPr>
                              <a:rPr lang="it-IT" i="1">
                                <a:solidFill>
                                  <a:srgbClr val="0070C0"/>
                                </a:solidFill>
                                <a:latin typeface="Cambria Math" panose="02040503050406030204" pitchFamily="18" charset="0"/>
                              </a:rPr>
                            </m:ctrlPr>
                          </m:dPr>
                          <m:e>
                            <m:r>
                              <a:rPr lang="it-IT" i="1">
                                <a:solidFill>
                                  <a:srgbClr val="0070C0"/>
                                </a:solidFill>
                                <a:latin typeface="Cambria Math" panose="02040503050406030204" pitchFamily="18" charset="0"/>
                              </a:rPr>
                              <m:t>1+</m:t>
                            </m:r>
                            <m:sSub>
                              <m:sSubPr>
                                <m:ctrlPr>
                                  <a:rPr lang="it-IT" i="1">
                                    <a:solidFill>
                                      <a:srgbClr val="0070C0"/>
                                    </a:solidFill>
                                    <a:latin typeface="Cambria Math" panose="02040503050406030204" pitchFamily="18" charset="0"/>
                                  </a:rPr>
                                </m:ctrlPr>
                              </m:sSubPr>
                              <m:e>
                                <m:r>
                                  <a:rPr lang="it-IT" i="1" smtClean="0">
                                    <a:solidFill>
                                      <a:srgbClr val="0070C0"/>
                                    </a:solidFill>
                                    <a:latin typeface="Cambria Math" panose="02040503050406030204" pitchFamily="18" charset="0"/>
                                    <a:ea typeface="Cambria Math" panose="02040503050406030204" pitchFamily="18" charset="0"/>
                                  </a:rPr>
                                  <m:t>𝜋</m:t>
                                </m:r>
                              </m:e>
                              <m:sub>
                                <m:r>
                                  <a:rPr lang="it-IT" b="0" i="1" smtClean="0">
                                    <a:solidFill>
                                      <a:srgbClr val="0070C0"/>
                                    </a:solidFill>
                                    <a:latin typeface="Cambria Math" panose="02040503050406030204" pitchFamily="18" charset="0"/>
                                  </a:rPr>
                                  <m:t>20</m:t>
                                </m:r>
                              </m:sub>
                            </m:sSub>
                          </m:e>
                        </m:d>
                        <m:d>
                          <m:dPr>
                            <m:ctrlPr>
                              <a:rPr lang="it-IT" i="1">
                                <a:solidFill>
                                  <a:srgbClr val="0070C0"/>
                                </a:solidFill>
                                <a:latin typeface="Cambria Math" panose="02040503050406030204" pitchFamily="18" charset="0"/>
                              </a:rPr>
                            </m:ctrlPr>
                          </m:dPr>
                          <m:e>
                            <m:r>
                              <a:rPr lang="it-IT" i="1">
                                <a:solidFill>
                                  <a:srgbClr val="0070C0"/>
                                </a:solidFill>
                                <a:latin typeface="Cambria Math" panose="02040503050406030204" pitchFamily="18" charset="0"/>
                              </a:rPr>
                              <m:t>1+</m:t>
                            </m:r>
                            <m:sSub>
                              <m:sSubPr>
                                <m:ctrlPr>
                                  <a:rPr lang="it-IT" i="1">
                                    <a:solidFill>
                                      <a:srgbClr val="0070C0"/>
                                    </a:solidFill>
                                    <a:latin typeface="Cambria Math" panose="02040503050406030204" pitchFamily="18" charset="0"/>
                                  </a:rPr>
                                </m:ctrlPr>
                              </m:sSubPr>
                              <m:e>
                                <m:r>
                                  <a:rPr lang="it-IT" i="1" smtClean="0">
                                    <a:solidFill>
                                      <a:srgbClr val="0070C0"/>
                                    </a:solidFill>
                                    <a:latin typeface="Cambria Math" panose="02040503050406030204" pitchFamily="18" charset="0"/>
                                    <a:ea typeface="Cambria Math" panose="02040503050406030204" pitchFamily="18" charset="0"/>
                                  </a:rPr>
                                  <m:t>𝛾</m:t>
                                </m:r>
                              </m:e>
                              <m:sub>
                                <m:r>
                                  <a:rPr lang="it-IT" b="0" i="1" smtClean="0">
                                    <a:solidFill>
                                      <a:srgbClr val="0070C0"/>
                                    </a:solidFill>
                                    <a:latin typeface="Cambria Math" panose="02040503050406030204" pitchFamily="18" charset="0"/>
                                  </a:rPr>
                                  <m:t>20</m:t>
                                </m:r>
                              </m:sub>
                            </m:sSub>
                          </m:e>
                        </m:d>
                      </m:den>
                    </m:f>
                    <m:f>
                      <m:fPr>
                        <m:ctrlPr>
                          <a:rPr lang="it-IT" i="1">
                            <a:solidFill>
                              <a:srgbClr val="FF0000"/>
                            </a:solidFill>
                            <a:latin typeface="Cambria Math" panose="02040503050406030204" pitchFamily="18" charset="0"/>
                            <a:ea typeface="Cambria Math" panose="02040503050406030204" pitchFamily="18" charset="0"/>
                          </a:rPr>
                        </m:ctrlPr>
                      </m:fPr>
                      <m:num>
                        <m:sSub>
                          <m:sSubPr>
                            <m:ctrlPr>
                              <a:rPr lang="it-IT" i="1">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𝐷</m:t>
                            </m:r>
                          </m:e>
                          <m:sub>
                            <m:r>
                              <a:rPr lang="it-IT" i="1" smtClean="0">
                                <a:solidFill>
                                  <a:srgbClr val="FF0000"/>
                                </a:solidFill>
                                <a:latin typeface="Cambria Math" panose="02040503050406030204" pitchFamily="18" charset="0"/>
                                <a:ea typeface="Cambria Math" panose="02040503050406030204" pitchFamily="18" charset="0"/>
                              </a:rPr>
                              <m:t>2</m:t>
                            </m:r>
                            <m:r>
                              <a:rPr lang="it-IT" b="0" i="1" smtClean="0">
                                <a:solidFill>
                                  <a:srgbClr val="FF0000"/>
                                </a:solidFill>
                                <a:latin typeface="Cambria Math" panose="02040503050406030204" pitchFamily="18" charset="0"/>
                                <a:ea typeface="Cambria Math" panose="02040503050406030204" pitchFamily="18" charset="0"/>
                              </a:rPr>
                              <m:t>019</m:t>
                            </m:r>
                          </m:sub>
                        </m:sSub>
                      </m:num>
                      <m:den>
                        <m:sSub>
                          <m:sSubPr>
                            <m:ctrlPr>
                              <a:rPr lang="it-IT" i="1">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𝐺𝐷𝑃</m:t>
                            </m:r>
                          </m:e>
                          <m:sub>
                            <m:r>
                              <a:rPr lang="it-IT" i="1" smtClean="0">
                                <a:solidFill>
                                  <a:srgbClr val="FF0000"/>
                                </a:solidFill>
                                <a:latin typeface="Cambria Math" panose="02040503050406030204" pitchFamily="18" charset="0"/>
                                <a:ea typeface="Cambria Math" panose="02040503050406030204" pitchFamily="18" charset="0"/>
                              </a:rPr>
                              <m:t>2</m:t>
                            </m:r>
                            <m:r>
                              <a:rPr lang="it-IT" b="0" i="1" smtClean="0">
                                <a:solidFill>
                                  <a:srgbClr val="FF0000"/>
                                </a:solidFill>
                                <a:latin typeface="Cambria Math" panose="02040503050406030204" pitchFamily="18" charset="0"/>
                                <a:ea typeface="Cambria Math" panose="02040503050406030204" pitchFamily="18" charset="0"/>
                              </a:rPr>
                              <m:t>019</m:t>
                            </m:r>
                          </m:sub>
                        </m:sSub>
                      </m:den>
                    </m:f>
                    <m:r>
                      <a:rPr lang="it-IT" b="0" i="1" smtClean="0">
                        <a:solidFill>
                          <a:srgbClr val="FF0000"/>
                        </a:solidFill>
                        <a:latin typeface="Cambria Math" panose="02040503050406030204" pitchFamily="18" charset="0"/>
                      </a:rPr>
                      <m:t>−</m:t>
                    </m:r>
                    <m:f>
                      <m:fPr>
                        <m:ctrlPr>
                          <a:rPr lang="it-IT" i="1">
                            <a:solidFill>
                              <a:srgbClr val="FF0000"/>
                            </a:solidFill>
                            <a:latin typeface="Cambria Math" panose="02040503050406030204" pitchFamily="18" charset="0"/>
                            <a:ea typeface="Cambria Math" panose="02040503050406030204" pitchFamily="18" charset="0"/>
                          </a:rPr>
                        </m:ctrlPr>
                      </m:fPr>
                      <m:num>
                        <m:r>
                          <a:rPr lang="it-IT" i="1">
                            <a:solidFill>
                              <a:srgbClr val="FF0000"/>
                            </a:solidFill>
                            <a:latin typeface="Cambria Math" panose="02040503050406030204" pitchFamily="18" charset="0"/>
                            <a:ea typeface="Cambria Math" panose="02040503050406030204" pitchFamily="18" charset="0"/>
                          </a:rPr>
                          <m:t>∆</m:t>
                        </m:r>
                        <m:sSub>
                          <m:sSubPr>
                            <m:ctrlPr>
                              <a:rPr lang="it-IT" i="1">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𝐻</m:t>
                            </m:r>
                          </m:e>
                          <m:sub>
                            <m:r>
                              <a:rPr lang="it-IT" i="1">
                                <a:solidFill>
                                  <a:srgbClr val="FF0000"/>
                                </a:solidFill>
                                <a:latin typeface="Cambria Math" panose="02040503050406030204" pitchFamily="18" charset="0"/>
                                <a:ea typeface="Cambria Math" panose="02040503050406030204" pitchFamily="18" charset="0"/>
                              </a:rPr>
                              <m:t>𝑡</m:t>
                            </m:r>
                          </m:sub>
                        </m:sSub>
                      </m:num>
                      <m:den>
                        <m:sSub>
                          <m:sSubPr>
                            <m:ctrlPr>
                              <a:rPr lang="it-IT" i="1">
                                <a:solidFill>
                                  <a:srgbClr val="FF0000"/>
                                </a:solidFill>
                                <a:latin typeface="Cambria Math" panose="02040503050406030204" pitchFamily="18" charset="0"/>
                                <a:ea typeface="Cambria Math" panose="02040503050406030204" pitchFamily="18" charset="0"/>
                              </a:rPr>
                            </m:ctrlPr>
                          </m:sSubPr>
                          <m:e>
                            <m:r>
                              <a:rPr lang="it-IT" i="1">
                                <a:solidFill>
                                  <a:srgbClr val="FF0000"/>
                                </a:solidFill>
                                <a:latin typeface="Cambria Math" panose="02040503050406030204" pitchFamily="18" charset="0"/>
                                <a:ea typeface="Cambria Math" panose="02040503050406030204" pitchFamily="18" charset="0"/>
                              </a:rPr>
                              <m:t>𝐺𝐷𝑃</m:t>
                            </m:r>
                          </m:e>
                          <m:sub>
                            <m:r>
                              <a:rPr lang="it-IT" i="1">
                                <a:solidFill>
                                  <a:srgbClr val="FF0000"/>
                                </a:solidFill>
                                <a:latin typeface="Cambria Math" panose="02040503050406030204" pitchFamily="18" charset="0"/>
                                <a:ea typeface="Cambria Math" panose="02040503050406030204" pitchFamily="18" charset="0"/>
                              </a:rPr>
                              <m:t>𝑡</m:t>
                            </m:r>
                          </m:sub>
                        </m:sSub>
                      </m:den>
                    </m:f>
                  </m:oMath>
                </a14:m>
                <a:endParaRPr lang="it-IT" dirty="0" smtClean="0">
                  <a:ea typeface="Cambria Math" panose="02040503050406030204" pitchFamily="18" charset="0"/>
                </a:endParaRPr>
              </a:p>
              <a:p>
                <a:endParaRPr lang="it-IT" dirty="0" smtClean="0">
                  <a:ea typeface="Cambria Math" panose="02040503050406030204" pitchFamily="18" charset="0"/>
                </a:endParaRPr>
              </a:p>
              <a:p>
                <a:r>
                  <a:rPr lang="it-IT" dirty="0" err="1" smtClean="0">
                    <a:ea typeface="Cambria Math" panose="02040503050406030204" pitchFamily="18" charset="0"/>
                  </a:rPr>
                  <a:t>Debt</a:t>
                </a:r>
                <a:r>
                  <a:rPr lang="it-IT" dirty="0" smtClean="0">
                    <a:ea typeface="Cambria Math" panose="02040503050406030204" pitchFamily="18" charset="0"/>
                  </a:rPr>
                  <a:t>/GDP ratio </a:t>
                </a:r>
                <a:r>
                  <a:rPr lang="it-IT" dirty="0" err="1" smtClean="0">
                    <a:ea typeface="Cambria Math" panose="02040503050406030204" pitchFamily="18" charset="0"/>
                  </a:rPr>
                  <a:t>as</a:t>
                </a:r>
                <a:r>
                  <a:rPr lang="it-IT" dirty="0" smtClean="0">
                    <a:ea typeface="Cambria Math" panose="02040503050406030204" pitchFamily="18" charset="0"/>
                  </a:rPr>
                  <a:t> </a:t>
                </a:r>
                <a:r>
                  <a:rPr lang="it-IT" dirty="0" err="1" smtClean="0">
                    <a:ea typeface="Cambria Math" panose="02040503050406030204" pitchFamily="18" charset="0"/>
                  </a:rPr>
                  <a:t>indicator</a:t>
                </a:r>
                <a:r>
                  <a:rPr lang="it-IT" dirty="0" smtClean="0">
                    <a:ea typeface="Cambria Math" panose="02040503050406030204" pitchFamily="18" charset="0"/>
                  </a:rPr>
                  <a:t> of </a:t>
                </a:r>
                <a:r>
                  <a:rPr lang="it-IT" dirty="0" err="1" smtClean="0">
                    <a:solidFill>
                      <a:srgbClr val="FF0000"/>
                    </a:solidFill>
                    <a:ea typeface="Cambria Math" panose="02040503050406030204" pitchFamily="18" charset="0"/>
                  </a:rPr>
                  <a:t>debt</a:t>
                </a:r>
                <a:r>
                  <a:rPr lang="it-IT" dirty="0" smtClean="0">
                    <a:solidFill>
                      <a:srgbClr val="FF0000"/>
                    </a:solidFill>
                    <a:ea typeface="Cambria Math" panose="02040503050406030204" pitchFamily="18" charset="0"/>
                  </a:rPr>
                  <a:t> </a:t>
                </a:r>
                <a:r>
                  <a:rPr lang="it-IT" dirty="0" err="1" smtClean="0">
                    <a:solidFill>
                      <a:srgbClr val="FF0000"/>
                    </a:solidFill>
                    <a:ea typeface="Cambria Math" panose="02040503050406030204" pitchFamily="18" charset="0"/>
                  </a:rPr>
                  <a:t>sustainability</a:t>
                </a:r>
                <a:endParaRPr lang="it-IT" dirty="0">
                  <a:solidFill>
                    <a:srgbClr val="FF0000"/>
                  </a:solidFill>
                  <a:ea typeface="Cambria Math" panose="02040503050406030204" pitchFamily="18" charset="0"/>
                </a:endParaRPr>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a:stretch>
              </a:blipFill>
            </p:spPr>
            <p:txBody>
              <a:bodyPr/>
              <a:lstStyle/>
              <a:p>
                <a:r>
                  <a:rPr lang="it-IT">
                    <a:noFill/>
                  </a:rPr>
                  <a:t> </a:t>
                </a:r>
              </a:p>
            </p:txBody>
          </p:sp>
        </mc:Fallback>
      </mc:AlternateContent>
    </p:spTree>
    <p:extLst>
      <p:ext uri="{BB962C8B-B14F-4D97-AF65-F5344CB8AC3E}">
        <p14:creationId xmlns:p14="http://schemas.microsoft.com/office/powerpoint/2010/main" val="30182843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1662545" y="272547"/>
            <a:ext cx="9088582" cy="6249364"/>
          </a:xfrm>
          <a:prstGeom prst="rect">
            <a:avLst/>
          </a:prstGeom>
        </p:spPr>
      </p:pic>
    </p:spTree>
    <p:extLst>
      <p:ext uri="{BB962C8B-B14F-4D97-AF65-F5344CB8AC3E}">
        <p14:creationId xmlns:p14="http://schemas.microsoft.com/office/powerpoint/2010/main" val="506294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Policy to reduce the DEBT/GDP ratio</a:t>
            </a:r>
            <a:endParaRPr lang="it-IT" dirty="0"/>
          </a:p>
        </p:txBody>
      </p:sp>
      <p:sp>
        <p:nvSpPr>
          <p:cNvPr id="3" name="Segnaposto contenuto 2"/>
          <p:cNvSpPr>
            <a:spLocks noGrp="1"/>
          </p:cNvSpPr>
          <p:nvPr>
            <p:ph idx="1"/>
          </p:nvPr>
        </p:nvSpPr>
        <p:spPr/>
        <p:txBody>
          <a:bodyPr>
            <a:normAutofit/>
          </a:bodyPr>
          <a:lstStyle/>
          <a:p>
            <a:r>
              <a:rPr lang="it-IT" dirty="0" err="1" smtClean="0"/>
              <a:t>Primary</a:t>
            </a:r>
            <a:r>
              <a:rPr lang="it-IT" dirty="0" smtClean="0"/>
              <a:t> surplus policy</a:t>
            </a:r>
            <a:endParaRPr lang="it-IT" dirty="0"/>
          </a:p>
          <a:p>
            <a:pPr lvl="1"/>
            <a:r>
              <a:rPr lang="it-IT" dirty="0">
                <a:sym typeface="Symbol" panose="05050102010706020507" pitchFamily="18" charset="2"/>
              </a:rPr>
              <a:t>G*, TAX</a:t>
            </a:r>
          </a:p>
          <a:p>
            <a:pPr lvl="1"/>
            <a:r>
              <a:rPr lang="en-GB" dirty="0" smtClean="0">
                <a:sym typeface="Symbol" panose="05050102010706020507" pitchFamily="18" charset="2"/>
              </a:rPr>
              <a:t>Benefits: </a:t>
            </a:r>
            <a:r>
              <a:rPr lang="en-GB" dirty="0">
                <a:sym typeface="Symbol" panose="05050102010706020507" pitchFamily="18" charset="2"/>
              </a:rPr>
              <a:t>full controllability, immediate effects, reduced risk premium</a:t>
            </a:r>
            <a:endParaRPr lang="it-IT" dirty="0">
              <a:sym typeface="Symbol" panose="05050102010706020507" pitchFamily="18" charset="2"/>
            </a:endParaRPr>
          </a:p>
          <a:p>
            <a:pPr lvl="1"/>
            <a:r>
              <a:rPr lang="en-GB" dirty="0">
                <a:sym typeface="Symbol" panose="05050102010706020507" pitchFamily="18" charset="2"/>
              </a:rPr>
              <a:t>Drawbacks:</a:t>
            </a:r>
            <a:r>
              <a:rPr lang="it-IT" dirty="0" smtClean="0">
                <a:sym typeface="Symbol" panose="05050102010706020507" pitchFamily="18" charset="2"/>
              </a:rPr>
              <a:t> GDP </a:t>
            </a:r>
            <a:r>
              <a:rPr lang="it-IT" dirty="0" err="1" smtClean="0">
                <a:sym typeface="Symbol" panose="05050102010706020507" pitchFamily="18" charset="2"/>
              </a:rPr>
              <a:t>growth</a:t>
            </a:r>
            <a:r>
              <a:rPr lang="it-IT" dirty="0" smtClean="0">
                <a:sym typeface="Symbol" panose="05050102010706020507" pitchFamily="18" charset="2"/>
              </a:rPr>
              <a:t> and </a:t>
            </a:r>
            <a:r>
              <a:rPr lang="it-IT" dirty="0" err="1" smtClean="0">
                <a:sym typeface="Symbol" panose="05050102010706020507" pitchFamily="18" charset="2"/>
              </a:rPr>
              <a:t>employment</a:t>
            </a:r>
            <a:endParaRPr lang="it-IT" dirty="0">
              <a:sym typeface="Symbol" panose="05050102010706020507" pitchFamily="18" charset="2"/>
            </a:endParaRPr>
          </a:p>
          <a:p>
            <a:endParaRPr lang="it-IT" dirty="0">
              <a:sym typeface="Symbol" panose="05050102010706020507" pitchFamily="18" charset="2"/>
            </a:endParaRPr>
          </a:p>
          <a:p>
            <a:r>
              <a:rPr lang="it-IT" dirty="0" err="1" smtClean="0">
                <a:sym typeface="Symbol" panose="05050102010706020507" pitchFamily="18" charset="2"/>
              </a:rPr>
              <a:t>Unexpected</a:t>
            </a:r>
            <a:r>
              <a:rPr lang="it-IT" dirty="0" smtClean="0">
                <a:sym typeface="Symbol" panose="05050102010706020507" pitchFamily="18" charset="2"/>
              </a:rPr>
              <a:t> </a:t>
            </a:r>
            <a:r>
              <a:rPr lang="it-IT" dirty="0" err="1" smtClean="0">
                <a:sym typeface="Symbol" panose="05050102010706020507" pitchFamily="18" charset="2"/>
              </a:rPr>
              <a:t>inflation</a:t>
            </a:r>
            <a:endParaRPr lang="it-IT" dirty="0">
              <a:sym typeface="Symbol" panose="05050102010706020507" pitchFamily="18" charset="2"/>
            </a:endParaRPr>
          </a:p>
          <a:p>
            <a:pPr lvl="1"/>
            <a:r>
              <a:rPr lang="it-IT" dirty="0">
                <a:sym typeface="Symbol" panose="05050102010706020507" pitchFamily="18" charset="2"/>
              </a:rPr>
              <a:t></a:t>
            </a:r>
            <a:r>
              <a:rPr lang="el-GR" dirty="0"/>
              <a:t> π</a:t>
            </a:r>
            <a:endParaRPr lang="it-IT" dirty="0">
              <a:sym typeface="Symbol" panose="05050102010706020507" pitchFamily="18" charset="2"/>
            </a:endParaRPr>
          </a:p>
          <a:p>
            <a:pPr lvl="1"/>
            <a:r>
              <a:rPr lang="en-GB" dirty="0">
                <a:sym typeface="Symbol" panose="05050102010706020507" pitchFamily="18" charset="2"/>
              </a:rPr>
              <a:t>Benefits: Fee from inflation, immediate and wide-ranging </a:t>
            </a:r>
            <a:r>
              <a:rPr lang="en-GB" dirty="0" smtClean="0">
                <a:sym typeface="Symbol" panose="05050102010706020507" pitchFamily="18" charset="2"/>
              </a:rPr>
              <a:t>effects</a:t>
            </a:r>
          </a:p>
          <a:p>
            <a:pPr lvl="1"/>
            <a:r>
              <a:rPr lang="en-GB" dirty="0" smtClean="0">
                <a:sym typeface="Symbol" panose="05050102010706020507" pitchFamily="18" charset="2"/>
              </a:rPr>
              <a:t>Drawbacks</a:t>
            </a:r>
            <a:r>
              <a:rPr lang="en-GB" dirty="0">
                <a:sym typeface="Symbol" panose="05050102010706020507" pitchFamily="18" charset="2"/>
              </a:rPr>
              <a:t>: Impoverishment of savers, allocative distortion, other negative effects of inflation (Ch. 6)</a:t>
            </a:r>
            <a:endParaRPr lang="it-IT" dirty="0"/>
          </a:p>
        </p:txBody>
      </p:sp>
    </p:spTree>
    <p:extLst>
      <p:ext uri="{BB962C8B-B14F-4D97-AF65-F5344CB8AC3E}">
        <p14:creationId xmlns:p14="http://schemas.microsoft.com/office/powerpoint/2010/main" val="5770342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smtClean="0"/>
              <a:t>Policy to reduce the DEBT/GDP ratio, 2</a:t>
            </a:r>
            <a:endParaRPr lang="it-IT" dirty="0"/>
          </a:p>
        </p:txBody>
      </p:sp>
      <p:sp>
        <p:nvSpPr>
          <p:cNvPr id="3" name="Segnaposto contenuto 2"/>
          <p:cNvSpPr>
            <a:spLocks noGrp="1"/>
          </p:cNvSpPr>
          <p:nvPr>
            <p:ph idx="1"/>
          </p:nvPr>
        </p:nvSpPr>
        <p:spPr/>
        <p:txBody>
          <a:bodyPr>
            <a:normAutofit fontScale="92500" lnSpcReduction="10000"/>
          </a:bodyPr>
          <a:lstStyle/>
          <a:p>
            <a:r>
              <a:rPr lang="en-GB" dirty="0"/>
              <a:t>Public debt management </a:t>
            </a:r>
            <a:r>
              <a:rPr lang="en-GB" dirty="0" smtClean="0"/>
              <a:t>policy</a:t>
            </a:r>
          </a:p>
          <a:p>
            <a:pPr lvl="1"/>
            <a:r>
              <a:rPr lang="en-GB" dirty="0" smtClean="0"/>
              <a:t>Advantages: </a:t>
            </a:r>
            <a:r>
              <a:rPr lang="en-GB" dirty="0"/>
              <a:t>Lasting effects, boosts investor confidence, promotes a reduction in the liquidity </a:t>
            </a:r>
            <a:r>
              <a:rPr lang="en-GB" dirty="0" smtClean="0"/>
              <a:t>premium</a:t>
            </a:r>
          </a:p>
          <a:p>
            <a:pPr lvl="1"/>
            <a:r>
              <a:rPr lang="en-GB" dirty="0" smtClean="0"/>
              <a:t>Drawbacks: </a:t>
            </a:r>
            <a:r>
              <a:rPr lang="en-GB" dirty="0"/>
              <a:t>Requires time and the 'assistance' of financial </a:t>
            </a:r>
            <a:r>
              <a:rPr lang="en-GB" dirty="0" smtClean="0"/>
              <a:t>markets</a:t>
            </a:r>
          </a:p>
          <a:p>
            <a:endParaRPr lang="en-GB" dirty="0" smtClean="0"/>
          </a:p>
          <a:p>
            <a:r>
              <a:rPr lang="en-GB" dirty="0" smtClean="0"/>
              <a:t>Growth</a:t>
            </a:r>
          </a:p>
          <a:p>
            <a:pPr lvl="1"/>
            <a:r>
              <a:rPr lang="it-IT" dirty="0">
                <a:sym typeface="Symbol" panose="05050102010706020507" pitchFamily="18" charset="2"/>
              </a:rPr>
              <a:t></a:t>
            </a:r>
            <a:r>
              <a:rPr lang="en-GB" dirty="0" smtClean="0"/>
              <a:t> γ</a:t>
            </a:r>
          </a:p>
          <a:p>
            <a:pPr lvl="1"/>
            <a:r>
              <a:rPr lang="en-GB" dirty="0" smtClean="0"/>
              <a:t>Advantages</a:t>
            </a:r>
            <a:r>
              <a:rPr lang="en-GB" dirty="0"/>
              <a:t>: Lasting effects, relieves debt burden and improves living </a:t>
            </a:r>
            <a:r>
              <a:rPr lang="en-GB" dirty="0" smtClean="0"/>
              <a:t>standards</a:t>
            </a:r>
          </a:p>
          <a:p>
            <a:pPr lvl="1"/>
            <a:r>
              <a:rPr lang="en-GB" dirty="0" smtClean="0"/>
              <a:t>Drawbacks: </a:t>
            </a:r>
            <a:r>
              <a:rPr lang="en-GB" dirty="0"/>
              <a:t>Time required, </a:t>
            </a:r>
            <a:r>
              <a:rPr lang="en-GB" dirty="0" smtClean="0"/>
              <a:t>Difficulties</a:t>
            </a:r>
          </a:p>
          <a:p>
            <a:endParaRPr lang="en-GB" dirty="0" smtClean="0"/>
          </a:p>
          <a:p>
            <a:r>
              <a:rPr lang="en-GB" dirty="0" smtClean="0"/>
              <a:t>Financial </a:t>
            </a:r>
            <a:r>
              <a:rPr lang="en-GB" dirty="0"/>
              <a:t>repression (e.g. compulsory underwriting)</a:t>
            </a:r>
            <a:endParaRPr lang="it-IT" dirty="0"/>
          </a:p>
        </p:txBody>
      </p:sp>
    </p:spTree>
    <p:extLst>
      <p:ext uri="{BB962C8B-B14F-4D97-AF65-F5344CB8AC3E}">
        <p14:creationId xmlns:p14="http://schemas.microsoft.com/office/powerpoint/2010/main" val="12759752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Public </a:t>
            </a:r>
            <a:r>
              <a:rPr lang="it-IT" dirty="0" err="1" smtClean="0"/>
              <a:t>debt</a:t>
            </a:r>
            <a:r>
              <a:rPr lang="it-IT" dirty="0" smtClean="0"/>
              <a:t> </a:t>
            </a:r>
            <a:r>
              <a:rPr lang="it-IT" dirty="0" err="1" smtClean="0"/>
              <a:t>sustainability</a:t>
            </a:r>
            <a:endParaRPr lang="en-GB" dirty="0"/>
          </a:p>
        </p:txBody>
      </p:sp>
      <p:sp>
        <p:nvSpPr>
          <p:cNvPr id="3" name="Segnaposto contenuto 2"/>
          <p:cNvSpPr>
            <a:spLocks noGrp="1"/>
          </p:cNvSpPr>
          <p:nvPr>
            <p:ph idx="1"/>
          </p:nvPr>
        </p:nvSpPr>
        <p:spPr/>
        <p:txBody>
          <a:bodyPr>
            <a:normAutofit fontScale="92500" lnSpcReduction="10000"/>
          </a:bodyPr>
          <a:lstStyle/>
          <a:p>
            <a:r>
              <a:rPr lang="en-GB" dirty="0"/>
              <a:t>Debt/GDP as an indicator of </a:t>
            </a:r>
            <a:r>
              <a:rPr lang="en-GB" dirty="0" smtClean="0"/>
              <a:t>sustainability</a:t>
            </a:r>
          </a:p>
          <a:p>
            <a:r>
              <a:rPr lang="en-GB" dirty="0" smtClean="0"/>
              <a:t>Issues</a:t>
            </a:r>
            <a:r>
              <a:rPr lang="en-GB" dirty="0"/>
              <a:t>: Duration of debt? Level of tax burden? Stock / flow ratio</a:t>
            </a:r>
            <a:r>
              <a:rPr lang="en-GB" dirty="0" smtClean="0"/>
              <a:t>?</a:t>
            </a:r>
          </a:p>
          <a:p>
            <a:r>
              <a:rPr lang="en-GB" dirty="0" smtClean="0"/>
              <a:t>Better </a:t>
            </a:r>
            <a:r>
              <a:rPr lang="en-GB" dirty="0"/>
              <a:t>to measure sustainability through Public Debt/Public assets? (but Public assets are not liquid and then the state is not an enterprise</a:t>
            </a:r>
            <a:r>
              <a:rPr lang="en-GB" dirty="0" smtClean="0"/>
              <a:t>)?</a:t>
            </a:r>
          </a:p>
          <a:p>
            <a:r>
              <a:rPr lang="en-GB" dirty="0" smtClean="0"/>
              <a:t>Better </a:t>
            </a:r>
            <a:r>
              <a:rPr lang="en-GB" dirty="0"/>
              <a:t>to measure sustainability through Public Debt/Public assets? Public debt/Private Wealth (Private Wealth are not all liquid or easily measurable, wealth tax is complicated</a:t>
            </a:r>
            <a:r>
              <a:rPr lang="en-GB" dirty="0" smtClean="0"/>
              <a:t>)</a:t>
            </a:r>
          </a:p>
          <a:p>
            <a:r>
              <a:rPr lang="en-GB" dirty="0" smtClean="0"/>
              <a:t>Better </a:t>
            </a:r>
            <a:r>
              <a:rPr lang="en-GB" dirty="0"/>
              <a:t>to measure sustainability in terms of INT/GDP ratio</a:t>
            </a:r>
            <a:r>
              <a:rPr lang="en-GB" dirty="0" smtClean="0"/>
              <a:t>?</a:t>
            </a:r>
          </a:p>
          <a:p>
            <a:r>
              <a:rPr lang="en-GB" dirty="0" smtClean="0"/>
              <a:t>What </a:t>
            </a:r>
            <a:r>
              <a:rPr lang="en-GB" dirty="0"/>
              <a:t>about pension debt</a:t>
            </a:r>
            <a:r>
              <a:rPr lang="en-GB" dirty="0" smtClean="0"/>
              <a:t>?</a:t>
            </a:r>
          </a:p>
          <a:p>
            <a:r>
              <a:rPr lang="en-GB" dirty="0" smtClean="0"/>
              <a:t>What </a:t>
            </a:r>
            <a:r>
              <a:rPr lang="en-GB" dirty="0"/>
              <a:t>about the intertemporal state budget constraint?</a:t>
            </a:r>
          </a:p>
        </p:txBody>
      </p:sp>
    </p:spTree>
    <p:extLst>
      <p:ext uri="{BB962C8B-B14F-4D97-AF65-F5344CB8AC3E}">
        <p14:creationId xmlns:p14="http://schemas.microsoft.com/office/powerpoint/2010/main" val="9250764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Homeworks</a:t>
            </a:r>
            <a:endParaRPr lang="it-IT" dirty="0"/>
          </a:p>
        </p:txBody>
      </p:sp>
      <mc:AlternateContent xmlns:mc="http://schemas.openxmlformats.org/markup-compatibility/2006" xmlns:a14="http://schemas.microsoft.com/office/drawing/2010/main">
        <mc:Choice Requires="a14">
          <p:sp>
            <p:nvSpPr>
              <p:cNvPr id="3" name="Segnaposto contenuto 2"/>
              <p:cNvSpPr>
                <a:spLocks noGrp="1"/>
              </p:cNvSpPr>
              <p:nvPr>
                <p:ph idx="1"/>
              </p:nvPr>
            </p:nvSpPr>
            <p:spPr/>
            <p:txBody>
              <a:bodyPr/>
              <a:lstStyle/>
              <a:p>
                <a:r>
                  <a:rPr lang="it-IT" dirty="0" smtClean="0"/>
                  <a:t>Study </a:t>
                </a:r>
                <a:r>
                  <a:rPr lang="it-IT" dirty="0" err="1" smtClean="0"/>
                  <a:t>sections</a:t>
                </a:r>
                <a:r>
                  <a:rPr lang="it-IT" dirty="0" smtClean="0"/>
                  <a:t> 14.7, 14.8, 14.9, </a:t>
                </a:r>
              </a:p>
              <a:p>
                <a:r>
                  <a:rPr lang="it-IT" dirty="0" smtClean="0"/>
                  <a:t>Re-do the flash </a:t>
                </a:r>
                <a:r>
                  <a:rPr lang="it-IT" dirty="0" err="1" smtClean="0"/>
                  <a:t>exercise</a:t>
                </a:r>
                <a:r>
                  <a:rPr lang="it-IT" dirty="0" smtClean="0"/>
                  <a:t> with the </a:t>
                </a:r>
                <a:r>
                  <a:rPr lang="it-IT" dirty="0" err="1" smtClean="0"/>
                  <a:t>following</a:t>
                </a:r>
                <a:r>
                  <a:rPr lang="it-IT" dirty="0" smtClean="0"/>
                  <a:t> data and compare the </a:t>
                </a:r>
                <a:r>
                  <a:rPr lang="it-IT" dirty="0" err="1" smtClean="0"/>
                  <a:t>two</a:t>
                </a:r>
                <a:r>
                  <a:rPr lang="it-IT" dirty="0" smtClean="0"/>
                  <a:t> sets of </a:t>
                </a:r>
                <a:r>
                  <a:rPr lang="it-IT" dirty="0" err="1" smtClean="0"/>
                  <a:t>results</a:t>
                </a:r>
                <a:r>
                  <a:rPr lang="it-IT" dirty="0" smtClean="0"/>
                  <a:t>: </a:t>
                </a:r>
                <a14:m>
                  <m:oMath xmlns:m="http://schemas.openxmlformats.org/officeDocument/2006/math">
                    <m:r>
                      <a:rPr lang="it-IT" i="1">
                        <a:latin typeface="Cambria Math" panose="02040503050406030204" pitchFamily="18" charset="0"/>
                      </a:rPr>
                      <m:t>𝐶</m:t>
                    </m:r>
                    <m:r>
                      <a:rPr lang="it-IT" i="1">
                        <a:latin typeface="Cambria Math" panose="02040503050406030204" pitchFamily="18" charset="0"/>
                      </a:rPr>
                      <m:t>=100+0.6</m:t>
                    </m:r>
                    <m:d>
                      <m:dPr>
                        <m:ctrlPr>
                          <a:rPr lang="it-IT" b="0" i="1" smtClean="0">
                            <a:latin typeface="Cambria Math" panose="02040503050406030204" pitchFamily="18" charset="0"/>
                          </a:rPr>
                        </m:ctrlPr>
                      </m:dPr>
                      <m:e>
                        <m:r>
                          <a:rPr lang="it-IT" b="0" i="1" smtClean="0">
                            <a:latin typeface="Cambria Math" panose="02040503050406030204" pitchFamily="18" charset="0"/>
                          </a:rPr>
                          <m:t>1−0,2</m:t>
                        </m:r>
                      </m:e>
                    </m:d>
                    <m:r>
                      <a:rPr lang="it-IT" i="1">
                        <a:latin typeface="Cambria Math" panose="02040503050406030204" pitchFamily="18" charset="0"/>
                      </a:rPr>
                      <m:t>𝑌</m:t>
                    </m:r>
                    <m:r>
                      <a:rPr lang="it-IT" i="1">
                        <a:latin typeface="Cambria Math" panose="02040503050406030204" pitchFamily="18" charset="0"/>
                      </a:rPr>
                      <m:t>;</m:t>
                    </m:r>
                    <m:r>
                      <a:rPr lang="it-IT" i="1">
                        <a:latin typeface="Cambria Math" panose="02040503050406030204" pitchFamily="18" charset="0"/>
                      </a:rPr>
                      <m:t>𝐼</m:t>
                    </m:r>
                    <m:r>
                      <a:rPr lang="it-IT" i="1">
                        <a:latin typeface="Cambria Math" panose="02040503050406030204" pitchFamily="18" charset="0"/>
                      </a:rPr>
                      <m:t>=400;</m:t>
                    </m:r>
                    <m:r>
                      <a:rPr lang="it-IT" b="0" i="1" smtClean="0">
                        <a:latin typeface="Cambria Math" panose="02040503050406030204" pitchFamily="18" charset="0"/>
                      </a:rPr>
                      <m:t>𝐺</m:t>
                    </m:r>
                    <m:r>
                      <a:rPr lang="it-IT" b="0" i="1" smtClean="0">
                        <a:latin typeface="Cambria Math" panose="02040503050406030204" pitchFamily="18" charset="0"/>
                      </a:rPr>
                      <m:t>=300;</m:t>
                    </m:r>
                    <m:r>
                      <a:rPr lang="it-IT" b="0" i="1" smtClean="0">
                        <a:latin typeface="Cambria Math" panose="02040503050406030204" pitchFamily="18" charset="0"/>
                      </a:rPr>
                      <m:t>𝑋</m:t>
                    </m:r>
                    <m:r>
                      <a:rPr lang="it-IT" b="0" i="1" smtClean="0">
                        <a:latin typeface="Cambria Math" panose="02040503050406030204" pitchFamily="18" charset="0"/>
                      </a:rPr>
                      <m:t>=400;</m:t>
                    </m:r>
                    <m:r>
                      <a:rPr lang="it-IT" b="0" i="1" smtClean="0">
                        <a:latin typeface="Cambria Math" panose="02040503050406030204" pitchFamily="18" charset="0"/>
                      </a:rPr>
                      <m:t>𝑀</m:t>
                    </m:r>
                    <m:r>
                      <a:rPr lang="it-IT" b="0" i="1" smtClean="0">
                        <a:latin typeface="Cambria Math" panose="02040503050406030204" pitchFamily="18" charset="0"/>
                      </a:rPr>
                      <m:t>=0,25</m:t>
                    </m:r>
                    <m:r>
                      <a:rPr lang="it-IT" b="0" i="1" smtClean="0">
                        <a:latin typeface="Cambria Math" panose="02040503050406030204" pitchFamily="18" charset="0"/>
                      </a:rPr>
                      <m:t>𝑌</m:t>
                    </m:r>
                  </m:oMath>
                </a14:m>
                <a:endParaRPr lang="it-IT" dirty="0" smtClean="0"/>
              </a:p>
              <a:p>
                <a:r>
                  <a:rPr lang="it-IT" dirty="0" err="1" smtClean="0"/>
                  <a:t>All</a:t>
                </a:r>
                <a:r>
                  <a:rPr lang="it-IT" dirty="0" smtClean="0"/>
                  <a:t> </a:t>
                </a:r>
                <a:r>
                  <a:rPr lang="it-IT" dirty="0" err="1" smtClean="0"/>
                  <a:t>other</a:t>
                </a:r>
                <a:r>
                  <a:rPr lang="it-IT" dirty="0" smtClean="0"/>
                  <a:t> </a:t>
                </a:r>
                <a:r>
                  <a:rPr lang="it-IT" dirty="0" err="1" smtClean="0"/>
                  <a:t>exercises</a:t>
                </a:r>
                <a:endParaRPr lang="it-IT" dirty="0" smtClean="0"/>
              </a:p>
              <a:p>
                <a:r>
                  <a:rPr lang="it-IT" dirty="0" smtClean="0"/>
                  <a:t>Read box </a:t>
                </a:r>
                <a:r>
                  <a:rPr lang="it-IT" dirty="0" err="1" smtClean="0"/>
                  <a:t>about</a:t>
                </a:r>
                <a:r>
                  <a:rPr lang="it-IT" dirty="0" smtClean="0"/>
                  <a:t> Keynes</a:t>
                </a:r>
                <a:endParaRPr lang="it-IT" dirty="0"/>
              </a:p>
            </p:txBody>
          </p:sp>
        </mc:Choice>
        <mc:Fallback xmlns="">
          <p:sp>
            <p:nvSpPr>
              <p:cNvPr id="3" name="Segnaposto contenuto 2"/>
              <p:cNvSpPr>
                <a:spLocks noGrp="1" noRot="1" noChangeAspect="1" noMove="1" noResize="1" noEditPoints="1" noAdjustHandles="1" noChangeArrowheads="1" noChangeShapeType="1" noTextEdit="1"/>
              </p:cNvSpPr>
              <p:nvPr>
                <p:ph idx="1"/>
              </p:nvPr>
            </p:nvSpPr>
            <p:spPr>
              <a:blipFill>
                <a:blip r:embed="rId2"/>
                <a:stretch>
                  <a:fillRect l="-1043" t="-2241" r="-174"/>
                </a:stretch>
              </a:blipFill>
            </p:spPr>
            <p:txBody>
              <a:bodyPr/>
              <a:lstStyle/>
              <a:p>
                <a:r>
                  <a:rPr lang="it-IT">
                    <a:noFill/>
                  </a:rPr>
                  <a:t> </a:t>
                </a:r>
              </a:p>
            </p:txBody>
          </p:sp>
        </mc:Fallback>
      </mc:AlternateContent>
    </p:spTree>
    <p:extLst>
      <p:ext uri="{BB962C8B-B14F-4D97-AF65-F5344CB8AC3E}">
        <p14:creationId xmlns:p14="http://schemas.microsoft.com/office/powerpoint/2010/main" val="787572786"/>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5216</TotalTime>
  <Words>694</Words>
  <Application>Microsoft Office PowerPoint</Application>
  <PresentationFormat>Widescreen</PresentationFormat>
  <Paragraphs>86</Paragraphs>
  <Slides>15</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15</vt:i4>
      </vt:variant>
    </vt:vector>
  </HeadingPairs>
  <TitlesOfParts>
    <vt:vector size="21" baseType="lpstr">
      <vt:lpstr>Arial</vt:lpstr>
      <vt:lpstr>Calibri</vt:lpstr>
      <vt:lpstr>Calibri Light</vt:lpstr>
      <vt:lpstr>Cambria Math</vt:lpstr>
      <vt:lpstr>Symbol</vt:lpstr>
      <vt:lpstr>Tema di Office</vt:lpstr>
      <vt:lpstr>Macroeconomics  Lecture 17 22.05.24</vt:lpstr>
      <vt:lpstr>The stabilizing role of the government</vt:lpstr>
      <vt:lpstr>Unemployment benefits: automatic stabilizers ↓I, ↓ X→↓Y→↑unempl→↑GTR→↑c0 →↑Y</vt:lpstr>
      <vt:lpstr>Presentazione standard di PowerPoint</vt:lpstr>
      <vt:lpstr>Destabilizing fiscal policy ↓I→↓Y →↓Tax=tY →↑(G-T) →↓G →↓↓Y</vt:lpstr>
      <vt:lpstr>Observations about the multiplier</vt:lpstr>
      <vt:lpstr>Observations about the multiplier</vt:lpstr>
      <vt:lpstr>The government’s finance</vt:lpstr>
      <vt:lpstr>The government’s finance (2)</vt:lpstr>
      <vt:lpstr>The government’s finance (3)</vt:lpstr>
      <vt:lpstr>Presentazione standard di PowerPoint</vt:lpstr>
      <vt:lpstr>Policy to reduce the DEBT/GDP ratio</vt:lpstr>
      <vt:lpstr>Policy to reduce the DEBT/GDP ratio, 2</vt:lpstr>
      <vt:lpstr>Public debt sustainability</vt:lpstr>
      <vt:lpstr>Homeworks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410</cp:revision>
  <dcterms:created xsi:type="dcterms:W3CDTF">2020-08-16T17:14:48Z</dcterms:created>
  <dcterms:modified xsi:type="dcterms:W3CDTF">2024-05-21T08:12:46Z</dcterms:modified>
</cp:coreProperties>
</file>