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29" r:id="rId2"/>
    <p:sldId id="314" r:id="rId3"/>
    <p:sldId id="315" r:id="rId4"/>
    <p:sldId id="316" r:id="rId5"/>
    <p:sldId id="317" r:id="rId6"/>
    <p:sldId id="318" r:id="rId7"/>
    <p:sldId id="319" r:id="rId8"/>
    <p:sldId id="321" r:id="rId9"/>
    <p:sldId id="322" r:id="rId10"/>
    <p:sldId id="323" r:id="rId11"/>
    <p:sldId id="324" r:id="rId12"/>
    <p:sldId id="325" r:id="rId13"/>
    <p:sldId id="326" r:id="rId14"/>
    <p:sldId id="327" r:id="rId15"/>
    <p:sldId id="328" r:id="rId16"/>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aolo paesani" initials="pp" lastIdx="0" clrIdx="0">
    <p:extLst>
      <p:ext uri="{19B8F6BF-5375-455C-9EA6-DF929625EA0E}">
        <p15:presenceInfo xmlns:p15="http://schemas.microsoft.com/office/powerpoint/2012/main" userId="paolo paesan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659" autoAdjust="0"/>
    <p:restoredTop sz="94660"/>
  </p:normalViewPr>
  <p:slideViewPr>
    <p:cSldViewPr snapToGrid="0">
      <p:cViewPr varScale="1">
        <p:scale>
          <a:sx n="69" d="100"/>
          <a:sy n="69" d="100"/>
        </p:scale>
        <p:origin x="46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23/05/2024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124455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23/05/2024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067674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Modifica gli stili del testo dello schema</a:t>
            </a:r>
          </a:p>
        </p:txBody>
      </p:sp>
      <p:sp>
        <p:nvSpPr>
          <p:cNvPr id="4" name="Segnaposto data 3"/>
          <p:cNvSpPr>
            <a:spLocks noGrp="1"/>
          </p:cNvSpPr>
          <p:nvPr>
            <p:ph type="dt" sz="half" idx="10"/>
          </p:nvPr>
        </p:nvSpPr>
        <p:spPr/>
        <p:txBody>
          <a:bodyPr/>
          <a:lstStyle/>
          <a:p>
            <a:fld id="{A27C8F87-4F72-46F9-B80C-C838F8383AC6}" type="datetimeFigureOut">
              <a:rPr lang="it-IT" smtClean="0"/>
              <a:t>23/05/2024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577308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A27C8F87-4F72-46F9-B80C-C838F8383AC6}" type="datetimeFigureOut">
              <a:rPr lang="it-IT" smtClean="0"/>
              <a:t>23/05/2024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04869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A27C8F87-4F72-46F9-B80C-C838F8383AC6}" type="datetimeFigureOut">
              <a:rPr lang="it-IT" smtClean="0"/>
              <a:t>23/05/2024</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89828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A27C8F87-4F72-46F9-B80C-C838F8383AC6}" type="datetimeFigureOut">
              <a:rPr lang="it-IT" smtClean="0"/>
              <a:t>23/05/2024</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3929696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A27C8F87-4F72-46F9-B80C-C838F8383AC6}" type="datetimeFigureOut">
              <a:rPr lang="it-IT" smtClean="0"/>
              <a:t>23/05/2024</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818048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23/05/2024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462466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23/05/2024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07222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23/05/2024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28640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23/05/2024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74704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7C8F87-4F72-46F9-B80C-C838F8383AC6}" type="datetimeFigureOut">
              <a:rPr lang="it-IT" smtClean="0"/>
              <a:t>23/05/2024</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A0EF8-1B00-4D70-9E60-2F0174B31705}" type="slidenum">
              <a:rPr lang="it-IT" smtClean="0"/>
              <a:t>‹N›</a:t>
            </a:fld>
            <a:endParaRPr lang="it-IT"/>
          </a:p>
        </p:txBody>
      </p:sp>
    </p:spTree>
    <p:extLst>
      <p:ext uri="{BB962C8B-B14F-4D97-AF65-F5344CB8AC3E}">
        <p14:creationId xmlns:p14="http://schemas.microsoft.com/office/powerpoint/2010/main" val="31576761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a:bodyPr>
          <a:lstStyle/>
          <a:p>
            <a:r>
              <a:rPr lang="it-IT" sz="4600" dirty="0" err="1"/>
              <a:t>Macroeconomics</a:t>
            </a:r>
            <a:r>
              <a:rPr lang="it-IT" dirty="0" smtClean="0"/>
              <a:t> </a:t>
            </a:r>
            <a:br>
              <a:rPr lang="it-IT" dirty="0" smtClean="0"/>
            </a:br>
            <a:r>
              <a:rPr lang="it-IT" sz="3000" dirty="0" err="1" smtClean="0"/>
              <a:t>Lecture</a:t>
            </a:r>
            <a:r>
              <a:rPr lang="it-IT" sz="3000" dirty="0" smtClean="0"/>
              <a:t> 18</a:t>
            </a:r>
            <a:r>
              <a:rPr lang="it-IT" sz="3000" smtClean="0"/>
              <a:t/>
            </a:r>
            <a:br>
              <a:rPr lang="it-IT" sz="3000" smtClean="0"/>
            </a:br>
            <a:r>
              <a:rPr lang="it-IT" sz="3000" smtClean="0"/>
              <a:t>23.05.24</a:t>
            </a:r>
            <a:endParaRPr lang="it-IT" sz="3000" dirty="0"/>
          </a:p>
        </p:txBody>
      </p:sp>
      <p:sp>
        <p:nvSpPr>
          <p:cNvPr id="3" name="Sottotitolo 2"/>
          <p:cNvSpPr>
            <a:spLocks noGrp="1"/>
          </p:cNvSpPr>
          <p:nvPr>
            <p:ph type="subTitle" idx="1"/>
          </p:nvPr>
        </p:nvSpPr>
        <p:spPr>
          <a:xfrm>
            <a:off x="1524000" y="3823710"/>
            <a:ext cx="9144000" cy="1655762"/>
          </a:xfrm>
        </p:spPr>
        <p:txBody>
          <a:bodyPr/>
          <a:lstStyle/>
          <a:p>
            <a:r>
              <a:rPr lang="it-IT" dirty="0" smtClean="0"/>
              <a:t>Paolo Paesani</a:t>
            </a:r>
          </a:p>
          <a:p>
            <a:r>
              <a:rPr lang="it-IT" dirty="0" err="1" smtClean="0"/>
              <a:t>University</a:t>
            </a:r>
            <a:r>
              <a:rPr lang="it-IT" dirty="0" smtClean="0"/>
              <a:t> of Rome Tor Vergata</a:t>
            </a:r>
          </a:p>
          <a:p>
            <a:r>
              <a:rPr lang="it-IT" dirty="0" err="1" smtClean="0"/>
              <a:t>Department</a:t>
            </a:r>
            <a:r>
              <a:rPr lang="it-IT" dirty="0" smtClean="0"/>
              <a:t> of </a:t>
            </a:r>
            <a:r>
              <a:rPr lang="it-IT" dirty="0" err="1" smtClean="0"/>
              <a:t>Economics</a:t>
            </a:r>
            <a:r>
              <a:rPr lang="it-IT" dirty="0" smtClean="0"/>
              <a:t> and Finance</a:t>
            </a:r>
          </a:p>
          <a:p>
            <a:endParaRPr lang="it-IT" dirty="0"/>
          </a:p>
        </p:txBody>
      </p:sp>
    </p:spTree>
    <p:extLst>
      <p:ext uri="{BB962C8B-B14F-4D97-AF65-F5344CB8AC3E}">
        <p14:creationId xmlns:p14="http://schemas.microsoft.com/office/powerpoint/2010/main" val="29986455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Defining</a:t>
            </a:r>
            <a:r>
              <a:rPr lang="it-IT" dirty="0" smtClean="0"/>
              <a:t> </a:t>
            </a:r>
            <a:r>
              <a:rPr lang="it-IT" dirty="0" err="1" smtClean="0"/>
              <a:t>inflation</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lstStyle/>
              <a:p>
                <a14:m>
                  <m:oMath xmlns:m="http://schemas.openxmlformats.org/officeDocument/2006/math">
                    <m:sSub>
                      <m:sSubPr>
                        <m:ctrlPr>
                          <a:rPr lang="it-IT" i="1" smtClean="0">
                            <a:latin typeface="Cambria Math" panose="02040503050406030204" pitchFamily="18" charset="0"/>
                          </a:rPr>
                        </m:ctrlPr>
                      </m:sSubPr>
                      <m:e>
                        <m:r>
                          <a:rPr lang="it-IT" b="0" i="1" smtClean="0">
                            <a:latin typeface="Cambria Math" panose="02040503050406030204" pitchFamily="18" charset="0"/>
                          </a:rPr>
                          <m:t>𝐺𝐷𝑃</m:t>
                        </m:r>
                      </m:e>
                      <m:sub>
                        <m:r>
                          <a:rPr lang="it-IT" b="0" i="1" smtClean="0">
                            <a:latin typeface="Cambria Math" panose="02040503050406030204" pitchFamily="18" charset="0"/>
                          </a:rPr>
                          <m:t>𝑡</m:t>
                        </m:r>
                      </m:sub>
                    </m:sSub>
                    <m:r>
                      <a:rPr lang="it-IT" b="0" i="1" smtClean="0">
                        <a:latin typeface="Cambria Math" panose="02040503050406030204" pitchFamily="18" charset="0"/>
                      </a:rPr>
                      <m:t>=</m:t>
                    </m:r>
                    <m:sSub>
                      <m:sSubPr>
                        <m:ctrlPr>
                          <a:rPr lang="it-IT" i="1">
                            <a:latin typeface="Cambria Math" panose="02040503050406030204" pitchFamily="18" charset="0"/>
                          </a:rPr>
                        </m:ctrlPr>
                      </m:sSubPr>
                      <m:e>
                        <m:r>
                          <a:rPr lang="it-IT" i="1">
                            <a:latin typeface="Cambria Math" panose="02040503050406030204" pitchFamily="18" charset="0"/>
                          </a:rPr>
                          <m:t>𝑃</m:t>
                        </m:r>
                      </m:e>
                      <m:sub>
                        <m:r>
                          <a:rPr lang="it-IT" i="1">
                            <a:latin typeface="Cambria Math" panose="02040503050406030204" pitchFamily="18" charset="0"/>
                          </a:rPr>
                          <m:t>𝑡</m:t>
                        </m:r>
                      </m:sub>
                    </m:sSub>
                    <m:sSub>
                      <m:sSubPr>
                        <m:ctrlPr>
                          <a:rPr lang="it-IT" i="1">
                            <a:latin typeface="Cambria Math" panose="02040503050406030204" pitchFamily="18" charset="0"/>
                          </a:rPr>
                        </m:ctrlPr>
                      </m:sSubPr>
                      <m:e>
                        <m:r>
                          <a:rPr lang="it-IT" b="0" i="1" smtClean="0">
                            <a:latin typeface="Cambria Math" panose="02040503050406030204" pitchFamily="18" charset="0"/>
                          </a:rPr>
                          <m:t>𝑌</m:t>
                        </m:r>
                      </m:e>
                      <m:sub>
                        <m:r>
                          <a:rPr lang="it-IT" i="1">
                            <a:latin typeface="Cambria Math" panose="02040503050406030204" pitchFamily="18" charset="0"/>
                          </a:rPr>
                          <m:t>𝑡</m:t>
                        </m:r>
                      </m:sub>
                    </m:sSub>
                  </m:oMath>
                </a14:m>
                <a:endParaRPr lang="it-IT" dirty="0" smtClean="0"/>
              </a:p>
              <a:p>
                <a:endParaRPr lang="it-IT" i="1" dirty="0" smtClean="0">
                  <a:latin typeface="Cambria Math" panose="02040503050406030204" pitchFamily="18" charset="0"/>
                </a:endParaRPr>
              </a:p>
              <a:p>
                <a14:m>
                  <m:oMath xmlns:m="http://schemas.openxmlformats.org/officeDocument/2006/math">
                    <m:sSub>
                      <m:sSubPr>
                        <m:ctrlPr>
                          <a:rPr lang="it-IT" i="1">
                            <a:latin typeface="Cambria Math" panose="02040503050406030204" pitchFamily="18" charset="0"/>
                          </a:rPr>
                        </m:ctrlPr>
                      </m:sSubPr>
                      <m:e>
                        <m:r>
                          <a:rPr lang="it-IT" i="1">
                            <a:latin typeface="Cambria Math" panose="02040503050406030204" pitchFamily="18" charset="0"/>
                          </a:rPr>
                          <m:t>𝐺𝐷𝑃</m:t>
                        </m:r>
                      </m:e>
                      <m:sub>
                        <m:r>
                          <a:rPr lang="it-IT" i="1">
                            <a:latin typeface="Cambria Math" panose="02040503050406030204" pitchFamily="18" charset="0"/>
                          </a:rPr>
                          <m:t>𝑡</m:t>
                        </m:r>
                        <m:r>
                          <a:rPr lang="it-IT" b="0" i="1" smtClean="0">
                            <a:latin typeface="Cambria Math" panose="02040503050406030204" pitchFamily="18" charset="0"/>
                          </a:rPr>
                          <m:t>+1</m:t>
                        </m:r>
                      </m:sub>
                    </m:sSub>
                    <m:r>
                      <a:rPr lang="it-IT" i="1">
                        <a:latin typeface="Cambria Math" panose="02040503050406030204" pitchFamily="18" charset="0"/>
                      </a:rPr>
                      <m:t>=</m:t>
                    </m:r>
                    <m:sSub>
                      <m:sSubPr>
                        <m:ctrlPr>
                          <a:rPr lang="it-IT" i="1">
                            <a:latin typeface="Cambria Math" panose="02040503050406030204" pitchFamily="18" charset="0"/>
                          </a:rPr>
                        </m:ctrlPr>
                      </m:sSubPr>
                      <m:e>
                        <m:r>
                          <a:rPr lang="it-IT" i="1">
                            <a:latin typeface="Cambria Math" panose="02040503050406030204" pitchFamily="18" charset="0"/>
                          </a:rPr>
                          <m:t>𝑃</m:t>
                        </m:r>
                      </m:e>
                      <m:sub>
                        <m:r>
                          <a:rPr lang="it-IT" i="1">
                            <a:latin typeface="Cambria Math" panose="02040503050406030204" pitchFamily="18" charset="0"/>
                          </a:rPr>
                          <m:t>𝑡</m:t>
                        </m:r>
                        <m:r>
                          <a:rPr lang="it-IT" b="0" i="1" smtClean="0">
                            <a:latin typeface="Cambria Math" panose="02040503050406030204" pitchFamily="18" charset="0"/>
                          </a:rPr>
                          <m:t>+1</m:t>
                        </m:r>
                      </m:sub>
                    </m:sSub>
                    <m:sSub>
                      <m:sSubPr>
                        <m:ctrlPr>
                          <a:rPr lang="it-IT" i="1">
                            <a:latin typeface="Cambria Math" panose="02040503050406030204" pitchFamily="18" charset="0"/>
                          </a:rPr>
                        </m:ctrlPr>
                      </m:sSubPr>
                      <m:e>
                        <m:r>
                          <a:rPr lang="it-IT" i="1">
                            <a:latin typeface="Cambria Math" panose="02040503050406030204" pitchFamily="18" charset="0"/>
                          </a:rPr>
                          <m:t>𝑌</m:t>
                        </m:r>
                      </m:e>
                      <m:sub>
                        <m:r>
                          <a:rPr lang="it-IT" i="1">
                            <a:latin typeface="Cambria Math" panose="02040503050406030204" pitchFamily="18" charset="0"/>
                          </a:rPr>
                          <m:t>𝑡</m:t>
                        </m:r>
                        <m:r>
                          <a:rPr lang="it-IT" b="0" i="1" smtClean="0">
                            <a:latin typeface="Cambria Math" panose="02040503050406030204" pitchFamily="18" charset="0"/>
                          </a:rPr>
                          <m:t>+1</m:t>
                        </m:r>
                      </m:sub>
                    </m:sSub>
                  </m:oMath>
                </a14:m>
                <a:endParaRPr lang="it-IT" dirty="0" smtClean="0"/>
              </a:p>
              <a:p>
                <a:endParaRPr lang="it-IT" dirty="0" smtClean="0"/>
              </a:p>
              <a:p>
                <a:r>
                  <a:rPr lang="it-IT" dirty="0" smtClean="0"/>
                  <a:t>Rate of </a:t>
                </a:r>
                <a:r>
                  <a:rPr lang="it-IT" dirty="0" err="1" smtClean="0"/>
                  <a:t>inflation</a:t>
                </a:r>
                <a:r>
                  <a:rPr lang="it-IT" dirty="0" smtClean="0"/>
                  <a:t> </a:t>
                </a:r>
                <a:r>
                  <a:rPr lang="it-IT" dirty="0" err="1" smtClean="0"/>
                  <a:t>between</a:t>
                </a:r>
                <a:r>
                  <a:rPr lang="it-IT" dirty="0" smtClean="0"/>
                  <a:t> t and t+1</a:t>
                </a:r>
              </a:p>
              <a:p>
                <a:endParaRPr lang="it-IT" i="1" dirty="0" smtClean="0">
                  <a:latin typeface="Cambria Math" panose="02040503050406030204" pitchFamily="18" charset="0"/>
                  <a:ea typeface="Cambria Math" panose="02040503050406030204" pitchFamily="18" charset="0"/>
                </a:endParaRPr>
              </a:p>
              <a:p>
                <a14:m>
                  <m:oMath xmlns:m="http://schemas.openxmlformats.org/officeDocument/2006/math">
                    <m:sSub>
                      <m:sSubPr>
                        <m:ctrlPr>
                          <a:rPr lang="it-IT" i="1" smtClean="0">
                            <a:latin typeface="Cambria Math" panose="02040503050406030204" pitchFamily="18" charset="0"/>
                            <a:ea typeface="Cambria Math" panose="02040503050406030204" pitchFamily="18" charset="0"/>
                          </a:rPr>
                        </m:ctrlPr>
                      </m:sSubPr>
                      <m:e>
                        <m:r>
                          <a:rPr lang="it-IT" i="1">
                            <a:latin typeface="Cambria Math" panose="02040503050406030204" pitchFamily="18" charset="0"/>
                            <a:ea typeface="Cambria Math" panose="02040503050406030204" pitchFamily="18" charset="0"/>
                          </a:rPr>
                          <m:t>𝜋</m:t>
                        </m:r>
                      </m:e>
                      <m:sub>
                        <m:r>
                          <a:rPr lang="it-IT" b="0" i="1" smtClean="0">
                            <a:latin typeface="Cambria Math" panose="02040503050406030204" pitchFamily="18" charset="0"/>
                            <a:ea typeface="Cambria Math" panose="02040503050406030204" pitchFamily="18" charset="0"/>
                          </a:rPr>
                          <m:t>𝑡</m:t>
                        </m:r>
                      </m:sub>
                    </m:sSub>
                    <m:r>
                      <a:rPr lang="it-IT" b="0" i="1" smtClean="0">
                        <a:latin typeface="Cambria Math" panose="02040503050406030204" pitchFamily="18" charset="0"/>
                        <a:ea typeface="Cambria Math" panose="02040503050406030204" pitchFamily="18" charset="0"/>
                      </a:rPr>
                      <m:t>=</m:t>
                    </m:r>
                    <m:f>
                      <m:fPr>
                        <m:ctrlPr>
                          <a:rPr lang="it-IT" b="0" i="1" smtClean="0">
                            <a:latin typeface="Cambria Math" panose="02040503050406030204" pitchFamily="18" charset="0"/>
                            <a:ea typeface="Cambria Math" panose="02040503050406030204" pitchFamily="18" charset="0"/>
                          </a:rPr>
                        </m:ctrlPr>
                      </m:fPr>
                      <m:num>
                        <m:sSub>
                          <m:sSubPr>
                            <m:ctrlPr>
                              <a:rPr lang="it-IT" i="1">
                                <a:latin typeface="Cambria Math" panose="02040503050406030204" pitchFamily="18" charset="0"/>
                              </a:rPr>
                            </m:ctrlPr>
                          </m:sSubPr>
                          <m:e>
                            <m:r>
                              <a:rPr lang="it-IT" i="1">
                                <a:latin typeface="Cambria Math" panose="02040503050406030204" pitchFamily="18" charset="0"/>
                              </a:rPr>
                              <m:t>𝑃</m:t>
                            </m:r>
                          </m:e>
                          <m:sub>
                            <m:r>
                              <a:rPr lang="it-IT" i="1">
                                <a:latin typeface="Cambria Math" panose="02040503050406030204" pitchFamily="18" charset="0"/>
                              </a:rPr>
                              <m:t>𝑡</m:t>
                            </m:r>
                            <m:r>
                              <a:rPr lang="it-IT" i="1">
                                <a:latin typeface="Cambria Math" panose="02040503050406030204" pitchFamily="18" charset="0"/>
                              </a:rPr>
                              <m:t>+1</m:t>
                            </m:r>
                          </m:sub>
                        </m:sSub>
                        <m:r>
                          <a:rPr lang="it-IT" b="0" i="1" smtClean="0">
                            <a:latin typeface="Cambria Math" panose="02040503050406030204" pitchFamily="18" charset="0"/>
                          </a:rPr>
                          <m:t>−</m:t>
                        </m:r>
                        <m:sSub>
                          <m:sSubPr>
                            <m:ctrlPr>
                              <a:rPr lang="it-IT" i="1">
                                <a:latin typeface="Cambria Math" panose="02040503050406030204" pitchFamily="18" charset="0"/>
                              </a:rPr>
                            </m:ctrlPr>
                          </m:sSubPr>
                          <m:e>
                            <m:r>
                              <a:rPr lang="it-IT" i="1">
                                <a:latin typeface="Cambria Math" panose="02040503050406030204" pitchFamily="18" charset="0"/>
                              </a:rPr>
                              <m:t>𝑃</m:t>
                            </m:r>
                          </m:e>
                          <m:sub>
                            <m:r>
                              <a:rPr lang="it-IT" i="1">
                                <a:latin typeface="Cambria Math" panose="02040503050406030204" pitchFamily="18" charset="0"/>
                              </a:rPr>
                              <m:t>𝑡</m:t>
                            </m:r>
                          </m:sub>
                        </m:sSub>
                      </m:num>
                      <m:den>
                        <m:sSub>
                          <m:sSubPr>
                            <m:ctrlPr>
                              <a:rPr lang="it-IT" i="1">
                                <a:latin typeface="Cambria Math" panose="02040503050406030204" pitchFamily="18" charset="0"/>
                              </a:rPr>
                            </m:ctrlPr>
                          </m:sSubPr>
                          <m:e>
                            <m:r>
                              <a:rPr lang="it-IT" i="1">
                                <a:latin typeface="Cambria Math" panose="02040503050406030204" pitchFamily="18" charset="0"/>
                              </a:rPr>
                              <m:t>𝑃</m:t>
                            </m:r>
                          </m:e>
                          <m:sub>
                            <m:r>
                              <a:rPr lang="it-IT" i="1">
                                <a:latin typeface="Cambria Math" panose="02040503050406030204" pitchFamily="18" charset="0"/>
                              </a:rPr>
                              <m:t>𝑡</m:t>
                            </m:r>
                          </m:sub>
                        </m:sSub>
                      </m:den>
                    </m:f>
                  </m:oMath>
                </a14:m>
                <a:endParaRPr lang="it-IT"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l="-1043"/>
                </a:stretch>
              </a:blipFill>
            </p:spPr>
            <p:txBody>
              <a:bodyPr/>
              <a:lstStyle/>
              <a:p>
                <a:r>
                  <a:rPr lang="it-IT">
                    <a:noFill/>
                  </a:rPr>
                  <a:t> </a:t>
                </a:r>
              </a:p>
            </p:txBody>
          </p:sp>
        </mc:Fallback>
      </mc:AlternateContent>
    </p:spTree>
    <p:extLst>
      <p:ext uri="{BB962C8B-B14F-4D97-AF65-F5344CB8AC3E}">
        <p14:creationId xmlns:p14="http://schemas.microsoft.com/office/powerpoint/2010/main" val="16524480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Defining</a:t>
            </a:r>
            <a:r>
              <a:rPr lang="it-IT" dirty="0" smtClean="0"/>
              <a:t> </a:t>
            </a:r>
            <a:r>
              <a:rPr lang="it-IT" dirty="0" err="1" smtClean="0"/>
              <a:t>inflation</a:t>
            </a:r>
            <a:r>
              <a:rPr lang="it-IT" dirty="0" smtClean="0"/>
              <a:t> (2)</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normAutofit fontScale="77500" lnSpcReduction="20000"/>
              </a:bodyPr>
              <a:lstStyle/>
              <a:p>
                <a:pPr fontAlgn="base"/>
                <a:r>
                  <a:rPr lang="en-US" i="1" dirty="0" smtClean="0"/>
                  <a:t>Zero inflation:</a:t>
                </a:r>
                <a:r>
                  <a:rPr lang="en-US" dirty="0"/>
                  <a:t> A constant price level from year to year means that inflation is zero. </a:t>
                </a:r>
                <a:endParaRPr lang="en-US" dirty="0" smtClean="0"/>
              </a:p>
              <a:p>
                <a:pPr fontAlgn="base"/>
                <a14:m>
                  <m:oMath xmlns:m="http://schemas.openxmlformats.org/officeDocument/2006/math">
                    <m:sSub>
                      <m:sSubPr>
                        <m:ctrlPr>
                          <a:rPr lang="it-IT" i="1">
                            <a:latin typeface="Cambria Math" panose="02040503050406030204" pitchFamily="18" charset="0"/>
                          </a:rPr>
                        </m:ctrlPr>
                      </m:sSubPr>
                      <m:e>
                        <m:r>
                          <a:rPr lang="it-IT" i="1">
                            <a:latin typeface="Cambria Math" panose="02040503050406030204" pitchFamily="18" charset="0"/>
                          </a:rPr>
                          <m:t>𝑃</m:t>
                        </m:r>
                      </m:e>
                      <m:sub>
                        <m:r>
                          <a:rPr lang="it-IT" i="1">
                            <a:latin typeface="Cambria Math" panose="02040503050406030204" pitchFamily="18" charset="0"/>
                          </a:rPr>
                          <m:t>𝑡</m:t>
                        </m:r>
                        <m:r>
                          <a:rPr lang="it-IT" i="1">
                            <a:latin typeface="Cambria Math" panose="02040503050406030204" pitchFamily="18" charset="0"/>
                          </a:rPr>
                          <m:t>+1</m:t>
                        </m:r>
                      </m:sub>
                    </m:sSub>
                    <m:r>
                      <a:rPr lang="it-IT" b="0" i="1" smtClean="0">
                        <a:latin typeface="Cambria Math" panose="02040503050406030204" pitchFamily="18" charset="0"/>
                      </a:rPr>
                      <m:t>=</m:t>
                    </m:r>
                    <m:sSub>
                      <m:sSubPr>
                        <m:ctrlPr>
                          <a:rPr lang="it-IT" i="1">
                            <a:latin typeface="Cambria Math" panose="02040503050406030204" pitchFamily="18" charset="0"/>
                          </a:rPr>
                        </m:ctrlPr>
                      </m:sSubPr>
                      <m:e>
                        <m:r>
                          <a:rPr lang="it-IT" i="1">
                            <a:latin typeface="Cambria Math" panose="02040503050406030204" pitchFamily="18" charset="0"/>
                          </a:rPr>
                          <m:t>𝑃</m:t>
                        </m:r>
                      </m:e>
                      <m:sub>
                        <m:r>
                          <a:rPr lang="it-IT" i="1">
                            <a:latin typeface="Cambria Math" panose="02040503050406030204" pitchFamily="18" charset="0"/>
                          </a:rPr>
                          <m:t>𝑡</m:t>
                        </m:r>
                      </m:sub>
                    </m:sSub>
                    <m:r>
                      <a:rPr lang="it-IT" b="0" i="1" smtClean="0">
                        <a:latin typeface="Cambria Math" panose="02040503050406030204" pitchFamily="18" charset="0"/>
                      </a:rPr>
                      <m:t>;    </m:t>
                    </m:r>
                    <m:sSub>
                      <m:sSubPr>
                        <m:ctrlPr>
                          <a:rPr lang="it-IT" i="1">
                            <a:latin typeface="Cambria Math" panose="02040503050406030204" pitchFamily="18" charset="0"/>
                            <a:ea typeface="Cambria Math" panose="02040503050406030204" pitchFamily="18" charset="0"/>
                          </a:rPr>
                        </m:ctrlPr>
                      </m:sSubPr>
                      <m:e>
                        <m:r>
                          <a:rPr lang="it-IT" i="1">
                            <a:latin typeface="Cambria Math" panose="02040503050406030204" pitchFamily="18" charset="0"/>
                            <a:ea typeface="Cambria Math" panose="02040503050406030204" pitchFamily="18" charset="0"/>
                          </a:rPr>
                          <m:t>𝜋</m:t>
                        </m:r>
                      </m:e>
                      <m:sub>
                        <m:r>
                          <a:rPr lang="it-IT" i="1">
                            <a:latin typeface="Cambria Math" panose="02040503050406030204" pitchFamily="18" charset="0"/>
                            <a:ea typeface="Cambria Math" panose="02040503050406030204" pitchFamily="18" charset="0"/>
                          </a:rPr>
                          <m:t>𝑡</m:t>
                        </m:r>
                      </m:sub>
                    </m:sSub>
                    <m:r>
                      <a:rPr lang="it-IT" i="1">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0</m:t>
                    </m:r>
                  </m:oMath>
                </a14:m>
                <a:endParaRPr lang="en-US" dirty="0"/>
              </a:p>
              <a:p>
                <a:pPr fontAlgn="base"/>
                <a:r>
                  <a:rPr lang="en-US" i="1" dirty="0"/>
                  <a:t>Inflation:</a:t>
                </a:r>
                <a:r>
                  <a:rPr lang="en-US" dirty="0"/>
                  <a:t> Now, consider a rate of inflation, such as 2% per year. </a:t>
                </a:r>
                <a:endParaRPr lang="en-US" dirty="0" smtClean="0"/>
              </a:p>
              <a:p>
                <a:pPr fontAlgn="base"/>
                <a14:m>
                  <m:oMath xmlns:m="http://schemas.openxmlformats.org/officeDocument/2006/math">
                    <m:sSub>
                      <m:sSubPr>
                        <m:ctrlPr>
                          <a:rPr lang="it-IT" i="1">
                            <a:latin typeface="Cambria Math" panose="02040503050406030204" pitchFamily="18" charset="0"/>
                          </a:rPr>
                        </m:ctrlPr>
                      </m:sSubPr>
                      <m:e>
                        <m:r>
                          <a:rPr lang="it-IT" i="1">
                            <a:latin typeface="Cambria Math" panose="02040503050406030204" pitchFamily="18" charset="0"/>
                          </a:rPr>
                          <m:t>𝑃</m:t>
                        </m:r>
                      </m:e>
                      <m:sub>
                        <m:r>
                          <a:rPr lang="it-IT" i="1">
                            <a:latin typeface="Cambria Math" panose="02040503050406030204" pitchFamily="18" charset="0"/>
                          </a:rPr>
                          <m:t>𝑡</m:t>
                        </m:r>
                        <m:r>
                          <a:rPr lang="it-IT" i="1">
                            <a:latin typeface="Cambria Math" panose="02040503050406030204" pitchFamily="18" charset="0"/>
                          </a:rPr>
                          <m:t>+1</m:t>
                        </m:r>
                      </m:sub>
                    </m:sSub>
                    <m:r>
                      <a:rPr lang="it-IT" i="1">
                        <a:latin typeface="Cambria Math" panose="02040503050406030204" pitchFamily="18" charset="0"/>
                      </a:rPr>
                      <m:t>=</m:t>
                    </m:r>
                    <m:sSub>
                      <m:sSubPr>
                        <m:ctrlPr>
                          <a:rPr lang="it-IT" i="1">
                            <a:latin typeface="Cambria Math" panose="02040503050406030204" pitchFamily="18" charset="0"/>
                          </a:rPr>
                        </m:ctrlPr>
                      </m:sSubPr>
                      <m:e>
                        <m:r>
                          <a:rPr lang="it-IT" b="0" i="1" smtClean="0">
                            <a:latin typeface="Cambria Math" panose="02040503050406030204" pitchFamily="18" charset="0"/>
                          </a:rPr>
                          <m:t>(1.02)</m:t>
                        </m:r>
                        <m:r>
                          <a:rPr lang="it-IT" i="1">
                            <a:latin typeface="Cambria Math" panose="02040503050406030204" pitchFamily="18" charset="0"/>
                          </a:rPr>
                          <m:t>𝑃</m:t>
                        </m:r>
                      </m:e>
                      <m:sub>
                        <m:r>
                          <a:rPr lang="it-IT" i="1">
                            <a:latin typeface="Cambria Math" panose="02040503050406030204" pitchFamily="18" charset="0"/>
                          </a:rPr>
                          <m:t>𝑡</m:t>
                        </m:r>
                      </m:sub>
                    </m:sSub>
                    <m:r>
                      <a:rPr lang="it-IT" i="1">
                        <a:latin typeface="Cambria Math" panose="02040503050406030204" pitchFamily="18" charset="0"/>
                      </a:rPr>
                      <m:t>;    </m:t>
                    </m:r>
                    <m:sSub>
                      <m:sSubPr>
                        <m:ctrlPr>
                          <a:rPr lang="it-IT" i="1">
                            <a:latin typeface="Cambria Math" panose="02040503050406030204" pitchFamily="18" charset="0"/>
                            <a:ea typeface="Cambria Math" panose="02040503050406030204" pitchFamily="18" charset="0"/>
                          </a:rPr>
                        </m:ctrlPr>
                      </m:sSubPr>
                      <m:e>
                        <m:r>
                          <a:rPr lang="it-IT" i="1">
                            <a:latin typeface="Cambria Math" panose="02040503050406030204" pitchFamily="18" charset="0"/>
                            <a:ea typeface="Cambria Math" panose="02040503050406030204" pitchFamily="18" charset="0"/>
                          </a:rPr>
                          <m:t>𝜋</m:t>
                        </m:r>
                      </m:e>
                      <m:sub>
                        <m:r>
                          <a:rPr lang="it-IT" i="1">
                            <a:latin typeface="Cambria Math" panose="02040503050406030204" pitchFamily="18" charset="0"/>
                            <a:ea typeface="Cambria Math" panose="02040503050406030204" pitchFamily="18" charset="0"/>
                          </a:rPr>
                          <m:t>𝑡</m:t>
                        </m:r>
                      </m:sub>
                    </m:sSub>
                    <m:r>
                      <a:rPr lang="it-IT" i="1">
                        <a:latin typeface="Cambria Math" panose="02040503050406030204" pitchFamily="18" charset="0"/>
                        <a:ea typeface="Cambria Math" panose="02040503050406030204" pitchFamily="18" charset="0"/>
                      </a:rPr>
                      <m:t>=0</m:t>
                    </m:r>
                    <m:r>
                      <a:rPr lang="it-IT" b="0" i="1" smtClean="0">
                        <a:latin typeface="Cambria Math" panose="02040503050406030204" pitchFamily="18" charset="0"/>
                        <a:ea typeface="Cambria Math" panose="02040503050406030204" pitchFamily="18" charset="0"/>
                      </a:rPr>
                      <m:t>.02=2%</m:t>
                    </m:r>
                  </m:oMath>
                </a14:m>
                <a:endParaRPr lang="en-US" dirty="0"/>
              </a:p>
              <a:p>
                <a:pPr fontAlgn="base"/>
                <a:r>
                  <a:rPr lang="en-US" i="1" dirty="0" smtClean="0"/>
                  <a:t>Deflation</a:t>
                </a:r>
                <a:r>
                  <a:rPr lang="en-US" i="1" dirty="0"/>
                  <a:t>:</a:t>
                </a:r>
                <a:r>
                  <a:rPr lang="en-US" dirty="0"/>
                  <a:t> Deflation is when the price level falls. </a:t>
                </a:r>
                <a:endParaRPr lang="en-US" dirty="0" smtClean="0"/>
              </a:p>
              <a:p>
                <a:pPr fontAlgn="base"/>
                <a14:m>
                  <m:oMath xmlns:m="http://schemas.openxmlformats.org/officeDocument/2006/math">
                    <m:sSub>
                      <m:sSubPr>
                        <m:ctrlPr>
                          <a:rPr lang="it-IT" i="1">
                            <a:latin typeface="Cambria Math" panose="02040503050406030204" pitchFamily="18" charset="0"/>
                          </a:rPr>
                        </m:ctrlPr>
                      </m:sSubPr>
                      <m:e>
                        <m:r>
                          <a:rPr lang="it-IT" i="1">
                            <a:latin typeface="Cambria Math" panose="02040503050406030204" pitchFamily="18" charset="0"/>
                          </a:rPr>
                          <m:t>𝑃</m:t>
                        </m:r>
                      </m:e>
                      <m:sub>
                        <m:r>
                          <a:rPr lang="it-IT" i="1">
                            <a:latin typeface="Cambria Math" panose="02040503050406030204" pitchFamily="18" charset="0"/>
                          </a:rPr>
                          <m:t>𝑡</m:t>
                        </m:r>
                        <m:r>
                          <a:rPr lang="it-IT" i="1">
                            <a:latin typeface="Cambria Math" panose="02040503050406030204" pitchFamily="18" charset="0"/>
                          </a:rPr>
                          <m:t>+1</m:t>
                        </m:r>
                      </m:sub>
                    </m:sSub>
                    <m:r>
                      <a:rPr lang="it-IT" i="1">
                        <a:latin typeface="Cambria Math" panose="02040503050406030204" pitchFamily="18" charset="0"/>
                      </a:rPr>
                      <m:t>=</m:t>
                    </m:r>
                    <m:sSub>
                      <m:sSubPr>
                        <m:ctrlPr>
                          <a:rPr lang="it-IT" i="1">
                            <a:latin typeface="Cambria Math" panose="02040503050406030204" pitchFamily="18" charset="0"/>
                          </a:rPr>
                        </m:ctrlPr>
                      </m:sSubPr>
                      <m:e>
                        <m:r>
                          <a:rPr lang="it-IT" i="1">
                            <a:latin typeface="Cambria Math" panose="02040503050406030204" pitchFamily="18" charset="0"/>
                          </a:rPr>
                          <m:t>(</m:t>
                        </m:r>
                        <m:r>
                          <a:rPr lang="it-IT" b="0" i="1" smtClean="0">
                            <a:latin typeface="Cambria Math" panose="02040503050406030204" pitchFamily="18" charset="0"/>
                          </a:rPr>
                          <m:t>0</m:t>
                        </m:r>
                        <m:r>
                          <a:rPr lang="it-IT" i="1">
                            <a:latin typeface="Cambria Math" panose="02040503050406030204" pitchFamily="18" charset="0"/>
                          </a:rPr>
                          <m:t>.</m:t>
                        </m:r>
                        <m:r>
                          <a:rPr lang="it-IT" b="0" i="1" smtClean="0">
                            <a:latin typeface="Cambria Math" panose="02040503050406030204" pitchFamily="18" charset="0"/>
                          </a:rPr>
                          <m:t>98</m:t>
                        </m:r>
                        <m:r>
                          <a:rPr lang="it-IT" i="1">
                            <a:latin typeface="Cambria Math" panose="02040503050406030204" pitchFamily="18" charset="0"/>
                          </a:rPr>
                          <m:t>)</m:t>
                        </m:r>
                        <m:r>
                          <a:rPr lang="it-IT" i="1">
                            <a:latin typeface="Cambria Math" panose="02040503050406030204" pitchFamily="18" charset="0"/>
                          </a:rPr>
                          <m:t>𝑃</m:t>
                        </m:r>
                      </m:e>
                      <m:sub>
                        <m:r>
                          <a:rPr lang="it-IT" i="1">
                            <a:latin typeface="Cambria Math" panose="02040503050406030204" pitchFamily="18" charset="0"/>
                          </a:rPr>
                          <m:t>𝑡</m:t>
                        </m:r>
                      </m:sub>
                    </m:sSub>
                    <m:r>
                      <a:rPr lang="it-IT" i="1">
                        <a:latin typeface="Cambria Math" panose="02040503050406030204" pitchFamily="18" charset="0"/>
                      </a:rPr>
                      <m:t>;    </m:t>
                    </m:r>
                    <m:sSub>
                      <m:sSubPr>
                        <m:ctrlPr>
                          <a:rPr lang="it-IT" i="1">
                            <a:latin typeface="Cambria Math" panose="02040503050406030204" pitchFamily="18" charset="0"/>
                            <a:ea typeface="Cambria Math" panose="02040503050406030204" pitchFamily="18" charset="0"/>
                          </a:rPr>
                        </m:ctrlPr>
                      </m:sSubPr>
                      <m:e>
                        <m:r>
                          <a:rPr lang="it-IT" i="1">
                            <a:latin typeface="Cambria Math" panose="02040503050406030204" pitchFamily="18" charset="0"/>
                            <a:ea typeface="Cambria Math" panose="02040503050406030204" pitchFamily="18" charset="0"/>
                          </a:rPr>
                          <m:t>𝜋</m:t>
                        </m:r>
                      </m:e>
                      <m:sub>
                        <m:r>
                          <a:rPr lang="it-IT" i="1">
                            <a:latin typeface="Cambria Math" panose="02040503050406030204" pitchFamily="18" charset="0"/>
                            <a:ea typeface="Cambria Math" panose="02040503050406030204" pitchFamily="18" charset="0"/>
                          </a:rPr>
                          <m:t>𝑡</m:t>
                        </m:r>
                      </m:sub>
                    </m:sSub>
                    <m:r>
                      <a:rPr lang="it-IT" i="1">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m:t>
                    </m:r>
                    <m:r>
                      <a:rPr lang="it-IT" i="1">
                        <a:latin typeface="Cambria Math" panose="02040503050406030204" pitchFamily="18" charset="0"/>
                        <a:ea typeface="Cambria Math" panose="02040503050406030204" pitchFamily="18" charset="0"/>
                      </a:rPr>
                      <m:t>0.02=</m:t>
                    </m:r>
                    <m:r>
                      <a:rPr lang="it-IT" b="0" i="1" smtClean="0">
                        <a:latin typeface="Cambria Math" panose="02040503050406030204" pitchFamily="18" charset="0"/>
                        <a:ea typeface="Cambria Math" panose="02040503050406030204" pitchFamily="18" charset="0"/>
                      </a:rPr>
                      <m:t>−</m:t>
                    </m:r>
                    <m:r>
                      <a:rPr lang="it-IT" i="1">
                        <a:latin typeface="Cambria Math" panose="02040503050406030204" pitchFamily="18" charset="0"/>
                        <a:ea typeface="Cambria Math" panose="02040503050406030204" pitchFamily="18" charset="0"/>
                      </a:rPr>
                      <m:t>2%</m:t>
                    </m:r>
                  </m:oMath>
                </a14:m>
                <a:endParaRPr lang="en-US" dirty="0"/>
              </a:p>
              <a:p>
                <a:pPr fontAlgn="base"/>
                <a:r>
                  <a:rPr lang="en-US" i="1" dirty="0"/>
                  <a:t>Rising inflation:</a:t>
                </a:r>
                <a:r>
                  <a:rPr lang="en-US" dirty="0"/>
                  <a:t> If the rate of inflation is increasing, the price level is increasing at an increasing rate. </a:t>
                </a:r>
                <a:endParaRPr lang="en-US" dirty="0" smtClean="0"/>
              </a:p>
              <a:p>
                <a:pPr fontAlgn="base"/>
                <a14:m>
                  <m:oMath xmlns:m="http://schemas.openxmlformats.org/officeDocument/2006/math">
                    <m:sSub>
                      <m:sSubPr>
                        <m:ctrlPr>
                          <a:rPr lang="it-IT" i="1">
                            <a:latin typeface="Cambria Math" panose="02040503050406030204" pitchFamily="18" charset="0"/>
                            <a:ea typeface="Cambria Math" panose="02040503050406030204" pitchFamily="18" charset="0"/>
                          </a:rPr>
                        </m:ctrlPr>
                      </m:sSubPr>
                      <m:e>
                        <m:sSub>
                          <m:sSubPr>
                            <m:ctrlPr>
                              <a:rPr lang="it-IT" i="1">
                                <a:latin typeface="Cambria Math" panose="02040503050406030204" pitchFamily="18" charset="0"/>
                              </a:rPr>
                            </m:ctrlPr>
                          </m:sSubPr>
                          <m:e>
                            <m:r>
                              <a:rPr lang="it-IT" i="1">
                                <a:latin typeface="Cambria Math" panose="02040503050406030204" pitchFamily="18" charset="0"/>
                              </a:rPr>
                              <m:t>𝑃</m:t>
                            </m:r>
                          </m:e>
                          <m:sub>
                            <m:r>
                              <a:rPr lang="it-IT" i="1">
                                <a:latin typeface="Cambria Math" panose="02040503050406030204" pitchFamily="18" charset="0"/>
                              </a:rPr>
                              <m:t>𝑡</m:t>
                            </m:r>
                            <m:r>
                              <a:rPr lang="it-IT" i="1">
                                <a:latin typeface="Cambria Math" panose="02040503050406030204" pitchFamily="18" charset="0"/>
                              </a:rPr>
                              <m:t>+2</m:t>
                            </m:r>
                          </m:sub>
                        </m:sSub>
                        <m:r>
                          <a:rPr lang="it-IT" i="1">
                            <a:latin typeface="Cambria Math" panose="02040503050406030204" pitchFamily="18" charset="0"/>
                          </a:rPr>
                          <m:t>=</m:t>
                        </m:r>
                        <m:sSub>
                          <m:sSubPr>
                            <m:ctrlPr>
                              <a:rPr lang="it-IT" i="1">
                                <a:latin typeface="Cambria Math" panose="02040503050406030204" pitchFamily="18" charset="0"/>
                              </a:rPr>
                            </m:ctrlPr>
                          </m:sSubPr>
                          <m:e>
                            <m:d>
                              <m:dPr>
                                <m:ctrlPr>
                                  <a:rPr lang="it-IT" i="1">
                                    <a:latin typeface="Cambria Math" panose="02040503050406030204" pitchFamily="18" charset="0"/>
                                  </a:rPr>
                                </m:ctrlPr>
                              </m:dPr>
                              <m:e>
                                <m:r>
                                  <a:rPr lang="it-IT" i="1">
                                    <a:latin typeface="Cambria Math" panose="02040503050406030204" pitchFamily="18" charset="0"/>
                                  </a:rPr>
                                  <m:t>1.0</m:t>
                                </m:r>
                                <m:r>
                                  <a:rPr lang="it-IT" b="0" i="1" smtClean="0">
                                    <a:latin typeface="Cambria Math" panose="02040503050406030204" pitchFamily="18" charset="0"/>
                                  </a:rPr>
                                  <m:t>4</m:t>
                                </m:r>
                              </m:e>
                            </m:d>
                            <m:r>
                              <a:rPr lang="it-IT" i="1">
                                <a:latin typeface="Cambria Math" panose="02040503050406030204" pitchFamily="18" charset="0"/>
                              </a:rPr>
                              <m:t>𝑃</m:t>
                            </m:r>
                          </m:e>
                          <m:sub>
                            <m:r>
                              <a:rPr lang="it-IT" i="1">
                                <a:latin typeface="Cambria Math" panose="02040503050406030204" pitchFamily="18" charset="0"/>
                              </a:rPr>
                              <m:t>𝑡</m:t>
                            </m:r>
                            <m:r>
                              <a:rPr lang="it-IT" b="0" i="1" smtClean="0">
                                <a:latin typeface="Cambria Math" panose="02040503050406030204" pitchFamily="18" charset="0"/>
                              </a:rPr>
                              <m:t>+1</m:t>
                            </m:r>
                          </m:sub>
                        </m:sSub>
                        <m:r>
                          <a:rPr lang="it-IT" b="0" i="1" smtClean="0">
                            <a:latin typeface="Cambria Math" panose="02040503050406030204" pitchFamily="18" charset="0"/>
                          </a:rPr>
                          <m:t>=</m:t>
                        </m:r>
                        <m:sSub>
                          <m:sSubPr>
                            <m:ctrlPr>
                              <a:rPr lang="it-IT" i="1">
                                <a:latin typeface="Cambria Math" panose="02040503050406030204" pitchFamily="18" charset="0"/>
                              </a:rPr>
                            </m:ctrlPr>
                          </m:sSubPr>
                          <m:e>
                            <m:d>
                              <m:dPr>
                                <m:ctrlPr>
                                  <a:rPr lang="it-IT" i="1">
                                    <a:latin typeface="Cambria Math" panose="02040503050406030204" pitchFamily="18" charset="0"/>
                                  </a:rPr>
                                </m:ctrlPr>
                              </m:dPr>
                              <m:e>
                                <m:r>
                                  <a:rPr lang="it-IT" i="1">
                                    <a:latin typeface="Cambria Math" panose="02040503050406030204" pitchFamily="18" charset="0"/>
                                  </a:rPr>
                                  <m:t>1.04</m:t>
                                </m:r>
                              </m:e>
                            </m:d>
                            <m:d>
                              <m:dPr>
                                <m:ctrlPr>
                                  <a:rPr lang="it-IT" b="0" i="1" smtClean="0">
                                    <a:latin typeface="Cambria Math" panose="02040503050406030204" pitchFamily="18" charset="0"/>
                                  </a:rPr>
                                </m:ctrlPr>
                              </m:dPr>
                              <m:e>
                                <m:r>
                                  <a:rPr lang="it-IT" b="0" i="1" smtClean="0">
                                    <a:latin typeface="Cambria Math" panose="02040503050406030204" pitchFamily="18" charset="0"/>
                                  </a:rPr>
                                  <m:t>1.02</m:t>
                                </m:r>
                              </m:e>
                            </m:d>
                            <m:r>
                              <a:rPr lang="it-IT" i="1">
                                <a:latin typeface="Cambria Math" panose="02040503050406030204" pitchFamily="18" charset="0"/>
                              </a:rPr>
                              <m:t>𝑃</m:t>
                            </m:r>
                          </m:e>
                          <m:sub>
                            <m:r>
                              <a:rPr lang="it-IT" i="1">
                                <a:latin typeface="Cambria Math" panose="02040503050406030204" pitchFamily="18" charset="0"/>
                              </a:rPr>
                              <m:t>𝑡</m:t>
                            </m:r>
                          </m:sub>
                        </m:sSub>
                        <m:r>
                          <a:rPr lang="it-IT" b="0" i="1" smtClean="0">
                            <a:latin typeface="Cambria Math" panose="02040503050406030204" pitchFamily="18" charset="0"/>
                          </a:rPr>
                          <m:t> </m:t>
                        </m:r>
                        <m:r>
                          <a:rPr lang="it-IT" i="1">
                            <a:latin typeface="Cambria Math" panose="02040503050406030204" pitchFamily="18" charset="0"/>
                            <a:ea typeface="Cambria Math" panose="02040503050406030204" pitchFamily="18" charset="0"/>
                          </a:rPr>
                          <m:t>𝜋</m:t>
                        </m:r>
                      </m:e>
                      <m:sub>
                        <m:r>
                          <a:rPr lang="it-IT" i="1">
                            <a:latin typeface="Cambria Math" panose="02040503050406030204" pitchFamily="18" charset="0"/>
                            <a:ea typeface="Cambria Math" panose="02040503050406030204" pitchFamily="18" charset="0"/>
                          </a:rPr>
                          <m:t>𝑡</m:t>
                        </m:r>
                        <m:r>
                          <a:rPr lang="it-IT" b="0" i="1" smtClean="0">
                            <a:latin typeface="Cambria Math" panose="02040503050406030204" pitchFamily="18" charset="0"/>
                            <a:ea typeface="Cambria Math" panose="02040503050406030204" pitchFamily="18" charset="0"/>
                          </a:rPr>
                          <m:t>+1</m:t>
                        </m:r>
                      </m:sub>
                    </m:sSub>
                    <m:d>
                      <m:dPr>
                        <m:ctrlPr>
                          <a:rPr lang="it-IT" b="0" i="1" smtClean="0">
                            <a:latin typeface="Cambria Math" panose="02040503050406030204" pitchFamily="18" charset="0"/>
                            <a:ea typeface="Cambria Math" panose="02040503050406030204" pitchFamily="18" charset="0"/>
                          </a:rPr>
                        </m:ctrlPr>
                      </m:dPr>
                      <m:e>
                        <m:r>
                          <a:rPr lang="it-IT" b="0" i="1" smtClean="0">
                            <a:latin typeface="Cambria Math" panose="02040503050406030204" pitchFamily="18" charset="0"/>
                            <a:ea typeface="Cambria Math" panose="02040503050406030204" pitchFamily="18" charset="0"/>
                          </a:rPr>
                          <m:t>4%</m:t>
                        </m:r>
                      </m:e>
                    </m:d>
                    <m:r>
                      <a:rPr lang="it-IT" b="0" i="1" smtClean="0">
                        <a:latin typeface="Cambria Math" panose="02040503050406030204" pitchFamily="18" charset="0"/>
                        <a:ea typeface="Cambria Math" panose="02040503050406030204" pitchFamily="18" charset="0"/>
                      </a:rPr>
                      <m:t>&gt;</m:t>
                    </m:r>
                    <m:sSub>
                      <m:sSubPr>
                        <m:ctrlPr>
                          <a:rPr lang="it-IT" i="1">
                            <a:latin typeface="Cambria Math" panose="02040503050406030204" pitchFamily="18" charset="0"/>
                            <a:ea typeface="Cambria Math" panose="02040503050406030204" pitchFamily="18" charset="0"/>
                          </a:rPr>
                        </m:ctrlPr>
                      </m:sSubPr>
                      <m:e>
                        <m:r>
                          <a:rPr lang="it-IT" i="1">
                            <a:latin typeface="Cambria Math" panose="02040503050406030204" pitchFamily="18" charset="0"/>
                            <a:ea typeface="Cambria Math" panose="02040503050406030204" pitchFamily="18" charset="0"/>
                          </a:rPr>
                          <m:t>𝜋</m:t>
                        </m:r>
                      </m:e>
                      <m:sub>
                        <m:r>
                          <a:rPr lang="it-IT" i="1">
                            <a:latin typeface="Cambria Math" panose="02040503050406030204" pitchFamily="18" charset="0"/>
                            <a:ea typeface="Cambria Math" panose="02040503050406030204" pitchFamily="18" charset="0"/>
                          </a:rPr>
                          <m:t>𝑡</m:t>
                        </m:r>
                      </m:sub>
                    </m:sSub>
                    <m:r>
                      <a:rPr lang="it-IT" b="0" i="1" smtClean="0">
                        <a:latin typeface="Cambria Math" panose="02040503050406030204" pitchFamily="18" charset="0"/>
                        <a:ea typeface="Cambria Math" panose="02040503050406030204" pitchFamily="18" charset="0"/>
                      </a:rPr>
                      <m:t> (2%)</m:t>
                    </m:r>
                  </m:oMath>
                </a14:m>
                <a:endParaRPr lang="en-US" dirty="0"/>
              </a:p>
              <a:p>
                <a:pPr fontAlgn="base"/>
                <a:r>
                  <a:rPr lang="en-US" i="1" dirty="0"/>
                  <a:t>Falling inflation:</a:t>
                </a:r>
                <a:r>
                  <a:rPr lang="en-US" dirty="0"/>
                  <a:t> This is called </a:t>
                </a:r>
                <a:r>
                  <a:rPr lang="en-US" b="1" dirty="0"/>
                  <a:t>disinflation</a:t>
                </a:r>
                <a:r>
                  <a:rPr lang="en-US" dirty="0"/>
                  <a:t> </a:t>
                </a:r>
                <a:endParaRPr lang="en-US" dirty="0" smtClean="0"/>
              </a:p>
              <a:p>
                <a:pPr fontAlgn="base"/>
                <a14:m>
                  <m:oMath xmlns:m="http://schemas.openxmlformats.org/officeDocument/2006/math">
                    <m:sSub>
                      <m:sSubPr>
                        <m:ctrlPr>
                          <a:rPr lang="it-IT" i="1">
                            <a:latin typeface="Cambria Math" panose="02040503050406030204" pitchFamily="18" charset="0"/>
                            <a:ea typeface="Cambria Math" panose="02040503050406030204" pitchFamily="18" charset="0"/>
                          </a:rPr>
                        </m:ctrlPr>
                      </m:sSubPr>
                      <m:e>
                        <m:sSub>
                          <m:sSubPr>
                            <m:ctrlPr>
                              <a:rPr lang="it-IT" i="1">
                                <a:latin typeface="Cambria Math" panose="02040503050406030204" pitchFamily="18" charset="0"/>
                              </a:rPr>
                            </m:ctrlPr>
                          </m:sSubPr>
                          <m:e>
                            <m:r>
                              <a:rPr lang="it-IT" i="1">
                                <a:latin typeface="Cambria Math" panose="02040503050406030204" pitchFamily="18" charset="0"/>
                              </a:rPr>
                              <m:t>𝑃</m:t>
                            </m:r>
                          </m:e>
                          <m:sub>
                            <m:r>
                              <a:rPr lang="it-IT" i="1">
                                <a:latin typeface="Cambria Math" panose="02040503050406030204" pitchFamily="18" charset="0"/>
                              </a:rPr>
                              <m:t>𝑡</m:t>
                            </m:r>
                            <m:r>
                              <a:rPr lang="it-IT" i="1">
                                <a:latin typeface="Cambria Math" panose="02040503050406030204" pitchFamily="18" charset="0"/>
                              </a:rPr>
                              <m:t>+2</m:t>
                            </m:r>
                          </m:sub>
                        </m:sSub>
                        <m:r>
                          <a:rPr lang="it-IT" i="1">
                            <a:latin typeface="Cambria Math" panose="02040503050406030204" pitchFamily="18" charset="0"/>
                          </a:rPr>
                          <m:t>=</m:t>
                        </m:r>
                        <m:sSub>
                          <m:sSubPr>
                            <m:ctrlPr>
                              <a:rPr lang="it-IT" i="1">
                                <a:latin typeface="Cambria Math" panose="02040503050406030204" pitchFamily="18" charset="0"/>
                              </a:rPr>
                            </m:ctrlPr>
                          </m:sSubPr>
                          <m:e>
                            <m:d>
                              <m:dPr>
                                <m:ctrlPr>
                                  <a:rPr lang="it-IT" i="1">
                                    <a:latin typeface="Cambria Math" panose="02040503050406030204" pitchFamily="18" charset="0"/>
                                  </a:rPr>
                                </m:ctrlPr>
                              </m:dPr>
                              <m:e>
                                <m:r>
                                  <a:rPr lang="it-IT" i="1">
                                    <a:latin typeface="Cambria Math" panose="02040503050406030204" pitchFamily="18" charset="0"/>
                                  </a:rPr>
                                  <m:t>1.0</m:t>
                                </m:r>
                                <m:r>
                                  <a:rPr lang="it-IT" b="0" i="1" smtClean="0">
                                    <a:latin typeface="Cambria Math" panose="02040503050406030204" pitchFamily="18" charset="0"/>
                                  </a:rPr>
                                  <m:t>1</m:t>
                                </m:r>
                              </m:e>
                            </m:d>
                            <m:r>
                              <a:rPr lang="it-IT" i="1">
                                <a:latin typeface="Cambria Math" panose="02040503050406030204" pitchFamily="18" charset="0"/>
                              </a:rPr>
                              <m:t>𝑃</m:t>
                            </m:r>
                          </m:e>
                          <m:sub>
                            <m:r>
                              <a:rPr lang="it-IT" i="1">
                                <a:latin typeface="Cambria Math" panose="02040503050406030204" pitchFamily="18" charset="0"/>
                              </a:rPr>
                              <m:t>𝑡</m:t>
                            </m:r>
                            <m:r>
                              <a:rPr lang="it-IT" i="1">
                                <a:latin typeface="Cambria Math" panose="02040503050406030204" pitchFamily="18" charset="0"/>
                              </a:rPr>
                              <m:t>+1</m:t>
                            </m:r>
                          </m:sub>
                        </m:sSub>
                        <m:r>
                          <a:rPr lang="it-IT" i="1">
                            <a:latin typeface="Cambria Math" panose="02040503050406030204" pitchFamily="18" charset="0"/>
                          </a:rPr>
                          <m:t>=</m:t>
                        </m:r>
                        <m:sSub>
                          <m:sSubPr>
                            <m:ctrlPr>
                              <a:rPr lang="it-IT" i="1">
                                <a:latin typeface="Cambria Math" panose="02040503050406030204" pitchFamily="18" charset="0"/>
                              </a:rPr>
                            </m:ctrlPr>
                          </m:sSubPr>
                          <m:e>
                            <m:d>
                              <m:dPr>
                                <m:ctrlPr>
                                  <a:rPr lang="it-IT" i="1">
                                    <a:latin typeface="Cambria Math" panose="02040503050406030204" pitchFamily="18" charset="0"/>
                                  </a:rPr>
                                </m:ctrlPr>
                              </m:dPr>
                              <m:e>
                                <m:r>
                                  <a:rPr lang="it-IT" i="1">
                                    <a:latin typeface="Cambria Math" panose="02040503050406030204" pitchFamily="18" charset="0"/>
                                  </a:rPr>
                                  <m:t>1.0</m:t>
                                </m:r>
                                <m:r>
                                  <a:rPr lang="it-IT" b="0" i="1" smtClean="0">
                                    <a:latin typeface="Cambria Math" panose="02040503050406030204" pitchFamily="18" charset="0"/>
                                  </a:rPr>
                                  <m:t>1</m:t>
                                </m:r>
                              </m:e>
                            </m:d>
                            <m:d>
                              <m:dPr>
                                <m:ctrlPr>
                                  <a:rPr lang="it-IT" i="1">
                                    <a:latin typeface="Cambria Math" panose="02040503050406030204" pitchFamily="18" charset="0"/>
                                  </a:rPr>
                                </m:ctrlPr>
                              </m:dPr>
                              <m:e>
                                <m:r>
                                  <a:rPr lang="it-IT" i="1">
                                    <a:latin typeface="Cambria Math" panose="02040503050406030204" pitchFamily="18" charset="0"/>
                                  </a:rPr>
                                  <m:t>1.02</m:t>
                                </m:r>
                              </m:e>
                            </m:d>
                            <m:r>
                              <a:rPr lang="it-IT" i="1">
                                <a:latin typeface="Cambria Math" panose="02040503050406030204" pitchFamily="18" charset="0"/>
                              </a:rPr>
                              <m:t>𝑃</m:t>
                            </m:r>
                          </m:e>
                          <m:sub>
                            <m:r>
                              <a:rPr lang="it-IT" i="1">
                                <a:latin typeface="Cambria Math" panose="02040503050406030204" pitchFamily="18" charset="0"/>
                              </a:rPr>
                              <m:t>𝑡</m:t>
                            </m:r>
                          </m:sub>
                        </m:sSub>
                        <m:r>
                          <a:rPr lang="it-IT" i="1">
                            <a:latin typeface="Cambria Math" panose="02040503050406030204" pitchFamily="18" charset="0"/>
                          </a:rPr>
                          <m:t> </m:t>
                        </m:r>
                        <m:r>
                          <a:rPr lang="it-IT" i="1">
                            <a:latin typeface="Cambria Math" panose="02040503050406030204" pitchFamily="18" charset="0"/>
                            <a:ea typeface="Cambria Math" panose="02040503050406030204" pitchFamily="18" charset="0"/>
                          </a:rPr>
                          <m:t>𝜋</m:t>
                        </m:r>
                      </m:e>
                      <m:sub>
                        <m:r>
                          <a:rPr lang="it-IT" i="1">
                            <a:latin typeface="Cambria Math" panose="02040503050406030204" pitchFamily="18" charset="0"/>
                            <a:ea typeface="Cambria Math" panose="02040503050406030204" pitchFamily="18" charset="0"/>
                          </a:rPr>
                          <m:t>𝑡</m:t>
                        </m:r>
                        <m:r>
                          <a:rPr lang="it-IT" i="1">
                            <a:latin typeface="Cambria Math" panose="02040503050406030204" pitchFamily="18" charset="0"/>
                            <a:ea typeface="Cambria Math" panose="02040503050406030204" pitchFamily="18" charset="0"/>
                          </a:rPr>
                          <m:t>+1</m:t>
                        </m:r>
                      </m:sub>
                    </m:sSub>
                    <m:d>
                      <m:dPr>
                        <m:ctrlPr>
                          <a:rPr lang="it-IT" i="1">
                            <a:latin typeface="Cambria Math" panose="02040503050406030204" pitchFamily="18" charset="0"/>
                            <a:ea typeface="Cambria Math" panose="02040503050406030204" pitchFamily="18" charset="0"/>
                          </a:rPr>
                        </m:ctrlPr>
                      </m:dPr>
                      <m:e>
                        <m:r>
                          <a:rPr lang="it-IT" b="0" i="1" smtClean="0">
                            <a:latin typeface="Cambria Math" panose="02040503050406030204" pitchFamily="18" charset="0"/>
                            <a:ea typeface="Cambria Math" panose="02040503050406030204" pitchFamily="18" charset="0"/>
                          </a:rPr>
                          <m:t>1</m:t>
                        </m:r>
                        <m:r>
                          <a:rPr lang="it-IT" i="1">
                            <a:latin typeface="Cambria Math" panose="02040503050406030204" pitchFamily="18" charset="0"/>
                            <a:ea typeface="Cambria Math" panose="02040503050406030204" pitchFamily="18" charset="0"/>
                          </a:rPr>
                          <m:t>%</m:t>
                        </m:r>
                      </m:e>
                    </m:d>
                    <m:r>
                      <a:rPr lang="it-IT" b="0" i="1" smtClean="0">
                        <a:latin typeface="Cambria Math" panose="02040503050406030204" pitchFamily="18" charset="0"/>
                        <a:ea typeface="Cambria Math" panose="02040503050406030204" pitchFamily="18" charset="0"/>
                      </a:rPr>
                      <m:t>&lt;</m:t>
                    </m:r>
                    <m:sSub>
                      <m:sSubPr>
                        <m:ctrlPr>
                          <a:rPr lang="it-IT" i="1">
                            <a:latin typeface="Cambria Math" panose="02040503050406030204" pitchFamily="18" charset="0"/>
                            <a:ea typeface="Cambria Math" panose="02040503050406030204" pitchFamily="18" charset="0"/>
                          </a:rPr>
                        </m:ctrlPr>
                      </m:sSubPr>
                      <m:e>
                        <m:r>
                          <a:rPr lang="it-IT" i="1">
                            <a:latin typeface="Cambria Math" panose="02040503050406030204" pitchFamily="18" charset="0"/>
                            <a:ea typeface="Cambria Math" panose="02040503050406030204" pitchFamily="18" charset="0"/>
                          </a:rPr>
                          <m:t>𝜋</m:t>
                        </m:r>
                      </m:e>
                      <m:sub>
                        <m:r>
                          <a:rPr lang="it-IT" i="1">
                            <a:latin typeface="Cambria Math" panose="02040503050406030204" pitchFamily="18" charset="0"/>
                            <a:ea typeface="Cambria Math" panose="02040503050406030204" pitchFamily="18" charset="0"/>
                          </a:rPr>
                          <m:t>𝑡</m:t>
                        </m:r>
                      </m:sub>
                    </m:sSub>
                    <m:r>
                      <a:rPr lang="it-IT" i="1">
                        <a:latin typeface="Cambria Math" panose="02040503050406030204" pitchFamily="18" charset="0"/>
                        <a:ea typeface="Cambria Math" panose="02040503050406030204" pitchFamily="18" charset="0"/>
                      </a:rPr>
                      <m:t> (2%)</m:t>
                    </m:r>
                  </m:oMath>
                </a14:m>
                <a:endParaRPr lang="en-US" dirty="0"/>
              </a:p>
              <a:p>
                <a:pPr fontAlgn="base"/>
                <a:endParaRPr lang="en-US" dirty="0"/>
              </a:p>
              <a:p>
                <a:pPr fontAlgn="base"/>
                <a:endParaRPr lang="it-IT"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l="-696" t="-2801"/>
                </a:stretch>
              </a:blipFill>
            </p:spPr>
            <p:txBody>
              <a:bodyPr/>
              <a:lstStyle/>
              <a:p>
                <a:r>
                  <a:rPr lang="it-IT">
                    <a:noFill/>
                  </a:rPr>
                  <a:t> </a:t>
                </a:r>
              </a:p>
            </p:txBody>
          </p:sp>
        </mc:Fallback>
      </mc:AlternateContent>
    </p:spTree>
    <p:extLst>
      <p:ext uri="{BB962C8B-B14F-4D97-AF65-F5344CB8AC3E}">
        <p14:creationId xmlns:p14="http://schemas.microsoft.com/office/powerpoint/2010/main" val="38612024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199" y="198870"/>
            <a:ext cx="10515600" cy="1325563"/>
          </a:xfrm>
        </p:spPr>
        <p:txBody>
          <a:bodyPr/>
          <a:lstStyle/>
          <a:p>
            <a:r>
              <a:rPr lang="it-IT" dirty="0" err="1" smtClean="0"/>
              <a:t>Costs</a:t>
            </a:r>
            <a:r>
              <a:rPr lang="it-IT" dirty="0" smtClean="0"/>
              <a:t> and benefits of </a:t>
            </a:r>
            <a:r>
              <a:rPr lang="it-IT" dirty="0" err="1" smtClean="0"/>
              <a:t>inflation</a:t>
            </a:r>
            <a:endParaRPr lang="it-IT"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3567285375"/>
              </p:ext>
            </p:extLst>
          </p:nvPr>
        </p:nvGraphicFramePr>
        <p:xfrm>
          <a:off x="838199" y="1437698"/>
          <a:ext cx="10515600" cy="348996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817783191"/>
                    </a:ext>
                  </a:extLst>
                </a:gridCol>
                <a:gridCol w="5257800">
                  <a:extLst>
                    <a:ext uri="{9D8B030D-6E8A-4147-A177-3AD203B41FA5}">
                      <a16:colId xmlns:a16="http://schemas.microsoft.com/office/drawing/2014/main" val="157940239"/>
                    </a:ext>
                  </a:extLst>
                </a:gridCol>
              </a:tblGrid>
              <a:tr h="370840">
                <a:tc>
                  <a:txBody>
                    <a:bodyPr/>
                    <a:lstStyle/>
                    <a:p>
                      <a:r>
                        <a:rPr lang="it-IT" dirty="0" err="1" smtClean="0"/>
                        <a:t>Who</a:t>
                      </a:r>
                      <a:r>
                        <a:rPr lang="it-IT" dirty="0" smtClean="0"/>
                        <a:t> </a:t>
                      </a:r>
                      <a:r>
                        <a:rPr lang="it-IT" dirty="0" err="1" smtClean="0"/>
                        <a:t>loses</a:t>
                      </a:r>
                      <a:endParaRPr lang="it-IT" dirty="0"/>
                    </a:p>
                  </a:txBody>
                  <a:tcPr/>
                </a:tc>
                <a:tc>
                  <a:txBody>
                    <a:bodyPr/>
                    <a:lstStyle/>
                    <a:p>
                      <a:r>
                        <a:rPr lang="it-IT" dirty="0" err="1" smtClean="0"/>
                        <a:t>Who</a:t>
                      </a:r>
                      <a:r>
                        <a:rPr lang="it-IT" dirty="0" smtClean="0"/>
                        <a:t> </a:t>
                      </a:r>
                      <a:r>
                        <a:rPr lang="it-IT" dirty="0" err="1" smtClean="0"/>
                        <a:t>gains</a:t>
                      </a:r>
                      <a:endParaRPr lang="it-IT" dirty="0"/>
                    </a:p>
                  </a:txBody>
                  <a:tcPr/>
                </a:tc>
                <a:extLst>
                  <a:ext uri="{0D108BD9-81ED-4DB2-BD59-A6C34878D82A}">
                    <a16:rowId xmlns:a16="http://schemas.microsoft.com/office/drawing/2014/main" val="906224330"/>
                  </a:ext>
                </a:extLst>
              </a:tr>
              <a:tr h="370840">
                <a:tc>
                  <a:txBody>
                    <a:bodyPr/>
                    <a:lstStyle/>
                    <a:p>
                      <a:r>
                        <a:rPr lang="it-IT" dirty="0" smtClean="0"/>
                        <a:t>People</a:t>
                      </a:r>
                      <a:r>
                        <a:rPr lang="it-IT" baseline="0" dirty="0" smtClean="0"/>
                        <a:t> living on </a:t>
                      </a:r>
                      <a:r>
                        <a:rPr lang="it-IT" baseline="0" dirty="0" err="1" smtClean="0">
                          <a:solidFill>
                            <a:srgbClr val="FF0000"/>
                          </a:solidFill>
                        </a:rPr>
                        <a:t>fixed</a:t>
                      </a:r>
                      <a:r>
                        <a:rPr lang="it-IT" baseline="0" dirty="0" smtClean="0">
                          <a:solidFill>
                            <a:srgbClr val="FF0000"/>
                          </a:solidFill>
                        </a:rPr>
                        <a:t> </a:t>
                      </a:r>
                      <a:r>
                        <a:rPr lang="it-IT" baseline="0" dirty="0" err="1" smtClean="0">
                          <a:solidFill>
                            <a:srgbClr val="FF0000"/>
                          </a:solidFill>
                        </a:rPr>
                        <a:t>incomes</a:t>
                      </a:r>
                      <a:r>
                        <a:rPr lang="it-IT" baseline="0" dirty="0" smtClean="0">
                          <a:solidFill>
                            <a:srgbClr val="FF0000"/>
                          </a:solidFill>
                        </a:rPr>
                        <a:t> </a:t>
                      </a:r>
                      <a:r>
                        <a:rPr lang="it-IT" baseline="0" dirty="0" smtClean="0"/>
                        <a:t>in </a:t>
                      </a:r>
                      <a:r>
                        <a:rPr lang="it-IT" baseline="0" dirty="0" err="1" smtClean="0"/>
                        <a:t>nominal</a:t>
                      </a:r>
                      <a:r>
                        <a:rPr lang="it-IT" baseline="0" dirty="0" smtClean="0"/>
                        <a:t> </a:t>
                      </a:r>
                      <a:r>
                        <a:rPr lang="it-IT" baseline="0" dirty="0" err="1" smtClean="0"/>
                        <a:t>terms</a:t>
                      </a:r>
                      <a:r>
                        <a:rPr lang="it-IT" baseline="0" dirty="0" smtClean="0"/>
                        <a:t> (</a:t>
                      </a:r>
                      <a:r>
                        <a:rPr lang="it-IT" baseline="0" dirty="0" err="1" smtClean="0"/>
                        <a:t>employees</a:t>
                      </a:r>
                      <a:r>
                        <a:rPr lang="it-IT" baseline="0" dirty="0" smtClean="0"/>
                        <a:t> </a:t>
                      </a:r>
                      <a:r>
                        <a:rPr lang="it-IT" baseline="0" dirty="0" err="1" smtClean="0"/>
                        <a:t>earning</a:t>
                      </a:r>
                      <a:r>
                        <a:rPr lang="it-IT" baseline="0" dirty="0" smtClean="0"/>
                        <a:t> </a:t>
                      </a:r>
                      <a:r>
                        <a:rPr lang="it-IT" baseline="0" dirty="0" err="1" smtClean="0"/>
                        <a:t>wages</a:t>
                      </a:r>
                      <a:r>
                        <a:rPr lang="it-IT" baseline="0" dirty="0" smtClean="0"/>
                        <a:t>, </a:t>
                      </a:r>
                      <a:r>
                        <a:rPr lang="it-IT" baseline="0" dirty="0" err="1" smtClean="0"/>
                        <a:t>pensioners</a:t>
                      </a:r>
                      <a:r>
                        <a:rPr lang="it-IT" baseline="0" dirty="0" smtClean="0"/>
                        <a:t> </a:t>
                      </a:r>
                      <a:r>
                        <a:rPr lang="it-IT" baseline="0" dirty="0" err="1" smtClean="0"/>
                        <a:t>earning</a:t>
                      </a:r>
                      <a:r>
                        <a:rPr lang="it-IT" baseline="0" dirty="0" smtClean="0"/>
                        <a:t> </a:t>
                      </a:r>
                      <a:r>
                        <a:rPr lang="it-IT" baseline="0" dirty="0" err="1" smtClean="0"/>
                        <a:t>pensions</a:t>
                      </a:r>
                      <a:r>
                        <a:rPr lang="it-IT" baseline="0" dirty="0" smtClean="0"/>
                        <a:t>)</a:t>
                      </a:r>
                      <a:endParaRPr lang="it-IT" dirty="0"/>
                    </a:p>
                  </a:txBody>
                  <a:tcPr/>
                </a:tc>
                <a:tc>
                  <a:txBody>
                    <a:bodyPr/>
                    <a:lstStyle/>
                    <a:p>
                      <a:r>
                        <a:rPr lang="it-IT" dirty="0" smtClean="0"/>
                        <a:t>People</a:t>
                      </a:r>
                      <a:r>
                        <a:rPr lang="it-IT" baseline="0" dirty="0" smtClean="0"/>
                        <a:t> living on </a:t>
                      </a:r>
                      <a:r>
                        <a:rPr lang="it-IT" baseline="0" dirty="0" err="1" smtClean="0"/>
                        <a:t>incomes</a:t>
                      </a:r>
                      <a:r>
                        <a:rPr lang="it-IT" baseline="0" dirty="0" smtClean="0"/>
                        <a:t>, </a:t>
                      </a:r>
                      <a:r>
                        <a:rPr lang="it-IT" baseline="0" dirty="0" err="1" smtClean="0"/>
                        <a:t>which</a:t>
                      </a:r>
                      <a:r>
                        <a:rPr lang="it-IT" baseline="0" dirty="0" smtClean="0"/>
                        <a:t> are </a:t>
                      </a:r>
                      <a:r>
                        <a:rPr lang="it-IT" baseline="0" dirty="0" err="1" smtClean="0"/>
                        <a:t>not</a:t>
                      </a:r>
                      <a:r>
                        <a:rPr lang="it-IT" baseline="0" dirty="0" smtClean="0"/>
                        <a:t> </a:t>
                      </a:r>
                      <a:r>
                        <a:rPr lang="it-IT" baseline="0" dirty="0" err="1" smtClean="0"/>
                        <a:t>fixed</a:t>
                      </a:r>
                      <a:r>
                        <a:rPr lang="it-IT" baseline="0" dirty="0" smtClean="0"/>
                        <a:t> in </a:t>
                      </a:r>
                      <a:r>
                        <a:rPr lang="it-IT" baseline="0" dirty="0" err="1" smtClean="0"/>
                        <a:t>nominal</a:t>
                      </a:r>
                      <a:r>
                        <a:rPr lang="it-IT" baseline="0" dirty="0" smtClean="0"/>
                        <a:t> </a:t>
                      </a:r>
                      <a:r>
                        <a:rPr lang="it-IT" baseline="0" dirty="0" err="1" smtClean="0"/>
                        <a:t>terms</a:t>
                      </a:r>
                      <a:r>
                        <a:rPr lang="it-IT" baseline="0" dirty="0" smtClean="0"/>
                        <a:t> and </a:t>
                      </a:r>
                      <a:r>
                        <a:rPr lang="it-IT" baseline="0" dirty="0" err="1" smtClean="0"/>
                        <a:t>change</a:t>
                      </a:r>
                      <a:r>
                        <a:rPr lang="it-IT" baseline="0" dirty="0" smtClean="0"/>
                        <a:t> with </a:t>
                      </a:r>
                      <a:r>
                        <a:rPr lang="it-IT" baseline="0" dirty="0" err="1" smtClean="0"/>
                        <a:t>inflation</a:t>
                      </a:r>
                      <a:r>
                        <a:rPr lang="it-IT" baseline="0" dirty="0" smtClean="0"/>
                        <a:t> (self-</a:t>
                      </a:r>
                      <a:r>
                        <a:rPr lang="it-IT" baseline="0" dirty="0" err="1" smtClean="0"/>
                        <a:t>employed</a:t>
                      </a:r>
                      <a:r>
                        <a:rPr lang="it-IT" baseline="0" dirty="0" smtClean="0"/>
                        <a:t> </a:t>
                      </a:r>
                      <a:r>
                        <a:rPr lang="it-IT" baseline="0" dirty="0" err="1" smtClean="0"/>
                        <a:t>people</a:t>
                      </a:r>
                      <a:r>
                        <a:rPr lang="it-IT" baseline="0" dirty="0" smtClean="0"/>
                        <a:t>, companies)</a:t>
                      </a:r>
                      <a:endParaRPr lang="it-IT" dirty="0"/>
                    </a:p>
                  </a:txBody>
                  <a:tcPr/>
                </a:tc>
                <a:extLst>
                  <a:ext uri="{0D108BD9-81ED-4DB2-BD59-A6C34878D82A}">
                    <a16:rowId xmlns:a16="http://schemas.microsoft.com/office/drawing/2014/main" val="3961476342"/>
                  </a:ext>
                </a:extLst>
              </a:tr>
              <a:tr h="370840">
                <a:tc>
                  <a:txBody>
                    <a:bodyPr/>
                    <a:lstStyle/>
                    <a:p>
                      <a:r>
                        <a:rPr lang="en-US" sz="1800" b="0" i="1" kern="1200" dirty="0" smtClean="0">
                          <a:solidFill>
                            <a:srgbClr val="FF0000"/>
                          </a:solidFill>
                          <a:effectLst/>
                          <a:latin typeface="+mn-lt"/>
                          <a:ea typeface="+mn-ea"/>
                          <a:cs typeface="+mn-cs"/>
                        </a:rPr>
                        <a:t>Lenders with nominal assets</a:t>
                      </a:r>
                      <a:r>
                        <a:rPr lang="en-US" sz="1800" b="0" i="1" kern="1200" dirty="0" smtClean="0">
                          <a:solidFill>
                            <a:schemeClr val="dk1"/>
                          </a:solidFill>
                          <a:effectLst/>
                          <a:latin typeface="+mn-lt"/>
                          <a:ea typeface="+mn-ea"/>
                          <a:cs typeface="+mn-cs"/>
                        </a:rPr>
                        <a:t>:</a:t>
                      </a:r>
                      <a:r>
                        <a:rPr lang="en-US" sz="1800" b="0" i="0" kern="1200" dirty="0" smtClean="0">
                          <a:solidFill>
                            <a:schemeClr val="dk1"/>
                          </a:solidFill>
                          <a:effectLst/>
                          <a:latin typeface="+mn-lt"/>
                          <a:ea typeface="+mn-ea"/>
                          <a:cs typeface="+mn-cs"/>
                        </a:rPr>
                        <a:t> Banks or others who have loaned money at fixed nominal interest rates will lose, because when the sum is repaid it will be worth less in terms of the goods or services it can buy. </a:t>
                      </a:r>
                      <a:endParaRPr lang="it-IT" dirty="0"/>
                    </a:p>
                  </a:txBody>
                  <a:tcPr/>
                </a:tc>
                <a:tc>
                  <a:txBody>
                    <a:bodyPr/>
                    <a:lstStyle/>
                    <a:p>
                      <a:r>
                        <a:rPr lang="en-US" sz="1800" b="0" i="1" kern="1200" dirty="0" smtClean="0">
                          <a:solidFill>
                            <a:schemeClr val="dk1"/>
                          </a:solidFill>
                          <a:effectLst/>
                          <a:latin typeface="+mn-lt"/>
                          <a:ea typeface="+mn-ea"/>
                          <a:cs typeface="+mn-cs"/>
                        </a:rPr>
                        <a:t>Borrowers with nominal debt :</a:t>
                      </a:r>
                      <a:r>
                        <a:rPr lang="en-US" sz="1800" b="0" i="0" kern="1200" dirty="0" smtClean="0">
                          <a:solidFill>
                            <a:schemeClr val="dk1"/>
                          </a:solidFill>
                          <a:effectLst/>
                          <a:latin typeface="+mn-lt"/>
                          <a:ea typeface="+mn-ea"/>
                          <a:cs typeface="+mn-cs"/>
                        </a:rPr>
                        <a:t> Those with mortgages on fixed </a:t>
                      </a:r>
                      <a:r>
                        <a:rPr lang="en-US" sz="1800" b="1" i="0" kern="1200" dirty="0" smtClean="0">
                          <a:solidFill>
                            <a:schemeClr val="dk1"/>
                          </a:solidFill>
                          <a:effectLst/>
                          <a:latin typeface="+mn-lt"/>
                          <a:ea typeface="+mn-ea"/>
                          <a:cs typeface="+mn-cs"/>
                        </a:rPr>
                        <a:t>nominal interest rate</a:t>
                      </a:r>
                      <a:r>
                        <a:rPr lang="en-US" sz="1800" b="0" i="0" kern="1200" dirty="0" smtClean="0">
                          <a:solidFill>
                            <a:schemeClr val="dk1"/>
                          </a:solidFill>
                          <a:effectLst/>
                          <a:latin typeface="+mn-lt"/>
                          <a:ea typeface="+mn-ea"/>
                          <a:cs typeface="+mn-cs"/>
                        </a:rPr>
                        <a:t> loans, for example, will benefit from inflation, because the debt stays the same in nominal terms, and so becomes smaller in real terms.</a:t>
                      </a:r>
                      <a:endParaRPr lang="it-IT" dirty="0"/>
                    </a:p>
                  </a:txBody>
                  <a:tcPr/>
                </a:tc>
                <a:extLst>
                  <a:ext uri="{0D108BD9-81ED-4DB2-BD59-A6C34878D82A}">
                    <a16:rowId xmlns:a16="http://schemas.microsoft.com/office/drawing/2014/main" val="193302998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dirty="0" err="1" smtClean="0"/>
                        <a:t>Domestic</a:t>
                      </a:r>
                      <a:r>
                        <a:rPr lang="it-IT" dirty="0" smtClean="0"/>
                        <a:t> </a:t>
                      </a:r>
                      <a:r>
                        <a:rPr lang="it-IT" dirty="0" err="1" smtClean="0"/>
                        <a:t>exporters</a:t>
                      </a:r>
                      <a:r>
                        <a:rPr lang="it-IT" dirty="0" smtClean="0"/>
                        <a:t> and </a:t>
                      </a:r>
                      <a:r>
                        <a:rPr lang="it-IT" dirty="0" err="1" smtClean="0"/>
                        <a:t>Foreign</a:t>
                      </a:r>
                      <a:r>
                        <a:rPr lang="it-IT" dirty="0" smtClean="0"/>
                        <a:t> </a:t>
                      </a:r>
                      <a:r>
                        <a:rPr lang="it-IT" dirty="0" err="1" smtClean="0"/>
                        <a:t>importers</a:t>
                      </a:r>
                      <a:endParaRPr lang="it-IT"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dirty="0" err="1" smtClean="0"/>
                        <a:t>Domestic</a:t>
                      </a:r>
                      <a:r>
                        <a:rPr lang="it-IT" dirty="0" smtClean="0"/>
                        <a:t> </a:t>
                      </a:r>
                      <a:r>
                        <a:rPr lang="it-IT" dirty="0" err="1" smtClean="0"/>
                        <a:t>importers</a:t>
                      </a:r>
                      <a:r>
                        <a:rPr lang="it-IT" dirty="0" smtClean="0"/>
                        <a:t> and </a:t>
                      </a:r>
                      <a:r>
                        <a:rPr lang="it-IT" dirty="0" err="1" smtClean="0"/>
                        <a:t>fomestic</a:t>
                      </a:r>
                      <a:r>
                        <a:rPr lang="it-IT" dirty="0" smtClean="0"/>
                        <a:t> </a:t>
                      </a:r>
                      <a:r>
                        <a:rPr lang="it-IT" dirty="0" err="1" smtClean="0"/>
                        <a:t>exporters</a:t>
                      </a:r>
                      <a:endParaRPr lang="it-IT" dirty="0" smtClean="0"/>
                    </a:p>
                  </a:txBody>
                  <a:tcPr/>
                </a:tc>
                <a:extLst>
                  <a:ext uri="{0D108BD9-81ED-4DB2-BD59-A6C34878D82A}">
                    <a16:rowId xmlns:a16="http://schemas.microsoft.com/office/drawing/2014/main" val="93622551"/>
                  </a:ext>
                </a:extLst>
              </a:tr>
              <a:tr h="370840">
                <a:tc>
                  <a:txBody>
                    <a:bodyPr/>
                    <a:lstStyle/>
                    <a:p>
                      <a:r>
                        <a:rPr lang="it-IT" dirty="0" smtClean="0"/>
                        <a:t>Consumers, </a:t>
                      </a:r>
                      <a:r>
                        <a:rPr lang="it-IT" dirty="0" err="1" smtClean="0"/>
                        <a:t>savers</a:t>
                      </a:r>
                      <a:endParaRPr lang="it-IT" dirty="0"/>
                    </a:p>
                  </a:txBody>
                  <a:tcPr/>
                </a:tc>
                <a:tc>
                  <a:txBody>
                    <a:bodyPr/>
                    <a:lstStyle/>
                    <a:p>
                      <a:r>
                        <a:rPr lang="it-IT" dirty="0" smtClean="0"/>
                        <a:t>Companies, the State (big </a:t>
                      </a:r>
                      <a:r>
                        <a:rPr lang="it-IT" dirty="0" err="1" smtClean="0"/>
                        <a:t>borrower</a:t>
                      </a:r>
                      <a:r>
                        <a:rPr lang="it-IT" dirty="0" smtClean="0"/>
                        <a:t>)</a:t>
                      </a:r>
                      <a:endParaRPr lang="it-IT" dirty="0"/>
                    </a:p>
                  </a:txBody>
                  <a:tcPr/>
                </a:tc>
                <a:extLst>
                  <a:ext uri="{0D108BD9-81ED-4DB2-BD59-A6C34878D82A}">
                    <a16:rowId xmlns:a16="http://schemas.microsoft.com/office/drawing/2014/main" val="2840324878"/>
                  </a:ext>
                </a:extLst>
              </a:tr>
            </a:tbl>
          </a:graphicData>
        </a:graphic>
      </p:graphicFrame>
      <p:sp>
        <p:nvSpPr>
          <p:cNvPr id="5" name="CasellaDiTesto 4"/>
          <p:cNvSpPr txBox="1"/>
          <p:nvPr/>
        </p:nvSpPr>
        <p:spPr>
          <a:xfrm>
            <a:off x="1505526" y="5025650"/>
            <a:ext cx="9180945" cy="1754326"/>
          </a:xfrm>
          <a:prstGeom prst="rect">
            <a:avLst/>
          </a:prstGeom>
          <a:noFill/>
        </p:spPr>
        <p:txBody>
          <a:bodyPr wrap="square" rtlCol="0">
            <a:spAutoFit/>
          </a:bodyPr>
          <a:lstStyle/>
          <a:p>
            <a:r>
              <a:rPr lang="it-IT" dirty="0" err="1" smtClean="0"/>
              <a:t>Observation</a:t>
            </a:r>
            <a:r>
              <a:rPr lang="it-IT" dirty="0" smtClean="0"/>
              <a:t>:</a:t>
            </a:r>
          </a:p>
          <a:p>
            <a:pPr marL="285750" indent="-285750">
              <a:buFont typeface="Arial" panose="020B0604020202020204" pitchFamily="34" charset="0"/>
              <a:buChar char="•"/>
            </a:pPr>
            <a:r>
              <a:rPr lang="it-IT" dirty="0" err="1" smtClean="0">
                <a:solidFill>
                  <a:srgbClr val="FF0000"/>
                </a:solidFill>
              </a:rPr>
              <a:t>Nominal</a:t>
            </a:r>
            <a:r>
              <a:rPr lang="it-IT" dirty="0" smtClean="0">
                <a:solidFill>
                  <a:srgbClr val="FF0000"/>
                </a:solidFill>
              </a:rPr>
              <a:t> </a:t>
            </a:r>
            <a:r>
              <a:rPr lang="it-IT" dirty="0" err="1" smtClean="0">
                <a:solidFill>
                  <a:srgbClr val="FF0000"/>
                </a:solidFill>
              </a:rPr>
              <a:t>wage</a:t>
            </a:r>
            <a:r>
              <a:rPr lang="it-IT" dirty="0" smtClean="0">
                <a:solidFill>
                  <a:srgbClr val="FF0000"/>
                </a:solidFill>
              </a:rPr>
              <a:t> = W, </a:t>
            </a:r>
            <a:r>
              <a:rPr lang="it-IT" dirty="0" err="1" smtClean="0">
                <a:solidFill>
                  <a:srgbClr val="FF0000"/>
                </a:solidFill>
              </a:rPr>
              <a:t>real</a:t>
            </a:r>
            <a:r>
              <a:rPr lang="it-IT" dirty="0" smtClean="0">
                <a:solidFill>
                  <a:srgbClr val="FF0000"/>
                </a:solidFill>
              </a:rPr>
              <a:t> </a:t>
            </a:r>
            <a:r>
              <a:rPr lang="it-IT" dirty="0" err="1" smtClean="0">
                <a:solidFill>
                  <a:srgbClr val="FF0000"/>
                </a:solidFill>
              </a:rPr>
              <a:t>wage</a:t>
            </a:r>
            <a:r>
              <a:rPr lang="it-IT" dirty="0" smtClean="0">
                <a:solidFill>
                  <a:srgbClr val="FF0000"/>
                </a:solidFill>
              </a:rPr>
              <a:t> = W/P</a:t>
            </a:r>
            <a:r>
              <a:rPr lang="it-IT" dirty="0" smtClean="0"/>
              <a:t>, </a:t>
            </a:r>
            <a:r>
              <a:rPr lang="it-IT" dirty="0" err="1" smtClean="0"/>
              <a:t>If</a:t>
            </a:r>
            <a:r>
              <a:rPr lang="it-IT" dirty="0" smtClean="0"/>
              <a:t> W </a:t>
            </a:r>
            <a:r>
              <a:rPr lang="it-IT" dirty="0" err="1" smtClean="0"/>
              <a:t>is</a:t>
            </a:r>
            <a:r>
              <a:rPr lang="it-IT" dirty="0" smtClean="0"/>
              <a:t> </a:t>
            </a:r>
            <a:r>
              <a:rPr lang="it-IT" dirty="0" err="1" smtClean="0"/>
              <a:t>given</a:t>
            </a:r>
            <a:r>
              <a:rPr lang="it-IT" dirty="0" smtClean="0"/>
              <a:t> and P </a:t>
            </a:r>
            <a:r>
              <a:rPr lang="it-IT" dirty="0" err="1" smtClean="0"/>
              <a:t>rises</a:t>
            </a:r>
            <a:r>
              <a:rPr lang="it-IT" dirty="0" smtClean="0"/>
              <a:t>, W/P </a:t>
            </a:r>
            <a:r>
              <a:rPr lang="it-IT" dirty="0" err="1" smtClean="0"/>
              <a:t>declines</a:t>
            </a:r>
            <a:r>
              <a:rPr lang="it-IT" dirty="0" smtClean="0"/>
              <a:t> </a:t>
            </a:r>
            <a:r>
              <a:rPr lang="it-IT" dirty="0" err="1" smtClean="0"/>
              <a:t>unless</a:t>
            </a:r>
            <a:r>
              <a:rPr lang="it-IT" dirty="0" smtClean="0"/>
              <a:t> </a:t>
            </a:r>
            <a:r>
              <a:rPr lang="it-IT" dirty="0" err="1" smtClean="0"/>
              <a:t>indexation</a:t>
            </a:r>
            <a:endParaRPr lang="it-IT" dirty="0" smtClean="0"/>
          </a:p>
          <a:p>
            <a:pPr marL="285750" indent="-285750">
              <a:buFont typeface="Arial" panose="020B0604020202020204" pitchFamily="34" charset="0"/>
              <a:buChar char="•"/>
            </a:pPr>
            <a:r>
              <a:rPr lang="it-IT" dirty="0" err="1">
                <a:solidFill>
                  <a:srgbClr val="FF0000"/>
                </a:solidFill>
              </a:rPr>
              <a:t>Nominal</a:t>
            </a:r>
            <a:r>
              <a:rPr lang="it-IT" dirty="0">
                <a:solidFill>
                  <a:srgbClr val="FF0000"/>
                </a:solidFill>
              </a:rPr>
              <a:t> </a:t>
            </a:r>
            <a:r>
              <a:rPr lang="it-IT" dirty="0" smtClean="0">
                <a:solidFill>
                  <a:srgbClr val="FF0000"/>
                </a:solidFill>
              </a:rPr>
              <a:t>rate of </a:t>
            </a:r>
            <a:r>
              <a:rPr lang="it-IT" dirty="0" err="1" smtClean="0">
                <a:solidFill>
                  <a:srgbClr val="FF0000"/>
                </a:solidFill>
              </a:rPr>
              <a:t>interest</a:t>
            </a:r>
            <a:r>
              <a:rPr lang="it-IT" dirty="0" smtClean="0">
                <a:solidFill>
                  <a:srgbClr val="FF0000"/>
                </a:solidFill>
              </a:rPr>
              <a:t> </a:t>
            </a:r>
            <a:r>
              <a:rPr lang="it-IT" dirty="0">
                <a:solidFill>
                  <a:srgbClr val="FF0000"/>
                </a:solidFill>
              </a:rPr>
              <a:t>= </a:t>
            </a:r>
            <a:r>
              <a:rPr lang="it-IT" dirty="0" smtClean="0">
                <a:solidFill>
                  <a:srgbClr val="FF0000"/>
                </a:solidFill>
              </a:rPr>
              <a:t>i, </a:t>
            </a:r>
            <a:r>
              <a:rPr lang="it-IT" dirty="0" err="1">
                <a:solidFill>
                  <a:srgbClr val="FF0000"/>
                </a:solidFill>
              </a:rPr>
              <a:t>real</a:t>
            </a:r>
            <a:r>
              <a:rPr lang="it-IT" dirty="0">
                <a:solidFill>
                  <a:srgbClr val="FF0000"/>
                </a:solidFill>
              </a:rPr>
              <a:t> </a:t>
            </a:r>
            <a:r>
              <a:rPr lang="it-IT" dirty="0" smtClean="0">
                <a:solidFill>
                  <a:srgbClr val="FF0000"/>
                </a:solidFill>
              </a:rPr>
              <a:t>rate </a:t>
            </a:r>
            <a:r>
              <a:rPr lang="it-IT" dirty="0">
                <a:solidFill>
                  <a:srgbClr val="FF0000"/>
                </a:solidFill>
              </a:rPr>
              <a:t>= </a:t>
            </a:r>
            <a:r>
              <a:rPr lang="it-IT" dirty="0" smtClean="0">
                <a:solidFill>
                  <a:srgbClr val="FF0000"/>
                </a:solidFill>
              </a:rPr>
              <a:t>r = i - </a:t>
            </a:r>
            <a:r>
              <a:rPr lang="el-GR" dirty="0" smtClean="0">
                <a:solidFill>
                  <a:srgbClr val="FF0000"/>
                </a:solidFill>
              </a:rPr>
              <a:t>π</a:t>
            </a:r>
            <a:r>
              <a:rPr lang="it-IT" dirty="0" smtClean="0"/>
              <a:t>, </a:t>
            </a:r>
            <a:r>
              <a:rPr lang="it-IT" dirty="0" err="1"/>
              <a:t>If</a:t>
            </a:r>
            <a:r>
              <a:rPr lang="it-IT" dirty="0"/>
              <a:t> </a:t>
            </a:r>
            <a:r>
              <a:rPr lang="it-IT" dirty="0" smtClean="0"/>
              <a:t>P </a:t>
            </a:r>
            <a:r>
              <a:rPr lang="it-IT" dirty="0" err="1"/>
              <a:t>rises</a:t>
            </a:r>
            <a:r>
              <a:rPr lang="it-IT" dirty="0"/>
              <a:t>, </a:t>
            </a:r>
            <a:r>
              <a:rPr lang="it-IT" dirty="0" smtClean="0"/>
              <a:t>r &lt; i </a:t>
            </a:r>
            <a:r>
              <a:rPr lang="it-IT" dirty="0" err="1"/>
              <a:t>unless</a:t>
            </a:r>
            <a:r>
              <a:rPr lang="it-IT" dirty="0"/>
              <a:t> </a:t>
            </a:r>
            <a:r>
              <a:rPr lang="it-IT" dirty="0" err="1"/>
              <a:t>indexation</a:t>
            </a:r>
            <a:endParaRPr lang="it-IT" dirty="0" smtClean="0"/>
          </a:p>
          <a:p>
            <a:pPr marL="285750" indent="-285750">
              <a:buFont typeface="Arial" panose="020B0604020202020204" pitchFamily="34" charset="0"/>
              <a:buChar char="•"/>
            </a:pPr>
            <a:r>
              <a:rPr lang="it-IT" dirty="0" smtClean="0"/>
              <a:t>Moderate </a:t>
            </a:r>
            <a:r>
              <a:rPr lang="it-IT" dirty="0" err="1" smtClean="0"/>
              <a:t>inflation</a:t>
            </a:r>
            <a:r>
              <a:rPr lang="it-IT" dirty="0" smtClean="0"/>
              <a:t> vs. High </a:t>
            </a:r>
            <a:r>
              <a:rPr lang="it-IT" dirty="0" err="1" smtClean="0"/>
              <a:t>inflation</a:t>
            </a:r>
            <a:endParaRPr lang="it-IT" dirty="0" smtClean="0"/>
          </a:p>
          <a:p>
            <a:pPr marL="285750" indent="-285750">
              <a:buFont typeface="Arial" panose="020B0604020202020204" pitchFamily="34" charset="0"/>
              <a:buChar char="•"/>
            </a:pPr>
            <a:r>
              <a:rPr lang="it-IT" dirty="0" err="1" smtClean="0"/>
              <a:t>Effects</a:t>
            </a:r>
            <a:r>
              <a:rPr lang="it-IT" dirty="0" smtClean="0"/>
              <a:t> of </a:t>
            </a:r>
            <a:r>
              <a:rPr lang="it-IT" dirty="0" err="1" smtClean="0"/>
              <a:t>deflation</a:t>
            </a:r>
            <a:endParaRPr lang="it-IT" dirty="0"/>
          </a:p>
          <a:p>
            <a:pPr marL="285750" indent="-285750">
              <a:buFont typeface="Arial" panose="020B0604020202020204" pitchFamily="34" charset="0"/>
              <a:buChar char="•"/>
            </a:pPr>
            <a:endParaRPr lang="it-IT" dirty="0"/>
          </a:p>
        </p:txBody>
      </p:sp>
    </p:spTree>
    <p:extLst>
      <p:ext uri="{BB962C8B-B14F-4D97-AF65-F5344CB8AC3E}">
        <p14:creationId xmlns:p14="http://schemas.microsoft.com/office/powerpoint/2010/main" val="496778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Costs</a:t>
            </a:r>
            <a:r>
              <a:rPr lang="it-IT" dirty="0"/>
              <a:t> and benefits of </a:t>
            </a:r>
            <a:r>
              <a:rPr lang="it-IT" dirty="0" err="1" smtClean="0"/>
              <a:t>inflation</a:t>
            </a:r>
            <a:r>
              <a:rPr lang="it-IT" dirty="0" smtClean="0"/>
              <a:t> (2)</a:t>
            </a:r>
            <a:endParaRPr lang="it-IT" dirty="0"/>
          </a:p>
        </p:txBody>
      </p:sp>
      <p:sp>
        <p:nvSpPr>
          <p:cNvPr id="3" name="Segnaposto contenuto 2"/>
          <p:cNvSpPr>
            <a:spLocks noGrp="1"/>
          </p:cNvSpPr>
          <p:nvPr>
            <p:ph idx="1"/>
          </p:nvPr>
        </p:nvSpPr>
        <p:spPr/>
        <p:txBody>
          <a:bodyPr>
            <a:normAutofit fontScale="85000" lnSpcReduction="20000"/>
          </a:bodyPr>
          <a:lstStyle/>
          <a:p>
            <a:pPr fontAlgn="base"/>
            <a:r>
              <a:rPr lang="en-GB" dirty="0"/>
              <a:t>In an </a:t>
            </a:r>
            <a:r>
              <a:rPr lang="en-GB" dirty="0">
                <a:solidFill>
                  <a:srgbClr val="FF0000"/>
                </a:solidFill>
              </a:rPr>
              <a:t>environment of high and volatile inflation</a:t>
            </a:r>
            <a:r>
              <a:rPr lang="en-GB" dirty="0"/>
              <a:t>, it is hard to separate the signal about the scarcity of resources (sent by </a:t>
            </a:r>
            <a:r>
              <a:rPr lang="en-GB" b="1" dirty="0"/>
              <a:t>relative prices</a:t>
            </a:r>
            <a:r>
              <a:rPr lang="en-GB" dirty="0"/>
              <a:t>) from the noise of erratically rising prices. Firms might find it harder to know which sector to invest in, or which crop would be better to plant (quinoa or barley, for example); individuals would find it harder to decide whether quinoa has become more expensive relative to other sources of protein. Moreover, in an inflationary environment, firms have to update their prices more frequently than they would prefer. This requires time and resources, referred to as </a:t>
            </a:r>
            <a:r>
              <a:rPr lang="en-GB" b="1" dirty="0"/>
              <a:t>menu costs</a:t>
            </a:r>
            <a:r>
              <a:rPr lang="en-GB" dirty="0"/>
              <a:t>.</a:t>
            </a:r>
            <a:endParaRPr lang="it-IT" dirty="0"/>
          </a:p>
          <a:p>
            <a:pPr fontAlgn="base"/>
            <a:r>
              <a:rPr lang="en-GB" dirty="0">
                <a:solidFill>
                  <a:srgbClr val="FF0000"/>
                </a:solidFill>
              </a:rPr>
              <a:t>Would households and firms be better off with falling prices? No</a:t>
            </a:r>
            <a:r>
              <a:rPr lang="en-GB" dirty="0"/>
              <a:t>. A sustained fall in the price level is undesirable for many of the same reasons that inflation is undesirable, and could have even more dramatic economic consequences. When prices are falling, households will postpone consumption (particularly of expensive items such as fridges, televisions, and cars) because they expect goods will be cheaper in the future. Similarly, deflation increases the debt burden of borrowers, for the same reason that inflation reduces it.</a:t>
            </a:r>
            <a:endParaRPr lang="it-IT" dirty="0"/>
          </a:p>
          <a:p>
            <a:endParaRPr lang="it-IT" dirty="0"/>
          </a:p>
        </p:txBody>
      </p:sp>
    </p:spTree>
    <p:extLst>
      <p:ext uri="{BB962C8B-B14F-4D97-AF65-F5344CB8AC3E}">
        <p14:creationId xmlns:p14="http://schemas.microsoft.com/office/powerpoint/2010/main" val="10249247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Costs</a:t>
            </a:r>
            <a:r>
              <a:rPr lang="it-IT" dirty="0"/>
              <a:t> and benefits of </a:t>
            </a:r>
            <a:r>
              <a:rPr lang="it-IT" dirty="0" err="1"/>
              <a:t>inflation</a:t>
            </a:r>
            <a:r>
              <a:rPr lang="it-IT" dirty="0"/>
              <a:t> </a:t>
            </a:r>
            <a:r>
              <a:rPr lang="it-IT" dirty="0" smtClean="0"/>
              <a:t>(3)</a:t>
            </a:r>
            <a:endParaRPr lang="it-IT" dirty="0"/>
          </a:p>
        </p:txBody>
      </p:sp>
      <p:sp>
        <p:nvSpPr>
          <p:cNvPr id="3" name="Segnaposto contenuto 2"/>
          <p:cNvSpPr>
            <a:spLocks noGrp="1"/>
          </p:cNvSpPr>
          <p:nvPr>
            <p:ph idx="1"/>
          </p:nvPr>
        </p:nvSpPr>
        <p:spPr/>
        <p:txBody>
          <a:bodyPr>
            <a:normAutofit fontScale="92500" lnSpcReduction="20000"/>
          </a:bodyPr>
          <a:lstStyle/>
          <a:p>
            <a:r>
              <a:rPr lang="en-US" dirty="0">
                <a:solidFill>
                  <a:srgbClr val="FF0000"/>
                </a:solidFill>
              </a:rPr>
              <a:t>Many economists think that a little bit of inflation is a good thing, as long as it remains stable. In the next unit we will see one reason why this is the case. </a:t>
            </a:r>
            <a:endParaRPr lang="en-US" dirty="0" smtClean="0">
              <a:solidFill>
                <a:srgbClr val="FF0000"/>
              </a:solidFill>
            </a:endParaRPr>
          </a:p>
          <a:p>
            <a:r>
              <a:rPr lang="en-US" dirty="0" smtClean="0"/>
              <a:t>The </a:t>
            </a:r>
            <a:r>
              <a:rPr lang="en-US" dirty="0"/>
              <a:t>process of innovation and change that characterizes a dynamic economy means that, in any given year, workers in some firms and sectors will be more in demand than in others. With rising prices, a fall in real income among the losers may be masked by the fact that nominal incomes are rising, or at least not falling. </a:t>
            </a:r>
            <a:endParaRPr lang="en-US" dirty="0" smtClean="0"/>
          </a:p>
          <a:p>
            <a:r>
              <a:rPr lang="en-US" dirty="0" smtClean="0"/>
              <a:t>For </a:t>
            </a:r>
            <a:r>
              <a:rPr lang="en-US" dirty="0"/>
              <a:t>example, many people will not even notice a slight fall in their real wage due to modest inflation, but nobody would fail to notice a reduction in his or her nominal wage. With some low inflation, the adjustment of workers and resources between different firms and industries in response to changes in relative wages can take place without losers experiencing falling nominal wages. Inflation greases the wheels of the </a:t>
            </a:r>
            <a:r>
              <a:rPr lang="en-US" dirty="0" err="1"/>
              <a:t>labour</a:t>
            </a:r>
            <a:r>
              <a:rPr lang="en-US" dirty="0"/>
              <a:t> market.</a:t>
            </a:r>
            <a:endParaRPr lang="it-IT" dirty="0"/>
          </a:p>
        </p:txBody>
      </p:sp>
    </p:spTree>
    <p:extLst>
      <p:ext uri="{BB962C8B-B14F-4D97-AF65-F5344CB8AC3E}">
        <p14:creationId xmlns:p14="http://schemas.microsoft.com/office/powerpoint/2010/main" val="12083806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Inflation</a:t>
            </a:r>
            <a:r>
              <a:rPr lang="it-IT" dirty="0" smtClean="0"/>
              <a:t> and the distributive </a:t>
            </a:r>
            <a:r>
              <a:rPr lang="it-IT" dirty="0" err="1" smtClean="0"/>
              <a:t>conflict</a:t>
            </a:r>
            <a:endParaRPr lang="it-IT" dirty="0"/>
          </a:p>
        </p:txBody>
      </p:sp>
      <p:sp>
        <p:nvSpPr>
          <p:cNvPr id="3" name="Segnaposto contenuto 2"/>
          <p:cNvSpPr>
            <a:spLocks noGrp="1"/>
          </p:cNvSpPr>
          <p:nvPr>
            <p:ph idx="1"/>
          </p:nvPr>
        </p:nvSpPr>
        <p:spPr/>
        <p:txBody>
          <a:bodyPr>
            <a:normAutofit fontScale="92500" lnSpcReduction="10000"/>
          </a:bodyPr>
          <a:lstStyle/>
          <a:p>
            <a:r>
              <a:rPr lang="it-IT" dirty="0" err="1" smtClean="0"/>
              <a:t>Economic</a:t>
            </a:r>
            <a:r>
              <a:rPr lang="it-IT" dirty="0" smtClean="0"/>
              <a:t> </a:t>
            </a:r>
            <a:r>
              <a:rPr lang="it-IT" dirty="0" err="1" smtClean="0"/>
              <a:t>environment</a:t>
            </a:r>
            <a:endParaRPr lang="it-IT" dirty="0" smtClean="0"/>
          </a:p>
          <a:p>
            <a:r>
              <a:rPr lang="it-IT" dirty="0" smtClean="0"/>
              <a:t>HR </a:t>
            </a:r>
            <a:r>
              <a:rPr lang="it-IT" dirty="0" err="1" smtClean="0"/>
              <a:t>departments</a:t>
            </a:r>
            <a:r>
              <a:rPr lang="it-IT" dirty="0" smtClean="0"/>
              <a:t> set </a:t>
            </a:r>
            <a:r>
              <a:rPr lang="it-IT" dirty="0" err="1" smtClean="0"/>
              <a:t>wages</a:t>
            </a:r>
            <a:r>
              <a:rPr lang="it-IT" dirty="0" smtClean="0"/>
              <a:t> in </a:t>
            </a:r>
            <a:r>
              <a:rPr lang="it-IT" dirty="0" err="1" smtClean="0"/>
              <a:t>nominal</a:t>
            </a:r>
            <a:r>
              <a:rPr lang="it-IT" dirty="0" smtClean="0"/>
              <a:t> </a:t>
            </a:r>
            <a:r>
              <a:rPr lang="it-IT" dirty="0" err="1" smtClean="0"/>
              <a:t>terms</a:t>
            </a:r>
            <a:r>
              <a:rPr lang="it-IT" dirty="0" smtClean="0"/>
              <a:t> </a:t>
            </a:r>
            <a:r>
              <a:rPr lang="it-IT" dirty="0" err="1" smtClean="0"/>
              <a:t>ans</a:t>
            </a:r>
            <a:r>
              <a:rPr lang="it-IT" dirty="0" smtClean="0"/>
              <a:t> s the </a:t>
            </a:r>
            <a:r>
              <a:rPr lang="it-IT" dirty="0" err="1" smtClean="0"/>
              <a:t>price</a:t>
            </a:r>
            <a:r>
              <a:rPr lang="it-IT" dirty="0" smtClean="0"/>
              <a:t> </a:t>
            </a:r>
            <a:r>
              <a:rPr lang="it-IT" dirty="0" err="1" smtClean="0"/>
              <a:t>level</a:t>
            </a:r>
            <a:r>
              <a:rPr lang="it-IT" dirty="0" smtClean="0"/>
              <a:t> </a:t>
            </a:r>
            <a:r>
              <a:rPr lang="it-IT" dirty="0" err="1" smtClean="0"/>
              <a:t>is</a:t>
            </a:r>
            <a:r>
              <a:rPr lang="it-IT" dirty="0" smtClean="0"/>
              <a:t> </a:t>
            </a:r>
            <a:r>
              <a:rPr lang="it-IT" dirty="0" err="1" smtClean="0"/>
              <a:t>given</a:t>
            </a:r>
            <a:r>
              <a:rPr lang="it-IT" dirty="0" smtClean="0"/>
              <a:t>, in </a:t>
            </a:r>
            <a:r>
              <a:rPr lang="it-IT" dirty="0" err="1" smtClean="0"/>
              <a:t>real</a:t>
            </a:r>
            <a:r>
              <a:rPr lang="it-IT" dirty="0" smtClean="0"/>
              <a:t> </a:t>
            </a:r>
            <a:r>
              <a:rPr lang="it-IT" dirty="0" err="1" smtClean="0"/>
              <a:t>terms</a:t>
            </a:r>
            <a:r>
              <a:rPr lang="it-IT" dirty="0" smtClean="0"/>
              <a:t> </a:t>
            </a:r>
            <a:r>
              <a:rPr lang="it-IT" dirty="0" err="1" smtClean="0"/>
              <a:t>as</a:t>
            </a:r>
            <a:r>
              <a:rPr lang="it-IT" dirty="0" smtClean="0"/>
              <a:t> </a:t>
            </a:r>
            <a:r>
              <a:rPr lang="it-IT" dirty="0" err="1" smtClean="0"/>
              <a:t>well</a:t>
            </a:r>
            <a:r>
              <a:rPr lang="it-IT" dirty="0" smtClean="0"/>
              <a:t>. </a:t>
            </a:r>
          </a:p>
          <a:p>
            <a:r>
              <a:rPr lang="it-IT" dirty="0" smtClean="0"/>
              <a:t>Marketing </a:t>
            </a:r>
            <a:r>
              <a:rPr lang="it-IT" dirty="0" err="1" smtClean="0"/>
              <a:t>departments</a:t>
            </a:r>
            <a:r>
              <a:rPr lang="it-IT" dirty="0" smtClean="0"/>
              <a:t> set </a:t>
            </a:r>
            <a:r>
              <a:rPr lang="it-IT" dirty="0" err="1" smtClean="0"/>
              <a:t>individual</a:t>
            </a:r>
            <a:r>
              <a:rPr lang="it-IT" dirty="0" smtClean="0"/>
              <a:t> </a:t>
            </a:r>
            <a:r>
              <a:rPr lang="it-IT" dirty="0" err="1" smtClean="0"/>
              <a:t>prices</a:t>
            </a:r>
            <a:r>
              <a:rPr lang="it-IT" dirty="0" smtClean="0"/>
              <a:t> </a:t>
            </a:r>
            <a:r>
              <a:rPr lang="it-IT" dirty="0" err="1" smtClean="0"/>
              <a:t>based</a:t>
            </a:r>
            <a:r>
              <a:rPr lang="it-IT" dirty="0" smtClean="0"/>
              <a:t> on </a:t>
            </a:r>
            <a:r>
              <a:rPr lang="it-IT" dirty="0" err="1" smtClean="0"/>
              <a:t>nominal</a:t>
            </a:r>
            <a:r>
              <a:rPr lang="it-IT" dirty="0" smtClean="0"/>
              <a:t> </a:t>
            </a:r>
            <a:r>
              <a:rPr lang="it-IT" dirty="0" err="1" smtClean="0"/>
              <a:t>wages</a:t>
            </a:r>
            <a:r>
              <a:rPr lang="it-IT" dirty="0" smtClean="0"/>
              <a:t> and </a:t>
            </a:r>
            <a:r>
              <a:rPr lang="it-IT" dirty="0" err="1" smtClean="0"/>
              <a:t>mark</a:t>
            </a:r>
            <a:r>
              <a:rPr lang="it-IT" dirty="0" smtClean="0"/>
              <a:t>-up</a:t>
            </a:r>
          </a:p>
          <a:p>
            <a:pPr lvl="0" fontAlgn="base"/>
            <a:r>
              <a:rPr lang="en-GB" dirty="0" smtClean="0"/>
              <a:t>Firms </a:t>
            </a:r>
            <a:r>
              <a:rPr lang="en-GB" dirty="0"/>
              <a:t>are </a:t>
            </a:r>
            <a:r>
              <a:rPr lang="en-GB" dirty="0" smtClean="0"/>
              <a:t>endowed with market power and are powerful </a:t>
            </a:r>
            <a:r>
              <a:rPr lang="en-GB" dirty="0"/>
              <a:t>enough to charge </a:t>
            </a:r>
            <a:r>
              <a:rPr lang="en-GB" dirty="0" smtClean="0"/>
              <a:t>a higher </a:t>
            </a:r>
            <a:r>
              <a:rPr lang="en-GB" dirty="0" err="1" smtClean="0"/>
              <a:t>markup</a:t>
            </a:r>
            <a:r>
              <a:rPr lang="en-GB" dirty="0" smtClean="0"/>
              <a:t>, if the environment in which they operate makes it possible to do so. </a:t>
            </a:r>
            <a:endParaRPr lang="it-IT" dirty="0"/>
          </a:p>
          <a:p>
            <a:pPr lvl="0" fontAlgn="base"/>
            <a:r>
              <a:rPr lang="en-GB" dirty="0" smtClean="0"/>
              <a:t>Workers </a:t>
            </a:r>
            <a:r>
              <a:rPr lang="en-GB" dirty="0"/>
              <a:t>at the given unemployment rate have enough bargaining power to require the initial real wage in order to motivate them to </a:t>
            </a:r>
            <a:r>
              <a:rPr lang="en-GB" dirty="0" smtClean="0"/>
              <a:t>work. If prices rise, workers will respond by requesting higher wages. </a:t>
            </a:r>
            <a:endParaRPr lang="it-IT" dirty="0"/>
          </a:p>
          <a:p>
            <a:endParaRPr lang="it-IT" dirty="0"/>
          </a:p>
        </p:txBody>
      </p:sp>
    </p:spTree>
    <p:extLst>
      <p:ext uri="{BB962C8B-B14F-4D97-AF65-F5344CB8AC3E}">
        <p14:creationId xmlns:p14="http://schemas.microsoft.com/office/powerpoint/2010/main" val="18447239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515600" cy="706293"/>
          </a:xfrm>
        </p:spPr>
        <p:txBody>
          <a:bodyPr/>
          <a:lstStyle/>
          <a:p>
            <a:pPr algn="ctr"/>
            <a:r>
              <a:rPr lang="it-IT" dirty="0" err="1" smtClean="0"/>
              <a:t>Causes</a:t>
            </a:r>
            <a:r>
              <a:rPr lang="it-IT" dirty="0" smtClean="0"/>
              <a:t> of </a:t>
            </a:r>
            <a:r>
              <a:rPr lang="it-IT" dirty="0" err="1" smtClean="0"/>
              <a:t>inflation</a:t>
            </a:r>
            <a:endParaRPr lang="it-IT" dirty="0"/>
          </a:p>
        </p:txBody>
      </p:sp>
      <p:pic>
        <p:nvPicPr>
          <p:cNvPr id="5" name="Immagine 4"/>
          <p:cNvPicPr>
            <a:picLocks noChangeAspect="1"/>
          </p:cNvPicPr>
          <p:nvPr/>
        </p:nvPicPr>
        <p:blipFill>
          <a:blip r:embed="rId2"/>
          <a:stretch>
            <a:fillRect/>
          </a:stretch>
        </p:blipFill>
        <p:spPr>
          <a:xfrm>
            <a:off x="2179782" y="1233236"/>
            <a:ext cx="8183418" cy="5411851"/>
          </a:xfrm>
          <a:prstGeom prst="rect">
            <a:avLst/>
          </a:prstGeom>
        </p:spPr>
      </p:pic>
      <p:sp>
        <p:nvSpPr>
          <p:cNvPr id="6" name="CasellaDiTesto 5"/>
          <p:cNvSpPr txBox="1"/>
          <p:nvPr/>
        </p:nvSpPr>
        <p:spPr>
          <a:xfrm>
            <a:off x="212435" y="1764145"/>
            <a:ext cx="1967347" cy="923330"/>
          </a:xfrm>
          <a:prstGeom prst="rect">
            <a:avLst/>
          </a:prstGeom>
          <a:noFill/>
        </p:spPr>
        <p:txBody>
          <a:bodyPr wrap="square" rtlCol="0">
            <a:spAutoFit/>
          </a:bodyPr>
          <a:lstStyle/>
          <a:p>
            <a:pPr algn="ctr"/>
            <a:r>
              <a:rPr lang="it-IT" dirty="0" smtClean="0">
                <a:latin typeface="Calibri Light" panose="020F0302020204030204" pitchFamily="34" charset="0"/>
                <a:cs typeface="Calibri Light" panose="020F0302020204030204" pitchFamily="34" charset="0"/>
              </a:rPr>
              <a:t>↑ </a:t>
            </a:r>
            <a:r>
              <a:rPr lang="it-IT" dirty="0" err="1" smtClean="0">
                <a:latin typeface="Calibri Light" panose="020F0302020204030204" pitchFamily="34" charset="0"/>
                <a:cs typeface="Calibri Light" panose="020F0302020204030204" pitchFamily="34" charset="0"/>
              </a:rPr>
              <a:t>bargaining</a:t>
            </a:r>
            <a:r>
              <a:rPr lang="it-IT" dirty="0" smtClean="0">
                <a:latin typeface="Calibri Light" panose="020F0302020204030204" pitchFamily="34" charset="0"/>
                <a:cs typeface="Calibri Light" panose="020F0302020204030204" pitchFamily="34" charset="0"/>
              </a:rPr>
              <a:t> </a:t>
            </a:r>
            <a:r>
              <a:rPr lang="it-IT" dirty="0" err="1" smtClean="0">
                <a:latin typeface="Calibri Light" panose="020F0302020204030204" pitchFamily="34" charset="0"/>
                <a:cs typeface="Calibri Light" panose="020F0302020204030204" pitchFamily="34" charset="0"/>
              </a:rPr>
              <a:t>power</a:t>
            </a:r>
            <a:r>
              <a:rPr lang="it-IT" dirty="0" smtClean="0">
                <a:latin typeface="Calibri Light" panose="020F0302020204030204" pitchFamily="34" charset="0"/>
                <a:cs typeface="Calibri Light" panose="020F0302020204030204" pitchFamily="34" charset="0"/>
              </a:rPr>
              <a:t> of </a:t>
            </a:r>
            <a:r>
              <a:rPr lang="it-IT" dirty="0" err="1" smtClean="0">
                <a:latin typeface="Calibri Light" panose="020F0302020204030204" pitchFamily="34" charset="0"/>
                <a:cs typeface="Calibri Light" panose="020F0302020204030204" pitchFamily="34" charset="0"/>
              </a:rPr>
              <a:t>employers</a:t>
            </a:r>
            <a:endParaRPr lang="it-IT" dirty="0"/>
          </a:p>
        </p:txBody>
      </p:sp>
      <p:sp>
        <p:nvSpPr>
          <p:cNvPr id="8" name="CasellaDiTesto 7"/>
          <p:cNvSpPr txBox="1"/>
          <p:nvPr/>
        </p:nvSpPr>
        <p:spPr>
          <a:xfrm>
            <a:off x="303644" y="3421618"/>
            <a:ext cx="1967347" cy="646331"/>
          </a:xfrm>
          <a:prstGeom prst="rect">
            <a:avLst/>
          </a:prstGeom>
          <a:noFill/>
        </p:spPr>
        <p:txBody>
          <a:bodyPr wrap="square" rtlCol="0">
            <a:spAutoFit/>
          </a:bodyPr>
          <a:lstStyle/>
          <a:p>
            <a:pPr algn="ctr"/>
            <a:r>
              <a:rPr lang="it-IT" dirty="0" err="1" smtClean="0">
                <a:latin typeface="Calibri Light" panose="020F0302020204030204" pitchFamily="34" charset="0"/>
                <a:cs typeface="Calibri Light" panose="020F0302020204030204" pitchFamily="34" charset="0"/>
              </a:rPr>
              <a:t>Cost-push</a:t>
            </a:r>
            <a:r>
              <a:rPr lang="it-IT" dirty="0" smtClean="0">
                <a:latin typeface="Calibri Light" panose="020F0302020204030204" pitchFamily="34" charset="0"/>
                <a:cs typeface="Calibri Light" panose="020F0302020204030204" pitchFamily="34" charset="0"/>
              </a:rPr>
              <a:t> </a:t>
            </a:r>
          </a:p>
          <a:p>
            <a:pPr algn="ctr"/>
            <a:r>
              <a:rPr lang="it-IT" dirty="0" err="1" smtClean="0">
                <a:latin typeface="Calibri Light" panose="020F0302020204030204" pitchFamily="34" charset="0"/>
                <a:cs typeface="Calibri Light" panose="020F0302020204030204" pitchFamily="34" charset="0"/>
              </a:rPr>
              <a:t>inflation</a:t>
            </a:r>
            <a:endParaRPr lang="it-IT" dirty="0"/>
          </a:p>
        </p:txBody>
      </p:sp>
      <p:sp>
        <p:nvSpPr>
          <p:cNvPr id="9" name="CasellaDiTesto 8"/>
          <p:cNvSpPr txBox="1"/>
          <p:nvPr/>
        </p:nvSpPr>
        <p:spPr>
          <a:xfrm>
            <a:off x="242454" y="5142414"/>
            <a:ext cx="2089728" cy="646331"/>
          </a:xfrm>
          <a:prstGeom prst="rect">
            <a:avLst/>
          </a:prstGeom>
          <a:noFill/>
        </p:spPr>
        <p:txBody>
          <a:bodyPr wrap="square" rtlCol="0">
            <a:spAutoFit/>
          </a:bodyPr>
          <a:lstStyle/>
          <a:p>
            <a:pPr algn="ctr"/>
            <a:r>
              <a:rPr lang="it-IT" dirty="0" err="1" smtClean="0">
                <a:latin typeface="Calibri Light" panose="020F0302020204030204" pitchFamily="34" charset="0"/>
                <a:cs typeface="Calibri Light" panose="020F0302020204030204" pitchFamily="34" charset="0"/>
              </a:rPr>
              <a:t>Demand</a:t>
            </a:r>
            <a:r>
              <a:rPr lang="it-IT" dirty="0" smtClean="0">
                <a:latin typeface="Calibri Light" panose="020F0302020204030204" pitchFamily="34" charset="0"/>
                <a:cs typeface="Calibri Light" panose="020F0302020204030204" pitchFamily="34" charset="0"/>
              </a:rPr>
              <a:t>-pull </a:t>
            </a:r>
            <a:r>
              <a:rPr lang="it-IT" dirty="0" err="1" smtClean="0">
                <a:latin typeface="Calibri Light" panose="020F0302020204030204" pitchFamily="34" charset="0"/>
                <a:cs typeface="Calibri Light" panose="020F0302020204030204" pitchFamily="34" charset="0"/>
              </a:rPr>
              <a:t>inflation</a:t>
            </a:r>
            <a:endParaRPr lang="it-IT" dirty="0"/>
          </a:p>
        </p:txBody>
      </p:sp>
    </p:spTree>
    <p:extLst>
      <p:ext uri="{BB962C8B-B14F-4D97-AF65-F5344CB8AC3E}">
        <p14:creationId xmlns:p14="http://schemas.microsoft.com/office/powerpoint/2010/main" val="33151511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515600" cy="706293"/>
          </a:xfrm>
        </p:spPr>
        <p:txBody>
          <a:bodyPr/>
          <a:lstStyle/>
          <a:p>
            <a:pPr algn="ctr"/>
            <a:r>
              <a:rPr lang="it-IT" dirty="0" smtClean="0"/>
              <a:t>The Phillips curve </a:t>
            </a:r>
            <a:endParaRPr lang="it-IT" dirty="0"/>
          </a:p>
        </p:txBody>
      </p:sp>
      <p:pic>
        <p:nvPicPr>
          <p:cNvPr id="3" name="Immagine 2"/>
          <p:cNvPicPr>
            <a:picLocks noChangeAspect="1"/>
          </p:cNvPicPr>
          <p:nvPr/>
        </p:nvPicPr>
        <p:blipFill>
          <a:blip r:embed="rId2"/>
          <a:stretch>
            <a:fillRect/>
          </a:stretch>
        </p:blipFill>
        <p:spPr>
          <a:xfrm>
            <a:off x="1597892" y="1413164"/>
            <a:ext cx="9217891" cy="4871748"/>
          </a:xfrm>
          <a:prstGeom prst="rect">
            <a:avLst/>
          </a:prstGeom>
        </p:spPr>
      </p:pic>
    </p:spTree>
    <p:extLst>
      <p:ext uri="{BB962C8B-B14F-4D97-AF65-F5344CB8AC3E}">
        <p14:creationId xmlns:p14="http://schemas.microsoft.com/office/powerpoint/2010/main" val="20046764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The Phillips </a:t>
            </a:r>
            <a:r>
              <a:rPr lang="it-IT" dirty="0" smtClean="0"/>
              <a:t>curve (2)</a:t>
            </a:r>
            <a:endParaRPr lang="it-IT" dirty="0"/>
          </a:p>
        </p:txBody>
      </p:sp>
      <p:sp>
        <p:nvSpPr>
          <p:cNvPr id="3" name="Segnaposto contenuto 2"/>
          <p:cNvSpPr>
            <a:spLocks noGrp="1"/>
          </p:cNvSpPr>
          <p:nvPr>
            <p:ph idx="1"/>
          </p:nvPr>
        </p:nvSpPr>
        <p:spPr/>
        <p:txBody>
          <a:bodyPr>
            <a:normAutofit/>
          </a:bodyPr>
          <a:lstStyle/>
          <a:p>
            <a:pPr lvl="0" fontAlgn="base"/>
            <a:r>
              <a:rPr lang="en-GB" i="1" dirty="0"/>
              <a:t>When unemployment is low, the HR department needs to set higher wages:</a:t>
            </a:r>
            <a:r>
              <a:rPr lang="en-GB" dirty="0"/>
              <a:t> The cost of job loss is low and workers expect higher real wages if they are to work effectively.</a:t>
            </a:r>
            <a:endParaRPr lang="it-IT" dirty="0"/>
          </a:p>
          <a:p>
            <a:pPr lvl="0" fontAlgn="base"/>
            <a:r>
              <a:rPr lang="en-GB" i="1" dirty="0"/>
              <a:t>Higher wages mean higher costs for firms:</a:t>
            </a:r>
            <a:r>
              <a:rPr lang="en-GB" dirty="0"/>
              <a:t> The marketing department will raise prices to cover the higher costs. As long as competitive conditions have not changed, the firm’s </a:t>
            </a:r>
            <a:r>
              <a:rPr lang="en-GB" dirty="0" err="1"/>
              <a:t>markup</a:t>
            </a:r>
            <a:r>
              <a:rPr lang="en-GB" dirty="0"/>
              <a:t> will be unchanged.</a:t>
            </a:r>
            <a:endParaRPr lang="it-IT" dirty="0"/>
          </a:p>
          <a:p>
            <a:pPr lvl="0" fontAlgn="base"/>
            <a:r>
              <a:rPr lang="en-GB" i="1" dirty="0"/>
              <a:t>The price level will have gone up:</a:t>
            </a:r>
            <a:r>
              <a:rPr lang="en-GB" dirty="0"/>
              <a:t> Once all firms in the economy have set higher prices, the economy has experienced wage and price inflation. And real wages have not increased: the percentage increase in </a:t>
            </a:r>
            <a:r>
              <a:rPr lang="en-GB" i="1" dirty="0"/>
              <a:t>W</a:t>
            </a:r>
            <a:r>
              <a:rPr lang="en-GB" dirty="0"/>
              <a:t> equals the percentage increase in </a:t>
            </a:r>
            <a:r>
              <a:rPr lang="en-GB" i="1" dirty="0"/>
              <a:t>P</a:t>
            </a:r>
            <a:r>
              <a:rPr lang="en-GB" dirty="0"/>
              <a:t>, so </a:t>
            </a:r>
            <a:r>
              <a:rPr lang="en-GB" i="1" dirty="0"/>
              <a:t>W</a:t>
            </a:r>
            <a:r>
              <a:rPr lang="en-GB" dirty="0"/>
              <a:t>/</a:t>
            </a:r>
            <a:r>
              <a:rPr lang="en-GB" i="1" dirty="0"/>
              <a:t>P</a:t>
            </a:r>
            <a:r>
              <a:rPr lang="en-GB" dirty="0"/>
              <a:t> is unchanged.</a:t>
            </a:r>
            <a:endParaRPr lang="it-IT" dirty="0"/>
          </a:p>
          <a:p>
            <a:endParaRPr lang="it-IT" dirty="0"/>
          </a:p>
        </p:txBody>
      </p:sp>
    </p:spTree>
    <p:extLst>
      <p:ext uri="{BB962C8B-B14F-4D97-AF65-F5344CB8AC3E}">
        <p14:creationId xmlns:p14="http://schemas.microsoft.com/office/powerpoint/2010/main" val="94396794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The Phillips </a:t>
            </a:r>
            <a:r>
              <a:rPr lang="it-IT" dirty="0" smtClean="0"/>
              <a:t>curve (3)</a:t>
            </a:r>
            <a:endParaRPr lang="it-IT" dirty="0"/>
          </a:p>
        </p:txBody>
      </p:sp>
      <p:sp>
        <p:nvSpPr>
          <p:cNvPr id="3" name="Segnaposto contenuto 2"/>
          <p:cNvSpPr>
            <a:spLocks noGrp="1"/>
          </p:cNvSpPr>
          <p:nvPr>
            <p:ph idx="1"/>
          </p:nvPr>
        </p:nvSpPr>
        <p:spPr/>
        <p:txBody>
          <a:bodyPr>
            <a:normAutofit fontScale="92500" lnSpcReduction="10000"/>
          </a:bodyPr>
          <a:lstStyle/>
          <a:p>
            <a:pPr fontAlgn="base"/>
            <a:r>
              <a:rPr lang="en-GB" dirty="0" smtClean="0"/>
              <a:t>What </a:t>
            </a:r>
            <a:r>
              <a:rPr lang="en-GB" dirty="0"/>
              <a:t>happens next? We assume that aggregate demand remains high enough to keep unemployment below the labour market equilibrium</a:t>
            </a:r>
            <a:r>
              <a:rPr lang="en-GB" dirty="0" smtClean="0"/>
              <a:t>.</a:t>
            </a:r>
          </a:p>
          <a:p>
            <a:pPr fontAlgn="base"/>
            <a:r>
              <a:rPr lang="en-GB" dirty="0" smtClean="0"/>
              <a:t>At </a:t>
            </a:r>
            <a:r>
              <a:rPr lang="en-GB" dirty="0"/>
              <a:t>the next annual round of wage-setting, the HR department is in the same position as the previous year: with continuing low unemployment, workers are disappointed with their real wage. </a:t>
            </a:r>
            <a:endParaRPr lang="en-GB" dirty="0" smtClean="0"/>
          </a:p>
          <a:p>
            <a:pPr fontAlgn="base"/>
            <a:r>
              <a:rPr lang="en-GB" dirty="0" smtClean="0"/>
              <a:t>It </a:t>
            </a:r>
            <a:r>
              <a:rPr lang="en-GB" dirty="0"/>
              <a:t>must raise nominal wages. When costs go up, the marketing department raises prices once more. This is called the </a:t>
            </a:r>
            <a:r>
              <a:rPr lang="en-GB" b="1" dirty="0">
                <a:solidFill>
                  <a:srgbClr val="FF0000"/>
                </a:solidFill>
              </a:rPr>
              <a:t>wage-price spiral</a:t>
            </a:r>
            <a:r>
              <a:rPr lang="en-GB" dirty="0"/>
              <a:t>. It explains why, at low unemployment, the price level rises, not just in the year that unemployment fell, but year after year</a:t>
            </a:r>
            <a:r>
              <a:rPr lang="en-GB" dirty="0" smtClean="0"/>
              <a:t>.</a:t>
            </a:r>
          </a:p>
          <a:p>
            <a:pPr fontAlgn="base"/>
            <a:r>
              <a:rPr lang="en-US" dirty="0"/>
              <a:t>If there is a recession instead of a boom, the wage-price spiral operates in reverse, and the price level falls year after year.</a:t>
            </a:r>
            <a:endParaRPr lang="it-IT" dirty="0"/>
          </a:p>
          <a:p>
            <a:endParaRPr lang="it-IT" dirty="0"/>
          </a:p>
        </p:txBody>
      </p:sp>
    </p:spTree>
    <p:extLst>
      <p:ext uri="{BB962C8B-B14F-4D97-AF65-F5344CB8AC3E}">
        <p14:creationId xmlns:p14="http://schemas.microsoft.com/office/powerpoint/2010/main" val="140202482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5"/>
          <p:cNvSpPr>
            <a:spLocks noGrp="1"/>
          </p:cNvSpPr>
          <p:nvPr>
            <p:ph type="title"/>
          </p:nvPr>
        </p:nvSpPr>
        <p:spPr/>
        <p:txBody>
          <a:bodyPr>
            <a:normAutofit/>
          </a:bodyPr>
          <a:lstStyle/>
          <a:p>
            <a:r>
              <a:rPr lang="it-IT" sz="4000" dirty="0" smtClean="0"/>
              <a:t>Equilibrium in the </a:t>
            </a:r>
            <a:r>
              <a:rPr lang="it-IT" sz="4000" dirty="0" err="1" smtClean="0"/>
              <a:t>labour</a:t>
            </a:r>
            <a:r>
              <a:rPr lang="it-IT" sz="4000" dirty="0" smtClean="0"/>
              <a:t> market a </a:t>
            </a:r>
            <a:r>
              <a:rPr lang="it-IT" sz="4000" dirty="0" err="1" smtClean="0"/>
              <a:t>price</a:t>
            </a:r>
            <a:r>
              <a:rPr lang="it-IT" sz="4000" dirty="0" smtClean="0"/>
              <a:t> </a:t>
            </a:r>
            <a:r>
              <a:rPr lang="it-IT" sz="4000" dirty="0" err="1" smtClean="0"/>
              <a:t>stability</a:t>
            </a:r>
            <a:endParaRPr lang="it-IT" sz="4000" dirty="0"/>
          </a:p>
        </p:txBody>
      </p:sp>
      <p:sp>
        <p:nvSpPr>
          <p:cNvPr id="7" name="Segnaposto contenuto 6"/>
          <p:cNvSpPr>
            <a:spLocks noGrp="1"/>
          </p:cNvSpPr>
          <p:nvPr>
            <p:ph sz="half" idx="1"/>
          </p:nvPr>
        </p:nvSpPr>
        <p:spPr/>
        <p:txBody>
          <a:bodyPr>
            <a:normAutofit fontScale="62500" lnSpcReduction="20000"/>
          </a:bodyPr>
          <a:lstStyle/>
          <a:p>
            <a:r>
              <a:rPr lang="en-GB" dirty="0"/>
              <a:t>We will see that when the labour market is in equilibrium (the normal phase of the business cycle), there is no pressure for wages and prices to change. In Figure 15.4a, it is only at point (A), where the real wage on the wage-setting curve coincides with the real wage on the price-setting curve, that the labour market is at a Nash equilibrium. At this point both workers and firms are doing the best that they can, given the actions of the other. </a:t>
            </a:r>
            <a:endParaRPr lang="en-GB" dirty="0" smtClean="0"/>
          </a:p>
          <a:p>
            <a:r>
              <a:rPr lang="en-GB" dirty="0" smtClean="0"/>
              <a:t>At </a:t>
            </a:r>
            <a:r>
              <a:rPr lang="en-GB" dirty="0"/>
              <a:t>A, the claims of owners for profits and of workers for wages add up exactly to the size of the pie (the sum of the double-headed arrows showing the profits per worker and real wages is equal to output per worker, which is shown by the red dashed line). This means that the HR department will have no reason to raise wages, and with no increase in costs, the marketing department will keep prices unchanged. The real wage will remain constant and no one will be disappointed.</a:t>
            </a:r>
            <a:endParaRPr lang="it-IT" dirty="0"/>
          </a:p>
          <a:p>
            <a:endParaRPr lang="it-IT" dirty="0"/>
          </a:p>
        </p:txBody>
      </p:sp>
      <p:pic>
        <p:nvPicPr>
          <p:cNvPr id="9" name="Immagine 8"/>
          <p:cNvPicPr>
            <a:picLocks noChangeAspect="1"/>
          </p:cNvPicPr>
          <p:nvPr/>
        </p:nvPicPr>
        <p:blipFill>
          <a:blip r:embed="rId2"/>
          <a:stretch>
            <a:fillRect/>
          </a:stretch>
        </p:blipFill>
        <p:spPr>
          <a:xfrm>
            <a:off x="6456218" y="1690688"/>
            <a:ext cx="5172364" cy="4617748"/>
          </a:xfrm>
          <a:prstGeom prst="rect">
            <a:avLst/>
          </a:prstGeom>
        </p:spPr>
      </p:pic>
    </p:spTree>
    <p:extLst>
      <p:ext uri="{BB962C8B-B14F-4D97-AF65-F5344CB8AC3E}">
        <p14:creationId xmlns:p14="http://schemas.microsoft.com/office/powerpoint/2010/main" val="37514789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800" dirty="0" err="1" smtClean="0"/>
              <a:t>Disequilibrium</a:t>
            </a:r>
            <a:r>
              <a:rPr lang="it-IT" sz="3800" dirty="0" smtClean="0"/>
              <a:t> </a:t>
            </a:r>
            <a:r>
              <a:rPr lang="it-IT" sz="3800" dirty="0"/>
              <a:t>in the </a:t>
            </a:r>
            <a:r>
              <a:rPr lang="it-IT" sz="3800" dirty="0" err="1"/>
              <a:t>labour</a:t>
            </a:r>
            <a:r>
              <a:rPr lang="it-IT" sz="3800" dirty="0"/>
              <a:t> market a </a:t>
            </a:r>
            <a:r>
              <a:rPr lang="it-IT" sz="3800" dirty="0" err="1"/>
              <a:t>price</a:t>
            </a:r>
            <a:r>
              <a:rPr lang="it-IT" sz="3800" dirty="0"/>
              <a:t> </a:t>
            </a:r>
            <a:r>
              <a:rPr lang="it-IT" sz="3800" dirty="0" err="1" smtClean="0"/>
              <a:t>instability</a:t>
            </a:r>
            <a:endParaRPr lang="it-IT" sz="3800" dirty="0"/>
          </a:p>
        </p:txBody>
      </p:sp>
      <p:sp>
        <p:nvSpPr>
          <p:cNvPr id="3" name="Segnaposto contenuto 2"/>
          <p:cNvSpPr>
            <a:spLocks noGrp="1"/>
          </p:cNvSpPr>
          <p:nvPr>
            <p:ph sz="half" idx="1"/>
          </p:nvPr>
        </p:nvSpPr>
        <p:spPr/>
        <p:txBody>
          <a:bodyPr>
            <a:normAutofit fontScale="92500"/>
          </a:bodyPr>
          <a:lstStyle/>
          <a:p>
            <a:pPr lvl="0" fontAlgn="base"/>
            <a:r>
              <a:rPr lang="en-GB" i="1" dirty="0"/>
              <a:t>If unemployment is lower than at the equilibrium:</a:t>
            </a:r>
            <a:r>
              <a:rPr lang="en-GB" dirty="0"/>
              <a:t> There is a positive bargaining gap and there is inflation.</a:t>
            </a:r>
            <a:endParaRPr lang="it-IT" dirty="0"/>
          </a:p>
          <a:p>
            <a:pPr lvl="0" fontAlgn="base"/>
            <a:r>
              <a:rPr lang="en-GB" i="1" dirty="0"/>
              <a:t>If unemployment is higher than at the equilibrium:</a:t>
            </a:r>
            <a:r>
              <a:rPr lang="en-GB" dirty="0"/>
              <a:t> There is a negative bargaining gap and there is deflation.</a:t>
            </a:r>
            <a:endParaRPr lang="it-IT" dirty="0"/>
          </a:p>
          <a:p>
            <a:pPr lvl="0" fontAlgn="base"/>
            <a:r>
              <a:rPr lang="en-GB" i="1" dirty="0"/>
              <a:t>If there is labour market equilibrium:</a:t>
            </a:r>
            <a:r>
              <a:rPr lang="en-GB" dirty="0"/>
              <a:t> The bargaining gap is zero and the price level is constant.</a:t>
            </a:r>
            <a:endParaRPr lang="it-IT" dirty="0"/>
          </a:p>
          <a:p>
            <a:endParaRPr lang="it-IT" dirty="0"/>
          </a:p>
        </p:txBody>
      </p:sp>
      <p:pic>
        <p:nvPicPr>
          <p:cNvPr id="5" name="Immagine 4"/>
          <p:cNvPicPr>
            <a:picLocks noChangeAspect="1"/>
          </p:cNvPicPr>
          <p:nvPr/>
        </p:nvPicPr>
        <p:blipFill>
          <a:blip r:embed="rId2"/>
          <a:stretch>
            <a:fillRect/>
          </a:stretch>
        </p:blipFill>
        <p:spPr>
          <a:xfrm>
            <a:off x="6268749" y="1825625"/>
            <a:ext cx="5362575" cy="4381500"/>
          </a:xfrm>
          <a:prstGeom prst="rect">
            <a:avLst/>
          </a:prstGeom>
        </p:spPr>
      </p:pic>
    </p:spTree>
    <p:extLst>
      <p:ext uri="{BB962C8B-B14F-4D97-AF65-F5344CB8AC3E}">
        <p14:creationId xmlns:p14="http://schemas.microsoft.com/office/powerpoint/2010/main" val="19275464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normAutofit/>
          </a:bodyPr>
          <a:lstStyle/>
          <a:p>
            <a:r>
              <a:rPr lang="it-IT" sz="3800" dirty="0" err="1"/>
              <a:t>Disequilibrium</a:t>
            </a:r>
            <a:r>
              <a:rPr lang="it-IT" sz="3800" dirty="0"/>
              <a:t> in the </a:t>
            </a:r>
            <a:r>
              <a:rPr lang="it-IT" sz="3800" dirty="0" err="1"/>
              <a:t>labour</a:t>
            </a:r>
            <a:r>
              <a:rPr lang="it-IT" sz="3800" dirty="0"/>
              <a:t> market a </a:t>
            </a:r>
            <a:r>
              <a:rPr lang="it-IT" sz="3800" dirty="0" err="1"/>
              <a:t>price</a:t>
            </a:r>
            <a:r>
              <a:rPr lang="it-IT" sz="3800" dirty="0"/>
              <a:t> </a:t>
            </a:r>
            <a:r>
              <a:rPr lang="it-IT" sz="3800" dirty="0" err="1"/>
              <a:t>instability</a:t>
            </a:r>
            <a:endParaRPr lang="it-IT" sz="3800" dirty="0"/>
          </a:p>
        </p:txBody>
      </p:sp>
      <p:pic>
        <p:nvPicPr>
          <p:cNvPr id="7" name="Immagine 6"/>
          <p:cNvPicPr>
            <a:picLocks noChangeAspect="1"/>
          </p:cNvPicPr>
          <p:nvPr/>
        </p:nvPicPr>
        <p:blipFill>
          <a:blip r:embed="rId2"/>
          <a:stretch>
            <a:fillRect/>
          </a:stretch>
        </p:blipFill>
        <p:spPr>
          <a:xfrm>
            <a:off x="2311687" y="1853622"/>
            <a:ext cx="7866785" cy="4502533"/>
          </a:xfrm>
          <a:prstGeom prst="rect">
            <a:avLst/>
          </a:prstGeom>
        </p:spPr>
      </p:pic>
    </p:spTree>
    <p:extLst>
      <p:ext uri="{BB962C8B-B14F-4D97-AF65-F5344CB8AC3E}">
        <p14:creationId xmlns:p14="http://schemas.microsoft.com/office/powerpoint/2010/main" val="25571508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786533" y="647121"/>
            <a:ext cx="5516483" cy="5107133"/>
          </a:xfrm>
          <a:prstGeom prst="rect">
            <a:avLst/>
          </a:prstGeom>
        </p:spPr>
      </p:pic>
      <p:pic>
        <p:nvPicPr>
          <p:cNvPr id="5" name="Immagine 4"/>
          <p:cNvPicPr>
            <a:picLocks noChangeAspect="1"/>
          </p:cNvPicPr>
          <p:nvPr/>
        </p:nvPicPr>
        <p:blipFill>
          <a:blip r:embed="rId3"/>
          <a:stretch>
            <a:fillRect/>
          </a:stretch>
        </p:blipFill>
        <p:spPr>
          <a:xfrm>
            <a:off x="6563657" y="1080941"/>
            <a:ext cx="5497240" cy="4239491"/>
          </a:xfrm>
          <a:prstGeom prst="rect">
            <a:avLst/>
          </a:prstGeom>
        </p:spPr>
      </p:pic>
      <p:sp>
        <p:nvSpPr>
          <p:cNvPr id="6" name="CasellaDiTesto 5"/>
          <p:cNvSpPr txBox="1"/>
          <p:nvPr/>
        </p:nvSpPr>
        <p:spPr>
          <a:xfrm>
            <a:off x="2955637" y="1496290"/>
            <a:ext cx="360218" cy="369332"/>
          </a:xfrm>
          <a:prstGeom prst="rect">
            <a:avLst/>
          </a:prstGeom>
          <a:noFill/>
        </p:spPr>
        <p:txBody>
          <a:bodyPr wrap="square" rtlCol="0">
            <a:spAutoFit/>
          </a:bodyPr>
          <a:lstStyle/>
          <a:p>
            <a:r>
              <a:rPr lang="it-IT" dirty="0" smtClean="0"/>
              <a:t>A</a:t>
            </a:r>
            <a:endParaRPr lang="it-IT" dirty="0"/>
          </a:p>
        </p:txBody>
      </p:sp>
      <p:sp>
        <p:nvSpPr>
          <p:cNvPr id="7" name="CasellaDiTesto 6"/>
          <p:cNvSpPr txBox="1"/>
          <p:nvPr/>
        </p:nvSpPr>
        <p:spPr>
          <a:xfrm>
            <a:off x="2840183" y="4040908"/>
            <a:ext cx="360218" cy="369332"/>
          </a:xfrm>
          <a:prstGeom prst="rect">
            <a:avLst/>
          </a:prstGeom>
          <a:noFill/>
        </p:spPr>
        <p:txBody>
          <a:bodyPr wrap="square" rtlCol="0">
            <a:spAutoFit/>
          </a:bodyPr>
          <a:lstStyle/>
          <a:p>
            <a:r>
              <a:rPr lang="it-IT" dirty="0" smtClean="0"/>
              <a:t>A</a:t>
            </a:r>
            <a:endParaRPr lang="it-IT" dirty="0"/>
          </a:p>
        </p:txBody>
      </p:sp>
      <p:sp>
        <p:nvSpPr>
          <p:cNvPr id="8" name="CasellaDiTesto 7"/>
          <p:cNvSpPr txBox="1"/>
          <p:nvPr/>
        </p:nvSpPr>
        <p:spPr>
          <a:xfrm>
            <a:off x="3408219" y="1080941"/>
            <a:ext cx="498763" cy="369332"/>
          </a:xfrm>
          <a:prstGeom prst="rect">
            <a:avLst/>
          </a:prstGeom>
          <a:noFill/>
        </p:spPr>
        <p:txBody>
          <a:bodyPr wrap="square" rtlCol="0">
            <a:spAutoFit/>
          </a:bodyPr>
          <a:lstStyle/>
          <a:p>
            <a:r>
              <a:rPr lang="it-IT" dirty="0" smtClean="0"/>
              <a:t>B</a:t>
            </a:r>
            <a:endParaRPr lang="it-IT" dirty="0"/>
          </a:p>
        </p:txBody>
      </p:sp>
      <p:sp>
        <p:nvSpPr>
          <p:cNvPr id="9" name="CasellaDiTesto 8"/>
          <p:cNvSpPr txBox="1"/>
          <p:nvPr/>
        </p:nvSpPr>
        <p:spPr>
          <a:xfrm>
            <a:off x="3408219" y="3560904"/>
            <a:ext cx="498763" cy="369332"/>
          </a:xfrm>
          <a:prstGeom prst="rect">
            <a:avLst/>
          </a:prstGeom>
          <a:noFill/>
        </p:spPr>
        <p:txBody>
          <a:bodyPr wrap="square" rtlCol="0">
            <a:spAutoFit/>
          </a:bodyPr>
          <a:lstStyle/>
          <a:p>
            <a:r>
              <a:rPr lang="it-IT" dirty="0" smtClean="0"/>
              <a:t>B</a:t>
            </a:r>
            <a:endParaRPr lang="it-IT" dirty="0"/>
          </a:p>
        </p:txBody>
      </p:sp>
      <p:sp>
        <p:nvSpPr>
          <p:cNvPr id="10" name="CasellaDiTesto 9"/>
          <p:cNvSpPr txBox="1"/>
          <p:nvPr/>
        </p:nvSpPr>
        <p:spPr>
          <a:xfrm>
            <a:off x="2572327" y="2059709"/>
            <a:ext cx="743528" cy="369332"/>
          </a:xfrm>
          <a:prstGeom prst="rect">
            <a:avLst/>
          </a:prstGeom>
          <a:noFill/>
        </p:spPr>
        <p:txBody>
          <a:bodyPr wrap="square" rtlCol="0">
            <a:spAutoFit/>
          </a:bodyPr>
          <a:lstStyle/>
          <a:p>
            <a:r>
              <a:rPr lang="it-IT" dirty="0" smtClean="0"/>
              <a:t>C</a:t>
            </a:r>
            <a:endParaRPr lang="it-IT" dirty="0"/>
          </a:p>
        </p:txBody>
      </p:sp>
      <p:sp>
        <p:nvSpPr>
          <p:cNvPr id="11" name="CasellaDiTesto 10"/>
          <p:cNvSpPr txBox="1"/>
          <p:nvPr/>
        </p:nvSpPr>
        <p:spPr>
          <a:xfrm>
            <a:off x="2468419" y="4712915"/>
            <a:ext cx="743528" cy="369332"/>
          </a:xfrm>
          <a:prstGeom prst="rect">
            <a:avLst/>
          </a:prstGeom>
          <a:noFill/>
        </p:spPr>
        <p:txBody>
          <a:bodyPr wrap="square" rtlCol="0">
            <a:spAutoFit/>
          </a:bodyPr>
          <a:lstStyle/>
          <a:p>
            <a:r>
              <a:rPr lang="it-IT" dirty="0" smtClean="0"/>
              <a:t>C</a:t>
            </a:r>
            <a:endParaRPr lang="it-IT" dirty="0"/>
          </a:p>
        </p:txBody>
      </p:sp>
    </p:spTree>
    <p:extLst>
      <p:ext uri="{BB962C8B-B14F-4D97-AF65-F5344CB8AC3E}">
        <p14:creationId xmlns:p14="http://schemas.microsoft.com/office/powerpoint/2010/main" val="2271877090"/>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5634</TotalTime>
  <Words>830</Words>
  <Application>Microsoft Office PowerPoint</Application>
  <PresentationFormat>Widescreen</PresentationFormat>
  <Paragraphs>81</Paragraphs>
  <Slides>15</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15</vt:i4>
      </vt:variant>
    </vt:vector>
  </HeadingPairs>
  <TitlesOfParts>
    <vt:vector size="20" baseType="lpstr">
      <vt:lpstr>Arial</vt:lpstr>
      <vt:lpstr>Calibri</vt:lpstr>
      <vt:lpstr>Calibri Light</vt:lpstr>
      <vt:lpstr>Cambria Math</vt:lpstr>
      <vt:lpstr>Tema di Office</vt:lpstr>
      <vt:lpstr>Macroeconomics  Lecture 18 23.05.24</vt:lpstr>
      <vt:lpstr>Defining inflation</vt:lpstr>
      <vt:lpstr>Defining inflation (2)</vt:lpstr>
      <vt:lpstr>Costs and benefits of inflation</vt:lpstr>
      <vt:lpstr>Costs and benefits of inflation (2)</vt:lpstr>
      <vt:lpstr>Costs and benefits of inflation (3)</vt:lpstr>
      <vt:lpstr>Inflation and the distributive conflict</vt:lpstr>
      <vt:lpstr>Causes of inflation</vt:lpstr>
      <vt:lpstr>The Phillips curve </vt:lpstr>
      <vt:lpstr>The Phillips curve (2)</vt:lpstr>
      <vt:lpstr>The Phillips curve (3)</vt:lpstr>
      <vt:lpstr>Equilibrium in the labour market a price stability</vt:lpstr>
      <vt:lpstr>Disequilibrium in the labour market a price instability</vt:lpstr>
      <vt:lpstr>Disequilibrium in the labour market a price instability</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economics  Lecture 1</dc:title>
  <dc:creator>paolo paesani</dc:creator>
  <cp:lastModifiedBy>paolo paesani</cp:lastModifiedBy>
  <cp:revision>436</cp:revision>
  <dcterms:created xsi:type="dcterms:W3CDTF">2020-08-16T17:14:48Z</dcterms:created>
  <dcterms:modified xsi:type="dcterms:W3CDTF">2024-05-23T05:51:12Z</dcterms:modified>
</cp:coreProperties>
</file>