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40" r:id="rId2"/>
    <p:sldId id="330" r:id="rId3"/>
    <p:sldId id="331" r:id="rId4"/>
    <p:sldId id="332" r:id="rId5"/>
    <p:sldId id="333" r:id="rId6"/>
    <p:sldId id="334" r:id="rId7"/>
    <p:sldId id="335" r:id="rId8"/>
    <p:sldId id="336" r:id="rId9"/>
    <p:sldId id="337" r:id="rId10"/>
    <p:sldId id="338" r:id="rId11"/>
    <p:sldId id="339" r:id="rId12"/>
    <p:sldId id="329" r:id="rId13"/>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59" autoAdjust="0"/>
    <p:restoredTop sz="94660"/>
  </p:normalViewPr>
  <p:slideViewPr>
    <p:cSldViewPr snapToGrid="0">
      <p:cViewPr varScale="1">
        <p:scale>
          <a:sx n="69" d="100"/>
          <a:sy n="69" d="100"/>
        </p:scale>
        <p:origin x="46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28/05/2024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28/05/2024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28/05/2024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28/05/2024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28/05/2024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28/05/2024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28/05/2024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28/05/2024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28/05/2024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28/05/2024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28/05/2024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28/05/2024</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600" dirty="0" err="1"/>
              <a:t>Macroeconomics</a:t>
            </a:r>
            <a:r>
              <a:rPr lang="it-IT" dirty="0" smtClean="0"/>
              <a:t> </a:t>
            </a:r>
            <a:br>
              <a:rPr lang="it-IT" dirty="0" smtClean="0"/>
            </a:br>
            <a:r>
              <a:rPr lang="it-IT" sz="3000" dirty="0" err="1" smtClean="0"/>
              <a:t>Lecture</a:t>
            </a:r>
            <a:r>
              <a:rPr lang="it-IT" sz="3000" smtClean="0"/>
              <a:t> </a:t>
            </a:r>
            <a:r>
              <a:rPr lang="it-IT" sz="3000" smtClean="0"/>
              <a:t>19</a:t>
            </a:r>
            <a:r>
              <a:rPr lang="it-IT" sz="3000" dirty="0" smtClean="0"/>
              <a:t/>
            </a:r>
            <a:br>
              <a:rPr lang="it-IT" sz="3000" dirty="0" smtClean="0"/>
            </a:br>
            <a:r>
              <a:rPr lang="it-IT" sz="3000" dirty="0" smtClean="0"/>
              <a:t>28.05.24</a:t>
            </a:r>
            <a:endParaRPr lang="it-IT" sz="3000" dirty="0"/>
          </a:p>
        </p:txBody>
      </p:sp>
      <p:sp>
        <p:nvSpPr>
          <p:cNvPr id="3" name="Sottotitolo 2"/>
          <p:cNvSpPr>
            <a:spLocks noGrp="1"/>
          </p:cNvSpPr>
          <p:nvPr>
            <p:ph type="subTitle" idx="1"/>
          </p:nvPr>
        </p:nvSpPr>
        <p:spPr>
          <a:xfrm>
            <a:off x="1524000" y="3823710"/>
            <a:ext cx="9144000" cy="1655762"/>
          </a:xfrm>
        </p:spPr>
        <p:txBody>
          <a:bodyPr/>
          <a:lstStyle/>
          <a:p>
            <a:r>
              <a:rPr lang="it-IT" dirty="0" smtClean="0"/>
              <a:t>Paolo Paesani</a:t>
            </a:r>
          </a:p>
          <a:p>
            <a:r>
              <a:rPr lang="it-IT" dirty="0" err="1" smtClean="0"/>
              <a:t>University</a:t>
            </a:r>
            <a:r>
              <a:rPr lang="it-IT" dirty="0" smtClean="0"/>
              <a:t> of Rome Tor Vergata</a:t>
            </a:r>
          </a:p>
          <a:p>
            <a:r>
              <a:rPr lang="it-IT" dirty="0" err="1" smtClean="0"/>
              <a:t>Department</a:t>
            </a:r>
            <a:r>
              <a:rPr lang="it-IT" dirty="0" smtClean="0"/>
              <a:t> of </a:t>
            </a:r>
            <a:r>
              <a:rPr lang="it-IT" dirty="0" err="1" smtClean="0"/>
              <a:t>Economics</a:t>
            </a:r>
            <a:r>
              <a:rPr lang="it-IT" dirty="0" smtClean="0"/>
              <a:t> and Finance</a:t>
            </a:r>
          </a:p>
          <a:p>
            <a:endParaRPr lang="it-IT" dirty="0"/>
          </a:p>
        </p:txBody>
      </p:sp>
    </p:spTree>
    <p:extLst>
      <p:ext uri="{BB962C8B-B14F-4D97-AF65-F5344CB8AC3E}">
        <p14:creationId xmlns:p14="http://schemas.microsoft.com/office/powerpoint/2010/main" val="36763523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smtClean="0"/>
              <a:t>The Phillips curve </a:t>
            </a:r>
            <a:r>
              <a:rPr lang="it-IT" sz="4000" dirty="0" err="1" smtClean="0"/>
              <a:t>as</a:t>
            </a:r>
            <a:r>
              <a:rPr lang="it-IT" sz="4000" dirty="0" smtClean="0"/>
              <a:t> the </a:t>
            </a:r>
            <a:r>
              <a:rPr lang="it-IT" sz="4000" dirty="0" err="1" smtClean="0"/>
              <a:t>policymaker’s</a:t>
            </a:r>
            <a:r>
              <a:rPr lang="it-IT" sz="4000" dirty="0" smtClean="0"/>
              <a:t> </a:t>
            </a:r>
            <a:r>
              <a:rPr lang="it-IT" sz="4000" dirty="0" err="1" smtClean="0"/>
              <a:t>feasible</a:t>
            </a:r>
            <a:r>
              <a:rPr lang="it-IT" sz="4000" dirty="0" smtClean="0"/>
              <a:t> set</a:t>
            </a:r>
            <a:endParaRPr lang="it-IT" sz="4000" dirty="0"/>
          </a:p>
        </p:txBody>
      </p:sp>
      <p:sp>
        <p:nvSpPr>
          <p:cNvPr id="3" name="Segnaposto contenuto 2"/>
          <p:cNvSpPr>
            <a:spLocks noGrp="1"/>
          </p:cNvSpPr>
          <p:nvPr>
            <p:ph sz="half" idx="1"/>
          </p:nvPr>
        </p:nvSpPr>
        <p:spPr/>
        <p:txBody>
          <a:bodyPr>
            <a:normAutofit fontScale="62500" lnSpcReduction="20000"/>
          </a:bodyPr>
          <a:lstStyle/>
          <a:p>
            <a:pPr fontAlgn="base"/>
            <a:r>
              <a:rPr lang="en-GB" dirty="0"/>
              <a:t>Phillips’ original </a:t>
            </a:r>
            <a:r>
              <a:rPr lang="en-GB" dirty="0" smtClean="0"/>
              <a:t>curve suggests </a:t>
            </a:r>
            <a:r>
              <a:rPr lang="en-GB" dirty="0"/>
              <a:t>that there is a lasting trade-off between inflation and unemployment. </a:t>
            </a:r>
            <a:endParaRPr lang="en-GB" dirty="0" smtClean="0"/>
          </a:p>
          <a:p>
            <a:pPr fontAlgn="base"/>
            <a:r>
              <a:rPr lang="en-GB" dirty="0" smtClean="0"/>
              <a:t>For </a:t>
            </a:r>
            <a:r>
              <a:rPr lang="en-GB" dirty="0"/>
              <a:t>example, </a:t>
            </a:r>
            <a:r>
              <a:rPr lang="en-GB" dirty="0" smtClean="0"/>
              <a:t>if </a:t>
            </a:r>
            <a:r>
              <a:rPr lang="en-GB" dirty="0"/>
              <a:t>the government is happy to have inflation of 1% each year, then it can support a boom level of aggregate demand with an unemployment rate of 3% year after year.</a:t>
            </a:r>
            <a:endParaRPr lang="it-IT" dirty="0"/>
          </a:p>
          <a:p>
            <a:r>
              <a:rPr lang="en-GB" dirty="0"/>
              <a:t>If it prefers stable prices (zero inflation), then it needs to keep aggregate demand at the normal level, with unemployment of 6%. </a:t>
            </a:r>
            <a:endParaRPr lang="en-GB" dirty="0" smtClean="0"/>
          </a:p>
          <a:p>
            <a:r>
              <a:rPr lang="en-GB" dirty="0" smtClean="0"/>
              <a:t>This </a:t>
            </a:r>
            <a:r>
              <a:rPr lang="en-GB" dirty="0"/>
              <a:t>suggests that the Phillips curve is a </a:t>
            </a:r>
            <a:r>
              <a:rPr lang="en-GB" b="1" dirty="0"/>
              <a:t>feasible set</a:t>
            </a:r>
            <a:r>
              <a:rPr lang="en-GB" dirty="0"/>
              <a:t> from which the policymaker can select the desired combination of unemployment and inflation. The policymaker prefers low inflation and high employment, and those preferences can be represented in the usual way in the form of indifference curves.</a:t>
            </a:r>
            <a:endParaRPr lang="it-IT" dirty="0"/>
          </a:p>
        </p:txBody>
      </p:sp>
      <p:pic>
        <p:nvPicPr>
          <p:cNvPr id="7" name="Immagine 6"/>
          <p:cNvPicPr>
            <a:picLocks noChangeAspect="1"/>
          </p:cNvPicPr>
          <p:nvPr/>
        </p:nvPicPr>
        <p:blipFill>
          <a:blip r:embed="rId2"/>
          <a:stretch>
            <a:fillRect/>
          </a:stretch>
        </p:blipFill>
        <p:spPr>
          <a:xfrm>
            <a:off x="6286500" y="1690688"/>
            <a:ext cx="5067300" cy="4686300"/>
          </a:xfrm>
          <a:prstGeom prst="rect">
            <a:avLst/>
          </a:prstGeom>
        </p:spPr>
      </p:pic>
    </p:spTree>
    <p:extLst>
      <p:ext uri="{BB962C8B-B14F-4D97-AF65-F5344CB8AC3E}">
        <p14:creationId xmlns:p14="http://schemas.microsoft.com/office/powerpoint/2010/main" val="3868521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smtClean="0"/>
              <a:t>The </a:t>
            </a:r>
            <a:r>
              <a:rPr lang="it-IT" sz="4000" dirty="0" err="1" smtClean="0"/>
              <a:t>policymaker’s</a:t>
            </a:r>
            <a:r>
              <a:rPr lang="it-IT" sz="4000" dirty="0" smtClean="0"/>
              <a:t> </a:t>
            </a:r>
            <a:r>
              <a:rPr lang="it-IT" sz="4000" dirty="0" err="1" smtClean="0"/>
              <a:t>preferences</a:t>
            </a:r>
            <a:endParaRPr lang="it-IT" sz="4000" dirty="0"/>
          </a:p>
        </p:txBody>
      </p:sp>
      <mc:AlternateContent xmlns:mc="http://schemas.openxmlformats.org/markup-compatibility/2006" xmlns:a14="http://schemas.microsoft.com/office/drawing/2010/main">
        <mc:Choice Requires="a14">
          <p:sp>
            <p:nvSpPr>
              <p:cNvPr id="3" name="Segnaposto contenuto 2"/>
              <p:cNvSpPr>
                <a:spLocks noGrp="1"/>
              </p:cNvSpPr>
              <p:nvPr>
                <p:ph sz="half" idx="1"/>
              </p:nvPr>
            </p:nvSpPr>
            <p:spPr/>
            <p:txBody>
              <a:bodyPr>
                <a:normAutofit lnSpcReduction="10000"/>
              </a:bodyPr>
              <a:lstStyle/>
              <a:p>
                <a:pPr fontAlgn="base"/>
                <a14:m>
                  <m:oMath xmlns:m="http://schemas.openxmlformats.org/officeDocument/2006/math">
                    <m:r>
                      <a:rPr lang="it-IT" b="0" i="1" smtClean="0">
                        <a:solidFill>
                          <a:srgbClr val="FF0000"/>
                        </a:solidFill>
                        <a:latin typeface="Cambria Math" panose="02040503050406030204" pitchFamily="18" charset="0"/>
                      </a:rPr>
                      <m:t>𝑊</m:t>
                    </m:r>
                    <m:d>
                      <m:dPr>
                        <m:ctrlPr>
                          <a:rPr lang="it-IT" i="1">
                            <a:solidFill>
                              <a:srgbClr val="FF0000"/>
                            </a:solidFill>
                            <a:latin typeface="Cambria Math" panose="02040503050406030204" pitchFamily="18" charset="0"/>
                          </a:rPr>
                        </m:ctrlPr>
                      </m:dPr>
                      <m:e>
                        <m:r>
                          <a:rPr lang="it-IT" b="0" i="1" smtClean="0">
                            <a:solidFill>
                              <a:srgbClr val="FF0000"/>
                            </a:solidFill>
                            <a:latin typeface="Cambria Math" panose="02040503050406030204" pitchFamily="18" charset="0"/>
                          </a:rPr>
                          <m:t>𝐸</m:t>
                        </m:r>
                        <m:r>
                          <a:rPr lang="it-IT" i="1">
                            <a:solidFill>
                              <a:srgbClr val="FF0000"/>
                            </a:solidFill>
                            <a:latin typeface="Cambria Math" panose="02040503050406030204" pitchFamily="18" charset="0"/>
                          </a:rPr>
                          <m:t>,</m:t>
                        </m:r>
                        <m:r>
                          <a:rPr lang="it-IT" i="1">
                            <a:solidFill>
                              <a:srgbClr val="FF0000"/>
                            </a:solidFill>
                            <a:latin typeface="Cambria Math" panose="02040503050406030204" pitchFamily="18" charset="0"/>
                            <a:ea typeface="Cambria Math" panose="02040503050406030204" pitchFamily="18" charset="0"/>
                          </a:rPr>
                          <m:t>𝜋</m:t>
                        </m:r>
                      </m:e>
                    </m:d>
                    <m:r>
                      <a:rPr lang="it-IT" i="1">
                        <a:solidFill>
                          <a:srgbClr val="FF0000"/>
                        </a:solidFill>
                        <a:latin typeface="Cambria Math" panose="02040503050406030204" pitchFamily="18" charset="0"/>
                      </a:rPr>
                      <m:t>=</m:t>
                    </m:r>
                    <m:sSup>
                      <m:sSupPr>
                        <m:ctrlPr>
                          <a:rPr lang="it-IT" i="1" smtClean="0">
                            <a:solidFill>
                              <a:srgbClr val="FF0000"/>
                            </a:solidFill>
                            <a:latin typeface="Cambria Math" panose="02040503050406030204" pitchFamily="18" charset="0"/>
                          </a:rPr>
                        </m:ctrlPr>
                      </m:sSupPr>
                      <m:e>
                        <m:r>
                          <a:rPr lang="it-IT" b="0" i="1" smtClean="0">
                            <a:solidFill>
                              <a:srgbClr val="FF0000"/>
                            </a:solidFill>
                            <a:latin typeface="Cambria Math" panose="02040503050406030204" pitchFamily="18" charset="0"/>
                          </a:rPr>
                          <m:t>𝐸</m:t>
                        </m:r>
                      </m:e>
                      <m:sup>
                        <m:r>
                          <a:rPr lang="it-IT" b="0" i="1" smtClean="0">
                            <a:solidFill>
                              <a:srgbClr val="FF0000"/>
                            </a:solidFill>
                            <a:latin typeface="Cambria Math" panose="02040503050406030204" pitchFamily="18" charset="0"/>
                          </a:rPr>
                          <m:t>2</m:t>
                        </m:r>
                      </m:sup>
                    </m:sSup>
                    <m:r>
                      <a:rPr lang="it-IT" b="0" i="1" smtClean="0">
                        <a:solidFill>
                          <a:srgbClr val="FF0000"/>
                        </a:solidFill>
                        <a:latin typeface="Cambria Math" panose="02040503050406030204" pitchFamily="18" charset="0"/>
                      </a:rPr>
                      <m:t>−</m:t>
                    </m:r>
                    <m:sSup>
                      <m:sSupPr>
                        <m:ctrlPr>
                          <a:rPr lang="it-IT" b="0" i="1" smtClean="0">
                            <a:solidFill>
                              <a:srgbClr val="FF0000"/>
                            </a:solidFill>
                            <a:latin typeface="Cambria Math" panose="02040503050406030204" pitchFamily="18" charset="0"/>
                          </a:rPr>
                        </m:ctrlPr>
                      </m:sSupPr>
                      <m:e>
                        <m:r>
                          <a:rPr lang="it-IT" b="0" i="1" smtClean="0">
                            <a:solidFill>
                              <a:srgbClr val="FF0000"/>
                            </a:solidFill>
                            <a:latin typeface="Cambria Math" panose="02040503050406030204" pitchFamily="18" charset="0"/>
                            <a:ea typeface="Cambria Math" panose="02040503050406030204" pitchFamily="18" charset="0"/>
                          </a:rPr>
                          <m:t>𝜋</m:t>
                        </m:r>
                      </m:e>
                      <m:sup>
                        <m:r>
                          <a:rPr lang="it-IT" b="0" i="1" smtClean="0">
                            <a:solidFill>
                              <a:srgbClr val="FF0000"/>
                            </a:solidFill>
                            <a:latin typeface="Cambria Math" panose="02040503050406030204" pitchFamily="18" charset="0"/>
                          </a:rPr>
                          <m:t>2</m:t>
                        </m:r>
                      </m:sup>
                    </m:sSup>
                  </m:oMath>
                </a14:m>
                <a:endParaRPr lang="it-IT" b="0" i="1" dirty="0" smtClean="0">
                  <a:latin typeface="Cambria Math" panose="02040503050406030204" pitchFamily="18" charset="0"/>
                </a:endParaRPr>
              </a:p>
              <a:p>
                <a:pPr lvl="1" fontAlgn="base"/>
                <a:r>
                  <a:rPr lang="it-IT" dirty="0" smtClean="0"/>
                  <a:t>E = </a:t>
                </a:r>
                <a:r>
                  <a:rPr lang="it-IT" dirty="0" err="1" smtClean="0"/>
                  <a:t>Employment</a:t>
                </a:r>
                <a:r>
                  <a:rPr lang="it-IT" dirty="0" smtClean="0"/>
                  <a:t> (</a:t>
                </a:r>
                <a:r>
                  <a:rPr lang="it-IT" dirty="0" err="1" smtClean="0"/>
                  <a:t>Good</a:t>
                </a:r>
                <a:r>
                  <a:rPr lang="it-IT" dirty="0" smtClean="0"/>
                  <a:t>)</a:t>
                </a:r>
              </a:p>
              <a:p>
                <a:pPr lvl="1" fontAlgn="base"/>
                <a:r>
                  <a:rPr lang="el-GR" dirty="0" smtClean="0"/>
                  <a:t>Π</a:t>
                </a:r>
                <a:r>
                  <a:rPr lang="it-IT" dirty="0" smtClean="0"/>
                  <a:t> = </a:t>
                </a:r>
                <a:r>
                  <a:rPr lang="it-IT" dirty="0" err="1" smtClean="0"/>
                  <a:t>Inflation</a:t>
                </a:r>
                <a:r>
                  <a:rPr lang="it-IT" dirty="0" smtClean="0"/>
                  <a:t> (</a:t>
                </a:r>
                <a:r>
                  <a:rPr lang="it-IT" dirty="0" err="1" smtClean="0"/>
                  <a:t>Bad</a:t>
                </a:r>
                <a:r>
                  <a:rPr lang="it-IT" dirty="0" smtClean="0"/>
                  <a:t>)</a:t>
                </a:r>
              </a:p>
              <a:p>
                <a:pPr fontAlgn="base"/>
                <a:r>
                  <a:rPr lang="it-IT" dirty="0" err="1" smtClean="0"/>
                  <a:t>Indifference</a:t>
                </a:r>
                <a:r>
                  <a:rPr lang="it-IT" dirty="0" smtClean="0"/>
                  <a:t> curve</a:t>
                </a:r>
              </a:p>
              <a:p>
                <a:pPr lvl="1" fontAlgn="base"/>
                <a14:m>
                  <m:oMath xmlns:m="http://schemas.openxmlformats.org/officeDocument/2006/math">
                    <m:r>
                      <a:rPr lang="it-IT" b="0" i="1" smtClean="0">
                        <a:latin typeface="Cambria Math" panose="02040503050406030204" pitchFamily="18" charset="0"/>
                      </a:rPr>
                      <m:t>𝑊</m:t>
                    </m:r>
                    <m:r>
                      <a:rPr lang="it-IT" i="1">
                        <a:latin typeface="Cambria Math" panose="02040503050406030204" pitchFamily="18" charset="0"/>
                      </a:rPr>
                      <m:t>=</m:t>
                    </m:r>
                    <m:sSup>
                      <m:sSupPr>
                        <m:ctrlPr>
                          <a:rPr lang="it-IT" i="1">
                            <a:latin typeface="Cambria Math" panose="02040503050406030204" pitchFamily="18" charset="0"/>
                          </a:rPr>
                        </m:ctrlPr>
                      </m:sSupPr>
                      <m:e>
                        <m:r>
                          <a:rPr lang="it-IT" i="1">
                            <a:latin typeface="Cambria Math" panose="02040503050406030204" pitchFamily="18" charset="0"/>
                          </a:rPr>
                          <m:t>𝐸</m:t>
                        </m:r>
                      </m:e>
                      <m:sup>
                        <m:r>
                          <a:rPr lang="it-IT" i="1">
                            <a:latin typeface="Cambria Math" panose="02040503050406030204" pitchFamily="18" charset="0"/>
                          </a:rPr>
                          <m:t>2</m:t>
                        </m:r>
                      </m:sup>
                    </m:sSup>
                    <m:r>
                      <a:rPr lang="it-IT" i="1">
                        <a:latin typeface="Cambria Math" panose="02040503050406030204" pitchFamily="18" charset="0"/>
                      </a:rPr>
                      <m:t>−</m:t>
                    </m:r>
                    <m:sSup>
                      <m:sSupPr>
                        <m:ctrlPr>
                          <a:rPr lang="it-IT" i="1">
                            <a:latin typeface="Cambria Math" panose="02040503050406030204" pitchFamily="18" charset="0"/>
                          </a:rPr>
                        </m:ctrlPr>
                      </m:sSupPr>
                      <m:e>
                        <m:r>
                          <a:rPr lang="it-IT" i="1">
                            <a:latin typeface="Cambria Math" panose="02040503050406030204" pitchFamily="18" charset="0"/>
                            <a:ea typeface="Cambria Math" panose="02040503050406030204" pitchFamily="18" charset="0"/>
                          </a:rPr>
                          <m:t>𝜋</m:t>
                        </m:r>
                      </m:e>
                      <m:sup>
                        <m:r>
                          <a:rPr lang="it-IT" i="1">
                            <a:latin typeface="Cambria Math" panose="02040503050406030204" pitchFamily="18" charset="0"/>
                          </a:rPr>
                          <m:t>2</m:t>
                        </m:r>
                      </m:sup>
                    </m:sSup>
                  </m:oMath>
                </a14:m>
                <a:endParaRPr lang="it-IT" dirty="0" smtClean="0"/>
              </a:p>
              <a:p>
                <a:pPr lvl="1" fontAlgn="base"/>
                <a14:m>
                  <m:oMath xmlns:m="http://schemas.openxmlformats.org/officeDocument/2006/math">
                    <m:r>
                      <a:rPr lang="it-IT" i="1">
                        <a:latin typeface="Cambria Math" panose="02040503050406030204" pitchFamily="18" charset="0"/>
                        <a:ea typeface="Cambria Math" panose="02040503050406030204" pitchFamily="18" charset="0"/>
                      </a:rPr>
                      <m:t>𝜋</m:t>
                    </m:r>
                    <m:r>
                      <a:rPr lang="it-IT" i="1">
                        <a:latin typeface="Cambria Math" panose="02040503050406030204" pitchFamily="18" charset="0"/>
                        <a:ea typeface="Cambria Math" panose="02040503050406030204" pitchFamily="18" charset="0"/>
                      </a:rPr>
                      <m:t> =</m:t>
                    </m:r>
                    <m:rad>
                      <m:radPr>
                        <m:degHide m:val="on"/>
                        <m:ctrlPr>
                          <a:rPr lang="it-IT" i="1" smtClean="0">
                            <a:latin typeface="Cambria Math" panose="02040503050406030204" pitchFamily="18" charset="0"/>
                          </a:rPr>
                        </m:ctrlPr>
                      </m:radPr>
                      <m:deg/>
                      <m:e>
                        <m:sSup>
                          <m:sSupPr>
                            <m:ctrlPr>
                              <a:rPr lang="it-IT" i="1">
                                <a:latin typeface="Cambria Math" panose="02040503050406030204" pitchFamily="18" charset="0"/>
                              </a:rPr>
                            </m:ctrlPr>
                          </m:sSupPr>
                          <m:e>
                            <m:r>
                              <a:rPr lang="it-IT" i="1">
                                <a:latin typeface="Cambria Math" panose="02040503050406030204" pitchFamily="18" charset="0"/>
                              </a:rPr>
                              <m:t>𝐸</m:t>
                            </m:r>
                          </m:e>
                          <m:sup>
                            <m:r>
                              <a:rPr lang="it-IT" i="1">
                                <a:latin typeface="Cambria Math" panose="02040503050406030204" pitchFamily="18" charset="0"/>
                              </a:rPr>
                              <m:t>2</m:t>
                            </m:r>
                          </m:sup>
                        </m:sSup>
                        <m:r>
                          <a:rPr lang="it-IT" i="1">
                            <a:latin typeface="Cambria Math" panose="02040503050406030204" pitchFamily="18" charset="0"/>
                          </a:rPr>
                          <m:t>−</m:t>
                        </m:r>
                        <m:r>
                          <a:rPr lang="it-IT" i="1">
                            <a:latin typeface="Cambria Math" panose="02040503050406030204" pitchFamily="18" charset="0"/>
                          </a:rPr>
                          <m:t>𝑊</m:t>
                        </m:r>
                        <m:r>
                          <m:rPr>
                            <m:nor/>
                          </m:rPr>
                          <a:rPr lang="it-IT" dirty="0"/>
                          <m:t> </m:t>
                        </m:r>
                      </m:e>
                    </m:rad>
                  </m:oMath>
                </a14:m>
                <a:endParaRPr lang="it-IT" dirty="0" smtClean="0"/>
              </a:p>
              <a:p>
                <a:pPr fontAlgn="base"/>
                <a:r>
                  <a:rPr lang="it-IT" dirty="0" smtClean="0"/>
                  <a:t>Es. W = 100</a:t>
                </a:r>
              </a:p>
              <a:p>
                <a:pPr lvl="1" fontAlgn="base"/>
                <a:r>
                  <a:rPr lang="it-IT" dirty="0" smtClean="0"/>
                  <a:t>A: </a:t>
                </a:r>
                <a14:m>
                  <m:oMath xmlns:m="http://schemas.openxmlformats.org/officeDocument/2006/math">
                    <m:r>
                      <a:rPr lang="it-IT" i="1">
                        <a:latin typeface="Cambria Math" panose="02040503050406030204" pitchFamily="18" charset="0"/>
                        <a:ea typeface="Cambria Math" panose="02040503050406030204" pitchFamily="18" charset="0"/>
                      </a:rPr>
                      <m:t>𝜋</m:t>
                    </m:r>
                  </m:oMath>
                </a14:m>
                <a:r>
                  <a:rPr lang="it-IT" dirty="0" smtClean="0"/>
                  <a:t> = 5; </a:t>
                </a:r>
                <a14:m>
                  <m:oMath xmlns:m="http://schemas.openxmlformats.org/officeDocument/2006/math">
                    <m:r>
                      <m:rPr>
                        <m:sty m:val="p"/>
                      </m:rPr>
                      <a:rPr lang="it-IT" b="0" i="0" smtClean="0">
                        <a:latin typeface="Cambria Math" panose="02040503050406030204" pitchFamily="18" charset="0"/>
                      </a:rPr>
                      <m:t>E</m:t>
                    </m:r>
                    <m:r>
                      <a:rPr lang="it-IT" b="0" i="0" smtClean="0">
                        <a:latin typeface="Cambria Math" panose="02040503050406030204" pitchFamily="18" charset="0"/>
                      </a:rPr>
                      <m:t>=</m:t>
                    </m:r>
                    <m:rad>
                      <m:radPr>
                        <m:degHide m:val="on"/>
                        <m:ctrlPr>
                          <a:rPr lang="it-IT" i="1">
                            <a:latin typeface="Cambria Math" panose="02040503050406030204" pitchFamily="18" charset="0"/>
                          </a:rPr>
                        </m:ctrlPr>
                      </m:radPr>
                      <m:deg/>
                      <m:e>
                        <m:r>
                          <a:rPr lang="it-IT" b="0" i="1" smtClean="0">
                            <a:latin typeface="Cambria Math" panose="02040503050406030204" pitchFamily="18" charset="0"/>
                          </a:rPr>
                          <m:t>100+25</m:t>
                        </m:r>
                        <m:r>
                          <m:rPr>
                            <m:nor/>
                          </m:rPr>
                          <a:rPr lang="it-IT" dirty="0"/>
                          <m:t> </m:t>
                        </m:r>
                      </m:e>
                    </m:rad>
                    <m:r>
                      <a:rPr lang="it-IT" b="0" i="1" dirty="0" smtClean="0">
                        <a:latin typeface="Cambria Math" panose="02040503050406030204" pitchFamily="18" charset="0"/>
                      </a:rPr>
                      <m:t>=11.18</m:t>
                    </m:r>
                  </m:oMath>
                </a14:m>
                <a:endParaRPr lang="it-IT" b="0" dirty="0" smtClean="0"/>
              </a:p>
              <a:p>
                <a:pPr lvl="1" fontAlgn="base"/>
                <a:r>
                  <a:rPr lang="it-IT" dirty="0" smtClean="0"/>
                  <a:t>B: </a:t>
                </a:r>
                <a14:m>
                  <m:oMath xmlns:m="http://schemas.openxmlformats.org/officeDocument/2006/math">
                    <m:r>
                      <a:rPr lang="it-IT" i="1">
                        <a:latin typeface="Cambria Math" panose="02040503050406030204" pitchFamily="18" charset="0"/>
                        <a:ea typeface="Cambria Math" panose="02040503050406030204" pitchFamily="18" charset="0"/>
                      </a:rPr>
                      <m:t>𝜋</m:t>
                    </m:r>
                  </m:oMath>
                </a14:m>
                <a:r>
                  <a:rPr lang="it-IT" dirty="0"/>
                  <a:t> = 4</a:t>
                </a:r>
                <a:r>
                  <a:rPr lang="it-IT" dirty="0" smtClean="0"/>
                  <a:t>; </a:t>
                </a:r>
                <a14:m>
                  <m:oMath xmlns:m="http://schemas.openxmlformats.org/officeDocument/2006/math">
                    <m:r>
                      <m:rPr>
                        <m:sty m:val="p"/>
                      </m:rPr>
                      <a:rPr lang="it-IT">
                        <a:latin typeface="Cambria Math" panose="02040503050406030204" pitchFamily="18" charset="0"/>
                      </a:rPr>
                      <m:t>E</m:t>
                    </m:r>
                    <m:r>
                      <a:rPr lang="it-IT">
                        <a:latin typeface="Cambria Math" panose="02040503050406030204" pitchFamily="18" charset="0"/>
                      </a:rPr>
                      <m:t>=</m:t>
                    </m:r>
                    <m:rad>
                      <m:radPr>
                        <m:degHide m:val="on"/>
                        <m:ctrlPr>
                          <a:rPr lang="it-IT" i="1">
                            <a:latin typeface="Cambria Math" panose="02040503050406030204" pitchFamily="18" charset="0"/>
                          </a:rPr>
                        </m:ctrlPr>
                      </m:radPr>
                      <m:deg/>
                      <m:e>
                        <m:r>
                          <a:rPr lang="it-IT" i="1">
                            <a:latin typeface="Cambria Math" panose="02040503050406030204" pitchFamily="18" charset="0"/>
                          </a:rPr>
                          <m:t>100+</m:t>
                        </m:r>
                        <m:r>
                          <a:rPr lang="it-IT" b="0" i="1" smtClean="0">
                            <a:latin typeface="Cambria Math" panose="02040503050406030204" pitchFamily="18" charset="0"/>
                          </a:rPr>
                          <m:t>16</m:t>
                        </m:r>
                        <m:r>
                          <m:rPr>
                            <m:nor/>
                          </m:rPr>
                          <a:rPr lang="it-IT" dirty="0"/>
                          <m:t> </m:t>
                        </m:r>
                      </m:e>
                    </m:rad>
                    <m:r>
                      <a:rPr lang="it-IT" i="1" dirty="0">
                        <a:latin typeface="Cambria Math" panose="02040503050406030204" pitchFamily="18" charset="0"/>
                      </a:rPr>
                      <m:t>=1</m:t>
                    </m:r>
                    <m:r>
                      <a:rPr lang="it-IT" b="0" i="1" dirty="0" smtClean="0">
                        <a:latin typeface="Cambria Math" panose="02040503050406030204" pitchFamily="18" charset="0"/>
                      </a:rPr>
                      <m:t>0</m:t>
                    </m:r>
                    <m:r>
                      <a:rPr lang="it-IT" i="1" dirty="0">
                        <a:latin typeface="Cambria Math" panose="02040503050406030204" pitchFamily="18" charset="0"/>
                      </a:rPr>
                      <m:t>.</m:t>
                    </m:r>
                    <m:r>
                      <a:rPr lang="it-IT" b="0" i="1" dirty="0" smtClean="0">
                        <a:latin typeface="Cambria Math" panose="02040503050406030204" pitchFamily="18" charset="0"/>
                      </a:rPr>
                      <m:t>77</m:t>
                    </m:r>
                  </m:oMath>
                </a14:m>
                <a:endParaRPr lang="it-IT" dirty="0"/>
              </a:p>
              <a:p>
                <a:pPr lvl="1" fontAlgn="base"/>
                <a:r>
                  <a:rPr lang="it-IT" dirty="0" smtClean="0"/>
                  <a:t>C: </a:t>
                </a:r>
                <a14:m>
                  <m:oMath xmlns:m="http://schemas.openxmlformats.org/officeDocument/2006/math">
                    <m:r>
                      <a:rPr lang="it-IT" i="1">
                        <a:latin typeface="Cambria Math" panose="02040503050406030204" pitchFamily="18" charset="0"/>
                        <a:ea typeface="Cambria Math" panose="02040503050406030204" pitchFamily="18" charset="0"/>
                      </a:rPr>
                      <m:t>𝜋</m:t>
                    </m:r>
                  </m:oMath>
                </a14:m>
                <a:r>
                  <a:rPr lang="it-IT" dirty="0"/>
                  <a:t> = </a:t>
                </a:r>
                <a:r>
                  <a:rPr lang="it-IT" dirty="0" smtClean="0"/>
                  <a:t>2; </a:t>
                </a:r>
                <a14:m>
                  <m:oMath xmlns:m="http://schemas.openxmlformats.org/officeDocument/2006/math">
                    <m:r>
                      <m:rPr>
                        <m:sty m:val="p"/>
                      </m:rPr>
                      <a:rPr lang="it-IT">
                        <a:latin typeface="Cambria Math" panose="02040503050406030204" pitchFamily="18" charset="0"/>
                      </a:rPr>
                      <m:t>E</m:t>
                    </m:r>
                    <m:r>
                      <a:rPr lang="it-IT">
                        <a:latin typeface="Cambria Math" panose="02040503050406030204" pitchFamily="18" charset="0"/>
                      </a:rPr>
                      <m:t>=</m:t>
                    </m:r>
                    <m:rad>
                      <m:radPr>
                        <m:degHide m:val="on"/>
                        <m:ctrlPr>
                          <a:rPr lang="it-IT" i="1">
                            <a:latin typeface="Cambria Math" panose="02040503050406030204" pitchFamily="18" charset="0"/>
                          </a:rPr>
                        </m:ctrlPr>
                      </m:radPr>
                      <m:deg/>
                      <m:e>
                        <m:r>
                          <a:rPr lang="it-IT" i="1">
                            <a:latin typeface="Cambria Math" panose="02040503050406030204" pitchFamily="18" charset="0"/>
                          </a:rPr>
                          <m:t>100+</m:t>
                        </m:r>
                        <m:r>
                          <a:rPr lang="it-IT" b="0" i="1" smtClean="0">
                            <a:latin typeface="Cambria Math" panose="02040503050406030204" pitchFamily="18" charset="0"/>
                          </a:rPr>
                          <m:t>4</m:t>
                        </m:r>
                        <m:r>
                          <m:rPr>
                            <m:nor/>
                          </m:rPr>
                          <a:rPr lang="it-IT" dirty="0"/>
                          <m:t> </m:t>
                        </m:r>
                      </m:e>
                    </m:rad>
                    <m:r>
                      <a:rPr lang="it-IT" i="1" dirty="0">
                        <a:latin typeface="Cambria Math" panose="02040503050406030204" pitchFamily="18" charset="0"/>
                      </a:rPr>
                      <m:t>=10.</m:t>
                    </m:r>
                    <m:r>
                      <a:rPr lang="it-IT" b="0" i="1" dirty="0" smtClean="0">
                        <a:latin typeface="Cambria Math" panose="02040503050406030204" pitchFamily="18" charset="0"/>
                      </a:rPr>
                      <m:t>20</m:t>
                    </m:r>
                  </m:oMath>
                </a14:m>
                <a:endParaRPr lang="it-IT" dirty="0" smtClean="0"/>
              </a:p>
            </p:txBody>
          </p:sp>
        </mc:Choice>
        <mc:Fallback xmlns="">
          <p:sp>
            <p:nvSpPr>
              <p:cNvPr id="3" name="Segnaposto contenuto 2"/>
              <p:cNvSpPr>
                <a:spLocks noGrp="1" noRot="1" noChangeAspect="1" noMove="1" noResize="1" noEditPoints="1" noAdjustHandles="1" noChangeArrowheads="1" noChangeShapeType="1" noTextEdit="1"/>
              </p:cNvSpPr>
              <p:nvPr>
                <p:ph sz="half" idx="1"/>
              </p:nvPr>
            </p:nvSpPr>
            <p:spPr>
              <a:blipFill>
                <a:blip r:embed="rId2"/>
                <a:stretch>
                  <a:fillRect l="-2118"/>
                </a:stretch>
              </a:blipFill>
            </p:spPr>
            <p:txBody>
              <a:bodyPr/>
              <a:lstStyle/>
              <a:p>
                <a:r>
                  <a:rPr lang="it-IT">
                    <a:noFill/>
                  </a:rPr>
                  <a:t> </a:t>
                </a:r>
              </a:p>
            </p:txBody>
          </p:sp>
        </mc:Fallback>
      </mc:AlternateContent>
      <p:pic>
        <p:nvPicPr>
          <p:cNvPr id="4" name="Immagine 3"/>
          <p:cNvPicPr>
            <a:picLocks noChangeAspect="1"/>
          </p:cNvPicPr>
          <p:nvPr/>
        </p:nvPicPr>
        <p:blipFill>
          <a:blip r:embed="rId3"/>
          <a:stretch>
            <a:fillRect/>
          </a:stretch>
        </p:blipFill>
        <p:spPr>
          <a:xfrm>
            <a:off x="6639646" y="1690688"/>
            <a:ext cx="4462463" cy="4732915"/>
          </a:xfrm>
          <a:prstGeom prst="rect">
            <a:avLst/>
          </a:prstGeom>
        </p:spPr>
      </p:pic>
      <p:sp>
        <p:nvSpPr>
          <p:cNvPr id="5" name="CasellaDiTesto 4"/>
          <p:cNvSpPr txBox="1"/>
          <p:nvPr/>
        </p:nvSpPr>
        <p:spPr>
          <a:xfrm>
            <a:off x="8829962" y="3066469"/>
            <a:ext cx="517237" cy="369454"/>
          </a:xfrm>
          <a:prstGeom prst="rect">
            <a:avLst/>
          </a:prstGeom>
          <a:noFill/>
        </p:spPr>
        <p:txBody>
          <a:bodyPr wrap="square" rtlCol="0">
            <a:spAutoFit/>
          </a:bodyPr>
          <a:lstStyle/>
          <a:p>
            <a:r>
              <a:rPr lang="it-IT" dirty="0" smtClean="0"/>
              <a:t>A</a:t>
            </a:r>
            <a:endParaRPr lang="it-IT" dirty="0"/>
          </a:p>
        </p:txBody>
      </p:sp>
      <p:sp>
        <p:nvSpPr>
          <p:cNvPr id="6" name="CasellaDiTesto 5"/>
          <p:cNvSpPr txBox="1"/>
          <p:nvPr/>
        </p:nvSpPr>
        <p:spPr>
          <a:xfrm>
            <a:off x="8402780" y="3435923"/>
            <a:ext cx="350982" cy="369332"/>
          </a:xfrm>
          <a:prstGeom prst="rect">
            <a:avLst/>
          </a:prstGeom>
          <a:noFill/>
        </p:spPr>
        <p:txBody>
          <a:bodyPr wrap="square" rtlCol="0">
            <a:spAutoFit/>
          </a:bodyPr>
          <a:lstStyle/>
          <a:p>
            <a:r>
              <a:rPr lang="it-IT" dirty="0" smtClean="0"/>
              <a:t>B</a:t>
            </a:r>
            <a:endParaRPr lang="it-IT" dirty="0"/>
          </a:p>
        </p:txBody>
      </p:sp>
      <p:sp>
        <p:nvSpPr>
          <p:cNvPr id="8" name="CasellaDiTesto 7"/>
          <p:cNvSpPr txBox="1"/>
          <p:nvPr/>
        </p:nvSpPr>
        <p:spPr>
          <a:xfrm>
            <a:off x="7980218" y="4350327"/>
            <a:ext cx="332509" cy="369455"/>
          </a:xfrm>
          <a:prstGeom prst="rect">
            <a:avLst/>
          </a:prstGeom>
          <a:noFill/>
        </p:spPr>
        <p:txBody>
          <a:bodyPr wrap="square" rtlCol="0">
            <a:spAutoFit/>
          </a:bodyPr>
          <a:lstStyle/>
          <a:p>
            <a:r>
              <a:rPr lang="it-IT" dirty="0" smtClean="0"/>
              <a:t>C</a:t>
            </a:r>
            <a:endParaRPr lang="it-IT" dirty="0"/>
          </a:p>
        </p:txBody>
      </p:sp>
      <p:sp>
        <p:nvSpPr>
          <p:cNvPr id="9" name="CasellaDiTesto 8"/>
          <p:cNvSpPr txBox="1"/>
          <p:nvPr/>
        </p:nvSpPr>
        <p:spPr>
          <a:xfrm>
            <a:off x="9685483" y="3131127"/>
            <a:ext cx="1416626" cy="369332"/>
          </a:xfrm>
          <a:prstGeom prst="rect">
            <a:avLst/>
          </a:prstGeom>
          <a:noFill/>
        </p:spPr>
        <p:txBody>
          <a:bodyPr wrap="square" rtlCol="0">
            <a:spAutoFit/>
          </a:bodyPr>
          <a:lstStyle/>
          <a:p>
            <a:r>
              <a:rPr lang="it-IT" dirty="0" smtClean="0"/>
              <a:t>W = 100</a:t>
            </a:r>
          </a:p>
        </p:txBody>
      </p:sp>
      <p:sp>
        <p:nvSpPr>
          <p:cNvPr id="10" name="CasellaDiTesto 9"/>
          <p:cNvSpPr txBox="1"/>
          <p:nvPr/>
        </p:nvSpPr>
        <p:spPr>
          <a:xfrm>
            <a:off x="9685483" y="3503147"/>
            <a:ext cx="979054" cy="369332"/>
          </a:xfrm>
          <a:prstGeom prst="rect">
            <a:avLst/>
          </a:prstGeom>
          <a:noFill/>
        </p:spPr>
        <p:txBody>
          <a:bodyPr wrap="square" rtlCol="0">
            <a:spAutoFit/>
          </a:bodyPr>
          <a:lstStyle/>
          <a:p>
            <a:r>
              <a:rPr lang="it-IT" dirty="0" smtClean="0"/>
              <a:t>W = 200</a:t>
            </a:r>
            <a:endParaRPr lang="it-IT" dirty="0"/>
          </a:p>
        </p:txBody>
      </p:sp>
      <p:sp>
        <p:nvSpPr>
          <p:cNvPr id="11" name="CasellaDiTesto 10"/>
          <p:cNvSpPr txBox="1"/>
          <p:nvPr/>
        </p:nvSpPr>
        <p:spPr>
          <a:xfrm>
            <a:off x="9685483" y="4424218"/>
            <a:ext cx="1398153" cy="369332"/>
          </a:xfrm>
          <a:prstGeom prst="rect">
            <a:avLst/>
          </a:prstGeom>
          <a:noFill/>
        </p:spPr>
        <p:txBody>
          <a:bodyPr wrap="square" rtlCol="0">
            <a:spAutoFit/>
          </a:bodyPr>
          <a:lstStyle/>
          <a:p>
            <a:r>
              <a:rPr lang="it-IT" dirty="0" err="1" smtClean="0"/>
              <a:t>Bliss</a:t>
            </a:r>
            <a:r>
              <a:rPr lang="it-IT" dirty="0" smtClean="0"/>
              <a:t> </a:t>
            </a:r>
            <a:r>
              <a:rPr lang="it-IT" dirty="0" err="1" smtClean="0"/>
              <a:t>point</a:t>
            </a:r>
            <a:endParaRPr lang="it-IT" dirty="0"/>
          </a:p>
        </p:txBody>
      </p:sp>
      <p:sp>
        <p:nvSpPr>
          <p:cNvPr id="7" name="Freccia a destra 6"/>
          <p:cNvSpPr/>
          <p:nvPr/>
        </p:nvSpPr>
        <p:spPr>
          <a:xfrm>
            <a:off x="8829962" y="4008582"/>
            <a:ext cx="517237" cy="2493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5526186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smtClean="0"/>
              <a:t>The </a:t>
            </a:r>
            <a:r>
              <a:rPr lang="it-IT" sz="4000" dirty="0" err="1" smtClean="0"/>
              <a:t>policymaker’s</a:t>
            </a:r>
            <a:r>
              <a:rPr lang="it-IT" sz="4000" dirty="0" smtClean="0"/>
              <a:t> </a:t>
            </a:r>
            <a:r>
              <a:rPr lang="it-IT" sz="4000" dirty="0" err="1" smtClean="0"/>
              <a:t>problem</a:t>
            </a:r>
            <a:endParaRPr lang="it-IT" sz="4000" dirty="0"/>
          </a:p>
        </p:txBody>
      </p:sp>
      <mc:AlternateContent xmlns:mc="http://schemas.openxmlformats.org/markup-compatibility/2006" xmlns:a14="http://schemas.microsoft.com/office/drawing/2010/main">
        <mc:Choice Requires="a14">
          <p:sp>
            <p:nvSpPr>
              <p:cNvPr id="3" name="Segnaposto contenuto 2"/>
              <p:cNvSpPr>
                <a:spLocks noGrp="1"/>
              </p:cNvSpPr>
              <p:nvPr>
                <p:ph sz="half" idx="1"/>
              </p:nvPr>
            </p:nvSpPr>
            <p:spPr/>
            <p:txBody>
              <a:bodyPr>
                <a:normAutofit/>
              </a:bodyPr>
              <a:lstStyle/>
              <a:p>
                <a:pPr fontAlgn="base"/>
                <a14:m>
                  <m:oMath xmlns:m="http://schemas.openxmlformats.org/officeDocument/2006/math">
                    <m:func>
                      <m:funcPr>
                        <m:ctrlPr>
                          <a:rPr lang="it-IT" b="0" i="1" smtClean="0">
                            <a:latin typeface="Cambria Math" panose="02040503050406030204" pitchFamily="18" charset="0"/>
                          </a:rPr>
                        </m:ctrlPr>
                      </m:funcPr>
                      <m:fName>
                        <m:limLow>
                          <m:limLowPr>
                            <m:ctrlPr>
                              <a:rPr lang="it-IT" b="0" i="1" smtClean="0">
                                <a:latin typeface="Cambria Math" panose="02040503050406030204" pitchFamily="18" charset="0"/>
                              </a:rPr>
                            </m:ctrlPr>
                          </m:limLowPr>
                          <m:e>
                            <m:r>
                              <m:rPr>
                                <m:sty m:val="p"/>
                              </m:rPr>
                              <a:rPr lang="it-IT" b="0" i="0" smtClean="0">
                                <a:latin typeface="Cambria Math" panose="02040503050406030204" pitchFamily="18" charset="0"/>
                              </a:rPr>
                              <m:t>max</m:t>
                            </m:r>
                          </m:e>
                          <m:lim>
                            <m:r>
                              <a:rPr lang="it-IT" i="1">
                                <a:latin typeface="Cambria Math" panose="02040503050406030204" pitchFamily="18" charset="0"/>
                              </a:rPr>
                              <m:t>𝐸</m:t>
                            </m:r>
                            <m:r>
                              <a:rPr lang="it-IT" i="1">
                                <a:latin typeface="Cambria Math" panose="02040503050406030204" pitchFamily="18" charset="0"/>
                              </a:rPr>
                              <m:t>,</m:t>
                            </m:r>
                            <m:r>
                              <a:rPr lang="it-IT" i="1">
                                <a:latin typeface="Cambria Math" panose="02040503050406030204" pitchFamily="18" charset="0"/>
                                <a:ea typeface="Cambria Math" panose="02040503050406030204" pitchFamily="18" charset="0"/>
                              </a:rPr>
                              <m:t>𝜋</m:t>
                            </m:r>
                          </m:lim>
                        </m:limLow>
                      </m:fName>
                      <m:e>
                        <m:r>
                          <a:rPr lang="it-IT" i="1">
                            <a:latin typeface="Cambria Math" panose="02040503050406030204" pitchFamily="18" charset="0"/>
                          </a:rPr>
                          <m:t>𝑊</m:t>
                        </m:r>
                        <m:d>
                          <m:dPr>
                            <m:ctrlPr>
                              <a:rPr lang="it-IT" i="1">
                                <a:latin typeface="Cambria Math" panose="02040503050406030204" pitchFamily="18" charset="0"/>
                              </a:rPr>
                            </m:ctrlPr>
                          </m:dPr>
                          <m:e>
                            <m:r>
                              <a:rPr lang="it-IT" i="1">
                                <a:latin typeface="Cambria Math" panose="02040503050406030204" pitchFamily="18" charset="0"/>
                              </a:rPr>
                              <m:t>𝐸</m:t>
                            </m:r>
                            <m:r>
                              <a:rPr lang="it-IT" i="1">
                                <a:latin typeface="Cambria Math" panose="02040503050406030204" pitchFamily="18" charset="0"/>
                              </a:rPr>
                              <m:t>,</m:t>
                            </m:r>
                            <m:r>
                              <a:rPr lang="it-IT" i="1">
                                <a:latin typeface="Cambria Math" panose="02040503050406030204" pitchFamily="18" charset="0"/>
                                <a:ea typeface="Cambria Math" panose="02040503050406030204" pitchFamily="18" charset="0"/>
                              </a:rPr>
                              <m:t>𝜋</m:t>
                            </m:r>
                          </m:e>
                        </m:d>
                      </m:e>
                    </m:func>
                  </m:oMath>
                </a14:m>
                <a:endParaRPr lang="it-IT" b="0" i="1" dirty="0" smtClean="0">
                  <a:latin typeface="Cambria Math" panose="02040503050406030204" pitchFamily="18" charset="0"/>
                </a:endParaRPr>
              </a:p>
              <a:p>
                <a:pPr fontAlgn="base"/>
                <a14:m>
                  <m:oMath xmlns:m="http://schemas.openxmlformats.org/officeDocument/2006/math">
                    <m:r>
                      <a:rPr lang="it-IT" i="1" smtClean="0">
                        <a:latin typeface="Cambria Math" panose="02040503050406030204" pitchFamily="18" charset="0"/>
                      </a:rPr>
                      <m:t>𝑠</m:t>
                    </m:r>
                    <m:r>
                      <a:rPr lang="it-IT" b="0" i="1" smtClean="0">
                        <a:latin typeface="Cambria Math" panose="02040503050406030204" pitchFamily="18" charset="0"/>
                      </a:rPr>
                      <m:t>𝑢𝑏𝑗𝑒𝑐𝑡</m:t>
                    </m:r>
                    <m:r>
                      <a:rPr lang="it-IT" b="0" i="1" smtClean="0">
                        <a:latin typeface="Cambria Math" panose="02040503050406030204" pitchFamily="18" charset="0"/>
                      </a:rPr>
                      <m:t> </m:t>
                    </m:r>
                    <m:r>
                      <a:rPr lang="it-IT" b="0" i="1" smtClean="0">
                        <a:latin typeface="Cambria Math" panose="02040503050406030204" pitchFamily="18" charset="0"/>
                      </a:rPr>
                      <m:t>𝑡𝑜</m:t>
                    </m:r>
                    <m:r>
                      <a:rPr lang="it-IT" b="0" i="1" smtClean="0">
                        <a:latin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𝜋</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𝜋</m:t>
                    </m:r>
                    <m:d>
                      <m:dPr>
                        <m:ctrlPr>
                          <a:rPr lang="it-IT" b="0" i="1" smtClean="0">
                            <a:latin typeface="Cambria Math" panose="02040503050406030204" pitchFamily="18" charset="0"/>
                            <a:ea typeface="Cambria Math" panose="02040503050406030204" pitchFamily="18" charset="0"/>
                          </a:rPr>
                        </m:ctrlPr>
                      </m:dPr>
                      <m:e>
                        <m:r>
                          <a:rPr lang="it-IT" b="0" i="1" smtClean="0">
                            <a:latin typeface="Cambria Math" panose="02040503050406030204" pitchFamily="18" charset="0"/>
                            <a:ea typeface="Cambria Math" panose="02040503050406030204" pitchFamily="18" charset="0"/>
                          </a:rPr>
                          <m:t>𝐸</m:t>
                        </m:r>
                      </m:e>
                    </m:d>
                  </m:oMath>
                </a14:m>
                <a:endParaRPr lang="it-IT" b="0" dirty="0" smtClean="0">
                  <a:ea typeface="Cambria Math" panose="02040503050406030204" pitchFamily="18" charset="0"/>
                </a:endParaRPr>
              </a:p>
              <a:p>
                <a:pPr fontAlgn="base"/>
                <a14:m>
                  <m:oMath xmlns:m="http://schemas.openxmlformats.org/officeDocument/2006/math">
                    <m:f>
                      <m:fPr>
                        <m:ctrlPr>
                          <a:rPr lang="it-IT" b="0" i="1" smtClean="0">
                            <a:latin typeface="Cambria Math" panose="02040503050406030204" pitchFamily="18" charset="0"/>
                            <a:ea typeface="Cambria Math" panose="02040503050406030204" pitchFamily="18" charset="0"/>
                          </a:rPr>
                        </m:ctrlPr>
                      </m:fPr>
                      <m:num>
                        <m:r>
                          <a:rPr lang="it-IT" b="0" i="1" smtClean="0">
                            <a:latin typeface="Cambria Math" panose="02040503050406030204" pitchFamily="18" charset="0"/>
                            <a:ea typeface="Cambria Math" panose="02040503050406030204" pitchFamily="18" charset="0"/>
                          </a:rPr>
                          <m:t>𝑑</m:t>
                        </m:r>
                        <m:r>
                          <a:rPr lang="it-IT" i="1">
                            <a:latin typeface="Cambria Math" panose="02040503050406030204" pitchFamily="18" charset="0"/>
                            <a:ea typeface="Cambria Math" panose="02040503050406030204" pitchFamily="18" charset="0"/>
                          </a:rPr>
                          <m:t>𝜋</m:t>
                        </m:r>
                      </m:num>
                      <m:den>
                        <m:r>
                          <a:rPr lang="it-IT" b="0" i="1" smtClean="0">
                            <a:latin typeface="Cambria Math" panose="02040503050406030204" pitchFamily="18" charset="0"/>
                            <a:ea typeface="Cambria Math" panose="02040503050406030204" pitchFamily="18" charset="0"/>
                          </a:rPr>
                          <m:t>𝑑𝐸</m:t>
                        </m:r>
                      </m:den>
                    </m:f>
                    <m:r>
                      <a:rPr lang="it-IT" i="1">
                        <a:latin typeface="Cambria Math" panose="02040503050406030204" pitchFamily="18" charset="0"/>
                        <a:ea typeface="Cambria Math" panose="02040503050406030204" pitchFamily="18" charset="0"/>
                      </a:rPr>
                      <m:t>&gt;0</m:t>
                    </m:r>
                  </m:oMath>
                </a14:m>
                <a:endParaRPr lang="it-IT" dirty="0" smtClean="0">
                  <a:ea typeface="Cambria Math" panose="02040503050406030204" pitchFamily="18" charset="0"/>
                </a:endParaRPr>
              </a:p>
              <a:p>
                <a:pPr fontAlgn="base"/>
                <a:endParaRPr lang="it-IT" dirty="0" smtClean="0"/>
              </a:p>
              <a:p>
                <a:pPr fontAlgn="base"/>
                <a14:m>
                  <m:oMath xmlns:m="http://schemas.openxmlformats.org/officeDocument/2006/math">
                    <m:func>
                      <m:funcPr>
                        <m:ctrlPr>
                          <a:rPr lang="it-IT" i="1">
                            <a:latin typeface="Cambria Math" panose="02040503050406030204" pitchFamily="18" charset="0"/>
                          </a:rPr>
                        </m:ctrlPr>
                      </m:funcPr>
                      <m:fName>
                        <m:limLow>
                          <m:limLowPr>
                            <m:ctrlPr>
                              <a:rPr lang="it-IT" i="1">
                                <a:latin typeface="Cambria Math" panose="02040503050406030204" pitchFamily="18" charset="0"/>
                              </a:rPr>
                            </m:ctrlPr>
                          </m:limLowPr>
                          <m:e>
                            <m:r>
                              <m:rPr>
                                <m:sty m:val="p"/>
                              </m:rPr>
                              <a:rPr lang="it-IT">
                                <a:latin typeface="Cambria Math" panose="02040503050406030204" pitchFamily="18" charset="0"/>
                              </a:rPr>
                              <m:t>max</m:t>
                            </m:r>
                          </m:e>
                          <m:lim>
                            <m:r>
                              <a:rPr lang="it-IT" i="1">
                                <a:latin typeface="Cambria Math" panose="02040503050406030204" pitchFamily="18" charset="0"/>
                              </a:rPr>
                              <m:t>𝐸</m:t>
                            </m:r>
                            <m:r>
                              <a:rPr lang="it-IT" i="1">
                                <a:latin typeface="Cambria Math" panose="02040503050406030204" pitchFamily="18" charset="0"/>
                              </a:rPr>
                              <m:t>,</m:t>
                            </m:r>
                            <m:r>
                              <a:rPr lang="it-IT" i="1">
                                <a:latin typeface="Cambria Math" panose="02040503050406030204" pitchFamily="18" charset="0"/>
                                <a:ea typeface="Cambria Math" panose="02040503050406030204" pitchFamily="18" charset="0"/>
                              </a:rPr>
                              <m:t>𝜋</m:t>
                            </m:r>
                          </m:lim>
                        </m:limLow>
                      </m:fName>
                      <m:e>
                        <m:d>
                          <m:dPr>
                            <m:ctrlPr>
                              <a:rPr lang="it-IT" i="1">
                                <a:latin typeface="Cambria Math" panose="02040503050406030204" pitchFamily="18" charset="0"/>
                              </a:rPr>
                            </m:ctrlPr>
                          </m:dPr>
                          <m:e>
                            <m:sSup>
                              <m:sSupPr>
                                <m:ctrlPr>
                                  <a:rPr lang="it-IT" i="1">
                                    <a:latin typeface="Cambria Math" panose="02040503050406030204" pitchFamily="18" charset="0"/>
                                  </a:rPr>
                                </m:ctrlPr>
                              </m:sSupPr>
                              <m:e>
                                <m:r>
                                  <a:rPr lang="it-IT" i="1">
                                    <a:latin typeface="Cambria Math" panose="02040503050406030204" pitchFamily="18" charset="0"/>
                                  </a:rPr>
                                  <m:t>𝐸</m:t>
                                </m:r>
                              </m:e>
                              <m:sup>
                                <m:r>
                                  <a:rPr lang="it-IT" i="1">
                                    <a:latin typeface="Cambria Math" panose="02040503050406030204" pitchFamily="18" charset="0"/>
                                  </a:rPr>
                                  <m:t>2</m:t>
                                </m:r>
                              </m:sup>
                            </m:sSup>
                            <m:r>
                              <a:rPr lang="it-IT" i="1">
                                <a:latin typeface="Cambria Math" panose="02040503050406030204" pitchFamily="18" charset="0"/>
                              </a:rPr>
                              <m:t>−</m:t>
                            </m:r>
                            <m:sSup>
                              <m:sSupPr>
                                <m:ctrlPr>
                                  <a:rPr lang="it-IT" i="1">
                                    <a:latin typeface="Cambria Math" panose="02040503050406030204" pitchFamily="18" charset="0"/>
                                  </a:rPr>
                                </m:ctrlPr>
                              </m:sSupPr>
                              <m:e>
                                <m:r>
                                  <a:rPr lang="it-IT" i="1">
                                    <a:latin typeface="Cambria Math" panose="02040503050406030204" pitchFamily="18" charset="0"/>
                                    <a:ea typeface="Cambria Math" panose="02040503050406030204" pitchFamily="18" charset="0"/>
                                  </a:rPr>
                                  <m:t>𝜋</m:t>
                                </m:r>
                              </m:e>
                              <m:sup>
                                <m:r>
                                  <a:rPr lang="it-IT" i="1">
                                    <a:latin typeface="Cambria Math" panose="02040503050406030204" pitchFamily="18" charset="0"/>
                                  </a:rPr>
                                  <m:t>2</m:t>
                                </m:r>
                              </m:sup>
                            </m:sSup>
                          </m:e>
                        </m:d>
                      </m:e>
                    </m:func>
                  </m:oMath>
                </a14:m>
                <a:endParaRPr lang="it-IT" i="1" dirty="0">
                  <a:latin typeface="Cambria Math" panose="02040503050406030204" pitchFamily="18" charset="0"/>
                </a:endParaRPr>
              </a:p>
              <a:p>
                <a:pPr fontAlgn="base"/>
                <a14:m>
                  <m:oMath xmlns:m="http://schemas.openxmlformats.org/officeDocument/2006/math">
                    <m:r>
                      <a:rPr lang="it-IT" i="1">
                        <a:latin typeface="Cambria Math" panose="02040503050406030204" pitchFamily="18" charset="0"/>
                      </a:rPr>
                      <m:t>𝑠𝑢𝑏𝑗𝑒𝑐𝑡</m:t>
                    </m:r>
                    <m:r>
                      <a:rPr lang="it-IT" i="1">
                        <a:latin typeface="Cambria Math" panose="02040503050406030204" pitchFamily="18" charset="0"/>
                      </a:rPr>
                      <m:t> </m:t>
                    </m:r>
                    <m:r>
                      <a:rPr lang="it-IT" i="1">
                        <a:latin typeface="Cambria Math" panose="02040503050406030204" pitchFamily="18" charset="0"/>
                      </a:rPr>
                      <m:t>𝑡𝑜</m:t>
                    </m:r>
                    <m:r>
                      <a:rPr lang="it-IT" i="1">
                        <a:latin typeface="Cambria Math" panose="02040503050406030204" pitchFamily="18" charset="0"/>
                      </a:rPr>
                      <m:t> </m:t>
                    </m:r>
                    <m:r>
                      <a:rPr lang="it-IT" i="1">
                        <a:latin typeface="Cambria Math" panose="02040503050406030204" pitchFamily="18" charset="0"/>
                        <a:ea typeface="Cambria Math" panose="02040503050406030204" pitchFamily="18" charset="0"/>
                      </a:rPr>
                      <m:t>𝜋</m:t>
                    </m:r>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𝜋</m:t>
                    </m:r>
                    <m:d>
                      <m:dPr>
                        <m:ctrlPr>
                          <a:rPr lang="it-IT" i="1">
                            <a:latin typeface="Cambria Math" panose="02040503050406030204" pitchFamily="18" charset="0"/>
                            <a:ea typeface="Cambria Math" panose="02040503050406030204" pitchFamily="18" charset="0"/>
                          </a:rPr>
                        </m:ctrlPr>
                      </m:dPr>
                      <m:e>
                        <m:r>
                          <a:rPr lang="it-IT" i="1">
                            <a:latin typeface="Cambria Math" panose="02040503050406030204" pitchFamily="18" charset="0"/>
                            <a:ea typeface="Cambria Math" panose="02040503050406030204" pitchFamily="18" charset="0"/>
                          </a:rPr>
                          <m:t>𝐸</m:t>
                        </m:r>
                      </m:e>
                    </m:d>
                  </m:oMath>
                </a14:m>
                <a:endParaRPr lang="it-IT" dirty="0">
                  <a:ea typeface="Cambria Math" panose="02040503050406030204" pitchFamily="18" charset="0"/>
                </a:endParaRPr>
              </a:p>
              <a:p>
                <a:pPr fontAlgn="base"/>
                <a14:m>
                  <m:oMath xmlns:m="http://schemas.openxmlformats.org/officeDocument/2006/math">
                    <m:r>
                      <a:rPr lang="it-IT" i="1">
                        <a:latin typeface="Cambria Math" panose="02040503050406030204" pitchFamily="18" charset="0"/>
                        <a:ea typeface="Cambria Math" panose="02040503050406030204" pitchFamily="18" charset="0"/>
                      </a:rPr>
                      <m:t>𝑑</m:t>
                    </m:r>
                    <m:r>
                      <a:rPr lang="it-IT" i="1">
                        <a:latin typeface="Cambria Math" panose="02040503050406030204" pitchFamily="18" charset="0"/>
                        <a:ea typeface="Cambria Math" panose="02040503050406030204" pitchFamily="18" charset="0"/>
                      </a:rPr>
                      <m:t>𝜋</m:t>
                    </m:r>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𝑑𝐸</m:t>
                    </m:r>
                    <m:r>
                      <a:rPr lang="it-IT" i="1">
                        <a:latin typeface="Cambria Math" panose="02040503050406030204" pitchFamily="18" charset="0"/>
                        <a:ea typeface="Cambria Math" panose="02040503050406030204" pitchFamily="18" charset="0"/>
                      </a:rPr>
                      <m:t>&gt;0</m:t>
                    </m:r>
                  </m:oMath>
                </a14:m>
                <a:endParaRPr lang="it-IT" dirty="0"/>
              </a:p>
              <a:p>
                <a:pPr fontAlgn="base"/>
                <a:endParaRPr lang="it-IT" dirty="0" smtClean="0"/>
              </a:p>
            </p:txBody>
          </p:sp>
        </mc:Choice>
        <mc:Fallback xmlns="">
          <p:sp>
            <p:nvSpPr>
              <p:cNvPr id="3" name="Segnaposto contenuto 2"/>
              <p:cNvSpPr>
                <a:spLocks noGrp="1" noRot="1" noChangeAspect="1" noMove="1" noResize="1" noEditPoints="1" noAdjustHandles="1" noChangeArrowheads="1" noChangeShapeType="1" noTextEdit="1"/>
              </p:cNvSpPr>
              <p:nvPr>
                <p:ph sz="half" idx="1"/>
              </p:nvPr>
            </p:nvSpPr>
            <p:spPr>
              <a:blipFill>
                <a:blip r:embed="rId2"/>
                <a:stretch>
                  <a:fillRect/>
                </a:stretch>
              </a:blipFill>
            </p:spPr>
            <p:txBody>
              <a:bodyPr/>
              <a:lstStyle/>
              <a:p>
                <a:r>
                  <a:rPr lang="it-IT">
                    <a:noFill/>
                  </a:rPr>
                  <a:t> </a:t>
                </a:r>
              </a:p>
            </p:txBody>
          </p:sp>
        </mc:Fallback>
      </mc:AlternateContent>
      <p:pic>
        <p:nvPicPr>
          <p:cNvPr id="7" name="Immagine 6"/>
          <p:cNvPicPr>
            <a:picLocks noChangeAspect="1"/>
          </p:cNvPicPr>
          <p:nvPr/>
        </p:nvPicPr>
        <p:blipFill>
          <a:blip r:embed="rId3"/>
          <a:stretch>
            <a:fillRect/>
          </a:stretch>
        </p:blipFill>
        <p:spPr>
          <a:xfrm>
            <a:off x="6440487" y="679739"/>
            <a:ext cx="5225040" cy="5788334"/>
          </a:xfrm>
          <a:prstGeom prst="rect">
            <a:avLst/>
          </a:prstGeom>
        </p:spPr>
      </p:pic>
    </p:spTree>
    <p:extLst>
      <p:ext uri="{BB962C8B-B14F-4D97-AF65-F5344CB8AC3E}">
        <p14:creationId xmlns:p14="http://schemas.microsoft.com/office/powerpoint/2010/main" val="18246976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What</a:t>
            </a:r>
            <a:r>
              <a:rPr lang="it-IT" dirty="0" smtClean="0"/>
              <a:t> </a:t>
            </a:r>
            <a:r>
              <a:rPr lang="it-IT" dirty="0" err="1" smtClean="0"/>
              <a:t>happened</a:t>
            </a:r>
            <a:r>
              <a:rPr lang="it-IT" dirty="0" smtClean="0"/>
              <a:t> to the Phillips curve?</a:t>
            </a:r>
            <a:endParaRPr lang="it-IT" dirty="0"/>
          </a:p>
        </p:txBody>
      </p:sp>
      <p:sp>
        <p:nvSpPr>
          <p:cNvPr id="3" name="Segnaposto contenuto 2"/>
          <p:cNvSpPr>
            <a:spLocks noGrp="1"/>
          </p:cNvSpPr>
          <p:nvPr>
            <p:ph sz="half" idx="1"/>
          </p:nvPr>
        </p:nvSpPr>
        <p:spPr>
          <a:xfrm>
            <a:off x="461818" y="1825624"/>
            <a:ext cx="5557982" cy="4845772"/>
          </a:xfrm>
        </p:spPr>
        <p:txBody>
          <a:bodyPr>
            <a:normAutofit fontScale="62500" lnSpcReduction="20000"/>
          </a:bodyPr>
          <a:lstStyle/>
          <a:p>
            <a:pPr fontAlgn="base"/>
            <a:r>
              <a:rPr lang="en-GB" dirty="0"/>
              <a:t>In his presidential address to the American Economic Association in December 1967, Milton Friedman provided an explanation for why the </a:t>
            </a:r>
            <a:r>
              <a:rPr lang="en-GB" dirty="0">
                <a:solidFill>
                  <a:srgbClr val="FF0000"/>
                </a:solidFill>
              </a:rPr>
              <a:t>Phillips curve is not stable. </a:t>
            </a:r>
            <a:endParaRPr lang="it-IT" dirty="0">
              <a:solidFill>
                <a:srgbClr val="FF0000"/>
              </a:solidFill>
            </a:endParaRPr>
          </a:p>
          <a:p>
            <a:pPr fontAlgn="base"/>
            <a:r>
              <a:rPr lang="en-GB" dirty="0"/>
              <a:t>He referred to the recent experience in the US. Since 1966 unemployment had been steady, averaging 3.7%, but inflation had increased from 3.0% to 4.2%. He said that the only way unemployment could be kept as low </a:t>
            </a:r>
            <a:r>
              <a:rPr lang="en-GB" dirty="0">
                <a:solidFill>
                  <a:srgbClr val="FF0000"/>
                </a:solidFill>
              </a:rPr>
              <a:t>as 3% was by allowing inflation to keep increasing: ‘There is always a temporary trade-off between inflation and unemployment; there is no permanent trade-off</a:t>
            </a:r>
            <a:r>
              <a:rPr lang="en-GB" dirty="0"/>
              <a:t>,’ he claimed.</a:t>
            </a:r>
            <a:endParaRPr lang="it-IT" dirty="0"/>
          </a:p>
          <a:p>
            <a:pPr fontAlgn="base"/>
            <a:r>
              <a:rPr lang="en-GB" dirty="0"/>
              <a:t>If there is no permanent trade-off, then the Phillips curve is not a feasible set in the same way as the feasible consumption frontier was: the feasible consumption frontier stays in place when a different point on it is chosen. </a:t>
            </a:r>
            <a:endParaRPr lang="it-IT" dirty="0"/>
          </a:p>
          <a:p>
            <a:pPr fontAlgn="base"/>
            <a:r>
              <a:rPr lang="en-GB" dirty="0"/>
              <a:t>By contrast, Friedman, supported by evidence from many countries from the late 1960s, showed that if a government tries to keep unemployment ‘too low’ the result will be not just higher inflation, but rising inflation as well.</a:t>
            </a:r>
            <a:endParaRPr lang="it-IT" dirty="0"/>
          </a:p>
          <a:p>
            <a:endParaRPr lang="it-IT" dirty="0"/>
          </a:p>
        </p:txBody>
      </p:sp>
      <p:pic>
        <p:nvPicPr>
          <p:cNvPr id="5" name="Immagine 4"/>
          <p:cNvPicPr>
            <a:picLocks noChangeAspect="1"/>
          </p:cNvPicPr>
          <p:nvPr/>
        </p:nvPicPr>
        <p:blipFill>
          <a:blip r:embed="rId2"/>
          <a:stretch>
            <a:fillRect/>
          </a:stretch>
        </p:blipFill>
        <p:spPr>
          <a:xfrm>
            <a:off x="6194857" y="1461221"/>
            <a:ext cx="5362575" cy="5210175"/>
          </a:xfrm>
          <a:prstGeom prst="rect">
            <a:avLst/>
          </a:prstGeom>
        </p:spPr>
      </p:pic>
    </p:spTree>
    <p:extLst>
      <p:ext uri="{BB962C8B-B14F-4D97-AF65-F5344CB8AC3E}">
        <p14:creationId xmlns:p14="http://schemas.microsoft.com/office/powerpoint/2010/main" val="1986906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olo 12"/>
          <p:cNvSpPr>
            <a:spLocks noGrp="1"/>
          </p:cNvSpPr>
          <p:nvPr>
            <p:ph type="title"/>
          </p:nvPr>
        </p:nvSpPr>
        <p:spPr/>
        <p:txBody>
          <a:bodyPr/>
          <a:lstStyle/>
          <a:p>
            <a:r>
              <a:rPr lang="it-IT" dirty="0" err="1" smtClean="0"/>
              <a:t>Introducing</a:t>
            </a:r>
            <a:r>
              <a:rPr lang="it-IT" dirty="0" smtClean="0"/>
              <a:t> </a:t>
            </a:r>
            <a:r>
              <a:rPr lang="it-IT" dirty="0" err="1" smtClean="0"/>
              <a:t>inflation</a:t>
            </a:r>
            <a:r>
              <a:rPr lang="it-IT" dirty="0" smtClean="0"/>
              <a:t> </a:t>
            </a:r>
            <a:r>
              <a:rPr lang="it-IT" dirty="0" err="1" smtClean="0"/>
              <a:t>expectations</a:t>
            </a:r>
            <a:endParaRPr lang="it-IT" dirty="0"/>
          </a:p>
        </p:txBody>
      </p:sp>
      <p:sp>
        <p:nvSpPr>
          <p:cNvPr id="10" name="Segnaposto contenuto 9"/>
          <p:cNvSpPr>
            <a:spLocks noGrp="1"/>
          </p:cNvSpPr>
          <p:nvPr>
            <p:ph sz="half" idx="1"/>
          </p:nvPr>
        </p:nvSpPr>
        <p:spPr/>
        <p:txBody>
          <a:bodyPr>
            <a:normAutofit fontScale="70000" lnSpcReduction="20000"/>
          </a:bodyPr>
          <a:lstStyle/>
          <a:p>
            <a:r>
              <a:rPr lang="en-GB" dirty="0"/>
              <a:t>We introduce the role of expected inflation by returning to the Phillips curve. Look at Figure 15.7. </a:t>
            </a:r>
            <a:endParaRPr lang="en-GB" dirty="0" smtClean="0"/>
          </a:p>
          <a:p>
            <a:r>
              <a:rPr lang="en-GB" dirty="0" smtClean="0"/>
              <a:t>You </a:t>
            </a:r>
            <a:r>
              <a:rPr lang="en-GB" dirty="0"/>
              <a:t>will notice that at the labour market equilibrium with an unemployment rate of 6%, the inflation rate is 3% and not zero as in Figure 15.4d. </a:t>
            </a:r>
            <a:endParaRPr lang="en-GB" dirty="0" smtClean="0"/>
          </a:p>
          <a:p>
            <a:r>
              <a:rPr lang="en-GB" dirty="0" smtClean="0"/>
              <a:t>If </a:t>
            </a:r>
            <a:r>
              <a:rPr lang="en-GB" dirty="0"/>
              <a:t>wage- and price-setters expect prices to rise by 3% per annum, and the level of aggregate demand is ‘normal’ and keeps unemployment at 6%, then the economy can remain at the labour market equilibrium with inflation remaining constant at 3% per annum. </a:t>
            </a:r>
            <a:endParaRPr lang="en-GB" dirty="0" smtClean="0"/>
          </a:p>
          <a:p>
            <a:r>
              <a:rPr lang="en-GB" dirty="0" smtClean="0"/>
              <a:t>Every </a:t>
            </a:r>
            <a:r>
              <a:rPr lang="en-GB" dirty="0"/>
              <a:t>year, wages and prices will rise by 3% and the real wage will remain at the intersection of the wage- and price-setting curves. </a:t>
            </a:r>
            <a:r>
              <a:rPr lang="it-IT" dirty="0" err="1"/>
              <a:t>This</a:t>
            </a:r>
            <a:r>
              <a:rPr lang="it-IT" dirty="0"/>
              <a:t> </a:t>
            </a:r>
            <a:r>
              <a:rPr lang="it-IT" dirty="0" err="1"/>
              <a:t>is</a:t>
            </a:r>
            <a:r>
              <a:rPr lang="it-IT" dirty="0"/>
              <a:t> </a:t>
            </a:r>
            <a:r>
              <a:rPr lang="it-IT" dirty="0" err="1"/>
              <a:t>point</a:t>
            </a:r>
            <a:r>
              <a:rPr lang="it-IT" dirty="0"/>
              <a:t> A.</a:t>
            </a:r>
          </a:p>
          <a:p>
            <a:endParaRPr lang="it-IT" dirty="0"/>
          </a:p>
        </p:txBody>
      </p:sp>
      <p:pic>
        <p:nvPicPr>
          <p:cNvPr id="15" name="Immagine 14"/>
          <p:cNvPicPr>
            <a:picLocks noChangeAspect="1"/>
          </p:cNvPicPr>
          <p:nvPr/>
        </p:nvPicPr>
        <p:blipFill>
          <a:blip r:embed="rId2"/>
          <a:stretch>
            <a:fillRect/>
          </a:stretch>
        </p:blipFill>
        <p:spPr>
          <a:xfrm>
            <a:off x="6372946" y="1501775"/>
            <a:ext cx="5191125" cy="5276850"/>
          </a:xfrm>
          <a:prstGeom prst="rect">
            <a:avLst/>
          </a:prstGeom>
        </p:spPr>
      </p:pic>
    </p:spTree>
    <p:extLst>
      <p:ext uri="{BB962C8B-B14F-4D97-AF65-F5344CB8AC3E}">
        <p14:creationId xmlns:p14="http://schemas.microsoft.com/office/powerpoint/2010/main" val="42201015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olo 12"/>
          <p:cNvSpPr>
            <a:spLocks noGrp="1"/>
          </p:cNvSpPr>
          <p:nvPr>
            <p:ph type="title"/>
          </p:nvPr>
        </p:nvSpPr>
        <p:spPr/>
        <p:txBody>
          <a:bodyPr/>
          <a:lstStyle/>
          <a:p>
            <a:r>
              <a:rPr lang="it-IT" dirty="0" err="1" smtClean="0"/>
              <a:t>Introducing</a:t>
            </a:r>
            <a:r>
              <a:rPr lang="it-IT" dirty="0" smtClean="0"/>
              <a:t> </a:t>
            </a:r>
            <a:r>
              <a:rPr lang="it-IT" dirty="0" err="1" smtClean="0"/>
              <a:t>inflation</a:t>
            </a:r>
            <a:r>
              <a:rPr lang="it-IT" dirty="0" smtClean="0"/>
              <a:t> </a:t>
            </a:r>
            <a:r>
              <a:rPr lang="it-IT" dirty="0" err="1" smtClean="0"/>
              <a:t>expectations</a:t>
            </a:r>
            <a:r>
              <a:rPr lang="it-IT" dirty="0" smtClean="0"/>
              <a:t> (2)</a:t>
            </a:r>
            <a:endParaRPr lang="it-IT" dirty="0"/>
          </a:p>
        </p:txBody>
      </p:sp>
      <p:sp>
        <p:nvSpPr>
          <p:cNvPr id="10" name="Segnaposto contenuto 9"/>
          <p:cNvSpPr>
            <a:spLocks noGrp="1"/>
          </p:cNvSpPr>
          <p:nvPr>
            <p:ph sz="half" idx="1"/>
          </p:nvPr>
        </p:nvSpPr>
        <p:spPr/>
        <p:txBody>
          <a:bodyPr>
            <a:normAutofit fontScale="70000" lnSpcReduction="20000"/>
          </a:bodyPr>
          <a:lstStyle/>
          <a:p>
            <a:r>
              <a:rPr lang="en-GB" dirty="0"/>
              <a:t>Now consider a boom, which takes the economy to lower unemployment at point B. </a:t>
            </a:r>
            <a:endParaRPr lang="en-GB" dirty="0" smtClean="0"/>
          </a:p>
          <a:p>
            <a:r>
              <a:rPr lang="en-GB" dirty="0" smtClean="0"/>
              <a:t>What </a:t>
            </a:r>
            <a:r>
              <a:rPr lang="en-GB" dirty="0"/>
              <a:t>will happen to inflation? Workers expect prices to rise by 3% and will require a nominal wage increase of 3% just to keep their real wage un­changed. But they require an additional 2% rise to give them an expected real wage rise on the wage-setting curve, so wages increase by 5%. </a:t>
            </a:r>
            <a:endParaRPr lang="en-GB" dirty="0" smtClean="0"/>
          </a:p>
          <a:p>
            <a:r>
              <a:rPr lang="en-GB" dirty="0" smtClean="0"/>
              <a:t>With </a:t>
            </a:r>
            <a:r>
              <a:rPr lang="en-GB" dirty="0"/>
              <a:t>their costs rising by 5%, firms will increase prices by 5%. In the boom, inflation will be 5%. This gives a Phillips curve like the one we have seen before. The only differ­ence is that inflation at labour market equilibrium is 3% rather than zero.</a:t>
            </a:r>
            <a:endParaRPr lang="it-IT" dirty="0"/>
          </a:p>
          <a:p>
            <a:endParaRPr lang="it-IT" dirty="0"/>
          </a:p>
        </p:txBody>
      </p:sp>
      <p:pic>
        <p:nvPicPr>
          <p:cNvPr id="2" name="Immagine 1"/>
          <p:cNvPicPr>
            <a:picLocks noChangeAspect="1"/>
          </p:cNvPicPr>
          <p:nvPr/>
        </p:nvPicPr>
        <p:blipFill>
          <a:blip r:embed="rId2"/>
          <a:stretch>
            <a:fillRect/>
          </a:stretch>
        </p:blipFill>
        <p:spPr>
          <a:xfrm>
            <a:off x="6019800" y="1348581"/>
            <a:ext cx="5305425" cy="5305425"/>
          </a:xfrm>
          <a:prstGeom prst="rect">
            <a:avLst/>
          </a:prstGeom>
        </p:spPr>
      </p:pic>
    </p:spTree>
    <p:extLst>
      <p:ext uri="{BB962C8B-B14F-4D97-AF65-F5344CB8AC3E}">
        <p14:creationId xmlns:p14="http://schemas.microsoft.com/office/powerpoint/2010/main" val="19138980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Supply and </a:t>
            </a:r>
            <a:r>
              <a:rPr lang="it-IT" dirty="0" err="1" smtClean="0"/>
              <a:t>demand</a:t>
            </a:r>
            <a:r>
              <a:rPr lang="it-IT" dirty="0" smtClean="0"/>
              <a:t> shocks</a:t>
            </a:r>
            <a:endParaRPr lang="it-IT" dirty="0"/>
          </a:p>
        </p:txBody>
      </p:sp>
      <p:sp>
        <p:nvSpPr>
          <p:cNvPr id="6" name="Segnaposto contenuto 5"/>
          <p:cNvSpPr>
            <a:spLocks noGrp="1"/>
          </p:cNvSpPr>
          <p:nvPr>
            <p:ph idx="1"/>
          </p:nvPr>
        </p:nvSpPr>
        <p:spPr>
          <a:xfrm>
            <a:off x="838200" y="1825625"/>
            <a:ext cx="10515600" cy="4759902"/>
          </a:xfrm>
        </p:spPr>
        <p:txBody>
          <a:bodyPr>
            <a:normAutofit fontScale="85000" lnSpcReduction="20000"/>
          </a:bodyPr>
          <a:lstStyle/>
          <a:p>
            <a:pPr fontAlgn="base"/>
            <a:r>
              <a:rPr lang="en-GB" dirty="0"/>
              <a:t>Friedman was correct in two ways:</a:t>
            </a:r>
            <a:endParaRPr lang="it-IT" dirty="0"/>
          </a:p>
          <a:p>
            <a:pPr lvl="0" fontAlgn="base"/>
            <a:r>
              <a:rPr lang="en-GB" dirty="0"/>
              <a:t>Expected inflation shifts the Phillips curve.</a:t>
            </a:r>
            <a:endParaRPr lang="it-IT" dirty="0"/>
          </a:p>
          <a:p>
            <a:pPr lvl="0" fontAlgn="base"/>
            <a:r>
              <a:rPr lang="en-GB" dirty="0"/>
              <a:t>Policymakers were wrong to think of the Phillips curve as a feasible set from which they could simply select the most electorally popular combination of inflation and unemployment.</a:t>
            </a:r>
            <a:endParaRPr lang="it-IT" dirty="0"/>
          </a:p>
          <a:p>
            <a:pPr fontAlgn="base"/>
            <a:r>
              <a:rPr lang="en-GB" dirty="0"/>
              <a:t>But </a:t>
            </a:r>
            <a:r>
              <a:rPr lang="en-GB" dirty="0">
                <a:solidFill>
                  <a:srgbClr val="FF0000"/>
                </a:solidFill>
              </a:rPr>
              <a:t>there are other causes of high and rising inflation</a:t>
            </a:r>
            <a:r>
              <a:rPr lang="en-GB" dirty="0"/>
              <a:t>. </a:t>
            </a:r>
            <a:endParaRPr lang="en-GB" dirty="0" smtClean="0"/>
          </a:p>
          <a:p>
            <a:pPr fontAlgn="base"/>
            <a:r>
              <a:rPr lang="en-GB" dirty="0" smtClean="0"/>
              <a:t>The </a:t>
            </a:r>
            <a:r>
              <a:rPr lang="en-GB" dirty="0"/>
              <a:t>Phillips curve will shift up if the price-setting curve shifts down or the wage-setting curve shifts up. Recall Figure 15.2: if the power of owners of firms relative to consumers increases, the marketing department raises prices and kicks off a wage-price spiral. In that example, owners of firms in the home economy became more powerful because the government adopted policies that made it more difficult for foreign firms to enter the economy. Similarly, a wage-price spiral can begin if the power of employees increases relative to owners—as would be the case if trade unions become more powerful and exercise that power to achieve higher wage increases from the HR department.</a:t>
            </a:r>
            <a:endParaRPr lang="it-IT" dirty="0"/>
          </a:p>
          <a:p>
            <a:endParaRPr lang="it-IT" dirty="0"/>
          </a:p>
        </p:txBody>
      </p:sp>
    </p:spTree>
    <p:extLst>
      <p:ext uri="{BB962C8B-B14F-4D97-AF65-F5344CB8AC3E}">
        <p14:creationId xmlns:p14="http://schemas.microsoft.com/office/powerpoint/2010/main" val="9411490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Supply and </a:t>
            </a:r>
            <a:r>
              <a:rPr lang="it-IT" dirty="0" err="1"/>
              <a:t>demand</a:t>
            </a:r>
            <a:r>
              <a:rPr lang="it-IT" dirty="0"/>
              <a:t> </a:t>
            </a:r>
            <a:r>
              <a:rPr lang="it-IT" dirty="0" smtClean="0"/>
              <a:t>shocks (2)</a:t>
            </a:r>
            <a:endParaRPr lang="it-IT" dirty="0"/>
          </a:p>
        </p:txBody>
      </p:sp>
      <p:sp>
        <p:nvSpPr>
          <p:cNvPr id="3" name="Segnaposto contenuto 2"/>
          <p:cNvSpPr>
            <a:spLocks noGrp="1"/>
          </p:cNvSpPr>
          <p:nvPr>
            <p:ph idx="1"/>
          </p:nvPr>
        </p:nvSpPr>
        <p:spPr/>
        <p:txBody>
          <a:bodyPr>
            <a:normAutofit fontScale="85000" lnSpcReduction="20000"/>
          </a:bodyPr>
          <a:lstStyle/>
          <a:p>
            <a:pPr fontAlgn="base"/>
            <a:r>
              <a:rPr lang="en-GB" dirty="0"/>
              <a:t>Shocks that move the Phillips curve by changing the labour market equilibrium are described as </a:t>
            </a:r>
            <a:r>
              <a:rPr lang="en-GB" b="1" dirty="0"/>
              <a:t>supply shocks</a:t>
            </a:r>
            <a:r>
              <a:rPr lang="en-GB" dirty="0"/>
              <a:t>, because the labour market represents production or supply in the economy. </a:t>
            </a:r>
            <a:endParaRPr lang="en-GB" dirty="0" smtClean="0"/>
          </a:p>
          <a:p>
            <a:pPr fontAlgn="base"/>
            <a:r>
              <a:rPr lang="en-GB" dirty="0" smtClean="0"/>
              <a:t>They </a:t>
            </a:r>
            <a:r>
              <a:rPr lang="en-GB" dirty="0"/>
              <a:t>are different from </a:t>
            </a:r>
            <a:r>
              <a:rPr lang="en-GB" b="1" dirty="0"/>
              <a:t>demand shocks</a:t>
            </a:r>
            <a:r>
              <a:rPr lang="en-GB" dirty="0"/>
              <a:t>, like a change in investment or in consumption, which work via their effect on aggregate demand. While a negative demand shock will increase unemployment and reduce inflation, a negative supply shock can lead to increased unemployment and inflation at the same time.</a:t>
            </a:r>
            <a:endParaRPr lang="it-IT" dirty="0"/>
          </a:p>
          <a:p>
            <a:pPr fontAlgn="base"/>
            <a:r>
              <a:rPr lang="en-GB" dirty="0"/>
              <a:t>Changes in the global economy can also cause supply shocks that trigger inflation. A particularly important change for understanding the shifts in Phillips curves, such as those for the US economy shown in Figure 15.6, is a change in the world oil price (we look at other possible causes in Units 16 and 17). The labour market model and the Phillips curve can explain why a one-off increase in the world oil price can lead to a combination </a:t>
            </a:r>
            <a:r>
              <a:rPr lang="en-GB" dirty="0" smtClean="0"/>
              <a:t>of:</a:t>
            </a:r>
            <a:r>
              <a:rPr lang="it-IT" dirty="0"/>
              <a:t> </a:t>
            </a:r>
            <a:r>
              <a:rPr lang="en-GB" dirty="0" smtClean="0"/>
              <a:t>a </a:t>
            </a:r>
            <a:r>
              <a:rPr lang="en-GB" dirty="0"/>
              <a:t>one-off increase in the price level (inflation) at the time of the shock, </a:t>
            </a:r>
            <a:r>
              <a:rPr lang="en-GB" i="1" dirty="0" smtClean="0"/>
              <a:t>and </a:t>
            </a:r>
            <a:r>
              <a:rPr lang="it-IT" dirty="0" err="1" smtClean="0"/>
              <a:t>rising</a:t>
            </a:r>
            <a:r>
              <a:rPr lang="it-IT" dirty="0" smtClean="0"/>
              <a:t> </a:t>
            </a:r>
            <a:r>
              <a:rPr lang="it-IT" dirty="0" err="1"/>
              <a:t>inflation</a:t>
            </a:r>
            <a:r>
              <a:rPr lang="it-IT" dirty="0"/>
              <a:t> over </a:t>
            </a:r>
            <a:r>
              <a:rPr lang="it-IT" dirty="0" smtClean="0"/>
              <a:t>time</a:t>
            </a:r>
          </a:p>
          <a:p>
            <a:r>
              <a:rPr lang="it-IT" dirty="0" smtClean="0"/>
              <a:t>Y(K,L, </a:t>
            </a:r>
            <a:r>
              <a:rPr lang="it-IT" dirty="0" err="1" smtClean="0"/>
              <a:t>energy</a:t>
            </a:r>
            <a:r>
              <a:rPr lang="it-IT" dirty="0" smtClean="0"/>
              <a:t> ) = C + I + G + X - M</a:t>
            </a:r>
            <a:endParaRPr lang="it-IT" dirty="0"/>
          </a:p>
        </p:txBody>
      </p:sp>
    </p:spTree>
    <p:extLst>
      <p:ext uri="{BB962C8B-B14F-4D97-AF65-F5344CB8AC3E}">
        <p14:creationId xmlns:p14="http://schemas.microsoft.com/office/powerpoint/2010/main" val="7038721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Oil</a:t>
            </a:r>
            <a:r>
              <a:rPr lang="it-IT" dirty="0" smtClean="0"/>
              <a:t> shock</a:t>
            </a:r>
            <a:endParaRPr lang="it-IT" dirty="0"/>
          </a:p>
        </p:txBody>
      </p:sp>
      <p:sp>
        <p:nvSpPr>
          <p:cNvPr id="4" name="Segnaposto contenuto 3"/>
          <p:cNvSpPr>
            <a:spLocks noGrp="1"/>
          </p:cNvSpPr>
          <p:nvPr>
            <p:ph sz="half" idx="1"/>
          </p:nvPr>
        </p:nvSpPr>
        <p:spPr/>
        <p:txBody>
          <a:bodyPr>
            <a:normAutofit fontScale="70000" lnSpcReduction="20000"/>
          </a:bodyPr>
          <a:lstStyle/>
          <a:p>
            <a:r>
              <a:rPr lang="en-US" dirty="0"/>
              <a:t>A rise in the oil price creates a bargaining gap and triggers a wage-price spiral through its effect on the price level. Firms raise their prices to protect their profit margins when the cost of imported oil rises. Firms across the economy will behave this way so the price level will rise. </a:t>
            </a:r>
            <a:endParaRPr lang="en-US" dirty="0" smtClean="0"/>
          </a:p>
          <a:p>
            <a:r>
              <a:rPr lang="en-US" dirty="0" smtClean="0"/>
              <a:t>This </a:t>
            </a:r>
            <a:r>
              <a:rPr lang="en-US" dirty="0"/>
              <a:t>reduces the real wage of employees, so the price-setting curve shifts down (to see how firms set their prices following an oil price rise, see the Einstein at the end of this section). </a:t>
            </a:r>
            <a:endParaRPr lang="en-US" dirty="0" smtClean="0"/>
          </a:p>
          <a:p>
            <a:r>
              <a:rPr lang="en-US" dirty="0" smtClean="0"/>
              <a:t>At </a:t>
            </a:r>
            <a:r>
              <a:rPr lang="en-US" dirty="0"/>
              <a:t>the initial employment level this opens up a bargaining gap between the real wage on the price-setting curve and the real wage on the wage-setting curve. That is, the rise in prices satisfies firms, but the corresponding fall in real wages does not satisfy workers.</a:t>
            </a:r>
            <a:endParaRPr lang="it-IT" dirty="0"/>
          </a:p>
        </p:txBody>
      </p:sp>
      <p:pic>
        <p:nvPicPr>
          <p:cNvPr id="6" name="Immagine 5"/>
          <p:cNvPicPr>
            <a:picLocks noChangeAspect="1"/>
          </p:cNvPicPr>
          <p:nvPr/>
        </p:nvPicPr>
        <p:blipFill>
          <a:blip r:embed="rId2"/>
          <a:stretch>
            <a:fillRect/>
          </a:stretch>
        </p:blipFill>
        <p:spPr>
          <a:xfrm>
            <a:off x="6096000" y="1948656"/>
            <a:ext cx="5353050" cy="4228307"/>
          </a:xfrm>
          <a:prstGeom prst="rect">
            <a:avLst/>
          </a:prstGeom>
        </p:spPr>
      </p:pic>
    </p:spTree>
    <p:extLst>
      <p:ext uri="{BB962C8B-B14F-4D97-AF65-F5344CB8AC3E}">
        <p14:creationId xmlns:p14="http://schemas.microsoft.com/office/powerpoint/2010/main" val="23172496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Flash </a:t>
            </a:r>
            <a:r>
              <a:rPr lang="it-IT" dirty="0" err="1" smtClean="0"/>
              <a:t>questions</a:t>
            </a:r>
            <a:endParaRPr lang="it-IT" dirty="0"/>
          </a:p>
        </p:txBody>
      </p:sp>
      <p:sp>
        <p:nvSpPr>
          <p:cNvPr id="6" name="Segnaposto contenuto 5"/>
          <p:cNvSpPr>
            <a:spLocks noGrp="1"/>
          </p:cNvSpPr>
          <p:nvPr>
            <p:ph idx="1"/>
          </p:nvPr>
        </p:nvSpPr>
        <p:spPr/>
        <p:txBody>
          <a:bodyPr/>
          <a:lstStyle/>
          <a:p>
            <a:r>
              <a:rPr lang="it-IT" dirty="0" smtClean="0"/>
              <a:t>How </a:t>
            </a:r>
            <a:r>
              <a:rPr lang="it-IT" dirty="0" err="1" smtClean="0"/>
              <a:t>does</a:t>
            </a:r>
            <a:r>
              <a:rPr lang="it-IT" dirty="0" smtClean="0"/>
              <a:t> the Phillips curve </a:t>
            </a:r>
            <a:r>
              <a:rPr lang="it-IT" dirty="0" err="1" smtClean="0"/>
              <a:t>shift</a:t>
            </a:r>
            <a:r>
              <a:rPr lang="it-IT" dirty="0" smtClean="0"/>
              <a:t> </a:t>
            </a:r>
            <a:r>
              <a:rPr lang="it-IT" dirty="0" err="1" smtClean="0"/>
              <a:t>if</a:t>
            </a:r>
            <a:r>
              <a:rPr lang="it-IT" dirty="0" smtClean="0"/>
              <a:t> </a:t>
            </a:r>
            <a:r>
              <a:rPr lang="it-IT" dirty="0" err="1" smtClean="0"/>
              <a:t>oil</a:t>
            </a:r>
            <a:r>
              <a:rPr lang="it-IT" dirty="0" smtClean="0"/>
              <a:t> </a:t>
            </a:r>
            <a:r>
              <a:rPr lang="it-IT" dirty="0" err="1" smtClean="0"/>
              <a:t>prices</a:t>
            </a:r>
            <a:r>
              <a:rPr lang="it-IT" dirty="0" smtClean="0"/>
              <a:t> </a:t>
            </a:r>
            <a:r>
              <a:rPr lang="it-IT" dirty="0" err="1" smtClean="0"/>
              <a:t>decline</a:t>
            </a:r>
            <a:r>
              <a:rPr lang="it-IT" dirty="0" smtClean="0"/>
              <a:t>?</a:t>
            </a:r>
          </a:p>
          <a:p>
            <a:r>
              <a:rPr lang="it-IT" dirty="0" err="1" smtClean="0"/>
              <a:t>What</a:t>
            </a:r>
            <a:r>
              <a:rPr lang="it-IT" dirty="0" smtClean="0"/>
              <a:t> </a:t>
            </a:r>
            <a:r>
              <a:rPr lang="it-IT" dirty="0" err="1" smtClean="0"/>
              <a:t>is</a:t>
            </a:r>
            <a:r>
              <a:rPr lang="it-IT" dirty="0" smtClean="0"/>
              <a:t> the impact of </a:t>
            </a:r>
            <a:r>
              <a:rPr lang="it-IT" dirty="0" err="1" smtClean="0"/>
              <a:t>Covid</a:t>
            </a:r>
            <a:r>
              <a:rPr lang="it-IT" dirty="0" smtClean="0"/>
              <a:t> on the position of the Phillips curve?</a:t>
            </a:r>
          </a:p>
          <a:p>
            <a:r>
              <a:rPr lang="it-IT" dirty="0" err="1"/>
              <a:t>What</a:t>
            </a:r>
            <a:r>
              <a:rPr lang="it-IT" dirty="0"/>
              <a:t> </a:t>
            </a:r>
            <a:r>
              <a:rPr lang="it-IT" dirty="0" err="1"/>
              <a:t>is</a:t>
            </a:r>
            <a:r>
              <a:rPr lang="it-IT" dirty="0"/>
              <a:t> the impact of </a:t>
            </a:r>
            <a:r>
              <a:rPr lang="it-IT" dirty="0" smtClean="0"/>
              <a:t>a </a:t>
            </a:r>
            <a:r>
              <a:rPr lang="it-IT" dirty="0" err="1" smtClean="0"/>
              <a:t>permanent</a:t>
            </a:r>
            <a:r>
              <a:rPr lang="it-IT" dirty="0" smtClean="0"/>
              <a:t> rise in </a:t>
            </a:r>
            <a:r>
              <a:rPr lang="it-IT" dirty="0" err="1" smtClean="0"/>
              <a:t>government</a:t>
            </a:r>
            <a:r>
              <a:rPr lang="it-IT" dirty="0" smtClean="0"/>
              <a:t> </a:t>
            </a:r>
            <a:r>
              <a:rPr lang="it-IT" dirty="0" err="1" smtClean="0"/>
              <a:t>expenditure</a:t>
            </a:r>
            <a:r>
              <a:rPr lang="it-IT" dirty="0" smtClean="0"/>
              <a:t> on the </a:t>
            </a:r>
            <a:r>
              <a:rPr lang="it-IT" dirty="0"/>
              <a:t>position of the Phillips curve</a:t>
            </a:r>
            <a:r>
              <a:rPr lang="it-IT" dirty="0" smtClean="0"/>
              <a:t>?</a:t>
            </a:r>
          </a:p>
          <a:p>
            <a:r>
              <a:rPr lang="it-IT" dirty="0" err="1"/>
              <a:t>What</a:t>
            </a:r>
            <a:r>
              <a:rPr lang="it-IT" dirty="0"/>
              <a:t> </a:t>
            </a:r>
            <a:r>
              <a:rPr lang="it-IT" dirty="0" err="1"/>
              <a:t>is</a:t>
            </a:r>
            <a:r>
              <a:rPr lang="it-IT" dirty="0"/>
              <a:t> the impact of a </a:t>
            </a:r>
            <a:r>
              <a:rPr lang="it-IT" dirty="0" err="1"/>
              <a:t>permanent</a:t>
            </a:r>
            <a:r>
              <a:rPr lang="it-IT" dirty="0"/>
              <a:t> </a:t>
            </a:r>
            <a:r>
              <a:rPr lang="it-IT" dirty="0" err="1" smtClean="0"/>
              <a:t>fall</a:t>
            </a:r>
            <a:r>
              <a:rPr lang="it-IT" dirty="0" smtClean="0"/>
              <a:t> </a:t>
            </a:r>
            <a:r>
              <a:rPr lang="it-IT" dirty="0"/>
              <a:t>in </a:t>
            </a:r>
            <a:r>
              <a:rPr lang="it-IT" dirty="0" err="1" smtClean="0"/>
              <a:t>taxation</a:t>
            </a:r>
            <a:r>
              <a:rPr lang="it-IT" dirty="0" smtClean="0"/>
              <a:t> </a:t>
            </a:r>
            <a:r>
              <a:rPr lang="it-IT" dirty="0"/>
              <a:t>on the position of the Phillips curve?</a:t>
            </a:r>
            <a:endParaRPr lang="it-IT" dirty="0" smtClean="0"/>
          </a:p>
          <a:p>
            <a:endParaRPr lang="it-IT" dirty="0" smtClean="0"/>
          </a:p>
          <a:p>
            <a:endParaRPr lang="it-IT" dirty="0"/>
          </a:p>
        </p:txBody>
      </p:sp>
    </p:spTree>
    <p:extLst>
      <p:ext uri="{BB962C8B-B14F-4D97-AF65-F5344CB8AC3E}">
        <p14:creationId xmlns:p14="http://schemas.microsoft.com/office/powerpoint/2010/main" val="41022497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Homeworks</a:t>
            </a:r>
            <a:endParaRPr lang="it-IT" dirty="0"/>
          </a:p>
        </p:txBody>
      </p:sp>
      <p:sp>
        <p:nvSpPr>
          <p:cNvPr id="3" name="Segnaposto contenuto 2"/>
          <p:cNvSpPr>
            <a:spLocks noGrp="1"/>
          </p:cNvSpPr>
          <p:nvPr>
            <p:ph idx="1"/>
          </p:nvPr>
        </p:nvSpPr>
        <p:spPr/>
        <p:txBody>
          <a:bodyPr/>
          <a:lstStyle/>
          <a:p>
            <a:r>
              <a:rPr lang="it-IT" dirty="0" err="1" smtClean="0"/>
              <a:t>Study</a:t>
            </a:r>
            <a:r>
              <a:rPr lang="it-IT" dirty="0" smtClean="0"/>
              <a:t> 15.4, 15.5, 15.6</a:t>
            </a:r>
          </a:p>
          <a:p>
            <a:r>
              <a:rPr lang="it-IT" dirty="0" err="1" smtClean="0"/>
              <a:t>Exercise</a:t>
            </a:r>
            <a:r>
              <a:rPr lang="it-IT" dirty="0" smtClean="0"/>
              <a:t> 15.3, 15.4, 15.5</a:t>
            </a:r>
          </a:p>
          <a:p>
            <a:r>
              <a:rPr lang="it-IT" dirty="0" err="1" smtClean="0"/>
              <a:t>Find</a:t>
            </a:r>
            <a:r>
              <a:rPr lang="it-IT" dirty="0" smtClean="0"/>
              <a:t> out more </a:t>
            </a:r>
            <a:r>
              <a:rPr lang="it-IT" dirty="0" err="1" smtClean="0"/>
              <a:t>about</a:t>
            </a:r>
            <a:r>
              <a:rPr lang="it-IT" dirty="0" smtClean="0"/>
              <a:t> the </a:t>
            </a:r>
            <a:r>
              <a:rPr lang="it-IT" dirty="0" err="1" smtClean="0"/>
              <a:t>oil</a:t>
            </a:r>
            <a:r>
              <a:rPr lang="it-IT" dirty="0" smtClean="0"/>
              <a:t> shocks of the 1970s</a:t>
            </a:r>
            <a:endParaRPr lang="it-IT" dirty="0"/>
          </a:p>
        </p:txBody>
      </p:sp>
    </p:spTree>
    <p:extLst>
      <p:ext uri="{BB962C8B-B14F-4D97-AF65-F5344CB8AC3E}">
        <p14:creationId xmlns:p14="http://schemas.microsoft.com/office/powerpoint/2010/main" val="393576348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5792</TotalTime>
  <Words>1021</Words>
  <Application>Microsoft Office PowerPoint</Application>
  <PresentationFormat>Widescreen</PresentationFormat>
  <Paragraphs>72</Paragraphs>
  <Slides>12</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12</vt:i4>
      </vt:variant>
    </vt:vector>
  </HeadingPairs>
  <TitlesOfParts>
    <vt:vector size="17" baseType="lpstr">
      <vt:lpstr>Arial</vt:lpstr>
      <vt:lpstr>Calibri</vt:lpstr>
      <vt:lpstr>Calibri Light</vt:lpstr>
      <vt:lpstr>Cambria Math</vt:lpstr>
      <vt:lpstr>Tema di Office</vt:lpstr>
      <vt:lpstr>Macroeconomics  Lecture 19 28.05.24</vt:lpstr>
      <vt:lpstr>The Phillips curve as the policymaker’s feasible set</vt:lpstr>
      <vt:lpstr>The policymaker’s preferences</vt:lpstr>
      <vt:lpstr>The policymaker’s problem</vt:lpstr>
      <vt:lpstr>What happened to the Phillips curve?</vt:lpstr>
      <vt:lpstr>Introducing inflation expectations</vt:lpstr>
      <vt:lpstr>Introducing inflation expectations (2)</vt:lpstr>
      <vt:lpstr>Supply and demand shocks</vt:lpstr>
      <vt:lpstr>Supply and demand shocks (2)</vt:lpstr>
      <vt:lpstr>Oil shock</vt:lpstr>
      <vt:lpstr>Flash questions</vt:lpstr>
      <vt:lpstr>Homeworks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446</cp:revision>
  <dcterms:created xsi:type="dcterms:W3CDTF">2020-08-16T17:14:48Z</dcterms:created>
  <dcterms:modified xsi:type="dcterms:W3CDTF">2024-05-28T04:47:29Z</dcterms:modified>
</cp:coreProperties>
</file>