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5" r:id="rId2"/>
    <p:sldId id="357" r:id="rId3"/>
    <p:sldId id="358" r:id="rId4"/>
    <p:sldId id="359" r:id="rId5"/>
    <p:sldId id="360" r:id="rId6"/>
    <p:sldId id="361" r:id="rId7"/>
    <p:sldId id="362" r:id="rId8"/>
    <p:sldId id="356" r:id="rId9"/>
    <p:sldId id="342" r:id="rId10"/>
    <p:sldId id="344" r:id="rId11"/>
    <p:sldId id="345" r:id="rId12"/>
    <p:sldId id="346" r:id="rId13"/>
    <p:sldId id="347" r:id="rId14"/>
    <p:sldId id="348" r:id="rId15"/>
    <p:sldId id="349" r:id="rId16"/>
    <p:sldId id="329" r:id="rId17"/>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59" autoAdjust="0"/>
    <p:restoredTop sz="94660"/>
  </p:normalViewPr>
  <p:slideViewPr>
    <p:cSldViewPr snapToGrid="0">
      <p:cViewPr varScale="1">
        <p:scale>
          <a:sx n="69" d="100"/>
          <a:sy n="69" d="100"/>
        </p:scale>
        <p:origin x="4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28/05/2024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28/05/2024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28/05/2024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28/05/2024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28/05/2024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28/05/2024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28/05/2024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28/05/2024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28/05/2024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20</a:t>
            </a:r>
            <a:br>
              <a:rPr lang="it-IT" sz="3000" dirty="0" smtClean="0"/>
            </a:br>
            <a:r>
              <a:rPr lang="it-IT" sz="3000" dirty="0" smtClean="0"/>
              <a:t>28.05.24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40016437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35602"/>
          </a:xfrm>
        </p:spPr>
        <p:txBody>
          <a:bodyPr/>
          <a:lstStyle/>
          <a:p>
            <a:pPr algn="ctr"/>
            <a:r>
              <a:rPr lang="it-IT" dirty="0" smtClean="0"/>
              <a:t>The </a:t>
            </a:r>
            <a:r>
              <a:rPr lang="it-IT" dirty="0" err="1" smtClean="0"/>
              <a:t>money</a:t>
            </a:r>
            <a:r>
              <a:rPr lang="it-IT" dirty="0" smtClean="0"/>
              <a:t> market</a:t>
            </a:r>
            <a:endParaRPr lang="it-IT" dirty="0"/>
          </a:p>
        </p:txBody>
      </p:sp>
      <p:pic>
        <p:nvPicPr>
          <p:cNvPr id="4" name="Picture 2" descr="http://2.bp.blogspot.com/_pcb4DIRlmgI/SPe2G_gRekI/AAAAAAAAAVI/Z6SbVb7mjp4/s400/interbank15_p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2983" y="447442"/>
            <a:ext cx="7801597" cy="58511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8736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Conventional</a:t>
            </a:r>
            <a:r>
              <a:rPr lang="it-IT" dirty="0" smtClean="0"/>
              <a:t> </a:t>
            </a:r>
            <a:r>
              <a:rPr lang="it-IT" dirty="0" err="1" smtClean="0"/>
              <a:t>monetary</a:t>
            </a:r>
            <a:r>
              <a:rPr lang="it-IT" dirty="0"/>
              <a:t> </a:t>
            </a:r>
            <a:r>
              <a:rPr lang="it-IT" dirty="0" smtClean="0"/>
              <a:t>policy </a:t>
            </a:r>
            <a:r>
              <a:rPr lang="it-IT" dirty="0" err="1" smtClean="0"/>
              <a:t>operations</a:t>
            </a:r>
            <a:endParaRPr lang="it-IT" dirty="0"/>
          </a:p>
        </p:txBody>
      </p:sp>
      <p:sp>
        <p:nvSpPr>
          <p:cNvPr id="3" name="Segnaposto contenuto 2"/>
          <p:cNvSpPr>
            <a:spLocks noGrp="1"/>
          </p:cNvSpPr>
          <p:nvPr>
            <p:ph idx="1"/>
          </p:nvPr>
        </p:nvSpPr>
        <p:spPr/>
        <p:txBody>
          <a:bodyPr/>
          <a:lstStyle/>
          <a:p>
            <a:r>
              <a:rPr lang="it-IT" dirty="0" smtClean="0">
                <a:solidFill>
                  <a:srgbClr val="FF0000"/>
                </a:solidFill>
              </a:rPr>
              <a:t>Time 0</a:t>
            </a:r>
            <a:r>
              <a:rPr lang="it-IT" dirty="0" smtClean="0"/>
              <a:t>: </a:t>
            </a:r>
          </a:p>
          <a:p>
            <a:pPr lvl="1"/>
            <a:r>
              <a:rPr lang="it-IT" dirty="0" smtClean="0"/>
              <a:t>The </a:t>
            </a:r>
            <a:r>
              <a:rPr lang="it-IT" dirty="0" err="1" smtClean="0">
                <a:solidFill>
                  <a:srgbClr val="FF0000"/>
                </a:solidFill>
              </a:rPr>
              <a:t>central</a:t>
            </a:r>
            <a:r>
              <a:rPr lang="it-IT" dirty="0" smtClean="0">
                <a:solidFill>
                  <a:srgbClr val="FF0000"/>
                </a:solidFill>
              </a:rPr>
              <a:t> </a:t>
            </a:r>
            <a:r>
              <a:rPr lang="it-IT" dirty="0" err="1" smtClean="0">
                <a:solidFill>
                  <a:srgbClr val="FF0000"/>
                </a:solidFill>
              </a:rPr>
              <a:t>bank</a:t>
            </a:r>
            <a:r>
              <a:rPr lang="it-IT" dirty="0" smtClean="0">
                <a:solidFill>
                  <a:srgbClr val="FF0000"/>
                </a:solidFill>
              </a:rPr>
              <a:t> </a:t>
            </a:r>
            <a:r>
              <a:rPr lang="it-IT" dirty="0" err="1" smtClean="0">
                <a:solidFill>
                  <a:srgbClr val="FF0000"/>
                </a:solidFill>
              </a:rPr>
              <a:t>lends</a:t>
            </a:r>
            <a:r>
              <a:rPr lang="it-IT" dirty="0" smtClean="0">
                <a:solidFill>
                  <a:srgbClr val="FF0000"/>
                </a:solidFill>
              </a:rPr>
              <a:t> ∆H </a:t>
            </a:r>
            <a:r>
              <a:rPr lang="it-IT" dirty="0" err="1" smtClean="0">
                <a:solidFill>
                  <a:srgbClr val="FF0000"/>
                </a:solidFill>
              </a:rPr>
              <a:t>bank</a:t>
            </a:r>
            <a:r>
              <a:rPr lang="it-IT" dirty="0" smtClean="0">
                <a:solidFill>
                  <a:srgbClr val="FF0000"/>
                </a:solidFill>
              </a:rPr>
              <a:t> </a:t>
            </a:r>
            <a:r>
              <a:rPr lang="it-IT" dirty="0" err="1" smtClean="0">
                <a:solidFill>
                  <a:srgbClr val="FF0000"/>
                </a:solidFill>
              </a:rPr>
              <a:t>reserves</a:t>
            </a:r>
            <a:r>
              <a:rPr lang="it-IT" dirty="0" smtClean="0">
                <a:solidFill>
                  <a:srgbClr val="FF0000"/>
                </a:solidFill>
              </a:rPr>
              <a:t> to the </a:t>
            </a:r>
            <a:r>
              <a:rPr lang="it-IT" dirty="0" err="1" smtClean="0">
                <a:solidFill>
                  <a:srgbClr val="FF0000"/>
                </a:solidFill>
              </a:rPr>
              <a:t>banks</a:t>
            </a:r>
            <a:r>
              <a:rPr lang="it-IT" dirty="0" smtClean="0">
                <a:solidFill>
                  <a:srgbClr val="FF0000"/>
                </a:solidFill>
              </a:rPr>
              <a:t> </a:t>
            </a:r>
            <a:r>
              <a:rPr lang="it-IT" dirty="0" err="1" smtClean="0"/>
              <a:t>that</a:t>
            </a:r>
            <a:r>
              <a:rPr lang="it-IT" dirty="0" smtClean="0"/>
              <a:t> </a:t>
            </a:r>
            <a:r>
              <a:rPr lang="it-IT" dirty="0" err="1" smtClean="0"/>
              <a:t>need</a:t>
            </a:r>
            <a:r>
              <a:rPr lang="it-IT" dirty="0" smtClean="0"/>
              <a:t> </a:t>
            </a:r>
            <a:r>
              <a:rPr lang="it-IT" dirty="0" err="1" smtClean="0"/>
              <a:t>them</a:t>
            </a:r>
            <a:r>
              <a:rPr lang="it-IT" dirty="0" smtClean="0"/>
              <a:t>.</a:t>
            </a:r>
          </a:p>
          <a:p>
            <a:pPr lvl="1"/>
            <a:r>
              <a:rPr lang="it-IT" dirty="0" smtClean="0"/>
              <a:t>The </a:t>
            </a:r>
            <a:r>
              <a:rPr lang="it-IT" dirty="0" err="1" smtClean="0"/>
              <a:t>central</a:t>
            </a:r>
            <a:r>
              <a:rPr lang="it-IT" dirty="0" smtClean="0"/>
              <a:t> </a:t>
            </a:r>
            <a:r>
              <a:rPr lang="it-IT" dirty="0" err="1" smtClean="0"/>
              <a:t>bank</a:t>
            </a:r>
            <a:r>
              <a:rPr lang="it-IT" dirty="0" smtClean="0"/>
              <a:t> sets the rate of </a:t>
            </a:r>
            <a:r>
              <a:rPr lang="it-IT" dirty="0" err="1" smtClean="0"/>
              <a:t>interest</a:t>
            </a:r>
            <a:r>
              <a:rPr lang="it-IT" dirty="0" smtClean="0"/>
              <a:t> on </a:t>
            </a:r>
            <a:r>
              <a:rPr lang="it-IT" dirty="0" err="1" smtClean="0"/>
              <a:t>this</a:t>
            </a:r>
            <a:r>
              <a:rPr lang="it-IT" dirty="0" smtClean="0"/>
              <a:t> </a:t>
            </a:r>
            <a:r>
              <a:rPr lang="it-IT" dirty="0" err="1" smtClean="0"/>
              <a:t>loan</a:t>
            </a:r>
            <a:r>
              <a:rPr lang="it-IT" dirty="0" smtClean="0"/>
              <a:t> (</a:t>
            </a:r>
            <a:r>
              <a:rPr lang="it-IT" dirty="0" err="1" smtClean="0"/>
              <a:t>official</a:t>
            </a:r>
            <a:r>
              <a:rPr lang="it-IT" dirty="0" smtClean="0"/>
              <a:t> rate of </a:t>
            </a:r>
            <a:r>
              <a:rPr lang="it-IT" dirty="0" err="1" smtClean="0"/>
              <a:t>interest</a:t>
            </a:r>
            <a:r>
              <a:rPr lang="it-IT" dirty="0" smtClean="0"/>
              <a:t>) </a:t>
            </a:r>
          </a:p>
          <a:p>
            <a:pPr lvl="1"/>
            <a:r>
              <a:rPr lang="it-IT" dirty="0" smtClean="0"/>
              <a:t>The </a:t>
            </a:r>
            <a:r>
              <a:rPr lang="it-IT" dirty="0" err="1" smtClean="0"/>
              <a:t>banks</a:t>
            </a:r>
            <a:r>
              <a:rPr lang="it-IT" dirty="0" smtClean="0"/>
              <a:t> </a:t>
            </a:r>
            <a:r>
              <a:rPr lang="it-IT" dirty="0" err="1" smtClean="0"/>
              <a:t>that</a:t>
            </a:r>
            <a:r>
              <a:rPr lang="it-IT" dirty="0"/>
              <a:t> </a:t>
            </a:r>
            <a:r>
              <a:rPr lang="it-IT" dirty="0" err="1" smtClean="0"/>
              <a:t>receive</a:t>
            </a:r>
            <a:r>
              <a:rPr lang="it-IT" dirty="0" smtClean="0"/>
              <a:t> the </a:t>
            </a:r>
            <a:r>
              <a:rPr lang="it-IT" dirty="0" err="1" smtClean="0"/>
              <a:t>loan</a:t>
            </a:r>
            <a:r>
              <a:rPr lang="it-IT" dirty="0" smtClean="0"/>
              <a:t> transfer an </a:t>
            </a:r>
            <a:r>
              <a:rPr lang="it-IT" dirty="0" err="1" smtClean="0"/>
              <a:t>equivalent</a:t>
            </a:r>
            <a:r>
              <a:rPr lang="it-IT" dirty="0" smtClean="0"/>
              <a:t> </a:t>
            </a:r>
            <a:r>
              <a:rPr lang="it-IT" dirty="0" err="1" smtClean="0"/>
              <a:t>amout</a:t>
            </a:r>
            <a:r>
              <a:rPr lang="it-IT" dirty="0" smtClean="0"/>
              <a:t> of </a:t>
            </a:r>
            <a:r>
              <a:rPr lang="it-IT" dirty="0" err="1" smtClean="0"/>
              <a:t>securities</a:t>
            </a:r>
            <a:r>
              <a:rPr lang="it-IT" dirty="0" smtClean="0"/>
              <a:t> to the </a:t>
            </a:r>
            <a:r>
              <a:rPr lang="it-IT" dirty="0" err="1" smtClean="0"/>
              <a:t>central</a:t>
            </a:r>
            <a:r>
              <a:rPr lang="it-IT" dirty="0" smtClean="0"/>
              <a:t> </a:t>
            </a:r>
            <a:r>
              <a:rPr lang="it-IT" dirty="0" err="1" smtClean="0"/>
              <a:t>bank</a:t>
            </a:r>
            <a:r>
              <a:rPr lang="it-IT" dirty="0" smtClean="0"/>
              <a:t> </a:t>
            </a:r>
            <a:r>
              <a:rPr lang="it-IT" dirty="0" err="1" smtClean="0"/>
              <a:t>as</a:t>
            </a:r>
            <a:r>
              <a:rPr lang="it-IT" dirty="0" smtClean="0"/>
              <a:t> a </a:t>
            </a:r>
            <a:r>
              <a:rPr lang="it-IT" dirty="0" err="1" smtClean="0"/>
              <a:t>guarantee</a:t>
            </a:r>
            <a:r>
              <a:rPr lang="it-IT" dirty="0" smtClean="0"/>
              <a:t> (</a:t>
            </a:r>
            <a:r>
              <a:rPr lang="it-IT" dirty="0" err="1" smtClean="0"/>
              <a:t>collateral</a:t>
            </a:r>
            <a:r>
              <a:rPr lang="it-IT" dirty="0" smtClean="0"/>
              <a:t>).</a:t>
            </a:r>
          </a:p>
          <a:p>
            <a:r>
              <a:rPr lang="it-IT" dirty="0" smtClean="0">
                <a:solidFill>
                  <a:srgbClr val="FF0000"/>
                </a:solidFill>
              </a:rPr>
              <a:t>Time 1</a:t>
            </a:r>
            <a:r>
              <a:rPr lang="it-IT" dirty="0" smtClean="0"/>
              <a:t>:</a:t>
            </a:r>
          </a:p>
          <a:p>
            <a:pPr lvl="1"/>
            <a:r>
              <a:rPr lang="it-IT" dirty="0" smtClean="0"/>
              <a:t>The </a:t>
            </a:r>
            <a:r>
              <a:rPr lang="it-IT" dirty="0" err="1" smtClean="0">
                <a:solidFill>
                  <a:srgbClr val="FF0000"/>
                </a:solidFill>
              </a:rPr>
              <a:t>banks</a:t>
            </a:r>
            <a:r>
              <a:rPr lang="it-IT" dirty="0" smtClean="0">
                <a:solidFill>
                  <a:srgbClr val="FF0000"/>
                </a:solidFill>
              </a:rPr>
              <a:t> </a:t>
            </a:r>
            <a:r>
              <a:rPr lang="it-IT" dirty="0" err="1" smtClean="0">
                <a:solidFill>
                  <a:srgbClr val="FF0000"/>
                </a:solidFill>
              </a:rPr>
              <a:t>payback</a:t>
            </a:r>
            <a:r>
              <a:rPr lang="it-IT" dirty="0" smtClean="0">
                <a:solidFill>
                  <a:srgbClr val="FF0000"/>
                </a:solidFill>
              </a:rPr>
              <a:t> ∆</a:t>
            </a:r>
            <a:r>
              <a:rPr lang="it-IT" dirty="0">
                <a:solidFill>
                  <a:srgbClr val="FF0000"/>
                </a:solidFill>
              </a:rPr>
              <a:t>H(1+ </a:t>
            </a:r>
            <a:r>
              <a:rPr lang="it-IT" dirty="0" err="1" smtClean="0">
                <a:solidFill>
                  <a:srgbClr val="FF0000"/>
                </a:solidFill>
              </a:rPr>
              <a:t>i</a:t>
            </a:r>
            <a:r>
              <a:rPr lang="it-IT" baseline="-25000" dirty="0" err="1" smtClean="0">
                <a:solidFill>
                  <a:srgbClr val="FF0000"/>
                </a:solidFill>
              </a:rPr>
              <a:t>off</a:t>
            </a:r>
            <a:r>
              <a:rPr lang="it-IT" dirty="0" smtClean="0">
                <a:solidFill>
                  <a:srgbClr val="FF0000"/>
                </a:solidFill>
              </a:rPr>
              <a:t>) to the </a:t>
            </a:r>
            <a:r>
              <a:rPr lang="it-IT" dirty="0" err="1" smtClean="0">
                <a:solidFill>
                  <a:srgbClr val="FF0000"/>
                </a:solidFill>
              </a:rPr>
              <a:t>central</a:t>
            </a:r>
            <a:r>
              <a:rPr lang="it-IT" dirty="0" smtClean="0">
                <a:solidFill>
                  <a:srgbClr val="FF0000"/>
                </a:solidFill>
              </a:rPr>
              <a:t> </a:t>
            </a:r>
            <a:r>
              <a:rPr lang="it-IT" dirty="0" err="1" smtClean="0">
                <a:solidFill>
                  <a:srgbClr val="FF0000"/>
                </a:solidFill>
              </a:rPr>
              <a:t>bank</a:t>
            </a:r>
            <a:r>
              <a:rPr lang="it-IT" dirty="0" smtClean="0">
                <a:solidFill>
                  <a:srgbClr val="FF0000"/>
                </a:solidFill>
              </a:rPr>
              <a:t> </a:t>
            </a:r>
          </a:p>
          <a:p>
            <a:pPr lvl="1"/>
            <a:r>
              <a:rPr lang="it-IT" dirty="0" err="1" smtClean="0"/>
              <a:t>When</a:t>
            </a:r>
            <a:r>
              <a:rPr lang="it-IT" dirty="0" smtClean="0"/>
              <a:t> </a:t>
            </a:r>
            <a:r>
              <a:rPr lang="it-IT" dirty="0" err="1" smtClean="0"/>
              <a:t>they</a:t>
            </a:r>
            <a:r>
              <a:rPr lang="it-IT" dirty="0" smtClean="0"/>
              <a:t> do so, the </a:t>
            </a:r>
            <a:r>
              <a:rPr lang="it-IT" dirty="0" err="1" smtClean="0"/>
              <a:t>central</a:t>
            </a:r>
            <a:r>
              <a:rPr lang="it-IT" dirty="0" smtClean="0"/>
              <a:t> </a:t>
            </a:r>
            <a:r>
              <a:rPr lang="it-IT" dirty="0" err="1" smtClean="0"/>
              <a:t>bank</a:t>
            </a:r>
            <a:r>
              <a:rPr lang="it-IT" dirty="0" smtClean="0"/>
              <a:t> </a:t>
            </a:r>
            <a:r>
              <a:rPr lang="it-IT" dirty="0" err="1" smtClean="0"/>
              <a:t>transfers</a:t>
            </a:r>
            <a:r>
              <a:rPr lang="it-IT" dirty="0" smtClean="0"/>
              <a:t> back to the </a:t>
            </a:r>
            <a:r>
              <a:rPr lang="it-IT" dirty="0" err="1" smtClean="0"/>
              <a:t>banks</a:t>
            </a:r>
            <a:r>
              <a:rPr lang="it-IT" dirty="0" smtClean="0"/>
              <a:t> the </a:t>
            </a:r>
            <a:r>
              <a:rPr lang="it-IT" dirty="0" err="1" smtClean="0"/>
              <a:t>securities</a:t>
            </a:r>
            <a:r>
              <a:rPr lang="it-IT" dirty="0" smtClean="0"/>
              <a:t> </a:t>
            </a:r>
            <a:r>
              <a:rPr lang="it-IT" dirty="0" err="1" smtClean="0"/>
              <a:t>that</a:t>
            </a:r>
            <a:r>
              <a:rPr lang="it-IT" dirty="0" smtClean="0"/>
              <a:t> </a:t>
            </a:r>
            <a:r>
              <a:rPr lang="it-IT" dirty="0" err="1" smtClean="0"/>
              <a:t>they</a:t>
            </a:r>
            <a:r>
              <a:rPr lang="it-IT" dirty="0" smtClean="0"/>
              <a:t> </a:t>
            </a:r>
            <a:r>
              <a:rPr lang="it-IT" dirty="0" err="1" smtClean="0"/>
              <a:t>had</a:t>
            </a:r>
            <a:r>
              <a:rPr lang="it-IT" dirty="0" smtClean="0"/>
              <a:t> </a:t>
            </a:r>
            <a:r>
              <a:rPr lang="it-IT" dirty="0" err="1" smtClean="0"/>
              <a:t>given</a:t>
            </a:r>
            <a:r>
              <a:rPr lang="it-IT" dirty="0" smtClean="0"/>
              <a:t> up </a:t>
            </a:r>
            <a:r>
              <a:rPr lang="it-IT" dirty="0" err="1" smtClean="0"/>
              <a:t>as</a:t>
            </a:r>
            <a:r>
              <a:rPr lang="it-IT" dirty="0" smtClean="0"/>
              <a:t> </a:t>
            </a:r>
            <a:r>
              <a:rPr lang="it-IT" dirty="0" err="1" smtClean="0"/>
              <a:t>collateral</a:t>
            </a:r>
            <a:r>
              <a:rPr lang="it-IT" dirty="0" smtClean="0"/>
              <a:t>.</a:t>
            </a:r>
            <a:endParaRPr lang="it-IT" dirty="0"/>
          </a:p>
        </p:txBody>
      </p:sp>
    </p:spTree>
    <p:extLst>
      <p:ext uri="{BB962C8B-B14F-4D97-AF65-F5344CB8AC3E}">
        <p14:creationId xmlns:p14="http://schemas.microsoft.com/office/powerpoint/2010/main" val="4063295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152073" y="225489"/>
            <a:ext cx="7544327" cy="6053353"/>
          </a:xfrm>
          <a:prstGeom prst="rect">
            <a:avLst/>
          </a:prstGeom>
        </p:spPr>
      </p:pic>
      <p:sp>
        <p:nvSpPr>
          <p:cNvPr id="5" name="Rettangolo 4"/>
          <p:cNvSpPr/>
          <p:nvPr/>
        </p:nvSpPr>
        <p:spPr>
          <a:xfrm>
            <a:off x="1524000" y="6397246"/>
            <a:ext cx="9144000" cy="307777"/>
          </a:xfrm>
          <a:prstGeom prst="rect">
            <a:avLst/>
          </a:prstGeom>
        </p:spPr>
        <p:txBody>
          <a:bodyPr wrap="square">
            <a:spAutoFit/>
          </a:bodyPr>
          <a:lstStyle/>
          <a:p>
            <a:pPr algn="ctr"/>
            <a:r>
              <a:rPr lang="it-IT" sz="1400" dirty="0"/>
              <a:t>https://www.ecb.europa.eu/pub/annual/annual-accounts/html/ecb.annualaccounts2020~0508aea2f9.ga.html</a:t>
            </a:r>
          </a:p>
        </p:txBody>
      </p:sp>
    </p:spTree>
    <p:extLst>
      <p:ext uri="{BB962C8B-B14F-4D97-AF65-F5344CB8AC3E}">
        <p14:creationId xmlns:p14="http://schemas.microsoft.com/office/powerpoint/2010/main" val="1503749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Conventional</a:t>
            </a:r>
            <a:r>
              <a:rPr lang="it-IT" dirty="0"/>
              <a:t> </a:t>
            </a:r>
            <a:r>
              <a:rPr lang="it-IT" dirty="0" err="1"/>
              <a:t>monetary</a:t>
            </a:r>
            <a:r>
              <a:rPr lang="it-IT" dirty="0"/>
              <a:t> policy </a:t>
            </a:r>
            <a:r>
              <a:rPr lang="it-IT" dirty="0" err="1"/>
              <a:t>operations</a:t>
            </a:r>
            <a:endParaRPr lang="it-IT" dirty="0"/>
          </a:p>
        </p:txBody>
      </p:sp>
      <p:sp>
        <p:nvSpPr>
          <p:cNvPr id="3" name="Segnaposto contenuto 2"/>
          <p:cNvSpPr>
            <a:spLocks noGrp="1"/>
          </p:cNvSpPr>
          <p:nvPr>
            <p:ph sz="half" idx="1"/>
          </p:nvPr>
        </p:nvSpPr>
        <p:spPr>
          <a:xfrm>
            <a:off x="838200" y="2035751"/>
            <a:ext cx="4463473" cy="3562351"/>
          </a:xfrm>
        </p:spPr>
        <p:txBody>
          <a:bodyPr>
            <a:noAutofit/>
          </a:bodyPr>
          <a:lstStyle/>
          <a:p>
            <a:r>
              <a:rPr lang="it-IT" sz="2200" dirty="0" err="1" smtClean="0"/>
              <a:t>Refinacing</a:t>
            </a:r>
            <a:r>
              <a:rPr lang="it-IT" sz="2200" dirty="0" smtClean="0"/>
              <a:t> </a:t>
            </a:r>
            <a:r>
              <a:rPr lang="it-IT" sz="2200" dirty="0" err="1" smtClean="0"/>
              <a:t>operations</a:t>
            </a:r>
            <a:r>
              <a:rPr lang="it-IT" sz="2200" dirty="0" smtClean="0"/>
              <a:t> </a:t>
            </a:r>
            <a:r>
              <a:rPr lang="it-IT" sz="2200" dirty="0" err="1" smtClean="0"/>
              <a:t>often</a:t>
            </a:r>
            <a:r>
              <a:rPr lang="it-IT" sz="2200" dirty="0" smtClean="0"/>
              <a:t> take </a:t>
            </a:r>
            <a:r>
              <a:rPr lang="it-IT" sz="2200" dirty="0" err="1" smtClean="0"/>
              <a:t>place</a:t>
            </a:r>
            <a:r>
              <a:rPr lang="it-IT" sz="2200" dirty="0" smtClean="0"/>
              <a:t> in the </a:t>
            </a:r>
            <a:r>
              <a:rPr lang="it-IT" sz="2200" dirty="0" err="1" smtClean="0"/>
              <a:t>form</a:t>
            </a:r>
            <a:r>
              <a:rPr lang="it-IT" sz="2200" dirty="0" smtClean="0"/>
              <a:t> of an </a:t>
            </a:r>
            <a:r>
              <a:rPr lang="it-IT" sz="2200" dirty="0" err="1" smtClean="0"/>
              <a:t>auction</a:t>
            </a:r>
            <a:endParaRPr lang="it-IT" sz="2200" dirty="0" smtClean="0"/>
          </a:p>
          <a:p>
            <a:r>
              <a:rPr lang="it-IT" sz="2200" dirty="0" err="1" smtClean="0"/>
              <a:t>Monetary</a:t>
            </a:r>
            <a:r>
              <a:rPr lang="it-IT" sz="2200" dirty="0" smtClean="0"/>
              <a:t> policy </a:t>
            </a:r>
            <a:r>
              <a:rPr lang="it-IT" sz="2200" dirty="0" err="1" smtClean="0"/>
              <a:t>expansion</a:t>
            </a:r>
            <a:r>
              <a:rPr lang="it-IT" sz="2200" dirty="0" smtClean="0"/>
              <a:t> </a:t>
            </a:r>
            <a:r>
              <a:rPr lang="it-IT" sz="2200" dirty="0" err="1" smtClean="0"/>
              <a:t>means</a:t>
            </a:r>
            <a:r>
              <a:rPr lang="it-IT" sz="2200" dirty="0" smtClean="0"/>
              <a:t>   </a:t>
            </a:r>
            <a:r>
              <a:rPr lang="it-IT" sz="2200" dirty="0" smtClean="0">
                <a:solidFill>
                  <a:srgbClr val="FF0000"/>
                </a:solidFill>
              </a:rPr>
              <a:t>∆H</a:t>
            </a:r>
            <a:r>
              <a:rPr lang="it-IT" sz="2200" dirty="0">
                <a:solidFill>
                  <a:srgbClr val="FF0000"/>
                </a:solidFill>
                <a:latin typeface="Calibri Light" panose="020F0302020204030204" pitchFamily="34" charset="0"/>
                <a:cs typeface="Calibri Light" panose="020F0302020204030204" pitchFamily="34" charset="0"/>
              </a:rPr>
              <a:t>↑ </a:t>
            </a:r>
            <a:r>
              <a:rPr lang="it-IT" sz="2200" dirty="0" smtClean="0">
                <a:solidFill>
                  <a:srgbClr val="FF0000"/>
                </a:solidFill>
                <a:latin typeface="Calibri Light" panose="020F0302020204030204" pitchFamily="34" charset="0"/>
                <a:cs typeface="Calibri Light" panose="020F0302020204030204" pitchFamily="34" charset="0"/>
              </a:rPr>
              <a:t>and  </a:t>
            </a:r>
            <a:r>
              <a:rPr lang="it-IT" sz="2200" dirty="0" smtClean="0">
                <a:solidFill>
                  <a:srgbClr val="FF0000"/>
                </a:solidFill>
              </a:rPr>
              <a:t>(1</a:t>
            </a:r>
            <a:r>
              <a:rPr lang="it-IT" sz="2200" dirty="0">
                <a:solidFill>
                  <a:srgbClr val="FF0000"/>
                </a:solidFill>
              </a:rPr>
              <a:t>+ </a:t>
            </a:r>
            <a:r>
              <a:rPr lang="it-IT" sz="2200" dirty="0" err="1">
                <a:solidFill>
                  <a:srgbClr val="FF0000"/>
                </a:solidFill>
              </a:rPr>
              <a:t>i</a:t>
            </a:r>
            <a:r>
              <a:rPr lang="it-IT" sz="2200" baseline="-25000" dirty="0" err="1">
                <a:solidFill>
                  <a:srgbClr val="FF0000"/>
                </a:solidFill>
              </a:rPr>
              <a:t>off</a:t>
            </a:r>
            <a:r>
              <a:rPr lang="it-IT" sz="2200" dirty="0">
                <a:solidFill>
                  <a:srgbClr val="FF0000"/>
                </a:solidFill>
              </a:rPr>
              <a:t>) </a:t>
            </a:r>
            <a:r>
              <a:rPr lang="it-IT" sz="2200" dirty="0" smtClean="0">
                <a:solidFill>
                  <a:srgbClr val="FF0000"/>
                </a:solidFill>
                <a:latin typeface="Calibri Light" panose="020F0302020204030204" pitchFamily="34" charset="0"/>
                <a:cs typeface="Calibri Light" panose="020F0302020204030204" pitchFamily="34" charset="0"/>
              </a:rPr>
              <a:t>↓</a:t>
            </a:r>
          </a:p>
          <a:p>
            <a:r>
              <a:rPr lang="it-IT" sz="2200" dirty="0" err="1"/>
              <a:t>Monetary</a:t>
            </a:r>
            <a:r>
              <a:rPr lang="it-IT" sz="2200" dirty="0"/>
              <a:t> policy </a:t>
            </a:r>
            <a:r>
              <a:rPr lang="it-IT" sz="2200" dirty="0" err="1"/>
              <a:t>restriction</a:t>
            </a:r>
            <a:r>
              <a:rPr lang="it-IT" sz="2200" dirty="0"/>
              <a:t> </a:t>
            </a:r>
            <a:r>
              <a:rPr lang="it-IT" sz="2200" dirty="0" err="1"/>
              <a:t>means</a:t>
            </a:r>
            <a:r>
              <a:rPr lang="it-IT" sz="2200" dirty="0"/>
              <a:t>   </a:t>
            </a:r>
            <a:r>
              <a:rPr lang="it-IT" sz="2200" dirty="0">
                <a:solidFill>
                  <a:srgbClr val="FF0000"/>
                </a:solidFill>
              </a:rPr>
              <a:t>∆</a:t>
            </a:r>
            <a:r>
              <a:rPr lang="it-IT" sz="2200" dirty="0" smtClean="0">
                <a:solidFill>
                  <a:srgbClr val="FF0000"/>
                </a:solidFill>
              </a:rPr>
              <a:t>H</a:t>
            </a:r>
            <a:r>
              <a:rPr lang="it-IT" sz="2200" dirty="0" smtClean="0">
                <a:solidFill>
                  <a:srgbClr val="FF0000"/>
                </a:solidFill>
                <a:latin typeface="Calibri Light" panose="020F0302020204030204" pitchFamily="34" charset="0"/>
                <a:cs typeface="Calibri Light" panose="020F0302020204030204" pitchFamily="34" charset="0"/>
              </a:rPr>
              <a:t>↓ and  </a:t>
            </a:r>
            <a:r>
              <a:rPr lang="it-IT" sz="2200" dirty="0">
                <a:solidFill>
                  <a:srgbClr val="FF0000"/>
                </a:solidFill>
              </a:rPr>
              <a:t>(1+ </a:t>
            </a:r>
            <a:r>
              <a:rPr lang="it-IT" sz="2200" dirty="0" err="1">
                <a:solidFill>
                  <a:srgbClr val="FF0000"/>
                </a:solidFill>
              </a:rPr>
              <a:t>i</a:t>
            </a:r>
            <a:r>
              <a:rPr lang="it-IT" sz="2200" baseline="-25000" dirty="0" err="1">
                <a:solidFill>
                  <a:srgbClr val="FF0000"/>
                </a:solidFill>
              </a:rPr>
              <a:t>off</a:t>
            </a:r>
            <a:r>
              <a:rPr lang="it-IT" sz="2200" dirty="0" smtClean="0">
                <a:solidFill>
                  <a:srgbClr val="FF0000"/>
                </a:solidFill>
              </a:rPr>
              <a:t>) </a:t>
            </a:r>
            <a:r>
              <a:rPr lang="it-IT" sz="2200" dirty="0" smtClean="0">
                <a:solidFill>
                  <a:srgbClr val="FF0000"/>
                </a:solidFill>
                <a:latin typeface="Calibri Light" panose="020F0302020204030204" pitchFamily="34" charset="0"/>
                <a:cs typeface="Calibri Light" panose="020F0302020204030204" pitchFamily="34" charset="0"/>
              </a:rPr>
              <a:t>↑</a:t>
            </a:r>
          </a:p>
          <a:p>
            <a:r>
              <a:rPr lang="it-IT" sz="2200" dirty="0" err="1" smtClean="0"/>
              <a:t>Allotment</a:t>
            </a:r>
            <a:r>
              <a:rPr lang="it-IT" sz="2200" dirty="0" smtClean="0"/>
              <a:t> can be </a:t>
            </a:r>
            <a:r>
              <a:rPr lang="it-IT" sz="2200" dirty="0" err="1" smtClean="0"/>
              <a:t>fixed</a:t>
            </a:r>
            <a:r>
              <a:rPr lang="it-IT" sz="2200" dirty="0" smtClean="0"/>
              <a:t> or </a:t>
            </a:r>
            <a:r>
              <a:rPr lang="it-IT" sz="2200" dirty="0" err="1" smtClean="0"/>
              <a:t>variable</a:t>
            </a:r>
            <a:endParaRPr lang="it-IT" sz="2200" dirty="0" smtClean="0"/>
          </a:p>
          <a:p>
            <a:r>
              <a:rPr lang="it-IT" sz="2200" dirty="0" smtClean="0"/>
              <a:t>Rate of </a:t>
            </a:r>
            <a:r>
              <a:rPr lang="it-IT" sz="2200" dirty="0" err="1" smtClean="0"/>
              <a:t>interest</a:t>
            </a:r>
            <a:r>
              <a:rPr lang="it-IT" sz="2200" dirty="0" smtClean="0"/>
              <a:t> can be </a:t>
            </a:r>
            <a:r>
              <a:rPr lang="it-IT" sz="2200" dirty="0" err="1" smtClean="0"/>
              <a:t>fixed</a:t>
            </a:r>
            <a:r>
              <a:rPr lang="it-IT" sz="2200" dirty="0" smtClean="0"/>
              <a:t> or </a:t>
            </a:r>
            <a:r>
              <a:rPr lang="it-IT" sz="2200" dirty="0" err="1" smtClean="0"/>
              <a:t>variable</a:t>
            </a:r>
            <a:endParaRPr lang="it-IT" sz="2200" dirty="0"/>
          </a:p>
        </p:txBody>
      </p:sp>
      <p:pic>
        <p:nvPicPr>
          <p:cNvPr id="6" name="Immagine 5"/>
          <p:cNvPicPr>
            <a:picLocks noChangeAspect="1"/>
          </p:cNvPicPr>
          <p:nvPr/>
        </p:nvPicPr>
        <p:blipFill>
          <a:blip r:embed="rId2"/>
          <a:stretch>
            <a:fillRect/>
          </a:stretch>
        </p:blipFill>
        <p:spPr>
          <a:xfrm>
            <a:off x="5716010" y="2035751"/>
            <a:ext cx="5876925" cy="3305175"/>
          </a:xfrm>
          <a:prstGeom prst="rect">
            <a:avLst/>
          </a:prstGeom>
        </p:spPr>
      </p:pic>
    </p:spTree>
    <p:extLst>
      <p:ext uri="{BB962C8B-B14F-4D97-AF65-F5344CB8AC3E}">
        <p14:creationId xmlns:p14="http://schemas.microsoft.com/office/powerpoint/2010/main" val="2999310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171162"/>
            <a:ext cx="10515600" cy="1325563"/>
          </a:xfrm>
        </p:spPr>
        <p:txBody>
          <a:bodyPr/>
          <a:lstStyle/>
          <a:p>
            <a:r>
              <a:rPr lang="it-IT" dirty="0" err="1"/>
              <a:t>Conventional</a:t>
            </a:r>
            <a:r>
              <a:rPr lang="it-IT" dirty="0"/>
              <a:t> </a:t>
            </a:r>
            <a:r>
              <a:rPr lang="it-IT" dirty="0" err="1"/>
              <a:t>monetary</a:t>
            </a:r>
            <a:r>
              <a:rPr lang="it-IT" dirty="0"/>
              <a:t> policy </a:t>
            </a:r>
            <a:r>
              <a:rPr lang="it-IT" dirty="0" err="1"/>
              <a:t>operations</a:t>
            </a:r>
            <a:endParaRPr lang="it-IT" dirty="0"/>
          </a:p>
        </p:txBody>
      </p:sp>
      <p:pic>
        <p:nvPicPr>
          <p:cNvPr id="3" name="Immagine 2"/>
          <p:cNvPicPr>
            <a:picLocks noChangeAspect="1"/>
          </p:cNvPicPr>
          <p:nvPr/>
        </p:nvPicPr>
        <p:blipFill>
          <a:blip r:embed="rId2"/>
          <a:stretch>
            <a:fillRect/>
          </a:stretch>
        </p:blipFill>
        <p:spPr>
          <a:xfrm>
            <a:off x="7829550" y="1225838"/>
            <a:ext cx="3524250" cy="5200650"/>
          </a:xfrm>
          <a:prstGeom prst="rect">
            <a:avLst/>
          </a:prstGeom>
        </p:spPr>
      </p:pic>
      <p:pic>
        <p:nvPicPr>
          <p:cNvPr id="4" name="Immagine 3"/>
          <p:cNvPicPr>
            <a:picLocks noChangeAspect="1"/>
          </p:cNvPicPr>
          <p:nvPr/>
        </p:nvPicPr>
        <p:blipFill>
          <a:blip r:embed="rId3"/>
          <a:stretch>
            <a:fillRect/>
          </a:stretch>
        </p:blipFill>
        <p:spPr>
          <a:xfrm>
            <a:off x="528782" y="1496726"/>
            <a:ext cx="6537036" cy="3971202"/>
          </a:xfrm>
          <a:prstGeom prst="rect">
            <a:avLst/>
          </a:prstGeom>
        </p:spPr>
      </p:pic>
    </p:spTree>
    <p:extLst>
      <p:ext uri="{BB962C8B-B14F-4D97-AF65-F5344CB8AC3E}">
        <p14:creationId xmlns:p14="http://schemas.microsoft.com/office/powerpoint/2010/main" val="950288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838200" y="365125"/>
            <a:ext cx="10515600" cy="844839"/>
          </a:xfrm>
        </p:spPr>
        <p:txBody>
          <a:bodyPr/>
          <a:lstStyle/>
          <a:p>
            <a:pPr algn="ctr"/>
            <a:r>
              <a:rPr lang="it-IT" dirty="0" smtClean="0"/>
              <a:t>Non </a:t>
            </a:r>
            <a:r>
              <a:rPr lang="it-IT" dirty="0" err="1" smtClean="0"/>
              <a:t>conventional</a:t>
            </a:r>
            <a:r>
              <a:rPr lang="it-IT" dirty="0" smtClean="0"/>
              <a:t> </a:t>
            </a:r>
            <a:r>
              <a:rPr lang="it-IT" dirty="0" err="1" smtClean="0"/>
              <a:t>monetary</a:t>
            </a:r>
            <a:r>
              <a:rPr lang="it-IT" dirty="0" smtClean="0"/>
              <a:t> policy</a:t>
            </a:r>
            <a:endParaRPr lang="it-IT" dirty="0"/>
          </a:p>
        </p:txBody>
      </p:sp>
      <p:pic>
        <p:nvPicPr>
          <p:cNvPr id="7" name="Immagine 6"/>
          <p:cNvPicPr>
            <a:picLocks noChangeAspect="1"/>
          </p:cNvPicPr>
          <p:nvPr/>
        </p:nvPicPr>
        <p:blipFill>
          <a:blip r:embed="rId2"/>
          <a:stretch>
            <a:fillRect/>
          </a:stretch>
        </p:blipFill>
        <p:spPr>
          <a:xfrm>
            <a:off x="960582" y="1209964"/>
            <a:ext cx="10012218" cy="5495636"/>
          </a:xfrm>
          <a:prstGeom prst="rect">
            <a:avLst/>
          </a:prstGeom>
        </p:spPr>
      </p:pic>
    </p:spTree>
    <p:extLst>
      <p:ext uri="{BB962C8B-B14F-4D97-AF65-F5344CB8AC3E}">
        <p14:creationId xmlns:p14="http://schemas.microsoft.com/office/powerpoint/2010/main" val="712475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Monetary</a:t>
            </a:r>
            <a:r>
              <a:rPr lang="it-IT" dirty="0" smtClean="0"/>
              <a:t> policy </a:t>
            </a:r>
            <a:r>
              <a:rPr lang="it-IT" dirty="0" err="1" smtClean="0"/>
              <a:t>transmission</a:t>
            </a:r>
            <a:endParaRPr lang="it-IT" dirty="0"/>
          </a:p>
        </p:txBody>
      </p:sp>
      <p:pic>
        <p:nvPicPr>
          <p:cNvPr id="5" name="Immagine 4"/>
          <p:cNvPicPr>
            <a:picLocks noChangeAspect="1"/>
          </p:cNvPicPr>
          <p:nvPr/>
        </p:nvPicPr>
        <p:blipFill>
          <a:blip r:embed="rId2"/>
          <a:stretch>
            <a:fillRect/>
          </a:stretch>
        </p:blipFill>
        <p:spPr>
          <a:xfrm>
            <a:off x="5927136" y="2022161"/>
            <a:ext cx="6052427" cy="4154802"/>
          </a:xfrm>
          <a:prstGeom prst="rect">
            <a:avLst/>
          </a:prstGeom>
        </p:spPr>
      </p:pic>
      <p:pic>
        <p:nvPicPr>
          <p:cNvPr id="6" name="Immagine 5"/>
          <p:cNvPicPr>
            <a:picLocks noChangeAspect="1"/>
          </p:cNvPicPr>
          <p:nvPr/>
        </p:nvPicPr>
        <p:blipFill>
          <a:blip r:embed="rId3"/>
          <a:stretch>
            <a:fillRect/>
          </a:stretch>
        </p:blipFill>
        <p:spPr>
          <a:xfrm>
            <a:off x="489367" y="1626032"/>
            <a:ext cx="5110064" cy="4626986"/>
          </a:xfrm>
          <a:prstGeom prst="rect">
            <a:avLst/>
          </a:prstGeom>
        </p:spPr>
      </p:pic>
    </p:spTree>
    <p:extLst>
      <p:ext uri="{BB962C8B-B14F-4D97-AF65-F5344CB8AC3E}">
        <p14:creationId xmlns:p14="http://schemas.microsoft.com/office/powerpoint/2010/main" val="2907798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err="1" smtClean="0"/>
              <a:t>Interest</a:t>
            </a:r>
            <a:r>
              <a:rPr lang="it-IT" dirty="0" smtClean="0"/>
              <a:t> </a:t>
            </a:r>
            <a:r>
              <a:rPr lang="it-IT" dirty="0" err="1" smtClean="0"/>
              <a:t>rates</a:t>
            </a:r>
            <a:r>
              <a:rPr lang="it-IT" dirty="0" smtClean="0"/>
              <a:t> </a:t>
            </a:r>
            <a:r>
              <a:rPr lang="it-IT" dirty="0" err="1" smtClean="0"/>
              <a:t>transmission</a:t>
            </a:r>
            <a:r>
              <a:rPr lang="it-IT" dirty="0" smtClean="0"/>
              <a:t> </a:t>
            </a:r>
            <a:r>
              <a:rPr lang="it-IT" dirty="0" err="1" smtClean="0"/>
              <a:t>channel</a:t>
            </a:r>
            <a:endParaRPr lang="it-IT" dirty="0"/>
          </a:p>
        </p:txBody>
      </p:sp>
      <p:sp>
        <p:nvSpPr>
          <p:cNvPr id="3" name="Segnaposto contenuto 2"/>
          <p:cNvSpPr>
            <a:spLocks noGrp="1"/>
          </p:cNvSpPr>
          <p:nvPr>
            <p:ph idx="1"/>
          </p:nvPr>
        </p:nvSpPr>
        <p:spPr/>
        <p:txBody>
          <a:bodyPr>
            <a:noAutofit/>
          </a:bodyPr>
          <a:lstStyle/>
          <a:p>
            <a:r>
              <a:rPr lang="it-IT" sz="2000" dirty="0"/>
              <a:t>An </a:t>
            </a:r>
            <a:r>
              <a:rPr lang="it-IT" sz="2000" dirty="0" err="1">
                <a:solidFill>
                  <a:srgbClr val="FF0000"/>
                </a:solidFill>
              </a:rPr>
              <a:t>restrictive</a:t>
            </a:r>
            <a:r>
              <a:rPr lang="it-IT" sz="2000" dirty="0">
                <a:solidFill>
                  <a:srgbClr val="FF0000"/>
                </a:solidFill>
              </a:rPr>
              <a:t> </a:t>
            </a:r>
            <a:r>
              <a:rPr lang="it-IT" sz="2000" dirty="0" err="1">
                <a:solidFill>
                  <a:srgbClr val="FF0000"/>
                </a:solidFill>
              </a:rPr>
              <a:t>monetary</a:t>
            </a:r>
            <a:r>
              <a:rPr lang="it-IT" sz="2000" dirty="0">
                <a:solidFill>
                  <a:srgbClr val="FF0000"/>
                </a:solidFill>
              </a:rPr>
              <a:t> policy </a:t>
            </a:r>
            <a:r>
              <a:rPr lang="it-IT" sz="2000" dirty="0" err="1"/>
              <a:t>leads</a:t>
            </a:r>
            <a:r>
              <a:rPr lang="it-IT" sz="2000" dirty="0"/>
              <a:t> </a:t>
            </a:r>
            <a:r>
              <a:rPr lang="lv-LV" sz="2000" dirty="0"/>
              <a:t>interest rate</a:t>
            </a:r>
            <a:r>
              <a:rPr lang="it-IT" sz="2000" dirty="0"/>
              <a:t>s (on </a:t>
            </a:r>
            <a:r>
              <a:rPr lang="it-IT" sz="2000" dirty="0" err="1"/>
              <a:t>bank</a:t>
            </a:r>
            <a:r>
              <a:rPr lang="it-IT" sz="2000" dirty="0"/>
              <a:t> </a:t>
            </a:r>
            <a:r>
              <a:rPr lang="it-IT" sz="2000" dirty="0" err="1"/>
              <a:t>loans</a:t>
            </a:r>
            <a:r>
              <a:rPr lang="it-IT" sz="2000" dirty="0"/>
              <a:t> and on bonds) to </a:t>
            </a:r>
            <a:r>
              <a:rPr lang="it-IT" sz="2000" dirty="0" err="1"/>
              <a:t>increase</a:t>
            </a:r>
            <a:r>
              <a:rPr lang="it-IT" sz="2000" dirty="0"/>
              <a:t> in </a:t>
            </a:r>
            <a:r>
              <a:rPr lang="it-IT" sz="2000" dirty="0" err="1"/>
              <a:t>nominal</a:t>
            </a:r>
            <a:r>
              <a:rPr lang="it-IT" sz="2000" dirty="0"/>
              <a:t> and </a:t>
            </a:r>
            <a:r>
              <a:rPr lang="it-IT" sz="2000" dirty="0" err="1"/>
              <a:t>real</a:t>
            </a:r>
            <a:r>
              <a:rPr lang="it-IT" sz="2000" dirty="0"/>
              <a:t> </a:t>
            </a:r>
            <a:r>
              <a:rPr lang="it-IT" sz="2000" dirty="0" err="1"/>
              <a:t>terms</a:t>
            </a:r>
            <a:r>
              <a:rPr lang="lv-LV" sz="2000" dirty="0"/>
              <a:t> (as long as inflation expectations are assumed to remain constant or to increase less than proportionally with respect to the decline of nominal rates in absolute value). </a:t>
            </a:r>
            <a:r>
              <a:rPr lang="it-IT" sz="2000" dirty="0"/>
              <a:t> </a:t>
            </a:r>
            <a:r>
              <a:rPr lang="lv-LV" sz="2000" dirty="0"/>
              <a:t>As real interest rates </a:t>
            </a:r>
            <a:r>
              <a:rPr lang="it-IT" sz="2000" dirty="0" err="1"/>
              <a:t>increase</a:t>
            </a:r>
            <a:r>
              <a:rPr lang="it-IT" sz="2000" dirty="0"/>
              <a:t>, the cost of capital </a:t>
            </a:r>
            <a:r>
              <a:rPr lang="it-IT" sz="2000" dirty="0" err="1"/>
              <a:t>rises</a:t>
            </a:r>
            <a:r>
              <a:rPr lang="it-IT" sz="2000" dirty="0"/>
              <a:t>, causing a </a:t>
            </a:r>
            <a:r>
              <a:rPr lang="it-IT" sz="2000" dirty="0" err="1"/>
              <a:t>fall</a:t>
            </a:r>
            <a:r>
              <a:rPr lang="it-IT" sz="2000" dirty="0"/>
              <a:t> in investment spending, thereby leading to a </a:t>
            </a:r>
            <a:r>
              <a:rPr lang="it-IT" sz="2000" dirty="0" err="1"/>
              <a:t>fall</a:t>
            </a:r>
            <a:r>
              <a:rPr lang="it-IT" sz="2000" dirty="0"/>
              <a:t> in aggregate demand </a:t>
            </a:r>
            <a:r>
              <a:rPr lang="lv-LV" sz="2000" dirty="0"/>
              <a:t>(</a:t>
            </a:r>
            <a:r>
              <a:rPr lang="lv-LV" sz="2000" dirty="0" err="1"/>
              <a:t>aggregate</a:t>
            </a:r>
            <a:r>
              <a:rPr lang="lv-LV" sz="2000" dirty="0"/>
              <a:t> </a:t>
            </a:r>
            <a:r>
              <a:rPr lang="lv-LV" sz="2000" dirty="0" err="1"/>
              <a:t>investment</a:t>
            </a:r>
            <a:r>
              <a:rPr lang="lv-LV" sz="2000" dirty="0"/>
              <a:t> </a:t>
            </a:r>
            <a:r>
              <a:rPr lang="lv-LV" sz="2000" dirty="0" err="1"/>
              <a:t>but</a:t>
            </a:r>
            <a:r>
              <a:rPr lang="lv-LV" sz="2000" dirty="0"/>
              <a:t> </a:t>
            </a:r>
            <a:r>
              <a:rPr lang="lv-LV" sz="2000" dirty="0" err="1"/>
              <a:t>also</a:t>
            </a:r>
            <a:r>
              <a:rPr lang="lv-LV" sz="2000" dirty="0"/>
              <a:t> </a:t>
            </a:r>
            <a:r>
              <a:rPr lang="lv-LV" sz="2000" dirty="0" err="1"/>
              <a:t>aggregate</a:t>
            </a:r>
            <a:r>
              <a:rPr lang="lv-LV" sz="2000" dirty="0"/>
              <a:t> </a:t>
            </a:r>
            <a:r>
              <a:rPr lang="lv-LV" sz="2000" dirty="0" err="1"/>
              <a:t>consumptuion</a:t>
            </a:r>
            <a:r>
              <a:rPr lang="lv-LV" sz="2000" dirty="0"/>
              <a:t>) </a:t>
            </a:r>
            <a:r>
              <a:rPr lang="it-IT" sz="2000" dirty="0"/>
              <a:t>and a </a:t>
            </a:r>
            <a:r>
              <a:rPr lang="it-IT" sz="2000" dirty="0" err="1"/>
              <a:t>fall</a:t>
            </a:r>
            <a:r>
              <a:rPr lang="it-IT" sz="2000" dirty="0"/>
              <a:t> in output and inflation.</a:t>
            </a:r>
            <a:r>
              <a:rPr lang="lv-LV" sz="2000" dirty="0"/>
              <a:t> </a:t>
            </a:r>
            <a:r>
              <a:rPr lang="lv-LV" sz="2000" dirty="0" smtClean="0"/>
              <a:t>In </a:t>
            </a:r>
            <a:r>
              <a:rPr lang="lv-LV" sz="2000" dirty="0"/>
              <a:t>case of monetary policy </a:t>
            </a:r>
            <a:r>
              <a:rPr lang="it-IT" sz="2000" dirty="0" err="1"/>
              <a:t>expansion</a:t>
            </a:r>
            <a:r>
              <a:rPr lang="lv-LV" sz="2000" dirty="0"/>
              <a:t> the effects are reversed</a:t>
            </a:r>
            <a:r>
              <a:rPr lang="it-IT" sz="2000" dirty="0"/>
              <a:t> </a:t>
            </a:r>
            <a:r>
              <a:rPr lang="it-IT" sz="2000" dirty="0" err="1"/>
              <a:t>at</a:t>
            </a:r>
            <a:r>
              <a:rPr lang="it-IT" sz="2000" dirty="0"/>
              <a:t> </a:t>
            </a:r>
            <a:r>
              <a:rPr lang="it-IT" sz="2000" dirty="0" err="1"/>
              <a:t>least</a:t>
            </a:r>
            <a:r>
              <a:rPr lang="it-IT" sz="2000" dirty="0"/>
              <a:t> </a:t>
            </a:r>
            <a:r>
              <a:rPr lang="it-IT" sz="2000" dirty="0" err="1"/>
              <a:t>until</a:t>
            </a:r>
            <a:r>
              <a:rPr lang="it-IT" sz="2000" dirty="0"/>
              <a:t> </a:t>
            </a:r>
            <a:r>
              <a:rPr lang="it-IT" sz="2000" dirty="0" err="1"/>
              <a:t>official</a:t>
            </a:r>
            <a:r>
              <a:rPr lang="it-IT" sz="2000" dirty="0"/>
              <a:t> </a:t>
            </a:r>
            <a:r>
              <a:rPr lang="it-IT" sz="2000" dirty="0" err="1"/>
              <a:t>interest</a:t>
            </a:r>
            <a:r>
              <a:rPr lang="it-IT" sz="2000" dirty="0"/>
              <a:t> </a:t>
            </a:r>
            <a:r>
              <a:rPr lang="it-IT" sz="2000" dirty="0" err="1"/>
              <a:t>rates</a:t>
            </a:r>
            <a:r>
              <a:rPr lang="it-IT" sz="2000" dirty="0"/>
              <a:t> in </a:t>
            </a:r>
            <a:r>
              <a:rPr lang="it-IT" sz="2000" dirty="0" err="1"/>
              <a:t>nominal</a:t>
            </a:r>
            <a:r>
              <a:rPr lang="it-IT" sz="2000" dirty="0"/>
              <a:t> </a:t>
            </a:r>
            <a:r>
              <a:rPr lang="it-IT" sz="2000" dirty="0" err="1"/>
              <a:t>terms</a:t>
            </a:r>
            <a:r>
              <a:rPr lang="it-IT" sz="2000" dirty="0"/>
              <a:t> are </a:t>
            </a:r>
            <a:r>
              <a:rPr lang="it-IT" sz="2000" dirty="0" err="1"/>
              <a:t>reduced</a:t>
            </a:r>
            <a:r>
              <a:rPr lang="it-IT" sz="2000" dirty="0"/>
              <a:t> to zero.</a:t>
            </a:r>
          </a:p>
          <a:p>
            <a:endParaRPr lang="it-IT" sz="2000" dirty="0" smtClean="0"/>
          </a:p>
          <a:p>
            <a:endParaRPr lang="it-IT" sz="2000" dirty="0"/>
          </a:p>
          <a:p>
            <a:r>
              <a:rPr lang="it-IT" sz="2000" dirty="0" err="1" smtClean="0"/>
              <a:t>Expansionary</a:t>
            </a:r>
            <a:r>
              <a:rPr lang="it-IT" sz="2000" dirty="0" smtClean="0"/>
              <a:t> </a:t>
            </a:r>
            <a:r>
              <a:rPr lang="it-IT" sz="2000" dirty="0" err="1" smtClean="0"/>
              <a:t>monetary</a:t>
            </a:r>
            <a:r>
              <a:rPr lang="it-IT" sz="2000" dirty="0" smtClean="0"/>
              <a:t> policy (the opposite)</a:t>
            </a:r>
          </a:p>
          <a:p>
            <a:r>
              <a:rPr lang="it-IT" sz="2000" dirty="0"/>
              <a:t>With </a:t>
            </a:r>
            <a:r>
              <a:rPr lang="it-IT" sz="2000" dirty="0" err="1"/>
              <a:t>nominal</a:t>
            </a:r>
            <a:r>
              <a:rPr lang="it-IT" sz="2000" dirty="0"/>
              <a:t> </a:t>
            </a:r>
            <a:r>
              <a:rPr lang="lv-LV" sz="2000" dirty="0"/>
              <a:t>MP</a:t>
            </a:r>
            <a:r>
              <a:rPr lang="it-IT" sz="2000" dirty="0"/>
              <a:t> </a:t>
            </a:r>
            <a:r>
              <a:rPr lang="it-IT" sz="2000" dirty="0" err="1"/>
              <a:t>rates</a:t>
            </a:r>
            <a:r>
              <a:rPr lang="it-IT" sz="2000" dirty="0"/>
              <a:t> </a:t>
            </a:r>
            <a:r>
              <a:rPr lang="it-IT" sz="2000" dirty="0" err="1"/>
              <a:t>at</a:t>
            </a:r>
            <a:r>
              <a:rPr lang="it-IT" sz="2000" dirty="0"/>
              <a:t> a </a:t>
            </a:r>
            <a:r>
              <a:rPr lang="it-IT" sz="2000" dirty="0" err="1">
                <a:solidFill>
                  <a:srgbClr val="FF0000"/>
                </a:solidFill>
              </a:rPr>
              <a:t>floor</a:t>
            </a:r>
            <a:r>
              <a:rPr lang="it-IT" sz="2000" dirty="0">
                <a:solidFill>
                  <a:srgbClr val="FF0000"/>
                </a:solidFill>
              </a:rPr>
              <a:t> of zero</a:t>
            </a:r>
            <a:r>
              <a:rPr lang="it-IT" sz="2000" dirty="0"/>
              <a:t>, </a:t>
            </a:r>
            <a:r>
              <a:rPr lang="lv-LV" sz="2000" dirty="0"/>
              <a:t>a monetary policy expansion</a:t>
            </a:r>
            <a:r>
              <a:rPr lang="it-IT" sz="2000" dirty="0"/>
              <a:t> can </a:t>
            </a:r>
            <a:r>
              <a:rPr lang="it-IT" sz="2000" dirty="0" err="1"/>
              <a:t>raise</a:t>
            </a:r>
            <a:r>
              <a:rPr lang="it-IT" sz="2000" dirty="0"/>
              <a:t> the </a:t>
            </a:r>
            <a:r>
              <a:rPr lang="it-IT" sz="2000" dirty="0" err="1"/>
              <a:t>expected</a:t>
            </a:r>
            <a:r>
              <a:rPr lang="it-IT" sz="2000" dirty="0"/>
              <a:t> </a:t>
            </a:r>
            <a:r>
              <a:rPr lang="it-IT" sz="2000" dirty="0" err="1"/>
              <a:t>price</a:t>
            </a:r>
            <a:r>
              <a:rPr lang="it-IT" sz="2000" dirty="0"/>
              <a:t> </a:t>
            </a:r>
            <a:r>
              <a:rPr lang="it-IT" sz="2000" dirty="0" err="1"/>
              <a:t>level</a:t>
            </a:r>
            <a:r>
              <a:rPr lang="it-IT" sz="2000" dirty="0"/>
              <a:t> and </a:t>
            </a:r>
            <a:r>
              <a:rPr lang="it-IT" sz="2000" dirty="0" err="1"/>
              <a:t>hence</a:t>
            </a:r>
            <a:r>
              <a:rPr lang="it-IT" sz="2000" dirty="0"/>
              <a:t> </a:t>
            </a:r>
            <a:r>
              <a:rPr lang="it-IT" sz="2000" dirty="0" err="1"/>
              <a:t>expected</a:t>
            </a:r>
            <a:r>
              <a:rPr lang="it-IT" sz="2000" dirty="0"/>
              <a:t> </a:t>
            </a:r>
            <a:r>
              <a:rPr lang="it-IT" sz="2000" dirty="0" err="1"/>
              <a:t>inflation</a:t>
            </a:r>
            <a:r>
              <a:rPr lang="it-IT" sz="2000" dirty="0"/>
              <a:t>, </a:t>
            </a:r>
            <a:r>
              <a:rPr lang="it-IT" sz="2000" dirty="0" err="1"/>
              <a:t>thereby</a:t>
            </a:r>
            <a:r>
              <a:rPr lang="it-IT" sz="2000" dirty="0"/>
              <a:t> </a:t>
            </a:r>
            <a:r>
              <a:rPr lang="it-IT" sz="2000" dirty="0" err="1"/>
              <a:t>lowering</a:t>
            </a:r>
            <a:r>
              <a:rPr lang="it-IT" sz="2000" dirty="0"/>
              <a:t> the </a:t>
            </a:r>
            <a:r>
              <a:rPr lang="it-IT" sz="2000" dirty="0" err="1"/>
              <a:t>real</a:t>
            </a:r>
            <a:r>
              <a:rPr lang="it-IT" sz="2000" dirty="0"/>
              <a:t> </a:t>
            </a:r>
            <a:r>
              <a:rPr lang="it-IT" sz="2000" dirty="0" err="1"/>
              <a:t>interest</a:t>
            </a:r>
            <a:r>
              <a:rPr lang="it-IT" sz="2000" dirty="0"/>
              <a:t> rate, </a:t>
            </a:r>
            <a:r>
              <a:rPr lang="it-IT" sz="2000" dirty="0" err="1"/>
              <a:t>even</a:t>
            </a:r>
            <a:r>
              <a:rPr lang="it-IT" sz="2000" dirty="0"/>
              <a:t> </a:t>
            </a:r>
            <a:r>
              <a:rPr lang="it-IT" sz="2000" dirty="0" err="1"/>
              <a:t>when</a:t>
            </a:r>
            <a:r>
              <a:rPr lang="it-IT" sz="2000" dirty="0"/>
              <a:t> the </a:t>
            </a:r>
            <a:r>
              <a:rPr lang="it-IT" sz="2000" dirty="0" err="1"/>
              <a:t>nominal</a:t>
            </a:r>
            <a:r>
              <a:rPr lang="it-IT" sz="2000" dirty="0"/>
              <a:t> </a:t>
            </a:r>
            <a:r>
              <a:rPr lang="it-IT" sz="2000" dirty="0" err="1"/>
              <a:t>interest</a:t>
            </a:r>
            <a:r>
              <a:rPr lang="it-IT" sz="2000" dirty="0"/>
              <a:t> rate </a:t>
            </a:r>
            <a:r>
              <a:rPr lang="it-IT" sz="2000" dirty="0" err="1"/>
              <a:t>is</a:t>
            </a:r>
            <a:r>
              <a:rPr lang="it-IT" sz="2000" dirty="0"/>
              <a:t> </a:t>
            </a:r>
            <a:r>
              <a:rPr lang="it-IT" sz="2000" dirty="0" err="1"/>
              <a:t>fixed</a:t>
            </a:r>
            <a:r>
              <a:rPr lang="it-IT" sz="2000" dirty="0"/>
              <a:t> </a:t>
            </a:r>
            <a:r>
              <a:rPr lang="it-IT" sz="2000" dirty="0" err="1"/>
              <a:t>at</a:t>
            </a:r>
            <a:r>
              <a:rPr lang="it-IT" sz="2000" dirty="0"/>
              <a:t> zero.</a:t>
            </a:r>
            <a:r>
              <a:rPr lang="lv-LV" sz="2000" dirty="0"/>
              <a:t> This is one of the aims of unconventional monetary policy. (See below) </a:t>
            </a:r>
            <a:endParaRPr lang="it-IT" sz="2000" dirty="0"/>
          </a:p>
          <a:p>
            <a:endParaRPr lang="it-IT" sz="2000" dirty="0" smtClean="0"/>
          </a:p>
          <a:p>
            <a:endParaRPr lang="it-IT" sz="2000" dirty="0"/>
          </a:p>
        </p:txBody>
      </p:sp>
      <p:pic>
        <p:nvPicPr>
          <p:cNvPr id="7" name="Immagine 6"/>
          <p:cNvPicPr>
            <a:picLocks noChangeAspect="1"/>
          </p:cNvPicPr>
          <p:nvPr/>
        </p:nvPicPr>
        <p:blipFill>
          <a:blip r:embed="rId2"/>
          <a:stretch>
            <a:fillRect/>
          </a:stretch>
        </p:blipFill>
        <p:spPr>
          <a:xfrm>
            <a:off x="3314684" y="4001294"/>
            <a:ext cx="4342261" cy="685800"/>
          </a:xfrm>
          <a:prstGeom prst="rect">
            <a:avLst/>
          </a:prstGeom>
        </p:spPr>
      </p:pic>
      <p:sp>
        <p:nvSpPr>
          <p:cNvPr id="6" name="CasellaDiTesto 5"/>
          <p:cNvSpPr txBox="1"/>
          <p:nvPr/>
        </p:nvSpPr>
        <p:spPr>
          <a:xfrm>
            <a:off x="8082972" y="4001294"/>
            <a:ext cx="1422400" cy="369332"/>
          </a:xfrm>
          <a:prstGeom prst="rect">
            <a:avLst/>
          </a:prstGeom>
          <a:noFill/>
        </p:spPr>
        <p:txBody>
          <a:bodyPr wrap="square" rtlCol="0">
            <a:spAutoFit/>
          </a:bodyPr>
          <a:lstStyle/>
          <a:p>
            <a:r>
              <a:rPr lang="el-GR" dirty="0" smtClean="0"/>
              <a:t>π</a:t>
            </a:r>
            <a:r>
              <a:rPr lang="el-GR" dirty="0" smtClean="0">
                <a:latin typeface="Calibri Light" panose="020F0302020204030204" pitchFamily="34" charset="0"/>
                <a:cs typeface="Calibri Light" panose="020F0302020204030204" pitchFamily="34" charset="0"/>
              </a:rPr>
              <a:t>↓</a:t>
            </a:r>
            <a:endParaRPr lang="it-IT" dirty="0"/>
          </a:p>
        </p:txBody>
      </p:sp>
      <p:sp>
        <p:nvSpPr>
          <p:cNvPr id="8" name="CasellaDiTesto 7"/>
          <p:cNvSpPr txBox="1"/>
          <p:nvPr/>
        </p:nvSpPr>
        <p:spPr>
          <a:xfrm>
            <a:off x="7527636" y="4001294"/>
            <a:ext cx="655782" cy="369332"/>
          </a:xfrm>
          <a:prstGeom prst="rect">
            <a:avLst/>
          </a:prstGeom>
          <a:noFill/>
        </p:spPr>
        <p:txBody>
          <a:bodyPr wrap="square" rtlCol="0">
            <a:spAutoFit/>
          </a:bodyPr>
          <a:lstStyle/>
          <a:p>
            <a:r>
              <a:rPr lang="it-IT" dirty="0" smtClean="0">
                <a:latin typeface="Calibri Light" panose="020F0302020204030204" pitchFamily="34" charset="0"/>
                <a:cs typeface="Calibri Light" panose="020F0302020204030204" pitchFamily="34" charset="0"/>
              </a:rPr>
              <a:t>↓ </a:t>
            </a:r>
            <a:r>
              <a:rPr lang="it-IT" dirty="0" smtClean="0">
                <a:latin typeface="Calibri" panose="020F0502020204030204" pitchFamily="34" charset="0"/>
                <a:cs typeface="Calibri" panose="020F0502020204030204" pitchFamily="34" charset="0"/>
              </a:rPr>
              <a:t>→</a:t>
            </a:r>
            <a:endParaRPr lang="it-IT" dirty="0"/>
          </a:p>
        </p:txBody>
      </p:sp>
    </p:spTree>
    <p:extLst>
      <p:ext uri="{BB962C8B-B14F-4D97-AF65-F5344CB8AC3E}">
        <p14:creationId xmlns:p14="http://schemas.microsoft.com/office/powerpoint/2010/main" val="26374948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lv-LV" dirty="0" smtClean="0"/>
              <a:t>Exchange rate </a:t>
            </a:r>
            <a:r>
              <a:rPr lang="it-IT" dirty="0" err="1" smtClean="0"/>
              <a:t>transmission</a:t>
            </a:r>
            <a:r>
              <a:rPr lang="it-IT" dirty="0" smtClean="0"/>
              <a:t> </a:t>
            </a:r>
            <a:r>
              <a:rPr lang="lv-LV" dirty="0" smtClean="0"/>
              <a:t>channel</a:t>
            </a:r>
            <a:endParaRPr lang="it-IT" dirty="0"/>
          </a:p>
        </p:txBody>
      </p:sp>
      <p:sp>
        <p:nvSpPr>
          <p:cNvPr id="3" name="Segnaposto contenuto 2"/>
          <p:cNvSpPr>
            <a:spLocks noGrp="1"/>
          </p:cNvSpPr>
          <p:nvPr>
            <p:ph idx="1"/>
          </p:nvPr>
        </p:nvSpPr>
        <p:spPr/>
        <p:txBody>
          <a:bodyPr>
            <a:normAutofit fontScale="40000" lnSpcReduction="20000"/>
          </a:bodyPr>
          <a:lstStyle/>
          <a:p>
            <a:pPr>
              <a:lnSpc>
                <a:spcPct val="120000"/>
              </a:lnSpc>
            </a:pPr>
            <a:r>
              <a:rPr lang="en-US" sz="4500" dirty="0"/>
              <a:t>The schematic for the monetary transmission mechanism operating though the exchange rate is as follows. A Monetary restriction, rises nominal money market rates. As Funds a drawn into the </a:t>
            </a:r>
            <a:r>
              <a:rPr lang="en-US" sz="4500" dirty="0" err="1"/>
              <a:t>coutry</a:t>
            </a:r>
            <a:r>
              <a:rPr lang="en-US" sz="4500" dirty="0"/>
              <a:t>, the demand for domestic currency rises, and the supply of foreign currency rise, leading to the appreciation of the nominal exchange rate, to the decline of Net Exports, AD, GDP and inflation</a:t>
            </a:r>
          </a:p>
          <a:p>
            <a:pPr>
              <a:lnSpc>
                <a:spcPct val="120000"/>
              </a:lnSpc>
            </a:pPr>
            <a:endParaRPr lang="en-US" sz="4500" dirty="0"/>
          </a:p>
          <a:p>
            <a:pPr>
              <a:lnSpc>
                <a:spcPct val="120000"/>
              </a:lnSpc>
            </a:pPr>
            <a:endParaRPr lang="en-US" sz="4500" dirty="0"/>
          </a:p>
          <a:p>
            <a:pPr>
              <a:lnSpc>
                <a:spcPct val="120000"/>
              </a:lnSpc>
            </a:pPr>
            <a:endParaRPr lang="en-US" sz="4500" dirty="0"/>
          </a:p>
          <a:p>
            <a:pPr>
              <a:lnSpc>
                <a:spcPct val="120000"/>
              </a:lnSpc>
            </a:pPr>
            <a:r>
              <a:rPr lang="lv-LV" sz="4500" dirty="0"/>
              <a:t>This c</a:t>
            </a:r>
            <a:r>
              <a:rPr lang="en-US" sz="4500" dirty="0" err="1"/>
              <a:t>hannel</a:t>
            </a:r>
            <a:r>
              <a:rPr lang="en-US" sz="4500" dirty="0"/>
              <a:t> works with flexible exchange rates</a:t>
            </a:r>
            <a:r>
              <a:rPr lang="lv-LV" sz="4500" dirty="0"/>
              <a:t> </a:t>
            </a:r>
            <a:r>
              <a:rPr lang="lv-LV" sz="4500" dirty="0" err="1"/>
              <a:t>and</a:t>
            </a:r>
            <a:r>
              <a:rPr lang="lv-LV" sz="4500" dirty="0"/>
              <a:t> </a:t>
            </a:r>
            <a:r>
              <a:rPr lang="lv-LV" sz="4500" dirty="0" err="1"/>
              <a:t>is</a:t>
            </a:r>
            <a:r>
              <a:rPr lang="lv-LV" sz="4500" dirty="0"/>
              <a:t> </a:t>
            </a:r>
            <a:r>
              <a:rPr lang="lv-LV" sz="4500" dirty="0" err="1"/>
              <a:t>all</a:t>
            </a:r>
            <a:r>
              <a:rPr lang="lv-LV" sz="4500" dirty="0"/>
              <a:t> </a:t>
            </a:r>
            <a:r>
              <a:rPr lang="lv-LV" sz="4500" dirty="0" err="1"/>
              <a:t>the</a:t>
            </a:r>
            <a:r>
              <a:rPr lang="lv-LV" sz="4500" dirty="0"/>
              <a:t> </a:t>
            </a:r>
            <a:r>
              <a:rPr lang="lv-LV" sz="4500" dirty="0" err="1"/>
              <a:t>more</a:t>
            </a:r>
            <a:r>
              <a:rPr lang="lv-LV" sz="4500" dirty="0"/>
              <a:t> </a:t>
            </a:r>
            <a:r>
              <a:rPr lang="lv-LV" sz="4500" dirty="0" err="1"/>
              <a:t>relevant</a:t>
            </a:r>
            <a:r>
              <a:rPr lang="lv-LV" sz="4500" dirty="0"/>
              <a:t> </a:t>
            </a:r>
            <a:r>
              <a:rPr lang="lv-LV" sz="4500" dirty="0" err="1"/>
              <a:t>the</a:t>
            </a:r>
            <a:r>
              <a:rPr lang="lv-LV" sz="4500" dirty="0"/>
              <a:t> </a:t>
            </a:r>
            <a:r>
              <a:rPr lang="lv-LV" sz="4500" dirty="0" err="1"/>
              <a:t>more</a:t>
            </a:r>
            <a:r>
              <a:rPr lang="lv-LV" sz="4500" dirty="0"/>
              <a:t> </a:t>
            </a:r>
            <a:r>
              <a:rPr lang="lv-LV" sz="4500" dirty="0" err="1"/>
              <a:t>open</a:t>
            </a:r>
            <a:r>
              <a:rPr lang="lv-LV" sz="4500" dirty="0"/>
              <a:t> </a:t>
            </a:r>
            <a:r>
              <a:rPr lang="lv-LV" sz="4500" dirty="0" err="1"/>
              <a:t>the</a:t>
            </a:r>
            <a:r>
              <a:rPr lang="lv-LV" sz="4500" dirty="0"/>
              <a:t> </a:t>
            </a:r>
            <a:r>
              <a:rPr lang="lv-LV" sz="4500" dirty="0" err="1"/>
              <a:t>economy</a:t>
            </a:r>
            <a:r>
              <a:rPr lang="lv-LV" sz="4500" dirty="0"/>
              <a:t> </a:t>
            </a:r>
            <a:r>
              <a:rPr lang="lv-LV" sz="4500" dirty="0" err="1"/>
              <a:t>is</a:t>
            </a:r>
            <a:r>
              <a:rPr lang="lv-LV" sz="4500" dirty="0"/>
              <a:t> to </a:t>
            </a:r>
            <a:r>
              <a:rPr lang="lv-LV" sz="4500" dirty="0" err="1"/>
              <a:t>international</a:t>
            </a:r>
            <a:r>
              <a:rPr lang="lv-LV" sz="4500" dirty="0"/>
              <a:t> </a:t>
            </a:r>
            <a:r>
              <a:rPr lang="lv-LV" sz="4500" dirty="0" err="1"/>
              <a:t>trade</a:t>
            </a:r>
            <a:r>
              <a:rPr lang="lv-LV" sz="4500" dirty="0"/>
              <a:t> </a:t>
            </a:r>
            <a:r>
              <a:rPr lang="lv-LV" sz="4500" dirty="0" err="1"/>
              <a:t>and</a:t>
            </a:r>
            <a:r>
              <a:rPr lang="lv-LV" sz="4500" dirty="0"/>
              <a:t> </a:t>
            </a:r>
            <a:r>
              <a:rPr lang="lv-LV" sz="4500" dirty="0" err="1"/>
              <a:t>international</a:t>
            </a:r>
            <a:r>
              <a:rPr lang="lv-LV" sz="4500" dirty="0"/>
              <a:t> </a:t>
            </a:r>
            <a:r>
              <a:rPr lang="lv-LV" sz="4500" dirty="0" err="1"/>
              <a:t>capital</a:t>
            </a:r>
            <a:r>
              <a:rPr lang="lv-LV" sz="4500" dirty="0"/>
              <a:t> </a:t>
            </a:r>
            <a:r>
              <a:rPr lang="lv-LV" sz="4500" dirty="0" err="1"/>
              <a:t>flows</a:t>
            </a:r>
            <a:r>
              <a:rPr lang="lv-LV" sz="4500" dirty="0"/>
              <a:t>.  </a:t>
            </a:r>
            <a:r>
              <a:rPr lang="en-US" sz="4500" dirty="0"/>
              <a:t>It also involves interest rate effects</a:t>
            </a:r>
            <a:r>
              <a:rPr lang="lv-LV" sz="4500" dirty="0"/>
              <a:t>,</a:t>
            </a:r>
            <a:r>
              <a:rPr lang="en-US" sz="4500" dirty="0"/>
              <a:t> because when domestic interest rates </a:t>
            </a:r>
            <a:r>
              <a:rPr lang="it-IT" sz="4500" dirty="0"/>
              <a:t>rise </a:t>
            </a:r>
            <a:r>
              <a:rPr lang="lv-LV" sz="4500" dirty="0"/>
              <a:t>(or when FOREX market participants expect them to </a:t>
            </a:r>
            <a:r>
              <a:rPr lang="it-IT" sz="4500" dirty="0"/>
              <a:t>rise</a:t>
            </a:r>
            <a:r>
              <a:rPr lang="lv-LV" sz="4500" dirty="0"/>
              <a:t>)</a:t>
            </a:r>
            <a:r>
              <a:rPr lang="en-US" sz="4500" dirty="0"/>
              <a:t>, deposits</a:t>
            </a:r>
            <a:r>
              <a:rPr lang="lv-LV" sz="4500" dirty="0"/>
              <a:t> </a:t>
            </a:r>
            <a:r>
              <a:rPr lang="lv-LV" sz="4500" dirty="0" err="1"/>
              <a:t>and</a:t>
            </a:r>
            <a:r>
              <a:rPr lang="lv-LV" sz="4500" dirty="0"/>
              <a:t> </a:t>
            </a:r>
            <a:r>
              <a:rPr lang="lv-LV" sz="4500" dirty="0" err="1"/>
              <a:t>other</a:t>
            </a:r>
            <a:r>
              <a:rPr lang="lv-LV" sz="4500" dirty="0"/>
              <a:t> </a:t>
            </a:r>
            <a:r>
              <a:rPr lang="lv-LV" sz="4500" dirty="0" err="1"/>
              <a:t>financial</a:t>
            </a:r>
            <a:r>
              <a:rPr lang="lv-LV" sz="4500" dirty="0"/>
              <a:t> </a:t>
            </a:r>
            <a:r>
              <a:rPr lang="lv-LV" sz="4500" dirty="0" err="1"/>
              <a:t>assets</a:t>
            </a:r>
            <a:r>
              <a:rPr lang="lv-LV" sz="4500" dirty="0"/>
              <a:t> </a:t>
            </a:r>
            <a:r>
              <a:rPr lang="lv-LV" sz="4500" dirty="0" err="1"/>
              <a:t>denominated</a:t>
            </a:r>
            <a:r>
              <a:rPr lang="lv-LV" sz="4500" dirty="0"/>
              <a:t> </a:t>
            </a:r>
            <a:r>
              <a:rPr lang="lv-LV" sz="4500" dirty="0" err="1"/>
              <a:t>in</a:t>
            </a:r>
            <a:r>
              <a:rPr lang="lv-LV" sz="4500" dirty="0"/>
              <a:t> </a:t>
            </a:r>
            <a:r>
              <a:rPr lang="lv-LV" sz="4500" dirty="0" err="1"/>
              <a:t>the</a:t>
            </a:r>
            <a:r>
              <a:rPr lang="lv-LV" sz="4500" dirty="0"/>
              <a:t> </a:t>
            </a:r>
            <a:r>
              <a:rPr lang="lv-LV" sz="4500" dirty="0" err="1"/>
              <a:t>domestic</a:t>
            </a:r>
            <a:r>
              <a:rPr lang="lv-LV" sz="4500" dirty="0"/>
              <a:t> </a:t>
            </a:r>
            <a:r>
              <a:rPr lang="lv-LV" sz="4500" dirty="0" err="1"/>
              <a:t>currency</a:t>
            </a:r>
            <a:r>
              <a:rPr lang="en-US" sz="4500" dirty="0"/>
              <a:t> become more attractive relative to deposits</a:t>
            </a:r>
            <a:r>
              <a:rPr lang="lv-LV" sz="4500" dirty="0"/>
              <a:t> and </a:t>
            </a:r>
            <a:r>
              <a:rPr lang="it-IT" sz="4500" dirty="0" err="1"/>
              <a:t>assets</a:t>
            </a:r>
            <a:r>
              <a:rPr lang="en-US" sz="4500" dirty="0"/>
              <a:t> denominated in </a:t>
            </a:r>
            <a:r>
              <a:rPr lang="lv-LV" sz="4500" dirty="0"/>
              <a:t>a foreign currency. </a:t>
            </a:r>
            <a:r>
              <a:rPr lang="en-US" sz="4500" dirty="0"/>
              <a:t> </a:t>
            </a:r>
            <a:r>
              <a:rPr lang="lv-LV" sz="4500" dirty="0"/>
              <a:t>The </a:t>
            </a:r>
            <a:r>
              <a:rPr lang="it-IT" sz="4500" dirty="0" err="1"/>
              <a:t>ap</a:t>
            </a:r>
            <a:r>
              <a:rPr lang="lv-LV" sz="4500" dirty="0"/>
              <a:t>preciation of the nominal exchange rate also causes the price of imported goods to </a:t>
            </a:r>
            <a:r>
              <a:rPr lang="it-IT" sz="4500" dirty="0" err="1"/>
              <a:t>fall</a:t>
            </a:r>
            <a:r>
              <a:rPr lang="lv-LV" sz="4500" dirty="0"/>
              <a:t>. </a:t>
            </a:r>
            <a:r>
              <a:rPr lang="it-IT" sz="4500" dirty="0" smtClean="0"/>
              <a:t> In </a:t>
            </a:r>
            <a:r>
              <a:rPr lang="it-IT" sz="4500" dirty="0"/>
              <a:t>case of  </a:t>
            </a:r>
            <a:r>
              <a:rPr lang="it-IT" sz="4500" dirty="0" err="1"/>
              <a:t>monetary</a:t>
            </a:r>
            <a:r>
              <a:rPr lang="it-IT" sz="4500" dirty="0"/>
              <a:t> policy </a:t>
            </a:r>
            <a:r>
              <a:rPr lang="it-IT" sz="4500" dirty="0" err="1"/>
              <a:t>expansions</a:t>
            </a:r>
            <a:r>
              <a:rPr lang="it-IT" sz="4500" dirty="0"/>
              <a:t> </a:t>
            </a:r>
            <a:r>
              <a:rPr lang="it-IT" sz="4500" dirty="0" err="1"/>
              <a:t>all</a:t>
            </a:r>
            <a:r>
              <a:rPr lang="it-IT" sz="4500" dirty="0"/>
              <a:t> </a:t>
            </a:r>
            <a:r>
              <a:rPr lang="it-IT" sz="4500" dirty="0" err="1"/>
              <a:t>effects</a:t>
            </a:r>
            <a:r>
              <a:rPr lang="it-IT" sz="4500" dirty="0"/>
              <a:t> are </a:t>
            </a:r>
            <a:r>
              <a:rPr lang="it-IT" sz="4500" dirty="0" err="1"/>
              <a:t>reversed</a:t>
            </a:r>
            <a:endParaRPr lang="en-US" sz="4500" dirty="0"/>
          </a:p>
          <a:p>
            <a:endParaRPr lang="it-IT" dirty="0" smtClean="0"/>
          </a:p>
          <a:p>
            <a:endParaRPr lang="it-IT" dirty="0"/>
          </a:p>
        </p:txBody>
      </p:sp>
      <p:pic>
        <p:nvPicPr>
          <p:cNvPr id="5" name="Immagine 4"/>
          <p:cNvPicPr>
            <a:picLocks noChangeAspect="1"/>
          </p:cNvPicPr>
          <p:nvPr/>
        </p:nvPicPr>
        <p:blipFill>
          <a:blip r:embed="rId2"/>
          <a:stretch>
            <a:fillRect/>
          </a:stretch>
        </p:blipFill>
        <p:spPr>
          <a:xfrm>
            <a:off x="4068491" y="3359053"/>
            <a:ext cx="3562350" cy="781050"/>
          </a:xfrm>
          <a:prstGeom prst="rect">
            <a:avLst/>
          </a:prstGeom>
        </p:spPr>
      </p:pic>
      <p:pic>
        <p:nvPicPr>
          <p:cNvPr id="4" name="Immagine 3"/>
          <p:cNvPicPr>
            <a:picLocks noChangeAspect="1"/>
          </p:cNvPicPr>
          <p:nvPr/>
        </p:nvPicPr>
        <p:blipFill>
          <a:blip r:embed="rId3"/>
          <a:stretch>
            <a:fillRect/>
          </a:stretch>
        </p:blipFill>
        <p:spPr>
          <a:xfrm>
            <a:off x="7375236" y="3431309"/>
            <a:ext cx="914400" cy="457200"/>
          </a:xfrm>
          <a:prstGeom prst="rect">
            <a:avLst/>
          </a:prstGeom>
        </p:spPr>
      </p:pic>
    </p:spTree>
    <p:extLst>
      <p:ext uri="{BB962C8B-B14F-4D97-AF65-F5344CB8AC3E}">
        <p14:creationId xmlns:p14="http://schemas.microsoft.com/office/powerpoint/2010/main" val="37790243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v-LV" dirty="0" smtClean="0"/>
              <a:t>Equity </a:t>
            </a:r>
            <a:r>
              <a:rPr lang="it-IT" dirty="0" err="1" smtClean="0"/>
              <a:t>price</a:t>
            </a:r>
            <a:r>
              <a:rPr lang="it-IT" dirty="0" smtClean="0"/>
              <a:t> </a:t>
            </a:r>
            <a:r>
              <a:rPr lang="it-IT" dirty="0" err="1" smtClean="0"/>
              <a:t>transmission</a:t>
            </a:r>
            <a:r>
              <a:rPr lang="it-IT" dirty="0" smtClean="0"/>
              <a:t> </a:t>
            </a:r>
            <a:r>
              <a:rPr lang="lv-LV" dirty="0" smtClean="0"/>
              <a:t>channel</a:t>
            </a:r>
            <a:endParaRPr lang="en-US" dirty="0"/>
          </a:p>
        </p:txBody>
      </p:sp>
      <p:sp>
        <p:nvSpPr>
          <p:cNvPr id="3" name="Content Placeholder 2"/>
          <p:cNvSpPr>
            <a:spLocks noGrp="1"/>
          </p:cNvSpPr>
          <p:nvPr>
            <p:ph idx="1"/>
          </p:nvPr>
        </p:nvSpPr>
        <p:spPr/>
        <p:txBody>
          <a:bodyPr>
            <a:normAutofit/>
          </a:bodyPr>
          <a:lstStyle/>
          <a:p>
            <a:pPr>
              <a:lnSpc>
                <a:spcPct val="80000"/>
              </a:lnSpc>
            </a:pPr>
            <a:r>
              <a:rPr lang="en-US" sz="1800" dirty="0"/>
              <a:t>Tobin's q Theory provides a mechanism by means of which monetary policy affects the economy through its effects on the valuation of </a:t>
            </a:r>
            <a:r>
              <a:rPr lang="en-US" sz="1800" dirty="0" err="1"/>
              <a:t>equities.Tobin</a:t>
            </a:r>
            <a:r>
              <a:rPr lang="en-US" sz="1800" dirty="0"/>
              <a:t> defines q as the market value of firms divided by the replacement cost of capital. </a:t>
            </a:r>
            <a:r>
              <a:rPr lang="lv-LV" sz="1800" dirty="0"/>
              <a:t> </a:t>
            </a:r>
            <a:r>
              <a:rPr lang="en-US" sz="1800" dirty="0"/>
              <a:t>If q is high, the market price of firms is high relative to the replacement cost of capital, and new plant and equipment capital is cheap relative to the market value of business firms.</a:t>
            </a:r>
          </a:p>
          <a:p>
            <a:pPr>
              <a:lnSpc>
                <a:spcPct val="80000"/>
              </a:lnSpc>
            </a:pPr>
            <a:endParaRPr lang="en-US" sz="1800" dirty="0"/>
          </a:p>
          <a:p>
            <a:pPr>
              <a:lnSpc>
                <a:spcPct val="80000"/>
              </a:lnSpc>
            </a:pPr>
            <a:r>
              <a:rPr lang="en-US" sz="1800" dirty="0"/>
              <a:t>Companies can then issue equity and get a high price for it relative to the cost of the plant and equipment they are buying. Thus investment spending will rise because firms can buy a lot of new investment goods with only a small issue of equity.</a:t>
            </a:r>
            <a:endParaRPr lang="lv-LV" sz="1800" dirty="0"/>
          </a:p>
          <a:p>
            <a:pPr>
              <a:lnSpc>
                <a:spcPct val="80000"/>
              </a:lnSpc>
            </a:pPr>
            <a:endParaRPr lang="lv-LV" sz="1800" dirty="0">
              <a:latin typeface="Trebuchet MS" pitchFamily="34" charset="0"/>
            </a:endParaRPr>
          </a:p>
          <a:p>
            <a:pPr>
              <a:lnSpc>
                <a:spcPct val="80000"/>
              </a:lnSpc>
            </a:pPr>
            <a:r>
              <a:rPr lang="lv-LV" sz="1800" dirty="0"/>
              <a:t>In case of a monetary polic </a:t>
            </a:r>
            <a:r>
              <a:rPr lang="it-IT" sz="1800" dirty="0" err="1"/>
              <a:t>restriction</a:t>
            </a:r>
            <a:r>
              <a:rPr lang="en-US" sz="1800" dirty="0"/>
              <a:t>, </a:t>
            </a:r>
            <a:r>
              <a:rPr lang="lv-LV" sz="1800" dirty="0"/>
              <a:t>portfolio reallocation, lower discount rates, </a:t>
            </a:r>
            <a:r>
              <a:rPr lang="it-IT" sz="1800" dirty="0" err="1"/>
              <a:t>worsenining</a:t>
            </a:r>
            <a:r>
              <a:rPr lang="lv-LV" sz="1800" dirty="0"/>
              <a:t> profit expectations (regall the one period evaluation model) and </a:t>
            </a:r>
            <a:r>
              <a:rPr lang="it-IT" sz="1800" dirty="0" err="1"/>
              <a:t>less</a:t>
            </a:r>
            <a:r>
              <a:rPr lang="it-IT" sz="1800" dirty="0"/>
              <a:t> </a:t>
            </a:r>
            <a:r>
              <a:rPr lang="lv-LV" sz="1800" dirty="0"/>
              <a:t>credit to finance equity purchases lead share prices to rise. </a:t>
            </a:r>
            <a:r>
              <a:rPr lang="en-US" sz="1800" dirty="0"/>
              <a:t>Combining these views with the fact that lower equity prices will reduce q , investment, aggregate demand and inflationary pressure.</a:t>
            </a:r>
          </a:p>
          <a:p>
            <a:pPr>
              <a:lnSpc>
                <a:spcPct val="80000"/>
              </a:lnSpc>
            </a:pPr>
            <a:endParaRPr lang="en-US" sz="1800" b="1" dirty="0"/>
          </a:p>
          <a:p>
            <a:endParaRPr lang="en-US" dirty="0"/>
          </a:p>
        </p:txBody>
      </p:sp>
      <p:pic>
        <p:nvPicPr>
          <p:cNvPr id="5" name="Immagine 4"/>
          <p:cNvPicPr>
            <a:picLocks noChangeAspect="1"/>
          </p:cNvPicPr>
          <p:nvPr/>
        </p:nvPicPr>
        <p:blipFill>
          <a:blip r:embed="rId2"/>
          <a:stretch>
            <a:fillRect/>
          </a:stretch>
        </p:blipFill>
        <p:spPr>
          <a:xfrm>
            <a:off x="4453100" y="5692775"/>
            <a:ext cx="4086225" cy="619125"/>
          </a:xfrm>
          <a:prstGeom prst="rect">
            <a:avLst/>
          </a:prstGeom>
        </p:spPr>
      </p:pic>
      <p:pic>
        <p:nvPicPr>
          <p:cNvPr id="6" name="Immagine 5"/>
          <p:cNvPicPr>
            <a:picLocks noChangeAspect="1"/>
          </p:cNvPicPr>
          <p:nvPr/>
        </p:nvPicPr>
        <p:blipFill>
          <a:blip r:embed="rId3"/>
          <a:stretch>
            <a:fillRect/>
          </a:stretch>
        </p:blipFill>
        <p:spPr>
          <a:xfrm>
            <a:off x="8354286" y="5666505"/>
            <a:ext cx="914400" cy="457200"/>
          </a:xfrm>
          <a:prstGeom prst="rect">
            <a:avLst/>
          </a:prstGeom>
        </p:spPr>
      </p:pic>
    </p:spTree>
    <p:extLst>
      <p:ext uri="{BB962C8B-B14F-4D97-AF65-F5344CB8AC3E}">
        <p14:creationId xmlns:p14="http://schemas.microsoft.com/office/powerpoint/2010/main" val="23424620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lv-LV" dirty="0" smtClean="0"/>
              <a:t>Wealth effect</a:t>
            </a:r>
            <a:r>
              <a:rPr lang="it-IT" dirty="0" smtClean="0"/>
              <a:t> </a:t>
            </a:r>
            <a:r>
              <a:rPr lang="it-IT" dirty="0" err="1" smtClean="0"/>
              <a:t>transmission</a:t>
            </a:r>
            <a:r>
              <a:rPr lang="it-IT" dirty="0" smtClean="0"/>
              <a:t> </a:t>
            </a:r>
            <a:r>
              <a:rPr lang="it-IT" dirty="0" err="1" smtClean="0"/>
              <a:t>channel</a:t>
            </a:r>
            <a:endParaRPr lang="it-IT" dirty="0"/>
          </a:p>
        </p:txBody>
      </p:sp>
      <p:sp>
        <p:nvSpPr>
          <p:cNvPr id="3" name="Segnaposto contenuto 2"/>
          <p:cNvSpPr>
            <a:spLocks noGrp="1"/>
          </p:cNvSpPr>
          <p:nvPr>
            <p:ph idx="1"/>
          </p:nvPr>
        </p:nvSpPr>
        <p:spPr/>
        <p:txBody>
          <a:bodyPr>
            <a:normAutofit fontScale="92500" lnSpcReduction="20000"/>
          </a:bodyPr>
          <a:lstStyle/>
          <a:p>
            <a:pPr>
              <a:lnSpc>
                <a:spcPct val="90000"/>
              </a:lnSpc>
            </a:pPr>
            <a:r>
              <a:rPr lang="en-US" sz="1800" dirty="0"/>
              <a:t>An alternative channel for monetary transmission through equity prices occurs through wealth effects on consumption. </a:t>
            </a:r>
            <a:r>
              <a:rPr lang="lv-LV" sz="1800" dirty="0" err="1"/>
              <a:t>In</a:t>
            </a:r>
            <a:r>
              <a:rPr lang="lv-LV" sz="1800" dirty="0"/>
              <a:t> </a:t>
            </a:r>
            <a:r>
              <a:rPr lang="lv-LV" sz="1800" dirty="0" err="1"/>
              <a:t>countries</a:t>
            </a:r>
            <a:r>
              <a:rPr lang="lv-LV" sz="1800" dirty="0"/>
              <a:t> </a:t>
            </a:r>
            <a:r>
              <a:rPr lang="lv-LV" sz="1800" dirty="0" err="1"/>
              <a:t>where</a:t>
            </a:r>
            <a:r>
              <a:rPr lang="lv-LV" sz="1800" dirty="0"/>
              <a:t> </a:t>
            </a:r>
            <a:r>
              <a:rPr lang="lv-LV" sz="1800" dirty="0" err="1"/>
              <a:t>common</a:t>
            </a:r>
            <a:r>
              <a:rPr lang="lv-LV" sz="1800" dirty="0"/>
              <a:t> </a:t>
            </a:r>
            <a:r>
              <a:rPr lang="lv-LV" sz="1800" dirty="0" err="1"/>
              <a:t>stocks</a:t>
            </a:r>
            <a:r>
              <a:rPr lang="lv-LV" sz="1800" dirty="0"/>
              <a:t> </a:t>
            </a:r>
            <a:r>
              <a:rPr lang="lv-LV" sz="1800" dirty="0" err="1"/>
              <a:t>are</a:t>
            </a:r>
            <a:r>
              <a:rPr lang="lv-LV" sz="1800" dirty="0"/>
              <a:t> a major </a:t>
            </a:r>
            <a:r>
              <a:rPr lang="lv-LV" sz="1800" dirty="0" err="1"/>
              <a:t>component</a:t>
            </a:r>
            <a:r>
              <a:rPr lang="lv-LV" sz="1800" dirty="0"/>
              <a:t> </a:t>
            </a:r>
            <a:r>
              <a:rPr lang="lv-LV" sz="1800" dirty="0" err="1"/>
              <a:t>of</a:t>
            </a:r>
            <a:r>
              <a:rPr lang="lv-LV" sz="1800" dirty="0"/>
              <a:t> </a:t>
            </a:r>
            <a:r>
              <a:rPr lang="lv-LV" sz="1800" dirty="0" err="1"/>
              <a:t>household</a:t>
            </a:r>
            <a:r>
              <a:rPr lang="lv-LV" sz="1800" dirty="0"/>
              <a:t> </a:t>
            </a:r>
            <a:r>
              <a:rPr lang="lv-LV" sz="1800" dirty="0" err="1"/>
              <a:t>financial</a:t>
            </a:r>
            <a:r>
              <a:rPr lang="lv-LV" sz="1800" dirty="0"/>
              <a:t> </a:t>
            </a:r>
            <a:r>
              <a:rPr lang="lv-LV" sz="1800" dirty="0" err="1"/>
              <a:t>wealth</a:t>
            </a:r>
            <a:r>
              <a:rPr lang="lv-LV" sz="1800" dirty="0"/>
              <a:t> (</a:t>
            </a:r>
            <a:r>
              <a:rPr lang="lv-LV" sz="1800" dirty="0" err="1"/>
              <a:t>either</a:t>
            </a:r>
            <a:r>
              <a:rPr lang="lv-LV" sz="1800" dirty="0"/>
              <a:t> </a:t>
            </a:r>
            <a:r>
              <a:rPr lang="lv-LV" sz="1800" dirty="0" err="1"/>
              <a:t>directly</a:t>
            </a:r>
            <a:r>
              <a:rPr lang="lv-LV" sz="1800" dirty="0"/>
              <a:t> </a:t>
            </a:r>
            <a:r>
              <a:rPr lang="lv-LV" sz="1800" dirty="0" err="1"/>
              <a:t>or</a:t>
            </a:r>
            <a:r>
              <a:rPr lang="lv-LV" sz="1800" dirty="0"/>
              <a:t> </a:t>
            </a:r>
            <a:r>
              <a:rPr lang="lv-LV" sz="1800" dirty="0" err="1"/>
              <a:t>through</a:t>
            </a:r>
            <a:r>
              <a:rPr lang="lv-LV" sz="1800" dirty="0"/>
              <a:t> </a:t>
            </a:r>
            <a:r>
              <a:rPr lang="lv-LV" sz="1800" dirty="0" err="1"/>
              <a:t>investment</a:t>
            </a:r>
            <a:r>
              <a:rPr lang="lv-LV" sz="1800" dirty="0"/>
              <a:t> </a:t>
            </a:r>
            <a:r>
              <a:rPr lang="lv-LV" sz="1800" dirty="0" err="1"/>
              <a:t>and</a:t>
            </a:r>
            <a:r>
              <a:rPr lang="lv-LV" sz="1800" dirty="0"/>
              <a:t> </a:t>
            </a:r>
            <a:r>
              <a:rPr lang="lv-LV" sz="1800" dirty="0" err="1"/>
              <a:t>pension</a:t>
            </a:r>
            <a:r>
              <a:rPr lang="lv-LV" sz="1800" dirty="0"/>
              <a:t> </a:t>
            </a:r>
            <a:r>
              <a:rPr lang="lv-LV" sz="1800" dirty="0" err="1"/>
              <a:t>funds</a:t>
            </a:r>
            <a:r>
              <a:rPr lang="lv-LV" sz="1800" dirty="0"/>
              <a:t>),w</a:t>
            </a:r>
            <a:r>
              <a:rPr lang="en-US" sz="1800" dirty="0"/>
              <a:t>hen stock prices fall the value of financial wealth falls, thus reducing the lifetime resources of consumers, and consumption should fall</a:t>
            </a:r>
            <a:endParaRPr lang="lv-LV" sz="1800" dirty="0"/>
          </a:p>
          <a:p>
            <a:pPr>
              <a:lnSpc>
                <a:spcPct val="90000"/>
              </a:lnSpc>
            </a:pPr>
            <a:endParaRPr lang="lv-LV" sz="1800" dirty="0"/>
          </a:p>
          <a:p>
            <a:pPr>
              <a:lnSpc>
                <a:spcPct val="90000"/>
              </a:lnSpc>
            </a:pPr>
            <a:endParaRPr lang="lv-LV" sz="1800" dirty="0"/>
          </a:p>
          <a:p>
            <a:pPr>
              <a:lnSpc>
                <a:spcPct val="80000"/>
              </a:lnSpc>
            </a:pPr>
            <a:endParaRPr lang="lv-LV" sz="1800" dirty="0">
              <a:latin typeface="Trebuchet MS" pitchFamily="34" charset="0"/>
            </a:endParaRPr>
          </a:p>
          <a:p>
            <a:pPr>
              <a:lnSpc>
                <a:spcPct val="80000"/>
              </a:lnSpc>
            </a:pPr>
            <a:endParaRPr lang="lv-LV" sz="1800" dirty="0">
              <a:latin typeface="Trebuchet MS" pitchFamily="34" charset="0"/>
            </a:endParaRPr>
          </a:p>
          <a:p>
            <a:pPr>
              <a:lnSpc>
                <a:spcPct val="90000"/>
              </a:lnSpc>
            </a:pPr>
            <a:r>
              <a:rPr lang="en-US" sz="1800" dirty="0"/>
              <a:t>The Tobin's q framework applies straightforwardly to the </a:t>
            </a:r>
            <a:r>
              <a:rPr lang="lv-LV" sz="1800" dirty="0" err="1"/>
              <a:t>the</a:t>
            </a:r>
            <a:r>
              <a:rPr lang="lv-LV" sz="1800" dirty="0"/>
              <a:t> </a:t>
            </a:r>
            <a:r>
              <a:rPr lang="en-US" sz="1800" dirty="0"/>
              <a:t>housing market, where housing is equity.</a:t>
            </a:r>
            <a:r>
              <a:rPr lang="lv-LV" sz="1800" dirty="0"/>
              <a:t> </a:t>
            </a:r>
            <a:r>
              <a:rPr lang="en-US" sz="1800" dirty="0"/>
              <a:t>An increase in house prices, which raises their prices relative to replacement cost, leads to a rise in Tobin's q for housing, thereby stimulating its production.</a:t>
            </a:r>
            <a:r>
              <a:rPr lang="lv-LV" sz="1800" dirty="0"/>
              <a:t>  </a:t>
            </a:r>
            <a:r>
              <a:rPr lang="en-US" sz="1800" dirty="0"/>
              <a:t>Similarly, housing and land prices are an extremely important component of wealth and so rises in these prices increase wealth, thereby raising consumption. </a:t>
            </a:r>
          </a:p>
          <a:p>
            <a:pPr>
              <a:lnSpc>
                <a:spcPct val="90000"/>
              </a:lnSpc>
            </a:pPr>
            <a:endParaRPr lang="en-US" sz="1800" dirty="0"/>
          </a:p>
          <a:p>
            <a:pPr>
              <a:lnSpc>
                <a:spcPct val="90000"/>
              </a:lnSpc>
            </a:pPr>
            <a:r>
              <a:rPr lang="en-US" sz="1800" dirty="0"/>
              <a:t>Monetary restriction, which lowers land and housing prices through the mechanisms described above, thus leads to a fall in aggregate demand. </a:t>
            </a:r>
            <a:r>
              <a:rPr lang="lv-LV" sz="1800" dirty="0"/>
              <a:t> </a:t>
            </a:r>
            <a:r>
              <a:rPr lang="en-US" sz="1800" dirty="0"/>
              <a:t>Therefore, the monetary transmission mechanism also operates through the land and housing price channels</a:t>
            </a:r>
            <a:r>
              <a:rPr lang="lv-LV" sz="1800" dirty="0"/>
              <a:t> </a:t>
            </a:r>
            <a:r>
              <a:rPr lang="lv-LV" sz="1800" dirty="0" err="1"/>
              <a:t>but</a:t>
            </a:r>
            <a:r>
              <a:rPr lang="lv-LV" sz="1800" dirty="0"/>
              <a:t> </a:t>
            </a:r>
            <a:r>
              <a:rPr lang="lv-LV" sz="1800" dirty="0" err="1"/>
              <a:t>also</a:t>
            </a:r>
            <a:r>
              <a:rPr lang="lv-LV" sz="1800" dirty="0"/>
              <a:t> </a:t>
            </a:r>
            <a:r>
              <a:rPr lang="lv-LV" sz="1800" dirty="0" err="1"/>
              <a:t>trhough</a:t>
            </a:r>
            <a:r>
              <a:rPr lang="lv-LV" sz="1800" dirty="0"/>
              <a:t> </a:t>
            </a:r>
            <a:r>
              <a:rPr lang="lv-LV" sz="1800" dirty="0" err="1"/>
              <a:t>the</a:t>
            </a:r>
            <a:r>
              <a:rPr lang="lv-LV" sz="1800" dirty="0"/>
              <a:t> </a:t>
            </a:r>
            <a:r>
              <a:rPr lang="lv-LV" sz="1800" dirty="0" err="1"/>
              <a:t>market</a:t>
            </a:r>
            <a:r>
              <a:rPr lang="lv-LV" sz="1800" dirty="0"/>
              <a:t> </a:t>
            </a:r>
            <a:r>
              <a:rPr lang="lv-LV" sz="1800" dirty="0" err="1"/>
              <a:t>value</a:t>
            </a:r>
            <a:r>
              <a:rPr lang="lv-LV" sz="1800" dirty="0"/>
              <a:t> </a:t>
            </a:r>
            <a:r>
              <a:rPr lang="lv-LV" sz="1800" dirty="0" err="1"/>
              <a:t>of</a:t>
            </a:r>
            <a:r>
              <a:rPr lang="lv-LV" sz="1800" dirty="0"/>
              <a:t> </a:t>
            </a:r>
            <a:r>
              <a:rPr lang="lv-LV" sz="1800" dirty="0" err="1"/>
              <a:t>bonds</a:t>
            </a:r>
            <a:r>
              <a:rPr lang="lv-LV" sz="1800" dirty="0"/>
              <a:t> (</a:t>
            </a:r>
            <a:r>
              <a:rPr lang="lv-LV" sz="1800" dirty="0" err="1"/>
              <a:t>recall</a:t>
            </a:r>
            <a:r>
              <a:rPr lang="lv-LV" sz="1800" dirty="0"/>
              <a:t> </a:t>
            </a:r>
            <a:r>
              <a:rPr lang="lv-LV" sz="1800" dirty="0" err="1"/>
              <a:t>the</a:t>
            </a:r>
            <a:r>
              <a:rPr lang="lv-LV" sz="1800" dirty="0"/>
              <a:t> </a:t>
            </a:r>
            <a:r>
              <a:rPr lang="lv-LV" sz="1800" dirty="0" err="1"/>
              <a:t>lectures</a:t>
            </a:r>
            <a:r>
              <a:rPr lang="lv-LV" sz="1800" dirty="0"/>
              <a:t> </a:t>
            </a:r>
            <a:r>
              <a:rPr lang="lv-LV" sz="1800" dirty="0" err="1"/>
              <a:t>on</a:t>
            </a:r>
            <a:r>
              <a:rPr lang="lv-LV" sz="1800" dirty="0"/>
              <a:t> </a:t>
            </a:r>
            <a:r>
              <a:rPr lang="lv-LV" sz="1800" dirty="0" err="1"/>
              <a:t>the</a:t>
            </a:r>
            <a:r>
              <a:rPr lang="lv-LV" sz="1800" dirty="0"/>
              <a:t> </a:t>
            </a:r>
            <a:r>
              <a:rPr lang="lv-LV" sz="1800" dirty="0" err="1"/>
              <a:t>bond</a:t>
            </a:r>
            <a:r>
              <a:rPr lang="lv-LV" sz="1800" dirty="0"/>
              <a:t> </a:t>
            </a:r>
            <a:r>
              <a:rPr lang="lv-LV" sz="1800" dirty="0" err="1"/>
              <a:t>market</a:t>
            </a:r>
            <a:r>
              <a:rPr lang="lv-LV" sz="1800" dirty="0"/>
              <a:t> </a:t>
            </a:r>
            <a:r>
              <a:rPr lang="lv-LV" sz="1800" dirty="0" err="1"/>
              <a:t>and</a:t>
            </a:r>
            <a:r>
              <a:rPr lang="lv-LV" sz="1800" dirty="0"/>
              <a:t> </a:t>
            </a:r>
            <a:r>
              <a:rPr lang="lv-LV" sz="1800" dirty="0" err="1"/>
              <a:t>on</a:t>
            </a:r>
            <a:r>
              <a:rPr lang="lv-LV" sz="1800" dirty="0"/>
              <a:t> </a:t>
            </a:r>
            <a:r>
              <a:rPr lang="lv-LV" sz="1800" dirty="0" err="1"/>
              <a:t>bond</a:t>
            </a:r>
            <a:r>
              <a:rPr lang="lv-LV" sz="1800" dirty="0"/>
              <a:t> </a:t>
            </a:r>
            <a:r>
              <a:rPr lang="lv-LV" sz="1800" dirty="0" err="1"/>
              <a:t>price</a:t>
            </a:r>
            <a:r>
              <a:rPr lang="lv-LV" sz="1800" dirty="0"/>
              <a:t> </a:t>
            </a:r>
            <a:r>
              <a:rPr lang="lv-LV" sz="1800" dirty="0" err="1"/>
              <a:t>determination</a:t>
            </a:r>
            <a:r>
              <a:rPr lang="lv-LV" sz="1800" dirty="0"/>
              <a:t>).</a:t>
            </a:r>
            <a:endParaRPr lang="en-US" sz="1800" dirty="0"/>
          </a:p>
          <a:p>
            <a:pPr>
              <a:lnSpc>
                <a:spcPct val="90000"/>
              </a:lnSpc>
            </a:pPr>
            <a:endParaRPr lang="lv-LV" sz="1800" dirty="0"/>
          </a:p>
          <a:p>
            <a:pPr>
              <a:lnSpc>
                <a:spcPct val="90000"/>
              </a:lnSpc>
            </a:pPr>
            <a:endParaRPr lang="it-IT" sz="1800" dirty="0"/>
          </a:p>
        </p:txBody>
      </p:sp>
      <p:pic>
        <p:nvPicPr>
          <p:cNvPr id="5" name="Immagine 4"/>
          <p:cNvPicPr>
            <a:picLocks noChangeAspect="1"/>
          </p:cNvPicPr>
          <p:nvPr/>
        </p:nvPicPr>
        <p:blipFill>
          <a:blip r:embed="rId2"/>
          <a:stretch>
            <a:fillRect/>
          </a:stretch>
        </p:blipFill>
        <p:spPr>
          <a:xfrm>
            <a:off x="3720684" y="3004484"/>
            <a:ext cx="5181600" cy="628650"/>
          </a:xfrm>
          <a:prstGeom prst="rect">
            <a:avLst/>
          </a:prstGeom>
        </p:spPr>
      </p:pic>
      <p:pic>
        <p:nvPicPr>
          <p:cNvPr id="6" name="Immagine 5"/>
          <p:cNvPicPr>
            <a:picLocks noChangeAspect="1"/>
          </p:cNvPicPr>
          <p:nvPr/>
        </p:nvPicPr>
        <p:blipFill>
          <a:blip r:embed="rId3"/>
          <a:stretch>
            <a:fillRect/>
          </a:stretch>
        </p:blipFill>
        <p:spPr>
          <a:xfrm>
            <a:off x="8756442" y="3004484"/>
            <a:ext cx="914400" cy="457200"/>
          </a:xfrm>
          <a:prstGeom prst="rect">
            <a:avLst/>
          </a:prstGeom>
        </p:spPr>
      </p:pic>
    </p:spTree>
    <p:extLst>
      <p:ext uri="{BB962C8B-B14F-4D97-AF65-F5344CB8AC3E}">
        <p14:creationId xmlns:p14="http://schemas.microsoft.com/office/powerpoint/2010/main" val="21078577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58193" y="520471"/>
            <a:ext cx="7498080" cy="1143000"/>
          </a:xfrm>
        </p:spPr>
        <p:txBody>
          <a:bodyPr>
            <a:noAutofit/>
          </a:bodyPr>
          <a:lstStyle/>
          <a:p>
            <a:r>
              <a:rPr lang="lv-LV" sz="3600" dirty="0"/>
              <a:t>The bank lending </a:t>
            </a:r>
            <a:r>
              <a:rPr lang="it-IT" sz="3600" dirty="0" err="1"/>
              <a:t>transmission</a:t>
            </a:r>
            <a:r>
              <a:rPr lang="it-IT" sz="3600" dirty="0"/>
              <a:t> </a:t>
            </a:r>
            <a:r>
              <a:rPr lang="lv-LV" sz="3600" dirty="0"/>
              <a:t>channel</a:t>
            </a:r>
            <a:endParaRPr lang="it-IT" sz="3600" dirty="0"/>
          </a:p>
        </p:txBody>
      </p:sp>
      <p:sp>
        <p:nvSpPr>
          <p:cNvPr id="3" name="Segnaposto contenuto 2"/>
          <p:cNvSpPr>
            <a:spLocks noGrp="1"/>
          </p:cNvSpPr>
          <p:nvPr>
            <p:ph idx="1"/>
          </p:nvPr>
        </p:nvSpPr>
        <p:spPr/>
        <p:txBody>
          <a:bodyPr>
            <a:normAutofit fontScale="85000" lnSpcReduction="10000"/>
          </a:bodyPr>
          <a:lstStyle/>
          <a:p>
            <a:r>
              <a:rPr lang="it-IT" sz="2600" dirty="0"/>
              <a:t>The bank lending channel is based on the view that banks play a special role in the financial system because they are especially well suited to solve asymmetric information problems in credit markets [households, small and medium-size firms]</a:t>
            </a:r>
            <a:r>
              <a:rPr lang="lv-LV" sz="2600" dirty="0"/>
              <a:t>. </a:t>
            </a:r>
            <a:r>
              <a:rPr lang="lv-LV" sz="2600" dirty="0" err="1"/>
              <a:t>This</a:t>
            </a:r>
            <a:r>
              <a:rPr lang="lv-LV" sz="2600" dirty="0"/>
              <a:t> </a:t>
            </a:r>
            <a:r>
              <a:rPr lang="lv-LV" sz="2600" dirty="0" err="1"/>
              <a:t>is</a:t>
            </a:r>
            <a:r>
              <a:rPr lang="lv-LV" sz="2600" dirty="0"/>
              <a:t> </a:t>
            </a:r>
            <a:r>
              <a:rPr lang="lv-LV" sz="2600" dirty="0" err="1"/>
              <a:t>the</a:t>
            </a:r>
            <a:r>
              <a:rPr lang="lv-LV" sz="2600" dirty="0"/>
              <a:t> </a:t>
            </a:r>
            <a:r>
              <a:rPr lang="lv-LV" sz="2600" dirty="0" err="1"/>
              <a:t>idea</a:t>
            </a:r>
            <a:r>
              <a:rPr lang="lv-LV" sz="2600" dirty="0"/>
              <a:t> </a:t>
            </a:r>
            <a:r>
              <a:rPr lang="lv-LV" sz="2600" dirty="0" err="1"/>
              <a:t>on</a:t>
            </a:r>
            <a:r>
              <a:rPr lang="lv-LV" sz="2600" dirty="0"/>
              <a:t> </a:t>
            </a:r>
            <a:r>
              <a:rPr lang="lv-LV" sz="2600" dirty="0" err="1"/>
              <a:t>which</a:t>
            </a:r>
            <a:r>
              <a:rPr lang="lv-LV" sz="2600" dirty="0"/>
              <a:t> </a:t>
            </a:r>
            <a:r>
              <a:rPr lang="lv-LV" sz="2600" dirty="0" err="1"/>
              <a:t>the</a:t>
            </a:r>
            <a:r>
              <a:rPr lang="lv-LV" sz="2600" dirty="0"/>
              <a:t> CC-LM </a:t>
            </a:r>
            <a:r>
              <a:rPr lang="lv-LV" sz="2600" dirty="0" err="1"/>
              <a:t>model</a:t>
            </a:r>
            <a:r>
              <a:rPr lang="lv-LV" sz="2600" dirty="0"/>
              <a:t> </a:t>
            </a:r>
            <a:r>
              <a:rPr lang="lv-LV" sz="2600" dirty="0" err="1"/>
              <a:t>is</a:t>
            </a:r>
            <a:r>
              <a:rPr lang="lv-LV" sz="2600" dirty="0"/>
              <a:t> </a:t>
            </a:r>
            <a:r>
              <a:rPr lang="lv-LV" sz="2600" dirty="0" err="1"/>
              <a:t>based</a:t>
            </a:r>
            <a:r>
              <a:rPr lang="lv-LV" sz="2600" dirty="0"/>
              <a:t>.</a:t>
            </a:r>
            <a:r>
              <a:rPr lang="it-IT" sz="2600" dirty="0"/>
              <a:t> </a:t>
            </a:r>
          </a:p>
          <a:p>
            <a:endParaRPr lang="it-IT" sz="2600" dirty="0"/>
          </a:p>
          <a:p>
            <a:r>
              <a:rPr lang="it-IT" sz="2600" dirty="0"/>
              <a:t>As long as there is no perfect substitutability </a:t>
            </a:r>
            <a:r>
              <a:rPr lang="lv-LV" sz="2600" dirty="0" err="1"/>
              <a:t>between</a:t>
            </a:r>
            <a:r>
              <a:rPr lang="it-IT" sz="2600" dirty="0"/>
              <a:t> </a:t>
            </a:r>
            <a:r>
              <a:rPr lang="lv-LV" sz="2600" dirty="0" err="1"/>
              <a:t>bank</a:t>
            </a:r>
            <a:r>
              <a:rPr lang="lv-LV" sz="2600" dirty="0"/>
              <a:t> </a:t>
            </a:r>
            <a:r>
              <a:rPr lang="lv-LV" sz="2600" dirty="0" err="1"/>
              <a:t>loans</a:t>
            </a:r>
            <a:r>
              <a:rPr lang="it-IT" sz="2600" dirty="0"/>
              <a:t> </a:t>
            </a:r>
            <a:r>
              <a:rPr lang="lv-LV" sz="2600" dirty="0" err="1"/>
              <a:t>and</a:t>
            </a:r>
            <a:r>
              <a:rPr lang="it-IT" sz="2600" dirty="0"/>
              <a:t> other</a:t>
            </a:r>
            <a:r>
              <a:rPr lang="lv-LV" sz="2600" dirty="0"/>
              <a:t> </a:t>
            </a:r>
            <a:r>
              <a:rPr lang="it-IT" sz="2600" dirty="0"/>
              <a:t>sources of funds, the bank lending channel of monetary transmission operates as follows.</a:t>
            </a:r>
            <a:endParaRPr lang="lv-LV" sz="2600" dirty="0"/>
          </a:p>
          <a:p>
            <a:endParaRPr lang="it-IT" sz="2600" dirty="0"/>
          </a:p>
          <a:p>
            <a:endParaRPr lang="lv-LV" sz="2600" dirty="0"/>
          </a:p>
          <a:p>
            <a:endParaRPr lang="it-IT" sz="2600" dirty="0"/>
          </a:p>
          <a:p>
            <a:r>
              <a:rPr lang="it-IT" sz="2600" dirty="0"/>
              <a:t>Given banks' special role as lenders to classes of bank borrowers, </a:t>
            </a:r>
            <a:r>
              <a:rPr lang="lv-LV" sz="2600" dirty="0"/>
              <a:t>e</a:t>
            </a:r>
            <a:r>
              <a:rPr lang="it-IT" sz="2600" dirty="0"/>
              <a:t>xpansionary monetary policy </a:t>
            </a:r>
            <a:r>
              <a:rPr lang="lv-LV" sz="2600" dirty="0" err="1"/>
              <a:t>causes</a:t>
            </a:r>
            <a:r>
              <a:rPr lang="lv-LV" sz="2600" dirty="0"/>
              <a:t> </a:t>
            </a:r>
            <a:r>
              <a:rPr lang="lv-LV" sz="2600" dirty="0" err="1"/>
              <a:t>an</a:t>
            </a:r>
            <a:r>
              <a:rPr lang="it-IT" sz="2600" dirty="0"/>
              <a:t> increase in </a:t>
            </a:r>
            <a:r>
              <a:rPr lang="lv-LV" sz="2600" dirty="0" err="1"/>
              <a:t>reserves</a:t>
            </a:r>
            <a:r>
              <a:rPr lang="lv-LV" sz="2600" dirty="0"/>
              <a:t>, </a:t>
            </a:r>
            <a:r>
              <a:rPr lang="lv-LV" sz="2600" dirty="0" err="1"/>
              <a:t>deposits</a:t>
            </a:r>
            <a:r>
              <a:rPr lang="lv-LV" sz="2600" dirty="0"/>
              <a:t> </a:t>
            </a:r>
            <a:r>
              <a:rPr lang="lv-LV" sz="2600" dirty="0" err="1"/>
              <a:t>and</a:t>
            </a:r>
            <a:r>
              <a:rPr lang="lv-LV" sz="2600" dirty="0"/>
              <a:t> </a:t>
            </a:r>
            <a:r>
              <a:rPr lang="it-IT" sz="2600" dirty="0"/>
              <a:t>loans</a:t>
            </a:r>
            <a:r>
              <a:rPr lang="lv-LV" sz="2600" dirty="0"/>
              <a:t>. </a:t>
            </a:r>
            <a:r>
              <a:rPr lang="lv-LV" sz="2600" dirty="0" err="1"/>
              <a:t>This</a:t>
            </a:r>
            <a:r>
              <a:rPr lang="lv-LV" sz="2600" dirty="0"/>
              <a:t> </a:t>
            </a:r>
            <a:r>
              <a:rPr lang="lv-LV" sz="2600" dirty="0" err="1"/>
              <a:t>in</a:t>
            </a:r>
            <a:r>
              <a:rPr lang="lv-LV" sz="2600" dirty="0"/>
              <a:t> </a:t>
            </a:r>
            <a:r>
              <a:rPr lang="lv-LV" sz="2600" dirty="0" err="1"/>
              <a:t>turn</a:t>
            </a:r>
            <a:r>
              <a:rPr lang="it-IT" sz="2600" dirty="0"/>
              <a:t> will cause investment (and possible consum</a:t>
            </a:r>
            <a:r>
              <a:rPr lang="lv-LV" sz="2600" dirty="0" err="1"/>
              <a:t>ption</a:t>
            </a:r>
            <a:r>
              <a:rPr lang="it-IT" sz="2600" dirty="0"/>
              <a:t>) spending</a:t>
            </a:r>
            <a:r>
              <a:rPr lang="lv-LV" sz="2600" dirty="0"/>
              <a:t>, </a:t>
            </a:r>
            <a:r>
              <a:rPr lang="lv-LV" sz="2600" dirty="0" err="1"/>
              <a:t>and</a:t>
            </a:r>
            <a:r>
              <a:rPr lang="lv-LV" sz="2600" dirty="0"/>
              <a:t> </a:t>
            </a:r>
            <a:r>
              <a:rPr lang="lv-LV" sz="2600" dirty="0" err="1"/>
              <a:t>nominal</a:t>
            </a:r>
            <a:r>
              <a:rPr lang="lv-LV" sz="2600" dirty="0"/>
              <a:t> GDP</a:t>
            </a:r>
            <a:r>
              <a:rPr lang="it-IT" sz="2600" dirty="0"/>
              <a:t> to rise.</a:t>
            </a:r>
          </a:p>
          <a:p>
            <a:endParaRPr lang="lv-LV" dirty="0" smtClean="0"/>
          </a:p>
        </p:txBody>
      </p:sp>
      <p:pic>
        <p:nvPicPr>
          <p:cNvPr id="4099" name="Picture 3"/>
          <p:cNvPicPr>
            <a:picLocks noChangeAspect="1" noChangeArrowheads="1"/>
          </p:cNvPicPr>
          <p:nvPr/>
        </p:nvPicPr>
        <p:blipFill>
          <a:blip r:embed="rId2" cstate="print"/>
          <a:srcRect/>
          <a:stretch>
            <a:fillRect/>
          </a:stretch>
        </p:blipFill>
        <p:spPr bwMode="auto">
          <a:xfrm>
            <a:off x="2404585" y="4357928"/>
            <a:ext cx="6648872" cy="570562"/>
          </a:xfrm>
          <a:prstGeom prst="rect">
            <a:avLst/>
          </a:prstGeom>
          <a:noFill/>
          <a:ln w="9525">
            <a:noFill/>
            <a:miter lim="800000"/>
            <a:headEnd/>
            <a:tailEnd/>
          </a:ln>
        </p:spPr>
      </p:pic>
      <p:pic>
        <p:nvPicPr>
          <p:cNvPr id="5" name="Immagine 4"/>
          <p:cNvPicPr>
            <a:picLocks noChangeAspect="1"/>
          </p:cNvPicPr>
          <p:nvPr/>
        </p:nvPicPr>
        <p:blipFill>
          <a:blip r:embed="rId3"/>
          <a:stretch>
            <a:fillRect/>
          </a:stretch>
        </p:blipFill>
        <p:spPr>
          <a:xfrm>
            <a:off x="8596257" y="4414609"/>
            <a:ext cx="914400" cy="457200"/>
          </a:xfrm>
          <a:prstGeom prst="rect">
            <a:avLst/>
          </a:prstGeom>
        </p:spPr>
      </p:pic>
    </p:spTree>
    <p:extLst>
      <p:ext uri="{BB962C8B-B14F-4D97-AF65-F5344CB8AC3E}">
        <p14:creationId xmlns:p14="http://schemas.microsoft.com/office/powerpoint/2010/main" val="4178131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Combining</a:t>
            </a:r>
            <a:r>
              <a:rPr lang="it-IT" dirty="0" smtClean="0"/>
              <a:t> </a:t>
            </a:r>
            <a:r>
              <a:rPr lang="it-IT" dirty="0" err="1" smtClean="0"/>
              <a:t>monetary</a:t>
            </a:r>
            <a:r>
              <a:rPr lang="it-IT" dirty="0" smtClean="0"/>
              <a:t> and fiscal policy to </a:t>
            </a:r>
            <a:r>
              <a:rPr lang="it-IT" dirty="0" err="1" smtClean="0"/>
              <a:t>stabilize</a:t>
            </a:r>
            <a:r>
              <a:rPr lang="it-IT" dirty="0" smtClean="0"/>
              <a:t> the economy (15.10)</a:t>
            </a:r>
            <a:endParaRPr lang="it-IT" dirty="0"/>
          </a:p>
        </p:txBody>
      </p:sp>
      <p:pic>
        <p:nvPicPr>
          <p:cNvPr id="4" name="Immagine 3"/>
          <p:cNvPicPr>
            <a:picLocks noChangeAspect="1"/>
          </p:cNvPicPr>
          <p:nvPr/>
        </p:nvPicPr>
        <p:blipFill>
          <a:blip r:embed="rId2"/>
          <a:stretch>
            <a:fillRect/>
          </a:stretch>
        </p:blipFill>
        <p:spPr>
          <a:xfrm>
            <a:off x="2491148" y="1690688"/>
            <a:ext cx="7209704" cy="4740287"/>
          </a:xfrm>
          <a:prstGeom prst="rect">
            <a:avLst/>
          </a:prstGeom>
        </p:spPr>
      </p:pic>
    </p:spTree>
    <p:extLst>
      <p:ext uri="{BB962C8B-B14F-4D97-AF65-F5344CB8AC3E}">
        <p14:creationId xmlns:p14="http://schemas.microsoft.com/office/powerpoint/2010/main" val="1282729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155228" y="251112"/>
            <a:ext cx="6145790" cy="6264601"/>
          </a:xfrm>
          <a:prstGeom prst="rect">
            <a:avLst/>
          </a:prstGeom>
        </p:spPr>
      </p:pic>
    </p:spTree>
    <p:extLst>
      <p:ext uri="{BB962C8B-B14F-4D97-AF65-F5344CB8AC3E}">
        <p14:creationId xmlns:p14="http://schemas.microsoft.com/office/powerpoint/2010/main" val="14491554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Homeworks</a:t>
            </a:r>
            <a:endParaRPr lang="it-IT" dirty="0"/>
          </a:p>
        </p:txBody>
      </p:sp>
      <p:sp>
        <p:nvSpPr>
          <p:cNvPr id="3" name="Segnaposto contenuto 2"/>
          <p:cNvSpPr>
            <a:spLocks noGrp="1"/>
          </p:cNvSpPr>
          <p:nvPr>
            <p:ph idx="1"/>
          </p:nvPr>
        </p:nvSpPr>
        <p:spPr/>
        <p:txBody>
          <a:bodyPr/>
          <a:lstStyle/>
          <a:p>
            <a:r>
              <a:rPr lang="it-IT" dirty="0" err="1" smtClean="0"/>
              <a:t>Study</a:t>
            </a:r>
            <a:r>
              <a:rPr lang="it-IT" dirty="0" smtClean="0"/>
              <a:t> 15.7, 15.8, 15.9, 15.10, 15.11, 15.12</a:t>
            </a:r>
          </a:p>
          <a:p>
            <a:r>
              <a:rPr lang="it-IT" dirty="0" err="1" smtClean="0"/>
              <a:t>Exercise</a:t>
            </a:r>
            <a:r>
              <a:rPr lang="it-IT" dirty="0" smtClean="0"/>
              <a:t> 15.3, 15.4, 15.5</a:t>
            </a:r>
          </a:p>
          <a:p>
            <a:r>
              <a:rPr lang="it-IT" dirty="0" err="1" smtClean="0"/>
              <a:t>Find</a:t>
            </a:r>
            <a:r>
              <a:rPr lang="it-IT" dirty="0" smtClean="0"/>
              <a:t> out more </a:t>
            </a:r>
            <a:r>
              <a:rPr lang="it-IT" dirty="0" err="1" smtClean="0"/>
              <a:t>about</a:t>
            </a:r>
            <a:r>
              <a:rPr lang="it-IT" dirty="0" smtClean="0"/>
              <a:t> the </a:t>
            </a:r>
            <a:r>
              <a:rPr lang="it-IT" dirty="0" err="1" smtClean="0"/>
              <a:t>oil</a:t>
            </a:r>
            <a:r>
              <a:rPr lang="it-IT" dirty="0" smtClean="0"/>
              <a:t> shocks of the 1970s</a:t>
            </a:r>
            <a:endParaRPr lang="it-IT" dirty="0"/>
          </a:p>
        </p:txBody>
      </p:sp>
    </p:spTree>
    <p:extLst>
      <p:ext uri="{BB962C8B-B14F-4D97-AF65-F5344CB8AC3E}">
        <p14:creationId xmlns:p14="http://schemas.microsoft.com/office/powerpoint/2010/main" val="393576348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6084</TotalTime>
  <Words>1123</Words>
  <Application>Microsoft Office PowerPoint</Application>
  <PresentationFormat>Widescreen</PresentationFormat>
  <Paragraphs>65</Paragraphs>
  <Slides>16</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16</vt:i4>
      </vt:variant>
    </vt:vector>
  </HeadingPairs>
  <TitlesOfParts>
    <vt:vector size="21" baseType="lpstr">
      <vt:lpstr>Arial</vt:lpstr>
      <vt:lpstr>Calibri</vt:lpstr>
      <vt:lpstr>Calibri Light</vt:lpstr>
      <vt:lpstr>Trebuchet MS</vt:lpstr>
      <vt:lpstr>Tema di Office</vt:lpstr>
      <vt:lpstr>Macroeconomics  Lecture 20 28.05.24</vt:lpstr>
      <vt:lpstr>The money market</vt:lpstr>
      <vt:lpstr>Conventional monetary policy operations</vt:lpstr>
      <vt:lpstr>Presentazione standard di PowerPoint</vt:lpstr>
      <vt:lpstr>Conventional monetary policy operations</vt:lpstr>
      <vt:lpstr>Conventional monetary policy operations</vt:lpstr>
      <vt:lpstr>Non conventional monetary policy</vt:lpstr>
      <vt:lpstr>Monetary policy transmission</vt:lpstr>
      <vt:lpstr>Interest rates transmission channel</vt:lpstr>
      <vt:lpstr>Exchange rate transmission channel</vt:lpstr>
      <vt:lpstr>Equity price transmission channel</vt:lpstr>
      <vt:lpstr>Wealth effect transmission channel</vt:lpstr>
      <vt:lpstr>The bank lending transmission channel</vt:lpstr>
      <vt:lpstr>Combining monetary and fiscal policy to stabilize the economy (15.10)</vt:lpstr>
      <vt:lpstr>Presentazione standard di PowerPoint</vt:lpstr>
      <vt:lpstr>Homeworks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462</cp:revision>
  <dcterms:created xsi:type="dcterms:W3CDTF">2020-08-16T17:14:48Z</dcterms:created>
  <dcterms:modified xsi:type="dcterms:W3CDTF">2024-05-28T04:38:09Z</dcterms:modified>
</cp:coreProperties>
</file>