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2"/>
  </p:notesMasterIdLst>
  <p:sldIdLst>
    <p:sldId id="256" r:id="rId2"/>
    <p:sldId id="381" r:id="rId3"/>
    <p:sldId id="375" r:id="rId4"/>
    <p:sldId id="376" r:id="rId5"/>
    <p:sldId id="377" r:id="rId6"/>
    <p:sldId id="380" r:id="rId7"/>
    <p:sldId id="379" r:id="rId8"/>
    <p:sldId id="378" r:id="rId9"/>
    <p:sldId id="374" r:id="rId10"/>
    <p:sldId id="382" r:id="rId11"/>
    <p:sldId id="383" r:id="rId12"/>
    <p:sldId id="384" r:id="rId13"/>
    <p:sldId id="406" r:id="rId14"/>
    <p:sldId id="385" r:id="rId15"/>
    <p:sldId id="386" r:id="rId16"/>
    <p:sldId id="388" r:id="rId17"/>
    <p:sldId id="387" r:id="rId18"/>
    <p:sldId id="389" r:id="rId19"/>
    <p:sldId id="390" r:id="rId20"/>
    <p:sldId id="391" r:id="rId21"/>
    <p:sldId id="393" r:id="rId22"/>
    <p:sldId id="394" r:id="rId23"/>
    <p:sldId id="396" r:id="rId24"/>
    <p:sldId id="397" r:id="rId25"/>
    <p:sldId id="398" r:id="rId26"/>
    <p:sldId id="399" r:id="rId27"/>
    <p:sldId id="400" r:id="rId28"/>
    <p:sldId id="401" r:id="rId29"/>
    <p:sldId id="402" r:id="rId30"/>
    <p:sldId id="403" r:id="rId31"/>
    <p:sldId id="411" r:id="rId32"/>
    <p:sldId id="412" r:id="rId33"/>
    <p:sldId id="404" r:id="rId34"/>
    <p:sldId id="405" r:id="rId35"/>
    <p:sldId id="395" r:id="rId36"/>
    <p:sldId id="410" r:id="rId37"/>
    <p:sldId id="362" r:id="rId38"/>
    <p:sldId id="407" r:id="rId39"/>
    <p:sldId id="408" r:id="rId40"/>
    <p:sldId id="409" r:id="rId4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71"/>
    <p:restoredTop sz="91429"/>
  </p:normalViewPr>
  <p:slideViewPr>
    <p:cSldViewPr snapToGrid="0">
      <p:cViewPr varScale="1">
        <p:scale>
          <a:sx n="117" d="100"/>
          <a:sy n="117" d="100"/>
        </p:scale>
        <p:origin x="9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0E87C6-15F7-B045-8738-FDA43B7A2B3B}" type="datetimeFigureOut">
              <a:rPr lang="en-GB" smtClean="0"/>
              <a:t>22/12/2024</a:t>
            </a:fld>
            <a:endParaRPr lang="en-GB"/>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4816F8-D6F8-B34C-AC10-3261066C46A2}" type="slidenum">
              <a:rPr lang="en-GB" smtClean="0"/>
              <a:t>‹N›</a:t>
            </a:fld>
            <a:endParaRPr lang="en-GB"/>
          </a:p>
        </p:txBody>
      </p:sp>
    </p:spTree>
    <p:extLst>
      <p:ext uri="{BB962C8B-B14F-4D97-AF65-F5344CB8AC3E}">
        <p14:creationId xmlns:p14="http://schemas.microsoft.com/office/powerpoint/2010/main" val="2771813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DAEBF-F943-84B0-447A-91E9A97811EB}"/>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E53B8831-9135-4259-A8BF-A8D9D4D347F5}"/>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BB08C5B8-EA82-E34C-2683-33ADD37201E6}"/>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5C0EF9C4-B7AE-91B3-9B18-345F21CAF73E}"/>
              </a:ext>
            </a:extLst>
          </p:cNvPr>
          <p:cNvSpPr>
            <a:spLocks noGrp="1"/>
          </p:cNvSpPr>
          <p:nvPr>
            <p:ph type="sldNum" sz="quarter" idx="10"/>
          </p:nvPr>
        </p:nvSpPr>
        <p:spPr/>
        <p:txBody>
          <a:bodyPr/>
          <a:lstStyle/>
          <a:p>
            <a:fld id="{97B3E262-7B5D-7245-97C0-40A077431002}" type="slidenum">
              <a:rPr lang="en-US" smtClean="0"/>
              <a:t>3</a:t>
            </a:fld>
            <a:endParaRPr lang="en-US"/>
          </a:p>
        </p:txBody>
      </p:sp>
    </p:spTree>
    <p:extLst>
      <p:ext uri="{BB962C8B-B14F-4D97-AF65-F5344CB8AC3E}">
        <p14:creationId xmlns:p14="http://schemas.microsoft.com/office/powerpoint/2010/main" val="1210549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91488-174E-3E8C-4581-B800CDAB27A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F066D139-85E8-05FB-00A1-70E6E904ECE4}"/>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11AA25AD-4CC3-A969-1C02-27B176F55727}"/>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03DAE14A-0C89-FBF4-CD7F-108424F3997B}"/>
              </a:ext>
            </a:extLst>
          </p:cNvPr>
          <p:cNvSpPr>
            <a:spLocks noGrp="1"/>
          </p:cNvSpPr>
          <p:nvPr>
            <p:ph type="sldNum" sz="quarter" idx="10"/>
          </p:nvPr>
        </p:nvSpPr>
        <p:spPr/>
        <p:txBody>
          <a:bodyPr/>
          <a:lstStyle/>
          <a:p>
            <a:fld id="{97B3E262-7B5D-7245-97C0-40A077431002}" type="slidenum">
              <a:rPr lang="en-US" smtClean="0"/>
              <a:t>4</a:t>
            </a:fld>
            <a:endParaRPr lang="en-US"/>
          </a:p>
        </p:txBody>
      </p:sp>
    </p:spTree>
    <p:extLst>
      <p:ext uri="{BB962C8B-B14F-4D97-AF65-F5344CB8AC3E}">
        <p14:creationId xmlns:p14="http://schemas.microsoft.com/office/powerpoint/2010/main" val="2832130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43A18-C7F9-5FAC-C1C6-EB8FAA158459}"/>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6100A9B-DE58-8AA9-5C4B-24AF4190E1D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482F237E-BC31-834D-B21F-47658321E2D9}"/>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B32DF83C-5227-28EF-9870-E77CBB928565}"/>
              </a:ext>
            </a:extLst>
          </p:cNvPr>
          <p:cNvSpPr>
            <a:spLocks noGrp="1"/>
          </p:cNvSpPr>
          <p:nvPr>
            <p:ph type="sldNum" sz="quarter" idx="10"/>
          </p:nvPr>
        </p:nvSpPr>
        <p:spPr/>
        <p:txBody>
          <a:bodyPr/>
          <a:lstStyle/>
          <a:p>
            <a:fld id="{97B3E262-7B5D-7245-97C0-40A077431002}" type="slidenum">
              <a:rPr lang="en-US" smtClean="0"/>
              <a:t>5</a:t>
            </a:fld>
            <a:endParaRPr lang="en-US"/>
          </a:p>
        </p:txBody>
      </p:sp>
    </p:spTree>
    <p:extLst>
      <p:ext uri="{BB962C8B-B14F-4D97-AF65-F5344CB8AC3E}">
        <p14:creationId xmlns:p14="http://schemas.microsoft.com/office/powerpoint/2010/main" val="20433130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0DA32-A6C7-9162-D784-415EFF91B50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D4360EB-6A92-EE21-8AA7-307DEA1CBA84}"/>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3EA8CF4-8D17-0B7F-05F6-5EE35990B42C}"/>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3419B1DD-3C7B-3F33-DBDB-99476BAE7A15}"/>
              </a:ext>
            </a:extLst>
          </p:cNvPr>
          <p:cNvSpPr>
            <a:spLocks noGrp="1"/>
          </p:cNvSpPr>
          <p:nvPr>
            <p:ph type="sldNum" sz="quarter" idx="10"/>
          </p:nvPr>
        </p:nvSpPr>
        <p:spPr/>
        <p:txBody>
          <a:bodyPr/>
          <a:lstStyle/>
          <a:p>
            <a:fld id="{97B3E262-7B5D-7245-97C0-40A077431002}" type="slidenum">
              <a:rPr lang="en-US" smtClean="0"/>
              <a:t>6</a:t>
            </a:fld>
            <a:endParaRPr lang="en-US"/>
          </a:p>
        </p:txBody>
      </p:sp>
    </p:spTree>
    <p:extLst>
      <p:ext uri="{BB962C8B-B14F-4D97-AF65-F5344CB8AC3E}">
        <p14:creationId xmlns:p14="http://schemas.microsoft.com/office/powerpoint/2010/main" val="7101740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D36209-36AB-472A-061B-7E01786BA093}"/>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48777834-60AD-34E3-D256-A28ABFABEBD2}"/>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C78CCAB8-8DBD-7453-3A2F-2FAE39E22911}"/>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D2A711E1-8780-849B-5EC2-ED8FBD290465}"/>
              </a:ext>
            </a:extLst>
          </p:cNvPr>
          <p:cNvSpPr>
            <a:spLocks noGrp="1"/>
          </p:cNvSpPr>
          <p:nvPr>
            <p:ph type="sldNum" sz="quarter" idx="10"/>
          </p:nvPr>
        </p:nvSpPr>
        <p:spPr/>
        <p:txBody>
          <a:bodyPr/>
          <a:lstStyle/>
          <a:p>
            <a:fld id="{97B3E262-7B5D-7245-97C0-40A077431002}" type="slidenum">
              <a:rPr lang="en-US" smtClean="0"/>
              <a:t>7</a:t>
            </a:fld>
            <a:endParaRPr lang="en-US"/>
          </a:p>
        </p:txBody>
      </p:sp>
    </p:spTree>
    <p:extLst>
      <p:ext uri="{BB962C8B-B14F-4D97-AF65-F5344CB8AC3E}">
        <p14:creationId xmlns:p14="http://schemas.microsoft.com/office/powerpoint/2010/main" val="4134326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0F244-9924-9DBA-DA2B-5CCB8FB5F27B}"/>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E76BFFE-1151-E9CA-F859-43FD4693A6AD}"/>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E3319A91-4D58-93F6-63CA-3F2DF64AF516}"/>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8AF9E6A2-0075-E7A2-174F-55672159ADA9}"/>
              </a:ext>
            </a:extLst>
          </p:cNvPr>
          <p:cNvSpPr>
            <a:spLocks noGrp="1"/>
          </p:cNvSpPr>
          <p:nvPr>
            <p:ph type="sldNum" sz="quarter" idx="10"/>
          </p:nvPr>
        </p:nvSpPr>
        <p:spPr/>
        <p:txBody>
          <a:bodyPr/>
          <a:lstStyle/>
          <a:p>
            <a:fld id="{97B3E262-7B5D-7245-97C0-40A077431002}" type="slidenum">
              <a:rPr lang="en-US" smtClean="0"/>
              <a:t>8</a:t>
            </a:fld>
            <a:endParaRPr lang="en-US"/>
          </a:p>
        </p:txBody>
      </p:sp>
    </p:spTree>
    <p:extLst>
      <p:ext uri="{BB962C8B-B14F-4D97-AF65-F5344CB8AC3E}">
        <p14:creationId xmlns:p14="http://schemas.microsoft.com/office/powerpoint/2010/main" val="36745073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4BFE8-1452-3207-AB9D-40E15738D4EA}"/>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15F2D01-6D03-E85A-D802-E8636AF61CF0}"/>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8466A29-4391-884D-E813-E78A51688D59}"/>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584339BA-B05F-8D56-E6DA-0B53DF0E4730}"/>
              </a:ext>
            </a:extLst>
          </p:cNvPr>
          <p:cNvSpPr>
            <a:spLocks noGrp="1"/>
          </p:cNvSpPr>
          <p:nvPr>
            <p:ph type="sldNum" sz="quarter" idx="10"/>
          </p:nvPr>
        </p:nvSpPr>
        <p:spPr/>
        <p:txBody>
          <a:bodyPr/>
          <a:lstStyle/>
          <a:p>
            <a:fld id="{97B3E262-7B5D-7245-97C0-40A077431002}" type="slidenum">
              <a:rPr lang="en-US" smtClean="0"/>
              <a:t>9</a:t>
            </a:fld>
            <a:endParaRPr lang="en-US"/>
          </a:p>
        </p:txBody>
      </p:sp>
    </p:spTree>
    <p:extLst>
      <p:ext uri="{BB962C8B-B14F-4D97-AF65-F5344CB8AC3E}">
        <p14:creationId xmlns:p14="http://schemas.microsoft.com/office/powerpoint/2010/main" val="12266331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D47B6-1DEF-64CD-CC60-AE4AF515090D}"/>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98DC1B1-24C5-7ECE-38EF-5CBF2D5DBE9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9918F6E7-FCE3-9B22-248D-A291F9FE2867}"/>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960DCF2C-2312-A720-33DE-A149E71333CA}"/>
              </a:ext>
            </a:extLst>
          </p:cNvPr>
          <p:cNvSpPr>
            <a:spLocks noGrp="1"/>
          </p:cNvSpPr>
          <p:nvPr>
            <p:ph type="sldNum" sz="quarter" idx="10"/>
          </p:nvPr>
        </p:nvSpPr>
        <p:spPr/>
        <p:txBody>
          <a:bodyPr/>
          <a:lstStyle/>
          <a:p>
            <a:fld id="{97B3E262-7B5D-7245-97C0-40A077431002}" type="slidenum">
              <a:rPr lang="en-US" smtClean="0"/>
              <a:t>10</a:t>
            </a:fld>
            <a:endParaRPr lang="en-US"/>
          </a:p>
        </p:txBody>
      </p:sp>
    </p:spTree>
    <p:extLst>
      <p:ext uri="{BB962C8B-B14F-4D97-AF65-F5344CB8AC3E}">
        <p14:creationId xmlns:p14="http://schemas.microsoft.com/office/powerpoint/2010/main" val="246653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AD8E2D-870D-2743-9337-2D0DF88069E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4535F7A9-A0CC-7ABD-AAE9-D0CB53378027}"/>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C9992AF4-B8D3-1A6D-3CE4-C51AB212AA9B}"/>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986502AB-6503-EA65-A7CB-682134028216}"/>
              </a:ext>
            </a:extLst>
          </p:cNvPr>
          <p:cNvSpPr>
            <a:spLocks noGrp="1"/>
          </p:cNvSpPr>
          <p:nvPr>
            <p:ph type="sldNum" sz="quarter" idx="10"/>
          </p:nvPr>
        </p:nvSpPr>
        <p:spPr/>
        <p:txBody>
          <a:bodyPr/>
          <a:lstStyle/>
          <a:p>
            <a:fld id="{97B3E262-7B5D-7245-97C0-40A077431002}" type="slidenum">
              <a:rPr lang="en-US" smtClean="0"/>
              <a:t>11</a:t>
            </a:fld>
            <a:endParaRPr lang="en-US"/>
          </a:p>
        </p:txBody>
      </p:sp>
    </p:spTree>
    <p:extLst>
      <p:ext uri="{BB962C8B-B14F-4D97-AF65-F5344CB8AC3E}">
        <p14:creationId xmlns:p14="http://schemas.microsoft.com/office/powerpoint/2010/main" val="2465863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29E92-1513-4997-223F-1808C7006F4B}"/>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A4A9B614-BD97-232B-997D-F642D9C736CD}"/>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213EA7E-F60D-6B9B-A548-5D31F34ED8DF}"/>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4D3DEB66-9710-3CF1-651F-B8818B5C926D}"/>
              </a:ext>
            </a:extLst>
          </p:cNvPr>
          <p:cNvSpPr>
            <a:spLocks noGrp="1"/>
          </p:cNvSpPr>
          <p:nvPr>
            <p:ph type="sldNum" sz="quarter" idx="10"/>
          </p:nvPr>
        </p:nvSpPr>
        <p:spPr/>
        <p:txBody>
          <a:bodyPr/>
          <a:lstStyle/>
          <a:p>
            <a:fld id="{97B3E262-7B5D-7245-97C0-40A077431002}" type="slidenum">
              <a:rPr lang="en-US" smtClean="0"/>
              <a:t>12</a:t>
            </a:fld>
            <a:endParaRPr lang="en-US"/>
          </a:p>
        </p:txBody>
      </p:sp>
    </p:spTree>
    <p:extLst>
      <p:ext uri="{BB962C8B-B14F-4D97-AF65-F5344CB8AC3E}">
        <p14:creationId xmlns:p14="http://schemas.microsoft.com/office/powerpoint/2010/main" val="37020747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0A262-16EB-8082-2ED1-5A7B3530F991}"/>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BA85CD6-D542-7ED3-2A49-7C6CEA3A7FC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4F2BE011-7FA8-8CE2-6951-5552E6EB9FED}"/>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1B5696FD-E13D-41D4-4D91-F9A80ECBF3CD}"/>
              </a:ext>
            </a:extLst>
          </p:cNvPr>
          <p:cNvSpPr>
            <a:spLocks noGrp="1"/>
          </p:cNvSpPr>
          <p:nvPr>
            <p:ph type="sldNum" sz="quarter" idx="10"/>
          </p:nvPr>
        </p:nvSpPr>
        <p:spPr/>
        <p:txBody>
          <a:bodyPr/>
          <a:lstStyle/>
          <a:p>
            <a:fld id="{97B3E262-7B5D-7245-97C0-40A077431002}" type="slidenum">
              <a:rPr lang="en-US" smtClean="0"/>
              <a:t>13</a:t>
            </a:fld>
            <a:endParaRPr lang="en-US"/>
          </a:p>
        </p:txBody>
      </p:sp>
    </p:spTree>
    <p:extLst>
      <p:ext uri="{BB962C8B-B14F-4D97-AF65-F5344CB8AC3E}">
        <p14:creationId xmlns:p14="http://schemas.microsoft.com/office/powerpoint/2010/main" val="1008714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FEC65-5271-2353-7BB1-AED11B233B2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ADA3D4E-7639-E157-B12F-1AB0F9D1C436}"/>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2627D968-9F2C-E826-25B6-A3BF5708BEA0}"/>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0DDB54E2-A66E-151B-6D03-E015B9FA2A5C}"/>
              </a:ext>
            </a:extLst>
          </p:cNvPr>
          <p:cNvSpPr>
            <a:spLocks noGrp="1"/>
          </p:cNvSpPr>
          <p:nvPr>
            <p:ph type="sldNum" sz="quarter" idx="10"/>
          </p:nvPr>
        </p:nvSpPr>
        <p:spPr/>
        <p:txBody>
          <a:bodyPr/>
          <a:lstStyle/>
          <a:p>
            <a:fld id="{97B3E262-7B5D-7245-97C0-40A077431002}" type="slidenum">
              <a:rPr lang="en-US" smtClean="0"/>
              <a:t>14</a:t>
            </a:fld>
            <a:endParaRPr lang="en-US"/>
          </a:p>
        </p:txBody>
      </p:sp>
    </p:spTree>
    <p:extLst>
      <p:ext uri="{BB962C8B-B14F-4D97-AF65-F5344CB8AC3E}">
        <p14:creationId xmlns:p14="http://schemas.microsoft.com/office/powerpoint/2010/main" val="26885074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64188-C9D0-A19C-CA9B-CAF38B374271}"/>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F9BA1E14-9A0F-F31E-A820-686B54E8C3D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2161732-2A8F-8F40-5A67-56B130F1C3DF}"/>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35BF303F-6D3B-7D6F-9D9D-4F44AF55A526}"/>
              </a:ext>
            </a:extLst>
          </p:cNvPr>
          <p:cNvSpPr>
            <a:spLocks noGrp="1"/>
          </p:cNvSpPr>
          <p:nvPr>
            <p:ph type="sldNum" sz="quarter" idx="10"/>
          </p:nvPr>
        </p:nvSpPr>
        <p:spPr/>
        <p:txBody>
          <a:bodyPr/>
          <a:lstStyle/>
          <a:p>
            <a:fld id="{97B3E262-7B5D-7245-97C0-40A077431002}" type="slidenum">
              <a:rPr lang="en-US" smtClean="0"/>
              <a:t>16</a:t>
            </a:fld>
            <a:endParaRPr lang="en-US"/>
          </a:p>
        </p:txBody>
      </p:sp>
    </p:spTree>
    <p:extLst>
      <p:ext uri="{BB962C8B-B14F-4D97-AF65-F5344CB8AC3E}">
        <p14:creationId xmlns:p14="http://schemas.microsoft.com/office/powerpoint/2010/main" val="1110422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7C9BC-8FD7-F84A-A661-107AC446078A}"/>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BD7866F4-5192-A660-7C10-3E6AC7C4D6DE}"/>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F68539A-3867-47AD-7515-11EC8CD7CC09}"/>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F8FA5E4D-E0BA-EE6C-5EA8-89B4145ABA48}"/>
              </a:ext>
            </a:extLst>
          </p:cNvPr>
          <p:cNvSpPr>
            <a:spLocks noGrp="1"/>
          </p:cNvSpPr>
          <p:nvPr>
            <p:ph type="sldNum" sz="quarter" idx="10"/>
          </p:nvPr>
        </p:nvSpPr>
        <p:spPr/>
        <p:txBody>
          <a:bodyPr/>
          <a:lstStyle/>
          <a:p>
            <a:fld id="{97B3E262-7B5D-7245-97C0-40A077431002}" type="slidenum">
              <a:rPr lang="en-US" smtClean="0"/>
              <a:t>17</a:t>
            </a:fld>
            <a:endParaRPr lang="en-US"/>
          </a:p>
        </p:txBody>
      </p:sp>
    </p:spTree>
    <p:extLst>
      <p:ext uri="{BB962C8B-B14F-4D97-AF65-F5344CB8AC3E}">
        <p14:creationId xmlns:p14="http://schemas.microsoft.com/office/powerpoint/2010/main" val="26223101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62A675-D0F0-6C68-1741-540DE5D2D844}"/>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C37BA35-BACF-F216-9E53-B690A2ADD60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0C1474A7-B3B7-2A58-5FD5-50C0A4B8920F}"/>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9BA6856F-786D-222B-EF54-DC8946F0B07C}"/>
              </a:ext>
            </a:extLst>
          </p:cNvPr>
          <p:cNvSpPr>
            <a:spLocks noGrp="1"/>
          </p:cNvSpPr>
          <p:nvPr>
            <p:ph type="sldNum" sz="quarter" idx="10"/>
          </p:nvPr>
        </p:nvSpPr>
        <p:spPr/>
        <p:txBody>
          <a:bodyPr/>
          <a:lstStyle/>
          <a:p>
            <a:fld id="{97B3E262-7B5D-7245-97C0-40A077431002}" type="slidenum">
              <a:rPr lang="en-US" smtClean="0"/>
              <a:t>18</a:t>
            </a:fld>
            <a:endParaRPr lang="en-US"/>
          </a:p>
        </p:txBody>
      </p:sp>
    </p:spTree>
    <p:extLst>
      <p:ext uri="{BB962C8B-B14F-4D97-AF65-F5344CB8AC3E}">
        <p14:creationId xmlns:p14="http://schemas.microsoft.com/office/powerpoint/2010/main" val="49725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0063B-2FEF-C610-3C4A-A333AD5C246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7C483071-C880-CDFC-5DF9-D437FC75767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CE9C57AB-30B2-1354-CFF5-CEAE1242460D}"/>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D8DC58F2-42FC-480E-A3FE-6CB85A061F50}"/>
              </a:ext>
            </a:extLst>
          </p:cNvPr>
          <p:cNvSpPr>
            <a:spLocks noGrp="1"/>
          </p:cNvSpPr>
          <p:nvPr>
            <p:ph type="sldNum" sz="quarter" idx="10"/>
          </p:nvPr>
        </p:nvSpPr>
        <p:spPr/>
        <p:txBody>
          <a:bodyPr/>
          <a:lstStyle/>
          <a:p>
            <a:fld id="{97B3E262-7B5D-7245-97C0-40A077431002}" type="slidenum">
              <a:rPr lang="en-US" smtClean="0"/>
              <a:t>19</a:t>
            </a:fld>
            <a:endParaRPr lang="en-US"/>
          </a:p>
        </p:txBody>
      </p:sp>
    </p:spTree>
    <p:extLst>
      <p:ext uri="{BB962C8B-B14F-4D97-AF65-F5344CB8AC3E}">
        <p14:creationId xmlns:p14="http://schemas.microsoft.com/office/powerpoint/2010/main" val="11983201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26215-0EA7-E830-1D68-5B85CD2146F1}"/>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EA1099AA-5999-8FA5-4495-BE55276AC26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2F748AD-6CC6-7143-238F-3932B40346B9}"/>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579580B7-A477-C7E5-D683-1DFBC98A5933}"/>
              </a:ext>
            </a:extLst>
          </p:cNvPr>
          <p:cNvSpPr>
            <a:spLocks noGrp="1"/>
          </p:cNvSpPr>
          <p:nvPr>
            <p:ph type="sldNum" sz="quarter" idx="10"/>
          </p:nvPr>
        </p:nvSpPr>
        <p:spPr/>
        <p:txBody>
          <a:bodyPr/>
          <a:lstStyle/>
          <a:p>
            <a:fld id="{97B3E262-7B5D-7245-97C0-40A077431002}" type="slidenum">
              <a:rPr lang="en-US" smtClean="0"/>
              <a:t>20</a:t>
            </a:fld>
            <a:endParaRPr lang="en-US"/>
          </a:p>
        </p:txBody>
      </p:sp>
    </p:spTree>
    <p:extLst>
      <p:ext uri="{BB962C8B-B14F-4D97-AF65-F5344CB8AC3E}">
        <p14:creationId xmlns:p14="http://schemas.microsoft.com/office/powerpoint/2010/main" val="2470105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91A1C-35EE-5F17-4EA2-15FF3F1D4C86}"/>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109157B0-6242-CD26-C853-21C20B8A89C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A382ECC0-E6E6-735A-D921-F0F59A4111BA}"/>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E1F4E6A9-A738-9B76-13F0-555F04B6717F}"/>
              </a:ext>
            </a:extLst>
          </p:cNvPr>
          <p:cNvSpPr>
            <a:spLocks noGrp="1"/>
          </p:cNvSpPr>
          <p:nvPr>
            <p:ph type="sldNum" sz="quarter" idx="10"/>
          </p:nvPr>
        </p:nvSpPr>
        <p:spPr/>
        <p:txBody>
          <a:bodyPr/>
          <a:lstStyle/>
          <a:p>
            <a:fld id="{97B3E262-7B5D-7245-97C0-40A077431002}" type="slidenum">
              <a:rPr lang="en-US" smtClean="0"/>
              <a:t>21</a:t>
            </a:fld>
            <a:endParaRPr lang="en-US"/>
          </a:p>
        </p:txBody>
      </p:sp>
    </p:spTree>
    <p:extLst>
      <p:ext uri="{BB962C8B-B14F-4D97-AF65-F5344CB8AC3E}">
        <p14:creationId xmlns:p14="http://schemas.microsoft.com/office/powerpoint/2010/main" val="38404737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81BAB-85AA-CF5D-8617-D76C5A205C70}"/>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48E4FC75-01AB-F9B4-23AD-1503569E12D8}"/>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8F043BB-9310-EAB0-98B4-FA77A174A97D}"/>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4204B85E-2B73-5731-8F02-949D240AA2A0}"/>
              </a:ext>
            </a:extLst>
          </p:cNvPr>
          <p:cNvSpPr>
            <a:spLocks noGrp="1"/>
          </p:cNvSpPr>
          <p:nvPr>
            <p:ph type="sldNum" sz="quarter" idx="10"/>
          </p:nvPr>
        </p:nvSpPr>
        <p:spPr/>
        <p:txBody>
          <a:bodyPr/>
          <a:lstStyle/>
          <a:p>
            <a:fld id="{97B3E262-7B5D-7245-97C0-40A077431002}" type="slidenum">
              <a:rPr lang="en-US" smtClean="0"/>
              <a:t>22</a:t>
            </a:fld>
            <a:endParaRPr lang="en-US"/>
          </a:p>
        </p:txBody>
      </p:sp>
    </p:spTree>
    <p:extLst>
      <p:ext uri="{BB962C8B-B14F-4D97-AF65-F5344CB8AC3E}">
        <p14:creationId xmlns:p14="http://schemas.microsoft.com/office/powerpoint/2010/main" val="7381821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D8288-A0E5-1B44-760A-6BBCF8AA860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A76A9F1-A547-EB4B-2E54-F3370880D530}"/>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B9F5A9C4-6A40-592C-0AA7-29B9CB533331}"/>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E1F4A45B-07FF-ACDA-E12C-C4B73AFA08ED}"/>
              </a:ext>
            </a:extLst>
          </p:cNvPr>
          <p:cNvSpPr>
            <a:spLocks noGrp="1"/>
          </p:cNvSpPr>
          <p:nvPr>
            <p:ph type="sldNum" sz="quarter" idx="10"/>
          </p:nvPr>
        </p:nvSpPr>
        <p:spPr/>
        <p:txBody>
          <a:bodyPr/>
          <a:lstStyle/>
          <a:p>
            <a:fld id="{97B3E262-7B5D-7245-97C0-40A077431002}" type="slidenum">
              <a:rPr lang="en-US" smtClean="0"/>
              <a:t>23</a:t>
            </a:fld>
            <a:endParaRPr lang="en-US"/>
          </a:p>
        </p:txBody>
      </p:sp>
    </p:spTree>
    <p:extLst>
      <p:ext uri="{BB962C8B-B14F-4D97-AF65-F5344CB8AC3E}">
        <p14:creationId xmlns:p14="http://schemas.microsoft.com/office/powerpoint/2010/main" val="20010615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B5958-773A-6C31-BC4D-0264A0F51360}"/>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58B9BF59-AC81-D90D-6B38-D08DEDF32231}"/>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7357E4E-BC6B-A886-236F-D5F953D5C5F6}"/>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3C0CD1C2-4441-0BF2-3059-E70B4485149C}"/>
              </a:ext>
            </a:extLst>
          </p:cNvPr>
          <p:cNvSpPr>
            <a:spLocks noGrp="1"/>
          </p:cNvSpPr>
          <p:nvPr>
            <p:ph type="sldNum" sz="quarter" idx="10"/>
          </p:nvPr>
        </p:nvSpPr>
        <p:spPr/>
        <p:txBody>
          <a:bodyPr/>
          <a:lstStyle/>
          <a:p>
            <a:fld id="{97B3E262-7B5D-7245-97C0-40A077431002}" type="slidenum">
              <a:rPr lang="en-US" smtClean="0"/>
              <a:t>24</a:t>
            </a:fld>
            <a:endParaRPr lang="en-US"/>
          </a:p>
        </p:txBody>
      </p:sp>
    </p:spTree>
    <p:extLst>
      <p:ext uri="{BB962C8B-B14F-4D97-AF65-F5344CB8AC3E}">
        <p14:creationId xmlns:p14="http://schemas.microsoft.com/office/powerpoint/2010/main" val="24528930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D1B7F-B755-A3FB-9085-839FF51A4E00}"/>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E904096-BB3C-6844-A08D-C9211F43B8E7}"/>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F9C8A258-24A3-B542-6540-DF69906916F0}"/>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F4CE920A-AB9F-BDF2-86F1-10619358A8EF}"/>
              </a:ext>
            </a:extLst>
          </p:cNvPr>
          <p:cNvSpPr>
            <a:spLocks noGrp="1"/>
          </p:cNvSpPr>
          <p:nvPr>
            <p:ph type="sldNum" sz="quarter" idx="10"/>
          </p:nvPr>
        </p:nvSpPr>
        <p:spPr/>
        <p:txBody>
          <a:bodyPr/>
          <a:lstStyle/>
          <a:p>
            <a:fld id="{97B3E262-7B5D-7245-97C0-40A077431002}" type="slidenum">
              <a:rPr lang="en-US" smtClean="0"/>
              <a:t>25</a:t>
            </a:fld>
            <a:endParaRPr lang="en-US"/>
          </a:p>
        </p:txBody>
      </p:sp>
    </p:spTree>
    <p:extLst>
      <p:ext uri="{BB962C8B-B14F-4D97-AF65-F5344CB8AC3E}">
        <p14:creationId xmlns:p14="http://schemas.microsoft.com/office/powerpoint/2010/main" val="1862402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36A2A-039A-AA10-45DF-0D552958DAD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06A317FF-2527-4B32-7AAD-71E5748340CC}"/>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C5AE02F-2ACC-9011-2E08-4B2379024558}"/>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1F24168D-3F34-9F08-D3B1-4B0DC4EFF3AB}"/>
              </a:ext>
            </a:extLst>
          </p:cNvPr>
          <p:cNvSpPr>
            <a:spLocks noGrp="1"/>
          </p:cNvSpPr>
          <p:nvPr>
            <p:ph type="sldNum" sz="quarter" idx="10"/>
          </p:nvPr>
        </p:nvSpPr>
        <p:spPr/>
        <p:txBody>
          <a:bodyPr/>
          <a:lstStyle/>
          <a:p>
            <a:fld id="{97B3E262-7B5D-7245-97C0-40A077431002}" type="slidenum">
              <a:rPr lang="en-US" smtClean="0"/>
              <a:t>26</a:t>
            </a:fld>
            <a:endParaRPr lang="en-US"/>
          </a:p>
        </p:txBody>
      </p:sp>
    </p:spTree>
    <p:extLst>
      <p:ext uri="{BB962C8B-B14F-4D97-AF65-F5344CB8AC3E}">
        <p14:creationId xmlns:p14="http://schemas.microsoft.com/office/powerpoint/2010/main" val="26879263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AA266-A9A3-350A-CC19-28CB6638E007}"/>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DE85C9DE-AB8E-C153-1B10-1900E57D5908}"/>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77A0BAB6-C8CF-242F-21B2-BA505A35AE72}"/>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52565BB0-C566-D79B-C1EC-A4B39EC3DC6B}"/>
              </a:ext>
            </a:extLst>
          </p:cNvPr>
          <p:cNvSpPr>
            <a:spLocks noGrp="1"/>
          </p:cNvSpPr>
          <p:nvPr>
            <p:ph type="sldNum" sz="quarter" idx="10"/>
          </p:nvPr>
        </p:nvSpPr>
        <p:spPr/>
        <p:txBody>
          <a:bodyPr/>
          <a:lstStyle/>
          <a:p>
            <a:fld id="{97B3E262-7B5D-7245-97C0-40A077431002}" type="slidenum">
              <a:rPr lang="en-US" smtClean="0"/>
              <a:t>27</a:t>
            </a:fld>
            <a:endParaRPr lang="en-US"/>
          </a:p>
        </p:txBody>
      </p:sp>
    </p:spTree>
    <p:extLst>
      <p:ext uri="{BB962C8B-B14F-4D97-AF65-F5344CB8AC3E}">
        <p14:creationId xmlns:p14="http://schemas.microsoft.com/office/powerpoint/2010/main" val="2606493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E6AE7-C659-4D22-E2D3-2C7A5A885101}"/>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F1F650EF-2123-C0EB-0833-866CCD3B6CAD}"/>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100D1E5-D980-92A9-18E7-A6F447DCA61C}"/>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ECA37350-4946-DC49-9881-5C76F7942E09}"/>
              </a:ext>
            </a:extLst>
          </p:cNvPr>
          <p:cNvSpPr>
            <a:spLocks noGrp="1"/>
          </p:cNvSpPr>
          <p:nvPr>
            <p:ph type="sldNum" sz="quarter" idx="10"/>
          </p:nvPr>
        </p:nvSpPr>
        <p:spPr/>
        <p:txBody>
          <a:bodyPr/>
          <a:lstStyle/>
          <a:p>
            <a:fld id="{97B3E262-7B5D-7245-97C0-40A077431002}" type="slidenum">
              <a:rPr lang="en-US" smtClean="0"/>
              <a:t>28</a:t>
            </a:fld>
            <a:endParaRPr lang="en-US"/>
          </a:p>
        </p:txBody>
      </p:sp>
    </p:spTree>
    <p:extLst>
      <p:ext uri="{BB962C8B-B14F-4D97-AF65-F5344CB8AC3E}">
        <p14:creationId xmlns:p14="http://schemas.microsoft.com/office/powerpoint/2010/main" val="26329088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A05F8-095D-5159-B0BB-9FC04A257FD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BD46C663-FCC8-43A0-322E-8D904CED075F}"/>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8CE4E030-B0EB-1A07-A77A-84833D91DDC3}"/>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15E55A0C-06C0-C3B2-8681-B66D581BF1E4}"/>
              </a:ext>
            </a:extLst>
          </p:cNvPr>
          <p:cNvSpPr>
            <a:spLocks noGrp="1"/>
          </p:cNvSpPr>
          <p:nvPr>
            <p:ph type="sldNum" sz="quarter" idx="10"/>
          </p:nvPr>
        </p:nvSpPr>
        <p:spPr/>
        <p:txBody>
          <a:bodyPr/>
          <a:lstStyle/>
          <a:p>
            <a:fld id="{97B3E262-7B5D-7245-97C0-40A077431002}" type="slidenum">
              <a:rPr lang="en-US" smtClean="0"/>
              <a:t>29</a:t>
            </a:fld>
            <a:endParaRPr lang="en-US"/>
          </a:p>
        </p:txBody>
      </p:sp>
    </p:spTree>
    <p:extLst>
      <p:ext uri="{BB962C8B-B14F-4D97-AF65-F5344CB8AC3E}">
        <p14:creationId xmlns:p14="http://schemas.microsoft.com/office/powerpoint/2010/main" val="27924683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552C3-5D81-F934-E6F8-9B86F1F8CA9F}"/>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D6F19005-B289-293F-2079-8EAC9189A179}"/>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45598B32-35E5-BD9A-6EDE-6F03E470EDFA}"/>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8815EFC5-BD3F-8F03-DE28-3E73342C1D2C}"/>
              </a:ext>
            </a:extLst>
          </p:cNvPr>
          <p:cNvSpPr>
            <a:spLocks noGrp="1"/>
          </p:cNvSpPr>
          <p:nvPr>
            <p:ph type="sldNum" sz="quarter" idx="10"/>
          </p:nvPr>
        </p:nvSpPr>
        <p:spPr/>
        <p:txBody>
          <a:bodyPr/>
          <a:lstStyle/>
          <a:p>
            <a:fld id="{97B3E262-7B5D-7245-97C0-40A077431002}" type="slidenum">
              <a:rPr lang="en-US" smtClean="0"/>
              <a:t>30</a:t>
            </a:fld>
            <a:endParaRPr lang="en-US"/>
          </a:p>
        </p:txBody>
      </p:sp>
    </p:spTree>
    <p:extLst>
      <p:ext uri="{BB962C8B-B14F-4D97-AF65-F5344CB8AC3E}">
        <p14:creationId xmlns:p14="http://schemas.microsoft.com/office/powerpoint/2010/main" val="39481967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6A259-4FE8-1E63-DA3E-E1DE6DC6B0E5}"/>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A08801D-CEA5-2BDF-7852-487539A2ADB3}"/>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61DAAA59-35DF-925F-1F25-2A7AC6ABBFF6}"/>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32F311AC-BA4D-74DC-A92B-D4802F78EAB9}"/>
              </a:ext>
            </a:extLst>
          </p:cNvPr>
          <p:cNvSpPr>
            <a:spLocks noGrp="1"/>
          </p:cNvSpPr>
          <p:nvPr>
            <p:ph type="sldNum" sz="quarter" idx="10"/>
          </p:nvPr>
        </p:nvSpPr>
        <p:spPr/>
        <p:txBody>
          <a:bodyPr/>
          <a:lstStyle/>
          <a:p>
            <a:fld id="{97B3E262-7B5D-7245-97C0-40A077431002}" type="slidenum">
              <a:rPr lang="en-US" smtClean="0"/>
              <a:t>31</a:t>
            </a:fld>
            <a:endParaRPr lang="en-US"/>
          </a:p>
        </p:txBody>
      </p:sp>
    </p:spTree>
    <p:extLst>
      <p:ext uri="{BB962C8B-B14F-4D97-AF65-F5344CB8AC3E}">
        <p14:creationId xmlns:p14="http://schemas.microsoft.com/office/powerpoint/2010/main" val="27862972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0F0FA-D1D0-8425-CE6C-4A0672626288}"/>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843EE817-E08E-C089-331E-297DA52D5563}"/>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62A9627-6EAA-0B8E-8257-FD3BFD3366BC}"/>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637207CE-D72A-DC19-DD53-D0A30532B628}"/>
              </a:ext>
            </a:extLst>
          </p:cNvPr>
          <p:cNvSpPr>
            <a:spLocks noGrp="1"/>
          </p:cNvSpPr>
          <p:nvPr>
            <p:ph type="sldNum" sz="quarter" idx="10"/>
          </p:nvPr>
        </p:nvSpPr>
        <p:spPr/>
        <p:txBody>
          <a:bodyPr/>
          <a:lstStyle/>
          <a:p>
            <a:fld id="{97B3E262-7B5D-7245-97C0-40A077431002}" type="slidenum">
              <a:rPr lang="en-US" smtClean="0"/>
              <a:t>32</a:t>
            </a:fld>
            <a:endParaRPr lang="en-US"/>
          </a:p>
        </p:txBody>
      </p:sp>
    </p:spTree>
    <p:extLst>
      <p:ext uri="{BB962C8B-B14F-4D97-AF65-F5344CB8AC3E}">
        <p14:creationId xmlns:p14="http://schemas.microsoft.com/office/powerpoint/2010/main" val="3309951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DDEC4-7C9D-31E4-B454-CBD5CA0D8DC2}"/>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CF08FFD3-64FF-5767-C87C-8E21D9FC9244}"/>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D6A34CB9-8218-1B77-195E-6124F73ED881}"/>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8CB05DAC-1638-D4EA-09D3-45860E0AB44E}"/>
              </a:ext>
            </a:extLst>
          </p:cNvPr>
          <p:cNvSpPr>
            <a:spLocks noGrp="1"/>
          </p:cNvSpPr>
          <p:nvPr>
            <p:ph type="sldNum" sz="quarter" idx="10"/>
          </p:nvPr>
        </p:nvSpPr>
        <p:spPr/>
        <p:txBody>
          <a:bodyPr/>
          <a:lstStyle/>
          <a:p>
            <a:fld id="{97B3E262-7B5D-7245-97C0-40A077431002}" type="slidenum">
              <a:rPr lang="en-US" smtClean="0"/>
              <a:t>33</a:t>
            </a:fld>
            <a:endParaRPr lang="en-US"/>
          </a:p>
        </p:txBody>
      </p:sp>
    </p:spTree>
    <p:extLst>
      <p:ext uri="{BB962C8B-B14F-4D97-AF65-F5344CB8AC3E}">
        <p14:creationId xmlns:p14="http://schemas.microsoft.com/office/powerpoint/2010/main" val="7380228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1FFC2-B78E-7F9F-99D2-0BF68D42366E}"/>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35F740DA-6DD1-CC37-1320-9958040B55DA}"/>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1EB0304C-408E-3D5F-CD8B-7D255B443F4F}"/>
              </a:ext>
            </a:extLst>
          </p:cNvPr>
          <p:cNvSpPr>
            <a:spLocks noGrp="1"/>
          </p:cNvSpPr>
          <p:nvPr>
            <p:ph type="body" idx="1"/>
          </p:nvPr>
        </p:nvSpPr>
        <p:spPr/>
        <p:txBody>
          <a:bodyPr/>
          <a:lstStyle/>
          <a:p>
            <a:endParaRPr lang="en-US" dirty="0"/>
          </a:p>
        </p:txBody>
      </p:sp>
      <p:sp>
        <p:nvSpPr>
          <p:cNvPr id="4" name="Segnaposto numero diapositiva 3">
            <a:extLst>
              <a:ext uri="{FF2B5EF4-FFF2-40B4-BE49-F238E27FC236}">
                <a16:creationId xmlns:a16="http://schemas.microsoft.com/office/drawing/2014/main" id="{D8EB5705-55F1-C7D5-1D14-AF5B158635C7}"/>
              </a:ext>
            </a:extLst>
          </p:cNvPr>
          <p:cNvSpPr>
            <a:spLocks noGrp="1"/>
          </p:cNvSpPr>
          <p:nvPr>
            <p:ph type="sldNum" sz="quarter" idx="10"/>
          </p:nvPr>
        </p:nvSpPr>
        <p:spPr/>
        <p:txBody>
          <a:bodyPr/>
          <a:lstStyle/>
          <a:p>
            <a:fld id="{97B3E262-7B5D-7245-97C0-40A077431002}" type="slidenum">
              <a:rPr lang="en-US" smtClean="0"/>
              <a:t>34</a:t>
            </a:fld>
            <a:endParaRPr lang="en-US"/>
          </a:p>
        </p:txBody>
      </p:sp>
    </p:spTree>
    <p:extLst>
      <p:ext uri="{BB962C8B-B14F-4D97-AF65-F5344CB8AC3E}">
        <p14:creationId xmlns:p14="http://schemas.microsoft.com/office/powerpoint/2010/main" val="39858725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810C94C6-D99E-A54F-BFE0-A13AE6698AA5}" type="slidenum">
              <a:rPr lang="en-US" smtClean="0"/>
              <a:t>35</a:t>
            </a:fld>
            <a:endParaRPr lang="en-US"/>
          </a:p>
        </p:txBody>
      </p:sp>
    </p:spTree>
    <p:extLst>
      <p:ext uri="{BB962C8B-B14F-4D97-AF65-F5344CB8AC3E}">
        <p14:creationId xmlns:p14="http://schemas.microsoft.com/office/powerpoint/2010/main" val="23898448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48478F-75C0-C933-E392-90B6855E32C3}"/>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en-GB"/>
          </a:p>
        </p:txBody>
      </p:sp>
      <p:sp>
        <p:nvSpPr>
          <p:cNvPr id="3" name="Sottotitolo 2">
            <a:extLst>
              <a:ext uri="{FF2B5EF4-FFF2-40B4-BE49-F238E27FC236}">
                <a16:creationId xmlns:a16="http://schemas.microsoft.com/office/drawing/2014/main" id="{62FA6F11-2EA2-D600-C586-76F8D706CF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GB"/>
          </a:p>
        </p:txBody>
      </p:sp>
      <p:sp>
        <p:nvSpPr>
          <p:cNvPr id="4" name="Segnaposto data 3">
            <a:extLst>
              <a:ext uri="{FF2B5EF4-FFF2-40B4-BE49-F238E27FC236}">
                <a16:creationId xmlns:a16="http://schemas.microsoft.com/office/drawing/2014/main" id="{693517C7-DFCB-E22A-A8D5-98E766CC4B99}"/>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03460528-5A35-B305-0683-5BC757FEC2EA}"/>
              </a:ext>
            </a:extLst>
          </p:cNvPr>
          <p:cNvSpPr>
            <a:spLocks noGrp="1"/>
          </p:cNvSpPr>
          <p:nvPr>
            <p:ph type="ftr" sz="quarter" idx="11"/>
          </p:nvPr>
        </p:nvSpPr>
        <p:spPr/>
        <p:txBody>
          <a:bodyPr/>
          <a:lstStyle/>
          <a:p>
            <a:endParaRPr lang="en-GB"/>
          </a:p>
        </p:txBody>
      </p:sp>
      <p:sp>
        <p:nvSpPr>
          <p:cNvPr id="6" name="Segnaposto numero diapositiva 5">
            <a:extLst>
              <a:ext uri="{FF2B5EF4-FFF2-40B4-BE49-F238E27FC236}">
                <a16:creationId xmlns:a16="http://schemas.microsoft.com/office/drawing/2014/main" id="{FCD8C7EA-6D3C-A98A-98B8-0A4869A4168A}"/>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3040857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A1DE21B-6667-75C2-008B-E996B8A17B01}"/>
              </a:ext>
            </a:extLst>
          </p:cNvPr>
          <p:cNvSpPr>
            <a:spLocks noGrp="1"/>
          </p:cNvSpPr>
          <p:nvPr>
            <p:ph type="title"/>
          </p:nvPr>
        </p:nvSpPr>
        <p:spPr/>
        <p:txBody>
          <a:bodyPr/>
          <a:lstStyle/>
          <a:p>
            <a:r>
              <a:rPr lang="it-IT"/>
              <a:t>Fare clic per modificare lo stile del titolo dello schema</a:t>
            </a:r>
            <a:endParaRPr lang="en-GB"/>
          </a:p>
        </p:txBody>
      </p:sp>
      <p:sp>
        <p:nvSpPr>
          <p:cNvPr id="3" name="Segnaposto contenuto 2">
            <a:extLst>
              <a:ext uri="{FF2B5EF4-FFF2-40B4-BE49-F238E27FC236}">
                <a16:creationId xmlns:a16="http://schemas.microsoft.com/office/drawing/2014/main" id="{33E0A64B-FDB1-02A5-3426-AFF64AB936E2}"/>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data 3">
            <a:extLst>
              <a:ext uri="{FF2B5EF4-FFF2-40B4-BE49-F238E27FC236}">
                <a16:creationId xmlns:a16="http://schemas.microsoft.com/office/drawing/2014/main" id="{95DB8140-3D5F-D092-5106-8DF1C5A8BE62}"/>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767B6D3E-0D6A-979B-0B5B-FEDA95D93D34}"/>
              </a:ext>
            </a:extLst>
          </p:cNvPr>
          <p:cNvSpPr>
            <a:spLocks noGrp="1"/>
          </p:cNvSpPr>
          <p:nvPr>
            <p:ph type="ftr" sz="quarter" idx="11"/>
          </p:nvPr>
        </p:nvSpPr>
        <p:spPr/>
        <p:txBody>
          <a:bodyPr/>
          <a:lstStyle/>
          <a:p>
            <a:endParaRPr lang="en-GB"/>
          </a:p>
        </p:txBody>
      </p:sp>
      <p:sp>
        <p:nvSpPr>
          <p:cNvPr id="6" name="Segnaposto numero diapositiva 5">
            <a:extLst>
              <a:ext uri="{FF2B5EF4-FFF2-40B4-BE49-F238E27FC236}">
                <a16:creationId xmlns:a16="http://schemas.microsoft.com/office/drawing/2014/main" id="{E675F60E-3A53-B2A7-1501-106253A5226C}"/>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3350671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1E47D71-71FE-EECD-EFF4-581233DCC18F}"/>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en-GB"/>
          </a:p>
        </p:txBody>
      </p:sp>
      <p:sp>
        <p:nvSpPr>
          <p:cNvPr id="3" name="Segnaposto testo 2">
            <a:extLst>
              <a:ext uri="{FF2B5EF4-FFF2-40B4-BE49-F238E27FC236}">
                <a16:creationId xmlns:a16="http://schemas.microsoft.com/office/drawing/2014/main" id="{7FC05B80-0676-E5F9-763E-C1298E5B0D7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6D2266A8-9513-2DA3-23DE-9C6350DF950E}"/>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6A112551-102F-BDDB-BE9B-7CECE96537DE}"/>
              </a:ext>
            </a:extLst>
          </p:cNvPr>
          <p:cNvSpPr>
            <a:spLocks noGrp="1"/>
          </p:cNvSpPr>
          <p:nvPr>
            <p:ph type="ftr" sz="quarter" idx="11"/>
          </p:nvPr>
        </p:nvSpPr>
        <p:spPr/>
        <p:txBody>
          <a:bodyPr/>
          <a:lstStyle/>
          <a:p>
            <a:endParaRPr lang="en-GB"/>
          </a:p>
        </p:txBody>
      </p:sp>
      <p:sp>
        <p:nvSpPr>
          <p:cNvPr id="6" name="Segnaposto numero diapositiva 5">
            <a:extLst>
              <a:ext uri="{FF2B5EF4-FFF2-40B4-BE49-F238E27FC236}">
                <a16:creationId xmlns:a16="http://schemas.microsoft.com/office/drawing/2014/main" id="{4AA5ABDA-05CD-C549-08F8-83A93A1EA3E6}"/>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1854755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E4441F3-5A46-C599-28D7-CCA2310EDB43}"/>
              </a:ext>
            </a:extLst>
          </p:cNvPr>
          <p:cNvSpPr>
            <a:spLocks noGrp="1"/>
          </p:cNvSpPr>
          <p:nvPr>
            <p:ph type="title"/>
          </p:nvPr>
        </p:nvSpPr>
        <p:spPr/>
        <p:txBody>
          <a:bodyPr/>
          <a:lstStyle/>
          <a:p>
            <a:r>
              <a:rPr lang="it-IT"/>
              <a:t>Fare clic per modificare lo stile del titolo dello schema</a:t>
            </a:r>
            <a:endParaRPr lang="en-GB"/>
          </a:p>
        </p:txBody>
      </p:sp>
      <p:sp>
        <p:nvSpPr>
          <p:cNvPr id="3" name="Segnaposto contenuto 2">
            <a:extLst>
              <a:ext uri="{FF2B5EF4-FFF2-40B4-BE49-F238E27FC236}">
                <a16:creationId xmlns:a16="http://schemas.microsoft.com/office/drawing/2014/main" id="{1CDAB195-E6A3-3C59-40FD-30E84A6C5EC4}"/>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contenuto 3">
            <a:extLst>
              <a:ext uri="{FF2B5EF4-FFF2-40B4-BE49-F238E27FC236}">
                <a16:creationId xmlns:a16="http://schemas.microsoft.com/office/drawing/2014/main" id="{D2E65E1C-B6FC-0A91-CB68-F4A48ADD9608}"/>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5" name="Segnaposto data 4">
            <a:extLst>
              <a:ext uri="{FF2B5EF4-FFF2-40B4-BE49-F238E27FC236}">
                <a16:creationId xmlns:a16="http://schemas.microsoft.com/office/drawing/2014/main" id="{4DDC2094-1CA4-FE6B-D928-180F9350E82C}"/>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6" name="Segnaposto piè di pagina 5">
            <a:extLst>
              <a:ext uri="{FF2B5EF4-FFF2-40B4-BE49-F238E27FC236}">
                <a16:creationId xmlns:a16="http://schemas.microsoft.com/office/drawing/2014/main" id="{64599CEF-C0F5-C192-3972-8A2D7758E3F5}"/>
              </a:ext>
            </a:extLst>
          </p:cNvPr>
          <p:cNvSpPr>
            <a:spLocks noGrp="1"/>
          </p:cNvSpPr>
          <p:nvPr>
            <p:ph type="ftr" sz="quarter" idx="11"/>
          </p:nvPr>
        </p:nvSpPr>
        <p:spPr/>
        <p:txBody>
          <a:bodyPr/>
          <a:lstStyle/>
          <a:p>
            <a:endParaRPr lang="en-GB"/>
          </a:p>
        </p:txBody>
      </p:sp>
      <p:sp>
        <p:nvSpPr>
          <p:cNvPr id="7" name="Segnaposto numero diapositiva 6">
            <a:extLst>
              <a:ext uri="{FF2B5EF4-FFF2-40B4-BE49-F238E27FC236}">
                <a16:creationId xmlns:a16="http://schemas.microsoft.com/office/drawing/2014/main" id="{F8E0F684-95DB-F01D-0987-C869A3D3CA7F}"/>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902881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62DF788-5B62-8FBC-2F7F-AA3516C9A752}"/>
              </a:ext>
            </a:extLst>
          </p:cNvPr>
          <p:cNvSpPr>
            <a:spLocks noGrp="1"/>
          </p:cNvSpPr>
          <p:nvPr>
            <p:ph type="title"/>
          </p:nvPr>
        </p:nvSpPr>
        <p:spPr>
          <a:xfrm>
            <a:off x="839788" y="365125"/>
            <a:ext cx="10515600" cy="1325563"/>
          </a:xfrm>
        </p:spPr>
        <p:txBody>
          <a:bodyPr/>
          <a:lstStyle/>
          <a:p>
            <a:r>
              <a:rPr lang="it-IT"/>
              <a:t>Fare clic per modificare lo stile del titolo dello schema</a:t>
            </a:r>
            <a:endParaRPr lang="en-GB"/>
          </a:p>
        </p:txBody>
      </p:sp>
      <p:sp>
        <p:nvSpPr>
          <p:cNvPr id="3" name="Segnaposto testo 2">
            <a:extLst>
              <a:ext uri="{FF2B5EF4-FFF2-40B4-BE49-F238E27FC236}">
                <a16:creationId xmlns:a16="http://schemas.microsoft.com/office/drawing/2014/main" id="{0EDF8559-D192-B5B0-F3F3-1616405303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5A950CD2-4870-D150-75B0-442352790DA8}"/>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5" name="Segnaposto testo 4">
            <a:extLst>
              <a:ext uri="{FF2B5EF4-FFF2-40B4-BE49-F238E27FC236}">
                <a16:creationId xmlns:a16="http://schemas.microsoft.com/office/drawing/2014/main" id="{7B870A03-0368-D6E3-3EDA-E75CD938FC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E287A0FD-19DC-384F-0E93-67563405D7DE}"/>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7" name="Segnaposto data 6">
            <a:extLst>
              <a:ext uri="{FF2B5EF4-FFF2-40B4-BE49-F238E27FC236}">
                <a16:creationId xmlns:a16="http://schemas.microsoft.com/office/drawing/2014/main" id="{4BE0E72C-C5A1-3BD0-0B89-92E84D6387E3}"/>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8" name="Segnaposto piè di pagina 7">
            <a:extLst>
              <a:ext uri="{FF2B5EF4-FFF2-40B4-BE49-F238E27FC236}">
                <a16:creationId xmlns:a16="http://schemas.microsoft.com/office/drawing/2014/main" id="{3A00EBD5-6C13-F2B0-1B02-8D0F84B3C926}"/>
              </a:ext>
            </a:extLst>
          </p:cNvPr>
          <p:cNvSpPr>
            <a:spLocks noGrp="1"/>
          </p:cNvSpPr>
          <p:nvPr>
            <p:ph type="ftr" sz="quarter" idx="11"/>
          </p:nvPr>
        </p:nvSpPr>
        <p:spPr/>
        <p:txBody>
          <a:bodyPr/>
          <a:lstStyle/>
          <a:p>
            <a:endParaRPr lang="en-GB"/>
          </a:p>
        </p:txBody>
      </p:sp>
      <p:sp>
        <p:nvSpPr>
          <p:cNvPr id="9" name="Segnaposto numero diapositiva 8">
            <a:extLst>
              <a:ext uri="{FF2B5EF4-FFF2-40B4-BE49-F238E27FC236}">
                <a16:creationId xmlns:a16="http://schemas.microsoft.com/office/drawing/2014/main" id="{72C5103C-17B6-5380-2C63-320EE4F54EBA}"/>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3468369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AC89A41-02B9-3C45-D8ED-0574416E7223}"/>
              </a:ext>
            </a:extLst>
          </p:cNvPr>
          <p:cNvSpPr>
            <a:spLocks noGrp="1"/>
          </p:cNvSpPr>
          <p:nvPr>
            <p:ph type="title"/>
          </p:nvPr>
        </p:nvSpPr>
        <p:spPr/>
        <p:txBody>
          <a:bodyPr/>
          <a:lstStyle/>
          <a:p>
            <a:r>
              <a:rPr lang="it-IT"/>
              <a:t>Fare clic per modificare lo stile del titolo dello schema</a:t>
            </a:r>
            <a:endParaRPr lang="en-GB"/>
          </a:p>
        </p:txBody>
      </p:sp>
      <p:sp>
        <p:nvSpPr>
          <p:cNvPr id="3" name="Segnaposto data 2">
            <a:extLst>
              <a:ext uri="{FF2B5EF4-FFF2-40B4-BE49-F238E27FC236}">
                <a16:creationId xmlns:a16="http://schemas.microsoft.com/office/drawing/2014/main" id="{424711DC-AB57-BAB7-1F55-5BC1C7D103C2}"/>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4" name="Segnaposto piè di pagina 3">
            <a:extLst>
              <a:ext uri="{FF2B5EF4-FFF2-40B4-BE49-F238E27FC236}">
                <a16:creationId xmlns:a16="http://schemas.microsoft.com/office/drawing/2014/main" id="{D416973D-D941-A851-9CFD-DC4C510148FA}"/>
              </a:ext>
            </a:extLst>
          </p:cNvPr>
          <p:cNvSpPr>
            <a:spLocks noGrp="1"/>
          </p:cNvSpPr>
          <p:nvPr>
            <p:ph type="ftr" sz="quarter" idx="11"/>
          </p:nvPr>
        </p:nvSpPr>
        <p:spPr/>
        <p:txBody>
          <a:bodyPr/>
          <a:lstStyle/>
          <a:p>
            <a:endParaRPr lang="en-GB"/>
          </a:p>
        </p:txBody>
      </p:sp>
      <p:sp>
        <p:nvSpPr>
          <p:cNvPr id="5" name="Segnaposto numero diapositiva 4">
            <a:extLst>
              <a:ext uri="{FF2B5EF4-FFF2-40B4-BE49-F238E27FC236}">
                <a16:creationId xmlns:a16="http://schemas.microsoft.com/office/drawing/2014/main" id="{00D69D65-7697-1696-644D-6256C6EA8E3F}"/>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1676772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88D199FC-5310-1DEF-68F7-804C39D628EB}"/>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3" name="Segnaposto piè di pagina 2">
            <a:extLst>
              <a:ext uri="{FF2B5EF4-FFF2-40B4-BE49-F238E27FC236}">
                <a16:creationId xmlns:a16="http://schemas.microsoft.com/office/drawing/2014/main" id="{AC813869-E233-9D12-C0BF-8A8EC356C206}"/>
              </a:ext>
            </a:extLst>
          </p:cNvPr>
          <p:cNvSpPr>
            <a:spLocks noGrp="1"/>
          </p:cNvSpPr>
          <p:nvPr>
            <p:ph type="ftr" sz="quarter" idx="11"/>
          </p:nvPr>
        </p:nvSpPr>
        <p:spPr/>
        <p:txBody>
          <a:bodyPr/>
          <a:lstStyle/>
          <a:p>
            <a:endParaRPr lang="en-GB"/>
          </a:p>
        </p:txBody>
      </p:sp>
      <p:sp>
        <p:nvSpPr>
          <p:cNvPr id="4" name="Segnaposto numero diapositiva 3">
            <a:extLst>
              <a:ext uri="{FF2B5EF4-FFF2-40B4-BE49-F238E27FC236}">
                <a16:creationId xmlns:a16="http://schemas.microsoft.com/office/drawing/2014/main" id="{45D29606-761F-40A2-621A-6D0FD4F4EB78}"/>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467597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5F719B-58D2-3BB9-4217-6027BD4071D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GB"/>
          </a:p>
        </p:txBody>
      </p:sp>
      <p:sp>
        <p:nvSpPr>
          <p:cNvPr id="3" name="Segnaposto contenuto 2">
            <a:extLst>
              <a:ext uri="{FF2B5EF4-FFF2-40B4-BE49-F238E27FC236}">
                <a16:creationId xmlns:a16="http://schemas.microsoft.com/office/drawing/2014/main" id="{C11B4C67-7B67-3772-8F72-C4D303089B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testo 3">
            <a:extLst>
              <a:ext uri="{FF2B5EF4-FFF2-40B4-BE49-F238E27FC236}">
                <a16:creationId xmlns:a16="http://schemas.microsoft.com/office/drawing/2014/main" id="{8EC603AF-F39E-1277-649A-32603C36A4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BEBF033F-5BD6-FC13-3B8C-127779B6E626}"/>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6" name="Segnaposto piè di pagina 5">
            <a:extLst>
              <a:ext uri="{FF2B5EF4-FFF2-40B4-BE49-F238E27FC236}">
                <a16:creationId xmlns:a16="http://schemas.microsoft.com/office/drawing/2014/main" id="{FF3150AB-16B4-E409-4FE3-20F1C244F1AB}"/>
              </a:ext>
            </a:extLst>
          </p:cNvPr>
          <p:cNvSpPr>
            <a:spLocks noGrp="1"/>
          </p:cNvSpPr>
          <p:nvPr>
            <p:ph type="ftr" sz="quarter" idx="11"/>
          </p:nvPr>
        </p:nvSpPr>
        <p:spPr/>
        <p:txBody>
          <a:bodyPr/>
          <a:lstStyle/>
          <a:p>
            <a:endParaRPr lang="en-GB"/>
          </a:p>
        </p:txBody>
      </p:sp>
      <p:sp>
        <p:nvSpPr>
          <p:cNvPr id="7" name="Segnaposto numero diapositiva 6">
            <a:extLst>
              <a:ext uri="{FF2B5EF4-FFF2-40B4-BE49-F238E27FC236}">
                <a16:creationId xmlns:a16="http://schemas.microsoft.com/office/drawing/2014/main" id="{2C6F6675-8208-017B-1AA4-3F9111C02D83}"/>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2496194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1725B09-F2F8-CE86-74DB-C2932C1B5F3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GB"/>
          </a:p>
        </p:txBody>
      </p:sp>
      <p:sp>
        <p:nvSpPr>
          <p:cNvPr id="3" name="Segnaposto immagine 2">
            <a:extLst>
              <a:ext uri="{FF2B5EF4-FFF2-40B4-BE49-F238E27FC236}">
                <a16:creationId xmlns:a16="http://schemas.microsoft.com/office/drawing/2014/main" id="{5C44D346-B24F-8226-6531-393FC9EE70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egnaposto testo 3">
            <a:extLst>
              <a:ext uri="{FF2B5EF4-FFF2-40B4-BE49-F238E27FC236}">
                <a16:creationId xmlns:a16="http://schemas.microsoft.com/office/drawing/2014/main" id="{814C71D9-9B59-DA38-C27B-032BB7D6A8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F605D142-FA85-992B-D569-FE131D87CE13}"/>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6" name="Segnaposto piè di pagina 5">
            <a:extLst>
              <a:ext uri="{FF2B5EF4-FFF2-40B4-BE49-F238E27FC236}">
                <a16:creationId xmlns:a16="http://schemas.microsoft.com/office/drawing/2014/main" id="{13FFF04B-9C82-804D-92AA-48C8D0D11263}"/>
              </a:ext>
            </a:extLst>
          </p:cNvPr>
          <p:cNvSpPr>
            <a:spLocks noGrp="1"/>
          </p:cNvSpPr>
          <p:nvPr>
            <p:ph type="ftr" sz="quarter" idx="11"/>
          </p:nvPr>
        </p:nvSpPr>
        <p:spPr/>
        <p:txBody>
          <a:bodyPr/>
          <a:lstStyle/>
          <a:p>
            <a:endParaRPr lang="en-GB"/>
          </a:p>
        </p:txBody>
      </p:sp>
      <p:sp>
        <p:nvSpPr>
          <p:cNvPr id="7" name="Segnaposto numero diapositiva 6">
            <a:extLst>
              <a:ext uri="{FF2B5EF4-FFF2-40B4-BE49-F238E27FC236}">
                <a16:creationId xmlns:a16="http://schemas.microsoft.com/office/drawing/2014/main" id="{B200DA73-6578-5679-B383-D273E52E725D}"/>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659246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C4EBB74-8F51-EB11-8B37-D71A9B92D527}"/>
              </a:ext>
            </a:extLst>
          </p:cNvPr>
          <p:cNvSpPr>
            <a:spLocks noGrp="1"/>
          </p:cNvSpPr>
          <p:nvPr>
            <p:ph type="title"/>
          </p:nvPr>
        </p:nvSpPr>
        <p:spPr/>
        <p:txBody>
          <a:bodyPr/>
          <a:lstStyle/>
          <a:p>
            <a:r>
              <a:rPr lang="it-IT"/>
              <a:t>Fare clic per modificare lo stile del titolo dello schema</a:t>
            </a:r>
            <a:endParaRPr lang="en-GB"/>
          </a:p>
        </p:txBody>
      </p:sp>
      <p:sp>
        <p:nvSpPr>
          <p:cNvPr id="3" name="Segnaposto testo verticale 2">
            <a:extLst>
              <a:ext uri="{FF2B5EF4-FFF2-40B4-BE49-F238E27FC236}">
                <a16:creationId xmlns:a16="http://schemas.microsoft.com/office/drawing/2014/main" id="{5A71FC03-DB62-3831-5453-F946FAA51F03}"/>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data 3">
            <a:extLst>
              <a:ext uri="{FF2B5EF4-FFF2-40B4-BE49-F238E27FC236}">
                <a16:creationId xmlns:a16="http://schemas.microsoft.com/office/drawing/2014/main" id="{A024CC79-4737-358D-AF16-0D1BF2D5038E}"/>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DBCA6B5F-48D5-963F-3C95-8875D25D13DB}"/>
              </a:ext>
            </a:extLst>
          </p:cNvPr>
          <p:cNvSpPr>
            <a:spLocks noGrp="1"/>
          </p:cNvSpPr>
          <p:nvPr>
            <p:ph type="ftr" sz="quarter" idx="11"/>
          </p:nvPr>
        </p:nvSpPr>
        <p:spPr/>
        <p:txBody>
          <a:bodyPr/>
          <a:lstStyle/>
          <a:p>
            <a:endParaRPr lang="en-GB"/>
          </a:p>
        </p:txBody>
      </p:sp>
      <p:sp>
        <p:nvSpPr>
          <p:cNvPr id="6" name="Segnaposto numero diapositiva 5">
            <a:extLst>
              <a:ext uri="{FF2B5EF4-FFF2-40B4-BE49-F238E27FC236}">
                <a16:creationId xmlns:a16="http://schemas.microsoft.com/office/drawing/2014/main" id="{9C1A997E-653C-34A9-9C25-3DE15CEBA4AA}"/>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1730428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1766CA9F-4379-7A83-B5B3-0299D59D6F90}"/>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en-GB"/>
          </a:p>
        </p:txBody>
      </p:sp>
      <p:sp>
        <p:nvSpPr>
          <p:cNvPr id="3" name="Segnaposto testo verticale 2">
            <a:extLst>
              <a:ext uri="{FF2B5EF4-FFF2-40B4-BE49-F238E27FC236}">
                <a16:creationId xmlns:a16="http://schemas.microsoft.com/office/drawing/2014/main" id="{615C7410-DB79-A8C2-A4D7-6C603E8AACCD}"/>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data 3">
            <a:extLst>
              <a:ext uri="{FF2B5EF4-FFF2-40B4-BE49-F238E27FC236}">
                <a16:creationId xmlns:a16="http://schemas.microsoft.com/office/drawing/2014/main" id="{76BD2776-4A96-1719-442B-6D4A94275934}"/>
              </a:ext>
            </a:extLst>
          </p:cNvPr>
          <p:cNvSpPr>
            <a:spLocks noGrp="1"/>
          </p:cNvSpPr>
          <p:nvPr>
            <p:ph type="dt" sz="half" idx="10"/>
          </p:nvPr>
        </p:nvSpPr>
        <p:spPr/>
        <p:txBody>
          <a:body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7EAF822B-9865-8A1C-5BAB-1EBA910CA144}"/>
              </a:ext>
            </a:extLst>
          </p:cNvPr>
          <p:cNvSpPr>
            <a:spLocks noGrp="1"/>
          </p:cNvSpPr>
          <p:nvPr>
            <p:ph type="ftr" sz="quarter" idx="11"/>
          </p:nvPr>
        </p:nvSpPr>
        <p:spPr/>
        <p:txBody>
          <a:bodyPr/>
          <a:lstStyle/>
          <a:p>
            <a:endParaRPr lang="en-GB"/>
          </a:p>
        </p:txBody>
      </p:sp>
      <p:sp>
        <p:nvSpPr>
          <p:cNvPr id="6" name="Segnaposto numero diapositiva 5">
            <a:extLst>
              <a:ext uri="{FF2B5EF4-FFF2-40B4-BE49-F238E27FC236}">
                <a16:creationId xmlns:a16="http://schemas.microsoft.com/office/drawing/2014/main" id="{6B498484-AF09-C594-F6A4-12B442C79A84}"/>
              </a:ext>
            </a:extLst>
          </p:cNvPr>
          <p:cNvSpPr>
            <a:spLocks noGrp="1"/>
          </p:cNvSpPr>
          <p:nvPr>
            <p:ph type="sldNum" sz="quarter" idx="12"/>
          </p:nvPr>
        </p:nvSpPr>
        <p:spPr/>
        <p:txBody>
          <a:bodyPr/>
          <a:lstStyle/>
          <a:p>
            <a:fld id="{711B2919-4778-7E46-ABB7-B8440E653A6C}" type="slidenum">
              <a:rPr lang="en-GB" smtClean="0"/>
              <a:t>‹N›</a:t>
            </a:fld>
            <a:endParaRPr lang="en-GB"/>
          </a:p>
        </p:txBody>
      </p:sp>
    </p:spTree>
    <p:extLst>
      <p:ext uri="{BB962C8B-B14F-4D97-AF65-F5344CB8AC3E}">
        <p14:creationId xmlns:p14="http://schemas.microsoft.com/office/powerpoint/2010/main" val="1968874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D6503E38-1169-C268-6BE5-97E5AE2B8D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en-GB"/>
          </a:p>
        </p:txBody>
      </p:sp>
      <p:sp>
        <p:nvSpPr>
          <p:cNvPr id="3" name="Segnaposto testo 2">
            <a:extLst>
              <a:ext uri="{FF2B5EF4-FFF2-40B4-BE49-F238E27FC236}">
                <a16:creationId xmlns:a16="http://schemas.microsoft.com/office/drawing/2014/main" id="{7F6100ED-FCF1-C023-8EA8-D3B100DE0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4" name="Segnaposto data 3">
            <a:extLst>
              <a:ext uri="{FF2B5EF4-FFF2-40B4-BE49-F238E27FC236}">
                <a16:creationId xmlns:a16="http://schemas.microsoft.com/office/drawing/2014/main" id="{8B3D88C2-D500-1A83-2A48-236193CFAF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9668AD-86A0-BE44-9C86-F50970C7EC4F}" type="datetimeFigureOut">
              <a:rPr lang="en-GB" smtClean="0"/>
              <a:t>22/12/2024</a:t>
            </a:fld>
            <a:endParaRPr lang="en-GB"/>
          </a:p>
        </p:txBody>
      </p:sp>
      <p:sp>
        <p:nvSpPr>
          <p:cNvPr id="5" name="Segnaposto piè di pagina 4">
            <a:extLst>
              <a:ext uri="{FF2B5EF4-FFF2-40B4-BE49-F238E27FC236}">
                <a16:creationId xmlns:a16="http://schemas.microsoft.com/office/drawing/2014/main" id="{BC2BD83D-80D7-315E-31DD-2C26C56DD9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egnaposto numero diapositiva 5">
            <a:extLst>
              <a:ext uri="{FF2B5EF4-FFF2-40B4-BE49-F238E27FC236}">
                <a16:creationId xmlns:a16="http://schemas.microsoft.com/office/drawing/2014/main" id="{5DCD8EEB-1A07-8F2A-A1EC-18D7E0BFA3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1B2919-4778-7E46-ABB7-B8440E653A6C}" type="slidenum">
              <a:rPr lang="en-GB" smtClean="0"/>
              <a:t>‹N›</a:t>
            </a:fld>
            <a:endParaRPr lang="en-GB"/>
          </a:p>
        </p:txBody>
      </p:sp>
    </p:spTree>
    <p:extLst>
      <p:ext uri="{BB962C8B-B14F-4D97-AF65-F5344CB8AC3E}">
        <p14:creationId xmlns:p14="http://schemas.microsoft.com/office/powerpoint/2010/main" val="4058500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3AE409E9-F134-35E7-9846-FF0D7409D1AE}"/>
              </a:ext>
            </a:extLst>
          </p:cNvPr>
          <p:cNvSpPr txBox="1"/>
          <p:nvPr/>
        </p:nvSpPr>
        <p:spPr>
          <a:xfrm>
            <a:off x="2726825" y="353888"/>
            <a:ext cx="6297621" cy="707886"/>
          </a:xfrm>
          <a:prstGeom prst="rect">
            <a:avLst/>
          </a:prstGeom>
          <a:noFill/>
        </p:spPr>
        <p:txBody>
          <a:bodyPr wrap="none" rtlCol="0">
            <a:spAutoFit/>
          </a:bodyPr>
          <a:lstStyle/>
          <a:p>
            <a:r>
              <a:rPr lang="en-US" sz="4000" dirty="0">
                <a:solidFill>
                  <a:srgbClr val="00B050"/>
                </a:solidFill>
              </a:rPr>
              <a:t>INTERNATIONAL ECONOMICS</a:t>
            </a:r>
          </a:p>
        </p:txBody>
      </p:sp>
      <p:sp>
        <p:nvSpPr>
          <p:cNvPr id="5" name="CasellaDiTesto 4">
            <a:extLst>
              <a:ext uri="{FF2B5EF4-FFF2-40B4-BE49-F238E27FC236}">
                <a16:creationId xmlns:a16="http://schemas.microsoft.com/office/drawing/2014/main" id="{AD2B171E-B6A7-2DAF-D126-37C7C4A187C4}"/>
              </a:ext>
            </a:extLst>
          </p:cNvPr>
          <p:cNvSpPr txBox="1"/>
          <p:nvPr/>
        </p:nvSpPr>
        <p:spPr>
          <a:xfrm>
            <a:off x="3601037" y="1144934"/>
            <a:ext cx="4910575" cy="523220"/>
          </a:xfrm>
          <a:prstGeom prst="rect">
            <a:avLst/>
          </a:prstGeom>
          <a:noFill/>
        </p:spPr>
        <p:txBody>
          <a:bodyPr wrap="none" rtlCol="0">
            <a:spAutoFit/>
          </a:bodyPr>
          <a:lstStyle/>
          <a:p>
            <a:r>
              <a:rPr lang="en-US" sz="2800" dirty="0"/>
              <a:t>PART III – Developing countries</a:t>
            </a:r>
          </a:p>
        </p:txBody>
      </p:sp>
      <p:pic>
        <p:nvPicPr>
          <p:cNvPr id="7" name="Immagine 6" descr="Immagine che contiene bandiera&#10;&#10;Descrizione generata automaticamente">
            <a:extLst>
              <a:ext uri="{FF2B5EF4-FFF2-40B4-BE49-F238E27FC236}">
                <a16:creationId xmlns:a16="http://schemas.microsoft.com/office/drawing/2014/main" id="{B0EC1E1A-BF77-9ABA-F043-354E112B1397}"/>
              </a:ext>
            </a:extLst>
          </p:cNvPr>
          <p:cNvPicPr>
            <a:picLocks noChangeAspect="1"/>
          </p:cNvPicPr>
          <p:nvPr/>
        </p:nvPicPr>
        <p:blipFill>
          <a:blip r:embed="rId2"/>
          <a:stretch>
            <a:fillRect/>
          </a:stretch>
        </p:blipFill>
        <p:spPr>
          <a:xfrm>
            <a:off x="4191000" y="2159000"/>
            <a:ext cx="3810000" cy="2540000"/>
          </a:xfrm>
          <a:prstGeom prst="rect">
            <a:avLst/>
          </a:prstGeom>
        </p:spPr>
      </p:pic>
    </p:spTree>
    <p:extLst>
      <p:ext uri="{BB962C8B-B14F-4D97-AF65-F5344CB8AC3E}">
        <p14:creationId xmlns:p14="http://schemas.microsoft.com/office/powerpoint/2010/main" val="1311823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1AFF103-8B76-F448-592A-696DF4E451FD}"/>
              </a:ext>
            </a:extLst>
          </p:cNvPr>
          <p:cNvSpPr>
            <a:spLocks noGrp="1"/>
          </p:cNvSpPr>
          <p:nvPr>
            <p:ph type="title"/>
          </p:nvPr>
        </p:nvSpPr>
        <p:spPr>
          <a:xfrm>
            <a:off x="838199" y="87161"/>
            <a:ext cx="10515600" cy="613070"/>
          </a:xfrm>
        </p:spPr>
        <p:txBody>
          <a:bodyPr>
            <a:normAutofit/>
          </a:bodyPr>
          <a:lstStyle/>
          <a:p>
            <a:r>
              <a:rPr lang="en-GB" sz="2800" b="1" dirty="0">
                <a:solidFill>
                  <a:schemeClr val="accent6"/>
                </a:solidFill>
              </a:rPr>
              <a:t>The 20 countries with the largest domestic product (GDP) in 2024 </a:t>
            </a:r>
          </a:p>
        </p:txBody>
      </p:sp>
      <p:pic>
        <p:nvPicPr>
          <p:cNvPr id="5" name="Immagine 4" descr="Immagine che contiene testo, schermata, numero&#10;&#10;Descrizione generata automaticamente">
            <a:extLst>
              <a:ext uri="{FF2B5EF4-FFF2-40B4-BE49-F238E27FC236}">
                <a16:creationId xmlns:a16="http://schemas.microsoft.com/office/drawing/2014/main" id="{BEADBDF7-E006-02DA-BAEC-3DF05082E3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6298" y="597422"/>
            <a:ext cx="5439403" cy="6260578"/>
          </a:xfrm>
          <a:prstGeom prst="rect">
            <a:avLst/>
          </a:prstGeom>
        </p:spPr>
      </p:pic>
      <p:sp>
        <p:nvSpPr>
          <p:cNvPr id="6" name="CasellaDiTesto 5">
            <a:extLst>
              <a:ext uri="{FF2B5EF4-FFF2-40B4-BE49-F238E27FC236}">
                <a16:creationId xmlns:a16="http://schemas.microsoft.com/office/drawing/2014/main" id="{C41BC6C6-16C9-31BE-DD01-C5CB776D0D71}"/>
              </a:ext>
            </a:extLst>
          </p:cNvPr>
          <p:cNvSpPr txBox="1"/>
          <p:nvPr/>
        </p:nvSpPr>
        <p:spPr>
          <a:xfrm>
            <a:off x="9742714" y="2013857"/>
            <a:ext cx="2002972" cy="1200329"/>
          </a:xfrm>
          <a:prstGeom prst="rect">
            <a:avLst/>
          </a:prstGeom>
          <a:noFill/>
        </p:spPr>
        <p:txBody>
          <a:bodyPr wrap="square" rtlCol="0">
            <a:spAutoFit/>
          </a:bodyPr>
          <a:lstStyle/>
          <a:p>
            <a:r>
              <a:rPr lang="en-GB" dirty="0"/>
              <a:t>As of 2022 the global GDP is over 100 trillion US dollars</a:t>
            </a:r>
          </a:p>
        </p:txBody>
      </p:sp>
    </p:spTree>
    <p:extLst>
      <p:ext uri="{BB962C8B-B14F-4D97-AF65-F5344CB8AC3E}">
        <p14:creationId xmlns:p14="http://schemas.microsoft.com/office/powerpoint/2010/main" val="3020486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EDBEB-6570-C788-9FD2-094AFA1B37B1}"/>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E9469C6F-72DC-7224-022C-EB3DEA94E201}"/>
              </a:ext>
            </a:extLst>
          </p:cNvPr>
          <p:cNvSpPr>
            <a:spLocks noGrp="1"/>
          </p:cNvSpPr>
          <p:nvPr>
            <p:ph type="title"/>
          </p:nvPr>
        </p:nvSpPr>
        <p:spPr>
          <a:xfrm>
            <a:off x="992399" y="40204"/>
            <a:ext cx="10515600" cy="883524"/>
          </a:xfrm>
        </p:spPr>
        <p:txBody>
          <a:bodyPr>
            <a:normAutofit fontScale="90000"/>
          </a:bodyPr>
          <a:lstStyle/>
          <a:p>
            <a:pPr algn="ctr"/>
            <a:r>
              <a:rPr lang="en-US" sz="3600" b="1" dirty="0">
                <a:solidFill>
                  <a:schemeClr val="accent6"/>
                </a:solidFill>
              </a:rPr>
              <a:t>EXPORT &amp; IMPORTS US (2022)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395B2784-AD2E-6BE5-2C53-2EDF4823A659}"/>
              </a:ext>
            </a:extLst>
          </p:cNvPr>
          <p:cNvSpPr/>
          <p:nvPr/>
        </p:nvSpPr>
        <p:spPr>
          <a:xfrm>
            <a:off x="530792" y="415911"/>
            <a:ext cx="11238272" cy="615229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1F3807CF-2F67-3DDF-0A20-35E02223AE2D}"/>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4" name="Immagine 3" descr="Immagine che contiene testo, schermata, Policromia, Carattere&#10;&#10;Descrizione generata automaticamente">
            <a:extLst>
              <a:ext uri="{FF2B5EF4-FFF2-40B4-BE49-F238E27FC236}">
                <a16:creationId xmlns:a16="http://schemas.microsoft.com/office/drawing/2014/main" id="{AD559FD5-9E63-45E9-E172-1B03188C65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0093" y="399577"/>
            <a:ext cx="7143957" cy="3115574"/>
          </a:xfrm>
          <a:prstGeom prst="rect">
            <a:avLst/>
          </a:prstGeom>
        </p:spPr>
      </p:pic>
      <p:pic>
        <p:nvPicPr>
          <p:cNvPr id="7" name="Immagine 6" descr="Immagine che contiene testo, schermata, Policromia, quadrato&#10;&#10;Descrizione generata automaticamente">
            <a:extLst>
              <a:ext uri="{FF2B5EF4-FFF2-40B4-BE49-F238E27FC236}">
                <a16:creationId xmlns:a16="http://schemas.microsoft.com/office/drawing/2014/main" id="{FD3900B9-4BD3-F2C1-79E4-93A05FD1334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0092" y="3429000"/>
            <a:ext cx="7143957" cy="3108893"/>
          </a:xfrm>
          <a:prstGeom prst="rect">
            <a:avLst/>
          </a:prstGeom>
        </p:spPr>
      </p:pic>
    </p:spTree>
    <p:extLst>
      <p:ext uri="{BB962C8B-B14F-4D97-AF65-F5344CB8AC3E}">
        <p14:creationId xmlns:p14="http://schemas.microsoft.com/office/powerpoint/2010/main" val="2236319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C38C0-F7B5-BE7D-0E3D-C5ED8C3D27C3}"/>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445D2004-2200-5D96-DBC6-5D20A398CAF5}"/>
              </a:ext>
            </a:extLst>
          </p:cNvPr>
          <p:cNvSpPr>
            <a:spLocks noGrp="1"/>
          </p:cNvSpPr>
          <p:nvPr>
            <p:ph type="title"/>
          </p:nvPr>
        </p:nvSpPr>
        <p:spPr>
          <a:xfrm>
            <a:off x="917971" y="78379"/>
            <a:ext cx="10515600" cy="883524"/>
          </a:xfrm>
        </p:spPr>
        <p:txBody>
          <a:bodyPr>
            <a:normAutofit fontScale="90000"/>
          </a:bodyPr>
          <a:lstStyle/>
          <a:p>
            <a:pPr algn="ctr"/>
            <a:r>
              <a:rPr lang="en-US" sz="3600" b="1" dirty="0">
                <a:solidFill>
                  <a:schemeClr val="accent6"/>
                </a:solidFill>
              </a:rPr>
              <a:t>EXPORTS &amp; IMPORTS - CHINA (2022)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B046AEC7-A4FE-AC0F-FFBA-268C3A6AD902}"/>
              </a:ext>
            </a:extLst>
          </p:cNvPr>
          <p:cNvSpPr/>
          <p:nvPr/>
        </p:nvSpPr>
        <p:spPr>
          <a:xfrm>
            <a:off x="556635" y="723014"/>
            <a:ext cx="11238272"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0B572883-D007-EF8E-BF88-F537B04C0DB5}"/>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5" name="Immagine 4" descr="Immagine che contiene testo, schermata, Policromia, Rettangolo&#10;&#10;Descrizione generata automaticamente">
            <a:extLst>
              <a:ext uri="{FF2B5EF4-FFF2-40B4-BE49-F238E27FC236}">
                <a16:creationId xmlns:a16="http://schemas.microsoft.com/office/drawing/2014/main" id="{A91BDCED-2653-EBAA-E4DE-B0C4DD7876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5127" y="489361"/>
            <a:ext cx="7217481" cy="3100235"/>
          </a:xfrm>
          <a:prstGeom prst="rect">
            <a:avLst/>
          </a:prstGeom>
        </p:spPr>
      </p:pic>
      <p:pic>
        <p:nvPicPr>
          <p:cNvPr id="8" name="Immagine 7" descr="Immagine che contiene testo, schermata, Policromia, Carattere&#10;&#10;Descrizione generata automaticamente">
            <a:extLst>
              <a:ext uri="{FF2B5EF4-FFF2-40B4-BE49-F238E27FC236}">
                <a16:creationId xmlns:a16="http://schemas.microsoft.com/office/drawing/2014/main" id="{117FD916-0A8A-DA48-4F69-5294A2BF28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95126" y="3643754"/>
            <a:ext cx="7217481" cy="2951135"/>
          </a:xfrm>
          <a:prstGeom prst="rect">
            <a:avLst/>
          </a:prstGeom>
        </p:spPr>
      </p:pic>
    </p:spTree>
    <p:extLst>
      <p:ext uri="{BB962C8B-B14F-4D97-AF65-F5344CB8AC3E}">
        <p14:creationId xmlns:p14="http://schemas.microsoft.com/office/powerpoint/2010/main" val="3064775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3AEC6-5898-BD52-A057-74E4DCFD5FE7}"/>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09377D54-58EF-DE47-EEC7-6A23A4D87388}"/>
              </a:ext>
            </a:extLst>
          </p:cNvPr>
          <p:cNvSpPr>
            <a:spLocks noGrp="1"/>
          </p:cNvSpPr>
          <p:nvPr>
            <p:ph type="title"/>
          </p:nvPr>
        </p:nvSpPr>
        <p:spPr>
          <a:xfrm>
            <a:off x="917971" y="78379"/>
            <a:ext cx="10515600" cy="883524"/>
          </a:xfrm>
        </p:spPr>
        <p:txBody>
          <a:bodyPr>
            <a:normAutofit fontScale="90000"/>
          </a:bodyPr>
          <a:lstStyle/>
          <a:p>
            <a:pPr algn="ctr"/>
            <a:r>
              <a:rPr lang="en-US" sz="3600" b="1" dirty="0">
                <a:solidFill>
                  <a:schemeClr val="accent6"/>
                </a:solidFill>
              </a:rPr>
              <a:t>EXPORTS &amp; IMPORTS - GERMANY(2022)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7DC39F24-AB96-554E-156C-939137294A40}"/>
              </a:ext>
            </a:extLst>
          </p:cNvPr>
          <p:cNvSpPr/>
          <p:nvPr/>
        </p:nvSpPr>
        <p:spPr>
          <a:xfrm>
            <a:off x="556635" y="717046"/>
            <a:ext cx="11238272"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E210B6DE-99E9-D6DF-375E-5E818C56842F}"/>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4" name="Immagine 3" descr="Immagine che contiene testo, schermata, Policromia, design&#10;&#10;Descrizione generata automaticamente">
            <a:extLst>
              <a:ext uri="{FF2B5EF4-FFF2-40B4-BE49-F238E27FC236}">
                <a16:creationId xmlns:a16="http://schemas.microsoft.com/office/drawing/2014/main" id="{026FCF0E-B339-DEF1-E31B-C3616D403C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0965" y="698452"/>
            <a:ext cx="6810070" cy="2927452"/>
          </a:xfrm>
          <a:prstGeom prst="rect">
            <a:avLst/>
          </a:prstGeom>
        </p:spPr>
      </p:pic>
      <p:pic>
        <p:nvPicPr>
          <p:cNvPr id="10" name="Immagine 9" descr="Immagine che contiene testo, schermata, Policromia, Rettangolo&#10;&#10;Descrizione generata automaticamente">
            <a:extLst>
              <a:ext uri="{FF2B5EF4-FFF2-40B4-BE49-F238E27FC236}">
                <a16:creationId xmlns:a16="http://schemas.microsoft.com/office/drawing/2014/main" id="{3A9C0BAB-7FE9-7DA2-071B-8DD7D5FF31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0965" y="3625905"/>
            <a:ext cx="6810070" cy="3091856"/>
          </a:xfrm>
          <a:prstGeom prst="rect">
            <a:avLst/>
          </a:prstGeom>
        </p:spPr>
      </p:pic>
    </p:spTree>
    <p:extLst>
      <p:ext uri="{BB962C8B-B14F-4D97-AF65-F5344CB8AC3E}">
        <p14:creationId xmlns:p14="http://schemas.microsoft.com/office/powerpoint/2010/main" val="3771971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B7A15-AE68-938A-B5B0-F1F584C14C89}"/>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71D3122-8EB7-92EF-B62C-0E68041D81D3}"/>
              </a:ext>
            </a:extLst>
          </p:cNvPr>
          <p:cNvSpPr>
            <a:spLocks noGrp="1"/>
          </p:cNvSpPr>
          <p:nvPr>
            <p:ph type="title"/>
          </p:nvPr>
        </p:nvSpPr>
        <p:spPr>
          <a:xfrm>
            <a:off x="974750" y="60340"/>
            <a:ext cx="10515600" cy="883524"/>
          </a:xfrm>
        </p:spPr>
        <p:txBody>
          <a:bodyPr>
            <a:normAutofit fontScale="90000"/>
          </a:bodyPr>
          <a:lstStyle/>
          <a:p>
            <a:pPr algn="ctr"/>
            <a:r>
              <a:rPr lang="en-US" sz="3600" b="1" dirty="0">
                <a:solidFill>
                  <a:schemeClr val="accent6"/>
                </a:solidFill>
              </a:rPr>
              <a:t>EXPORTS &amp; IMPORTS INDIA(2022)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B26688A7-10CF-8300-EACE-C9FC35EF8D85}"/>
              </a:ext>
            </a:extLst>
          </p:cNvPr>
          <p:cNvSpPr/>
          <p:nvPr/>
        </p:nvSpPr>
        <p:spPr>
          <a:xfrm>
            <a:off x="556635" y="502102"/>
            <a:ext cx="11351830" cy="618188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5BAF873F-F3A3-D32F-316E-D81317280AB0}"/>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5" name="Immagine 4" descr="Immagine che contiene testo, schermata, Policromia, Carattere&#10;&#10;Descrizione generata automaticamente">
            <a:extLst>
              <a:ext uri="{FF2B5EF4-FFF2-40B4-BE49-F238E27FC236}">
                <a16:creationId xmlns:a16="http://schemas.microsoft.com/office/drawing/2014/main" id="{3C81BCB7-24E2-7308-BC78-4D3F013BB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4696" y="425675"/>
            <a:ext cx="7295707" cy="3208992"/>
          </a:xfrm>
          <a:prstGeom prst="rect">
            <a:avLst/>
          </a:prstGeom>
        </p:spPr>
      </p:pic>
      <p:pic>
        <p:nvPicPr>
          <p:cNvPr id="8" name="Immagine 7" descr="Immagine che contiene testo, schermata, Policromia, Carattere&#10;&#10;Descrizione generata automaticamente">
            <a:extLst>
              <a:ext uri="{FF2B5EF4-FFF2-40B4-BE49-F238E27FC236}">
                <a16:creationId xmlns:a16="http://schemas.microsoft.com/office/drawing/2014/main" id="{2470A09F-8765-0ACB-3AE1-76D1EF6442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4696" y="3668559"/>
            <a:ext cx="7295707" cy="3189441"/>
          </a:xfrm>
          <a:prstGeom prst="rect">
            <a:avLst/>
          </a:prstGeom>
        </p:spPr>
      </p:pic>
    </p:spTree>
    <p:extLst>
      <p:ext uri="{BB962C8B-B14F-4D97-AF65-F5344CB8AC3E}">
        <p14:creationId xmlns:p14="http://schemas.microsoft.com/office/powerpoint/2010/main" val="4166396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A8C1-6453-8021-00AD-0B82955802B0}"/>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95278BD2-36E4-E808-2331-64A331FDA241}"/>
              </a:ext>
            </a:extLst>
          </p:cNvPr>
          <p:cNvSpPr>
            <a:spLocks noGrp="1"/>
          </p:cNvSpPr>
          <p:nvPr>
            <p:ph type="title"/>
          </p:nvPr>
        </p:nvSpPr>
        <p:spPr>
          <a:xfrm>
            <a:off x="974750" y="60340"/>
            <a:ext cx="10515600" cy="883524"/>
          </a:xfrm>
        </p:spPr>
        <p:txBody>
          <a:bodyPr>
            <a:normAutofit fontScale="90000"/>
          </a:bodyPr>
          <a:lstStyle/>
          <a:p>
            <a:pPr algn="ctr"/>
            <a:r>
              <a:rPr lang="en-US" sz="3600" b="1" dirty="0">
                <a:solidFill>
                  <a:schemeClr val="accent6"/>
                </a:solidFill>
              </a:rPr>
              <a:t>EXPORTS &amp; IMPORTS BRASIL(2022)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4E0B354A-8077-335E-F676-03BAB7D1178D}"/>
              </a:ext>
            </a:extLst>
          </p:cNvPr>
          <p:cNvSpPr/>
          <p:nvPr/>
        </p:nvSpPr>
        <p:spPr>
          <a:xfrm>
            <a:off x="556635" y="502102"/>
            <a:ext cx="11351830" cy="618188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3919EC85-1B9C-D993-7F78-27EF86218F36}"/>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4" name="Immagine 3" descr="Immagine che contiene testo, schermata, Carattere, Policromia&#10;&#10;Descrizione generata automaticamente">
            <a:extLst>
              <a:ext uri="{FF2B5EF4-FFF2-40B4-BE49-F238E27FC236}">
                <a16:creationId xmlns:a16="http://schemas.microsoft.com/office/drawing/2014/main" id="{86E45F34-F78A-32A0-D8E0-6E8524550F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733" y="502102"/>
            <a:ext cx="7249633" cy="3131531"/>
          </a:xfrm>
          <a:prstGeom prst="rect">
            <a:avLst/>
          </a:prstGeom>
        </p:spPr>
      </p:pic>
      <p:pic>
        <p:nvPicPr>
          <p:cNvPr id="9" name="Immagine 8" descr="Immagine che contiene testo, schermata, Policromia, design&#10;&#10;Descrizione generata automaticamente">
            <a:extLst>
              <a:ext uri="{FF2B5EF4-FFF2-40B4-BE49-F238E27FC236}">
                <a16:creationId xmlns:a16="http://schemas.microsoft.com/office/drawing/2014/main" id="{F2E8F25F-7ABB-6FD4-35DB-6E938A48EC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7732" y="3601769"/>
            <a:ext cx="7249633" cy="3114084"/>
          </a:xfrm>
          <a:prstGeom prst="rect">
            <a:avLst/>
          </a:prstGeom>
        </p:spPr>
      </p:pic>
    </p:spTree>
    <p:extLst>
      <p:ext uri="{BB962C8B-B14F-4D97-AF65-F5344CB8AC3E}">
        <p14:creationId xmlns:p14="http://schemas.microsoft.com/office/powerpoint/2010/main" val="1990373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CEA8A-E13E-681F-24D0-827F21BB2DE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0557799-6C05-A996-2193-6FFA1E88690A}"/>
              </a:ext>
            </a:extLst>
          </p:cNvPr>
          <p:cNvSpPr>
            <a:spLocks noGrp="1"/>
          </p:cNvSpPr>
          <p:nvPr>
            <p:ph type="title"/>
          </p:nvPr>
        </p:nvSpPr>
        <p:spPr>
          <a:xfrm>
            <a:off x="974750" y="60340"/>
            <a:ext cx="10515600" cy="883524"/>
          </a:xfrm>
        </p:spPr>
        <p:txBody>
          <a:bodyPr>
            <a:normAutofit fontScale="90000"/>
          </a:bodyPr>
          <a:lstStyle/>
          <a:p>
            <a:pPr algn="ctr"/>
            <a:r>
              <a:rPr lang="en-US" sz="3600" b="1" dirty="0">
                <a:solidFill>
                  <a:schemeClr val="accent6"/>
                </a:solidFill>
              </a:rPr>
              <a:t>EXPORTS &amp; IMPORTS ITALY(2022)</a:t>
            </a:r>
            <a:br>
              <a:rPr lang="en-US" sz="3600" b="1" dirty="0">
                <a:solidFill>
                  <a:schemeClr val="accent6"/>
                </a:solidFill>
              </a:rPr>
            </a:br>
            <a:endParaRPr lang="en-US" sz="3100" b="1" dirty="0">
              <a:solidFill>
                <a:schemeClr val="accent5"/>
              </a:solidFill>
            </a:endParaRPr>
          </a:p>
        </p:txBody>
      </p:sp>
      <p:sp>
        <p:nvSpPr>
          <p:cNvPr id="6" name="Rettangolo 5">
            <a:extLst>
              <a:ext uri="{FF2B5EF4-FFF2-40B4-BE49-F238E27FC236}">
                <a16:creationId xmlns:a16="http://schemas.microsoft.com/office/drawing/2014/main" id="{60D2FBFE-9F7D-386A-9EAE-667EDC3C8F23}"/>
              </a:ext>
            </a:extLst>
          </p:cNvPr>
          <p:cNvSpPr/>
          <p:nvPr/>
        </p:nvSpPr>
        <p:spPr>
          <a:xfrm>
            <a:off x="556635" y="579758"/>
            <a:ext cx="11351830" cy="610423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C5DA5FBD-4241-B3D5-2367-403287935926}"/>
              </a:ext>
            </a:extLst>
          </p:cNvPr>
          <p:cNvSpPr txBox="1"/>
          <p:nvPr/>
        </p:nvSpPr>
        <p:spPr>
          <a:xfrm>
            <a:off x="422937" y="1016061"/>
            <a:ext cx="11238271" cy="338554"/>
          </a:xfrm>
          <a:prstGeom prst="rect">
            <a:avLst/>
          </a:prstGeom>
          <a:noFill/>
        </p:spPr>
        <p:txBody>
          <a:bodyPr wrap="square" rtlCol="0">
            <a:spAutoFit/>
          </a:bodyPr>
          <a:lstStyle/>
          <a:p>
            <a:r>
              <a:rPr lang="en-US" sz="1600" b="1" dirty="0"/>
              <a:t> </a:t>
            </a:r>
            <a:endParaRPr lang="en-US" sz="1600" dirty="0"/>
          </a:p>
        </p:txBody>
      </p:sp>
      <p:pic>
        <p:nvPicPr>
          <p:cNvPr id="5" name="Immagine 4" descr="Immagine che contiene testo, schermata, Policromia, Rettangolo&#10;&#10;Descrizione generata automaticamente">
            <a:extLst>
              <a:ext uri="{FF2B5EF4-FFF2-40B4-BE49-F238E27FC236}">
                <a16:creationId xmlns:a16="http://schemas.microsoft.com/office/drawing/2014/main" id="{99F57A38-449C-AE19-7684-A8A031864E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4350" y="623848"/>
            <a:ext cx="6583299" cy="2894251"/>
          </a:xfrm>
          <a:prstGeom prst="rect">
            <a:avLst/>
          </a:prstGeom>
        </p:spPr>
      </p:pic>
      <p:pic>
        <p:nvPicPr>
          <p:cNvPr id="8" name="Immagine 7" descr="Immagine che contiene testo, schermata, Policromia, Rettangolo&#10;&#10;Descrizione generata automaticamente">
            <a:extLst>
              <a:ext uri="{FF2B5EF4-FFF2-40B4-BE49-F238E27FC236}">
                <a16:creationId xmlns:a16="http://schemas.microsoft.com/office/drawing/2014/main" id="{940D1EC0-466A-B585-9EF4-6BF2AF29B3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04349" y="3662493"/>
            <a:ext cx="6583299" cy="2791556"/>
          </a:xfrm>
          <a:prstGeom prst="rect">
            <a:avLst/>
          </a:prstGeom>
        </p:spPr>
      </p:pic>
    </p:spTree>
    <p:extLst>
      <p:ext uri="{BB962C8B-B14F-4D97-AF65-F5344CB8AC3E}">
        <p14:creationId xmlns:p14="http://schemas.microsoft.com/office/powerpoint/2010/main" val="2973759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0A290-0B4A-3F61-6E43-9A3ECE68BFF1}"/>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EB86BAF2-0C29-7DCB-096F-F46727FF92AC}"/>
              </a:ext>
            </a:extLst>
          </p:cNvPr>
          <p:cNvSpPr>
            <a:spLocks noGrp="1"/>
          </p:cNvSpPr>
          <p:nvPr>
            <p:ph type="title"/>
          </p:nvPr>
        </p:nvSpPr>
        <p:spPr>
          <a:xfrm>
            <a:off x="523729" y="5368279"/>
            <a:ext cx="10515600" cy="883524"/>
          </a:xfrm>
        </p:spPr>
        <p:txBody>
          <a:bodyPr>
            <a:normAutofit fontScale="90000"/>
          </a:bodyPr>
          <a:lstStyle/>
          <a:p>
            <a:pPr algn="ctr"/>
            <a:r>
              <a:rPr lang="en-US" sz="3600" b="1" dirty="0">
                <a:solidFill>
                  <a:schemeClr val="accent6"/>
                </a:solidFill>
              </a:rPr>
              <a:t>Developing Countries: growth and crisis</a:t>
            </a:r>
            <a:br>
              <a:rPr lang="en-US" sz="3600" b="1" dirty="0">
                <a:solidFill>
                  <a:schemeClr val="accent6"/>
                </a:solidFill>
              </a:rPr>
            </a:br>
            <a:r>
              <a:rPr lang="en-US" sz="3100" b="1" dirty="0">
                <a:solidFill>
                  <a:schemeClr val="accent5"/>
                </a:solidFill>
              </a:rPr>
              <a:t>What have we learnt from the EZ crisis?</a:t>
            </a:r>
          </a:p>
        </p:txBody>
      </p:sp>
      <p:sp>
        <p:nvSpPr>
          <p:cNvPr id="6" name="Rettangolo 5">
            <a:extLst>
              <a:ext uri="{FF2B5EF4-FFF2-40B4-BE49-F238E27FC236}">
                <a16:creationId xmlns:a16="http://schemas.microsoft.com/office/drawing/2014/main" id="{010DE2C6-F549-5025-4DD6-A8BDB8D0FF86}"/>
              </a:ext>
            </a:extLst>
          </p:cNvPr>
          <p:cNvSpPr/>
          <p:nvPr/>
        </p:nvSpPr>
        <p:spPr>
          <a:xfrm>
            <a:off x="530791" y="876842"/>
            <a:ext cx="11238272"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lozzZ</a:t>
            </a:r>
            <a:endParaRPr lang="en-US" dirty="0"/>
          </a:p>
        </p:txBody>
      </p:sp>
      <p:sp>
        <p:nvSpPr>
          <p:cNvPr id="15" name="CasellaDiTesto 14">
            <a:extLst>
              <a:ext uri="{FF2B5EF4-FFF2-40B4-BE49-F238E27FC236}">
                <a16:creationId xmlns:a16="http://schemas.microsoft.com/office/drawing/2014/main" id="{94D74538-D4E4-9702-239F-CAACD95C7064}"/>
              </a:ext>
            </a:extLst>
          </p:cNvPr>
          <p:cNvSpPr txBox="1"/>
          <p:nvPr/>
        </p:nvSpPr>
        <p:spPr>
          <a:xfrm>
            <a:off x="523729" y="1047959"/>
            <a:ext cx="11238271" cy="1323439"/>
          </a:xfrm>
          <a:prstGeom prst="rect">
            <a:avLst/>
          </a:prstGeom>
          <a:noFill/>
        </p:spPr>
        <p:txBody>
          <a:bodyPr wrap="square" rtlCol="0">
            <a:spAutoFit/>
          </a:bodyPr>
          <a:lstStyle/>
          <a:p>
            <a:pPr marL="285750" indent="-285750">
              <a:buFont typeface="Arial" panose="020B0604020202020204" pitchFamily="34" charset="0"/>
              <a:buChar char="•"/>
            </a:pPr>
            <a:r>
              <a:rPr lang="en-US" sz="1600" b="1" dirty="0"/>
              <a:t> </a:t>
            </a:r>
            <a:r>
              <a:rPr lang="en-US" sz="1600" dirty="0">
                <a:latin typeface="Calibri" panose="020F0502020204030204" pitchFamily="34" charset="0"/>
                <a:cs typeface="Calibri" panose="020F0502020204030204" pitchFamily="34" charset="0"/>
              </a:rPr>
              <a:t>After World War II trade between developed and developing countries has expanded. The two areas have become more ad more depend to each other.  Since the 1960s some countries that once were poor have increased their standard of living while other have fallen behind. </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The world’s economies can be classified in four main categories:  </a:t>
            </a:r>
          </a:p>
        </p:txBody>
      </p:sp>
      <p:pic>
        <p:nvPicPr>
          <p:cNvPr id="4" name="Immagine 3" descr="Immagine che contiene testo, schermata, Carattere, numero&#10;&#10;Descrizione generata automaticamente">
            <a:extLst>
              <a:ext uri="{FF2B5EF4-FFF2-40B4-BE49-F238E27FC236}">
                <a16:creationId xmlns:a16="http://schemas.microsoft.com/office/drawing/2014/main" id="{AED0A08E-B181-91D1-4FD6-4AC4958477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0911" y="2457454"/>
            <a:ext cx="5128880" cy="2653592"/>
          </a:xfrm>
          <a:prstGeom prst="rect">
            <a:avLst/>
          </a:prstGeom>
        </p:spPr>
      </p:pic>
      <p:sp>
        <p:nvSpPr>
          <p:cNvPr id="7" name="CasellaDiTesto 6">
            <a:extLst>
              <a:ext uri="{FF2B5EF4-FFF2-40B4-BE49-F238E27FC236}">
                <a16:creationId xmlns:a16="http://schemas.microsoft.com/office/drawing/2014/main" id="{F73FF765-19D2-4274-7A0B-FCD0AD6343EC}"/>
              </a:ext>
            </a:extLst>
          </p:cNvPr>
          <p:cNvSpPr txBox="1"/>
          <p:nvPr/>
        </p:nvSpPr>
        <p:spPr>
          <a:xfrm>
            <a:off x="508989" y="5226686"/>
            <a:ext cx="11283217" cy="1077218"/>
          </a:xfrm>
          <a:prstGeom prst="rect">
            <a:avLst/>
          </a:prstGeom>
          <a:noFill/>
        </p:spPr>
        <p:txBody>
          <a:bodyPr wrap="none" rtlCol="0">
            <a:spAutoFit/>
          </a:bodyPr>
          <a:lstStyle/>
          <a:p>
            <a:r>
              <a:rPr lang="en-GB" sz="1600" dirty="0">
                <a:latin typeface="Calibri" panose="020F0502020204030204" pitchFamily="34" charset="0"/>
                <a:cs typeface="Calibri" panose="020F0502020204030204" pitchFamily="34" charset="0"/>
              </a:rPr>
              <a:t>Low Income (Afghanistan, Cambodia, Haiti, Sub </a:t>
            </a:r>
            <a:r>
              <a:rPr lang="en-GB" sz="1600" dirty="0" err="1">
                <a:latin typeface="Calibri" panose="020F0502020204030204" pitchFamily="34" charset="0"/>
                <a:cs typeface="Calibri" panose="020F0502020204030204" pitchFamily="34" charset="0"/>
              </a:rPr>
              <a:t>saharian</a:t>
            </a:r>
            <a:r>
              <a:rPr lang="en-GB" sz="1600" dirty="0">
                <a:latin typeface="Calibri" panose="020F0502020204030204" pitchFamily="34" charset="0"/>
                <a:cs typeface="Calibri" panose="020F0502020204030204" pitchFamily="34" charset="0"/>
              </a:rPr>
              <a:t> countries &amp; </a:t>
            </a:r>
            <a:r>
              <a:rPr lang="en-GB" sz="1600" dirty="0" err="1">
                <a:latin typeface="Calibri" panose="020F0502020204030204" pitchFamily="34" charset="0"/>
                <a:cs typeface="Calibri" panose="020F0502020204030204" pitchFamily="34" charset="0"/>
              </a:rPr>
              <a:t>oth</a:t>
            </a:r>
            <a:r>
              <a:rPr lang="en-GB" sz="1600" dirty="0">
                <a:latin typeface="Calibri" panose="020F0502020204030204" pitchFamily="34" charset="0"/>
                <a:cs typeface="Calibri" panose="020F0502020204030204" pitchFamily="34" charset="0"/>
              </a:rPr>
              <a:t>.), Lower middle-income (China, India, Pakistan, Philippines, </a:t>
            </a:r>
          </a:p>
          <a:p>
            <a:r>
              <a:rPr lang="en-GB" sz="1600" dirty="0">
                <a:latin typeface="Calibri" panose="020F0502020204030204" pitchFamily="34" charset="0"/>
                <a:cs typeface="Calibri" panose="020F0502020204030204" pitchFamily="34" charset="0"/>
              </a:rPr>
              <a:t>many Latin American and Caribbean, most African countries &amp; </a:t>
            </a:r>
            <a:r>
              <a:rPr lang="en-GB" sz="1600" dirty="0" err="1">
                <a:latin typeface="Calibri" panose="020F0502020204030204" pitchFamily="34" charset="0"/>
                <a:cs typeface="Calibri" panose="020F0502020204030204" pitchFamily="34" charset="0"/>
              </a:rPr>
              <a:t>oth</a:t>
            </a:r>
            <a:r>
              <a:rPr lang="en-GB" sz="1600" dirty="0">
                <a:latin typeface="Calibri" panose="020F0502020204030204" pitchFamily="34" charset="0"/>
                <a:cs typeface="Calibri" panose="020F0502020204030204" pitchFamily="34" charset="0"/>
              </a:rPr>
              <a:t>.), Upper middle Income ( remaining Latin Americans, few Africans, </a:t>
            </a:r>
          </a:p>
          <a:p>
            <a:r>
              <a:rPr lang="en-GB" sz="1600" dirty="0">
                <a:latin typeface="Calibri" panose="020F0502020204030204" pitchFamily="34" charset="0"/>
                <a:cs typeface="Calibri" panose="020F0502020204030204" pitchFamily="34" charset="0"/>
              </a:rPr>
              <a:t>Turkey, </a:t>
            </a:r>
            <a:r>
              <a:rPr lang="en-GB" sz="1600" dirty="0" err="1">
                <a:latin typeface="Calibri" panose="020F0502020204030204" pitchFamily="34" charset="0"/>
                <a:cs typeface="Calibri" panose="020F0502020204030204" pitchFamily="34" charset="0"/>
              </a:rPr>
              <a:t>Malaisya</a:t>
            </a:r>
            <a:r>
              <a:rPr lang="en-GB" sz="1600" dirty="0">
                <a:latin typeface="Calibri" panose="020F0502020204030204" pitchFamily="34" charset="0"/>
                <a:cs typeface="Calibri" panose="020F0502020204030204" pitchFamily="34" charset="0"/>
              </a:rPr>
              <a:t>, </a:t>
            </a:r>
            <a:r>
              <a:rPr lang="en-GB" sz="1600" dirty="0" err="1">
                <a:latin typeface="Calibri" panose="020F0502020204030204" pitchFamily="34" charset="0"/>
                <a:cs typeface="Calibri" panose="020F0502020204030204" pitchFamily="34" charset="0"/>
              </a:rPr>
              <a:t>Polnd</a:t>
            </a:r>
            <a:r>
              <a:rPr lang="en-GB" sz="1600" dirty="0">
                <a:latin typeface="Calibri" panose="020F0502020204030204" pitchFamily="34" charset="0"/>
                <a:cs typeface="Calibri" panose="020F0502020204030204" pitchFamily="34" charset="0"/>
              </a:rPr>
              <a:t>, Russia $ </a:t>
            </a:r>
            <a:r>
              <a:rPr lang="en-GB" sz="1600" dirty="0" err="1">
                <a:latin typeface="Calibri" panose="020F0502020204030204" pitchFamily="34" charset="0"/>
                <a:cs typeface="Calibri" panose="020F0502020204030204" pitchFamily="34" charset="0"/>
              </a:rPr>
              <a:t>oth</a:t>
            </a:r>
            <a:r>
              <a:rPr lang="en-GB" sz="1600" dirty="0">
                <a:latin typeface="Calibri" panose="020F0502020204030204" pitchFamily="34" charset="0"/>
                <a:cs typeface="Calibri" panose="020F0502020204030204" pitchFamily="34" charset="0"/>
              </a:rPr>
              <a:t>.), High-Income ( rich industrial </a:t>
            </a:r>
            <a:r>
              <a:rPr lang="en-GB" sz="1600" dirty="0" err="1">
                <a:latin typeface="Calibri" panose="020F0502020204030204" pitchFamily="34" charset="0"/>
                <a:cs typeface="Calibri" panose="020F0502020204030204" pitchFamily="34" charset="0"/>
              </a:rPr>
              <a:t>economyies</a:t>
            </a:r>
            <a:r>
              <a:rPr lang="en-GB" sz="1600" dirty="0">
                <a:latin typeface="Calibri" panose="020F0502020204030204" pitchFamily="34" charset="0"/>
                <a:cs typeface="Calibri" panose="020F0502020204030204" pitchFamily="34" charset="0"/>
              </a:rPr>
              <a:t> Israel, South Korea, Singapore, Kuwait, Saudi Arabia, </a:t>
            </a:r>
          </a:p>
          <a:p>
            <a:r>
              <a:rPr lang="en-GB" sz="1600" dirty="0">
                <a:latin typeface="Calibri" panose="020F0502020204030204" pitchFamily="34" charset="0"/>
                <a:cs typeface="Calibri" panose="020F0502020204030204" pitchFamily="34" charset="0"/>
              </a:rPr>
              <a:t>Czech, Slovak Rep. &amp; </a:t>
            </a:r>
            <a:r>
              <a:rPr lang="en-GB" sz="1600" dirty="0" err="1">
                <a:latin typeface="Calibri" panose="020F0502020204030204" pitchFamily="34" charset="0"/>
                <a:cs typeface="Calibri" panose="020F0502020204030204" pitchFamily="34" charset="0"/>
              </a:rPr>
              <a:t>oth</a:t>
            </a:r>
            <a:r>
              <a:rPr lang="en-GB" sz="1600" dirty="0">
                <a:latin typeface="Calibri" panose="020F0502020204030204" pitchFamily="34" charset="0"/>
                <a:cs typeface="Calibri" panose="020F0502020204030204" pitchFamily="34" charset="0"/>
              </a:rPr>
              <a:t>.)  </a:t>
            </a:r>
          </a:p>
        </p:txBody>
      </p:sp>
      <p:sp>
        <p:nvSpPr>
          <p:cNvPr id="8" name="CasellaDiTesto 7">
            <a:extLst>
              <a:ext uri="{FF2B5EF4-FFF2-40B4-BE49-F238E27FC236}">
                <a16:creationId xmlns:a16="http://schemas.microsoft.com/office/drawing/2014/main" id="{0247526D-8C8B-F355-74FE-8F0F1EBC6827}"/>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8B480144-2552-621B-881F-CFD7CF34CDD7}"/>
              </a:ext>
            </a:extLst>
          </p:cNvPr>
          <p:cNvSpPr txBox="1"/>
          <p:nvPr/>
        </p:nvSpPr>
        <p:spPr>
          <a:xfrm>
            <a:off x="2467957" y="21345"/>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Income, Wealth and growth in the World Economy</a:t>
            </a:r>
          </a:p>
        </p:txBody>
      </p:sp>
    </p:spTree>
    <p:extLst>
      <p:ext uri="{BB962C8B-B14F-4D97-AF65-F5344CB8AC3E}">
        <p14:creationId xmlns:p14="http://schemas.microsoft.com/office/powerpoint/2010/main" val="2540125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C7B07-A823-E345-496E-D0176ED5841B}"/>
            </a:ext>
          </a:extLst>
        </p:cNvPr>
        <p:cNvGrpSpPr/>
        <p:nvPr/>
      </p:nvGrpSpPr>
      <p:grpSpPr>
        <a:xfrm>
          <a:off x="0" y="0"/>
          <a:ext cx="0" cy="0"/>
          <a:chOff x="0" y="0"/>
          <a:chExt cx="0" cy="0"/>
        </a:xfrm>
      </p:grpSpPr>
      <p:pic>
        <p:nvPicPr>
          <p:cNvPr id="11" name="Immagine 10" descr="Immagine che contiene testo, schermata, numero&#10;&#10;Descrizione generata automaticamente">
            <a:extLst>
              <a:ext uri="{FF2B5EF4-FFF2-40B4-BE49-F238E27FC236}">
                <a16:creationId xmlns:a16="http://schemas.microsoft.com/office/drawing/2014/main" id="{E5D6B8A3-0E68-C978-BBC8-2D0362F6F9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5160" y="669851"/>
            <a:ext cx="4176840" cy="6188149"/>
          </a:xfrm>
          <a:prstGeom prst="rect">
            <a:avLst/>
          </a:prstGeom>
        </p:spPr>
      </p:pic>
      <p:sp>
        <p:nvSpPr>
          <p:cNvPr id="6" name="Rettangolo 5">
            <a:extLst>
              <a:ext uri="{FF2B5EF4-FFF2-40B4-BE49-F238E27FC236}">
                <a16:creationId xmlns:a16="http://schemas.microsoft.com/office/drawing/2014/main" id="{77F59D98-5A11-A7D6-614F-C49EA067FAE8}"/>
              </a:ext>
            </a:extLst>
          </p:cNvPr>
          <p:cNvSpPr/>
          <p:nvPr/>
        </p:nvSpPr>
        <p:spPr>
          <a:xfrm>
            <a:off x="190549" y="791860"/>
            <a:ext cx="7859744"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89A1313C-1E2B-649F-56F7-8943B7CDF85B}"/>
              </a:ext>
            </a:extLst>
          </p:cNvPr>
          <p:cNvSpPr txBox="1"/>
          <p:nvPr/>
        </p:nvSpPr>
        <p:spPr>
          <a:xfrm>
            <a:off x="108728" y="791860"/>
            <a:ext cx="7836858" cy="5509200"/>
          </a:xfrm>
          <a:prstGeom prst="rect">
            <a:avLst/>
          </a:prstGeom>
          <a:noFill/>
        </p:spPr>
        <p:txBody>
          <a:bodyPr wrap="square" rtlCol="0">
            <a:spAutoFit/>
          </a:bodyPr>
          <a:lstStyle/>
          <a:p>
            <a:pPr marL="285750" indent="-285750">
              <a:buFont typeface="Arial" panose="020B0604020202020204" pitchFamily="34" charset="0"/>
              <a:buChar char="•"/>
            </a:pPr>
            <a:r>
              <a:rPr lang="en-US" sz="1600" b="1" dirty="0"/>
              <a:t> </a:t>
            </a:r>
            <a:r>
              <a:rPr lang="en-US" sz="1600" dirty="0">
                <a:latin typeface="Calibri" panose="020F0502020204030204" pitchFamily="34" charset="0"/>
                <a:cs typeface="Calibri" panose="020F0502020204030204" pitchFamily="34" charset="0"/>
              </a:rPr>
              <a:t>The data show that after more than 50 years we do not observe a clear catch up. That is in contrast with </a:t>
            </a:r>
            <a:r>
              <a:rPr lang="en-US" sz="1600" b="1" dirty="0">
                <a:latin typeface="Calibri" panose="020F0502020204030204" pitchFamily="34" charset="0"/>
                <a:cs typeface="Calibri" panose="020F0502020204030204" pitchFamily="34" charset="0"/>
              </a:rPr>
              <a:t>Convergence theory. </a:t>
            </a:r>
            <a:r>
              <a:rPr lang="en-US" sz="1600" dirty="0">
                <a:latin typeface="Calibri" panose="020F0502020204030204" pitchFamily="34" charset="0"/>
                <a:cs typeface="Calibri" panose="020F0502020204030204" pitchFamily="34" charset="0"/>
              </a:rPr>
              <a:t>This theory  suggests that in a world of free capital movement, capital should move to countries offering the highest return and if knowledge itself move across borders, then there is not reason why international income gap should persist.</a:t>
            </a:r>
          </a:p>
          <a:p>
            <a:pPr marL="285750" indent="-285750">
              <a:buFont typeface="Arial" panose="020B0604020202020204" pitchFamily="34" charset="0"/>
              <a:buChar char="•"/>
            </a:pPr>
            <a:endParaRPr lang="en-US" sz="1600" i="1"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African countries have grown at rates far below those of the industrialized countries,  growth has been slow in Latin American (with the exception of Brazil and Chile that grow more than US). However, in the 2000s the economic growth in Africa was 5.2%. more than twice its pace in 1980s. And in 2024 9 of the 20 fastest-growing economies in the world will be in Africa (Niger, Senegal, </a:t>
            </a:r>
            <a:r>
              <a:rPr lang="en-US" sz="1600" dirty="0" err="1">
                <a:latin typeface="Calibri" panose="020F0502020204030204" pitchFamily="34" charset="0"/>
                <a:cs typeface="Calibri" panose="020F0502020204030204" pitchFamily="34" charset="0"/>
              </a:rPr>
              <a:t>Lybia</a:t>
            </a:r>
            <a:r>
              <a:rPr lang="en-US" sz="1600" dirty="0">
                <a:latin typeface="Calibri" panose="020F0502020204030204" pitchFamily="34" charset="0"/>
                <a:cs typeface="Calibri" panose="020F0502020204030204" pitchFamily="34" charset="0"/>
              </a:rPr>
              <a:t>, Rwanda, Cote d’Ivoire, Ethiopia, </a:t>
            </a:r>
            <a:r>
              <a:rPr lang="en-US" sz="1600" dirty="0" err="1">
                <a:latin typeface="Calibri" panose="020F0502020204030204" pitchFamily="34" charset="0"/>
                <a:cs typeface="Calibri" panose="020F0502020204030204" pitchFamily="34" charset="0"/>
              </a:rPr>
              <a:t>etc</a:t>
            </a:r>
            <a:r>
              <a:rPr lang="en-US" sz="1600" dirty="0">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In contrast, East Asian countries have tended to grow at rates far above those of the industrialized countries. South Korea, with an income below Senegal in the 1960, has grown 6% per year. Some of the East countries that lived  under Soviet rule now are in the upper income brackets. Notice that a country that grows a 3% double the standard of living each generation.</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What explain the sharply divergent long-run growth patterns in table? The answer lies in the economic and political features of these countries (creating credible institutions, fighting corruption) and the ways these are changed over time in response to events and international pressures. </a:t>
            </a:r>
          </a:p>
        </p:txBody>
      </p:sp>
      <p:sp>
        <p:nvSpPr>
          <p:cNvPr id="8" name="CasellaDiTesto 7">
            <a:extLst>
              <a:ext uri="{FF2B5EF4-FFF2-40B4-BE49-F238E27FC236}">
                <a16:creationId xmlns:a16="http://schemas.microsoft.com/office/drawing/2014/main" id="{9595B7ED-9A09-0AE5-66D2-C23A75BC5D28}"/>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4E89A70-FEB6-3436-2B8F-D96927B3D9EE}"/>
              </a:ext>
            </a:extLst>
          </p:cNvPr>
          <p:cNvSpPr txBox="1"/>
          <p:nvPr/>
        </p:nvSpPr>
        <p:spPr>
          <a:xfrm>
            <a:off x="2467957" y="2241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Income, Wealth and growth in the World Economy</a:t>
            </a:r>
          </a:p>
        </p:txBody>
      </p:sp>
    </p:spTree>
    <p:extLst>
      <p:ext uri="{BB962C8B-B14F-4D97-AF65-F5344CB8AC3E}">
        <p14:creationId xmlns:p14="http://schemas.microsoft.com/office/powerpoint/2010/main" val="2760978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E85D2-424F-30E2-26EE-D28E4E7088DF}"/>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C7D13ED8-A17C-10FD-94C4-202240A0528F}"/>
              </a:ext>
            </a:extLst>
          </p:cNvPr>
          <p:cNvSpPr/>
          <p:nvPr/>
        </p:nvSpPr>
        <p:spPr>
          <a:xfrm>
            <a:off x="190549" y="791860"/>
            <a:ext cx="6914462"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980D4C39-C398-98A5-5EE7-7A4B350CCA01}"/>
              </a:ext>
            </a:extLst>
          </p:cNvPr>
          <p:cNvSpPr txBox="1"/>
          <p:nvPr/>
        </p:nvSpPr>
        <p:spPr>
          <a:xfrm>
            <a:off x="252578" y="1346598"/>
            <a:ext cx="6914462" cy="5262979"/>
          </a:xfrm>
          <a:prstGeom prst="rect">
            <a:avLst/>
          </a:prstGeom>
          <a:noFill/>
        </p:spPr>
        <p:txBody>
          <a:bodyPr wrap="square" rtlCol="0">
            <a:spAutoFit/>
          </a:bodyPr>
          <a:lstStyle/>
          <a:p>
            <a:pPr marL="285750" indent="-285750">
              <a:buFont typeface="Arial" panose="020B0604020202020204" pitchFamily="34" charset="0"/>
              <a:buChar char="•"/>
            </a:pPr>
            <a:r>
              <a:rPr lang="en-US" sz="1600" b="1" dirty="0"/>
              <a:t> </a:t>
            </a:r>
            <a:r>
              <a:rPr lang="en-US" sz="1600" dirty="0">
                <a:latin typeface="Calibri" panose="020F0502020204030204" pitchFamily="34" charset="0"/>
                <a:cs typeface="Calibri" panose="020F0502020204030204" pitchFamily="34" charset="0"/>
              </a:rPr>
              <a:t>A big change in the past decades is that poorer economies now account for a much bigger share of global income and global growth.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many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developing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have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grown</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quickly</a:t>
            </a:r>
            <a:r>
              <a:rPr lang="it-IT" sz="1600" dirty="0">
                <a:effectLst/>
                <a:latin typeface="Calibri" panose="020F0502020204030204" pitchFamily="34" charset="0"/>
                <a:cs typeface="Calibri" panose="020F0502020204030204" pitchFamily="34" charset="0"/>
              </a:rPr>
              <a:t> and come to account for. </a:t>
            </a:r>
            <a:r>
              <a:rPr lang="it-IT" sz="1600" dirty="0" err="1">
                <a:effectLst/>
                <a:latin typeface="Calibri" panose="020F0502020204030204" pitchFamily="34" charset="0"/>
                <a:cs typeface="Calibri" panose="020F0502020204030204" pitchFamily="34" charset="0"/>
              </a:rPr>
              <a:t>larger</a:t>
            </a:r>
            <a:r>
              <a:rPr lang="it-IT" sz="1600" dirty="0">
                <a:effectLst/>
                <a:latin typeface="Calibri" panose="020F0502020204030204" pitchFamily="34" charset="0"/>
                <a:cs typeface="Calibri" panose="020F0502020204030204" pitchFamily="34" charset="0"/>
              </a:rPr>
              <a:t> shares of world output, </a:t>
            </a:r>
            <a:r>
              <a:rPr lang="it-IT" sz="1600" dirty="0" err="1">
                <a:effectLst/>
                <a:latin typeface="Calibri" panose="020F0502020204030204" pitchFamily="34" charset="0"/>
                <a:cs typeface="Calibri" panose="020F0502020204030204" pitchFamily="34" charset="0"/>
              </a:rPr>
              <a:t>their</a:t>
            </a:r>
            <a:r>
              <a:rPr lang="it-IT" sz="1600" dirty="0">
                <a:effectLst/>
                <a:latin typeface="Calibri" panose="020F0502020204030204" pitchFamily="34" charset="0"/>
                <a:cs typeface="Calibri" panose="020F0502020204030204" pitchFamily="34" charset="0"/>
              </a:rPr>
              <a:t> GDP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rates </a:t>
            </a:r>
            <a:r>
              <a:rPr lang="it-IT" sz="1600" dirty="0" err="1">
                <a:effectLst/>
                <a:latin typeface="Calibri" panose="020F0502020204030204" pitchFamily="34" charset="0"/>
                <a:cs typeface="Calibri" panose="020F0502020204030204" pitchFamily="34" charset="0"/>
              </a:rPr>
              <a:t>have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become</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important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indetermining</a:t>
            </a:r>
            <a:r>
              <a:rPr lang="it-IT" sz="1600" dirty="0">
                <a:effectLst/>
                <a:latin typeface="Calibri" panose="020F0502020204030204" pitchFamily="34" charset="0"/>
                <a:cs typeface="Calibri" panose="020F0502020204030204" pitchFamily="34" charset="0"/>
              </a:rPr>
              <a:t> overall world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At the </a:t>
            </a:r>
            <a:r>
              <a:rPr lang="it-IT" sz="1600" dirty="0" err="1">
                <a:effectLst/>
                <a:latin typeface="Calibri" panose="020F0502020204030204" pitchFamily="34" charset="0"/>
                <a:cs typeface="Calibri" panose="020F0502020204030204" pitchFamily="34" charset="0"/>
              </a:rPr>
              <a:t>same</a:t>
            </a:r>
            <a:r>
              <a:rPr lang="it-IT" sz="1600" dirty="0">
                <a:effectLst/>
                <a:latin typeface="Calibri" panose="020F0502020204030204" pitchFamily="34" charset="0"/>
                <a:cs typeface="Calibri" panose="020F0502020204030204" pitchFamily="34" charset="0"/>
              </a:rPr>
              <a:t> time,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in the </a:t>
            </a:r>
            <a:r>
              <a:rPr lang="it-IT" sz="1600" dirty="0" err="1">
                <a:effectLst/>
                <a:latin typeface="Calibri" panose="020F0502020204030204" pitchFamily="34" charset="0"/>
                <a:cs typeface="Calibri" panose="020F0502020204030204" pitchFamily="34" charset="0"/>
              </a:rPr>
              <a:t>richer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hastended</a:t>
            </a:r>
            <a:r>
              <a:rPr lang="it-IT" sz="1600" dirty="0">
                <a:effectLst/>
                <a:latin typeface="Calibri" panose="020F0502020204030204" pitchFamily="34" charset="0"/>
                <a:cs typeface="Calibri" panose="020F0502020204030204" pitchFamily="34" charset="0"/>
              </a:rPr>
              <a:t> to slow over time.</a:t>
            </a:r>
          </a:p>
          <a:p>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a:effectLst/>
                <a:latin typeface="Calibri" panose="020F0502020204030204" pitchFamily="34" charset="0"/>
                <a:cs typeface="Calibri" panose="020F0502020204030204" pitchFamily="34" charset="0"/>
              </a:rPr>
              <a:t>Two </a:t>
            </a:r>
            <a:r>
              <a:rPr lang="it-IT" sz="1600" dirty="0" err="1">
                <a:effectLst/>
                <a:latin typeface="Calibri" panose="020F0502020204030204" pitchFamily="34" charset="0"/>
                <a:cs typeface="Calibri" panose="020F0502020204030204" pitchFamily="34" charset="0"/>
              </a:rPr>
              <a:t>main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facts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explain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change</a:t>
            </a:r>
            <a:r>
              <a:rPr lang="it-IT" sz="1600" dirty="0">
                <a:effectLst/>
                <a:latin typeface="Calibri" panose="020F0502020204030204" pitchFamily="34" charset="0"/>
                <a:cs typeface="Calibri" panose="020F0502020204030204" pitchFamily="34" charset="0"/>
              </a:rPr>
              <a:t>. First, </a:t>
            </a:r>
            <a:r>
              <a:rPr lang="it-IT" sz="1600" dirty="0" err="1">
                <a:effectLst/>
                <a:latin typeface="Calibri" panose="020F0502020204030204" pitchFamily="34" charset="0"/>
                <a:cs typeface="Calibri" panose="020F0502020204030204" pitchFamily="34" charset="0"/>
              </a:rPr>
              <a:t>emerging</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developing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despite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considerable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heterogeneity</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performance,overall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tended</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grow</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faster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than</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advanced</a:t>
            </a:r>
            <a:r>
              <a:rPr lang="it-IT" sz="1600" dirty="0">
                <a:effectLst/>
                <a:latin typeface="Calibri" panose="020F0502020204030204" pitchFamily="34" charset="0"/>
                <a:cs typeface="Calibri" panose="020F0502020204030204" pitchFamily="34" charset="0"/>
              </a:rPr>
              <a:t> countries; so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their</a:t>
            </a:r>
            <a:r>
              <a:rPr lang="it-IT" sz="1600" dirty="0">
                <a:effectLst/>
                <a:latin typeface="Calibri" panose="020F0502020204030204" pitchFamily="34" charset="0"/>
                <a:cs typeface="Calibri" panose="020F0502020204030204" pitchFamily="34" charset="0"/>
              </a:rPr>
              <a:t> global GDP shares </a:t>
            </a:r>
            <a:r>
              <a:rPr lang="it-IT" sz="1600" dirty="0" err="1">
                <a:effectLst/>
                <a:latin typeface="Calibri" panose="020F0502020204030204" pitchFamily="34" charset="0"/>
                <a:cs typeface="Calibri" panose="020F0502020204030204" pitchFamily="34" charset="0"/>
              </a:rPr>
              <a:t>increased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they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became</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important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contributors</a:t>
            </a:r>
            <a:r>
              <a:rPr lang="it-IT" sz="1600" dirty="0">
                <a:effectLst/>
                <a:latin typeface="Calibri" panose="020F0502020204030204" pitchFamily="34" charset="0"/>
                <a:cs typeface="Calibri" panose="020F0502020204030204" pitchFamily="34" charset="0"/>
              </a:rPr>
              <a:t> to world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this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process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giants</a:t>
            </a:r>
            <a:r>
              <a:rPr lang="it-IT" sz="1600" dirty="0">
                <a:effectLst/>
                <a:latin typeface="Calibri" panose="020F0502020204030204" pitchFamily="34" charset="0"/>
                <a:cs typeface="Calibri" panose="020F0502020204030204" pitchFamily="34" charset="0"/>
              </a:rPr>
              <a:t> like China and India </a:t>
            </a:r>
            <a:r>
              <a:rPr lang="it-IT" sz="1600" dirty="0" err="1">
                <a:effectLst/>
                <a:latin typeface="Calibri" panose="020F0502020204030204" pitchFamily="34" charset="0"/>
                <a:cs typeface="Calibri" panose="020F0502020204030204" pitchFamily="34" charset="0"/>
              </a:rPr>
              <a:t>have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played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notable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role</a:t>
            </a:r>
            <a:r>
              <a:rPr lang="it-IT" sz="1600" dirty="0">
                <a:effectLst/>
                <a:latin typeface="Calibri" panose="020F0502020204030204" pitchFamily="34" charset="0"/>
                <a:cs typeface="Calibri" panose="020F0502020204030204" pitchFamily="34" charset="0"/>
              </a:rPr>
              <a:t>. Second, </a:t>
            </a:r>
            <a:r>
              <a:rPr lang="it-IT" sz="1600" dirty="0" err="1">
                <a:effectLst/>
                <a:latin typeface="Calibri" panose="020F0502020204030204" pitchFamily="34" charset="0"/>
                <a:cs typeface="Calibri" panose="020F0502020204030204" pitchFamily="34" charset="0"/>
              </a:rPr>
              <a:t>growth</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slowed</a:t>
            </a:r>
            <a:r>
              <a:rPr lang="it-IT" sz="1600" dirty="0">
                <a:effectLst/>
                <a:latin typeface="Calibri" panose="020F0502020204030204" pitchFamily="34" charset="0"/>
                <a:cs typeface="Calibri" panose="020F0502020204030204" pitchFamily="34" charset="0"/>
              </a:rPr>
              <a:t> in the </a:t>
            </a:r>
            <a:r>
              <a:rPr lang="it-IT" sz="1600" dirty="0" err="1">
                <a:effectLst/>
                <a:latin typeface="Calibri" panose="020F0502020204030204" pitchFamily="34" charset="0"/>
                <a:cs typeface="Calibri" panose="020F0502020204030204" pitchFamily="34" charset="0"/>
              </a:rPr>
              <a:t>advanced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a:effectLst/>
                <a:latin typeface="Calibri" panose="020F0502020204030204" pitchFamily="34" charset="0"/>
                <a:cs typeface="Calibri" panose="020F0502020204030204" pitchFamily="34" charset="0"/>
              </a:rPr>
              <a:t>To </a:t>
            </a:r>
            <a:r>
              <a:rPr lang="it-IT" sz="1600" dirty="0" err="1">
                <a:effectLst/>
                <a:latin typeface="Calibri" panose="020F0502020204030204" pitchFamily="34" charset="0"/>
                <a:cs typeface="Calibri" panose="020F0502020204030204" pitchFamily="34" charset="0"/>
              </a:rPr>
              <a:t>understand</a:t>
            </a:r>
            <a:r>
              <a:rPr lang="it-IT" sz="1600" dirty="0">
                <a:effectLst/>
                <a:latin typeface="Calibri" panose="020F0502020204030204" pitchFamily="34" charset="0"/>
                <a:cs typeface="Calibri" panose="020F0502020204030204" pitchFamily="34" charset="0"/>
              </a:rPr>
              <a:t> global </a:t>
            </a:r>
            <a:r>
              <a:rPr lang="it-IT" sz="1600" dirty="0" err="1">
                <a:effectLst/>
                <a:latin typeface="Calibri" panose="020F0502020204030204" pitchFamily="34" charset="0"/>
                <a:cs typeface="Calibri" panose="020F0502020204030204" pitchFamily="34" charset="0"/>
              </a:rPr>
              <a:t>economic</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we</a:t>
            </a:r>
            <a:r>
              <a:rPr lang="it-IT" sz="1600" dirty="0">
                <a:effectLst/>
                <a:latin typeface="Calibri" panose="020F0502020204030204" pitchFamily="34" charset="0"/>
                <a:cs typeface="Calibri" panose="020F0502020204030204" pitchFamily="34" charset="0"/>
              </a:rPr>
              <a:t> must look to the world’ </a:t>
            </a:r>
            <a:r>
              <a:rPr lang="it-IT" sz="1600" dirty="0" err="1">
                <a:effectLst/>
                <a:latin typeface="Calibri" panose="020F0502020204030204" pitchFamily="34" charset="0"/>
                <a:cs typeface="Calibri" panose="020F0502020204030204" pitchFamily="34" charset="0"/>
              </a:rPr>
              <a:t>poorer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What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happens</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those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economies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will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have</a:t>
            </a:r>
            <a:r>
              <a:rPr lang="it-IT" sz="1600" dirty="0">
                <a:effectLst/>
                <a:latin typeface="Calibri" panose="020F0502020204030204" pitchFamily="34" charset="0"/>
                <a:cs typeface="Calibri" panose="020F0502020204030204" pitchFamily="34" charset="0"/>
              </a:rPr>
              <a:t> a large impact for </a:t>
            </a:r>
            <a:r>
              <a:rPr lang="it-IT" sz="1600" dirty="0" err="1">
                <a:effectLst/>
                <a:latin typeface="Calibri" panose="020F0502020204030204" pitchFamily="34" charset="0"/>
                <a:cs typeface="Calibri" panose="020F0502020204030204" pitchFamily="34" charset="0"/>
              </a:rPr>
              <a:t>richer</a:t>
            </a:r>
            <a:r>
              <a:rPr lang="it-IT" sz="1600" dirty="0">
                <a:effectLst/>
                <a:latin typeface="Calibri" panose="020F0502020204030204" pitchFamily="34" charset="0"/>
                <a:cs typeface="Calibri" panose="020F0502020204030204" pitchFamily="34" charset="0"/>
              </a:rPr>
              <a:t> countries. </a:t>
            </a:r>
          </a:p>
          <a:p>
            <a:endParaRPr lang="it-IT" sz="1600" dirty="0">
              <a:effectLst/>
            </a:endParaRP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endParaRPr lang="it-IT" sz="1600" dirty="0">
              <a:effectLst/>
            </a:endParaRPr>
          </a:p>
          <a:p>
            <a:endParaRPr lang="en-US" sz="1600" dirty="0"/>
          </a:p>
        </p:txBody>
      </p:sp>
      <p:sp>
        <p:nvSpPr>
          <p:cNvPr id="8" name="CasellaDiTesto 7">
            <a:extLst>
              <a:ext uri="{FF2B5EF4-FFF2-40B4-BE49-F238E27FC236}">
                <a16:creationId xmlns:a16="http://schemas.microsoft.com/office/drawing/2014/main" id="{446EC476-473E-6F87-A912-EFEBF8B4BAE9}"/>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5D1A41D7-EE16-62B8-9FC4-866C92A6080A}"/>
              </a:ext>
            </a:extLst>
          </p:cNvPr>
          <p:cNvSpPr txBox="1"/>
          <p:nvPr/>
        </p:nvSpPr>
        <p:spPr>
          <a:xfrm>
            <a:off x="2464987" y="22419"/>
            <a:ext cx="6319294"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importance of Developing Countries for Global Growth</a:t>
            </a:r>
          </a:p>
        </p:txBody>
      </p:sp>
      <p:pic>
        <p:nvPicPr>
          <p:cNvPr id="3" name="Immagine 2" descr="Immagine che contiene schermata, testo, Policromia, linea&#10;&#10;Descrizione generata automaticamente">
            <a:extLst>
              <a:ext uri="{FF2B5EF4-FFF2-40B4-BE49-F238E27FC236}">
                <a16:creationId xmlns:a16="http://schemas.microsoft.com/office/drawing/2014/main" id="{83273172-440F-2BB4-CB6F-E463945B11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011" y="1905750"/>
            <a:ext cx="5086989" cy="3046499"/>
          </a:xfrm>
          <a:prstGeom prst="rect">
            <a:avLst/>
          </a:prstGeom>
        </p:spPr>
      </p:pic>
      <p:sp>
        <p:nvSpPr>
          <p:cNvPr id="4" name="CasellaDiTesto 3">
            <a:extLst>
              <a:ext uri="{FF2B5EF4-FFF2-40B4-BE49-F238E27FC236}">
                <a16:creationId xmlns:a16="http://schemas.microsoft.com/office/drawing/2014/main" id="{C9992C7A-C2D4-4D53-77C8-9A43374C6092}"/>
              </a:ext>
            </a:extLst>
          </p:cNvPr>
          <p:cNvSpPr txBox="1"/>
          <p:nvPr/>
        </p:nvSpPr>
        <p:spPr>
          <a:xfrm>
            <a:off x="8784281" y="1552353"/>
            <a:ext cx="1551066" cy="369332"/>
          </a:xfrm>
          <a:prstGeom prst="rect">
            <a:avLst/>
          </a:prstGeom>
          <a:noFill/>
        </p:spPr>
        <p:txBody>
          <a:bodyPr wrap="none" rtlCol="0">
            <a:spAutoFit/>
          </a:bodyPr>
          <a:lstStyle/>
          <a:p>
            <a:r>
              <a:rPr lang="en-GB" dirty="0"/>
              <a:t>Global Growth</a:t>
            </a:r>
          </a:p>
        </p:txBody>
      </p:sp>
    </p:spTree>
    <p:extLst>
      <p:ext uri="{BB962C8B-B14F-4D97-AF65-F5344CB8AC3E}">
        <p14:creationId xmlns:p14="http://schemas.microsoft.com/office/powerpoint/2010/main" val="1920648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88A614-F5F9-F5EB-CBD3-CD7A40AD1B90}"/>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1E36EB2E-28A7-0E94-4A86-689C3A8E64A1}"/>
              </a:ext>
            </a:extLst>
          </p:cNvPr>
          <p:cNvSpPr/>
          <p:nvPr/>
        </p:nvSpPr>
        <p:spPr>
          <a:xfrm>
            <a:off x="226935" y="791860"/>
            <a:ext cx="7192282" cy="581771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475641C3-8A1B-896F-AD82-8C101F0FD14F}"/>
              </a:ext>
            </a:extLst>
          </p:cNvPr>
          <p:cNvSpPr txBox="1"/>
          <p:nvPr/>
        </p:nvSpPr>
        <p:spPr>
          <a:xfrm>
            <a:off x="226935" y="791860"/>
            <a:ext cx="7283599" cy="6247864"/>
          </a:xfrm>
          <a:prstGeom prst="rect">
            <a:avLst/>
          </a:prstGeom>
          <a:noFill/>
        </p:spPr>
        <p:txBody>
          <a:bodyPr wrap="square" rtlCol="0">
            <a:spAutoFit/>
          </a:bodyPr>
          <a:lstStyle/>
          <a:p>
            <a:pPr marL="285750" indent="-285750">
              <a:buFont typeface="Arial" panose="020B0604020202020204" pitchFamily="34" charset="0"/>
              <a:buChar char="•"/>
            </a:pPr>
            <a:r>
              <a:rPr lang="en-US" sz="1600" dirty="0"/>
              <a:t> </a:t>
            </a:r>
            <a:r>
              <a:rPr lang="en-US" sz="1600" dirty="0">
                <a:latin typeface="Calibri" panose="020F0502020204030204" pitchFamily="34" charset="0"/>
                <a:cs typeface="Calibri" panose="020F0502020204030204" pitchFamily="34" charset="0"/>
              </a:rPr>
              <a:t>Developing countries differ a lot among themselves. In the 1960s were much similar. Then things began to change. East Asian abandoned import-substituting industrialization, embracing an export-oriented development. This strategy was very successful. Latin American also reduced trade barriers while simultaneously to limit the role of government in the economy, reduce chronically inflation, open capital accounts to private transactions. Results were mixed.</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Here some common features of developing countries:</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342900" indent="-342900">
              <a:buFont typeface="+mj-lt"/>
              <a:buAutoNum type="arabicPeriod"/>
            </a:pPr>
            <a:r>
              <a:rPr lang="en-US" sz="1200" dirty="0">
                <a:latin typeface="Calibri" panose="020F0502020204030204" pitchFamily="34" charset="0"/>
                <a:cs typeface="Calibri" panose="020F0502020204030204" pitchFamily="34" charset="0"/>
              </a:rPr>
              <a:t>Extensive direct government control of the economy including restriction on international trade, state ownership of industrial firm, control of financial transactions.</a:t>
            </a:r>
          </a:p>
          <a:p>
            <a:pPr marL="342900" indent="-342900">
              <a:buFont typeface="+mj-lt"/>
              <a:buAutoNum type="arabicPeriod"/>
            </a:pPr>
            <a:endParaRPr lang="en-US" sz="1200" dirty="0">
              <a:latin typeface="Calibri" panose="020F0502020204030204" pitchFamily="34" charset="0"/>
              <a:cs typeface="Calibri" panose="020F0502020204030204" pitchFamily="34" charset="0"/>
            </a:endParaRPr>
          </a:p>
          <a:p>
            <a:pPr marL="342900" indent="-342900">
              <a:buFont typeface="+mj-lt"/>
              <a:buAutoNum type="arabicPeriod"/>
            </a:pPr>
            <a:r>
              <a:rPr lang="en-US" sz="1200" dirty="0">
                <a:latin typeface="Calibri" panose="020F0502020204030204" pitchFamily="34" charset="0"/>
                <a:cs typeface="Calibri" panose="020F0502020204030204" pitchFamily="34" charset="0"/>
              </a:rPr>
              <a:t>History of high inflation. Governments have difficulty to arise taxes. High tax evasion and black economy.  Governments rely  on </a:t>
            </a:r>
            <a:r>
              <a:rPr lang="en-US" sz="1200" b="1" dirty="0">
                <a:latin typeface="Calibri" panose="020F0502020204030204" pitchFamily="34" charset="0"/>
                <a:cs typeface="Calibri" panose="020F0502020204030204" pitchFamily="34" charset="0"/>
              </a:rPr>
              <a:t>seigniorage</a:t>
            </a:r>
            <a:r>
              <a:rPr lang="en-US" sz="1200" dirty="0">
                <a:latin typeface="Calibri" panose="020F0502020204030204" pitchFamily="34" charset="0"/>
                <a:cs typeface="Calibri" panose="020F0502020204030204" pitchFamily="34" charset="0"/>
              </a:rPr>
              <a:t> (printing money) to finance tits expenditures. The result is inflation or hyperinflation.</a:t>
            </a:r>
          </a:p>
          <a:p>
            <a:pPr marL="342900" indent="-342900">
              <a:buFont typeface="+mj-lt"/>
              <a:buAutoNum type="arabicPeriod"/>
            </a:pPr>
            <a:endParaRPr lang="en-US" sz="1200" dirty="0">
              <a:latin typeface="Calibri" panose="020F0502020204030204" pitchFamily="34" charset="0"/>
              <a:cs typeface="Calibri" panose="020F0502020204030204" pitchFamily="34" charset="0"/>
            </a:endParaRPr>
          </a:p>
          <a:p>
            <a:pPr marL="342900" indent="-342900">
              <a:buFont typeface="+mj-lt"/>
              <a:buAutoNum type="arabicPeriod"/>
            </a:pPr>
            <a:r>
              <a:rPr lang="en-US" sz="1200" dirty="0">
                <a:latin typeface="Calibri" panose="020F0502020204030204" pitchFamily="34" charset="0"/>
                <a:cs typeface="Calibri" panose="020F0502020204030204" pitchFamily="34" charset="0"/>
              </a:rPr>
              <a:t>Weak credit institutions. Banks lend money they have borrow to finance poor or weak projects. Weak corporate governance Very difficult for stockholders to control firm managers.</a:t>
            </a:r>
          </a:p>
          <a:p>
            <a:pPr marL="342900" indent="-342900">
              <a:buFont typeface="+mj-lt"/>
              <a:buAutoNum type="arabicPeriod"/>
            </a:pPr>
            <a:endParaRPr lang="en-US" sz="1200" dirty="0">
              <a:latin typeface="Calibri" panose="020F0502020204030204" pitchFamily="34" charset="0"/>
              <a:cs typeface="Calibri" panose="020F0502020204030204" pitchFamily="34" charset="0"/>
            </a:endParaRPr>
          </a:p>
          <a:p>
            <a:pPr marL="342900" indent="-342900">
              <a:buFont typeface="+mj-lt"/>
              <a:buAutoNum type="arabicPeriod"/>
            </a:pPr>
            <a:r>
              <a:rPr lang="en-US" sz="1200" dirty="0">
                <a:latin typeface="Calibri" panose="020F0502020204030204" pitchFamily="34" charset="0"/>
                <a:cs typeface="Calibri" panose="020F0502020204030204" pitchFamily="34" charset="0"/>
              </a:rPr>
              <a:t>Exchange rate are heavily controlled by governments. This because government want to control inflation. They also control capital movements by limiting foreign exchange transactions.</a:t>
            </a:r>
          </a:p>
          <a:p>
            <a:pPr marL="342900" indent="-342900">
              <a:buFont typeface="+mj-lt"/>
              <a:buAutoNum type="arabicPeriod"/>
            </a:pPr>
            <a:endParaRPr lang="en-US" sz="1200" dirty="0">
              <a:latin typeface="Calibri" panose="020F0502020204030204" pitchFamily="34" charset="0"/>
              <a:cs typeface="Calibri" panose="020F0502020204030204" pitchFamily="34" charset="0"/>
            </a:endParaRPr>
          </a:p>
          <a:p>
            <a:pPr marL="342900" indent="-342900">
              <a:buFont typeface="+mj-lt"/>
              <a:buAutoNum type="arabicPeriod"/>
            </a:pPr>
            <a:r>
              <a:rPr lang="en-US" sz="1200" dirty="0">
                <a:latin typeface="Calibri" panose="020F0502020204030204" pitchFamily="34" charset="0"/>
                <a:cs typeface="Calibri" panose="020F0502020204030204" pitchFamily="34" charset="0"/>
              </a:rPr>
              <a:t>Natural Resources or agricultural commodities make up  an important share of exports. For example, Russian petroleum, South African gold, Columbian coffee. Their economy are highly vulnerable to change in commodities prices.</a:t>
            </a:r>
          </a:p>
          <a:p>
            <a:pPr marL="342900" indent="-342900">
              <a:buFont typeface="+mj-lt"/>
              <a:buAutoNum type="arabicPeriod"/>
            </a:pPr>
            <a:r>
              <a:rPr lang="en-US" sz="1200" dirty="0">
                <a:latin typeface="Calibri" panose="020F0502020204030204" pitchFamily="34" charset="0"/>
                <a:cs typeface="Calibri" panose="020F0502020204030204" pitchFamily="34" charset="0"/>
              </a:rPr>
              <a:t>Attempts to circumvents to government controls, taxes and regulations have helped to make corrupt practices a way of life of most developing countries.</a:t>
            </a:r>
          </a:p>
          <a:p>
            <a:endParaRPr lang="en-US" sz="1200" dirty="0"/>
          </a:p>
          <a:p>
            <a:pPr marL="342900" indent="-342900">
              <a:buFont typeface="+mj-lt"/>
              <a:buAutoNum type="arabicPeriod"/>
            </a:pPr>
            <a:endParaRPr lang="it-IT" sz="1200" dirty="0">
              <a:effectLst/>
            </a:endParaRPr>
          </a:p>
          <a:p>
            <a:endParaRPr lang="en-US" sz="1600" dirty="0"/>
          </a:p>
        </p:txBody>
      </p:sp>
      <p:sp>
        <p:nvSpPr>
          <p:cNvPr id="8" name="CasellaDiTesto 7">
            <a:extLst>
              <a:ext uri="{FF2B5EF4-FFF2-40B4-BE49-F238E27FC236}">
                <a16:creationId xmlns:a16="http://schemas.microsoft.com/office/drawing/2014/main" id="{98F816EC-BE21-C2EF-1315-1163E6C81176}"/>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FED2CB60-95C2-32B6-A659-D5FFE865CE23}"/>
              </a:ext>
            </a:extLst>
          </p:cNvPr>
          <p:cNvSpPr txBox="1"/>
          <p:nvPr/>
        </p:nvSpPr>
        <p:spPr>
          <a:xfrm>
            <a:off x="1848019" y="-9479"/>
            <a:ext cx="6341095"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Structural Features of Developing Countries </a:t>
            </a:r>
          </a:p>
        </p:txBody>
      </p:sp>
      <p:sp>
        <p:nvSpPr>
          <p:cNvPr id="4" name="CasellaDiTesto 3">
            <a:extLst>
              <a:ext uri="{FF2B5EF4-FFF2-40B4-BE49-F238E27FC236}">
                <a16:creationId xmlns:a16="http://schemas.microsoft.com/office/drawing/2014/main" id="{27B75674-5FDE-1ECB-6E7B-2CD6A3D07541}"/>
              </a:ext>
            </a:extLst>
          </p:cNvPr>
          <p:cNvSpPr txBox="1"/>
          <p:nvPr/>
        </p:nvSpPr>
        <p:spPr>
          <a:xfrm>
            <a:off x="8507835" y="791860"/>
            <a:ext cx="2739724" cy="646331"/>
          </a:xfrm>
          <a:prstGeom prst="rect">
            <a:avLst/>
          </a:prstGeom>
          <a:noFill/>
        </p:spPr>
        <p:txBody>
          <a:bodyPr wrap="none" rtlCol="0">
            <a:spAutoFit/>
          </a:bodyPr>
          <a:lstStyle/>
          <a:p>
            <a:r>
              <a:rPr lang="en-GB" dirty="0"/>
              <a:t>Inverse index of Corruption</a:t>
            </a:r>
          </a:p>
          <a:p>
            <a:r>
              <a:rPr lang="en-GB" dirty="0"/>
              <a:t>(cleanest = 10)</a:t>
            </a:r>
          </a:p>
        </p:txBody>
      </p:sp>
      <p:pic>
        <p:nvPicPr>
          <p:cNvPr id="5" name="Immagine 4" descr="Immagine che contiene schermata, linea, testo, diagramma&#10;&#10;Descrizione generata automaticamente">
            <a:extLst>
              <a:ext uri="{FF2B5EF4-FFF2-40B4-BE49-F238E27FC236}">
                <a16:creationId xmlns:a16="http://schemas.microsoft.com/office/drawing/2014/main" id="{BE624C93-BEDC-2E4F-C564-30AECA9522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9217" y="1438191"/>
            <a:ext cx="4772783" cy="3329516"/>
          </a:xfrm>
          <a:prstGeom prst="rect">
            <a:avLst/>
          </a:prstGeom>
        </p:spPr>
      </p:pic>
    </p:spTree>
    <p:extLst>
      <p:ext uri="{BB962C8B-B14F-4D97-AF65-F5344CB8AC3E}">
        <p14:creationId xmlns:p14="http://schemas.microsoft.com/office/powerpoint/2010/main" val="28636875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299D-1DF7-1898-0C23-85C55A327FF2}"/>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C83C514D-05C5-34D7-9AAC-695637D8D337}"/>
              </a:ext>
            </a:extLst>
          </p:cNvPr>
          <p:cNvSpPr/>
          <p:nvPr/>
        </p:nvSpPr>
        <p:spPr>
          <a:xfrm>
            <a:off x="226935" y="759962"/>
            <a:ext cx="11862284"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4DADD191-82CB-6171-85C5-1BEFB1D5EAA7}"/>
              </a:ext>
            </a:extLst>
          </p:cNvPr>
          <p:cNvSpPr txBox="1"/>
          <p:nvPr/>
        </p:nvSpPr>
        <p:spPr>
          <a:xfrm>
            <a:off x="210359" y="1007113"/>
            <a:ext cx="6680761" cy="5355312"/>
          </a:xfrm>
          <a:prstGeom prst="rect">
            <a:avLst/>
          </a:prstGeom>
          <a:noFill/>
        </p:spPr>
        <p:txBody>
          <a:bodyPr wrap="square" rtlCol="0">
            <a:spAutoFit/>
          </a:bodyPr>
          <a:lstStyle/>
          <a:p>
            <a:pPr marL="285750" indent="-285750">
              <a:buFont typeface="Arial" panose="020B0604020202020204" pitchFamily="34" charset="0"/>
              <a:buChar char="•"/>
            </a:pPr>
            <a:r>
              <a:rPr lang="en-US" sz="1600" dirty="0"/>
              <a:t> </a:t>
            </a:r>
            <a:r>
              <a:rPr lang="en-US" sz="1400" dirty="0">
                <a:latin typeface="Calibri" panose="020F0502020204030204" pitchFamily="34" charset="0"/>
                <a:cs typeface="Calibri" panose="020F0502020204030204" pitchFamily="34" charset="0"/>
              </a:rPr>
              <a:t>Many developed countries have received  extensive financial inflows  from abroad and now carry substantial debt to foreigners (see tab 23.3).</a:t>
            </a:r>
          </a:p>
          <a:p>
            <a:pPr marL="285750" indent="-285750">
              <a:buFont typeface="Arial" panose="020B0604020202020204" pitchFamily="34" charset="0"/>
              <a:buChar char="•"/>
            </a:pPr>
            <a:endParaRPr lang="en-US" sz="1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Recall that CA = S – I.  Since poor country have generally low level of S, in order to </a:t>
            </a:r>
            <a:r>
              <a:rPr lang="en-US" sz="1400" dirty="0" err="1">
                <a:latin typeface="Calibri" panose="020F0502020204030204" pitchFamily="34" charset="0"/>
                <a:cs typeface="Calibri" panose="020F0502020204030204" pitchFamily="34" charset="0"/>
              </a:rPr>
              <a:t>substain</a:t>
            </a:r>
            <a:r>
              <a:rPr lang="en-US" sz="1400" dirty="0">
                <a:latin typeface="Calibri" panose="020F0502020204030204" pitchFamily="34" charset="0"/>
                <a:cs typeface="Calibri" panose="020F0502020204030204" pitchFamily="34" charset="0"/>
              </a:rPr>
              <a:t> high level of I to promote economic growth they need to borrow abroad. That explains why developing countries have the tendency to cumulate foreign debt.</a:t>
            </a:r>
          </a:p>
          <a:p>
            <a:endParaRPr lang="en-US" sz="14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400" dirty="0" err="1">
                <a:effectLst/>
                <a:latin typeface="Calibri" panose="020F0502020204030204" pitchFamily="34" charset="0"/>
                <a:cs typeface="Calibri" panose="020F0502020204030204" pitchFamily="34" charset="0"/>
              </a:rPr>
              <a:t>However</a:t>
            </a:r>
            <a:r>
              <a:rPr lang="it-IT" sz="1400" dirty="0">
                <a:effectLst/>
                <a:latin typeface="Calibri" panose="020F0502020204030204" pitchFamily="34" charset="0"/>
                <a:cs typeface="Calibri" panose="020F0502020204030204" pitchFamily="34" charset="0"/>
              </a:rPr>
              <a:t>, a </a:t>
            </a:r>
            <a:r>
              <a:rPr lang="it-IT" sz="1400" dirty="0" err="1">
                <a:effectLst/>
                <a:latin typeface="Calibri" panose="020F0502020204030204" pitchFamily="34" charset="0"/>
                <a:cs typeface="Calibri" panose="020F0502020204030204" pitchFamily="34" charset="0"/>
              </a:rPr>
              <a:t>surprising</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development</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starting</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around</a:t>
            </a:r>
            <a:r>
              <a:rPr lang="it-IT" sz="1400" dirty="0">
                <a:effectLst/>
                <a:latin typeface="Calibri" panose="020F0502020204030204" pitchFamily="34" charset="0"/>
                <a:cs typeface="Calibri" panose="020F0502020204030204" pitchFamily="34" charset="0"/>
              </a:rPr>
              <a:t> 2000 </a:t>
            </a:r>
            <a:r>
              <a:rPr lang="it-IT" sz="1400" dirty="0" err="1">
                <a:effectLst/>
                <a:latin typeface="Calibri" panose="020F0502020204030204" pitchFamily="34" charset="0"/>
                <a:cs typeface="Calibri" panose="020F0502020204030204" pitchFamily="34" charset="0"/>
              </a:rPr>
              <a:t>was</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that</a:t>
            </a:r>
            <a:r>
              <a:rPr lang="it-IT" sz="1400" dirty="0">
                <a:effectLst/>
                <a:latin typeface="Calibri" panose="020F0502020204030204" pitchFamily="34" charset="0"/>
                <a:cs typeface="Calibri" panose="020F0502020204030204" pitchFamily="34" charset="0"/>
              </a:rPr>
              <a:t> some </a:t>
            </a:r>
            <a:r>
              <a:rPr lang="it-IT" sz="1400" dirty="0" err="1">
                <a:effectLst/>
                <a:latin typeface="Calibri" panose="020F0502020204030204" pitchFamily="34" charset="0"/>
                <a:cs typeface="Calibri" panose="020F0502020204030204" pitchFamily="34" charset="0"/>
              </a:rPr>
              <a:t>developing</a:t>
            </a:r>
            <a:r>
              <a:rPr lang="it-IT" sz="1400" dirty="0">
                <a:effectLst/>
                <a:latin typeface="Calibri" panose="020F0502020204030204" pitchFamily="34" charset="0"/>
                <a:cs typeface="Calibri" panose="020F0502020204030204" pitchFamily="34" charset="0"/>
              </a:rPr>
              <a:t> countries (</a:t>
            </a:r>
            <a:r>
              <a:rPr lang="it-IT" sz="1400" dirty="0" err="1">
                <a:effectLst/>
                <a:latin typeface="Calibri" panose="020F0502020204030204" pitchFamily="34" charset="0"/>
                <a:cs typeface="Calibri" panose="020F0502020204030204" pitchFamily="34" charset="0"/>
              </a:rPr>
              <a:t>including</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many</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that</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were</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not</a:t>
            </a:r>
            <a:r>
              <a:rPr lang="it-IT" sz="1400" dirty="0">
                <a:effectLst/>
                <a:latin typeface="Calibri" panose="020F0502020204030204" pitchFamily="34" charset="0"/>
                <a:cs typeface="Calibri" panose="020F0502020204030204" pitchFamily="34" charset="0"/>
              </a:rPr>
              <a:t> oil </a:t>
            </a:r>
            <a:r>
              <a:rPr lang="it-IT" sz="1400" dirty="0" err="1">
                <a:effectLst/>
                <a:latin typeface="Calibri" panose="020F0502020204030204" pitchFamily="34" charset="0"/>
                <a:cs typeface="Calibri" panose="020F0502020204030204" pitchFamily="34" charset="0"/>
              </a:rPr>
              <a:t>exporters</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ran</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surpluses</a:t>
            </a:r>
            <a:r>
              <a:rPr lang="it-IT" sz="1400" dirty="0">
                <a:effectLst/>
                <a:latin typeface="Calibri" panose="020F0502020204030204" pitchFamily="34" charset="0"/>
                <a:cs typeface="Calibri" panose="020F0502020204030204" pitchFamily="34" charset="0"/>
              </a:rPr>
              <a:t>, a </a:t>
            </a:r>
            <a:r>
              <a:rPr lang="it-IT" sz="1400" dirty="0" err="1">
                <a:effectLst/>
                <a:latin typeface="Calibri" panose="020F0502020204030204" pitchFamily="34" charset="0"/>
                <a:cs typeface="Calibri" panose="020F0502020204030204" pitchFamily="34" charset="0"/>
              </a:rPr>
              <a:t>counterpart</a:t>
            </a:r>
            <a:r>
              <a:rPr lang="it-IT" sz="1400" dirty="0">
                <a:effectLst/>
                <a:latin typeface="Calibri" panose="020F0502020204030204" pitchFamily="34" charset="0"/>
                <a:cs typeface="Calibri" panose="020F0502020204030204" pitchFamily="34" charset="0"/>
              </a:rPr>
              <a:t> of </a:t>
            </a:r>
            <a:r>
              <a:rPr lang="it-IT" sz="1400" dirty="0" err="1">
                <a:effectLst/>
                <a:latin typeface="Calibri" panose="020F0502020204030204" pitchFamily="34" charset="0"/>
                <a:cs typeface="Calibri" panose="020F0502020204030204" pitchFamily="34" charset="0"/>
              </a:rPr>
              <a:t>wealthier</a:t>
            </a:r>
            <a:r>
              <a:rPr lang="it-IT" sz="1400" dirty="0">
                <a:latin typeface="Calibri" panose="020F0502020204030204" pitchFamily="34" charset="0"/>
                <a:cs typeface="Calibri" panose="020F0502020204030204" pitchFamily="34" charset="0"/>
              </a:rPr>
              <a:t> </a:t>
            </a:r>
            <a:r>
              <a:rPr lang="it-IT" sz="1400" dirty="0">
                <a:effectLst/>
                <a:latin typeface="Calibri" panose="020F0502020204030204" pitchFamily="34" charset="0"/>
                <a:cs typeface="Calibri" panose="020F0502020204030204" pitchFamily="34" charset="0"/>
              </a:rPr>
              <a:t>countries’ </a:t>
            </a:r>
            <a:r>
              <a:rPr lang="it-IT" sz="1400" dirty="0" err="1">
                <a:effectLst/>
                <a:latin typeface="Calibri" panose="020F0502020204030204" pitchFamily="34" charset="0"/>
                <a:cs typeface="Calibri" panose="020F0502020204030204" pitchFamily="34" charset="0"/>
              </a:rPr>
              <a:t>deficits</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mainly</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that</a:t>
            </a:r>
            <a:r>
              <a:rPr lang="it-IT" sz="1400" dirty="0">
                <a:effectLst/>
                <a:latin typeface="Calibri" panose="020F0502020204030204" pitchFamily="34" charset="0"/>
                <a:cs typeface="Calibri" panose="020F0502020204030204" pitchFamily="34" charset="0"/>
              </a:rPr>
              <a:t> of the United States). </a:t>
            </a:r>
            <a:r>
              <a:rPr lang="it-IT" sz="1400" dirty="0" err="1">
                <a:effectLst/>
                <a:latin typeface="Calibri" panose="020F0502020204030204" pitchFamily="34" charset="0"/>
                <a:cs typeface="Calibri" panose="020F0502020204030204" pitchFamily="34" charset="0"/>
              </a:rPr>
              <a:t>Contrary</a:t>
            </a:r>
            <a:r>
              <a:rPr lang="it-IT" sz="1400" dirty="0">
                <a:effectLst/>
                <a:latin typeface="Calibri" panose="020F0502020204030204" pitchFamily="34" charset="0"/>
                <a:cs typeface="Calibri" panose="020F0502020204030204" pitchFamily="34" charset="0"/>
              </a:rPr>
              <a:t> to </a:t>
            </a:r>
            <a:r>
              <a:rPr lang="it-IT" sz="1400" dirty="0" err="1">
                <a:effectLst/>
                <a:latin typeface="Calibri" panose="020F0502020204030204" pitchFamily="34" charset="0"/>
                <a:cs typeface="Calibri" panose="020F0502020204030204" pitchFamily="34" charset="0"/>
              </a:rPr>
              <a:t>what</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simple</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economic</a:t>
            </a:r>
            <a:r>
              <a:rPr lang="it-IT" sz="1400" dirty="0">
                <a:latin typeface="Calibri" panose="020F0502020204030204" pitchFamily="34" charset="0"/>
                <a:cs typeface="Calibri" panose="020F0502020204030204" pitchFamily="34" charset="0"/>
              </a:rPr>
              <a:t> </a:t>
            </a:r>
            <a:r>
              <a:rPr lang="it-IT" sz="1400" dirty="0">
                <a:effectLst/>
                <a:latin typeface="Calibri" panose="020F0502020204030204" pitchFamily="34" charset="0"/>
                <a:cs typeface="Calibri" panose="020F0502020204030204" pitchFamily="34" charset="0"/>
              </a:rPr>
              <a:t>theory </a:t>
            </a:r>
            <a:r>
              <a:rPr lang="it-IT" sz="1400" dirty="0" err="1">
                <a:effectLst/>
                <a:latin typeface="Calibri" panose="020F0502020204030204" pitchFamily="34" charset="0"/>
                <a:cs typeface="Calibri" panose="020F0502020204030204" pitchFamily="34" charset="0"/>
              </a:rPr>
              <a:t>would</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predict</a:t>
            </a:r>
            <a:r>
              <a:rPr lang="it-IT" sz="1400" dirty="0">
                <a:effectLst/>
                <a:latin typeface="Calibri" panose="020F0502020204030204" pitchFamily="34" charset="0"/>
                <a:cs typeface="Calibri" panose="020F0502020204030204" pitchFamily="34" charset="0"/>
              </a:rPr>
              <a:t>, capital </a:t>
            </a:r>
            <a:r>
              <a:rPr lang="it-IT" sz="1400" dirty="0" err="1">
                <a:effectLst/>
                <a:latin typeface="Calibri" panose="020F0502020204030204" pitchFamily="34" charset="0"/>
                <a:cs typeface="Calibri" panose="020F0502020204030204" pitchFamily="34" charset="0"/>
              </a:rPr>
              <a:t>was</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flowing</a:t>
            </a:r>
            <a:r>
              <a:rPr lang="it-IT" sz="1400" dirty="0">
                <a:effectLst/>
                <a:latin typeface="Calibri" panose="020F0502020204030204" pitchFamily="34" charset="0"/>
                <a:cs typeface="Calibri" panose="020F0502020204030204" pitchFamily="34" charset="0"/>
              </a:rPr>
              <a:t> </a:t>
            </a:r>
            <a:r>
              <a:rPr lang="it-IT" sz="1400" b="1" dirty="0" err="1">
                <a:effectLst/>
                <a:latin typeface="Calibri" panose="020F0502020204030204" pitchFamily="34" charset="0"/>
                <a:cs typeface="Calibri" panose="020F0502020204030204" pitchFamily="34" charset="0"/>
              </a:rPr>
              <a:t>uphill</a:t>
            </a:r>
            <a:r>
              <a:rPr lang="it-IT" sz="1400" dirty="0">
                <a:effectLst/>
                <a:latin typeface="Calibri" panose="020F0502020204030204" pitchFamily="34" charset="0"/>
                <a:cs typeface="Calibri" panose="020F0502020204030204" pitchFamily="34" charset="0"/>
              </a:rPr>
              <a:t>, from </a:t>
            </a:r>
            <a:r>
              <a:rPr lang="it-IT" sz="1400" dirty="0" err="1">
                <a:effectLst/>
                <a:latin typeface="Calibri" panose="020F0502020204030204" pitchFamily="34" charset="0"/>
                <a:cs typeface="Calibri" panose="020F0502020204030204" pitchFamily="34" charset="0"/>
              </a:rPr>
              <a:t>poorer</a:t>
            </a:r>
            <a:r>
              <a:rPr lang="it-IT" sz="1400" dirty="0">
                <a:effectLst/>
                <a:latin typeface="Calibri" panose="020F0502020204030204" pitchFamily="34" charset="0"/>
                <a:cs typeface="Calibri" panose="020F0502020204030204" pitchFamily="34" charset="0"/>
              </a:rPr>
              <a:t> to </a:t>
            </a:r>
            <a:r>
              <a:rPr lang="it-IT" sz="1400" dirty="0" err="1">
                <a:effectLst/>
                <a:latin typeface="Calibri" panose="020F0502020204030204" pitchFamily="34" charset="0"/>
                <a:cs typeface="Calibri" panose="020F0502020204030204" pitchFamily="34" charset="0"/>
              </a:rPr>
              <a:t>richer</a:t>
            </a:r>
            <a:r>
              <a:rPr lang="it-IT" sz="1400" dirty="0">
                <a:effectLst/>
                <a:latin typeface="Calibri" panose="020F0502020204030204" pitchFamily="34" charset="0"/>
                <a:cs typeface="Calibri" panose="020F0502020204030204" pitchFamily="34" charset="0"/>
              </a:rPr>
              <a:t> countries. One </a:t>
            </a:r>
            <a:r>
              <a:rPr lang="it-IT" sz="1400" dirty="0" err="1">
                <a:effectLst/>
                <a:latin typeface="Calibri" panose="020F0502020204030204" pitchFamily="34" charset="0"/>
                <a:cs typeface="Calibri" panose="020F0502020204030204" pitchFamily="34" charset="0"/>
              </a:rPr>
              <a:t>reason</a:t>
            </a:r>
            <a:r>
              <a:rPr lang="it-IT" sz="1400" dirty="0">
                <a:effectLst/>
                <a:latin typeface="Calibri" panose="020F0502020204030204" pitchFamily="34" charset="0"/>
                <a:cs typeface="Calibri" panose="020F0502020204030204" pitchFamily="34" charset="0"/>
              </a:rPr>
              <a:t> for </a:t>
            </a:r>
            <a:r>
              <a:rPr lang="it-IT" sz="1400" dirty="0" err="1">
                <a:effectLst/>
                <a:latin typeface="Calibri" panose="020F0502020204030204" pitchFamily="34" charset="0"/>
                <a:cs typeface="Calibri" panose="020F0502020204030204" pitchFamily="34" charset="0"/>
              </a:rPr>
              <a:t>these</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surpluses</a:t>
            </a:r>
            <a:r>
              <a:rPr lang="it-IT" sz="1400" dirty="0">
                <a:effectLst/>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was</a:t>
            </a:r>
            <a:r>
              <a:rPr lang="it-IT" sz="1400" dirty="0">
                <a:latin typeface="Calibri" panose="020F0502020204030204" pitchFamily="34" charset="0"/>
                <a:cs typeface="Calibri" panose="020F0502020204030204" pitchFamily="34" charset="0"/>
              </a:rPr>
              <a:t> </a:t>
            </a:r>
            <a:r>
              <a:rPr lang="it-IT" sz="1400" dirty="0" err="1">
                <a:effectLst/>
                <a:latin typeface="Calibri" panose="020F0502020204030204" pitchFamily="34" charset="0"/>
                <a:cs typeface="Calibri" panose="020F0502020204030204" pitchFamily="34" charset="0"/>
              </a:rPr>
              <a:t>developing</a:t>
            </a:r>
            <a:r>
              <a:rPr lang="it-IT" sz="1400" dirty="0">
                <a:effectLst/>
                <a:latin typeface="Calibri" panose="020F0502020204030204" pitchFamily="34" charset="0"/>
                <a:cs typeface="Calibri" panose="020F0502020204030204" pitchFamily="34" charset="0"/>
              </a:rPr>
              <a:t> countries’ strong desire to accumulate international </a:t>
            </a:r>
            <a:r>
              <a:rPr lang="it-IT" sz="1400" dirty="0" err="1">
                <a:effectLst/>
                <a:latin typeface="Calibri" panose="020F0502020204030204" pitchFamily="34" charset="0"/>
                <a:cs typeface="Calibri" panose="020F0502020204030204" pitchFamily="34" charset="0"/>
              </a:rPr>
              <a:t>reserves</a:t>
            </a:r>
            <a:r>
              <a:rPr lang="it-IT" sz="1400" dirty="0">
                <a:effectLst/>
                <a:latin typeface="Calibri" panose="020F0502020204030204" pitchFamily="34" charset="0"/>
                <a:cs typeface="Calibri" panose="020F0502020204030204" pitchFamily="34" charset="0"/>
              </a:rPr>
              <a:t> (See </a:t>
            </a:r>
            <a:r>
              <a:rPr lang="it-IT" sz="1400" dirty="0" err="1">
                <a:effectLst/>
                <a:latin typeface="Calibri" panose="020F0502020204030204" pitchFamily="34" charset="0"/>
                <a:cs typeface="Calibri" panose="020F0502020204030204" pitchFamily="34" charset="0"/>
              </a:rPr>
              <a:t>next</a:t>
            </a:r>
            <a:r>
              <a:rPr lang="it-IT" sz="1400" dirty="0">
                <a:effectLst/>
                <a:latin typeface="Calibri" panose="020F0502020204030204" pitchFamily="34" charset="0"/>
                <a:cs typeface="Calibri" panose="020F0502020204030204" pitchFamily="34" charset="0"/>
              </a:rPr>
              <a:t> slide). </a:t>
            </a:r>
          </a:p>
          <a:p>
            <a:endParaRPr lang="it-IT" sz="1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400" dirty="0" err="1">
                <a:effectLst/>
                <a:latin typeface="Calibri" panose="020F0502020204030204" pitchFamily="34" charset="0"/>
                <a:cs typeface="Calibri" panose="020F0502020204030204" pitchFamily="34" charset="0"/>
              </a:rPr>
              <a:t>Further</a:t>
            </a:r>
            <a:r>
              <a:rPr lang="it-IT" sz="1400" dirty="0">
                <a:effectLst/>
                <a:latin typeface="Calibri" panose="020F0502020204030204" pitchFamily="34" charset="0"/>
                <a:cs typeface="Calibri" panose="020F0502020204030204" pitchFamily="34" charset="0"/>
              </a:rPr>
              <a:t>,</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dirty="0" err="1">
                <a:solidFill>
                  <a:srgbClr val="000000"/>
                </a:solidFill>
                <a:latin typeface="Calibri" panose="020F0502020204030204" pitchFamily="34" charset="0"/>
                <a:cs typeface="Calibri" panose="020F0502020204030204" pitchFamily="34" charset="0"/>
              </a:rPr>
              <a:t>t</a:t>
            </a:r>
            <a:r>
              <a:rPr lang="it-IT" sz="1400" b="0" i="0" u="none" strike="noStrike" dirty="0" err="1">
                <a:solidFill>
                  <a:srgbClr val="000000"/>
                </a:solidFill>
                <a:effectLst/>
                <a:latin typeface="Calibri" panose="020F0502020204030204" pitchFamily="34" charset="0"/>
                <a:cs typeface="Calibri" panose="020F0502020204030204" pitchFamily="34" charset="0"/>
              </a:rPr>
              <a:t>hese</a:t>
            </a:r>
            <a:r>
              <a:rPr lang="it-IT" sz="1400" b="0" i="0" u="none" strike="noStrike" dirty="0">
                <a:solidFill>
                  <a:srgbClr val="000000"/>
                </a:solidFill>
                <a:effectLst/>
                <a:latin typeface="Calibri" panose="020F0502020204030204" pitchFamily="34" charset="0"/>
                <a:cs typeface="Calibri" panose="020F0502020204030204" pitchFamily="34" charset="0"/>
              </a:rPr>
              <a:t> countries </a:t>
            </a:r>
            <a:r>
              <a:rPr lang="it-IT" sz="1400" b="0" i="0" u="none" strike="noStrike" dirty="0" err="1">
                <a:solidFill>
                  <a:srgbClr val="000000"/>
                </a:solidFill>
                <a:effectLst/>
                <a:latin typeface="Calibri" panose="020F0502020204030204" pitchFamily="34" charset="0"/>
                <a:cs typeface="Calibri" panose="020F0502020204030204" pitchFamily="34" charset="0"/>
              </a:rPr>
              <a:t>may</a:t>
            </a:r>
            <a:r>
              <a:rPr lang="it-IT" sz="1400" b="0" i="0" u="none" strike="noStrike" dirty="0">
                <a:solidFill>
                  <a:srgbClr val="000000"/>
                </a:solidFill>
                <a:effectLst/>
                <a:latin typeface="Calibri" panose="020F0502020204030204" pitchFamily="34" charset="0"/>
                <a:cs typeface="Calibri" panose="020F0502020204030204" pitchFamily="34" charset="0"/>
              </a:rPr>
              <a:t> focus on export-</a:t>
            </a:r>
            <a:r>
              <a:rPr lang="it-IT" sz="1400" b="0" i="0" u="none" strike="noStrike" dirty="0" err="1">
                <a:solidFill>
                  <a:srgbClr val="000000"/>
                </a:solidFill>
                <a:effectLst/>
                <a:latin typeface="Calibri" panose="020F0502020204030204" pitchFamily="34" charset="0"/>
                <a:cs typeface="Calibri" panose="020F0502020204030204" pitchFamily="34" charset="0"/>
              </a:rPr>
              <a:t>oriented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growth</a:t>
            </a:r>
            <a:r>
              <a:rPr lang="it-IT" sz="1400" b="0" i="0" u="none" strike="noStrike" dirty="0">
                <a:solidFill>
                  <a:srgbClr val="000000"/>
                </a:solidFill>
                <a:effectLst/>
                <a:latin typeface="Calibri" panose="020F0502020204030204" pitchFamily="34" charset="0"/>
                <a:cs typeface="Calibri" panose="020F0502020204030204" pitchFamily="34" charset="0"/>
              </a:rPr>
              <a:t> strategies, </a:t>
            </a:r>
            <a:r>
              <a:rPr lang="it-IT" sz="1400" b="0" i="0" u="none" strike="noStrike" dirty="0" err="1">
                <a:solidFill>
                  <a:srgbClr val="000000"/>
                </a:solidFill>
                <a:effectLst/>
                <a:latin typeface="Calibri" panose="020F0502020204030204" pitchFamily="34" charset="0"/>
                <a:cs typeface="Calibri" panose="020F0502020204030204" pitchFamily="34" charset="0"/>
              </a:rPr>
              <a:t>driven</a:t>
            </a:r>
            <a:r>
              <a:rPr lang="it-IT" sz="1400" b="0" i="0" u="none" strike="noStrike" dirty="0">
                <a:solidFill>
                  <a:srgbClr val="000000"/>
                </a:solidFill>
                <a:effectLst/>
                <a:latin typeface="Calibri" panose="020F0502020204030204" pitchFamily="34" charset="0"/>
                <a:cs typeface="Calibri" panose="020F0502020204030204" pitchFamily="34" charset="0"/>
              </a:rPr>
              <a:t> by </a:t>
            </a:r>
            <a:r>
              <a:rPr lang="it-IT" sz="1400" b="0" i="0" u="none" strike="noStrike" dirty="0" err="1">
                <a:solidFill>
                  <a:srgbClr val="000000"/>
                </a:solidFill>
                <a:effectLst/>
                <a:latin typeface="Calibri" panose="020F0502020204030204" pitchFamily="34" charset="0"/>
                <a:cs typeface="Calibri" panose="020F0502020204030204" pitchFamily="34" charset="0"/>
              </a:rPr>
              <a:t>cheaper</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labor</a:t>
            </a:r>
            <a:r>
              <a:rPr lang="it-IT" sz="1400" b="0" i="0" u="none" strike="noStrike" dirty="0">
                <a:solidFill>
                  <a:srgbClr val="000000"/>
                </a:solidFill>
                <a:effectLst/>
                <a:latin typeface="Calibri" panose="020F0502020204030204" pitchFamily="34" charset="0"/>
                <a:cs typeface="Calibri" panose="020F0502020204030204" pitchFamily="34" charset="0"/>
              </a:rPr>
              <a:t> and production costs. </a:t>
            </a:r>
            <a:r>
              <a:rPr lang="it-IT" sz="1400" b="0" i="0" u="none" strike="noStrike" dirty="0" err="1">
                <a:solidFill>
                  <a:srgbClr val="000000"/>
                </a:solidFill>
                <a:effectLst/>
                <a:latin typeface="Calibri" panose="020F0502020204030204" pitchFamily="34" charset="0"/>
                <a:cs typeface="Calibri" panose="020F0502020204030204" pitchFamily="34" charset="0"/>
              </a:rPr>
              <a:t>Their</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lower</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levels</a:t>
            </a:r>
            <a:r>
              <a:rPr lang="it-IT" sz="1400" b="0" i="0" u="none" strike="noStrike" dirty="0">
                <a:solidFill>
                  <a:srgbClr val="000000"/>
                </a:solidFill>
                <a:effectLst/>
                <a:latin typeface="Calibri" panose="020F0502020204030204" pitchFamily="34" charset="0"/>
                <a:cs typeface="Calibri" panose="020F0502020204030204" pitchFamily="34" charset="0"/>
              </a:rPr>
              <a:t> of </a:t>
            </a:r>
            <a:r>
              <a:rPr lang="it-IT" sz="1400" b="0" i="0" u="none" strike="noStrike" dirty="0" err="1">
                <a:solidFill>
                  <a:srgbClr val="000000"/>
                </a:solidFill>
                <a:effectLst/>
                <a:latin typeface="Calibri" panose="020F0502020204030204" pitchFamily="34" charset="0"/>
                <a:cs typeface="Calibri" panose="020F0502020204030204" pitchFamily="34" charset="0"/>
              </a:rPr>
              <a:t>domestic</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consumption</a:t>
            </a:r>
            <a:r>
              <a:rPr lang="it-IT" sz="1400" b="0" i="0" u="none" strike="noStrike" dirty="0">
                <a:solidFill>
                  <a:srgbClr val="000000"/>
                </a:solidFill>
                <a:effectLst/>
                <a:latin typeface="Calibri" panose="020F0502020204030204" pitchFamily="34" charset="0"/>
                <a:cs typeface="Calibri" panose="020F0502020204030204" pitchFamily="34" charset="0"/>
              </a:rPr>
              <a:t> and </a:t>
            </a:r>
            <a:r>
              <a:rPr lang="it-IT" sz="1400" b="0" i="0" u="none" strike="noStrike" dirty="0" err="1">
                <a:solidFill>
                  <a:srgbClr val="000000"/>
                </a:solidFill>
                <a:effectLst/>
                <a:latin typeface="Calibri" panose="020F0502020204030204" pitchFamily="34" charset="0"/>
                <a:cs typeface="Calibri" panose="020F0502020204030204" pitchFamily="34" charset="0"/>
              </a:rPr>
              <a:t>higher</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reliance</a:t>
            </a:r>
            <a:r>
              <a:rPr lang="it-IT" sz="1400" b="0" i="0" u="none" strike="noStrike" dirty="0">
                <a:solidFill>
                  <a:srgbClr val="000000"/>
                </a:solidFill>
                <a:effectLst/>
                <a:latin typeface="Calibri" panose="020F0502020204030204" pitchFamily="34" charset="0"/>
                <a:cs typeface="Calibri" panose="020F0502020204030204" pitchFamily="34" charset="0"/>
              </a:rPr>
              <a:t> on exports </a:t>
            </a:r>
            <a:r>
              <a:rPr lang="it-IT" sz="1400" b="0" i="0" u="none" strike="noStrike" dirty="0" err="1">
                <a:solidFill>
                  <a:srgbClr val="000000"/>
                </a:solidFill>
                <a:effectLst/>
                <a:latin typeface="Calibri" panose="020F0502020204030204" pitchFamily="34" charset="0"/>
                <a:cs typeface="Calibri" panose="020F0502020204030204" pitchFamily="34" charset="0"/>
              </a:rPr>
              <a:t>contribute</a:t>
            </a:r>
            <a:r>
              <a:rPr lang="it-IT" sz="1400" b="0" i="0" u="none" strike="noStrike" dirty="0">
                <a:solidFill>
                  <a:srgbClr val="000000"/>
                </a:solidFill>
                <a:effectLst/>
                <a:latin typeface="Calibri" panose="020F0502020204030204" pitchFamily="34" charset="0"/>
                <a:cs typeface="Calibri" panose="020F0502020204030204" pitchFamily="34" charset="0"/>
              </a:rPr>
              <a:t> to </a:t>
            </a:r>
            <a:r>
              <a:rPr lang="it-IT" sz="1400" b="0" i="0" u="none" strike="noStrike" dirty="0" err="1">
                <a:solidFill>
                  <a:srgbClr val="000000"/>
                </a:solidFill>
                <a:effectLst/>
                <a:latin typeface="Calibri" panose="020F0502020204030204" pitchFamily="34" charset="0"/>
                <a:cs typeface="Calibri" panose="020F0502020204030204" pitchFamily="34" charset="0"/>
              </a:rPr>
              <a:t>current</a:t>
            </a:r>
            <a:r>
              <a:rPr lang="it-IT" sz="1400" b="0" i="0" u="none" strike="noStrike" dirty="0">
                <a:solidFill>
                  <a:srgbClr val="000000"/>
                </a:solidFill>
                <a:effectLst/>
                <a:latin typeface="Calibri" panose="020F0502020204030204" pitchFamily="34" charset="0"/>
                <a:cs typeface="Calibri" panose="020F0502020204030204" pitchFamily="34" charset="0"/>
              </a:rPr>
              <a:t> account </a:t>
            </a:r>
            <a:r>
              <a:rPr lang="it-IT" sz="1400" b="0" i="0" u="none" strike="noStrike" dirty="0" err="1">
                <a:solidFill>
                  <a:srgbClr val="000000"/>
                </a:solidFill>
                <a:effectLst/>
                <a:latin typeface="Calibri" panose="020F0502020204030204" pitchFamily="34" charset="0"/>
                <a:cs typeface="Calibri" panose="020F0502020204030204" pitchFamily="34" charset="0"/>
              </a:rPr>
              <a:t>surpluses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Developed</a:t>
            </a:r>
            <a:r>
              <a:rPr lang="it-IT" sz="1400" dirty="0">
                <a:latin typeface="Calibri" panose="020F0502020204030204" pitchFamily="34" charset="0"/>
                <a:cs typeface="Calibri" panose="020F0502020204030204" pitchFamily="34" charset="0"/>
              </a:rPr>
              <a:t> countries </a:t>
            </a:r>
            <a:r>
              <a:rPr lang="it-IT" sz="1400" dirty="0" err="1">
                <a:latin typeface="Calibri" panose="020F0502020204030204" pitchFamily="34" charset="0"/>
                <a:cs typeface="Calibri" panose="020F0502020204030204" pitchFamily="34" charset="0"/>
              </a:rPr>
              <a:t>often</a:t>
            </a:r>
            <a:r>
              <a:rPr lang="it-IT" sz="1400" dirty="0">
                <a:latin typeface="Calibri" panose="020F0502020204030204" pitchFamily="34" charset="0"/>
                <a:cs typeface="Calibri" panose="020F0502020204030204" pitchFamily="34" charset="0"/>
              </a:rPr>
              <a:t> act </a:t>
            </a:r>
            <a:r>
              <a:rPr lang="it-IT" sz="1400" dirty="0" err="1">
                <a:latin typeface="Calibri" panose="020F0502020204030204" pitchFamily="34" charset="0"/>
                <a:cs typeface="Calibri" panose="020F0502020204030204" pitchFamily="34" charset="0"/>
              </a:rPr>
              <a:t>as</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destinations</a:t>
            </a:r>
            <a:r>
              <a:rPr lang="it-IT" sz="1400" dirty="0">
                <a:latin typeface="Calibri" panose="020F0502020204030204" pitchFamily="34" charset="0"/>
                <a:cs typeface="Calibri" panose="020F0502020204030204" pitchFamily="34" charset="0"/>
              </a:rPr>
              <a:t> for global capital, </a:t>
            </a:r>
            <a:r>
              <a:rPr lang="it-IT" sz="1400" dirty="0" err="1">
                <a:latin typeface="Calibri" panose="020F0502020204030204" pitchFamily="34" charset="0"/>
                <a:cs typeface="Calibri" panose="020F0502020204030204" pitchFamily="34" charset="0"/>
              </a:rPr>
              <a:t>as</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investors</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seek</a:t>
            </a:r>
            <a:r>
              <a:rPr lang="it-IT" sz="1400" dirty="0">
                <a:latin typeface="Calibri" panose="020F0502020204030204" pitchFamily="34" charset="0"/>
                <a:cs typeface="Calibri" panose="020F0502020204030204" pitchFamily="34" charset="0"/>
              </a:rPr>
              <a:t> the </a:t>
            </a:r>
            <a:r>
              <a:rPr lang="it-IT" sz="1400" dirty="0" err="1">
                <a:latin typeface="Calibri" panose="020F0502020204030204" pitchFamily="34" charset="0"/>
                <a:cs typeface="Calibri" panose="020F0502020204030204" pitchFamily="34" charset="0"/>
              </a:rPr>
              <a:t>safety</a:t>
            </a:r>
            <a:r>
              <a:rPr lang="it-IT" sz="1400" dirty="0">
                <a:latin typeface="Calibri" panose="020F0502020204030204" pitchFamily="34" charset="0"/>
                <a:cs typeface="Calibri" panose="020F0502020204030204" pitchFamily="34" charset="0"/>
              </a:rPr>
              <a:t> and </a:t>
            </a:r>
            <a:r>
              <a:rPr lang="it-IT" sz="1400" dirty="0" err="1">
                <a:latin typeface="Calibri" panose="020F0502020204030204" pitchFamily="34" charset="0"/>
                <a:cs typeface="Calibri" panose="020F0502020204030204" pitchFamily="34" charset="0"/>
              </a:rPr>
              <a:t>stability</a:t>
            </a:r>
            <a:r>
              <a:rPr lang="it-IT" sz="1400" dirty="0">
                <a:latin typeface="Calibri" panose="020F0502020204030204" pitchFamily="34" charset="0"/>
                <a:cs typeface="Calibri" panose="020F0502020204030204" pitchFamily="34" charset="0"/>
              </a:rPr>
              <a:t> of </a:t>
            </a:r>
            <a:r>
              <a:rPr lang="it-IT" sz="1400" dirty="0" err="1">
                <a:latin typeface="Calibri" panose="020F0502020204030204" pitchFamily="34" charset="0"/>
                <a:cs typeface="Calibri" panose="020F0502020204030204" pitchFamily="34" charset="0"/>
              </a:rPr>
              <a:t>developed</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financial</a:t>
            </a:r>
            <a:r>
              <a:rPr lang="it-IT" sz="1400" dirty="0">
                <a:latin typeface="Calibri" panose="020F0502020204030204" pitchFamily="34" charset="0"/>
                <a:cs typeface="Calibri" panose="020F0502020204030204" pitchFamily="34" charset="0"/>
              </a:rPr>
              <a:t> markets. </a:t>
            </a:r>
            <a:r>
              <a:rPr lang="it-IT" sz="1400" dirty="0" err="1">
                <a:latin typeface="Calibri" panose="020F0502020204030204" pitchFamily="34" charset="0"/>
                <a:cs typeface="Calibri" panose="020F0502020204030204" pitchFamily="34" charset="0"/>
              </a:rPr>
              <a:t>This</a:t>
            </a:r>
            <a:r>
              <a:rPr lang="it-IT" sz="1400" dirty="0">
                <a:latin typeface="Calibri" panose="020F0502020204030204" pitchFamily="34" charset="0"/>
                <a:cs typeface="Calibri" panose="020F0502020204030204" pitchFamily="34" charset="0"/>
              </a:rPr>
              <a:t> capital </a:t>
            </a:r>
            <a:r>
              <a:rPr lang="it-IT" sz="1400" dirty="0" err="1">
                <a:latin typeface="Calibri" panose="020F0502020204030204" pitchFamily="34" charset="0"/>
                <a:cs typeface="Calibri" panose="020F0502020204030204" pitchFamily="34" charset="0"/>
              </a:rPr>
              <a:t>inflow</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finances</a:t>
            </a:r>
            <a:r>
              <a:rPr lang="it-IT" sz="1400" dirty="0">
                <a:latin typeface="Calibri" panose="020F0502020204030204" pitchFamily="34" charset="0"/>
                <a:cs typeface="Calibri" panose="020F0502020204030204" pitchFamily="34" charset="0"/>
              </a:rPr>
              <a:t>  CA </a:t>
            </a:r>
            <a:r>
              <a:rPr lang="it-IT" sz="1400" dirty="0" err="1">
                <a:latin typeface="Calibri" panose="020F0502020204030204" pitchFamily="34" charset="0"/>
                <a:cs typeface="Calibri" panose="020F0502020204030204" pitchFamily="34" charset="0"/>
              </a:rPr>
              <a:t>deficits</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Developing</a:t>
            </a:r>
            <a:r>
              <a:rPr lang="it-IT" sz="1400" dirty="0">
                <a:latin typeface="Calibri" panose="020F0502020204030204" pitchFamily="34" charset="0"/>
                <a:cs typeface="Calibri" panose="020F0502020204030204" pitchFamily="34" charset="0"/>
              </a:rPr>
              <a:t> countries, on the </a:t>
            </a:r>
            <a:r>
              <a:rPr lang="it-IT" sz="1400" dirty="0" err="1">
                <a:latin typeface="Calibri" panose="020F0502020204030204" pitchFamily="34" charset="0"/>
                <a:cs typeface="Calibri" panose="020F0502020204030204" pitchFamily="34" charset="0"/>
              </a:rPr>
              <a:t>other</a:t>
            </a:r>
            <a:r>
              <a:rPr lang="it-IT" sz="1400" dirty="0">
                <a:latin typeface="Calibri" panose="020F0502020204030204" pitchFamily="34" charset="0"/>
                <a:cs typeface="Calibri" panose="020F0502020204030204" pitchFamily="34" charset="0"/>
              </a:rPr>
              <a:t> hand, </a:t>
            </a:r>
            <a:r>
              <a:rPr lang="it-IT" sz="1400" dirty="0" err="1">
                <a:latin typeface="Calibri" panose="020F0502020204030204" pitchFamily="34" charset="0"/>
                <a:cs typeface="Calibri" panose="020F0502020204030204" pitchFamily="34" charset="0"/>
              </a:rPr>
              <a:t>may</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lend</a:t>
            </a:r>
            <a:r>
              <a:rPr lang="it-IT" sz="1400" dirty="0">
                <a:latin typeface="Calibri" panose="020F0502020204030204" pitchFamily="34" charset="0"/>
                <a:cs typeface="Calibri" panose="020F0502020204030204" pitchFamily="34" charset="0"/>
              </a:rPr>
              <a:t> surplus </a:t>
            </a:r>
            <a:r>
              <a:rPr lang="it-IT" sz="1400" dirty="0" err="1">
                <a:latin typeface="Calibri" panose="020F0502020204030204" pitchFamily="34" charset="0"/>
                <a:cs typeface="Calibri" panose="020F0502020204030204" pitchFamily="34" charset="0"/>
              </a:rPr>
              <a:t>savings</a:t>
            </a:r>
            <a:r>
              <a:rPr lang="it-IT" sz="1400" dirty="0">
                <a:latin typeface="Calibri" panose="020F0502020204030204" pitchFamily="34" charset="0"/>
                <a:cs typeface="Calibri" panose="020F0502020204030204" pitchFamily="34" charset="0"/>
              </a:rPr>
              <a:t> to the </a:t>
            </a:r>
            <a:r>
              <a:rPr lang="it-IT" sz="1400" dirty="0" err="1">
                <a:latin typeface="Calibri" panose="020F0502020204030204" pitchFamily="34" charset="0"/>
                <a:cs typeface="Calibri" panose="020F0502020204030204" pitchFamily="34" charset="0"/>
              </a:rPr>
              <a:t>rest</a:t>
            </a:r>
            <a:r>
              <a:rPr lang="it-IT" sz="1400" dirty="0">
                <a:latin typeface="Calibri" panose="020F0502020204030204" pitchFamily="34" charset="0"/>
                <a:cs typeface="Calibri" panose="020F0502020204030204" pitchFamily="34" charset="0"/>
              </a:rPr>
              <a:t> of the world by </a:t>
            </a:r>
            <a:r>
              <a:rPr lang="it-IT" sz="1400" dirty="0" err="1">
                <a:latin typeface="Calibri" panose="020F0502020204030204" pitchFamily="34" charset="0"/>
                <a:cs typeface="Calibri" panose="020F0502020204030204" pitchFamily="34" charset="0"/>
              </a:rPr>
              <a:t>purchasing</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foreign</a:t>
            </a:r>
            <a:r>
              <a:rPr lang="it-IT" sz="1400" dirty="0">
                <a:latin typeface="Calibri" panose="020F0502020204030204" pitchFamily="34" charset="0"/>
                <a:cs typeface="Calibri" panose="020F0502020204030204" pitchFamily="34" charset="0"/>
              </a:rPr>
              <a:t> assets, </a:t>
            </a:r>
            <a:r>
              <a:rPr lang="it-IT" sz="1400" dirty="0" err="1">
                <a:latin typeface="Calibri" panose="020F0502020204030204" pitchFamily="34" charset="0"/>
                <a:cs typeface="Calibri" panose="020F0502020204030204" pitchFamily="34" charset="0"/>
              </a:rPr>
              <a:t>such</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as</a:t>
            </a:r>
            <a:r>
              <a:rPr lang="it-IT" sz="1400" dirty="0">
                <a:latin typeface="Calibri" panose="020F0502020204030204" pitchFamily="34" charset="0"/>
                <a:cs typeface="Calibri" panose="020F0502020204030204" pitchFamily="34" charset="0"/>
              </a:rPr>
              <a:t> U.S. Treasury bonds, </a:t>
            </a:r>
            <a:r>
              <a:rPr lang="it-IT" sz="1400" dirty="0" err="1">
                <a:latin typeface="Calibri" panose="020F0502020204030204" pitchFamily="34" charset="0"/>
                <a:cs typeface="Calibri" panose="020F0502020204030204" pitchFamily="34" charset="0"/>
              </a:rPr>
              <a:t>which</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reinforces</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their</a:t>
            </a:r>
            <a:r>
              <a:rPr lang="it-IT" sz="1400" dirty="0">
                <a:latin typeface="Calibri" panose="020F0502020204030204" pitchFamily="34" charset="0"/>
                <a:cs typeface="Calibri" panose="020F0502020204030204" pitchFamily="34" charset="0"/>
              </a:rPr>
              <a:t> </a:t>
            </a:r>
            <a:r>
              <a:rPr lang="it-IT" sz="1400" dirty="0" err="1">
                <a:latin typeface="Calibri" panose="020F0502020204030204" pitchFamily="34" charset="0"/>
                <a:cs typeface="Calibri" panose="020F0502020204030204" pitchFamily="34" charset="0"/>
              </a:rPr>
              <a:t>current</a:t>
            </a:r>
            <a:r>
              <a:rPr lang="it-IT" sz="1400" dirty="0">
                <a:latin typeface="Calibri" panose="020F0502020204030204" pitchFamily="34" charset="0"/>
                <a:cs typeface="Calibri" panose="020F0502020204030204" pitchFamily="34" charset="0"/>
              </a:rPr>
              <a:t> account </a:t>
            </a:r>
            <a:r>
              <a:rPr lang="it-IT" sz="1400" dirty="0" err="1">
                <a:latin typeface="Calibri" panose="020F0502020204030204" pitchFamily="34" charset="0"/>
                <a:cs typeface="Calibri" panose="020F0502020204030204" pitchFamily="34" charset="0"/>
              </a:rPr>
              <a:t>surpluses</a:t>
            </a:r>
            <a:r>
              <a:rPr lang="it-IT" sz="1400" dirty="0">
                <a:latin typeface="Calibri" panose="020F0502020204030204" pitchFamily="34" charset="0"/>
                <a:cs typeface="Calibri" panose="020F0502020204030204" pitchFamily="34" charset="0"/>
              </a:rPr>
              <a:t>.</a:t>
            </a:r>
            <a:endParaRPr lang="it-IT" sz="14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it-IT" sz="1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EAA59741-F02A-C57D-D209-C5D5ABD96DE7}"/>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231BAB7F-8A58-62D7-A38C-0F32C4F253CB}"/>
              </a:ext>
            </a:extLst>
          </p:cNvPr>
          <p:cNvSpPr txBox="1"/>
          <p:nvPr/>
        </p:nvSpPr>
        <p:spPr>
          <a:xfrm>
            <a:off x="1861907"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Economics of Financial Inflows and Debt</a:t>
            </a:r>
          </a:p>
        </p:txBody>
      </p:sp>
      <p:pic>
        <p:nvPicPr>
          <p:cNvPr id="3" name="Immagine 2" descr="Immagine che contiene testo, schermata, Carattere, numero&#10;&#10;Descrizione generata automaticamente">
            <a:extLst>
              <a:ext uri="{FF2B5EF4-FFF2-40B4-BE49-F238E27FC236}">
                <a16:creationId xmlns:a16="http://schemas.microsoft.com/office/drawing/2014/main" id="{F32473B7-AB61-6F82-173E-0077384372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7696" y="779840"/>
            <a:ext cx="5284304" cy="2669038"/>
          </a:xfrm>
          <a:prstGeom prst="rect">
            <a:avLst/>
          </a:prstGeom>
        </p:spPr>
      </p:pic>
      <p:pic>
        <p:nvPicPr>
          <p:cNvPr id="7" name="Immagine 6" descr="Immagine che contiene testo, schermata, numero, software&#10;&#10;Descrizione generata automaticamente">
            <a:extLst>
              <a:ext uri="{FF2B5EF4-FFF2-40B4-BE49-F238E27FC236}">
                <a16:creationId xmlns:a16="http://schemas.microsoft.com/office/drawing/2014/main" id="{98EE51BF-7C91-166F-FD58-61A88F405A16}"/>
              </a:ext>
            </a:extLst>
          </p:cNvPr>
          <p:cNvPicPr>
            <a:picLocks noChangeAspect="1"/>
          </p:cNvPicPr>
          <p:nvPr/>
        </p:nvPicPr>
        <p:blipFill>
          <a:blip r:embed="rId4"/>
          <a:stretch>
            <a:fillRect/>
          </a:stretch>
        </p:blipFill>
        <p:spPr>
          <a:xfrm>
            <a:off x="6907696" y="3429000"/>
            <a:ext cx="5181524" cy="3164131"/>
          </a:xfrm>
          <a:prstGeom prst="rect">
            <a:avLst/>
          </a:prstGeom>
        </p:spPr>
      </p:pic>
    </p:spTree>
    <p:extLst>
      <p:ext uri="{BB962C8B-B14F-4D97-AF65-F5344CB8AC3E}">
        <p14:creationId xmlns:p14="http://schemas.microsoft.com/office/powerpoint/2010/main" val="636182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2A4DA-73DB-26A8-3F7C-B3E2BE44F309}"/>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2B7D3233-C1B4-B9F4-5222-E9D7B2906036}"/>
              </a:ext>
            </a:extLst>
          </p:cNvPr>
          <p:cNvSpPr/>
          <p:nvPr/>
        </p:nvSpPr>
        <p:spPr>
          <a:xfrm>
            <a:off x="226936" y="728437"/>
            <a:ext cx="11862284"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3F972822-1EBC-C0DE-AA30-069EFFB7A6AF}"/>
              </a:ext>
            </a:extLst>
          </p:cNvPr>
          <p:cNvSpPr txBox="1"/>
          <p:nvPr/>
        </p:nvSpPr>
        <p:spPr>
          <a:xfrm>
            <a:off x="226936" y="1110465"/>
            <a:ext cx="7984926" cy="4278094"/>
          </a:xfrm>
          <a:prstGeom prst="rect">
            <a:avLst/>
          </a:prstGeom>
          <a:noFill/>
        </p:spPr>
        <p:txBody>
          <a:bodyPr wrap="square" rtlCol="0">
            <a:spAutoFit/>
          </a:bodyPr>
          <a:lstStyle/>
          <a:p>
            <a:pPr marL="285750" indent="-285750">
              <a:buFont typeface="Arial" panose="020B0604020202020204" pitchFamily="34" charset="0"/>
              <a:buChar char="•"/>
            </a:pPr>
            <a:r>
              <a:rPr lang="en-US" sz="1600" dirty="0"/>
              <a:t> </a:t>
            </a:r>
            <a:r>
              <a:rPr lang="en-US" sz="1600" dirty="0">
                <a:latin typeface="Calibri" panose="020F0502020204030204" pitchFamily="34" charset="0"/>
                <a:cs typeface="Calibri" panose="020F0502020204030204" pitchFamily="34" charset="0"/>
              </a:rPr>
              <a:t>In 2022, for many economies in the Americas, in Africa, and in South and South-East Asia, payments made for transactions with other economies exceeded their receipts earned, leading to negative current account balances. By contrast, most economies in Western, Central and Eastern Asia recorded current account surpluses.</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Since 2019, developing economies have recorded a growing surplus in trade in goods vis-à-vis the developed economies, and their deficit in trade in services has decreased.</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In 2022, Guyana recorded the highest current account surplus relative to GDP (40 per cent). Norway, Kuwait, Azerbaijan, and Papua New Guinea enjoyed surpluses of over 30 per cent of their respective GDP.</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In absolute terms, the United States of America ($944 billion), the United Kingdom ($121 billion), and India ($80 billion) ran the world's largest current account deficits. China ($402 billion) recorded the largest absolute surplus, followed by the Russian Federation ($233 billion) and Norway ($175 billion). Many developed countries have received  extensive financial inflows  from</a:t>
            </a:r>
          </a:p>
        </p:txBody>
      </p:sp>
      <p:sp>
        <p:nvSpPr>
          <p:cNvPr id="8" name="CasellaDiTesto 7">
            <a:extLst>
              <a:ext uri="{FF2B5EF4-FFF2-40B4-BE49-F238E27FC236}">
                <a16:creationId xmlns:a16="http://schemas.microsoft.com/office/drawing/2014/main" id="{8DEDFFAA-D63E-471D-C6F9-BCEDA4B9A660}"/>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491A5023-D786-557E-0A6F-26E8406D6667}"/>
              </a:ext>
            </a:extLst>
          </p:cNvPr>
          <p:cNvSpPr txBox="1"/>
          <p:nvPr/>
        </p:nvSpPr>
        <p:spPr>
          <a:xfrm>
            <a:off x="1861907"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Economics of Financial Inflows and Debt</a:t>
            </a:r>
          </a:p>
        </p:txBody>
      </p:sp>
      <p:pic>
        <p:nvPicPr>
          <p:cNvPr id="10" name="Immagine 9" descr="Immagine che contiene testo, schermata, Carattere, diagramma&#10;&#10;Descrizione generata automaticamente">
            <a:extLst>
              <a:ext uri="{FF2B5EF4-FFF2-40B4-BE49-F238E27FC236}">
                <a16:creationId xmlns:a16="http://schemas.microsoft.com/office/drawing/2014/main" id="{605DBEB4-69AC-4B62-6401-B91A626AE9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11862" y="759962"/>
            <a:ext cx="3877358" cy="2944095"/>
          </a:xfrm>
          <a:prstGeom prst="rect">
            <a:avLst/>
          </a:prstGeom>
        </p:spPr>
      </p:pic>
      <p:pic>
        <p:nvPicPr>
          <p:cNvPr id="4" name="Immagine 3" descr="Immagine che contiene testo, schermata, Carattere, diagramma&#10;&#10;Descrizione generata automaticamente">
            <a:extLst>
              <a:ext uri="{FF2B5EF4-FFF2-40B4-BE49-F238E27FC236}">
                <a16:creationId xmlns:a16="http://schemas.microsoft.com/office/drawing/2014/main" id="{CDC2B731-A58E-EB7F-42EB-CD1081F5CC46}"/>
              </a:ext>
            </a:extLst>
          </p:cNvPr>
          <p:cNvPicPr>
            <a:picLocks noChangeAspect="1"/>
          </p:cNvPicPr>
          <p:nvPr/>
        </p:nvPicPr>
        <p:blipFill>
          <a:blip r:embed="rId4"/>
          <a:stretch>
            <a:fillRect/>
          </a:stretch>
        </p:blipFill>
        <p:spPr>
          <a:xfrm>
            <a:off x="8211862" y="3653245"/>
            <a:ext cx="3877358" cy="3204755"/>
          </a:xfrm>
          <a:prstGeom prst="rect">
            <a:avLst/>
          </a:prstGeom>
        </p:spPr>
      </p:pic>
    </p:spTree>
    <p:extLst>
      <p:ext uri="{BB962C8B-B14F-4D97-AF65-F5344CB8AC3E}">
        <p14:creationId xmlns:p14="http://schemas.microsoft.com/office/powerpoint/2010/main" val="6550513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magine che contiene testo, mappa, schermata, atlante&#10;&#10;Descrizione generata automaticamente">
            <a:extLst>
              <a:ext uri="{FF2B5EF4-FFF2-40B4-BE49-F238E27FC236}">
                <a16:creationId xmlns:a16="http://schemas.microsoft.com/office/drawing/2014/main" id="{1E5D96B0-2AE9-66E4-859C-163F4640B9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879941"/>
            <a:ext cx="10905066" cy="5098117"/>
          </a:xfrm>
          <a:prstGeom prst="rect">
            <a:avLst/>
          </a:prstGeom>
        </p:spPr>
      </p:pic>
      <p:sp>
        <p:nvSpPr>
          <p:cNvPr id="4" name="CasellaDiTesto 3">
            <a:extLst>
              <a:ext uri="{FF2B5EF4-FFF2-40B4-BE49-F238E27FC236}">
                <a16:creationId xmlns:a16="http://schemas.microsoft.com/office/drawing/2014/main" id="{0A522517-CDF1-41A5-DBCC-C7AB3A4DDB4E}"/>
              </a:ext>
            </a:extLst>
          </p:cNvPr>
          <p:cNvSpPr txBox="1"/>
          <p:nvPr/>
        </p:nvSpPr>
        <p:spPr>
          <a:xfrm>
            <a:off x="2963027" y="184551"/>
            <a:ext cx="6265946" cy="461665"/>
          </a:xfrm>
          <a:prstGeom prst="rect">
            <a:avLst/>
          </a:prstGeom>
          <a:noFill/>
        </p:spPr>
        <p:txBody>
          <a:bodyPr wrap="none" rtlCol="0">
            <a:spAutoFit/>
          </a:bodyPr>
          <a:lstStyle/>
          <a:p>
            <a:r>
              <a:rPr lang="en-GB" sz="2400" dirty="0"/>
              <a:t>Current Account balance as a ratio to GDP (2022</a:t>
            </a:r>
            <a:r>
              <a:rPr lang="en-GB" dirty="0"/>
              <a:t>)</a:t>
            </a:r>
          </a:p>
        </p:txBody>
      </p:sp>
    </p:spTree>
    <p:extLst>
      <p:ext uri="{BB962C8B-B14F-4D97-AF65-F5344CB8AC3E}">
        <p14:creationId xmlns:p14="http://schemas.microsoft.com/office/powerpoint/2010/main" val="2065761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0BC7D-D53C-D3ED-AA37-94EE387C2C15}"/>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B61FCC3A-340B-8404-D74F-E2FCCE98CACD}"/>
              </a:ext>
            </a:extLst>
          </p:cNvPr>
          <p:cNvSpPr/>
          <p:nvPr/>
        </p:nvSpPr>
        <p:spPr>
          <a:xfrm>
            <a:off x="177209"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ttangolo 1">
            <a:extLst>
              <a:ext uri="{FF2B5EF4-FFF2-40B4-BE49-F238E27FC236}">
                <a16:creationId xmlns:a16="http://schemas.microsoft.com/office/drawing/2014/main" id="{C4AE36D4-C629-9928-2D65-C6E1C4D5E756}"/>
              </a:ext>
            </a:extLst>
          </p:cNvPr>
          <p:cNvSpPr/>
          <p:nvPr/>
        </p:nvSpPr>
        <p:spPr>
          <a:xfrm>
            <a:off x="527869" y="2878621"/>
            <a:ext cx="11387470" cy="272021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asellaDiTesto 14">
            <a:extLst>
              <a:ext uri="{FF2B5EF4-FFF2-40B4-BE49-F238E27FC236}">
                <a16:creationId xmlns:a16="http://schemas.microsoft.com/office/drawing/2014/main" id="{A2E1182F-4FC1-7C30-FC4E-BEA9361093F7}"/>
              </a:ext>
            </a:extLst>
          </p:cNvPr>
          <p:cNvSpPr txBox="1"/>
          <p:nvPr/>
        </p:nvSpPr>
        <p:spPr>
          <a:xfrm>
            <a:off x="352539" y="1182231"/>
            <a:ext cx="11738129" cy="4524315"/>
          </a:xfrm>
          <a:prstGeom prst="rect">
            <a:avLst/>
          </a:prstGeom>
          <a:noFill/>
          <a:ln>
            <a:noFill/>
          </a:ln>
        </p:spPr>
        <p:txBody>
          <a:bodyPr wrap="square" rtlCol="0">
            <a:spAutoFit/>
          </a:bodyPr>
          <a:lstStyle/>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a:latin typeface="Calibri" panose="020F0502020204030204" pitchFamily="34" charset="0"/>
                <a:cs typeface="Calibri" panose="020F0502020204030204" pitchFamily="34" charset="0"/>
              </a:rPr>
              <a:t>A</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said</a:t>
            </a:r>
            <a:r>
              <a:rPr lang="it-IT" sz="1600" dirty="0">
                <a:effectLst/>
                <a:latin typeface="Calibri" panose="020F0502020204030204" pitchFamily="34" charset="0"/>
                <a:cs typeface="Calibri" panose="020F0502020204030204" pitchFamily="34" charset="0"/>
              </a:rPr>
              <a:t> to be in default </a:t>
            </a:r>
            <a:r>
              <a:rPr lang="it-IT" sz="1600" dirty="0" err="1">
                <a:effectLst/>
                <a:latin typeface="Calibri" panose="020F0502020204030204" pitchFamily="34" charset="0"/>
                <a:cs typeface="Calibri" panose="020F0502020204030204" pitchFamily="34" charset="0"/>
              </a:rPr>
              <a:t>when</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borrower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without</a:t>
            </a:r>
            <a:r>
              <a:rPr lang="it-IT" sz="1600" dirty="0">
                <a:effectLst/>
                <a:latin typeface="Calibri" panose="020F0502020204030204" pitchFamily="34" charset="0"/>
                <a:cs typeface="Calibri" panose="020F0502020204030204" pitchFamily="34" charset="0"/>
              </a:rPr>
              <a:t> the agreement of the </a:t>
            </a:r>
            <a:r>
              <a:rPr lang="it-IT" sz="1600" dirty="0" err="1">
                <a:effectLst/>
                <a:latin typeface="Calibri" panose="020F0502020204030204" pitchFamily="34" charset="0"/>
                <a:cs typeface="Calibri" panose="020F0502020204030204" pitchFamily="34" charset="0"/>
              </a:rPr>
              <a:t>lender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fails</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repay</a:t>
            </a:r>
            <a:r>
              <a:rPr lang="it-IT" sz="1600" dirty="0">
                <a:effectLst/>
                <a:latin typeface="Calibri" panose="020F0502020204030204" pitchFamily="34" charset="0"/>
                <a:cs typeface="Calibri" panose="020F0502020204030204" pitchFamily="34" charset="0"/>
              </a:rPr>
              <a:t> on schedule </a:t>
            </a:r>
            <a:r>
              <a:rPr lang="it-IT" sz="1600" dirty="0" err="1">
                <a:effectLst/>
                <a:latin typeface="Calibri" panose="020F0502020204030204" pitchFamily="34" charset="0"/>
                <a:cs typeface="Calibri" panose="020F0502020204030204" pitchFamily="34" charset="0"/>
              </a:rPr>
              <a:t>according</a:t>
            </a:r>
            <a:r>
              <a:rPr lang="it-IT" sz="1600" dirty="0">
                <a:effectLst/>
                <a:latin typeface="Calibri" panose="020F0502020204030204" pitchFamily="34" charset="0"/>
                <a:cs typeface="Calibri" panose="020F0502020204030204" pitchFamily="34" charset="0"/>
              </a:rPr>
              <a:t> to the </a:t>
            </a:r>
            <a:r>
              <a:rPr lang="it-IT" sz="1600" dirty="0" err="1">
                <a:effectLst/>
                <a:latin typeface="Calibri" panose="020F0502020204030204" pitchFamily="34" charset="0"/>
                <a:cs typeface="Calibri" panose="020F0502020204030204" pitchFamily="34" charset="0"/>
              </a:rPr>
              <a:t>loan</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contract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Both</a:t>
            </a:r>
            <a:r>
              <a:rPr lang="it-IT" sz="1600" dirty="0">
                <a:effectLst/>
                <a:latin typeface="Calibri" panose="020F0502020204030204" pitchFamily="34" charset="0"/>
                <a:cs typeface="Calibri" panose="020F0502020204030204" pitchFamily="34" charset="0"/>
              </a:rPr>
              <a:t> social and </a:t>
            </a:r>
            <a:r>
              <a:rPr lang="it-IT" sz="1600" dirty="0" err="1">
                <a:effectLst/>
                <a:latin typeface="Calibri" panose="020F0502020204030204" pitchFamily="34" charset="0"/>
                <a:cs typeface="Calibri" panose="020F0502020204030204" pitchFamily="34" charset="0"/>
              </a:rPr>
              <a:t>political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instability</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developing</a:t>
            </a:r>
            <a:r>
              <a:rPr lang="it-IT"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countries,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well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frequent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weaknesses</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their</a:t>
            </a:r>
            <a:r>
              <a:rPr lang="it-IT" sz="1600" dirty="0">
                <a:effectLst/>
                <a:latin typeface="Calibri" panose="020F0502020204030204" pitchFamily="34" charset="0"/>
                <a:cs typeface="Calibri" panose="020F0502020204030204" pitchFamily="34" charset="0"/>
              </a:rPr>
              <a:t> public </a:t>
            </a:r>
            <a:r>
              <a:rPr lang="it-IT" sz="1600" dirty="0" err="1">
                <a:effectLst/>
                <a:latin typeface="Calibri" panose="020F0502020204030204" pitchFamily="34" charset="0"/>
                <a:cs typeface="Calibri" panose="020F0502020204030204" pitchFamily="34" charset="0"/>
              </a:rPr>
              <a:t>finances</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financia</a:t>
            </a:r>
            <a:r>
              <a:rPr lang="it-IT" sz="1600" dirty="0">
                <a:effectLst/>
                <a:latin typeface="Calibri" panose="020F0502020204030204" pitchFamily="34" charset="0"/>
                <a:cs typeface="Calibri" panose="020F0502020204030204" pitchFamily="34" charset="0"/>
              </a:rPr>
              <a:t> institutions, make </a:t>
            </a:r>
            <a:r>
              <a:rPr lang="it-IT" sz="1600" dirty="0" err="1">
                <a:effectLst/>
                <a:latin typeface="Calibri" panose="020F0502020204030204" pitchFamily="34" charset="0"/>
                <a:cs typeface="Calibri" panose="020F0502020204030204" pitchFamily="34" charset="0"/>
              </a:rPr>
              <a:t>it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much</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risky</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lend</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developing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than</a:t>
            </a:r>
            <a:r>
              <a:rPr lang="it-IT" sz="1600" dirty="0">
                <a:effectLst/>
                <a:latin typeface="Calibri" panose="020F0502020204030204" pitchFamily="34" charset="0"/>
                <a:cs typeface="Calibri" panose="020F0502020204030204" pitchFamily="34" charset="0"/>
              </a:rPr>
              <a:t> to industrial countries. And </a:t>
            </a:r>
            <a:r>
              <a:rPr lang="it-IT" sz="1600" dirty="0" err="1">
                <a:effectLst/>
                <a:latin typeface="Calibri" panose="020F0502020204030204" pitchFamily="34" charset="0"/>
                <a:cs typeface="Calibri" panose="020F0502020204030204" pitchFamily="34" charset="0"/>
              </a:rPr>
              <a:t>indeed</a:t>
            </a:r>
            <a:r>
              <a:rPr lang="it-IT" sz="1600" dirty="0">
                <a:effectLst/>
                <a:latin typeface="Calibri" panose="020F0502020204030204" pitchFamily="34" charset="0"/>
                <a:cs typeface="Calibri" panose="020F0502020204030204" pitchFamily="34" charset="0"/>
              </a:rPr>
              <a:t>, the history of </a:t>
            </a:r>
            <a:r>
              <a:rPr lang="it-IT" sz="1600" dirty="0" err="1">
                <a:effectLst/>
                <a:latin typeface="Calibri" panose="020F0502020204030204" pitchFamily="34" charset="0"/>
                <a:cs typeface="Calibri" panose="020F0502020204030204" pitchFamily="34" charset="0"/>
              </a:rPr>
              <a:t>financial</a:t>
            </a:r>
            <a:r>
              <a:rPr lang="it-IT" sz="1600" dirty="0">
                <a:effectLst/>
                <a:latin typeface="Calibri" panose="020F0502020204030204" pitchFamily="34" charset="0"/>
                <a:cs typeface="Calibri" panose="020F0502020204030204" pitchFamily="34" charset="0"/>
              </a:rPr>
              <a:t> flows to </a:t>
            </a:r>
            <a:r>
              <a:rPr lang="it-IT" sz="1600" dirty="0" err="1">
                <a:effectLst/>
                <a:latin typeface="Calibri" panose="020F0502020204030204" pitchFamily="34" charset="0"/>
                <a:cs typeface="Calibri" panose="020F0502020204030204" pitchFamily="34" charset="0"/>
              </a:rPr>
              <a:t>developing</a:t>
            </a:r>
            <a:r>
              <a:rPr lang="it-IT" sz="1600" dirty="0">
                <a:effectLst/>
                <a:latin typeface="Calibri" panose="020F0502020204030204" pitchFamily="34" charset="0"/>
                <a:cs typeface="Calibri" panose="020F0502020204030204" pitchFamily="34" charset="0"/>
              </a:rPr>
              <a:t> countries </a:t>
            </a:r>
            <a:r>
              <a:rPr lang="it-IT" sz="1600" dirty="0" err="1">
                <a:effectLst/>
                <a:latin typeface="Calibri" panose="020F0502020204030204" pitchFamily="34" charset="0"/>
                <a:cs typeface="Calibri" panose="020F0502020204030204" pitchFamily="34" charset="0"/>
              </a:rPr>
              <a:t>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strewn</a:t>
            </a:r>
            <a:r>
              <a:rPr lang="it-IT" sz="1600" dirty="0">
                <a:effectLst/>
                <a:latin typeface="Calibri" panose="020F0502020204030204" pitchFamily="34" charset="0"/>
                <a:cs typeface="Calibri" panose="020F0502020204030204" pitchFamily="34" charset="0"/>
              </a:rPr>
              <a:t> with the </a:t>
            </a:r>
            <a:r>
              <a:rPr lang="it-IT" sz="1600" dirty="0" err="1">
                <a:effectLst/>
                <a:latin typeface="Calibri" panose="020F0502020204030204" pitchFamily="34" charset="0"/>
                <a:cs typeface="Calibri" panose="020F0502020204030204" pitchFamily="34" charset="0"/>
              </a:rPr>
              <a:t>wreckage</a:t>
            </a:r>
            <a:r>
              <a:rPr lang="it-IT" sz="1600" dirty="0">
                <a:effectLst/>
                <a:latin typeface="Calibri" panose="020F0502020204030204" pitchFamily="34" charset="0"/>
                <a:cs typeface="Calibri" panose="020F0502020204030204" pitchFamily="34" charset="0"/>
              </a:rPr>
              <a:t> of </a:t>
            </a:r>
            <a:r>
              <a:rPr lang="it-IT" sz="1600" dirty="0" err="1">
                <a:effectLst/>
                <a:latin typeface="Calibri" panose="020F0502020204030204" pitchFamily="34" charset="0"/>
                <a:cs typeface="Calibri" panose="020F0502020204030204" pitchFamily="34" charset="0"/>
              </a:rPr>
              <a:t>financial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crises</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defaulted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contracts</a:t>
            </a:r>
            <a:r>
              <a:rPr lang="it-IT" sz="1600" dirty="0">
                <a:effectLst/>
                <a:latin typeface="Calibri" panose="020F0502020204030204" pitchFamily="34" charset="0"/>
                <a:cs typeface="Calibri" panose="020F0502020204030204" pitchFamily="34" charset="0"/>
              </a:rPr>
              <a:t>:</a:t>
            </a:r>
          </a:p>
          <a:p>
            <a:pPr marL="285750" indent="-285750">
              <a:buFont typeface="Arial" panose="020B0604020202020204" pitchFamily="34" charset="0"/>
              <a:buChar char="•"/>
            </a:pPr>
            <a:endParaRPr lang="it-IT" sz="1600" dirty="0">
              <a:effectLst/>
            </a:endParaRPr>
          </a:p>
          <a:p>
            <a:endParaRPr lang="it-IT" sz="1600" dirty="0">
              <a:effectLst/>
            </a:endParaRPr>
          </a:p>
          <a:p>
            <a:pPr marL="800100" lvl="1" indent="-342900">
              <a:buFont typeface="+mj-lt"/>
              <a:buAutoNum type="arabicPeriod"/>
            </a:pPr>
            <a:r>
              <a:rPr lang="it-IT" sz="1600" dirty="0">
                <a:effectLst/>
                <a:latin typeface="Calibri" panose="020F0502020204030204" pitchFamily="34" charset="0"/>
                <a:cs typeface="Calibri" panose="020F0502020204030204" pitchFamily="34" charset="0"/>
              </a:rPr>
              <a:t>In </a:t>
            </a:r>
            <a:r>
              <a:rPr lang="it-IT" sz="1600" dirty="0" err="1">
                <a:effectLst/>
                <a:latin typeface="Calibri" panose="020F0502020204030204" pitchFamily="34" charset="0"/>
                <a:cs typeface="Calibri" panose="020F0502020204030204" pitchFamily="34" charset="0"/>
              </a:rPr>
              <a:t>early</a:t>
            </a:r>
            <a:r>
              <a:rPr lang="it-IT" sz="1600" dirty="0">
                <a:effectLst/>
                <a:latin typeface="Calibri" panose="020F0502020204030204" pitchFamily="34" charset="0"/>
                <a:cs typeface="Calibri" panose="020F0502020204030204" pitchFamily="34" charset="0"/>
              </a:rPr>
              <a:t> 19° </a:t>
            </a:r>
            <a:r>
              <a:rPr lang="it-IT" sz="1600" dirty="0" err="1">
                <a:effectLst/>
                <a:latin typeface="Calibri" panose="020F0502020204030204" pitchFamily="34" charset="0"/>
                <a:cs typeface="Calibri" panose="020F0502020204030204" pitchFamily="34" charset="0"/>
              </a:rPr>
              <a:t>century</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number</a:t>
            </a:r>
            <a:r>
              <a:rPr lang="it-IT" sz="1600" dirty="0">
                <a:effectLst/>
                <a:latin typeface="Calibri" panose="020F0502020204030204" pitchFamily="34" charset="0"/>
                <a:cs typeface="Calibri" panose="020F0502020204030204" pitchFamily="34" charset="0"/>
              </a:rPr>
              <a:t> of American </a:t>
            </a:r>
            <a:r>
              <a:rPr lang="it-IT" sz="1600" dirty="0" err="1">
                <a:effectLst/>
                <a:latin typeface="Calibri" panose="020F0502020204030204" pitchFamily="34" charset="0"/>
                <a:cs typeface="Calibri" panose="020F0502020204030204" pitchFamily="34" charset="0"/>
              </a:rPr>
              <a:t>states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defaulted</a:t>
            </a:r>
            <a:r>
              <a:rPr lang="it-IT" sz="1600" dirty="0">
                <a:effectLst/>
                <a:latin typeface="Calibri" panose="020F0502020204030204" pitchFamily="34" charset="0"/>
                <a:cs typeface="Calibri" panose="020F0502020204030204" pitchFamily="34" charset="0"/>
              </a:rPr>
              <a:t> on </a:t>
            </a:r>
            <a:r>
              <a:rPr lang="it-IT" sz="1600" dirty="0" err="1">
                <a:effectLst/>
                <a:latin typeface="Calibri" panose="020F0502020204030204" pitchFamily="34" charset="0"/>
                <a:cs typeface="Calibri" panose="020F0502020204030204" pitchFamily="34" charset="0"/>
              </a:rPr>
              <a:t>european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loans</a:t>
            </a:r>
            <a:r>
              <a:rPr lang="it-IT" sz="1600" dirty="0">
                <a:effectLst/>
                <a:latin typeface="Calibri" panose="020F0502020204030204" pitchFamily="34" charset="0"/>
                <a:cs typeface="Calibri" panose="020F0502020204030204" pitchFamily="34" charset="0"/>
              </a:rPr>
              <a:t>.</a:t>
            </a:r>
          </a:p>
          <a:p>
            <a:pPr marL="800100" lvl="1" indent="-342900">
              <a:buFont typeface="+mj-lt"/>
              <a:buAutoNum type="arabicPeriod"/>
            </a:pPr>
            <a:r>
              <a:rPr lang="it-IT" sz="1600" dirty="0">
                <a:effectLst/>
                <a:latin typeface="Calibri" panose="020F0502020204030204" pitchFamily="34" charset="0"/>
                <a:cs typeface="Calibri" panose="020F0502020204030204" pitchFamily="34" charset="0"/>
              </a:rPr>
              <a:t>In the 19 </a:t>
            </a:r>
            <a:r>
              <a:rPr lang="it-IT" sz="1600" dirty="0" err="1">
                <a:effectLst/>
                <a:latin typeface="Calibri" panose="020F0502020204030204" pitchFamily="34" charset="0"/>
                <a:cs typeface="Calibri" panose="020F0502020204030204" pitchFamily="34" charset="0"/>
              </a:rPr>
              <a:t>th</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century</a:t>
            </a:r>
            <a:r>
              <a:rPr lang="it-IT" sz="1600" dirty="0">
                <a:effectLst/>
                <a:latin typeface="Calibri" panose="020F0502020204030204" pitchFamily="34" charset="0"/>
                <a:cs typeface="Calibri" panose="020F0502020204030204" pitchFamily="34" charset="0"/>
              </a:rPr>
              <a:t> Latin America </a:t>
            </a:r>
            <a:r>
              <a:rPr lang="it-IT" sz="1600" dirty="0" err="1">
                <a:effectLst/>
                <a:latin typeface="Calibri" panose="020F0502020204030204" pitchFamily="34" charset="0"/>
                <a:cs typeface="Calibri" panose="020F0502020204030204" pitchFamily="34" charset="0"/>
              </a:rPr>
              <a:t>crisis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into</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repayments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issues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Baring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crisis</a:t>
            </a:r>
            <a:r>
              <a:rPr lang="it-IT" sz="1600" dirty="0">
                <a:effectLst/>
                <a:latin typeface="Calibri" panose="020F0502020204030204" pitchFamily="34" charset="0"/>
                <a:cs typeface="Calibri" panose="020F0502020204030204" pitchFamily="34" charset="0"/>
              </a:rPr>
              <a:t>)</a:t>
            </a:r>
          </a:p>
          <a:p>
            <a:pPr marL="800100" lvl="1" indent="-342900">
              <a:buFont typeface="+mj-lt"/>
              <a:buAutoNum type="arabicPeriod"/>
            </a:pPr>
            <a:r>
              <a:rPr lang="it-IT" sz="1600" dirty="0">
                <a:latin typeface="Calibri" panose="020F0502020204030204" pitchFamily="34" charset="0"/>
                <a:cs typeface="Calibri" panose="020F0502020204030204" pitchFamily="34" charset="0"/>
              </a:rPr>
              <a:t>In1917 the </a:t>
            </a:r>
            <a:r>
              <a:rPr lang="it-IT" sz="1600" dirty="0" err="1">
                <a:latin typeface="Calibri" panose="020F0502020204030204" pitchFamily="34" charset="0"/>
                <a:cs typeface="Calibri" panose="020F0502020204030204" pitchFamily="34" charset="0"/>
              </a:rPr>
              <a:t>russian</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communist</a:t>
            </a:r>
            <a:r>
              <a:rPr lang="it-IT" sz="1600" dirty="0">
                <a:latin typeface="Calibri" panose="020F0502020204030204" pitchFamily="34" charset="0"/>
                <a:cs typeface="Calibri" panose="020F0502020204030204" pitchFamily="34" charset="0"/>
              </a:rPr>
              <a:t> government </a:t>
            </a:r>
            <a:r>
              <a:rPr lang="it-IT" sz="1600" dirty="0" err="1">
                <a:latin typeface="Calibri" panose="020F0502020204030204" pitchFamily="34" charset="0"/>
                <a:cs typeface="Calibri" panose="020F0502020204030204" pitchFamily="34" charset="0"/>
              </a:rPr>
              <a:t>reputed</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foreign</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debt</a:t>
            </a:r>
            <a:endParaRPr lang="it-IT" sz="1600" dirty="0">
              <a:latin typeface="Calibri" panose="020F0502020204030204" pitchFamily="34" charset="0"/>
              <a:cs typeface="Calibri" panose="020F0502020204030204" pitchFamily="34" charset="0"/>
            </a:endParaRPr>
          </a:p>
          <a:p>
            <a:pPr marL="800100" lvl="1" indent="-342900">
              <a:buFont typeface="+mj-lt"/>
              <a:buAutoNum type="arabicPeriod"/>
            </a:pPr>
            <a:r>
              <a:rPr lang="it-IT" sz="1600" dirty="0" err="1">
                <a:effectLst/>
                <a:latin typeface="Calibri" panose="020F0502020204030204" pitchFamily="34" charset="0"/>
                <a:cs typeface="Calibri" panose="020F0502020204030204" pitchFamily="34" charset="0"/>
              </a:rPr>
              <a:t>During</a:t>
            </a:r>
            <a:r>
              <a:rPr lang="it-IT" sz="1600" dirty="0">
                <a:effectLst/>
                <a:latin typeface="Calibri" panose="020F0502020204030204" pitchFamily="34" charset="0"/>
                <a:cs typeface="Calibri" panose="020F0502020204030204" pitchFamily="34" charset="0"/>
              </a:rPr>
              <a:t> </a:t>
            </a:r>
            <a:r>
              <a:rPr lang="it-IT" sz="1600" dirty="0">
                <a:latin typeface="Calibri" panose="020F0502020204030204" pitchFamily="34" charset="0"/>
                <a:cs typeface="Calibri" panose="020F0502020204030204" pitchFamily="34" charset="0"/>
              </a:rPr>
              <a:t>th</a:t>
            </a:r>
            <a:r>
              <a:rPr lang="it-IT" sz="1600" dirty="0">
                <a:effectLst/>
                <a:latin typeface="Calibri" panose="020F0502020204030204" pitchFamily="34" charset="0"/>
                <a:cs typeface="Calibri" panose="020F0502020204030204" pitchFamily="34" charset="0"/>
              </a:rPr>
              <a:t>e Great </a:t>
            </a:r>
            <a:r>
              <a:rPr lang="it-IT" sz="1600" dirty="0" err="1">
                <a:effectLst/>
                <a:latin typeface="Calibri" panose="020F0502020204030204" pitchFamily="34" charset="0"/>
                <a:cs typeface="Calibri" panose="020F0502020204030204" pitchFamily="34" charset="0"/>
              </a:rPr>
              <a:t>depression</a:t>
            </a:r>
            <a:r>
              <a:rPr lang="it-IT" sz="1600" dirty="0">
                <a:effectLst/>
                <a:latin typeface="Calibri" panose="020F0502020204030204" pitchFamily="34" charset="0"/>
                <a:cs typeface="Calibri" panose="020F0502020204030204" pitchFamily="34" charset="0"/>
              </a:rPr>
              <a:t> of the1930s </a:t>
            </a:r>
            <a:r>
              <a:rPr lang="it-IT" sz="1600" dirty="0" err="1">
                <a:effectLst/>
                <a:latin typeface="Calibri" panose="020F0502020204030204" pitchFamily="34" charset="0"/>
                <a:cs typeface="Calibri" panose="020F0502020204030204" pitchFamily="34" charset="0"/>
              </a:rPr>
              <a:t>nearly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every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developing</a:t>
            </a:r>
            <a:r>
              <a:rPr lang="it-IT" sz="1600" dirty="0">
                <a:effectLst/>
                <a:latin typeface="Calibri" panose="020F0502020204030204" pitchFamily="34" charset="0"/>
                <a:cs typeface="Calibri" panose="020F0502020204030204" pitchFamily="34" charset="0"/>
              </a:rPr>
              <a:t> countries </a:t>
            </a:r>
            <a:r>
              <a:rPr lang="it-IT" sz="1600" dirty="0" err="1">
                <a:effectLst/>
                <a:latin typeface="Calibri" panose="020F0502020204030204" pitchFamily="34" charset="0"/>
                <a:cs typeface="Calibri" panose="020F0502020204030204" pitchFamily="34" charset="0"/>
              </a:rPr>
              <a:t>defaulted</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their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external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debt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Several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European</a:t>
            </a:r>
            <a:r>
              <a:rPr lang="it-IT" sz="1600" dirty="0">
                <a:effectLst/>
                <a:latin typeface="Calibri" panose="020F0502020204030204" pitchFamily="34" charset="0"/>
                <a:cs typeface="Calibri" panose="020F0502020204030204" pitchFamily="34" charset="0"/>
              </a:rPr>
              <a:t> countries </a:t>
            </a:r>
            <a:r>
              <a:rPr lang="it-IT" sz="1600" dirty="0" err="1">
                <a:effectLst/>
                <a:latin typeface="Calibri" panose="020F0502020204030204" pitchFamily="34" charset="0"/>
                <a:cs typeface="Calibri" panose="020F0502020204030204" pitchFamily="34" charset="0"/>
              </a:rPr>
              <a:t>defaulted</a:t>
            </a:r>
            <a:r>
              <a:rPr lang="it-IT" sz="1600" dirty="0">
                <a:effectLst/>
                <a:latin typeface="Calibri" panose="020F0502020204030204" pitchFamily="34" charset="0"/>
                <a:cs typeface="Calibri" panose="020F0502020204030204" pitchFamily="34" charset="0"/>
              </a:rPr>
              <a:t> in </a:t>
            </a:r>
            <a:r>
              <a:rPr lang="it-IT" sz="1600" dirty="0" err="1">
                <a:effectLst/>
                <a:latin typeface="Calibri" panose="020F0502020204030204" pitchFamily="34" charset="0"/>
                <a:cs typeface="Calibri" panose="020F0502020204030204" pitchFamily="34" charset="0"/>
              </a:rPr>
              <a:t>their</a:t>
            </a:r>
            <a:r>
              <a:rPr lang="it-IT" sz="1600" dirty="0">
                <a:effectLst/>
                <a:latin typeface="Calibri" panose="020F0502020204030204" pitchFamily="34" charset="0"/>
                <a:cs typeface="Calibri" panose="020F0502020204030204" pitchFamily="34" charset="0"/>
              </a:rPr>
              <a:t> World War </a:t>
            </a:r>
            <a:r>
              <a:rPr lang="it-IT" sz="1600" dirty="0" err="1">
                <a:effectLst/>
                <a:latin typeface="Calibri" panose="020F0502020204030204" pitchFamily="34" charset="0"/>
                <a:cs typeface="Calibri" panose="020F0502020204030204" pitchFamily="34" charset="0"/>
              </a:rPr>
              <a:t>debt</a:t>
            </a:r>
            <a:r>
              <a:rPr lang="it-IT" sz="1600" dirty="0">
                <a:effectLst/>
                <a:latin typeface="Calibri" panose="020F0502020204030204" pitchFamily="34" charset="0"/>
                <a:cs typeface="Calibri" panose="020F0502020204030204" pitchFamily="34" charset="0"/>
              </a:rPr>
              <a:t> to the US.</a:t>
            </a:r>
          </a:p>
          <a:p>
            <a:pPr marL="800100" lvl="1" indent="-342900">
              <a:buFont typeface="+mj-lt"/>
              <a:buAutoNum type="arabicPeriod"/>
            </a:pPr>
            <a:r>
              <a:rPr lang="it-IT" sz="1600" dirty="0" err="1">
                <a:latin typeface="Calibri" panose="020F0502020204030204" pitchFamily="34" charset="0"/>
                <a:cs typeface="Calibri" panose="020F0502020204030204" pitchFamily="34" charset="0"/>
              </a:rPr>
              <a:t>Many</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developing</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countrues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have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defaulted</a:t>
            </a:r>
            <a:r>
              <a:rPr lang="it-IT" sz="1600" dirty="0">
                <a:latin typeface="Calibri" panose="020F0502020204030204" pitchFamily="34" charset="0"/>
                <a:cs typeface="Calibri" panose="020F0502020204030204" pitchFamily="34" charset="0"/>
              </a:rPr>
              <a:t> in </a:t>
            </a:r>
            <a:r>
              <a:rPr lang="it-IT" sz="1600" dirty="0" err="1">
                <a:latin typeface="Calibri" panose="020F0502020204030204" pitchFamily="34" charset="0"/>
                <a:cs typeface="Calibri" panose="020F0502020204030204" pitchFamily="34" charset="0"/>
              </a:rPr>
              <a:t>recent</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decades</a:t>
            </a:r>
            <a:r>
              <a:rPr lang="it-IT" sz="1600" dirty="0">
                <a:latin typeface="Calibri" panose="020F0502020204030204" pitchFamily="34" charset="0"/>
                <a:cs typeface="Calibri" panose="020F0502020204030204" pitchFamily="34" charset="0"/>
              </a:rPr>
              <a:t>.</a:t>
            </a:r>
          </a:p>
          <a:p>
            <a:pPr marL="800100" lvl="1" indent="-342900">
              <a:buFont typeface="+mj-lt"/>
              <a:buAutoNum type="arabicPeriod"/>
            </a:pPr>
            <a:r>
              <a:rPr lang="it-IT" sz="1600" dirty="0">
                <a:effectLst/>
                <a:latin typeface="Calibri" panose="020F0502020204030204" pitchFamily="34" charset="0"/>
                <a:cs typeface="Calibri" panose="020F0502020204030204" pitchFamily="34" charset="0"/>
              </a:rPr>
              <a:t>In 2020 </a:t>
            </a:r>
            <a:r>
              <a:rPr lang="it-IT" sz="1600" dirty="0" err="1">
                <a:effectLst/>
                <a:latin typeface="Calibri" panose="020F0502020204030204" pitchFamily="34" charset="0"/>
                <a:cs typeface="Calibri" panose="020F0502020204030204" pitchFamily="34" charset="0"/>
              </a:rPr>
              <a:t>Greece</a:t>
            </a:r>
            <a:r>
              <a:rPr lang="it-IT" sz="1600" dirty="0">
                <a:effectLst/>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u</a:t>
            </a:r>
            <a:r>
              <a:rPr lang="it-IT" sz="1600" dirty="0" err="1">
                <a:effectLst/>
                <a:latin typeface="Calibri" panose="020F0502020204030204" pitchFamily="34" charset="0"/>
                <a:cs typeface="Calibri" panose="020F0502020204030204" pitchFamily="34" charset="0"/>
              </a:rPr>
              <a:t>nderwent</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significant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techical</a:t>
            </a:r>
            <a:r>
              <a:rPr lang="it-IT" sz="1600" dirty="0">
                <a:effectLst/>
                <a:latin typeface="Calibri" panose="020F0502020204030204" pitchFamily="34" charset="0"/>
                <a:cs typeface="Calibri" panose="020F0502020204030204" pitchFamily="34" charset="0"/>
              </a:rPr>
              <a:t> default </a:t>
            </a:r>
            <a:r>
              <a:rPr lang="it-IT" sz="1600" b="0" i="0" u="none" strike="noStrike" dirty="0" err="1">
                <a:solidFill>
                  <a:srgbClr val="000000"/>
                </a:solidFill>
                <a:effectLst/>
                <a:latin typeface="Calibri" panose="020F0502020204030204" pitchFamily="34" charset="0"/>
                <a:cs typeface="Calibri" panose="020F0502020204030204" pitchFamily="34" charset="0"/>
              </a:rPr>
              <a:t>when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it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negotiated</a:t>
            </a:r>
            <a:r>
              <a:rPr lang="it-IT" sz="1600" b="0" i="0" u="none" strike="noStrike" dirty="0">
                <a:solidFill>
                  <a:srgbClr val="000000"/>
                </a:solidFill>
                <a:effectLst/>
                <a:latin typeface="Calibri" panose="020F0502020204030204" pitchFamily="34" charset="0"/>
                <a:cs typeface="Calibri" panose="020F0502020204030204" pitchFamily="34" charset="0"/>
              </a:rPr>
              <a:t> the </a:t>
            </a:r>
            <a:r>
              <a:rPr lang="it-IT" sz="1600" b="0" i="0" u="none" strike="noStrike" dirty="0" err="1">
                <a:solidFill>
                  <a:srgbClr val="000000"/>
                </a:solidFill>
                <a:effectLst/>
                <a:latin typeface="Calibri" panose="020F0502020204030204" pitchFamily="34" charset="0"/>
                <a:cs typeface="Calibri" panose="020F0502020204030204" pitchFamily="34" charset="0"/>
              </a:rPr>
              <a:t>largest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debt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restructuring</a:t>
            </a:r>
            <a:r>
              <a:rPr lang="it-IT" sz="1600" b="0" i="0" u="none" strike="noStrike" dirty="0">
                <a:solidFill>
                  <a:srgbClr val="000000"/>
                </a:solidFill>
                <a:effectLst/>
                <a:latin typeface="Calibri" panose="020F0502020204030204" pitchFamily="34" charset="0"/>
                <a:cs typeface="Calibri" panose="020F0502020204030204" pitchFamily="34" charset="0"/>
              </a:rPr>
              <a:t> in history. Private </a:t>
            </a:r>
            <a:r>
              <a:rPr lang="it-IT" sz="1600" b="0" i="0" u="none" strike="noStrike" dirty="0" err="1">
                <a:solidFill>
                  <a:srgbClr val="000000"/>
                </a:solidFill>
                <a:effectLst/>
                <a:latin typeface="Calibri" panose="020F0502020204030204" pitchFamily="34" charset="0"/>
                <a:cs typeface="Calibri" panose="020F0502020204030204" pitchFamily="34" charset="0"/>
              </a:rPr>
              <a:t>creditors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took</a:t>
            </a:r>
            <a:r>
              <a:rPr lang="it-IT" sz="1600" b="0" i="0" u="none" strike="noStrike" dirty="0">
                <a:solidFill>
                  <a:srgbClr val="000000"/>
                </a:solidFill>
                <a:effectLst/>
                <a:latin typeface="Calibri" panose="020F0502020204030204" pitchFamily="34" charset="0"/>
                <a:cs typeface="Calibri" panose="020F0502020204030204" pitchFamily="34" charset="0"/>
              </a:rPr>
              <a:t> a haircut of </a:t>
            </a:r>
            <a:r>
              <a:rPr lang="it-IT" sz="1600" b="0" i="0" u="none" strike="noStrike" dirty="0" err="1">
                <a:solidFill>
                  <a:srgbClr val="000000"/>
                </a:solidFill>
                <a:effectLst/>
                <a:latin typeface="Calibri" panose="020F0502020204030204" pitchFamily="34" charset="0"/>
                <a:cs typeface="Calibri" panose="020F0502020204030204" pitchFamily="34" charset="0"/>
              </a:rPr>
              <a:t>about</a:t>
            </a:r>
            <a:r>
              <a:rPr lang="it-IT" sz="1600" b="0" i="0" u="none" strike="noStrike" dirty="0">
                <a:solidFill>
                  <a:srgbClr val="000000"/>
                </a:solidFill>
                <a:effectLst/>
                <a:latin typeface="Calibri" panose="020F0502020204030204" pitchFamily="34" charset="0"/>
                <a:cs typeface="Calibri" panose="020F0502020204030204" pitchFamily="34" charset="0"/>
              </a:rPr>
              <a:t> 50-60% on the face </a:t>
            </a:r>
            <a:r>
              <a:rPr lang="it-IT" sz="1600" b="0" i="0" u="none" strike="noStrike" dirty="0" err="1">
                <a:solidFill>
                  <a:srgbClr val="000000"/>
                </a:solidFill>
                <a:effectLst/>
                <a:latin typeface="Calibri" panose="020F0502020204030204" pitchFamily="34" charset="0"/>
                <a:cs typeface="Calibri" panose="020F0502020204030204" pitchFamily="34" charset="0"/>
              </a:rPr>
              <a:t>value</a:t>
            </a:r>
            <a:r>
              <a:rPr lang="it-IT" sz="1600" b="0" i="0" u="none" strike="noStrike" dirty="0">
                <a:solidFill>
                  <a:srgbClr val="000000"/>
                </a:solidFill>
                <a:effectLst/>
                <a:latin typeface="Calibri" panose="020F0502020204030204" pitchFamily="34" charset="0"/>
                <a:cs typeface="Calibri" panose="020F0502020204030204" pitchFamily="34" charset="0"/>
              </a:rPr>
              <a:t> of </a:t>
            </a:r>
            <a:r>
              <a:rPr lang="it-IT" sz="1600" b="0" i="0" u="none" strike="noStrike" dirty="0" err="1">
                <a:solidFill>
                  <a:srgbClr val="000000"/>
                </a:solidFill>
                <a:effectLst/>
                <a:latin typeface="Calibri" panose="020F0502020204030204" pitchFamily="34" charset="0"/>
                <a:cs typeface="Calibri" panose="020F0502020204030204" pitchFamily="34" charset="0"/>
              </a:rPr>
              <a:t>their</a:t>
            </a:r>
            <a:r>
              <a:rPr lang="it-IT" sz="1600" b="0" i="0" u="none" strike="noStrike" dirty="0">
                <a:solidFill>
                  <a:srgbClr val="000000"/>
                </a:solidFill>
                <a:effectLst/>
                <a:latin typeface="Calibri" panose="020F0502020204030204" pitchFamily="34" charset="0"/>
                <a:cs typeface="Calibri" panose="020F0502020204030204" pitchFamily="34" charset="0"/>
              </a:rPr>
              <a:t> bonds to help reduce </a:t>
            </a:r>
            <a:r>
              <a:rPr lang="it-IT" sz="1600" b="0" i="0" u="none" strike="noStrike" dirty="0" err="1">
                <a:solidFill>
                  <a:srgbClr val="000000"/>
                </a:solidFill>
                <a:effectLst/>
                <a:latin typeface="Calibri" panose="020F0502020204030204" pitchFamily="34" charset="0"/>
                <a:cs typeface="Calibri" panose="020F0502020204030204" pitchFamily="34" charset="0"/>
              </a:rPr>
              <a:t>Greece's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unsustainable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debt</a:t>
            </a:r>
            <a:r>
              <a:rPr lang="it-IT" sz="1600" b="0" i="0" u="none" strike="noStrike" dirty="0">
                <a:solidFill>
                  <a:srgbClr val="000000"/>
                </a:solidFill>
                <a:effectLst/>
                <a:latin typeface="Calibri" panose="020F0502020204030204" pitchFamily="34" charset="0"/>
                <a:cs typeface="Calibri" panose="020F0502020204030204" pitchFamily="34" charset="0"/>
              </a:rPr>
              <a:t> load.</a:t>
            </a:r>
            <a:r>
              <a:rPr lang="it-IT" sz="1600" dirty="0">
                <a:effectLst/>
                <a:latin typeface="Calibri" panose="020F0502020204030204" pitchFamily="34" charset="0"/>
                <a:cs typeface="Calibri" panose="020F0502020204030204" pitchFamily="34" charset="0"/>
              </a:rPr>
              <a:t>  </a:t>
            </a:r>
          </a:p>
          <a:p>
            <a:pPr algn="ct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2688A012-EB62-BA43-AD23-AA583865D165}"/>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56E78CB5-1019-15E0-06B1-B80CC876CAA5}"/>
              </a:ext>
            </a:extLst>
          </p:cNvPr>
          <p:cNvSpPr txBox="1"/>
          <p:nvPr/>
        </p:nvSpPr>
        <p:spPr>
          <a:xfrm>
            <a:off x="2939332"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Problem of Default</a:t>
            </a:r>
          </a:p>
        </p:txBody>
      </p:sp>
    </p:spTree>
    <p:extLst>
      <p:ext uri="{BB962C8B-B14F-4D97-AF65-F5344CB8AC3E}">
        <p14:creationId xmlns:p14="http://schemas.microsoft.com/office/powerpoint/2010/main" val="4220376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CE8BDA-5FD7-8435-7818-437C7B13F2DE}"/>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D1BA3D7E-2A47-E82C-8F0F-FA0014B9F377}"/>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F1A43718-1033-01CA-8E83-88FFC01FEFA8}"/>
              </a:ext>
            </a:extLst>
          </p:cNvPr>
          <p:cNvSpPr txBox="1"/>
          <p:nvPr/>
        </p:nvSpPr>
        <p:spPr>
          <a:xfrm>
            <a:off x="226933" y="515413"/>
            <a:ext cx="11738129" cy="6494085"/>
          </a:xfrm>
          <a:prstGeom prst="rect">
            <a:avLst/>
          </a:prstGeom>
          <a:noFill/>
          <a:ln>
            <a:noFill/>
          </a:ln>
        </p:spPr>
        <p:txBody>
          <a:bodyPr wrap="square" rtlCol="0">
            <a:spAutoFit/>
          </a:bodyPr>
          <a:lstStyle/>
          <a:p>
            <a:pPr algn="ctr"/>
            <a:endParaRPr lang="it-IT" sz="1600" b="1" dirty="0">
              <a:effectLst/>
            </a:endParaRPr>
          </a:p>
          <a:p>
            <a:pPr algn="ctr"/>
            <a:r>
              <a:rPr lang="it-IT" sz="1600" b="1" dirty="0">
                <a:effectLst/>
              </a:rPr>
              <a:t>How a default </a:t>
            </a:r>
            <a:r>
              <a:rPr lang="it-IT" sz="1600" b="1" dirty="0" err="1">
                <a:effectLst/>
              </a:rPr>
              <a:t>begins</a:t>
            </a:r>
            <a:endParaRPr lang="it-IT" sz="1600" b="1" dirty="0">
              <a:effectLst/>
            </a:endParaRPr>
          </a:p>
          <a:p>
            <a:pPr marL="285750" indent="-285750">
              <a:buFont typeface="Arial" panose="020B0604020202020204" pitchFamily="34" charset="0"/>
              <a:buChar char="•"/>
            </a:pPr>
            <a:r>
              <a:rPr lang="it-IT" sz="1600" dirty="0" err="1">
                <a:effectLst/>
                <a:cs typeface="Calibri" panose="020F0502020204030204" pitchFamily="34" charset="0"/>
              </a:rPr>
              <a:t>What</a:t>
            </a:r>
            <a:r>
              <a:rPr lang="it-IT" sz="1600" dirty="0">
                <a:effectLst/>
                <a:cs typeface="Calibri" panose="020F0502020204030204" pitchFamily="34" charset="0"/>
              </a:rPr>
              <a:t> </a:t>
            </a:r>
            <a:r>
              <a:rPr lang="it-IT" sz="1600" dirty="0" err="1">
                <a:effectLst/>
                <a:cs typeface="Calibri" panose="020F0502020204030204" pitchFamily="34" charset="0"/>
              </a:rPr>
              <a:t>happen</a:t>
            </a:r>
            <a:r>
              <a:rPr lang="it-IT" sz="1600" dirty="0">
                <a:effectLst/>
                <a:cs typeface="Calibri" panose="020F0502020204030204" pitchFamily="34" charset="0"/>
              </a:rPr>
              <a:t> </a:t>
            </a:r>
            <a:r>
              <a:rPr lang="it-IT" sz="1600" dirty="0" err="1">
                <a:effectLst/>
                <a:cs typeface="Calibri" panose="020F0502020204030204" pitchFamily="34" charset="0"/>
              </a:rPr>
              <a:t>when</a:t>
            </a:r>
            <a:r>
              <a:rPr lang="it-IT" sz="1600" dirty="0">
                <a:effectLst/>
                <a:cs typeface="Calibri" panose="020F0502020204030204" pitchFamily="34" charset="0"/>
              </a:rPr>
              <a:t> a country </a:t>
            </a:r>
            <a:r>
              <a:rPr lang="it-IT" sz="1600" b="1" dirty="0" err="1">
                <a:effectLst/>
                <a:cs typeface="Calibri" panose="020F0502020204030204" pitchFamily="34" charset="0"/>
              </a:rPr>
              <a:t>suddenly</a:t>
            </a:r>
            <a:r>
              <a:rPr lang="it-IT" sz="1600" b="1" dirty="0">
                <a:effectLst/>
                <a:cs typeface="Calibri" panose="020F0502020204030204" pitchFamily="34" charset="0"/>
              </a:rPr>
              <a:t> </a:t>
            </a:r>
            <a:r>
              <a:rPr lang="it-IT" sz="1600" b="1" dirty="0" err="1">
                <a:effectLst/>
                <a:cs typeface="Calibri" panose="020F0502020204030204" pitchFamily="34" charset="0"/>
              </a:rPr>
              <a:t>loses</a:t>
            </a:r>
            <a:r>
              <a:rPr lang="it-IT" sz="1600" b="1" dirty="0">
                <a:effectLst/>
                <a:cs typeface="Calibri" panose="020F0502020204030204" pitchFamily="34" charset="0"/>
              </a:rPr>
              <a:t> access to </a:t>
            </a:r>
            <a:r>
              <a:rPr lang="it-IT" sz="1600" b="1" dirty="0" err="1">
                <a:effectLst/>
                <a:cs typeface="Calibri" panose="020F0502020204030204" pitchFamily="34" charset="0"/>
              </a:rPr>
              <a:t>all</a:t>
            </a:r>
            <a:r>
              <a:rPr lang="it-IT" sz="1600" b="1" dirty="0">
                <a:effectLst/>
                <a:cs typeface="Calibri" panose="020F0502020204030204" pitchFamily="34" charset="0"/>
              </a:rPr>
              <a:t> </a:t>
            </a:r>
            <a:r>
              <a:rPr lang="it-IT" sz="1600" b="1" dirty="0" err="1">
                <a:effectLst/>
                <a:cs typeface="Calibri" panose="020F0502020204030204" pitchFamily="34" charset="0"/>
              </a:rPr>
              <a:t>foreign</a:t>
            </a:r>
            <a:r>
              <a:rPr lang="it-IT" sz="1600" b="1" dirty="0">
                <a:effectLst/>
                <a:cs typeface="Calibri" panose="020F0502020204030204" pitchFamily="34" charset="0"/>
              </a:rPr>
              <a:t> sources of funds</a:t>
            </a:r>
            <a:r>
              <a:rPr lang="it-IT" sz="1600" dirty="0">
                <a:effectLst/>
                <a:cs typeface="Calibri" panose="020F0502020204030204" pitchFamily="34" charset="0"/>
              </a:rPr>
              <a:t>? </a:t>
            </a:r>
          </a:p>
          <a:p>
            <a:pPr marL="285750" indent="-285750">
              <a:buFont typeface="Arial" panose="020B0604020202020204" pitchFamily="34" charset="0"/>
              <a:buChar char="•"/>
            </a:pPr>
            <a:endParaRPr lang="it-IT" sz="1600" dirty="0">
              <a:cs typeface="Calibri" panose="020F0502020204030204" pitchFamily="34" charset="0"/>
            </a:endParaRPr>
          </a:p>
          <a:p>
            <a:pPr marL="285750" indent="-285750">
              <a:buFont typeface="Arial" panose="020B0604020202020204" pitchFamily="34" charset="0"/>
              <a:buChar char="•"/>
            </a:pPr>
            <a:r>
              <a:rPr lang="it-IT" sz="1600" dirty="0">
                <a:effectLst/>
                <a:cs typeface="Calibri" panose="020F0502020204030204" pitchFamily="34" charset="0"/>
              </a:rPr>
              <a:t>A </a:t>
            </a:r>
            <a:r>
              <a:rPr lang="it-IT" sz="1600" dirty="0" err="1">
                <a:effectLst/>
                <a:cs typeface="Calibri" panose="020F0502020204030204" pitchFamily="34" charset="0"/>
              </a:rPr>
              <a:t>sharp</a:t>
            </a:r>
            <a:r>
              <a:rPr lang="it-IT" sz="1600" dirty="0">
                <a:effectLst/>
                <a:cs typeface="Calibri" panose="020F0502020204030204" pitchFamily="34" charset="0"/>
              </a:rPr>
              <a:t> </a:t>
            </a:r>
            <a:r>
              <a:rPr lang="it-IT" sz="1600" dirty="0" err="1">
                <a:effectLst/>
                <a:cs typeface="Calibri" panose="020F0502020204030204" pitchFamily="34" charset="0"/>
              </a:rPr>
              <a:t>contractions</a:t>
            </a:r>
            <a:r>
              <a:rPr lang="it-IT" sz="1600" dirty="0">
                <a:effectLst/>
                <a:cs typeface="Calibri" panose="020F0502020204030204" pitchFamily="34" charset="0"/>
              </a:rPr>
              <a:t> in a </a:t>
            </a:r>
            <a:r>
              <a:rPr lang="it-IT" sz="1600" dirty="0" err="1">
                <a:effectLst/>
                <a:cs typeface="Calibri" panose="020F0502020204030204" pitchFamily="34" charset="0"/>
              </a:rPr>
              <a:t>country’s</a:t>
            </a:r>
            <a:r>
              <a:rPr lang="it-IT" sz="1600" dirty="0">
                <a:effectLst/>
                <a:cs typeface="Calibri" panose="020F0502020204030204" pitchFamily="34" charset="0"/>
              </a:rPr>
              <a:t> output and </a:t>
            </a:r>
            <a:r>
              <a:rPr lang="it-IT" sz="1600" dirty="0" err="1">
                <a:effectLst/>
                <a:cs typeface="Calibri" panose="020F0502020204030204" pitchFamily="34" charset="0"/>
              </a:rPr>
              <a:t>employment</a:t>
            </a:r>
            <a:r>
              <a:rPr lang="it-IT" sz="1600" dirty="0">
                <a:effectLst/>
                <a:cs typeface="Calibri" panose="020F0502020204030204" pitchFamily="34" charset="0"/>
              </a:rPr>
              <a:t> </a:t>
            </a:r>
            <a:r>
              <a:rPr lang="it-IT" sz="1600" dirty="0" err="1">
                <a:effectLst/>
                <a:cs typeface="Calibri" panose="020F0502020204030204" pitchFamily="34" charset="0"/>
              </a:rPr>
              <a:t>invariably</a:t>
            </a:r>
            <a:r>
              <a:rPr lang="it-IT" sz="1600" dirty="0">
                <a:effectLst/>
                <a:cs typeface="Calibri" panose="020F0502020204030204" pitchFamily="34" charset="0"/>
              </a:rPr>
              <a:t> </a:t>
            </a:r>
            <a:r>
              <a:rPr lang="it-IT" sz="1600" dirty="0" err="1">
                <a:effectLst/>
                <a:cs typeface="Calibri" panose="020F0502020204030204" pitchFamily="34" charset="0"/>
              </a:rPr>
              <a:t>occur</a:t>
            </a:r>
            <a:r>
              <a:rPr lang="it-IT" sz="1600" dirty="0">
                <a:effectLst/>
                <a:cs typeface="Calibri" panose="020F0502020204030204" pitchFamily="34" charset="0"/>
              </a:rPr>
              <a:t>. At a </a:t>
            </a:r>
            <a:r>
              <a:rPr lang="it-IT" sz="1600" dirty="0" err="1">
                <a:effectLst/>
                <a:cs typeface="Calibri" panose="020F0502020204030204" pitchFamily="34" charset="0"/>
              </a:rPr>
              <a:t>very</a:t>
            </a:r>
            <a:r>
              <a:rPr lang="it-IT" sz="1600" dirty="0">
                <a:effectLst/>
                <a:cs typeface="Calibri" panose="020F0502020204030204" pitchFamily="34" charset="0"/>
              </a:rPr>
              <a:t> </a:t>
            </a:r>
            <a:r>
              <a:rPr lang="it-IT" sz="1600" dirty="0" err="1">
                <a:effectLst/>
                <a:cs typeface="Calibri" panose="020F0502020204030204" pitchFamily="34" charset="0"/>
              </a:rPr>
              <a:t>basic</a:t>
            </a:r>
            <a:r>
              <a:rPr lang="it-IT" sz="1600" dirty="0">
                <a:effectLst/>
                <a:cs typeface="Calibri" panose="020F0502020204030204" pitchFamily="34" charset="0"/>
              </a:rPr>
              <a:t> </a:t>
            </a:r>
            <a:r>
              <a:rPr lang="it-IT" sz="1600" dirty="0" err="1">
                <a:effectLst/>
                <a:cs typeface="Calibri" panose="020F0502020204030204" pitchFamily="34" charset="0"/>
              </a:rPr>
              <a:t>level</a:t>
            </a:r>
            <a:r>
              <a:rPr lang="it-IT" sz="1600" dirty="0">
                <a:effectLst/>
                <a:cs typeface="Calibri" panose="020F0502020204030204" pitchFamily="34" charset="0"/>
              </a:rPr>
              <a:t>, the </a:t>
            </a:r>
            <a:r>
              <a:rPr lang="it-IT" sz="1600" dirty="0" err="1">
                <a:effectLst/>
                <a:cs typeface="Calibri" panose="020F0502020204030204" pitchFamily="34" charset="0"/>
              </a:rPr>
              <a:t>necessity</a:t>
            </a:r>
            <a:r>
              <a:rPr lang="it-IT" sz="1600" dirty="0">
                <a:effectLst/>
                <a:cs typeface="Calibri" panose="020F0502020204030204" pitchFamily="34" charset="0"/>
              </a:rPr>
              <a:t> for </a:t>
            </a:r>
            <a:r>
              <a:rPr lang="it-IT" sz="1600" dirty="0" err="1">
                <a:effectLst/>
                <a:cs typeface="Calibri" panose="020F0502020204030204" pitchFamily="34" charset="0"/>
              </a:rPr>
              <a:t>such</a:t>
            </a:r>
            <a:r>
              <a:rPr lang="it-IT" sz="1600" dirty="0">
                <a:effectLst/>
                <a:cs typeface="Calibri" panose="020F0502020204030204" pitchFamily="34" charset="0"/>
              </a:rPr>
              <a:t> </a:t>
            </a:r>
            <a:r>
              <a:rPr lang="it-IT" sz="1600" dirty="0" err="1">
                <a:effectLst/>
                <a:cs typeface="Calibri" panose="020F0502020204030204" pitchFamily="34" charset="0"/>
              </a:rPr>
              <a:t>contractions</a:t>
            </a:r>
            <a:r>
              <a:rPr lang="it-IT" sz="1600" dirty="0">
                <a:effectLst/>
                <a:cs typeface="Calibri" panose="020F0502020204030204" pitchFamily="34" charset="0"/>
              </a:rPr>
              <a:t> can be </a:t>
            </a:r>
            <a:r>
              <a:rPr lang="it-IT" sz="1600" dirty="0" err="1">
                <a:effectLst/>
                <a:cs typeface="Calibri" panose="020F0502020204030204" pitchFamily="34" charset="0"/>
              </a:rPr>
              <a:t>seen</a:t>
            </a:r>
            <a:r>
              <a:rPr lang="it-IT" sz="1600" dirty="0">
                <a:effectLst/>
                <a:cs typeface="Calibri" panose="020F0502020204030204" pitchFamily="34" charset="0"/>
              </a:rPr>
              <a:t> from the </a:t>
            </a:r>
            <a:r>
              <a:rPr lang="it-IT" sz="1600" dirty="0" err="1">
                <a:effectLst/>
                <a:cs typeface="Calibri" panose="020F0502020204030204" pitchFamily="34" charset="0"/>
              </a:rPr>
              <a:t>current</a:t>
            </a:r>
            <a:r>
              <a:rPr lang="it-IT" sz="1600" dirty="0">
                <a:effectLst/>
                <a:cs typeface="Calibri" panose="020F0502020204030204" pitchFamily="34" charset="0"/>
              </a:rPr>
              <a:t> account </a:t>
            </a:r>
            <a:r>
              <a:rPr lang="it-IT" sz="1600" dirty="0" err="1">
                <a:effectLst/>
                <a:cs typeface="Calibri" panose="020F0502020204030204" pitchFamily="34" charset="0"/>
              </a:rPr>
              <a:t>identity</a:t>
            </a:r>
            <a:r>
              <a:rPr lang="it-IT" sz="1600" dirty="0">
                <a:effectLst/>
                <a:cs typeface="Calibri" panose="020F0502020204030204" pitchFamily="34" charset="0"/>
              </a:rPr>
              <a:t>, </a:t>
            </a:r>
            <a:r>
              <a:rPr lang="it-IT" sz="1600" dirty="0" err="1">
                <a:effectLst/>
                <a:cs typeface="Calibri" panose="020F0502020204030204" pitchFamily="34" charset="0"/>
              </a:rPr>
              <a:t>S</a:t>
            </a:r>
            <a:r>
              <a:rPr lang="it-IT" sz="1600" dirty="0">
                <a:effectLst/>
                <a:cs typeface="Calibri" panose="020F0502020204030204" pitchFamily="34" charset="0"/>
              </a:rPr>
              <a:t> - I = CA. </a:t>
            </a:r>
            <a:r>
              <a:rPr lang="it-IT" sz="1600" dirty="0" err="1">
                <a:effectLst/>
                <a:cs typeface="Calibri" panose="020F0502020204030204" pitchFamily="34" charset="0"/>
              </a:rPr>
              <a:t>Imagine</a:t>
            </a:r>
            <a:r>
              <a:rPr lang="it-IT" sz="1600" dirty="0">
                <a:effectLst/>
                <a:cs typeface="Calibri" panose="020F0502020204030204" pitchFamily="34" charset="0"/>
              </a:rPr>
              <a:t> </a:t>
            </a:r>
            <a:r>
              <a:rPr lang="it-IT" sz="1600" dirty="0" err="1">
                <a:effectLst/>
                <a:cs typeface="Calibri" panose="020F0502020204030204" pitchFamily="34" charset="0"/>
              </a:rPr>
              <a:t>that</a:t>
            </a:r>
            <a:r>
              <a:rPr lang="it-IT" sz="1600" dirty="0">
                <a:effectLst/>
                <a:cs typeface="Calibri" panose="020F0502020204030204" pitchFamily="34" charset="0"/>
              </a:rPr>
              <a:t> a country </a:t>
            </a:r>
            <a:r>
              <a:rPr lang="it-IT" sz="1600" dirty="0" err="1">
                <a:effectLst/>
                <a:cs typeface="Calibri" panose="020F0502020204030204" pitchFamily="34" charset="0"/>
              </a:rPr>
              <a:t>is</a:t>
            </a:r>
            <a:r>
              <a:rPr lang="it-IT" sz="1600" dirty="0">
                <a:effectLst/>
                <a:cs typeface="Calibri" panose="020F0502020204030204" pitchFamily="34" charset="0"/>
              </a:rPr>
              <a:t> running a </a:t>
            </a:r>
            <a:r>
              <a:rPr lang="it-IT" sz="1600" dirty="0" err="1">
                <a:effectLst/>
                <a:cs typeface="Calibri" panose="020F0502020204030204" pitchFamily="34" charset="0"/>
              </a:rPr>
              <a:t>current</a:t>
            </a:r>
            <a:r>
              <a:rPr lang="it-IT" sz="1600" dirty="0">
                <a:effectLst/>
                <a:cs typeface="Calibri" panose="020F0502020204030204" pitchFamily="34" charset="0"/>
              </a:rPr>
              <a:t> account deficit </a:t>
            </a:r>
            <a:r>
              <a:rPr lang="it-IT" sz="1600" dirty="0" err="1">
                <a:effectLst/>
                <a:cs typeface="Calibri" panose="020F0502020204030204" pitchFamily="34" charset="0"/>
              </a:rPr>
              <a:t>that</a:t>
            </a:r>
            <a:r>
              <a:rPr lang="it-IT" sz="1600" dirty="0">
                <a:effectLst/>
                <a:cs typeface="Calibri" panose="020F0502020204030204" pitchFamily="34" charset="0"/>
              </a:rPr>
              <a:t> </a:t>
            </a:r>
            <a:r>
              <a:rPr lang="it-IT" sz="1600" dirty="0" err="1">
                <a:effectLst/>
                <a:cs typeface="Calibri" panose="020F0502020204030204" pitchFamily="34" charset="0"/>
              </a:rPr>
              <a:t>is</a:t>
            </a:r>
            <a:r>
              <a:rPr lang="it-IT" sz="1600" dirty="0">
                <a:effectLst/>
                <a:cs typeface="Calibri" panose="020F0502020204030204" pitchFamily="34" charset="0"/>
              </a:rPr>
              <a:t> 5 </a:t>
            </a:r>
            <a:r>
              <a:rPr lang="it-IT" sz="1600" dirty="0" err="1">
                <a:effectLst/>
                <a:cs typeface="Calibri" panose="020F0502020204030204" pitchFamily="34" charset="0"/>
              </a:rPr>
              <a:t>percent</a:t>
            </a:r>
            <a:r>
              <a:rPr lang="it-IT" sz="1600" dirty="0">
                <a:effectLst/>
                <a:cs typeface="Calibri" panose="020F0502020204030204" pitchFamily="34" charset="0"/>
              </a:rPr>
              <a:t> of </a:t>
            </a:r>
            <a:r>
              <a:rPr lang="it-IT" sz="1600" dirty="0" err="1">
                <a:effectLst/>
                <a:cs typeface="Calibri" panose="020F0502020204030204" pitchFamily="34" charset="0"/>
              </a:rPr>
              <a:t>its</a:t>
            </a:r>
            <a:r>
              <a:rPr lang="it-IT" sz="1600" dirty="0">
                <a:effectLst/>
                <a:cs typeface="Calibri" panose="020F0502020204030204" pitchFamily="34" charset="0"/>
              </a:rPr>
              <a:t> </a:t>
            </a:r>
            <a:r>
              <a:rPr lang="it-IT" sz="1600" dirty="0" err="1">
                <a:effectLst/>
                <a:cs typeface="Calibri" panose="020F0502020204030204" pitchFamily="34" charset="0"/>
              </a:rPr>
              <a:t>initial</a:t>
            </a:r>
            <a:r>
              <a:rPr lang="it-IT" sz="1600" dirty="0">
                <a:effectLst/>
                <a:cs typeface="Calibri" panose="020F0502020204030204" pitchFamily="34" charset="0"/>
              </a:rPr>
              <a:t> GNP, </a:t>
            </a:r>
            <a:r>
              <a:rPr lang="it-IT" sz="1600" dirty="0" err="1">
                <a:effectLst/>
                <a:cs typeface="Calibri" panose="020F0502020204030204" pitchFamily="34" charset="0"/>
              </a:rPr>
              <a:t>when</a:t>
            </a:r>
            <a:r>
              <a:rPr lang="it-IT" sz="1600" dirty="0">
                <a:effectLst/>
                <a:cs typeface="Calibri" panose="020F0502020204030204" pitchFamily="34" charset="0"/>
              </a:rPr>
              <a:t> </a:t>
            </a:r>
            <a:r>
              <a:rPr lang="it-IT" sz="1600" dirty="0" err="1">
                <a:effectLst/>
                <a:cs typeface="Calibri" panose="020F0502020204030204" pitchFamily="34" charset="0"/>
              </a:rPr>
              <a:t>suddenly</a:t>
            </a:r>
            <a:r>
              <a:rPr lang="it-IT" sz="1600" dirty="0">
                <a:effectLst/>
                <a:cs typeface="Calibri" panose="020F0502020204030204" pitchFamily="34" charset="0"/>
              </a:rPr>
              <a:t> </a:t>
            </a:r>
            <a:r>
              <a:rPr lang="it-IT" sz="1600" dirty="0" err="1">
                <a:effectLst/>
                <a:cs typeface="Calibri" panose="020F0502020204030204" pitchFamily="34" charset="0"/>
              </a:rPr>
              <a:t>foreig</a:t>
            </a:r>
            <a:r>
              <a:rPr lang="it-IT" sz="1600" dirty="0">
                <a:effectLst/>
                <a:cs typeface="Calibri" panose="020F0502020204030204" pitchFamily="34" charset="0"/>
              </a:rPr>
              <a:t> </a:t>
            </a:r>
            <a:r>
              <a:rPr lang="it-IT" sz="1600" dirty="0" err="1">
                <a:effectLst/>
                <a:cs typeface="Calibri" panose="020F0502020204030204" pitchFamily="34" charset="0"/>
              </a:rPr>
              <a:t>lenders</a:t>
            </a:r>
            <a:r>
              <a:rPr lang="it-IT" sz="1600" dirty="0">
                <a:effectLst/>
                <a:cs typeface="Calibri" panose="020F0502020204030204" pitchFamily="34" charset="0"/>
              </a:rPr>
              <a:t> </a:t>
            </a:r>
            <a:r>
              <a:rPr lang="it-IT" sz="1600" dirty="0" err="1">
                <a:effectLst/>
                <a:cs typeface="Calibri" panose="020F0502020204030204" pitchFamily="34" charset="0"/>
              </a:rPr>
              <a:t>become</a:t>
            </a:r>
            <a:r>
              <a:rPr lang="it-IT" sz="1600" dirty="0">
                <a:effectLst/>
                <a:cs typeface="Calibri" panose="020F0502020204030204" pitchFamily="34" charset="0"/>
              </a:rPr>
              <a:t> </a:t>
            </a:r>
            <a:r>
              <a:rPr lang="it-IT" sz="1600" dirty="0" err="1">
                <a:effectLst/>
                <a:cs typeface="Calibri" panose="020F0502020204030204" pitchFamily="34" charset="0"/>
              </a:rPr>
              <a:t>fearful</a:t>
            </a:r>
            <a:r>
              <a:rPr lang="it-IT" sz="1600" dirty="0">
                <a:effectLst/>
                <a:cs typeface="Calibri" panose="020F0502020204030204" pitchFamily="34" charset="0"/>
              </a:rPr>
              <a:t> of default and </a:t>
            </a:r>
            <a:r>
              <a:rPr lang="it-IT" sz="1600" dirty="0" err="1">
                <a:effectLst/>
                <a:cs typeface="Calibri" panose="020F0502020204030204" pitchFamily="34" charset="0"/>
              </a:rPr>
              <a:t>cut</a:t>
            </a:r>
            <a:r>
              <a:rPr lang="it-IT" sz="1600" dirty="0">
                <a:effectLst/>
                <a:cs typeface="Calibri" panose="020F0502020204030204" pitchFamily="34" charset="0"/>
              </a:rPr>
              <a:t> off </a:t>
            </a:r>
            <a:r>
              <a:rPr lang="it-IT" sz="1600" dirty="0" err="1">
                <a:effectLst/>
                <a:cs typeface="Calibri" panose="020F0502020204030204" pitchFamily="34" charset="0"/>
              </a:rPr>
              <a:t>all</a:t>
            </a:r>
            <a:r>
              <a:rPr lang="it-IT" sz="1600" dirty="0">
                <a:effectLst/>
                <a:cs typeface="Calibri" panose="020F0502020204030204" pitchFamily="34" charset="0"/>
              </a:rPr>
              <a:t> new </a:t>
            </a:r>
            <a:r>
              <a:rPr lang="it-IT" sz="1600" dirty="0" err="1">
                <a:effectLst/>
                <a:cs typeface="Calibri" panose="020F0502020204030204" pitchFamily="34" charset="0"/>
              </a:rPr>
              <a:t>loans</a:t>
            </a:r>
            <a:r>
              <a:rPr lang="it-IT" sz="1600" dirty="0">
                <a:effectLst/>
                <a:cs typeface="Calibri" panose="020F0502020204030204" pitchFamily="34" charset="0"/>
              </a:rPr>
              <a:t>. </a:t>
            </a:r>
            <a:r>
              <a:rPr lang="it-IT" sz="1600" dirty="0" err="1">
                <a:effectLst/>
                <a:cs typeface="Calibri" panose="020F0502020204030204" pitchFamily="34" charset="0"/>
              </a:rPr>
              <a:t>Since</a:t>
            </a:r>
            <a:r>
              <a:rPr lang="it-IT" sz="1600" dirty="0">
                <a:effectLst/>
                <a:cs typeface="Calibri" panose="020F0502020204030204" pitchFamily="34" charset="0"/>
              </a:rPr>
              <a:t> </a:t>
            </a:r>
            <a:r>
              <a:rPr lang="it-IT" sz="1600" dirty="0" err="1">
                <a:effectLst/>
                <a:cs typeface="Calibri" panose="020F0502020204030204" pitchFamily="34" charset="0"/>
              </a:rPr>
              <a:t>this</a:t>
            </a:r>
            <a:r>
              <a:rPr lang="it-IT" sz="1600" dirty="0">
                <a:effectLst/>
                <a:cs typeface="Calibri" panose="020F0502020204030204" pitchFamily="34" charset="0"/>
              </a:rPr>
              <a:t> action </a:t>
            </a:r>
            <a:r>
              <a:rPr lang="it-IT" sz="1600" dirty="0" err="1">
                <a:effectLst/>
                <a:cs typeface="Calibri" panose="020F0502020204030204" pitchFamily="34" charset="0"/>
              </a:rPr>
              <a:t>forces</a:t>
            </a:r>
            <a:r>
              <a:rPr lang="it-IT" sz="1600" dirty="0">
                <a:effectLst/>
                <a:cs typeface="Calibri" panose="020F0502020204030204" pitchFamily="34" charset="0"/>
              </a:rPr>
              <a:t> the </a:t>
            </a:r>
            <a:r>
              <a:rPr lang="it-IT" sz="1600" dirty="0" err="1">
                <a:effectLst/>
                <a:cs typeface="Calibri" panose="020F0502020204030204" pitchFamily="34" charset="0"/>
              </a:rPr>
              <a:t>current</a:t>
            </a:r>
            <a:r>
              <a:rPr lang="it-IT" sz="1600" dirty="0">
                <a:effectLst/>
                <a:cs typeface="Calibri" panose="020F0502020204030204" pitchFamily="34" charset="0"/>
              </a:rPr>
              <a:t> account balance to be </a:t>
            </a:r>
            <a:r>
              <a:rPr lang="it-IT" sz="1600" dirty="0" err="1">
                <a:effectLst/>
                <a:cs typeface="Calibri" panose="020F0502020204030204" pitchFamily="34" charset="0"/>
              </a:rPr>
              <a:t>at</a:t>
            </a:r>
            <a:r>
              <a:rPr lang="it-IT" sz="1600" dirty="0">
                <a:effectLst/>
                <a:cs typeface="Calibri" panose="020F0502020204030204" pitchFamily="34" charset="0"/>
              </a:rPr>
              <a:t> </a:t>
            </a:r>
            <a:r>
              <a:rPr lang="it-IT" sz="1600" dirty="0" err="1">
                <a:effectLst/>
                <a:cs typeface="Calibri" panose="020F0502020204030204" pitchFamily="34" charset="0"/>
              </a:rPr>
              <a:t>least</a:t>
            </a:r>
            <a:r>
              <a:rPr lang="it-IT" sz="1600" dirty="0">
                <a:effectLst/>
                <a:cs typeface="Calibri" panose="020F0502020204030204" pitchFamily="34" charset="0"/>
              </a:rPr>
              <a:t> zero (CA </a:t>
            </a:r>
            <a:r>
              <a:rPr lang="it-IT" sz="1600" dirty="0">
                <a:cs typeface="Calibri" panose="020F0502020204030204" pitchFamily="34" charset="0"/>
              </a:rPr>
              <a:t>≥</a:t>
            </a:r>
            <a:r>
              <a:rPr lang="it-IT" sz="1600" dirty="0">
                <a:effectLst/>
                <a:cs typeface="Calibri" panose="020F0502020204030204" pitchFamily="34" charset="0"/>
              </a:rPr>
              <a:t> 0), the </a:t>
            </a:r>
            <a:r>
              <a:rPr lang="it-IT" sz="1600" dirty="0" err="1">
                <a:effectLst/>
                <a:cs typeface="Calibri" panose="020F0502020204030204" pitchFamily="34" charset="0"/>
              </a:rPr>
              <a:t>identity</a:t>
            </a:r>
            <a:r>
              <a:rPr lang="it-IT" sz="1600" dirty="0">
                <a:effectLst/>
                <a:cs typeface="Calibri" panose="020F0502020204030204" pitchFamily="34" charset="0"/>
              </a:rPr>
              <a:t> </a:t>
            </a:r>
            <a:r>
              <a:rPr lang="it-IT" sz="1600" dirty="0" err="1">
                <a:effectLst/>
                <a:cs typeface="Calibri" panose="020F0502020204030204" pitchFamily="34" charset="0"/>
              </a:rPr>
              <a:t>S</a:t>
            </a:r>
            <a:r>
              <a:rPr lang="it-IT" sz="1600" dirty="0">
                <a:effectLst/>
                <a:cs typeface="Calibri" panose="020F0502020204030204" pitchFamily="34" charset="0"/>
              </a:rPr>
              <a:t> - I = CA </a:t>
            </a:r>
            <a:r>
              <a:rPr lang="it-IT" sz="1600" dirty="0" err="1">
                <a:effectLst/>
                <a:cs typeface="Calibri" panose="020F0502020204030204" pitchFamily="34" charset="0"/>
              </a:rPr>
              <a:t>tells</a:t>
            </a:r>
            <a:r>
              <a:rPr lang="it-IT" sz="1600" dirty="0">
                <a:effectLst/>
                <a:cs typeface="Calibri" panose="020F0502020204030204" pitchFamily="34" charset="0"/>
              </a:rPr>
              <a:t> </a:t>
            </a:r>
            <a:r>
              <a:rPr lang="it-IT" sz="1600" dirty="0" err="1">
                <a:effectLst/>
                <a:cs typeface="Calibri" panose="020F0502020204030204" pitchFamily="34" charset="0"/>
              </a:rPr>
              <a:t>us</a:t>
            </a:r>
            <a:r>
              <a:rPr lang="it-IT" sz="1600" dirty="0">
                <a:cs typeface="Calibri" panose="020F0502020204030204" pitchFamily="34" charset="0"/>
              </a:rPr>
              <a:t> </a:t>
            </a:r>
            <a:r>
              <a:rPr lang="it-IT" sz="1600" dirty="0" err="1">
                <a:effectLst/>
                <a:cs typeface="Calibri" panose="020F0502020204030204" pitchFamily="34" charset="0"/>
              </a:rPr>
              <a:t>that</a:t>
            </a:r>
            <a:r>
              <a:rPr lang="it-IT" sz="1600" dirty="0">
                <a:effectLst/>
                <a:cs typeface="Calibri" panose="020F0502020204030204" pitchFamily="34" charset="0"/>
              </a:rPr>
              <a:t> </a:t>
            </a:r>
            <a:r>
              <a:rPr lang="it-IT" sz="1600" dirty="0" err="1">
                <a:effectLst/>
                <a:cs typeface="Calibri" panose="020F0502020204030204" pitchFamily="34" charset="0"/>
              </a:rPr>
              <a:t>through</a:t>
            </a:r>
            <a:r>
              <a:rPr lang="it-IT" sz="1600" dirty="0">
                <a:effectLst/>
                <a:cs typeface="Calibri" panose="020F0502020204030204" pitchFamily="34" charset="0"/>
              </a:rPr>
              <a:t> some </a:t>
            </a:r>
            <a:r>
              <a:rPr lang="it-IT" sz="1600" dirty="0" err="1">
                <a:effectLst/>
                <a:cs typeface="Calibri" panose="020F0502020204030204" pitchFamily="34" charset="0"/>
              </a:rPr>
              <a:t>combination</a:t>
            </a:r>
            <a:r>
              <a:rPr lang="it-IT" sz="1600" dirty="0">
                <a:effectLst/>
                <a:cs typeface="Calibri" panose="020F0502020204030204" pitchFamily="34" charset="0"/>
              </a:rPr>
              <a:t> of a </a:t>
            </a:r>
            <a:r>
              <a:rPr lang="it-IT" sz="1600" dirty="0" err="1">
                <a:effectLst/>
                <a:cs typeface="Calibri" panose="020F0502020204030204" pitchFamily="34" charset="0"/>
              </a:rPr>
              <a:t>fall</a:t>
            </a:r>
            <a:r>
              <a:rPr lang="it-IT" sz="1600" dirty="0">
                <a:effectLst/>
                <a:cs typeface="Calibri" panose="020F0502020204030204" pitchFamily="34" charset="0"/>
              </a:rPr>
              <a:t> in investment or a rise in </a:t>
            </a:r>
            <a:r>
              <a:rPr lang="it-IT" sz="1600" dirty="0" err="1">
                <a:effectLst/>
                <a:cs typeface="Calibri" panose="020F0502020204030204" pitchFamily="34" charset="0"/>
              </a:rPr>
              <a:t>saving</a:t>
            </a:r>
            <a:r>
              <a:rPr lang="it-IT" sz="1600" dirty="0">
                <a:effectLst/>
                <a:cs typeface="Calibri" panose="020F0502020204030204" pitchFamily="34" charset="0"/>
              </a:rPr>
              <a:t>, </a:t>
            </a:r>
            <a:r>
              <a:rPr lang="it-IT" sz="1600" dirty="0" err="1">
                <a:effectLst/>
                <a:cs typeface="Calibri" panose="020F0502020204030204" pitchFamily="34" charset="0"/>
              </a:rPr>
              <a:t>S</a:t>
            </a:r>
            <a:r>
              <a:rPr lang="it-IT" sz="1600" dirty="0">
                <a:effectLst/>
                <a:cs typeface="Calibri" panose="020F0502020204030204" pitchFamily="34" charset="0"/>
              </a:rPr>
              <a:t> - I must </a:t>
            </a:r>
            <a:r>
              <a:rPr lang="it-IT" sz="1600" dirty="0" err="1">
                <a:effectLst/>
                <a:cs typeface="Calibri" panose="020F0502020204030204" pitchFamily="34" charset="0"/>
              </a:rPr>
              <a:t>immediately</a:t>
            </a:r>
            <a:r>
              <a:rPr lang="it-IT" sz="1600" dirty="0">
                <a:effectLst/>
                <a:cs typeface="Calibri" panose="020F0502020204030204" pitchFamily="34" charset="0"/>
              </a:rPr>
              <a:t> rise by </a:t>
            </a:r>
            <a:r>
              <a:rPr lang="it-IT" sz="1600" dirty="0" err="1">
                <a:effectLst/>
                <a:cs typeface="Calibri" panose="020F0502020204030204" pitchFamily="34" charset="0"/>
              </a:rPr>
              <a:t>at</a:t>
            </a:r>
            <a:r>
              <a:rPr lang="it-IT" sz="1600" dirty="0">
                <a:effectLst/>
                <a:cs typeface="Calibri" panose="020F0502020204030204" pitchFamily="34" charset="0"/>
              </a:rPr>
              <a:t> </a:t>
            </a:r>
            <a:r>
              <a:rPr lang="it-IT" sz="1600" dirty="0" err="1">
                <a:effectLst/>
                <a:cs typeface="Calibri" panose="020F0502020204030204" pitchFamily="34" charset="0"/>
              </a:rPr>
              <a:t>least</a:t>
            </a:r>
            <a:r>
              <a:rPr lang="it-IT" sz="1600" dirty="0">
                <a:effectLst/>
                <a:cs typeface="Calibri" panose="020F0502020204030204" pitchFamily="34" charset="0"/>
              </a:rPr>
              <a:t> 5 </a:t>
            </a:r>
            <a:r>
              <a:rPr lang="it-IT" sz="1600" dirty="0" err="1">
                <a:effectLst/>
                <a:cs typeface="Calibri" panose="020F0502020204030204" pitchFamily="34" charset="0"/>
              </a:rPr>
              <a:t>percent</a:t>
            </a:r>
            <a:r>
              <a:rPr lang="it-IT" sz="1600" dirty="0">
                <a:effectLst/>
                <a:cs typeface="Calibri" panose="020F0502020204030204" pitchFamily="34" charset="0"/>
              </a:rPr>
              <a:t>. The </a:t>
            </a:r>
            <a:r>
              <a:rPr lang="it-IT" sz="1600" dirty="0" err="1">
                <a:effectLst/>
                <a:cs typeface="Calibri" panose="020F0502020204030204" pitchFamily="34" charset="0"/>
              </a:rPr>
              <a:t>required</a:t>
            </a:r>
            <a:r>
              <a:rPr lang="it-IT" sz="1600" dirty="0">
                <a:effectLst/>
                <a:cs typeface="Calibri" panose="020F0502020204030204" pitchFamily="34" charset="0"/>
              </a:rPr>
              <a:t> </a:t>
            </a:r>
            <a:r>
              <a:rPr lang="it-IT" sz="1600" dirty="0" err="1">
                <a:effectLst/>
                <a:cs typeface="Calibri" panose="020F0502020204030204" pitchFamily="34" charset="0"/>
              </a:rPr>
              <a:t>sharp</a:t>
            </a:r>
            <a:r>
              <a:rPr lang="it-IT" sz="1600" dirty="0">
                <a:effectLst/>
                <a:cs typeface="Calibri" panose="020F0502020204030204" pitchFamily="34" charset="0"/>
              </a:rPr>
              <a:t> </a:t>
            </a:r>
            <a:r>
              <a:rPr lang="it-IT" sz="1600" dirty="0" err="1">
                <a:effectLst/>
                <a:cs typeface="Calibri" panose="020F0502020204030204" pitchFamily="34" charset="0"/>
              </a:rPr>
              <a:t>fall</a:t>
            </a:r>
            <a:r>
              <a:rPr lang="it-IT" sz="1600" dirty="0">
                <a:effectLst/>
                <a:cs typeface="Calibri" panose="020F0502020204030204" pitchFamily="34" charset="0"/>
              </a:rPr>
              <a:t> in aggregate demand </a:t>
            </a:r>
            <a:r>
              <a:rPr lang="it-IT" sz="1600" dirty="0" err="1">
                <a:effectLst/>
                <a:cs typeface="Calibri" panose="020F0502020204030204" pitchFamily="34" charset="0"/>
              </a:rPr>
              <a:t>necessarily</a:t>
            </a:r>
            <a:r>
              <a:rPr lang="it-IT" sz="1600" dirty="0">
                <a:effectLst/>
                <a:cs typeface="Calibri" panose="020F0502020204030204" pitchFamily="34" charset="0"/>
              </a:rPr>
              <a:t> </a:t>
            </a:r>
            <a:r>
              <a:rPr lang="it-IT" sz="1600" dirty="0" err="1">
                <a:effectLst/>
                <a:cs typeface="Calibri" panose="020F0502020204030204" pitchFamily="34" charset="0"/>
              </a:rPr>
              <a:t>depresses</a:t>
            </a:r>
            <a:r>
              <a:rPr lang="it-IT" sz="1600" dirty="0">
                <a:effectLst/>
                <a:cs typeface="Calibri" panose="020F0502020204030204" pitchFamily="34" charset="0"/>
              </a:rPr>
              <a:t> the </a:t>
            </a:r>
            <a:r>
              <a:rPr lang="it-IT" sz="1600" dirty="0" err="1">
                <a:effectLst/>
                <a:cs typeface="Calibri" panose="020F0502020204030204" pitchFamily="34" charset="0"/>
              </a:rPr>
              <a:t>country’s</a:t>
            </a:r>
            <a:r>
              <a:rPr lang="it-IT" sz="1600" dirty="0">
                <a:effectLst/>
                <a:cs typeface="Calibri" panose="020F0502020204030204" pitchFamily="34" charset="0"/>
              </a:rPr>
              <a:t> output </a:t>
            </a:r>
            <a:r>
              <a:rPr lang="it-IT" sz="1600" dirty="0" err="1">
                <a:effectLst/>
                <a:cs typeface="Calibri" panose="020F0502020204030204" pitchFamily="34" charset="0"/>
              </a:rPr>
              <a:t>dramatically</a:t>
            </a:r>
            <a:r>
              <a:rPr lang="it-IT" sz="1600" dirty="0">
                <a:effectLst/>
                <a:cs typeface="Calibri" panose="020F0502020204030204" pitchFamily="34" charset="0"/>
              </a:rPr>
              <a:t>. </a:t>
            </a:r>
            <a:r>
              <a:rPr lang="it-IT" sz="1600" dirty="0" err="1">
                <a:effectLst/>
                <a:cs typeface="Calibri" panose="020F0502020204030204" pitchFamily="34" charset="0"/>
              </a:rPr>
              <a:t>Even</a:t>
            </a:r>
            <a:r>
              <a:rPr lang="it-IT" sz="1600" dirty="0">
                <a:effectLst/>
                <a:cs typeface="Calibri" panose="020F0502020204030204" pitchFamily="34" charset="0"/>
              </a:rPr>
              <a:t> </a:t>
            </a:r>
            <a:r>
              <a:rPr lang="it-IT" sz="1600" dirty="0" err="1">
                <a:effectLst/>
                <a:cs typeface="Calibri" panose="020F0502020204030204" pitchFamily="34" charset="0"/>
              </a:rPr>
              <a:t>if</a:t>
            </a:r>
            <a:r>
              <a:rPr lang="it-IT" sz="1600" dirty="0">
                <a:effectLst/>
                <a:cs typeface="Calibri" panose="020F0502020204030204" pitchFamily="34" charset="0"/>
              </a:rPr>
              <a:t> the country </a:t>
            </a:r>
            <a:r>
              <a:rPr lang="it-IT" sz="1600" dirty="0" err="1">
                <a:effectLst/>
                <a:cs typeface="Calibri" panose="020F0502020204030204" pitchFamily="34" charset="0"/>
              </a:rPr>
              <a:t>were</a:t>
            </a:r>
            <a:r>
              <a:rPr lang="it-IT" sz="1600" dirty="0">
                <a:effectLst/>
                <a:cs typeface="Calibri" panose="020F0502020204030204" pitchFamily="34" charset="0"/>
              </a:rPr>
              <a:t> </a:t>
            </a:r>
            <a:r>
              <a:rPr lang="it-IT" sz="1600" dirty="0" err="1">
                <a:effectLst/>
                <a:cs typeface="Calibri" panose="020F0502020204030204" pitchFamily="34" charset="0"/>
              </a:rPr>
              <a:t>not</a:t>
            </a:r>
            <a:r>
              <a:rPr lang="it-IT" sz="1600" dirty="0">
                <a:cs typeface="Calibri" panose="020F0502020204030204" pitchFamily="34" charset="0"/>
              </a:rPr>
              <a:t> </a:t>
            </a:r>
            <a:r>
              <a:rPr lang="it-IT" sz="1600" dirty="0">
                <a:effectLst/>
                <a:cs typeface="Calibri" panose="020F0502020204030204" pitchFamily="34" charset="0"/>
              </a:rPr>
              <a:t>on the verge of default </a:t>
            </a:r>
            <a:r>
              <a:rPr lang="it-IT" sz="1600" dirty="0" err="1">
                <a:effectLst/>
                <a:cs typeface="Calibri" panose="020F0502020204030204" pitchFamily="34" charset="0"/>
              </a:rPr>
              <a:t>initially</a:t>
            </a:r>
            <a:r>
              <a:rPr lang="it-IT" sz="1600" dirty="0">
                <a:effectLst/>
                <a:cs typeface="Calibri" panose="020F0502020204030204" pitchFamily="34" charset="0"/>
              </a:rPr>
              <a:t>—</a:t>
            </a:r>
            <a:r>
              <a:rPr lang="it-IT" sz="1600" dirty="0" err="1">
                <a:effectLst/>
                <a:cs typeface="Calibri" panose="020F0502020204030204" pitchFamily="34" charset="0"/>
              </a:rPr>
              <a:t>imagine</a:t>
            </a:r>
            <a:r>
              <a:rPr lang="it-IT" sz="1600" dirty="0">
                <a:effectLst/>
                <a:cs typeface="Calibri" panose="020F0502020204030204" pitchFamily="34" charset="0"/>
              </a:rPr>
              <a:t> </a:t>
            </a:r>
            <a:r>
              <a:rPr lang="it-IT" sz="1600" dirty="0" err="1">
                <a:effectLst/>
                <a:cs typeface="Calibri" panose="020F0502020204030204" pitchFamily="34" charset="0"/>
              </a:rPr>
              <a:t>that</a:t>
            </a:r>
            <a:r>
              <a:rPr lang="it-IT" sz="1600" dirty="0">
                <a:effectLst/>
                <a:cs typeface="Calibri" panose="020F0502020204030204" pitchFamily="34" charset="0"/>
              </a:rPr>
              <a:t> </a:t>
            </a:r>
            <a:r>
              <a:rPr lang="it-IT" sz="1600" dirty="0" err="1">
                <a:effectLst/>
                <a:cs typeface="Calibri" panose="020F0502020204030204" pitchFamily="34" charset="0"/>
              </a:rPr>
              <a:t>foreign</a:t>
            </a:r>
            <a:r>
              <a:rPr lang="it-IT" sz="1600" dirty="0">
                <a:effectLst/>
                <a:cs typeface="Calibri" panose="020F0502020204030204" pitchFamily="34" charset="0"/>
              </a:rPr>
              <a:t> </a:t>
            </a:r>
            <a:r>
              <a:rPr lang="it-IT" sz="1600" dirty="0" err="1">
                <a:effectLst/>
                <a:cs typeface="Calibri" panose="020F0502020204030204" pitchFamily="34" charset="0"/>
              </a:rPr>
              <a:t>lenders</a:t>
            </a:r>
            <a:r>
              <a:rPr lang="it-IT" sz="1600" dirty="0">
                <a:effectLst/>
                <a:cs typeface="Calibri" panose="020F0502020204030204" pitchFamily="34" charset="0"/>
              </a:rPr>
              <a:t> </a:t>
            </a:r>
            <a:r>
              <a:rPr lang="it-IT" sz="1600" dirty="0" err="1">
                <a:effectLst/>
                <a:cs typeface="Calibri" panose="020F0502020204030204" pitchFamily="34" charset="0"/>
              </a:rPr>
              <a:t>were</a:t>
            </a:r>
            <a:r>
              <a:rPr lang="it-IT" sz="1600" dirty="0">
                <a:effectLst/>
                <a:cs typeface="Calibri" panose="020F0502020204030204" pitchFamily="34" charset="0"/>
              </a:rPr>
              <a:t> </a:t>
            </a:r>
            <a:r>
              <a:rPr lang="it-IT" sz="1600" dirty="0" err="1">
                <a:effectLst/>
                <a:cs typeface="Calibri" panose="020F0502020204030204" pitchFamily="34" charset="0"/>
              </a:rPr>
              <a:t>originally</a:t>
            </a:r>
            <a:r>
              <a:rPr lang="it-IT" sz="1600" dirty="0">
                <a:effectLst/>
                <a:cs typeface="Calibri" panose="020F0502020204030204" pitchFamily="34" charset="0"/>
              </a:rPr>
              <a:t> </a:t>
            </a:r>
            <a:r>
              <a:rPr lang="it-IT" sz="1600" dirty="0" err="1">
                <a:effectLst/>
                <a:cs typeface="Calibri" panose="020F0502020204030204" pitchFamily="34" charset="0"/>
              </a:rPr>
              <a:t>seized</a:t>
            </a:r>
            <a:r>
              <a:rPr lang="it-IT" sz="1600" dirty="0">
                <a:cs typeface="Calibri" panose="020F0502020204030204" pitchFamily="34" charset="0"/>
              </a:rPr>
              <a:t> </a:t>
            </a:r>
            <a:r>
              <a:rPr lang="it-IT" sz="1600" dirty="0">
                <a:effectLst/>
                <a:cs typeface="Calibri" panose="020F0502020204030204" pitchFamily="34" charset="0"/>
              </a:rPr>
              <a:t>by a </a:t>
            </a:r>
            <a:r>
              <a:rPr lang="it-IT" sz="1600" dirty="0" err="1">
                <a:effectLst/>
                <a:cs typeface="Calibri" panose="020F0502020204030204" pitchFamily="34" charset="0"/>
              </a:rPr>
              <a:t>sudden</a:t>
            </a:r>
            <a:r>
              <a:rPr lang="it-IT" sz="1600" dirty="0">
                <a:effectLst/>
                <a:cs typeface="Calibri" panose="020F0502020204030204" pitchFamily="34" charset="0"/>
              </a:rPr>
              <a:t> </a:t>
            </a:r>
            <a:r>
              <a:rPr lang="it-IT" sz="1600" dirty="0" err="1">
                <a:effectLst/>
                <a:cs typeface="Calibri" panose="020F0502020204030204" pitchFamily="34" charset="0"/>
              </a:rPr>
              <a:t>irrational</a:t>
            </a:r>
            <a:r>
              <a:rPr lang="it-IT" sz="1600" dirty="0">
                <a:effectLst/>
                <a:cs typeface="Calibri" panose="020F0502020204030204" pitchFamily="34" charset="0"/>
              </a:rPr>
              <a:t> </a:t>
            </a:r>
            <a:r>
              <a:rPr lang="it-IT" sz="1600" dirty="0" err="1">
                <a:effectLst/>
                <a:cs typeface="Calibri" panose="020F0502020204030204" pitchFamily="34" charset="0"/>
              </a:rPr>
              <a:t>panic</a:t>
            </a:r>
            <a:r>
              <a:rPr lang="it-IT" sz="1600" dirty="0">
                <a:effectLst/>
                <a:cs typeface="Calibri" panose="020F0502020204030204" pitchFamily="34" charset="0"/>
              </a:rPr>
              <a:t>—the </a:t>
            </a:r>
            <a:r>
              <a:rPr lang="it-IT" sz="1600" dirty="0" err="1">
                <a:effectLst/>
                <a:cs typeface="Calibri" panose="020F0502020204030204" pitchFamily="34" charset="0"/>
              </a:rPr>
              <a:t>harsh</a:t>
            </a:r>
            <a:r>
              <a:rPr lang="it-IT" sz="1600" dirty="0">
                <a:effectLst/>
                <a:cs typeface="Calibri" panose="020F0502020204030204" pitchFamily="34" charset="0"/>
              </a:rPr>
              <a:t> </a:t>
            </a:r>
            <a:r>
              <a:rPr lang="it-IT" sz="1600" dirty="0" err="1">
                <a:effectLst/>
                <a:cs typeface="Calibri" panose="020F0502020204030204" pitchFamily="34" charset="0"/>
              </a:rPr>
              <a:t>contraction</a:t>
            </a:r>
            <a:r>
              <a:rPr lang="it-IT" sz="1600" dirty="0">
                <a:effectLst/>
                <a:cs typeface="Calibri" panose="020F0502020204030204" pitchFamily="34" charset="0"/>
              </a:rPr>
              <a:t> in output </a:t>
            </a:r>
            <a:r>
              <a:rPr lang="it-IT" sz="1600" dirty="0" err="1">
                <a:effectLst/>
                <a:cs typeface="Calibri" panose="020F0502020204030204" pitchFamily="34" charset="0"/>
              </a:rPr>
              <a:t>that</a:t>
            </a:r>
            <a:r>
              <a:rPr lang="it-IT" sz="1600" dirty="0">
                <a:effectLst/>
                <a:cs typeface="Calibri" panose="020F0502020204030204" pitchFamily="34" charset="0"/>
              </a:rPr>
              <a:t> the country </a:t>
            </a:r>
            <a:r>
              <a:rPr lang="it-IT" sz="1600" dirty="0" err="1">
                <a:effectLst/>
                <a:cs typeface="Calibri" panose="020F0502020204030204" pitchFamily="34" charset="0"/>
              </a:rPr>
              <a:t>would</a:t>
            </a:r>
            <a:r>
              <a:rPr lang="it-IT" sz="1600" dirty="0">
                <a:cs typeface="Calibri" panose="020F0502020204030204" pitchFamily="34" charset="0"/>
              </a:rPr>
              <a:t> </a:t>
            </a:r>
            <a:r>
              <a:rPr lang="it-IT" sz="1600" dirty="0" err="1">
                <a:effectLst/>
                <a:cs typeface="Calibri" panose="020F0502020204030204" pitchFamily="34" charset="0"/>
              </a:rPr>
              <a:t>suffer</a:t>
            </a:r>
            <a:r>
              <a:rPr lang="it-IT" sz="1600" dirty="0">
                <a:effectLst/>
                <a:cs typeface="Calibri" panose="020F0502020204030204" pitchFamily="34" charset="0"/>
              </a:rPr>
              <a:t> </a:t>
            </a:r>
            <a:r>
              <a:rPr lang="it-IT" sz="1600" dirty="0" err="1">
                <a:effectLst/>
                <a:cs typeface="Calibri" panose="020F0502020204030204" pitchFamily="34" charset="0"/>
              </a:rPr>
              <a:t>would</a:t>
            </a:r>
            <a:r>
              <a:rPr lang="it-IT" sz="1600" dirty="0">
                <a:effectLst/>
                <a:cs typeface="Calibri" panose="020F0502020204030204" pitchFamily="34" charset="0"/>
              </a:rPr>
              <a:t> make default a </a:t>
            </a:r>
            <a:r>
              <a:rPr lang="it-IT" sz="1600" dirty="0" err="1">
                <a:effectLst/>
                <a:cs typeface="Calibri" panose="020F0502020204030204" pitchFamily="34" charset="0"/>
              </a:rPr>
              <a:t>real</a:t>
            </a:r>
            <a:r>
              <a:rPr lang="it-IT" sz="1600" dirty="0">
                <a:effectLst/>
                <a:cs typeface="Calibri" panose="020F0502020204030204" pitchFamily="34" charset="0"/>
              </a:rPr>
              <a:t> </a:t>
            </a:r>
            <a:r>
              <a:rPr lang="it-IT" sz="1600" dirty="0" err="1">
                <a:effectLst/>
                <a:cs typeface="Calibri" panose="020F0502020204030204" pitchFamily="34" charset="0"/>
              </a:rPr>
              <a:t>possibility</a:t>
            </a:r>
            <a:r>
              <a:rPr lang="it-IT" sz="1600" dirty="0">
                <a:effectLst/>
                <a:cs typeface="Calibri" panose="020F0502020204030204" pitchFamily="34" charset="0"/>
              </a:rPr>
              <a:t>.</a:t>
            </a:r>
          </a:p>
          <a:p>
            <a:pPr marL="285750" indent="-285750">
              <a:buFont typeface="Arial" panose="020B0604020202020204" pitchFamily="34" charset="0"/>
              <a:buChar char="•"/>
            </a:pPr>
            <a:endParaRPr lang="it-IT" sz="1600" dirty="0">
              <a:cs typeface="Calibri" panose="020F0502020204030204" pitchFamily="34" charset="0"/>
            </a:endParaRPr>
          </a:p>
          <a:p>
            <a:pPr marL="285750" indent="-285750">
              <a:buFont typeface="Arial" panose="020B0604020202020204" pitchFamily="34" charset="0"/>
              <a:buChar char="•"/>
            </a:pPr>
            <a:r>
              <a:rPr lang="it-IT" sz="1600" dirty="0">
                <a:effectLst/>
                <a:cs typeface="Calibri" panose="020F0502020204030204" pitchFamily="34" charset="0"/>
              </a:rPr>
              <a:t>Foreign </a:t>
            </a:r>
            <a:r>
              <a:rPr lang="it-IT" sz="1600" dirty="0" err="1">
                <a:effectLst/>
                <a:cs typeface="Calibri" panose="020F0502020204030204" pitchFamily="34" charset="0"/>
              </a:rPr>
              <a:t>lenders</a:t>
            </a:r>
            <a:r>
              <a:rPr lang="it-IT" sz="1600" dirty="0">
                <a:effectLst/>
                <a:cs typeface="Calibri" panose="020F0502020204030204" pitchFamily="34" charset="0"/>
              </a:rPr>
              <a:t> </a:t>
            </a:r>
            <a:r>
              <a:rPr lang="it-IT" sz="1600" dirty="0" err="1">
                <a:effectLst/>
                <a:cs typeface="Calibri" panose="020F0502020204030204" pitchFamily="34" charset="0"/>
              </a:rPr>
              <a:t>will</a:t>
            </a:r>
            <a:r>
              <a:rPr lang="it-IT" sz="1600" dirty="0">
                <a:effectLst/>
                <a:cs typeface="Calibri" panose="020F0502020204030204" pitchFamily="34" charset="0"/>
              </a:rPr>
              <a:t> </a:t>
            </a:r>
            <a:r>
              <a:rPr lang="it-IT" sz="1600" dirty="0" err="1">
                <a:effectLst/>
                <a:cs typeface="Calibri" panose="020F0502020204030204" pitchFamily="34" charset="0"/>
              </a:rPr>
              <a:t>not</a:t>
            </a:r>
            <a:r>
              <a:rPr lang="it-IT" sz="1600" dirty="0">
                <a:effectLst/>
                <a:cs typeface="Calibri" panose="020F0502020204030204" pitchFamily="34" charset="0"/>
              </a:rPr>
              <a:t> </a:t>
            </a:r>
            <a:r>
              <a:rPr lang="it-IT" sz="1600" dirty="0" err="1">
                <a:effectLst/>
                <a:cs typeface="Calibri" panose="020F0502020204030204" pitchFamily="34" charset="0"/>
              </a:rPr>
              <a:t>only</a:t>
            </a:r>
            <a:r>
              <a:rPr lang="it-IT" sz="1600" dirty="0">
                <a:effectLst/>
                <a:cs typeface="Calibri" panose="020F0502020204030204" pitchFamily="34" charset="0"/>
              </a:rPr>
              <a:t> </a:t>
            </a:r>
            <a:r>
              <a:rPr lang="it-IT" sz="1600" dirty="0" err="1">
                <a:effectLst/>
                <a:cs typeface="Calibri" panose="020F0502020204030204" pitchFamily="34" charset="0"/>
              </a:rPr>
              <a:t>withhold</a:t>
            </a:r>
            <a:r>
              <a:rPr lang="it-IT" sz="1600" dirty="0">
                <a:effectLst/>
                <a:cs typeface="Calibri" panose="020F0502020204030204" pitchFamily="34" charset="0"/>
              </a:rPr>
              <a:t> new </a:t>
            </a:r>
            <a:r>
              <a:rPr lang="it-IT" sz="1600" dirty="0" err="1">
                <a:effectLst/>
                <a:cs typeface="Calibri" panose="020F0502020204030204" pitchFamily="34" charset="0"/>
              </a:rPr>
              <a:t>loans</a:t>
            </a:r>
            <a:r>
              <a:rPr lang="it-IT" sz="1600" dirty="0">
                <a:effectLst/>
                <a:cs typeface="Calibri" panose="020F0502020204030204" pitchFamily="34" charset="0"/>
              </a:rPr>
              <a:t> </a:t>
            </a:r>
            <a:r>
              <a:rPr lang="it-IT" sz="1600" dirty="0" err="1">
                <a:effectLst/>
                <a:cs typeface="Calibri" panose="020F0502020204030204" pitchFamily="34" charset="0"/>
              </a:rPr>
              <a:t>if</a:t>
            </a:r>
            <a:r>
              <a:rPr lang="it-IT" sz="1600" dirty="0">
                <a:effectLst/>
                <a:cs typeface="Calibri" panose="020F0502020204030204" pitchFamily="34" charset="0"/>
              </a:rPr>
              <a:t> </a:t>
            </a:r>
            <a:r>
              <a:rPr lang="it-IT" sz="1600" dirty="0" err="1">
                <a:effectLst/>
                <a:cs typeface="Calibri" panose="020F0502020204030204" pitchFamily="34" charset="0"/>
              </a:rPr>
              <a:t>they</a:t>
            </a:r>
            <a:r>
              <a:rPr lang="it-IT" sz="1600" dirty="0">
                <a:effectLst/>
                <a:cs typeface="Calibri" panose="020F0502020204030204" pitchFamily="34" charset="0"/>
              </a:rPr>
              <a:t> </a:t>
            </a:r>
            <a:r>
              <a:rPr lang="it-IT" sz="1600" dirty="0" err="1">
                <a:effectLst/>
                <a:cs typeface="Calibri" panose="020F0502020204030204" pitchFamily="34" charset="0"/>
              </a:rPr>
              <a:t>fear</a:t>
            </a:r>
            <a:r>
              <a:rPr lang="it-IT" sz="1600" dirty="0">
                <a:effectLst/>
                <a:cs typeface="Calibri" panose="020F0502020204030204" pitchFamily="34" charset="0"/>
              </a:rPr>
              <a:t> default, </a:t>
            </a:r>
            <a:r>
              <a:rPr lang="it-IT" sz="1600" dirty="0" err="1">
                <a:effectLst/>
                <a:cs typeface="Calibri" panose="020F0502020204030204" pitchFamily="34" charset="0"/>
              </a:rPr>
              <a:t>they</a:t>
            </a:r>
            <a:r>
              <a:rPr lang="it-IT" sz="1600" dirty="0">
                <a:cs typeface="Calibri" panose="020F0502020204030204" pitchFamily="34" charset="0"/>
              </a:rPr>
              <a:t> </a:t>
            </a:r>
            <a:r>
              <a:rPr lang="it-IT" sz="1600" dirty="0" err="1">
                <a:effectLst/>
                <a:cs typeface="Calibri" panose="020F0502020204030204" pitchFamily="34" charset="0"/>
              </a:rPr>
              <a:t>will</a:t>
            </a:r>
            <a:r>
              <a:rPr lang="it-IT" sz="1600" dirty="0">
                <a:effectLst/>
                <a:cs typeface="Calibri" panose="020F0502020204030204" pitchFamily="34" charset="0"/>
              </a:rPr>
              <a:t> </a:t>
            </a:r>
            <a:r>
              <a:rPr lang="it-IT" sz="1600" dirty="0" err="1">
                <a:effectLst/>
                <a:cs typeface="Calibri" panose="020F0502020204030204" pitchFamily="34" charset="0"/>
              </a:rPr>
              <a:t>naturally</a:t>
            </a:r>
            <a:r>
              <a:rPr lang="it-IT" sz="1600" dirty="0">
                <a:effectLst/>
                <a:cs typeface="Calibri" panose="020F0502020204030204" pitchFamily="34" charset="0"/>
              </a:rPr>
              <a:t> </a:t>
            </a:r>
            <a:r>
              <a:rPr lang="it-IT" sz="1600" dirty="0" err="1">
                <a:effectLst/>
                <a:cs typeface="Calibri" panose="020F0502020204030204" pitchFamily="34" charset="0"/>
              </a:rPr>
              <a:t>also</a:t>
            </a:r>
            <a:r>
              <a:rPr lang="it-IT" sz="1600" dirty="0">
                <a:effectLst/>
                <a:cs typeface="Calibri" panose="020F0502020204030204" pitchFamily="34" charset="0"/>
              </a:rPr>
              <a:t> </a:t>
            </a:r>
            <a:r>
              <a:rPr lang="it-IT" sz="1600" b="1" dirty="0" err="1">
                <a:effectLst/>
                <a:cs typeface="Calibri" panose="020F0502020204030204" pitchFamily="34" charset="0"/>
              </a:rPr>
              <a:t>try</a:t>
            </a:r>
            <a:r>
              <a:rPr lang="it-IT" sz="1600" b="1" dirty="0">
                <a:effectLst/>
                <a:cs typeface="Calibri" panose="020F0502020204030204" pitchFamily="34" charset="0"/>
              </a:rPr>
              <a:t> to </a:t>
            </a:r>
            <a:r>
              <a:rPr lang="it-IT" sz="1600" b="1" dirty="0" err="1">
                <a:effectLst/>
                <a:cs typeface="Calibri" panose="020F0502020204030204" pitchFamily="34" charset="0"/>
              </a:rPr>
              <a:t>get</a:t>
            </a:r>
            <a:r>
              <a:rPr lang="it-IT" sz="1600" b="1" dirty="0">
                <a:effectLst/>
                <a:cs typeface="Calibri" panose="020F0502020204030204" pitchFamily="34" charset="0"/>
              </a:rPr>
              <a:t> </a:t>
            </a:r>
            <a:r>
              <a:rPr lang="it-IT" sz="1600" b="1" dirty="0" err="1">
                <a:effectLst/>
                <a:cs typeface="Calibri" panose="020F0502020204030204" pitchFamily="34" charset="0"/>
              </a:rPr>
              <a:t>as</a:t>
            </a:r>
            <a:r>
              <a:rPr lang="it-IT" sz="1600" b="1" dirty="0">
                <a:effectLst/>
                <a:cs typeface="Calibri" panose="020F0502020204030204" pitchFamily="34" charset="0"/>
              </a:rPr>
              <a:t> </a:t>
            </a:r>
            <a:r>
              <a:rPr lang="it-IT" sz="1600" b="1" dirty="0" err="1">
                <a:effectLst/>
                <a:cs typeface="Calibri" panose="020F0502020204030204" pitchFamily="34" charset="0"/>
              </a:rPr>
              <a:t>much</a:t>
            </a:r>
            <a:r>
              <a:rPr lang="it-IT" sz="1600" b="1" dirty="0">
                <a:effectLst/>
                <a:cs typeface="Calibri" panose="020F0502020204030204" pitchFamily="34" charset="0"/>
              </a:rPr>
              <a:t> money out of the country </a:t>
            </a:r>
            <a:r>
              <a:rPr lang="it-IT" sz="1600" dirty="0" err="1">
                <a:effectLst/>
                <a:cs typeface="Calibri" panose="020F0502020204030204" pitchFamily="34" charset="0"/>
              </a:rPr>
              <a:t>as</a:t>
            </a:r>
            <a:r>
              <a:rPr lang="it-IT" sz="1600" dirty="0">
                <a:effectLst/>
                <a:cs typeface="Calibri" panose="020F0502020204030204" pitchFamily="34" charset="0"/>
              </a:rPr>
              <a:t> </a:t>
            </a:r>
            <a:r>
              <a:rPr lang="it-IT" sz="1600" dirty="0" err="1">
                <a:effectLst/>
                <a:cs typeface="Calibri" panose="020F0502020204030204" pitchFamily="34" charset="0"/>
              </a:rPr>
              <a:t>possible</a:t>
            </a:r>
            <a:r>
              <a:rPr lang="it-IT" sz="1600" dirty="0">
                <a:effectLst/>
                <a:cs typeface="Calibri" panose="020F0502020204030204" pitchFamily="34" charset="0"/>
              </a:rPr>
              <a:t> by </a:t>
            </a:r>
            <a:r>
              <a:rPr lang="it-IT" sz="1600" b="1" dirty="0" err="1">
                <a:effectLst/>
                <a:cs typeface="Calibri" panose="020F0502020204030204" pitchFamily="34" charset="0"/>
              </a:rPr>
              <a:t>demanding</a:t>
            </a:r>
            <a:r>
              <a:rPr lang="it-IT" sz="1600" b="1" dirty="0">
                <a:cs typeface="Calibri" panose="020F0502020204030204" pitchFamily="34" charset="0"/>
              </a:rPr>
              <a:t> </a:t>
            </a:r>
            <a:r>
              <a:rPr lang="it-IT" sz="1600" b="1" dirty="0">
                <a:effectLst/>
                <a:cs typeface="Calibri" panose="020F0502020204030204" pitchFamily="34" charset="0"/>
              </a:rPr>
              <a:t>the full </a:t>
            </a:r>
            <a:r>
              <a:rPr lang="it-IT" sz="1600" b="1" dirty="0" err="1">
                <a:effectLst/>
                <a:cs typeface="Calibri" panose="020F0502020204030204" pitchFamily="34" charset="0"/>
              </a:rPr>
              <a:t>repayment</a:t>
            </a:r>
            <a:r>
              <a:rPr lang="it-IT" sz="1600" b="1" dirty="0">
                <a:effectLst/>
                <a:cs typeface="Calibri" panose="020F0502020204030204" pitchFamily="34" charset="0"/>
              </a:rPr>
              <a:t> on </a:t>
            </a:r>
            <a:r>
              <a:rPr lang="it-IT" sz="1600" b="1" dirty="0" err="1">
                <a:effectLst/>
                <a:cs typeface="Calibri" panose="020F0502020204030204" pitchFamily="34" charset="0"/>
              </a:rPr>
              <a:t>any</a:t>
            </a:r>
            <a:r>
              <a:rPr lang="it-IT" sz="1600" b="1" dirty="0">
                <a:effectLst/>
                <a:cs typeface="Calibri" panose="020F0502020204030204" pitchFamily="34" charset="0"/>
              </a:rPr>
              <a:t> </a:t>
            </a:r>
            <a:r>
              <a:rPr lang="it-IT" sz="1600" b="1" dirty="0" err="1">
                <a:effectLst/>
                <a:cs typeface="Calibri" panose="020F0502020204030204" pitchFamily="34" charset="0"/>
              </a:rPr>
              <a:t>loans</a:t>
            </a:r>
            <a:r>
              <a:rPr lang="it-IT" sz="1600" b="1" dirty="0">
                <a:effectLst/>
                <a:cs typeface="Calibri" panose="020F0502020204030204" pitchFamily="34" charset="0"/>
              </a:rPr>
              <a:t> </a:t>
            </a:r>
            <a:r>
              <a:rPr lang="it-IT" sz="1600" dirty="0">
                <a:effectLst/>
                <a:cs typeface="Calibri" panose="020F0502020204030204" pitchFamily="34" charset="0"/>
              </a:rPr>
              <a:t>for </a:t>
            </a:r>
            <a:r>
              <a:rPr lang="it-IT" sz="1600" dirty="0" err="1">
                <a:effectLst/>
                <a:cs typeface="Calibri" panose="020F0502020204030204" pitchFamily="34" charset="0"/>
              </a:rPr>
              <a:t>which</a:t>
            </a:r>
            <a:r>
              <a:rPr lang="it-IT" sz="1600" dirty="0">
                <a:effectLst/>
                <a:cs typeface="Calibri" panose="020F0502020204030204" pitchFamily="34" charset="0"/>
              </a:rPr>
              <a:t> </a:t>
            </a:r>
            <a:r>
              <a:rPr lang="it-IT" sz="1600" dirty="0" err="1">
                <a:effectLst/>
                <a:cs typeface="Calibri" panose="020F0502020204030204" pitchFamily="34" charset="0"/>
              </a:rPr>
              <a:t>principal</a:t>
            </a:r>
            <a:r>
              <a:rPr lang="it-IT" sz="1600" dirty="0">
                <a:effectLst/>
                <a:cs typeface="Calibri" panose="020F0502020204030204" pitchFamily="34" charset="0"/>
              </a:rPr>
              <a:t> can be </a:t>
            </a:r>
            <a:r>
              <a:rPr lang="it-IT" sz="1600" dirty="0" err="1">
                <a:effectLst/>
                <a:cs typeface="Calibri" panose="020F0502020204030204" pitchFamily="34" charset="0"/>
              </a:rPr>
              <a:t>demanded</a:t>
            </a:r>
            <a:r>
              <a:rPr lang="it-IT" sz="1600" dirty="0">
                <a:effectLst/>
                <a:cs typeface="Calibri" panose="020F0502020204030204" pitchFamily="34" charset="0"/>
              </a:rPr>
              <a:t> on short </a:t>
            </a:r>
            <a:r>
              <a:rPr lang="it-IT" sz="1600" dirty="0" err="1">
                <a:effectLst/>
                <a:cs typeface="Calibri" panose="020F0502020204030204" pitchFamily="34" charset="0"/>
              </a:rPr>
              <a:t>notice</a:t>
            </a:r>
            <a:r>
              <a:rPr lang="it-IT" sz="1600" dirty="0">
                <a:effectLst/>
                <a:cs typeface="Calibri" panose="020F0502020204030204" pitchFamily="34" charset="0"/>
              </a:rPr>
              <a:t> (for </a:t>
            </a:r>
            <a:r>
              <a:rPr lang="it-IT" sz="1600" dirty="0" err="1">
                <a:effectLst/>
                <a:cs typeface="Calibri" panose="020F0502020204030204" pitchFamily="34" charset="0"/>
              </a:rPr>
              <a:t>example</a:t>
            </a:r>
            <a:r>
              <a:rPr lang="it-IT" sz="1600" dirty="0">
                <a:effectLst/>
                <a:cs typeface="Calibri" panose="020F0502020204030204" pitchFamily="34" charset="0"/>
              </a:rPr>
              <a:t>, </a:t>
            </a:r>
            <a:r>
              <a:rPr lang="it-IT" sz="1600" dirty="0" err="1">
                <a:effectLst/>
                <a:cs typeface="Calibri" panose="020F0502020204030204" pitchFamily="34" charset="0"/>
              </a:rPr>
              <a:t>liquid</a:t>
            </a:r>
            <a:r>
              <a:rPr lang="it-IT" sz="1600" dirty="0">
                <a:effectLst/>
                <a:cs typeface="Calibri" panose="020F0502020204030204" pitchFamily="34" charset="0"/>
              </a:rPr>
              <a:t> short-</a:t>
            </a:r>
            <a:r>
              <a:rPr lang="it-IT" sz="1600" dirty="0" err="1">
                <a:effectLst/>
                <a:cs typeface="Calibri" panose="020F0502020204030204" pitchFamily="34" charset="0"/>
              </a:rPr>
              <a:t>term</a:t>
            </a:r>
            <a:r>
              <a:rPr lang="it-IT" sz="1600" dirty="0">
                <a:effectLst/>
                <a:cs typeface="Calibri" panose="020F0502020204030204" pitchFamily="34" charset="0"/>
              </a:rPr>
              <a:t> bank </a:t>
            </a:r>
            <a:r>
              <a:rPr lang="it-IT" sz="1600" dirty="0" err="1">
                <a:effectLst/>
                <a:cs typeface="Calibri" panose="020F0502020204030204" pitchFamily="34" charset="0"/>
              </a:rPr>
              <a:t>deposits</a:t>
            </a:r>
            <a:r>
              <a:rPr lang="it-IT" sz="1600" dirty="0">
                <a:effectLst/>
                <a:cs typeface="Calibri" panose="020F0502020204030204" pitchFamily="34" charset="0"/>
              </a:rPr>
              <a:t>). </a:t>
            </a:r>
            <a:r>
              <a:rPr lang="it-IT" sz="1600" dirty="0" err="1">
                <a:effectLst/>
                <a:cs typeface="Calibri" panose="020F0502020204030204" pitchFamily="34" charset="0"/>
              </a:rPr>
              <a:t>When</a:t>
            </a:r>
            <a:r>
              <a:rPr lang="it-IT" sz="1600" dirty="0">
                <a:effectLst/>
                <a:cs typeface="Calibri" panose="020F0502020204030204" pitchFamily="34" charset="0"/>
              </a:rPr>
              <a:t> the </a:t>
            </a:r>
            <a:r>
              <a:rPr lang="it-IT" sz="1600" dirty="0" err="1">
                <a:effectLst/>
                <a:cs typeface="Calibri" panose="020F0502020204030204" pitchFamily="34" charset="0"/>
              </a:rPr>
              <a:t>developing</a:t>
            </a:r>
            <a:r>
              <a:rPr lang="it-IT" sz="1600" dirty="0">
                <a:effectLst/>
                <a:cs typeface="Calibri" panose="020F0502020204030204" pitchFamily="34" charset="0"/>
              </a:rPr>
              <a:t> country </a:t>
            </a:r>
            <a:r>
              <a:rPr lang="it-IT" sz="1600" dirty="0" err="1">
                <a:effectLst/>
                <a:cs typeface="Calibri" panose="020F0502020204030204" pitchFamily="34" charset="0"/>
              </a:rPr>
              <a:t>repays</a:t>
            </a:r>
            <a:r>
              <a:rPr lang="it-IT" sz="1600" dirty="0">
                <a:effectLst/>
                <a:cs typeface="Calibri" panose="020F0502020204030204" pitchFamily="34" charset="0"/>
              </a:rPr>
              <a:t> the </a:t>
            </a:r>
            <a:r>
              <a:rPr lang="it-IT" sz="1600" dirty="0" err="1">
                <a:effectLst/>
                <a:cs typeface="Calibri" panose="020F0502020204030204" pitchFamily="34" charset="0"/>
              </a:rPr>
              <a:t>principal</a:t>
            </a:r>
            <a:r>
              <a:rPr lang="it-IT" sz="1600" dirty="0">
                <a:effectLst/>
                <a:cs typeface="Calibri" panose="020F0502020204030204" pitchFamily="34" charset="0"/>
              </a:rPr>
              <a:t> on </a:t>
            </a:r>
            <a:r>
              <a:rPr lang="it-IT" sz="1600" dirty="0" err="1">
                <a:effectLst/>
                <a:cs typeface="Calibri" panose="020F0502020204030204" pitchFamily="34" charset="0"/>
              </a:rPr>
              <a:t>debt</a:t>
            </a:r>
            <a:r>
              <a:rPr lang="it-IT" sz="1600" dirty="0">
                <a:effectLst/>
                <a:cs typeface="Calibri" panose="020F0502020204030204" pitchFamily="34" charset="0"/>
              </a:rPr>
              <a:t>, </a:t>
            </a:r>
            <a:r>
              <a:rPr lang="it-IT" sz="1600" dirty="0" err="1">
                <a:effectLst/>
                <a:cs typeface="Calibri" panose="020F0502020204030204" pitchFamily="34" charset="0"/>
              </a:rPr>
              <a:t>it</a:t>
            </a:r>
            <a:r>
              <a:rPr lang="it-IT" sz="1600" dirty="0">
                <a:effectLst/>
                <a:cs typeface="Calibri" panose="020F0502020204030204" pitchFamily="34" charset="0"/>
              </a:rPr>
              <a:t> </a:t>
            </a:r>
            <a:r>
              <a:rPr lang="it-IT" sz="1600" dirty="0" err="1">
                <a:effectLst/>
                <a:cs typeface="Calibri" panose="020F0502020204030204" pitchFamily="34" charset="0"/>
              </a:rPr>
              <a:t>is</a:t>
            </a:r>
            <a:r>
              <a:rPr lang="it-IT" sz="1600" dirty="0">
                <a:effectLst/>
                <a:cs typeface="Calibri" panose="020F0502020204030204" pitchFamily="34" charset="0"/>
              </a:rPr>
              <a:t> </a:t>
            </a:r>
            <a:r>
              <a:rPr lang="it-IT" sz="1600" dirty="0" err="1">
                <a:effectLst/>
                <a:cs typeface="Calibri" panose="020F0502020204030204" pitchFamily="34" charset="0"/>
              </a:rPr>
              <a:t>increasing</a:t>
            </a:r>
            <a:r>
              <a:rPr lang="it-IT" sz="1600" dirty="0">
                <a:effectLst/>
                <a:cs typeface="Calibri" panose="020F0502020204030204" pitchFamily="34" charset="0"/>
              </a:rPr>
              <a:t> </a:t>
            </a:r>
            <a:r>
              <a:rPr lang="it-IT" sz="1600" dirty="0" err="1">
                <a:effectLst/>
                <a:cs typeface="Calibri" panose="020F0502020204030204" pitchFamily="34" charset="0"/>
              </a:rPr>
              <a:t>its</a:t>
            </a:r>
            <a:r>
              <a:rPr lang="it-IT" sz="1600" dirty="0">
                <a:effectLst/>
                <a:cs typeface="Calibri" panose="020F0502020204030204" pitchFamily="34" charset="0"/>
              </a:rPr>
              <a:t> net </a:t>
            </a:r>
            <a:r>
              <a:rPr lang="it-IT" sz="1600" dirty="0" err="1">
                <a:effectLst/>
                <a:cs typeface="Calibri" panose="020F0502020204030204" pitchFamily="34" charset="0"/>
              </a:rPr>
              <a:t>foreign</a:t>
            </a:r>
            <a:r>
              <a:rPr lang="it-IT" sz="1600" dirty="0">
                <a:effectLst/>
                <a:cs typeface="Calibri" panose="020F0502020204030204" pitchFamily="34" charset="0"/>
              </a:rPr>
              <a:t> </a:t>
            </a:r>
            <a:r>
              <a:rPr lang="it-IT" sz="1600" dirty="0" err="1">
                <a:effectLst/>
                <a:cs typeface="Calibri" panose="020F0502020204030204" pitchFamily="34" charset="0"/>
              </a:rPr>
              <a:t>wealth</a:t>
            </a:r>
            <a:r>
              <a:rPr lang="it-IT" sz="1600" dirty="0">
                <a:effectLst/>
                <a:cs typeface="Calibri" panose="020F0502020204030204" pitchFamily="34" charset="0"/>
              </a:rPr>
              <a:t>. To generate the </a:t>
            </a:r>
            <a:r>
              <a:rPr lang="it-IT" sz="1600" dirty="0" err="1">
                <a:effectLst/>
                <a:cs typeface="Calibri" panose="020F0502020204030204" pitchFamily="34" charset="0"/>
              </a:rPr>
              <a:t>corresponding</a:t>
            </a:r>
            <a:r>
              <a:rPr lang="it-IT" sz="1600" dirty="0">
                <a:cs typeface="Calibri" panose="020F0502020204030204" pitchFamily="34" charset="0"/>
              </a:rPr>
              <a:t> </a:t>
            </a:r>
            <a:r>
              <a:rPr lang="it-IT" sz="1600" dirty="0">
                <a:effectLst/>
                <a:cs typeface="Calibri" panose="020F0502020204030204" pitchFamily="34" charset="0"/>
              </a:rPr>
              <a:t>positive </a:t>
            </a:r>
            <a:r>
              <a:rPr lang="it-IT" sz="1600" dirty="0" err="1">
                <a:effectLst/>
                <a:cs typeface="Calibri" panose="020F0502020204030204" pitchFamily="34" charset="0"/>
              </a:rPr>
              <a:t>current</a:t>
            </a:r>
            <a:r>
              <a:rPr lang="it-IT" sz="1600" dirty="0">
                <a:effectLst/>
                <a:cs typeface="Calibri" panose="020F0502020204030204" pitchFamily="34" charset="0"/>
              </a:rPr>
              <a:t> account item the country must </a:t>
            </a:r>
            <a:r>
              <a:rPr lang="it-IT" sz="1600" dirty="0" err="1">
                <a:effectLst/>
                <a:cs typeface="Calibri" panose="020F0502020204030204" pitchFamily="34" charset="0"/>
              </a:rPr>
              <a:t>somehow</a:t>
            </a:r>
            <a:r>
              <a:rPr lang="it-IT" sz="1600" dirty="0">
                <a:effectLst/>
                <a:cs typeface="Calibri" panose="020F0502020204030204" pitchFamily="34" charset="0"/>
              </a:rPr>
              <a:t> </a:t>
            </a:r>
            <a:r>
              <a:rPr lang="it-IT" sz="1600" dirty="0" err="1">
                <a:effectLst/>
                <a:cs typeface="Calibri" panose="020F0502020204030204" pitchFamily="34" charset="0"/>
              </a:rPr>
              <a:t>raise</a:t>
            </a:r>
            <a:r>
              <a:rPr lang="it-IT" sz="1600" dirty="0">
                <a:effectLst/>
                <a:cs typeface="Calibri" panose="020F0502020204030204" pitchFamily="34" charset="0"/>
              </a:rPr>
              <a:t> </a:t>
            </a:r>
            <a:r>
              <a:rPr lang="it-IT" sz="1600" dirty="0" err="1">
                <a:effectLst/>
                <a:cs typeface="Calibri" panose="020F0502020204030204" pitchFamily="34" charset="0"/>
              </a:rPr>
              <a:t>its</a:t>
            </a:r>
            <a:r>
              <a:rPr lang="it-IT" sz="1600" dirty="0">
                <a:effectLst/>
                <a:cs typeface="Calibri" panose="020F0502020204030204" pitchFamily="34" charset="0"/>
              </a:rPr>
              <a:t> net </a:t>
            </a:r>
            <a:r>
              <a:rPr lang="it-IT" sz="1600" dirty="0">
                <a:cs typeface="Calibri" panose="020F0502020204030204" pitchFamily="34" charset="0"/>
              </a:rPr>
              <a:t>e</a:t>
            </a:r>
            <a:r>
              <a:rPr lang="it-IT" sz="1600" dirty="0">
                <a:effectLst/>
                <a:cs typeface="Calibri" panose="020F0502020204030204" pitchFamily="34" charset="0"/>
              </a:rPr>
              <a:t>xports. </a:t>
            </a:r>
            <a:r>
              <a:rPr lang="it-IT" sz="1600" dirty="0" err="1">
                <a:effectLst/>
                <a:cs typeface="Calibri" panose="020F0502020204030204" pitchFamily="34" charset="0"/>
              </a:rPr>
              <a:t>Thus</a:t>
            </a:r>
            <a:r>
              <a:rPr lang="it-IT" sz="1600" dirty="0">
                <a:effectLst/>
                <a:cs typeface="Calibri" panose="020F0502020204030204" pitchFamily="34" charset="0"/>
              </a:rPr>
              <a:t>, in a </a:t>
            </a:r>
            <a:r>
              <a:rPr lang="it-IT" sz="1600" dirty="0" err="1">
                <a:effectLst/>
                <a:cs typeface="Calibri" panose="020F0502020204030204" pitchFamily="34" charset="0"/>
              </a:rPr>
              <a:t>sudden</a:t>
            </a:r>
            <a:r>
              <a:rPr lang="it-IT" sz="1600" dirty="0">
                <a:effectLst/>
                <a:cs typeface="Calibri" panose="020F0502020204030204" pitchFamily="34" charset="0"/>
              </a:rPr>
              <a:t> stop </a:t>
            </a:r>
            <a:r>
              <a:rPr lang="it-IT" sz="1600" dirty="0" err="1">
                <a:effectLst/>
                <a:cs typeface="Calibri" panose="020F0502020204030204" pitchFamily="34" charset="0"/>
              </a:rPr>
              <a:t>crisis</a:t>
            </a:r>
            <a:r>
              <a:rPr lang="it-IT" sz="1600" dirty="0">
                <a:effectLst/>
                <a:cs typeface="Calibri" panose="020F0502020204030204" pitchFamily="34" charset="0"/>
              </a:rPr>
              <a:t>, the country </a:t>
            </a:r>
            <a:r>
              <a:rPr lang="it-IT" sz="1600" dirty="0" err="1">
                <a:effectLst/>
                <a:cs typeface="Calibri" panose="020F0502020204030204" pitchFamily="34" charset="0"/>
              </a:rPr>
              <a:t>will</a:t>
            </a:r>
            <a:r>
              <a:rPr lang="it-IT" sz="1600" dirty="0">
                <a:effectLst/>
                <a:cs typeface="Calibri" panose="020F0502020204030204" pitchFamily="34" charset="0"/>
              </a:rPr>
              <a:t> </a:t>
            </a:r>
            <a:r>
              <a:rPr lang="it-IT" sz="1600" dirty="0" err="1">
                <a:effectLst/>
                <a:cs typeface="Calibri" panose="020F0502020204030204" pitchFamily="34" charset="0"/>
              </a:rPr>
              <a:t>not</a:t>
            </a:r>
            <a:r>
              <a:rPr lang="it-IT" sz="1600" dirty="0">
                <a:effectLst/>
                <a:cs typeface="Calibri" panose="020F0502020204030204" pitchFamily="34" charset="0"/>
              </a:rPr>
              <a:t> </a:t>
            </a:r>
            <a:r>
              <a:rPr lang="it-IT" sz="1600" dirty="0" err="1">
                <a:effectLst/>
                <a:cs typeface="Calibri" panose="020F0502020204030204" pitchFamily="34" charset="0"/>
              </a:rPr>
              <a:t>only</a:t>
            </a:r>
            <a:r>
              <a:rPr lang="it-IT" sz="1600" dirty="0">
                <a:effectLst/>
                <a:cs typeface="Calibri" panose="020F0502020204030204" pitchFamily="34" charset="0"/>
              </a:rPr>
              <a:t> </a:t>
            </a:r>
            <a:r>
              <a:rPr lang="it-IT" sz="1600" dirty="0" err="1">
                <a:effectLst/>
                <a:cs typeface="Calibri" panose="020F0502020204030204" pitchFamily="34" charset="0"/>
              </a:rPr>
              <a:t>have</a:t>
            </a:r>
            <a:r>
              <a:rPr lang="it-IT" sz="1600" dirty="0">
                <a:effectLst/>
                <a:cs typeface="Calibri" panose="020F0502020204030204" pitchFamily="34" charset="0"/>
              </a:rPr>
              <a:t> to </a:t>
            </a:r>
            <a:r>
              <a:rPr lang="it-IT" sz="1600" dirty="0" err="1">
                <a:effectLst/>
                <a:cs typeface="Calibri" panose="020F0502020204030204" pitchFamily="34" charset="0"/>
              </a:rPr>
              <a:t>run</a:t>
            </a:r>
            <a:r>
              <a:rPr lang="it-IT" sz="1600" dirty="0">
                <a:effectLst/>
                <a:cs typeface="Calibri" panose="020F0502020204030204" pitchFamily="34" charset="0"/>
              </a:rPr>
              <a:t> a </a:t>
            </a:r>
            <a:r>
              <a:rPr lang="it-IT" sz="1600" dirty="0" err="1">
                <a:effectLst/>
                <a:cs typeface="Calibri" panose="020F0502020204030204" pitchFamily="34" charset="0"/>
              </a:rPr>
              <a:t>current</a:t>
            </a:r>
            <a:r>
              <a:rPr lang="it-IT" sz="1600" dirty="0">
                <a:effectLst/>
                <a:cs typeface="Calibri" panose="020F0502020204030204" pitchFamily="34" charset="0"/>
              </a:rPr>
              <a:t> account of zero, </a:t>
            </a:r>
            <a:r>
              <a:rPr lang="it-IT" sz="1600" dirty="0" err="1">
                <a:effectLst/>
                <a:cs typeface="Calibri" panose="020F0502020204030204" pitchFamily="34" charset="0"/>
              </a:rPr>
              <a:t>it</a:t>
            </a:r>
            <a:r>
              <a:rPr lang="it-IT" sz="1600" dirty="0">
                <a:effectLst/>
                <a:cs typeface="Calibri" panose="020F0502020204030204" pitchFamily="34" charset="0"/>
              </a:rPr>
              <a:t> </a:t>
            </a:r>
            <a:r>
              <a:rPr lang="it-IT" sz="1600" dirty="0" err="1">
                <a:effectLst/>
                <a:cs typeface="Calibri" panose="020F0502020204030204" pitchFamily="34" charset="0"/>
              </a:rPr>
              <a:t>will</a:t>
            </a:r>
            <a:r>
              <a:rPr lang="it-IT" sz="1600" dirty="0">
                <a:effectLst/>
                <a:cs typeface="Calibri" panose="020F0502020204030204" pitchFamily="34" charset="0"/>
              </a:rPr>
              <a:t> </a:t>
            </a:r>
            <a:r>
              <a:rPr lang="it-IT" sz="1600" dirty="0" err="1">
                <a:effectLst/>
                <a:cs typeface="Calibri" panose="020F0502020204030204" pitchFamily="34" charset="0"/>
              </a:rPr>
              <a:t>also</a:t>
            </a:r>
            <a:r>
              <a:rPr lang="it-IT" sz="1600" dirty="0">
                <a:effectLst/>
                <a:cs typeface="Calibri" panose="020F0502020204030204" pitchFamily="34" charset="0"/>
              </a:rPr>
              <a:t> </a:t>
            </a:r>
            <a:r>
              <a:rPr lang="it-IT" sz="1600" dirty="0" err="1">
                <a:effectLst/>
                <a:cs typeface="Calibri" panose="020F0502020204030204" pitchFamily="34" charset="0"/>
              </a:rPr>
              <a:t>actually</a:t>
            </a:r>
            <a:r>
              <a:rPr lang="it-IT" sz="1600" dirty="0">
                <a:effectLst/>
                <a:cs typeface="Calibri" panose="020F0502020204030204" pitchFamily="34" charset="0"/>
              </a:rPr>
              <a:t> be </a:t>
            </a:r>
            <a:r>
              <a:rPr lang="it-IT" sz="1600" dirty="0" err="1">
                <a:effectLst/>
                <a:cs typeface="Calibri" panose="020F0502020204030204" pitchFamily="34" charset="0"/>
              </a:rPr>
              <a:t>called</a:t>
            </a:r>
            <a:r>
              <a:rPr lang="it-IT" sz="1600" dirty="0">
                <a:effectLst/>
                <a:cs typeface="Calibri" panose="020F0502020204030204" pitchFamily="34" charset="0"/>
              </a:rPr>
              <a:t> </a:t>
            </a:r>
            <a:r>
              <a:rPr lang="it-IT" sz="1600" dirty="0" err="1">
                <a:effectLst/>
                <a:cs typeface="Calibri" panose="020F0502020204030204" pitchFamily="34" charset="0"/>
              </a:rPr>
              <a:t>upon</a:t>
            </a:r>
            <a:r>
              <a:rPr lang="it-IT" sz="1600" dirty="0">
                <a:effectLst/>
                <a:cs typeface="Calibri" panose="020F0502020204030204" pitchFamily="34" charset="0"/>
              </a:rPr>
              <a:t> to </a:t>
            </a:r>
            <a:r>
              <a:rPr lang="it-IT" sz="1600" dirty="0" err="1">
                <a:effectLst/>
                <a:cs typeface="Calibri" panose="020F0502020204030204" pitchFamily="34" charset="0"/>
              </a:rPr>
              <a:t>run</a:t>
            </a:r>
            <a:r>
              <a:rPr lang="it-IT" sz="1600" dirty="0">
                <a:effectLst/>
                <a:cs typeface="Calibri" panose="020F0502020204030204" pitchFamily="34" charset="0"/>
              </a:rPr>
              <a:t> a surplus (CA &gt; 0). The </a:t>
            </a:r>
            <a:r>
              <a:rPr lang="it-IT" sz="1600" dirty="0" err="1">
                <a:effectLst/>
                <a:cs typeface="Calibri" panose="020F0502020204030204" pitchFamily="34" charset="0"/>
              </a:rPr>
              <a:t>bigger</a:t>
            </a:r>
            <a:r>
              <a:rPr lang="it-IT" sz="1600" dirty="0">
                <a:effectLst/>
                <a:cs typeface="Calibri" panose="020F0502020204030204" pitchFamily="34" charset="0"/>
              </a:rPr>
              <a:t> the </a:t>
            </a:r>
            <a:r>
              <a:rPr lang="it-IT" sz="1600" dirty="0" err="1">
                <a:effectLst/>
                <a:cs typeface="Calibri" panose="020F0502020204030204" pitchFamily="34" charset="0"/>
              </a:rPr>
              <a:t>country’s</a:t>
            </a:r>
            <a:r>
              <a:rPr lang="it-IT" sz="1600" dirty="0">
                <a:effectLst/>
                <a:cs typeface="Calibri" panose="020F0502020204030204" pitchFamily="34" charset="0"/>
              </a:rPr>
              <a:t> short-</a:t>
            </a:r>
            <a:r>
              <a:rPr lang="it-IT" sz="1600" dirty="0" err="1">
                <a:effectLst/>
                <a:cs typeface="Calibri" panose="020F0502020204030204" pitchFamily="34" charset="0"/>
              </a:rPr>
              <a:t>term</a:t>
            </a:r>
            <a:r>
              <a:rPr lang="it-IT" sz="1600" dirty="0">
                <a:effectLst/>
                <a:cs typeface="Calibri" panose="020F0502020204030204" pitchFamily="34" charset="0"/>
              </a:rPr>
              <a:t> </a:t>
            </a:r>
            <a:r>
              <a:rPr lang="it-IT" sz="1600" dirty="0" err="1">
                <a:effectLst/>
                <a:cs typeface="Calibri" panose="020F0502020204030204" pitchFamily="34" charset="0"/>
              </a:rPr>
              <a:t>foreign</a:t>
            </a:r>
            <a:r>
              <a:rPr lang="it-IT" sz="1600" dirty="0">
                <a:effectLst/>
                <a:cs typeface="Calibri" panose="020F0502020204030204" pitchFamily="34" charset="0"/>
              </a:rPr>
              <a:t> </a:t>
            </a:r>
            <a:r>
              <a:rPr lang="it-IT" sz="1600" dirty="0" err="1">
                <a:effectLst/>
                <a:cs typeface="Calibri" panose="020F0502020204030204" pitchFamily="34" charset="0"/>
              </a:rPr>
              <a:t>debt</a:t>
            </a:r>
            <a:r>
              <a:rPr lang="it-IT" sz="1600" dirty="0">
                <a:effectLst/>
                <a:cs typeface="Calibri" panose="020F0502020204030204" pitchFamily="34" charset="0"/>
              </a:rPr>
              <a:t>—</a:t>
            </a:r>
            <a:r>
              <a:rPr lang="it-IT" sz="1600" dirty="0" err="1">
                <a:effectLst/>
                <a:cs typeface="Calibri" panose="020F0502020204030204" pitchFamily="34" charset="0"/>
              </a:rPr>
              <a:t>debt</a:t>
            </a:r>
            <a:r>
              <a:rPr lang="it-IT" sz="1600" dirty="0">
                <a:effectLst/>
                <a:cs typeface="Calibri" panose="020F0502020204030204" pitchFamily="34" charset="0"/>
              </a:rPr>
              <a:t> </a:t>
            </a:r>
            <a:r>
              <a:rPr lang="it-IT" sz="1600" dirty="0" err="1">
                <a:effectLst/>
                <a:cs typeface="Calibri" panose="020F0502020204030204" pitchFamily="34" charset="0"/>
              </a:rPr>
              <a:t>whose</a:t>
            </a:r>
            <a:r>
              <a:rPr lang="it-IT" sz="1600" dirty="0">
                <a:effectLst/>
                <a:cs typeface="Calibri" panose="020F0502020204030204" pitchFamily="34" charset="0"/>
              </a:rPr>
              <a:t> </a:t>
            </a:r>
            <a:r>
              <a:rPr lang="it-IT" sz="1600" dirty="0" err="1">
                <a:effectLst/>
                <a:cs typeface="Calibri" panose="020F0502020204030204" pitchFamily="34" charset="0"/>
              </a:rPr>
              <a:t>principal</a:t>
            </a:r>
            <a:r>
              <a:rPr lang="it-IT" sz="1600" dirty="0">
                <a:effectLst/>
                <a:cs typeface="Calibri" panose="020F0502020204030204" pitchFamily="34" charset="0"/>
              </a:rPr>
              <a:t> can be </a:t>
            </a:r>
            <a:r>
              <a:rPr lang="it-IT" sz="1600" dirty="0" err="1">
                <a:effectLst/>
                <a:cs typeface="Calibri" panose="020F0502020204030204" pitchFamily="34" charset="0"/>
              </a:rPr>
              <a:t>demanded</a:t>
            </a:r>
            <a:r>
              <a:rPr lang="it-IT" sz="1600" dirty="0">
                <a:effectLst/>
                <a:cs typeface="Calibri" panose="020F0502020204030204" pitchFamily="34" charset="0"/>
              </a:rPr>
              <a:t> by </a:t>
            </a:r>
            <a:r>
              <a:rPr lang="it-IT" sz="1600" dirty="0" err="1">
                <a:effectLst/>
                <a:cs typeface="Calibri" panose="020F0502020204030204" pitchFamily="34" charset="0"/>
              </a:rPr>
              <a:t>creditors</a:t>
            </a:r>
            <a:r>
              <a:rPr lang="it-IT" sz="1600" dirty="0">
                <a:effectLst/>
                <a:cs typeface="Calibri" panose="020F0502020204030204" pitchFamily="34" charset="0"/>
              </a:rPr>
              <a:t>—the </a:t>
            </a:r>
            <a:r>
              <a:rPr lang="it-IT" sz="1600" dirty="0" err="1">
                <a:effectLst/>
                <a:cs typeface="Calibri" panose="020F0502020204030204" pitchFamily="34" charset="0"/>
              </a:rPr>
              <a:t>larger</a:t>
            </a:r>
            <a:r>
              <a:rPr lang="it-IT" sz="1600" dirty="0">
                <a:effectLst/>
                <a:cs typeface="Calibri" panose="020F0502020204030204" pitchFamily="34" charset="0"/>
              </a:rPr>
              <a:t> the rise in </a:t>
            </a:r>
            <a:r>
              <a:rPr lang="it-IT" sz="1600" dirty="0" err="1">
                <a:effectLst/>
                <a:cs typeface="Calibri" panose="020F0502020204030204" pitchFamily="34" charset="0"/>
              </a:rPr>
              <a:t>saving</a:t>
            </a:r>
            <a:r>
              <a:rPr lang="it-IT" sz="1600" dirty="0">
                <a:effectLst/>
                <a:cs typeface="Calibri" panose="020F0502020204030204" pitchFamily="34" charset="0"/>
              </a:rPr>
              <a:t> or </a:t>
            </a:r>
            <a:r>
              <a:rPr lang="it-IT" sz="1600" dirty="0" err="1">
                <a:effectLst/>
                <a:cs typeface="Calibri" panose="020F0502020204030204" pitchFamily="34" charset="0"/>
              </a:rPr>
              <a:t>compression</a:t>
            </a:r>
            <a:r>
              <a:rPr lang="it-IT" sz="1600" dirty="0">
                <a:effectLst/>
                <a:cs typeface="Calibri" panose="020F0502020204030204" pitchFamily="34" charset="0"/>
              </a:rPr>
              <a:t> of investment </a:t>
            </a:r>
            <a:r>
              <a:rPr lang="it-IT" sz="1600" dirty="0" err="1">
                <a:effectLst/>
                <a:cs typeface="Calibri" panose="020F0502020204030204" pitchFamily="34" charset="0"/>
              </a:rPr>
              <a:t>that</a:t>
            </a:r>
            <a:r>
              <a:rPr lang="it-IT" sz="1600" dirty="0">
                <a:effectLst/>
                <a:cs typeface="Calibri" panose="020F0502020204030204" pitchFamily="34" charset="0"/>
              </a:rPr>
              <a:t> </a:t>
            </a:r>
            <a:r>
              <a:rPr lang="it-IT" sz="1600" dirty="0" err="1">
                <a:effectLst/>
                <a:cs typeface="Calibri" panose="020F0502020204030204" pitchFamily="34" charset="0"/>
              </a:rPr>
              <a:t>will</a:t>
            </a:r>
            <a:r>
              <a:rPr lang="it-IT" sz="1600" dirty="0">
                <a:effectLst/>
                <a:cs typeface="Calibri" panose="020F0502020204030204" pitchFamily="34" charset="0"/>
              </a:rPr>
              <a:t> be </a:t>
            </a:r>
            <a:r>
              <a:rPr lang="it-IT" sz="1600" dirty="0" err="1">
                <a:effectLst/>
                <a:cs typeface="Calibri" panose="020F0502020204030204" pitchFamily="34" charset="0"/>
              </a:rPr>
              <a:t>needed</a:t>
            </a:r>
            <a:r>
              <a:rPr lang="it-IT" sz="1600" dirty="0">
                <a:cs typeface="Calibri" panose="020F0502020204030204" pitchFamily="34" charset="0"/>
              </a:rPr>
              <a:t> </a:t>
            </a:r>
            <a:r>
              <a:rPr lang="it-IT" sz="1600" dirty="0">
                <a:effectLst/>
                <a:cs typeface="Calibri" panose="020F0502020204030204" pitchFamily="34" charset="0"/>
              </a:rPr>
              <a:t>to </a:t>
            </a:r>
            <a:r>
              <a:rPr lang="it-IT" sz="1600" dirty="0" err="1">
                <a:effectLst/>
                <a:cs typeface="Calibri" panose="020F0502020204030204" pitchFamily="34" charset="0"/>
              </a:rPr>
              <a:t>avoid</a:t>
            </a:r>
            <a:r>
              <a:rPr lang="it-IT" sz="1600" dirty="0">
                <a:effectLst/>
                <a:cs typeface="Calibri" panose="020F0502020204030204" pitchFamily="34" charset="0"/>
              </a:rPr>
              <a:t> a default. </a:t>
            </a:r>
            <a:r>
              <a:rPr lang="it-IT" sz="1600" dirty="0" err="1">
                <a:effectLst/>
                <a:cs typeface="Calibri" panose="020F0502020204030204" pitchFamily="34" charset="0"/>
              </a:rPr>
              <a:t>You</a:t>
            </a:r>
            <a:r>
              <a:rPr lang="it-IT" sz="1600" dirty="0">
                <a:effectLst/>
                <a:cs typeface="Calibri" panose="020F0502020204030204" pitchFamily="34" charset="0"/>
              </a:rPr>
              <a:t> </a:t>
            </a:r>
            <a:r>
              <a:rPr lang="it-IT" sz="1600" dirty="0" err="1">
                <a:effectLst/>
                <a:cs typeface="Calibri" panose="020F0502020204030204" pitchFamily="34" charset="0"/>
              </a:rPr>
              <a:t>already</a:t>
            </a:r>
            <a:r>
              <a:rPr lang="it-IT" sz="1600" dirty="0">
                <a:effectLst/>
                <a:cs typeface="Calibri" panose="020F0502020204030204" pitchFamily="34" charset="0"/>
              </a:rPr>
              <a:t> </a:t>
            </a:r>
            <a:r>
              <a:rPr lang="it-IT" sz="1600" dirty="0" err="1">
                <a:effectLst/>
                <a:cs typeface="Calibri" panose="020F0502020204030204" pitchFamily="34" charset="0"/>
              </a:rPr>
              <a:t>may</a:t>
            </a:r>
            <a:r>
              <a:rPr lang="it-IT" sz="1600" dirty="0">
                <a:effectLst/>
                <a:cs typeface="Calibri" panose="020F0502020204030204" pitchFamily="34" charset="0"/>
              </a:rPr>
              <a:t> </a:t>
            </a:r>
            <a:r>
              <a:rPr lang="it-IT" sz="1600" dirty="0" err="1">
                <a:effectLst/>
                <a:cs typeface="Calibri" panose="020F0502020204030204" pitchFamily="34" charset="0"/>
              </a:rPr>
              <a:t>have</a:t>
            </a:r>
            <a:r>
              <a:rPr lang="it-IT" sz="1600" dirty="0">
                <a:effectLst/>
                <a:cs typeface="Calibri" panose="020F0502020204030204" pitchFamily="34" charset="0"/>
              </a:rPr>
              <a:t> </a:t>
            </a:r>
            <a:r>
              <a:rPr lang="it-IT" sz="1600" dirty="0" err="1">
                <a:effectLst/>
                <a:cs typeface="Calibri" panose="020F0502020204030204" pitchFamily="34" charset="0"/>
              </a:rPr>
              <a:t>noticed</a:t>
            </a:r>
            <a:r>
              <a:rPr lang="it-IT" sz="1600" dirty="0">
                <a:effectLst/>
                <a:cs typeface="Calibri" panose="020F0502020204030204" pitchFamily="34" charset="0"/>
              </a:rPr>
              <a:t> </a:t>
            </a:r>
            <a:r>
              <a:rPr lang="it-IT" sz="1600" dirty="0" err="1">
                <a:effectLst/>
                <a:cs typeface="Calibri" panose="020F0502020204030204" pitchFamily="34" charset="0"/>
              </a:rPr>
              <a:t>that</a:t>
            </a:r>
            <a:r>
              <a:rPr lang="it-IT" sz="1600" dirty="0">
                <a:effectLst/>
                <a:cs typeface="Calibri" panose="020F0502020204030204" pitchFamily="34" charset="0"/>
              </a:rPr>
              <a:t> </a:t>
            </a:r>
            <a:r>
              <a:rPr lang="it-IT" sz="1600" dirty="0" err="1">
                <a:effectLst/>
                <a:cs typeface="Calibri" panose="020F0502020204030204" pitchFamily="34" charset="0"/>
              </a:rPr>
              <a:t>developing</a:t>
            </a:r>
            <a:r>
              <a:rPr lang="it-IT" sz="1600" dirty="0">
                <a:effectLst/>
                <a:cs typeface="Calibri" panose="020F0502020204030204" pitchFamily="34" charset="0"/>
              </a:rPr>
              <a:t>-country </a:t>
            </a:r>
            <a:r>
              <a:rPr lang="it-IT" sz="1600" dirty="0" err="1">
                <a:effectLst/>
                <a:cs typeface="Calibri" panose="020F0502020204030204" pitchFamily="34" charset="0"/>
              </a:rPr>
              <a:t>sudden</a:t>
            </a:r>
            <a:r>
              <a:rPr lang="it-IT" sz="1600" dirty="0">
                <a:effectLst/>
                <a:cs typeface="Calibri" panose="020F0502020204030204" pitchFamily="34" charset="0"/>
              </a:rPr>
              <a:t> </a:t>
            </a:r>
            <a:r>
              <a:rPr lang="it-IT" sz="1600" dirty="0" err="1">
                <a:effectLst/>
                <a:cs typeface="Calibri" panose="020F0502020204030204" pitchFamily="34" charset="0"/>
              </a:rPr>
              <a:t>stops</a:t>
            </a:r>
            <a:r>
              <a:rPr lang="it-IT" sz="1600" dirty="0">
                <a:cs typeface="Calibri" panose="020F0502020204030204" pitchFamily="34" charset="0"/>
              </a:rPr>
              <a:t> </a:t>
            </a:r>
            <a:r>
              <a:rPr lang="it-IT" sz="1600" dirty="0">
                <a:effectLst/>
                <a:cs typeface="Calibri" panose="020F0502020204030204" pitchFamily="34" charset="0"/>
              </a:rPr>
              <a:t>and default </a:t>
            </a:r>
            <a:r>
              <a:rPr lang="it-IT" sz="1600" dirty="0" err="1">
                <a:effectLst/>
                <a:cs typeface="Calibri" panose="020F0502020204030204" pitchFamily="34" charset="0"/>
              </a:rPr>
              <a:t>crises</a:t>
            </a:r>
            <a:r>
              <a:rPr lang="it-IT" sz="1600" dirty="0">
                <a:effectLst/>
                <a:cs typeface="Calibri" panose="020F0502020204030204" pitchFamily="34" charset="0"/>
              </a:rPr>
              <a:t> can be </a:t>
            </a:r>
            <a:r>
              <a:rPr lang="it-IT" sz="1600" dirty="0" err="1">
                <a:effectLst/>
                <a:cs typeface="Calibri" panose="020F0502020204030204" pitchFamily="34" charset="0"/>
              </a:rPr>
              <a:t>driven</a:t>
            </a:r>
            <a:r>
              <a:rPr lang="it-IT" sz="1600" dirty="0">
                <a:effectLst/>
                <a:cs typeface="Calibri" panose="020F0502020204030204" pitchFamily="34" charset="0"/>
              </a:rPr>
              <a:t> by a self-</a:t>
            </a:r>
            <a:r>
              <a:rPr lang="it-IT" sz="1600" dirty="0" err="1">
                <a:effectLst/>
                <a:cs typeface="Calibri" panose="020F0502020204030204" pitchFamily="34" charset="0"/>
              </a:rPr>
              <a:t>fulfilling</a:t>
            </a:r>
            <a:r>
              <a:rPr lang="it-IT" sz="1600" dirty="0">
                <a:effectLst/>
                <a:cs typeface="Calibri" panose="020F0502020204030204" pitchFamily="34" charset="0"/>
              </a:rPr>
              <a:t> </a:t>
            </a:r>
            <a:r>
              <a:rPr lang="it-IT" sz="1600" dirty="0" err="1">
                <a:effectLst/>
                <a:cs typeface="Calibri" panose="020F0502020204030204" pitchFamily="34" charset="0"/>
              </a:rPr>
              <a:t>mechanism</a:t>
            </a:r>
            <a:r>
              <a:rPr lang="it-IT" sz="1600" dirty="0">
                <a:effectLst/>
                <a:cs typeface="Calibri" panose="020F0502020204030204" pitchFamily="34" charset="0"/>
              </a:rPr>
              <a:t> </a:t>
            </a:r>
            <a:r>
              <a:rPr lang="it-IT" sz="1600" dirty="0" err="1">
                <a:effectLst/>
                <a:cs typeface="Calibri" panose="020F0502020204030204" pitchFamily="34" charset="0"/>
              </a:rPr>
              <a:t>analogous</a:t>
            </a:r>
            <a:r>
              <a:rPr lang="it-IT" sz="1600" dirty="0">
                <a:effectLst/>
                <a:cs typeface="Calibri" panose="020F0502020204030204" pitchFamily="34" charset="0"/>
              </a:rPr>
              <a:t> to the </a:t>
            </a:r>
            <a:r>
              <a:rPr lang="it-IT" sz="1600" dirty="0" err="1">
                <a:effectLst/>
                <a:cs typeface="Calibri" panose="020F0502020204030204" pitchFamily="34" charset="0"/>
              </a:rPr>
              <a:t>onesbehind</a:t>
            </a:r>
            <a:r>
              <a:rPr lang="it-IT" sz="1600" dirty="0">
                <a:effectLst/>
                <a:cs typeface="Calibri" panose="020F0502020204030204" pitchFamily="34" charset="0"/>
              </a:rPr>
              <a:t> self-</a:t>
            </a:r>
            <a:r>
              <a:rPr lang="it-IT" sz="1600" dirty="0" err="1">
                <a:effectLst/>
                <a:cs typeface="Calibri" panose="020F0502020204030204" pitchFamily="34" charset="0"/>
              </a:rPr>
              <a:t>fulfilling</a:t>
            </a:r>
            <a:r>
              <a:rPr lang="it-IT" sz="1600" dirty="0">
                <a:effectLst/>
                <a:cs typeface="Calibri" panose="020F0502020204030204" pitchFamily="34" charset="0"/>
              </a:rPr>
              <a:t> balance of payments </a:t>
            </a:r>
            <a:r>
              <a:rPr lang="it-IT" sz="1600" dirty="0" err="1">
                <a:effectLst/>
                <a:cs typeface="Calibri" panose="020F0502020204030204" pitchFamily="34" charset="0"/>
              </a:rPr>
              <a:t>crises</a:t>
            </a:r>
            <a:endParaRPr lang="it-IT" sz="1600" dirty="0">
              <a:effectLst/>
              <a:cs typeface="Calibri" panose="020F0502020204030204" pitchFamily="34" charset="0"/>
            </a:endParaRPr>
          </a:p>
          <a:p>
            <a:pPr marL="285750" indent="-285750">
              <a:buFont typeface="Arial" panose="020B0604020202020204" pitchFamily="34" charset="0"/>
              <a:buChar char="•"/>
            </a:pPr>
            <a:endParaRPr lang="it-IT" sz="1600" dirty="0">
              <a:effectLst/>
            </a:endParaRP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9992E3B4-5C78-79C2-678A-BCFE26073931}"/>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CF2FF6C1-2E4C-1AE4-DACD-37894B853864}"/>
              </a:ext>
            </a:extLst>
          </p:cNvPr>
          <p:cNvSpPr txBox="1"/>
          <p:nvPr/>
        </p:nvSpPr>
        <p:spPr>
          <a:xfrm>
            <a:off x="2939332"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Problem of Default (2)</a:t>
            </a:r>
          </a:p>
        </p:txBody>
      </p:sp>
    </p:spTree>
    <p:extLst>
      <p:ext uri="{BB962C8B-B14F-4D97-AF65-F5344CB8AC3E}">
        <p14:creationId xmlns:p14="http://schemas.microsoft.com/office/powerpoint/2010/main" val="1757232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7EB38-DF58-05C4-089A-DE1E9B4C7BEA}"/>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63942035-7909-8529-DC1A-F5DF9CBA74D5}"/>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CE4C50C8-4567-2781-3B0D-B49A1A00C3CE}"/>
              </a:ext>
            </a:extLst>
          </p:cNvPr>
          <p:cNvSpPr txBox="1"/>
          <p:nvPr/>
        </p:nvSpPr>
        <p:spPr>
          <a:xfrm>
            <a:off x="226933" y="1081280"/>
            <a:ext cx="11738129" cy="5262979"/>
          </a:xfrm>
          <a:prstGeom prst="rect">
            <a:avLst/>
          </a:prstGeom>
          <a:noFill/>
          <a:ln>
            <a:noFill/>
          </a:ln>
        </p:spPr>
        <p:txBody>
          <a:bodyPr wrap="square" rtlCol="0">
            <a:spAutoFit/>
          </a:bodyPr>
          <a:lstStyle/>
          <a:p>
            <a:pPr algn="ctr"/>
            <a:endParaRPr lang="it-IT" sz="1600" b="1" dirty="0">
              <a:effectLst/>
            </a:endParaRPr>
          </a:p>
          <a:p>
            <a:pPr algn="ctr"/>
            <a:endParaRPr lang="it-IT" sz="1600" b="1" dirty="0">
              <a:effectLst/>
            </a:endParaRPr>
          </a:p>
          <a:p>
            <a:pPr marL="285750" indent="-285750">
              <a:buFont typeface="Arial" panose="020B0604020202020204" pitchFamily="34" charset="0"/>
              <a:buChar char="•"/>
            </a:pPr>
            <a:r>
              <a:rPr lang="it-IT" sz="1600" dirty="0" err="1">
                <a:effectLst/>
              </a:rPr>
              <a:t>Furthermore</a:t>
            </a:r>
            <a:r>
              <a:rPr lang="it-IT" sz="1600" dirty="0">
                <a:effectLst/>
              </a:rPr>
              <a:t>, default </a:t>
            </a:r>
            <a:r>
              <a:rPr lang="it-IT" sz="1600" dirty="0" err="1">
                <a:effectLst/>
              </a:rPr>
              <a:t>crises</a:t>
            </a:r>
            <a:r>
              <a:rPr lang="it-IT" sz="1600" dirty="0">
                <a:effectLst/>
              </a:rPr>
              <a:t> in </a:t>
            </a:r>
            <a:r>
              <a:rPr lang="it-IT" sz="1600" dirty="0" err="1">
                <a:effectLst/>
              </a:rPr>
              <a:t>developing</a:t>
            </a:r>
            <a:r>
              <a:rPr lang="it-IT" sz="1600" dirty="0">
                <a:effectLst/>
              </a:rPr>
              <a:t> countries are </a:t>
            </a:r>
            <a:r>
              <a:rPr lang="it-IT" sz="1600" dirty="0" err="1">
                <a:effectLst/>
              </a:rPr>
              <a:t>likely</a:t>
            </a:r>
            <a:r>
              <a:rPr lang="it-IT" sz="1600" dirty="0">
                <a:effectLst/>
              </a:rPr>
              <a:t> to be </a:t>
            </a:r>
            <a:r>
              <a:rPr lang="it-IT" sz="1600" b="1" dirty="0" err="1">
                <a:effectLst/>
              </a:rPr>
              <a:t>accompanied</a:t>
            </a:r>
            <a:r>
              <a:rPr lang="it-IT" sz="1600" b="1" dirty="0">
                <a:effectLst/>
              </a:rPr>
              <a:t> by balance of payments </a:t>
            </a:r>
            <a:r>
              <a:rPr lang="it-IT" sz="1600" b="1" dirty="0" err="1">
                <a:effectLst/>
              </a:rPr>
              <a:t>crises</a:t>
            </a:r>
            <a:r>
              <a:rPr lang="it-IT" sz="1600" b="1" dirty="0">
                <a:effectLst/>
              </a:rPr>
              <a:t> </a:t>
            </a:r>
            <a:r>
              <a:rPr lang="it-IT" sz="1600" dirty="0">
                <a:effectLst/>
              </a:rPr>
              <a:t>(</a:t>
            </a:r>
            <a:r>
              <a:rPr lang="it-IT" sz="1600" dirty="0" err="1">
                <a:effectLst/>
              </a:rPr>
              <a:t>when</a:t>
            </a:r>
            <a:r>
              <a:rPr lang="it-IT" sz="1600" dirty="0">
                <a:effectLst/>
              </a:rPr>
              <a:t> the </a:t>
            </a:r>
            <a:r>
              <a:rPr lang="it-IT" sz="1600" dirty="0" err="1">
                <a:effectLst/>
              </a:rPr>
              <a:t>exchange</a:t>
            </a:r>
            <a:r>
              <a:rPr lang="it-IT" sz="1600" dirty="0">
                <a:effectLst/>
              </a:rPr>
              <a:t> rate </a:t>
            </a:r>
            <a:r>
              <a:rPr lang="it-IT" sz="1600" dirty="0" err="1">
                <a:effectLst/>
              </a:rPr>
              <a:t>is</a:t>
            </a:r>
            <a:r>
              <a:rPr lang="it-IT" sz="1600" dirty="0">
                <a:effectLst/>
              </a:rPr>
              <a:t> </a:t>
            </a:r>
            <a:r>
              <a:rPr lang="it-IT" sz="1600" dirty="0" err="1">
                <a:effectLst/>
              </a:rPr>
              <a:t>pegged</a:t>
            </a:r>
            <a:r>
              <a:rPr lang="it-IT" sz="1600" dirty="0">
                <a:effectLst/>
              </a:rPr>
              <a:t>) and bank </a:t>
            </a:r>
            <a:r>
              <a:rPr lang="it-IT" sz="1600" dirty="0" err="1">
                <a:effectLst/>
              </a:rPr>
              <a:t>runs</a:t>
            </a:r>
            <a:r>
              <a:rPr lang="it-IT" sz="1600" dirty="0">
                <a:effectLst/>
              </a:rPr>
              <a:t>. A balance of payments </a:t>
            </a:r>
            <a:r>
              <a:rPr lang="it-IT" sz="1600" dirty="0" err="1">
                <a:effectLst/>
              </a:rPr>
              <a:t>crisis</a:t>
            </a:r>
            <a:r>
              <a:rPr lang="it-IT" sz="1600" dirty="0">
                <a:effectLst/>
              </a:rPr>
              <a:t> </a:t>
            </a:r>
            <a:r>
              <a:rPr lang="it-IT" sz="1600" dirty="0" err="1">
                <a:effectLst/>
              </a:rPr>
              <a:t>results</a:t>
            </a:r>
            <a:r>
              <a:rPr lang="it-IT" sz="1600" dirty="0">
                <a:effectLst/>
              </a:rPr>
              <a:t> </a:t>
            </a:r>
            <a:r>
              <a:rPr lang="it-IT" sz="1600" dirty="0" err="1">
                <a:effectLst/>
              </a:rPr>
              <a:t>because</a:t>
            </a:r>
            <a:r>
              <a:rPr lang="it-IT" sz="1600" dirty="0">
                <a:effectLst/>
              </a:rPr>
              <a:t> the </a:t>
            </a:r>
            <a:r>
              <a:rPr lang="it-IT" sz="1600" dirty="0" err="1">
                <a:effectLst/>
              </a:rPr>
              <a:t>country’s</a:t>
            </a:r>
            <a:r>
              <a:rPr lang="it-IT" sz="1600" dirty="0">
                <a:effectLst/>
              </a:rPr>
              <a:t> official </a:t>
            </a:r>
            <a:r>
              <a:rPr lang="it-IT" sz="1600" dirty="0" err="1">
                <a:effectLst/>
              </a:rPr>
              <a:t>foreign</a:t>
            </a:r>
            <a:r>
              <a:rPr lang="it-IT" sz="1600" dirty="0">
                <a:effectLst/>
              </a:rPr>
              <a:t> </a:t>
            </a:r>
            <a:r>
              <a:rPr lang="it-IT" sz="1600" dirty="0" err="1">
                <a:effectLst/>
              </a:rPr>
              <a:t>exchange</a:t>
            </a:r>
            <a:r>
              <a:rPr lang="it-IT" sz="1600" dirty="0"/>
              <a:t> </a:t>
            </a:r>
            <a:r>
              <a:rPr lang="it-IT" sz="1600" dirty="0" err="1">
                <a:effectLst/>
              </a:rPr>
              <a:t>reserves</a:t>
            </a:r>
            <a:r>
              <a:rPr lang="it-IT" sz="1600" dirty="0">
                <a:effectLst/>
              </a:rPr>
              <a:t> </a:t>
            </a:r>
            <a:r>
              <a:rPr lang="it-IT" sz="1600" dirty="0" err="1">
                <a:effectLst/>
              </a:rPr>
              <a:t>may</a:t>
            </a:r>
            <a:r>
              <a:rPr lang="it-IT" sz="1600" dirty="0">
                <a:effectLst/>
              </a:rPr>
              <a:t> be the </a:t>
            </a:r>
            <a:r>
              <a:rPr lang="it-IT" sz="1600" dirty="0" err="1">
                <a:effectLst/>
              </a:rPr>
              <a:t>only</a:t>
            </a:r>
            <a:r>
              <a:rPr lang="it-IT" sz="1600" dirty="0">
                <a:effectLst/>
              </a:rPr>
              <a:t> ready </a:t>
            </a:r>
            <a:r>
              <a:rPr lang="it-IT" sz="1600" dirty="0" err="1">
                <a:effectLst/>
              </a:rPr>
              <a:t>means</a:t>
            </a:r>
            <a:r>
              <a:rPr lang="it-IT" sz="1600" dirty="0">
                <a:effectLst/>
              </a:rPr>
              <a:t> </a:t>
            </a:r>
            <a:r>
              <a:rPr lang="it-IT" sz="1600" dirty="0" err="1">
                <a:effectLst/>
              </a:rPr>
              <a:t>it</a:t>
            </a:r>
            <a:r>
              <a:rPr lang="it-IT" sz="1600" dirty="0">
                <a:effectLst/>
              </a:rPr>
              <a:t> </a:t>
            </a:r>
            <a:r>
              <a:rPr lang="it-IT" sz="1600" dirty="0" err="1">
                <a:effectLst/>
              </a:rPr>
              <a:t>has</a:t>
            </a:r>
            <a:r>
              <a:rPr lang="it-IT" sz="1600" dirty="0">
                <a:effectLst/>
              </a:rPr>
              <a:t> to </a:t>
            </a:r>
            <a:r>
              <a:rPr lang="it-IT" sz="1600" dirty="0" err="1">
                <a:effectLst/>
              </a:rPr>
              <a:t>pay</a:t>
            </a:r>
            <a:r>
              <a:rPr lang="it-IT" sz="1600" dirty="0">
                <a:effectLst/>
              </a:rPr>
              <a:t> off </a:t>
            </a:r>
            <a:r>
              <a:rPr lang="it-IT" sz="1600" dirty="0" err="1">
                <a:effectLst/>
              </a:rPr>
              <a:t>foreign</a:t>
            </a:r>
            <a:r>
              <a:rPr lang="it-IT" sz="1600" dirty="0">
                <a:effectLst/>
              </a:rPr>
              <a:t> short-</a:t>
            </a:r>
            <a:r>
              <a:rPr lang="it-IT" sz="1600" dirty="0" err="1">
                <a:effectLst/>
              </a:rPr>
              <a:t>term</a:t>
            </a:r>
            <a:r>
              <a:rPr lang="it-IT" sz="1600" dirty="0">
                <a:effectLst/>
              </a:rPr>
              <a:t> </a:t>
            </a:r>
            <a:r>
              <a:rPr lang="it-IT" sz="1600" dirty="0" err="1">
                <a:effectLst/>
              </a:rPr>
              <a:t>debts</a:t>
            </a:r>
            <a:r>
              <a:rPr lang="it-IT" sz="1600" dirty="0">
                <a:effectLst/>
              </a:rPr>
              <a:t>. </a:t>
            </a:r>
            <a:r>
              <a:rPr lang="it-IT" sz="1600" dirty="0" err="1">
                <a:effectLst/>
              </a:rPr>
              <a:t>Through</a:t>
            </a:r>
            <a:r>
              <a:rPr lang="it-IT" sz="1600" dirty="0"/>
              <a:t> </a:t>
            </a:r>
            <a:r>
              <a:rPr lang="it-IT" sz="1600" dirty="0">
                <a:effectLst/>
              </a:rPr>
              <a:t>running down </a:t>
            </a:r>
            <a:r>
              <a:rPr lang="it-IT" sz="1600" dirty="0" err="1">
                <a:effectLst/>
              </a:rPr>
              <a:t>its</a:t>
            </a:r>
            <a:r>
              <a:rPr lang="it-IT" sz="1600" dirty="0">
                <a:effectLst/>
              </a:rPr>
              <a:t> official </a:t>
            </a:r>
            <a:r>
              <a:rPr lang="it-IT" sz="1600" dirty="0" err="1">
                <a:effectLst/>
              </a:rPr>
              <a:t>reserves</a:t>
            </a:r>
            <a:r>
              <a:rPr lang="it-IT" sz="1600" dirty="0">
                <a:effectLst/>
              </a:rPr>
              <a:t>, the government can </a:t>
            </a:r>
            <a:r>
              <a:rPr lang="it-IT" sz="1600" dirty="0" err="1">
                <a:effectLst/>
              </a:rPr>
              <a:t>cushion</a:t>
            </a:r>
            <a:r>
              <a:rPr lang="it-IT" sz="1600" dirty="0">
                <a:effectLst/>
              </a:rPr>
              <a:t> aggregate demand by </a:t>
            </a:r>
            <a:r>
              <a:rPr lang="it-IT" sz="1600" dirty="0" err="1">
                <a:effectLst/>
              </a:rPr>
              <a:t>reducing</a:t>
            </a:r>
            <a:r>
              <a:rPr lang="it-IT" sz="1600" dirty="0">
                <a:effectLst/>
              </a:rPr>
              <a:t> the size of the </a:t>
            </a:r>
            <a:r>
              <a:rPr lang="it-IT" sz="1600" dirty="0" err="1">
                <a:effectLst/>
              </a:rPr>
              <a:t>current</a:t>
            </a:r>
            <a:r>
              <a:rPr lang="it-IT" sz="1600" dirty="0">
                <a:effectLst/>
              </a:rPr>
              <a:t> account surplus </a:t>
            </a:r>
            <a:r>
              <a:rPr lang="it-IT" sz="1600" dirty="0" err="1">
                <a:effectLst/>
              </a:rPr>
              <a:t>needed</a:t>
            </a:r>
            <a:r>
              <a:rPr lang="it-IT" sz="1600" dirty="0">
                <a:effectLst/>
              </a:rPr>
              <a:t> to </a:t>
            </a:r>
            <a:r>
              <a:rPr lang="it-IT" sz="1600" dirty="0" err="1">
                <a:effectLst/>
              </a:rPr>
              <a:t>meet</a:t>
            </a:r>
            <a:r>
              <a:rPr lang="it-IT" sz="1600" dirty="0">
                <a:effectLst/>
              </a:rPr>
              <a:t> </a:t>
            </a:r>
            <a:r>
              <a:rPr lang="it-IT" sz="1600" dirty="0" err="1">
                <a:effectLst/>
              </a:rPr>
              <a:t>creditors</a:t>
            </a:r>
            <a:r>
              <a:rPr lang="it-IT" sz="1600" dirty="0">
                <a:effectLst/>
              </a:rPr>
              <a:t>’ demands for </a:t>
            </a:r>
            <a:r>
              <a:rPr lang="it-IT" sz="1600" dirty="0" err="1">
                <a:effectLst/>
              </a:rPr>
              <a:t>repayment</a:t>
            </a:r>
            <a:r>
              <a:rPr lang="it-IT" sz="1600" dirty="0">
                <a:effectLst/>
              </a:rPr>
              <a:t>. But the </a:t>
            </a:r>
            <a:r>
              <a:rPr lang="it-IT" sz="1600" b="1" dirty="0" err="1">
                <a:effectLst/>
              </a:rPr>
              <a:t>loss</a:t>
            </a:r>
            <a:r>
              <a:rPr lang="it-IT" sz="1600" b="1" dirty="0">
                <a:effectLst/>
              </a:rPr>
              <a:t> of </a:t>
            </a:r>
            <a:r>
              <a:rPr lang="it-IT" sz="1600" b="1" dirty="0" err="1">
                <a:effectLst/>
              </a:rPr>
              <a:t>its</a:t>
            </a:r>
            <a:r>
              <a:rPr lang="it-IT" sz="1600" b="1" dirty="0">
                <a:effectLst/>
              </a:rPr>
              <a:t> </a:t>
            </a:r>
            <a:r>
              <a:rPr lang="it-IT" sz="1600" b="1" dirty="0" err="1">
                <a:effectLst/>
              </a:rPr>
              <a:t>reserves</a:t>
            </a:r>
            <a:r>
              <a:rPr lang="it-IT" sz="1600" b="1" dirty="0">
                <a:effectLst/>
              </a:rPr>
              <a:t> </a:t>
            </a:r>
            <a:r>
              <a:rPr lang="it-IT" sz="1600" b="1" dirty="0" err="1">
                <a:effectLst/>
              </a:rPr>
              <a:t>leaves</a:t>
            </a:r>
            <a:r>
              <a:rPr lang="it-IT" sz="1600" b="1" dirty="0">
                <a:effectLst/>
              </a:rPr>
              <a:t> the government </a:t>
            </a:r>
            <a:r>
              <a:rPr lang="it-IT" sz="1600" b="1" dirty="0" err="1">
                <a:effectLst/>
              </a:rPr>
              <a:t>unable</a:t>
            </a:r>
            <a:r>
              <a:rPr lang="it-IT" sz="1600" b="1" dirty="0">
                <a:effectLst/>
              </a:rPr>
              <a:t> to </a:t>
            </a:r>
            <a:r>
              <a:rPr lang="it-IT" sz="1600" b="1" dirty="0" err="1">
                <a:effectLst/>
              </a:rPr>
              <a:t>peg</a:t>
            </a:r>
            <a:r>
              <a:rPr lang="it-IT" sz="1600" b="1" dirty="0">
                <a:effectLst/>
              </a:rPr>
              <a:t> the </a:t>
            </a:r>
            <a:r>
              <a:rPr lang="it-IT" sz="1600" b="1" dirty="0" err="1">
                <a:effectLst/>
              </a:rPr>
              <a:t>exchange</a:t>
            </a:r>
            <a:r>
              <a:rPr lang="it-IT" sz="1600" b="1" dirty="0"/>
              <a:t> </a:t>
            </a:r>
            <a:r>
              <a:rPr lang="it-IT" sz="1600" b="1" dirty="0">
                <a:effectLst/>
              </a:rPr>
              <a:t>rate </a:t>
            </a:r>
            <a:r>
              <a:rPr lang="it-IT" sz="1600" b="1" dirty="0" err="1">
                <a:effectLst/>
              </a:rPr>
              <a:t>any</a:t>
            </a:r>
            <a:r>
              <a:rPr lang="it-IT" sz="1600" b="1" dirty="0">
                <a:effectLst/>
              </a:rPr>
              <a:t> </a:t>
            </a:r>
            <a:r>
              <a:rPr lang="it-IT" sz="1600" b="1" dirty="0" err="1">
                <a:effectLst/>
              </a:rPr>
              <a:t>longer</a:t>
            </a:r>
            <a:r>
              <a:rPr lang="it-IT" sz="1600" dirty="0">
                <a:effectLst/>
              </a:rPr>
              <a:t>. At the </a:t>
            </a:r>
            <a:r>
              <a:rPr lang="it-IT" sz="1600" dirty="0" err="1">
                <a:effectLst/>
              </a:rPr>
              <a:t>same</a:t>
            </a:r>
            <a:r>
              <a:rPr lang="it-IT" sz="1600" dirty="0">
                <a:effectLst/>
              </a:rPr>
              <a:t> time, the banks </a:t>
            </a:r>
            <a:r>
              <a:rPr lang="it-IT" sz="1600" dirty="0" err="1">
                <a:effectLst/>
              </a:rPr>
              <a:t>get</a:t>
            </a:r>
            <a:r>
              <a:rPr lang="it-IT" sz="1600" dirty="0">
                <a:effectLst/>
              </a:rPr>
              <a:t> </a:t>
            </a:r>
            <a:r>
              <a:rPr lang="it-IT" sz="1600" dirty="0" err="1">
                <a:effectLst/>
              </a:rPr>
              <a:t>into</a:t>
            </a:r>
            <a:r>
              <a:rPr lang="it-IT" sz="1600" dirty="0">
                <a:effectLst/>
              </a:rPr>
              <a:t> </a:t>
            </a:r>
            <a:r>
              <a:rPr lang="it-IT" sz="1600" dirty="0" err="1">
                <a:effectLst/>
              </a:rPr>
              <a:t>trouble</a:t>
            </a:r>
            <a:r>
              <a:rPr lang="it-IT" sz="1600" dirty="0">
                <a:effectLst/>
              </a:rPr>
              <a:t> </a:t>
            </a:r>
            <a:r>
              <a:rPr lang="it-IT" sz="1600" dirty="0" err="1">
                <a:effectLst/>
              </a:rPr>
              <a:t>as</a:t>
            </a:r>
            <a:r>
              <a:rPr lang="it-IT" sz="1600" dirty="0">
                <a:effectLst/>
              </a:rPr>
              <a:t> </a:t>
            </a:r>
            <a:r>
              <a:rPr lang="it-IT" sz="1600" dirty="0" err="1">
                <a:effectLst/>
              </a:rPr>
              <a:t>domestic</a:t>
            </a:r>
            <a:r>
              <a:rPr lang="it-IT" sz="1600" dirty="0">
                <a:effectLst/>
              </a:rPr>
              <a:t> and </a:t>
            </a:r>
            <a:r>
              <a:rPr lang="it-IT" sz="1600" dirty="0" err="1">
                <a:effectLst/>
              </a:rPr>
              <a:t>foreign</a:t>
            </a:r>
            <a:r>
              <a:rPr lang="it-IT" sz="1600" dirty="0"/>
              <a:t> </a:t>
            </a:r>
            <a:r>
              <a:rPr lang="it-IT" sz="1600" dirty="0" err="1">
                <a:effectLst/>
              </a:rPr>
              <a:t>depositors</a:t>
            </a:r>
            <a:r>
              <a:rPr lang="it-IT" sz="1600" dirty="0">
                <a:effectLst/>
              </a:rPr>
              <a:t>, </a:t>
            </a:r>
            <a:r>
              <a:rPr lang="it-IT" sz="1600" dirty="0" err="1">
                <a:effectLst/>
              </a:rPr>
              <a:t>fearing</a:t>
            </a:r>
            <a:r>
              <a:rPr lang="it-IT" sz="1600" dirty="0">
                <a:effectLst/>
              </a:rPr>
              <a:t> </a:t>
            </a:r>
            <a:r>
              <a:rPr lang="it-IT" sz="1600" dirty="0" err="1">
                <a:effectLst/>
              </a:rPr>
              <a:t>currency</a:t>
            </a:r>
            <a:r>
              <a:rPr lang="it-IT" sz="1600" dirty="0">
                <a:effectLst/>
              </a:rPr>
              <a:t> </a:t>
            </a:r>
            <a:r>
              <a:rPr lang="it-IT" sz="1600" dirty="0" err="1">
                <a:effectLst/>
              </a:rPr>
              <a:t>depreciation</a:t>
            </a:r>
            <a:r>
              <a:rPr lang="it-IT" sz="1600" dirty="0">
                <a:effectLst/>
              </a:rPr>
              <a:t> and the </a:t>
            </a:r>
            <a:r>
              <a:rPr lang="it-IT" sz="1600" dirty="0" err="1">
                <a:effectLst/>
              </a:rPr>
              <a:t>consequences</a:t>
            </a:r>
            <a:r>
              <a:rPr lang="it-IT" sz="1600" dirty="0">
                <a:effectLst/>
              </a:rPr>
              <a:t> of default, </a:t>
            </a:r>
            <a:r>
              <a:rPr lang="it-IT" sz="1600" b="1" dirty="0" err="1">
                <a:effectLst/>
              </a:rPr>
              <a:t>withdraw</a:t>
            </a:r>
            <a:r>
              <a:rPr lang="it-IT" sz="1600" b="1" dirty="0"/>
              <a:t> </a:t>
            </a:r>
            <a:r>
              <a:rPr lang="it-IT" sz="1600" b="1" dirty="0">
                <a:effectLst/>
              </a:rPr>
              <a:t>funds and </a:t>
            </a:r>
            <a:r>
              <a:rPr lang="it-IT" sz="1600" b="1" dirty="0" err="1">
                <a:effectLst/>
              </a:rPr>
              <a:t>purchase</a:t>
            </a:r>
            <a:r>
              <a:rPr lang="it-IT" sz="1600" b="1" dirty="0">
                <a:effectLst/>
              </a:rPr>
              <a:t> </a:t>
            </a:r>
            <a:r>
              <a:rPr lang="it-IT" sz="1600" b="1" dirty="0" err="1">
                <a:effectLst/>
              </a:rPr>
              <a:t>foreign</a:t>
            </a:r>
            <a:r>
              <a:rPr lang="it-IT" sz="1600" b="1" dirty="0">
                <a:effectLst/>
              </a:rPr>
              <a:t> </a:t>
            </a:r>
            <a:r>
              <a:rPr lang="it-IT" sz="1600" b="1" dirty="0" err="1">
                <a:effectLst/>
              </a:rPr>
              <a:t>reserves</a:t>
            </a:r>
            <a:r>
              <a:rPr lang="it-IT" sz="1600" b="1" dirty="0">
                <a:effectLst/>
              </a:rPr>
              <a:t> </a:t>
            </a:r>
            <a:r>
              <a:rPr lang="it-IT" sz="1600" dirty="0">
                <a:effectLst/>
              </a:rPr>
              <a:t>in the </a:t>
            </a:r>
            <a:r>
              <a:rPr lang="it-IT" sz="1600" dirty="0" err="1">
                <a:effectLst/>
              </a:rPr>
              <a:t>hope</a:t>
            </a:r>
            <a:r>
              <a:rPr lang="it-IT" sz="1600" dirty="0">
                <a:effectLst/>
              </a:rPr>
              <a:t> of </a:t>
            </a:r>
            <a:r>
              <a:rPr lang="it-IT" sz="1600" dirty="0" err="1">
                <a:effectLst/>
              </a:rPr>
              <a:t>repaying</a:t>
            </a:r>
            <a:r>
              <a:rPr lang="it-IT" sz="1600" dirty="0">
                <a:effectLst/>
              </a:rPr>
              <a:t> </a:t>
            </a:r>
            <a:r>
              <a:rPr lang="it-IT" sz="1600" dirty="0" err="1">
                <a:effectLst/>
              </a:rPr>
              <a:t>foreign-currency</a:t>
            </a:r>
            <a:r>
              <a:rPr lang="it-IT" sz="1600" dirty="0">
                <a:effectLst/>
              </a:rPr>
              <a:t> </a:t>
            </a:r>
            <a:r>
              <a:rPr lang="it-IT" sz="1600" dirty="0" err="1">
                <a:effectLst/>
              </a:rPr>
              <a:t>debts</a:t>
            </a:r>
            <a:r>
              <a:rPr lang="it-IT" sz="1600" dirty="0">
                <a:effectLst/>
              </a:rPr>
              <a:t> or </a:t>
            </a:r>
            <a:r>
              <a:rPr lang="it-IT" sz="1600" dirty="0" err="1">
                <a:effectLst/>
              </a:rPr>
              <a:t>sending</a:t>
            </a:r>
            <a:r>
              <a:rPr lang="it-IT" sz="1600" dirty="0">
                <a:effectLst/>
              </a:rPr>
              <a:t> </a:t>
            </a:r>
            <a:r>
              <a:rPr lang="it-IT" sz="1600" dirty="0" err="1">
                <a:effectLst/>
              </a:rPr>
              <a:t>wealth</a:t>
            </a:r>
            <a:r>
              <a:rPr lang="it-IT" sz="1600" dirty="0">
                <a:effectLst/>
              </a:rPr>
              <a:t> </a:t>
            </a:r>
            <a:r>
              <a:rPr lang="it-IT" sz="1600" dirty="0" err="1">
                <a:effectLst/>
              </a:rPr>
              <a:t>safely</a:t>
            </a:r>
            <a:r>
              <a:rPr lang="it-IT" sz="1600" dirty="0">
                <a:effectLst/>
              </a:rPr>
              <a:t> </a:t>
            </a:r>
            <a:r>
              <a:rPr lang="it-IT" sz="1600" dirty="0" err="1">
                <a:effectLst/>
              </a:rPr>
              <a:t>abroad</a:t>
            </a:r>
            <a:r>
              <a:rPr lang="it-IT" sz="1600" dirty="0">
                <a:effectLst/>
              </a:rPr>
              <a:t>. </a:t>
            </a:r>
            <a:r>
              <a:rPr lang="it-IT" sz="1600" dirty="0" err="1">
                <a:effectLst/>
              </a:rPr>
              <a:t>Since</a:t>
            </a:r>
            <a:r>
              <a:rPr lang="it-IT" sz="1600" dirty="0">
                <a:effectLst/>
              </a:rPr>
              <a:t> the banks are </a:t>
            </a:r>
            <a:r>
              <a:rPr lang="it-IT" sz="1600" dirty="0" err="1">
                <a:effectLst/>
              </a:rPr>
              <a:t>often</a:t>
            </a:r>
            <a:r>
              <a:rPr lang="it-IT" sz="1600" dirty="0">
                <a:effectLst/>
              </a:rPr>
              <a:t> </a:t>
            </a:r>
            <a:r>
              <a:rPr lang="it-IT" sz="1600" dirty="0" err="1">
                <a:effectLst/>
              </a:rPr>
              <a:t>weak</a:t>
            </a:r>
            <a:r>
              <a:rPr lang="it-IT" sz="1600" dirty="0">
                <a:effectLst/>
              </a:rPr>
              <a:t> to </a:t>
            </a:r>
            <a:r>
              <a:rPr lang="it-IT" sz="1600" dirty="0" err="1">
                <a:effectLst/>
              </a:rPr>
              <a:t>begin</a:t>
            </a:r>
            <a:r>
              <a:rPr lang="it-IT" sz="1600" dirty="0">
                <a:effectLst/>
              </a:rPr>
              <a:t> with, the large scale</a:t>
            </a:r>
            <a:r>
              <a:rPr lang="it-IT" sz="1600" dirty="0"/>
              <a:t> </a:t>
            </a:r>
            <a:r>
              <a:rPr lang="it-IT" sz="1600" dirty="0" err="1">
                <a:effectLst/>
              </a:rPr>
              <a:t>withdrawals</a:t>
            </a:r>
            <a:r>
              <a:rPr lang="it-IT" sz="1600" dirty="0">
                <a:effectLst/>
              </a:rPr>
              <a:t> </a:t>
            </a:r>
            <a:r>
              <a:rPr lang="it-IT" sz="1600" dirty="0" err="1">
                <a:effectLst/>
              </a:rPr>
              <a:t>quickly</a:t>
            </a:r>
            <a:r>
              <a:rPr lang="it-IT" sz="1600" dirty="0">
                <a:effectLst/>
              </a:rPr>
              <a:t> </a:t>
            </a:r>
            <a:r>
              <a:rPr lang="it-IT" sz="1600" dirty="0" err="1">
                <a:effectLst/>
              </a:rPr>
              <a:t>push</a:t>
            </a:r>
            <a:r>
              <a:rPr lang="it-IT" sz="1600" dirty="0">
                <a:effectLst/>
              </a:rPr>
              <a:t> </a:t>
            </a:r>
            <a:r>
              <a:rPr lang="it-IT" sz="1600" dirty="0" err="1">
                <a:effectLst/>
              </a:rPr>
              <a:t>them</a:t>
            </a:r>
            <a:r>
              <a:rPr lang="it-IT" sz="1600" dirty="0">
                <a:effectLst/>
              </a:rPr>
              <a:t> to the </a:t>
            </a:r>
            <a:r>
              <a:rPr lang="it-IT" sz="1600" dirty="0" err="1">
                <a:effectLst/>
              </a:rPr>
              <a:t>brink</a:t>
            </a:r>
            <a:r>
              <a:rPr lang="it-IT" sz="1600" dirty="0">
                <a:effectLst/>
              </a:rPr>
              <a:t> of </a:t>
            </a:r>
            <a:r>
              <a:rPr lang="it-IT" sz="1600" dirty="0" err="1">
                <a:effectLst/>
              </a:rPr>
              <a:t>failure</a:t>
            </a:r>
            <a:r>
              <a:rPr lang="it-IT" sz="1600" dirty="0">
                <a:effectLst/>
              </a:rPr>
              <a:t>. </a:t>
            </a:r>
            <a:r>
              <a:rPr lang="it-IT" sz="1600" dirty="0" err="1">
                <a:effectLst/>
              </a:rPr>
              <a:t>Finally</a:t>
            </a:r>
            <a:r>
              <a:rPr lang="it-IT" sz="1600" dirty="0">
                <a:effectLst/>
              </a:rPr>
              <a:t>, a negative impact on the public </a:t>
            </a:r>
            <a:r>
              <a:rPr lang="it-IT" sz="1600" dirty="0" err="1">
                <a:effectLst/>
              </a:rPr>
              <a:t>finances</a:t>
            </a:r>
            <a:r>
              <a:rPr lang="it-IT" sz="1600" dirty="0">
                <a:effectLst/>
              </a:rPr>
              <a:t> </a:t>
            </a:r>
            <a:r>
              <a:rPr lang="it-IT" sz="1600" dirty="0" err="1">
                <a:effectLst/>
              </a:rPr>
              <a:t>may</a:t>
            </a:r>
            <a:r>
              <a:rPr lang="it-IT" sz="1600" dirty="0">
                <a:effectLst/>
              </a:rPr>
              <a:t> complete the </a:t>
            </a:r>
            <a:r>
              <a:rPr lang="it-IT" sz="1600" dirty="0" err="1">
                <a:effectLst/>
              </a:rPr>
              <a:t>doom</a:t>
            </a:r>
            <a:r>
              <a:rPr lang="it-IT" sz="1600" dirty="0">
                <a:effectLst/>
              </a:rPr>
              <a:t> loop. </a:t>
            </a:r>
            <a:r>
              <a:rPr lang="it-IT" sz="1600" dirty="0" err="1">
                <a:effectLst/>
              </a:rPr>
              <a:t>If</a:t>
            </a:r>
            <a:r>
              <a:rPr lang="it-IT" sz="1600" dirty="0">
                <a:effectLst/>
              </a:rPr>
              <a:t> the government </a:t>
            </a:r>
            <a:r>
              <a:rPr lang="it-IT" sz="1600" dirty="0" err="1">
                <a:effectLst/>
              </a:rPr>
              <a:t>needs</a:t>
            </a:r>
            <a:r>
              <a:rPr lang="it-IT" sz="1600" dirty="0">
                <a:effectLst/>
              </a:rPr>
              <a:t> to </a:t>
            </a:r>
            <a:r>
              <a:rPr lang="it-IT" sz="1600" dirty="0" err="1">
                <a:effectLst/>
              </a:rPr>
              <a:t>issue</a:t>
            </a:r>
            <a:r>
              <a:rPr lang="it-IT" sz="1600" dirty="0"/>
              <a:t> </a:t>
            </a:r>
            <a:r>
              <a:rPr lang="it-IT" sz="1600" dirty="0">
                <a:effectLst/>
              </a:rPr>
              <a:t>more </a:t>
            </a:r>
            <a:r>
              <a:rPr lang="it-IT" sz="1600" dirty="0" err="1">
                <a:effectLst/>
              </a:rPr>
              <a:t>debt</a:t>
            </a:r>
            <a:r>
              <a:rPr lang="it-IT" sz="1600" dirty="0">
                <a:effectLst/>
              </a:rPr>
              <a:t> </a:t>
            </a:r>
            <a:r>
              <a:rPr lang="it-IT" sz="1600" dirty="0" err="1">
                <a:effectLst/>
              </a:rPr>
              <a:t>as</a:t>
            </a:r>
            <a:r>
              <a:rPr lang="it-IT" sz="1600" dirty="0">
                <a:effectLst/>
              </a:rPr>
              <a:t> a </a:t>
            </a:r>
            <a:r>
              <a:rPr lang="it-IT" sz="1600" dirty="0" err="1">
                <a:effectLst/>
              </a:rPr>
              <a:t>result</a:t>
            </a:r>
            <a:r>
              <a:rPr lang="it-IT" sz="1600" dirty="0">
                <a:effectLst/>
              </a:rPr>
              <a:t> of </a:t>
            </a:r>
            <a:r>
              <a:rPr lang="it-IT" sz="1600" b="1" dirty="0" err="1">
                <a:effectLst/>
              </a:rPr>
              <a:t>bailing</a:t>
            </a:r>
            <a:r>
              <a:rPr lang="it-IT" sz="1600" b="1" dirty="0">
                <a:effectLst/>
              </a:rPr>
              <a:t> out the banks</a:t>
            </a:r>
            <a:r>
              <a:rPr lang="it-IT" sz="1600" dirty="0">
                <a:effectLst/>
              </a:rPr>
              <a:t>, </a:t>
            </a:r>
            <a:r>
              <a:rPr lang="it-IT" sz="1600" dirty="0" err="1">
                <a:effectLst/>
              </a:rPr>
              <a:t>then</a:t>
            </a:r>
            <a:r>
              <a:rPr lang="it-IT" sz="1600" dirty="0">
                <a:effectLst/>
              </a:rPr>
              <a:t> </a:t>
            </a:r>
            <a:r>
              <a:rPr lang="it-IT" sz="1600" dirty="0" err="1">
                <a:effectLst/>
              </a:rPr>
              <a:t>its</a:t>
            </a:r>
            <a:r>
              <a:rPr lang="it-IT" sz="1600" dirty="0">
                <a:effectLst/>
              </a:rPr>
              <a:t> </a:t>
            </a:r>
            <a:r>
              <a:rPr lang="it-IT" sz="1600" dirty="0" err="1">
                <a:effectLst/>
              </a:rPr>
              <a:t>own</a:t>
            </a:r>
            <a:r>
              <a:rPr lang="it-IT" sz="1600" dirty="0">
                <a:effectLst/>
              </a:rPr>
              <a:t> credit standing </a:t>
            </a:r>
            <a:r>
              <a:rPr lang="it-IT" sz="1600" dirty="0" err="1">
                <a:effectLst/>
              </a:rPr>
              <a:t>is</a:t>
            </a:r>
            <a:r>
              <a:rPr lang="it-IT" sz="1600" dirty="0">
                <a:effectLst/>
              </a:rPr>
              <a:t> </a:t>
            </a:r>
            <a:r>
              <a:rPr lang="it-IT" sz="1600" dirty="0" err="1">
                <a:effectLst/>
              </a:rPr>
              <a:t>weakened</a:t>
            </a:r>
            <a:r>
              <a:rPr lang="it-IT" sz="1600" dirty="0">
                <a:effectLst/>
              </a:rPr>
              <a:t>, </a:t>
            </a:r>
            <a:r>
              <a:rPr lang="it-IT" sz="1600" dirty="0" err="1">
                <a:effectLst/>
              </a:rPr>
              <a:t>which</a:t>
            </a:r>
            <a:r>
              <a:rPr lang="it-IT" sz="1600" dirty="0">
                <a:effectLst/>
              </a:rPr>
              <a:t> </a:t>
            </a:r>
            <a:r>
              <a:rPr lang="it-IT" sz="1600" dirty="0" err="1">
                <a:effectLst/>
              </a:rPr>
              <a:t>causes</a:t>
            </a:r>
            <a:r>
              <a:rPr lang="it-IT" sz="1600" dirty="0">
                <a:effectLst/>
              </a:rPr>
              <a:t> </a:t>
            </a:r>
            <a:r>
              <a:rPr lang="it-IT" sz="1600" dirty="0" err="1">
                <a:effectLst/>
              </a:rPr>
              <a:t>higher</a:t>
            </a:r>
            <a:r>
              <a:rPr lang="it-IT" sz="1600" dirty="0">
                <a:effectLst/>
              </a:rPr>
              <a:t> </a:t>
            </a:r>
            <a:r>
              <a:rPr lang="it-IT" sz="1600" dirty="0" err="1">
                <a:effectLst/>
              </a:rPr>
              <a:t>borrowing</a:t>
            </a:r>
            <a:r>
              <a:rPr lang="it-IT" sz="1600" dirty="0">
                <a:effectLst/>
              </a:rPr>
              <a:t> costs and a </a:t>
            </a:r>
            <a:r>
              <a:rPr lang="it-IT" sz="1600" dirty="0" err="1">
                <a:effectLst/>
              </a:rPr>
              <a:t>greater</a:t>
            </a:r>
            <a:r>
              <a:rPr lang="it-IT" sz="1600" dirty="0">
                <a:effectLst/>
              </a:rPr>
              <a:t> chance of </a:t>
            </a:r>
            <a:r>
              <a:rPr lang="it-IT" sz="1600" b="1" dirty="0">
                <a:effectLst/>
              </a:rPr>
              <a:t>a </a:t>
            </a:r>
            <a:r>
              <a:rPr lang="it-IT" sz="1600" b="1" dirty="0" err="1">
                <a:effectLst/>
              </a:rPr>
              <a:t>sovereign</a:t>
            </a:r>
            <a:r>
              <a:rPr lang="it-IT" sz="1600" b="1" dirty="0">
                <a:effectLst/>
              </a:rPr>
              <a:t> default.</a:t>
            </a: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endParaRPr lang="it-IT" sz="1600" dirty="0">
              <a:effectLst/>
            </a:endParaRPr>
          </a:p>
          <a:p>
            <a:pPr marL="285750" indent="-285750">
              <a:buFont typeface="Arial" panose="020B0604020202020204" pitchFamily="34" charset="0"/>
              <a:buChar char="•"/>
            </a:pPr>
            <a:r>
              <a:rPr lang="it-IT" sz="1600" dirty="0" err="1">
                <a:effectLst/>
              </a:rPr>
              <a:t>Because</a:t>
            </a:r>
            <a:r>
              <a:rPr lang="it-IT" sz="1600" dirty="0">
                <a:effectLst/>
              </a:rPr>
              <a:t> </a:t>
            </a:r>
            <a:r>
              <a:rPr lang="it-IT" sz="1600" dirty="0" err="1">
                <a:effectLst/>
              </a:rPr>
              <a:t>each</a:t>
            </a:r>
            <a:r>
              <a:rPr lang="it-IT" sz="1600" dirty="0">
                <a:effectLst/>
              </a:rPr>
              <a:t> of </a:t>
            </a:r>
            <a:r>
              <a:rPr lang="it-IT" sz="1600" dirty="0" err="1">
                <a:effectLst/>
              </a:rPr>
              <a:t>these</a:t>
            </a:r>
            <a:r>
              <a:rPr lang="it-IT" sz="1600" dirty="0">
                <a:effectLst/>
              </a:rPr>
              <a:t> </a:t>
            </a:r>
            <a:r>
              <a:rPr lang="it-IT" sz="1600" b="1" dirty="0" err="1">
                <a:effectLst/>
              </a:rPr>
              <a:t>crisis</a:t>
            </a:r>
            <a:r>
              <a:rPr lang="it-IT" sz="1600" b="1" dirty="0">
                <a:effectLst/>
              </a:rPr>
              <a:t> “</a:t>
            </a:r>
            <a:r>
              <a:rPr lang="it-IT" sz="1600" b="1" dirty="0" err="1">
                <a:effectLst/>
              </a:rPr>
              <a:t>triplets</a:t>
            </a:r>
            <a:r>
              <a:rPr lang="it-IT" sz="1600" dirty="0">
                <a:effectLst/>
              </a:rPr>
              <a:t>” </a:t>
            </a:r>
            <a:r>
              <a:rPr lang="it-IT" sz="1600" dirty="0" err="1">
                <a:effectLst/>
              </a:rPr>
              <a:t>reinforces</a:t>
            </a:r>
            <a:r>
              <a:rPr lang="it-IT" sz="1600" dirty="0">
                <a:effectLst/>
              </a:rPr>
              <a:t> the </a:t>
            </a:r>
            <a:r>
              <a:rPr lang="it-IT" sz="1600" dirty="0" err="1">
                <a:effectLst/>
              </a:rPr>
              <a:t>others</a:t>
            </a:r>
            <a:r>
              <a:rPr lang="it-IT" sz="1600" dirty="0">
                <a:effectLst/>
              </a:rPr>
              <a:t>, a </a:t>
            </a:r>
            <a:r>
              <a:rPr lang="it-IT" sz="1600" dirty="0" err="1">
                <a:effectLst/>
              </a:rPr>
              <a:t>developing</a:t>
            </a:r>
            <a:r>
              <a:rPr lang="it-IT" sz="1600" dirty="0">
                <a:effectLst/>
              </a:rPr>
              <a:t> </a:t>
            </a:r>
            <a:r>
              <a:rPr lang="it-IT" sz="1600" dirty="0" err="1">
                <a:effectLst/>
              </a:rPr>
              <a:t>country’sfinancial</a:t>
            </a:r>
            <a:r>
              <a:rPr lang="it-IT" sz="1600" dirty="0">
                <a:effectLst/>
              </a:rPr>
              <a:t> </a:t>
            </a:r>
            <a:r>
              <a:rPr lang="it-IT" sz="1600" dirty="0" err="1">
                <a:effectLst/>
              </a:rPr>
              <a:t>crisis</a:t>
            </a:r>
            <a:r>
              <a:rPr lang="it-IT" sz="1600" dirty="0">
                <a:effectLst/>
              </a:rPr>
              <a:t> </a:t>
            </a:r>
            <a:r>
              <a:rPr lang="it-IT" sz="1600" dirty="0" err="1">
                <a:effectLst/>
              </a:rPr>
              <a:t>is</a:t>
            </a:r>
            <a:r>
              <a:rPr lang="it-IT" sz="1600" dirty="0">
                <a:effectLst/>
              </a:rPr>
              <a:t> </a:t>
            </a:r>
            <a:r>
              <a:rPr lang="it-IT" sz="1600" dirty="0" err="1">
                <a:effectLst/>
              </a:rPr>
              <a:t>likely</a:t>
            </a:r>
            <a:r>
              <a:rPr lang="it-IT" sz="1600" dirty="0">
                <a:effectLst/>
              </a:rPr>
              <a:t> to be severe, to </a:t>
            </a:r>
            <a:r>
              <a:rPr lang="it-IT" sz="1600" dirty="0" err="1">
                <a:effectLst/>
              </a:rPr>
              <a:t>have</a:t>
            </a:r>
            <a:r>
              <a:rPr lang="it-IT" sz="1600" dirty="0">
                <a:effectLst/>
              </a:rPr>
              <a:t> </a:t>
            </a:r>
            <a:r>
              <a:rPr lang="it-IT" sz="1600" dirty="0" err="1">
                <a:effectLst/>
              </a:rPr>
              <a:t>widespread</a:t>
            </a:r>
            <a:r>
              <a:rPr lang="it-IT" sz="1600" dirty="0">
                <a:effectLst/>
              </a:rPr>
              <a:t> negative </a:t>
            </a:r>
            <a:r>
              <a:rPr lang="it-IT" sz="1600" dirty="0" err="1">
                <a:effectLst/>
              </a:rPr>
              <a:t>effects</a:t>
            </a:r>
            <a:r>
              <a:rPr lang="it-IT" sz="1600" dirty="0">
                <a:effectLst/>
              </a:rPr>
              <a:t> on the </a:t>
            </a:r>
            <a:r>
              <a:rPr lang="it-IT" sz="1600" dirty="0" err="1">
                <a:effectLst/>
              </a:rPr>
              <a:t>economy,and</a:t>
            </a:r>
            <a:r>
              <a:rPr lang="it-IT" sz="1600" dirty="0">
                <a:effectLst/>
              </a:rPr>
              <a:t> to </a:t>
            </a:r>
            <a:r>
              <a:rPr lang="it-IT" sz="1600" dirty="0" err="1">
                <a:effectLst/>
              </a:rPr>
              <a:t>snowball</a:t>
            </a:r>
            <a:r>
              <a:rPr lang="it-IT" sz="1600" dirty="0">
                <a:effectLst/>
              </a:rPr>
              <a:t> </a:t>
            </a:r>
            <a:r>
              <a:rPr lang="it-IT" sz="1600" dirty="0" err="1">
                <a:effectLst/>
              </a:rPr>
              <a:t>very</a:t>
            </a:r>
            <a:r>
              <a:rPr lang="it-IT" sz="1600" dirty="0">
                <a:effectLst/>
              </a:rPr>
              <a:t> </a:t>
            </a:r>
            <a:r>
              <a:rPr lang="it-IT" sz="1600" dirty="0" err="1">
                <a:effectLst/>
              </a:rPr>
              <a:t>quickly</a:t>
            </a:r>
            <a:r>
              <a:rPr lang="it-IT" sz="1600" dirty="0">
                <a:effectLst/>
              </a:rPr>
              <a:t>. The immediate </a:t>
            </a:r>
            <a:r>
              <a:rPr lang="it-IT" sz="1600" dirty="0" err="1">
                <a:effectLst/>
              </a:rPr>
              <a:t>origin</a:t>
            </a:r>
            <a:r>
              <a:rPr lang="it-IT" sz="1600" dirty="0">
                <a:effectLst/>
              </a:rPr>
              <a:t> of </a:t>
            </a:r>
            <a:r>
              <a:rPr lang="it-IT" sz="1600" dirty="0" err="1">
                <a:effectLst/>
              </a:rPr>
              <a:t>such</a:t>
            </a:r>
            <a:r>
              <a:rPr lang="it-IT" sz="1600" dirty="0">
                <a:effectLst/>
              </a:rPr>
              <a:t> a pervasive </a:t>
            </a:r>
            <a:r>
              <a:rPr lang="it-IT" sz="1600" dirty="0" err="1">
                <a:effectLst/>
              </a:rPr>
              <a:t>economic</a:t>
            </a:r>
            <a:r>
              <a:rPr lang="it-IT" sz="1600" dirty="0">
                <a:effectLst/>
              </a:rPr>
              <a:t> </a:t>
            </a:r>
            <a:r>
              <a:rPr lang="it-IT" sz="1600" dirty="0" err="1">
                <a:effectLst/>
              </a:rPr>
              <a:t>collapse</a:t>
            </a:r>
            <a:r>
              <a:rPr lang="it-IT" sz="1600" dirty="0">
                <a:effectLst/>
              </a:rPr>
              <a:t> can be </a:t>
            </a:r>
            <a:r>
              <a:rPr lang="it-IT" sz="1600" dirty="0" err="1">
                <a:effectLst/>
              </a:rPr>
              <a:t>trough</a:t>
            </a:r>
            <a:r>
              <a:rPr lang="it-IT" sz="1600" dirty="0">
                <a:effectLst/>
              </a:rPr>
              <a:t> a </a:t>
            </a:r>
            <a:r>
              <a:rPr lang="it-IT" sz="1600" dirty="0" err="1">
                <a:effectLst/>
              </a:rPr>
              <a:t>sudden</a:t>
            </a:r>
            <a:r>
              <a:rPr lang="it-IT" sz="1600" dirty="0">
                <a:effectLst/>
              </a:rPr>
              <a:t> stop of financing, in the </a:t>
            </a:r>
            <a:r>
              <a:rPr lang="it-IT" sz="1600" dirty="0" err="1">
                <a:effectLst/>
              </a:rPr>
              <a:t>foreigh</a:t>
            </a:r>
            <a:r>
              <a:rPr lang="it-IT" sz="1600" dirty="0">
                <a:effectLst/>
              </a:rPr>
              <a:t> </a:t>
            </a:r>
            <a:r>
              <a:rPr lang="it-IT" sz="1600" dirty="0" err="1">
                <a:effectLst/>
              </a:rPr>
              <a:t>exchange</a:t>
            </a:r>
            <a:r>
              <a:rPr lang="it-IT" sz="1600" dirty="0">
                <a:effectLst/>
              </a:rPr>
              <a:t> or in the banking system.</a:t>
            </a: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8D2DA03B-9783-83A6-A4CF-762B40D5D5F0}"/>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54402C64-DA6D-4009-AC09-8B3F0B80DE93}"/>
              </a:ext>
            </a:extLst>
          </p:cNvPr>
          <p:cNvSpPr txBox="1"/>
          <p:nvPr/>
        </p:nvSpPr>
        <p:spPr>
          <a:xfrm>
            <a:off x="2939332"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Problem of Default (3)</a:t>
            </a:r>
          </a:p>
        </p:txBody>
      </p:sp>
    </p:spTree>
    <p:extLst>
      <p:ext uri="{BB962C8B-B14F-4D97-AF65-F5344CB8AC3E}">
        <p14:creationId xmlns:p14="http://schemas.microsoft.com/office/powerpoint/2010/main" val="2437270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3DFE4-7153-2F01-A918-8AAD60D3670B}"/>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D572A709-15C9-0D1C-4B7B-3749134B151B}"/>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D91D7221-F480-02C1-7828-65DC0F072570}"/>
              </a:ext>
            </a:extLst>
          </p:cNvPr>
          <p:cNvSpPr txBox="1"/>
          <p:nvPr/>
        </p:nvSpPr>
        <p:spPr>
          <a:xfrm>
            <a:off x="226933" y="683948"/>
            <a:ext cx="11738129" cy="6247864"/>
          </a:xfrm>
          <a:prstGeom prst="rect">
            <a:avLst/>
          </a:prstGeom>
          <a:noFill/>
          <a:ln>
            <a:noFill/>
          </a:ln>
        </p:spPr>
        <p:txBody>
          <a:bodyPr wrap="square" rtlCol="0">
            <a:spAutoFit/>
          </a:bodyPr>
          <a:lstStyle/>
          <a:p>
            <a:pPr marL="285750" indent="-285750">
              <a:buFont typeface="Arial" panose="020B0604020202020204" pitchFamily="34" charset="0"/>
              <a:buChar char="•"/>
            </a:pPr>
            <a:r>
              <a:rPr lang="en-US" sz="1600" dirty="0"/>
              <a:t>Developing countries’ debt to foreigners are often denominated in foreign currency. This is not a matter of choice. Foreign investors -  fearing devaluations and inflation - are willing to underwrite  these debt if they are denominated in strong currency.</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If these debt were denominated in local currencies, developing countries would never default since they could always meet their obligation printing money.</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Western countries on the contrary borrow issuing assets in their local currencies. A devaluation or an inflation will increase the value of their assets since are denominated in foreign currency while the value their liabilities remain constant or rises a little if they have a small proportion denominated in foreign currency. </a:t>
            </a:r>
            <a:r>
              <a:rPr lang="it-IT" sz="1600" dirty="0" err="1">
                <a:effectLst/>
              </a:rPr>
              <a:t>Because</a:t>
            </a:r>
            <a:r>
              <a:rPr lang="it-IT" sz="1600" dirty="0">
                <a:effectLst/>
              </a:rPr>
              <a:t> </a:t>
            </a:r>
            <a:r>
              <a:rPr lang="it-IT" sz="1600" dirty="0" err="1">
                <a:effectLst/>
              </a:rPr>
              <a:t>poorer</a:t>
            </a:r>
            <a:r>
              <a:rPr lang="it-IT" sz="1600" dirty="0">
                <a:effectLst/>
              </a:rPr>
              <a:t> countries </a:t>
            </a:r>
            <a:r>
              <a:rPr lang="it-IT" sz="1600" dirty="0" err="1">
                <a:effectLst/>
              </a:rPr>
              <a:t>tend</a:t>
            </a:r>
            <a:r>
              <a:rPr lang="it-IT" sz="1600" dirty="0">
                <a:effectLst/>
              </a:rPr>
              <a:t> to be net </a:t>
            </a:r>
            <a:r>
              <a:rPr lang="it-IT" sz="1600" dirty="0" err="1">
                <a:effectLst/>
              </a:rPr>
              <a:t>debtors</a:t>
            </a:r>
            <a:r>
              <a:rPr lang="it-IT" sz="1600" dirty="0">
                <a:effectLst/>
              </a:rPr>
              <a:t> in the major </a:t>
            </a:r>
            <a:r>
              <a:rPr lang="it-IT" sz="1600" dirty="0" err="1">
                <a:effectLst/>
              </a:rPr>
              <a:t>foreign</a:t>
            </a:r>
            <a:r>
              <a:rPr lang="it-IT" sz="1600" dirty="0">
                <a:effectLst/>
              </a:rPr>
              <a:t> </a:t>
            </a:r>
            <a:r>
              <a:rPr lang="it-IT" sz="1600" dirty="0" err="1">
                <a:effectLst/>
              </a:rPr>
              <a:t>currencies</a:t>
            </a:r>
            <a:r>
              <a:rPr lang="it-IT" sz="1600" dirty="0">
                <a:effectLst/>
              </a:rPr>
              <a:t>, a </a:t>
            </a:r>
            <a:r>
              <a:rPr lang="it-IT" sz="1600" dirty="0" err="1">
                <a:effectLst/>
              </a:rPr>
              <a:t>depreciation</a:t>
            </a:r>
            <a:r>
              <a:rPr lang="it-IT" sz="1600" dirty="0">
                <a:effectLst/>
              </a:rPr>
              <a:t> of </a:t>
            </a:r>
            <a:r>
              <a:rPr lang="it-IT" sz="1600" dirty="0" err="1">
                <a:effectLst/>
              </a:rPr>
              <a:t>domestic</a:t>
            </a:r>
            <a:r>
              <a:rPr lang="it-IT" sz="1600" dirty="0">
                <a:effectLst/>
              </a:rPr>
              <a:t> </a:t>
            </a:r>
            <a:r>
              <a:rPr lang="it-IT" sz="1600" dirty="0" err="1">
                <a:effectLst/>
              </a:rPr>
              <a:t>currency</a:t>
            </a:r>
            <a:r>
              <a:rPr lang="it-IT" sz="1600" dirty="0">
                <a:effectLst/>
              </a:rPr>
              <a:t> </a:t>
            </a:r>
            <a:r>
              <a:rPr lang="it-IT" sz="1600" dirty="0" err="1">
                <a:effectLst/>
              </a:rPr>
              <a:t>causes</a:t>
            </a:r>
            <a:r>
              <a:rPr lang="it-IT" sz="1600" dirty="0">
                <a:effectLst/>
              </a:rPr>
              <a:t> a transfer of </a:t>
            </a:r>
          </a:p>
          <a:p>
            <a:pPr marL="285750" indent="-285750">
              <a:buFont typeface="Arial" panose="020B0604020202020204" pitchFamily="34" charset="0"/>
              <a:buChar char="•"/>
            </a:pPr>
            <a:r>
              <a:rPr lang="it-IT" sz="1600" dirty="0" err="1">
                <a:effectLst/>
              </a:rPr>
              <a:t>wealth</a:t>
            </a:r>
            <a:r>
              <a:rPr lang="it-IT" sz="1600" dirty="0">
                <a:effectLst/>
              </a:rPr>
              <a:t> to </a:t>
            </a:r>
            <a:r>
              <a:rPr lang="it-IT" sz="1600" dirty="0" err="1">
                <a:effectLst/>
              </a:rPr>
              <a:t>foreigners</a:t>
            </a:r>
            <a:r>
              <a:rPr lang="it-IT" sz="1600" dirty="0">
                <a:effectLst/>
              </a:rPr>
              <a:t> by </a:t>
            </a:r>
            <a:r>
              <a:rPr lang="it-IT" sz="1600" dirty="0" err="1">
                <a:effectLst/>
              </a:rPr>
              <a:t>raising</a:t>
            </a:r>
            <a:r>
              <a:rPr lang="it-IT" sz="1600" dirty="0">
                <a:effectLst/>
              </a:rPr>
              <a:t> the </a:t>
            </a:r>
            <a:r>
              <a:rPr lang="it-IT" sz="1600" dirty="0" err="1">
                <a:effectLst/>
              </a:rPr>
              <a:t>domestic</a:t>
            </a:r>
            <a:r>
              <a:rPr lang="it-IT" sz="1600" dirty="0">
                <a:effectLst/>
              </a:rPr>
              <a:t> </a:t>
            </a:r>
            <a:r>
              <a:rPr lang="it-IT" sz="1600" dirty="0" err="1">
                <a:effectLst/>
              </a:rPr>
              <a:t>currency</a:t>
            </a:r>
            <a:r>
              <a:rPr lang="it-IT" sz="1600" dirty="0">
                <a:effectLst/>
              </a:rPr>
              <a:t> </a:t>
            </a:r>
            <a:r>
              <a:rPr lang="it-IT" sz="1600" dirty="0" err="1">
                <a:effectLst/>
              </a:rPr>
              <a:t>value</a:t>
            </a:r>
            <a:r>
              <a:rPr lang="it-IT" sz="1600" dirty="0">
                <a:effectLst/>
              </a:rPr>
              <a:t> of the net </a:t>
            </a:r>
            <a:r>
              <a:rPr lang="it-IT" sz="1600" dirty="0" err="1">
                <a:effectLst/>
              </a:rPr>
              <a:t>foreign</a:t>
            </a:r>
            <a:r>
              <a:rPr lang="it-IT" sz="1600" dirty="0">
                <a:effectLst/>
              </a:rPr>
              <a:t> </a:t>
            </a:r>
            <a:r>
              <a:rPr lang="it-IT" sz="1600" dirty="0" err="1">
                <a:effectLst/>
              </a:rPr>
              <a:t>debt</a:t>
            </a:r>
            <a:r>
              <a:rPr lang="it-IT" sz="1600" dirty="0">
                <a:effectLst/>
              </a:rPr>
              <a:t> </a:t>
            </a:r>
            <a:endParaRPr lang="it-IT" sz="1600" dirty="0"/>
          </a:p>
          <a:p>
            <a:pPr marL="285750" indent="-285750">
              <a:buFont typeface="Arial" panose="020B0604020202020204" pitchFamily="34" charset="0"/>
              <a:buChar char="•"/>
            </a:pPr>
            <a:r>
              <a:rPr lang="en-US" sz="1600" dirty="0"/>
              <a:t> </a:t>
            </a:r>
          </a:p>
          <a:p>
            <a:pPr marL="285750" indent="-285750">
              <a:buFont typeface="Arial" panose="020B0604020202020204" pitchFamily="34" charset="0"/>
              <a:buChar char="•"/>
            </a:pPr>
            <a:r>
              <a:rPr lang="it-IT" sz="1600" b="1" dirty="0">
                <a:effectLst/>
              </a:rPr>
              <a:t>A country </a:t>
            </a:r>
            <a:r>
              <a:rPr lang="it-IT" sz="1600" b="1" dirty="0" err="1">
                <a:effectLst/>
              </a:rPr>
              <a:t>that</a:t>
            </a:r>
            <a:r>
              <a:rPr lang="it-IT" sz="1600" b="1" dirty="0">
                <a:effectLst/>
              </a:rPr>
              <a:t> can </a:t>
            </a:r>
            <a:r>
              <a:rPr lang="it-IT" sz="1600" b="1" dirty="0" err="1">
                <a:effectLst/>
              </a:rPr>
              <a:t>borrow</a:t>
            </a:r>
            <a:r>
              <a:rPr lang="it-IT" sz="1600" b="1" dirty="0">
                <a:effectLst/>
              </a:rPr>
              <a:t> </a:t>
            </a:r>
            <a:r>
              <a:rPr lang="it-IT" sz="1600" b="1" dirty="0" err="1">
                <a:effectLst/>
              </a:rPr>
              <a:t>abroad</a:t>
            </a:r>
            <a:r>
              <a:rPr lang="it-IT" sz="1600" b="1" dirty="0">
                <a:effectLst/>
              </a:rPr>
              <a:t> in </a:t>
            </a:r>
            <a:r>
              <a:rPr lang="it-IT" sz="1600" b="1" dirty="0" err="1">
                <a:effectLst/>
              </a:rPr>
              <a:t>its</a:t>
            </a:r>
            <a:r>
              <a:rPr lang="it-IT" sz="1600" b="1" dirty="0">
                <a:effectLst/>
              </a:rPr>
              <a:t> </a:t>
            </a:r>
            <a:r>
              <a:rPr lang="it-IT" sz="1600" b="1" dirty="0" err="1">
                <a:effectLst/>
              </a:rPr>
              <a:t>own</a:t>
            </a:r>
            <a:r>
              <a:rPr lang="it-IT" sz="1600" b="1" dirty="0">
                <a:effectLst/>
              </a:rPr>
              <a:t> </a:t>
            </a:r>
            <a:r>
              <a:rPr lang="it-IT" sz="1600" b="1" dirty="0" err="1">
                <a:effectLst/>
              </a:rPr>
              <a:t>currency</a:t>
            </a:r>
            <a:r>
              <a:rPr lang="it-IT" sz="1600" b="1" dirty="0">
                <a:effectLst/>
              </a:rPr>
              <a:t> can reduce the </a:t>
            </a:r>
            <a:r>
              <a:rPr lang="it-IT" sz="1600" b="1" dirty="0" err="1">
                <a:effectLst/>
              </a:rPr>
              <a:t>real</a:t>
            </a:r>
            <a:r>
              <a:rPr lang="it-IT" sz="1600" b="1" dirty="0">
                <a:effectLst/>
              </a:rPr>
              <a:t> </a:t>
            </a:r>
            <a:r>
              <a:rPr lang="it-IT" sz="1600" b="1" dirty="0" err="1">
                <a:effectLst/>
              </a:rPr>
              <a:t>resources</a:t>
            </a:r>
            <a:r>
              <a:rPr lang="it-IT" sz="1600" b="1" dirty="0"/>
              <a:t> </a:t>
            </a:r>
            <a:r>
              <a:rPr lang="it-IT" sz="1600" b="1" dirty="0" err="1">
                <a:effectLst/>
              </a:rPr>
              <a:t>it</a:t>
            </a:r>
            <a:r>
              <a:rPr lang="it-IT" sz="1600" b="1" dirty="0">
                <a:effectLst/>
              </a:rPr>
              <a:t> </a:t>
            </a:r>
            <a:r>
              <a:rPr lang="it-IT" sz="1600" b="1" dirty="0" err="1">
                <a:effectLst/>
              </a:rPr>
              <a:t>owes</a:t>
            </a:r>
            <a:r>
              <a:rPr lang="it-IT" sz="1600" b="1" dirty="0">
                <a:effectLst/>
              </a:rPr>
              <a:t> to </a:t>
            </a:r>
            <a:r>
              <a:rPr lang="it-IT" sz="1600" b="1" dirty="0" err="1">
                <a:effectLst/>
              </a:rPr>
              <a:t>foreigners</a:t>
            </a:r>
            <a:r>
              <a:rPr lang="it-IT" sz="1600" b="1" dirty="0">
                <a:effectLst/>
              </a:rPr>
              <a:t>, </a:t>
            </a:r>
            <a:r>
              <a:rPr lang="it-IT" sz="1600" b="1" dirty="0" err="1">
                <a:effectLst/>
              </a:rPr>
              <a:t>without</a:t>
            </a:r>
            <a:r>
              <a:rPr lang="it-IT" sz="1600" b="1" dirty="0">
                <a:effectLst/>
              </a:rPr>
              <a:t> </a:t>
            </a:r>
            <a:r>
              <a:rPr lang="it-IT" sz="1600" b="1" dirty="0" err="1">
                <a:effectLst/>
              </a:rPr>
              <a:t>triggering</a:t>
            </a:r>
            <a:r>
              <a:rPr lang="it-IT" sz="1600" b="1" dirty="0">
                <a:effectLst/>
              </a:rPr>
              <a:t> a default, </a:t>
            </a:r>
            <a:r>
              <a:rPr lang="it-IT" sz="1600" b="1" dirty="0" err="1">
                <a:effectLst/>
              </a:rPr>
              <a:t>simply</a:t>
            </a:r>
            <a:r>
              <a:rPr lang="it-IT" sz="1600" b="1" dirty="0">
                <a:effectLst/>
              </a:rPr>
              <a:t> by </a:t>
            </a:r>
            <a:r>
              <a:rPr lang="it-IT" sz="1600" b="1" dirty="0" err="1">
                <a:effectLst/>
              </a:rPr>
              <a:t>depreciating</a:t>
            </a:r>
            <a:r>
              <a:rPr lang="it-IT" sz="1600" b="1" dirty="0">
                <a:effectLst/>
              </a:rPr>
              <a:t> </a:t>
            </a:r>
            <a:r>
              <a:rPr lang="it-IT" sz="1600" b="1" dirty="0" err="1">
                <a:effectLst/>
              </a:rPr>
              <a:t>its</a:t>
            </a:r>
            <a:r>
              <a:rPr lang="it-IT" sz="1600" b="1" dirty="0">
                <a:effectLst/>
              </a:rPr>
              <a:t> </a:t>
            </a:r>
            <a:r>
              <a:rPr lang="it-IT" sz="1600" b="1" dirty="0" err="1">
                <a:effectLst/>
              </a:rPr>
              <a:t>currency</a:t>
            </a:r>
            <a:r>
              <a:rPr lang="it-IT" sz="1600" b="1" dirty="0">
                <a:effectLst/>
              </a:rPr>
              <a:t>. On the </a:t>
            </a:r>
            <a:r>
              <a:rPr lang="it-IT" sz="1600" b="1" dirty="0" err="1">
                <a:effectLst/>
              </a:rPr>
              <a:t>contrary</a:t>
            </a:r>
            <a:r>
              <a:rPr lang="it-IT" sz="1600" b="1" dirty="0">
                <a:effectLst/>
              </a:rPr>
              <a:t>, a </a:t>
            </a:r>
            <a:r>
              <a:rPr lang="it-IT" sz="1600" b="1" dirty="0" err="1">
                <a:effectLst/>
              </a:rPr>
              <a:t>developing</a:t>
            </a:r>
            <a:r>
              <a:rPr lang="it-IT" sz="1600" b="1" dirty="0">
                <a:effectLst/>
              </a:rPr>
              <a:t> country </a:t>
            </a:r>
            <a:r>
              <a:rPr lang="it-IT" sz="1600" b="1" dirty="0" err="1">
                <a:effectLst/>
              </a:rPr>
              <a:t>forced</a:t>
            </a:r>
            <a:r>
              <a:rPr lang="it-IT" sz="1600" b="1" dirty="0">
                <a:effectLst/>
              </a:rPr>
              <a:t> to </a:t>
            </a:r>
            <a:r>
              <a:rPr lang="it-IT" sz="1600" b="1" dirty="0" err="1">
                <a:effectLst/>
              </a:rPr>
              <a:t>borrow</a:t>
            </a:r>
            <a:r>
              <a:rPr lang="it-IT" sz="1600" b="1" dirty="0">
                <a:effectLst/>
              </a:rPr>
              <a:t> in </a:t>
            </a:r>
            <a:r>
              <a:rPr lang="it-IT" sz="1600" b="1" dirty="0" err="1">
                <a:effectLst/>
              </a:rPr>
              <a:t>foreign</a:t>
            </a:r>
            <a:r>
              <a:rPr lang="it-IT" sz="1600" b="1" dirty="0">
                <a:effectLst/>
              </a:rPr>
              <a:t> </a:t>
            </a:r>
            <a:r>
              <a:rPr lang="it-IT" sz="1600" b="1" dirty="0" err="1">
                <a:effectLst/>
              </a:rPr>
              <a:t>currency</a:t>
            </a:r>
            <a:r>
              <a:rPr lang="it-IT" sz="1600" b="1" dirty="0">
                <a:effectLst/>
              </a:rPr>
              <a:t> </a:t>
            </a:r>
            <a:r>
              <a:rPr lang="it-IT" sz="1600" b="1" dirty="0" err="1">
                <a:effectLst/>
              </a:rPr>
              <a:t>lacks</a:t>
            </a:r>
            <a:r>
              <a:rPr lang="it-IT" sz="1600" b="1" dirty="0">
                <a:effectLst/>
              </a:rPr>
              <a:t> </a:t>
            </a:r>
            <a:r>
              <a:rPr lang="it-IT" sz="1600" b="1" dirty="0" err="1">
                <a:effectLst/>
              </a:rPr>
              <a:t>this</a:t>
            </a:r>
            <a:r>
              <a:rPr lang="it-IT" sz="1600" b="1" dirty="0">
                <a:effectLst/>
              </a:rPr>
              <a:t> option and can reduce </a:t>
            </a:r>
            <a:r>
              <a:rPr lang="it-IT" sz="1600" b="1" dirty="0" err="1">
                <a:effectLst/>
              </a:rPr>
              <a:t>what</a:t>
            </a:r>
            <a:r>
              <a:rPr lang="it-IT" sz="1600" b="1" dirty="0">
                <a:effectLst/>
              </a:rPr>
              <a:t> </a:t>
            </a:r>
            <a:r>
              <a:rPr lang="it-IT" sz="1600" b="1" dirty="0" err="1">
                <a:effectLst/>
              </a:rPr>
              <a:t>it</a:t>
            </a:r>
            <a:r>
              <a:rPr lang="it-IT" sz="1600" b="1" dirty="0">
                <a:effectLst/>
              </a:rPr>
              <a:t> </a:t>
            </a:r>
            <a:r>
              <a:rPr lang="it-IT" sz="1600" b="1" dirty="0" err="1">
                <a:effectLst/>
              </a:rPr>
              <a:t>owes</a:t>
            </a:r>
            <a:r>
              <a:rPr lang="it-IT" sz="1600" b="1" dirty="0">
                <a:effectLst/>
              </a:rPr>
              <a:t> to </a:t>
            </a:r>
            <a:r>
              <a:rPr lang="it-IT" sz="1600" b="1" dirty="0" err="1">
                <a:effectLst/>
              </a:rPr>
              <a:t>foreigners</a:t>
            </a:r>
            <a:r>
              <a:rPr lang="it-IT" sz="1600" b="1" dirty="0">
                <a:effectLst/>
              </a:rPr>
              <a:t> </a:t>
            </a:r>
            <a:r>
              <a:rPr lang="it-IT" sz="1600" b="1" dirty="0" err="1">
                <a:effectLst/>
              </a:rPr>
              <a:t>only</a:t>
            </a:r>
            <a:r>
              <a:rPr lang="it-IT" sz="1600" b="1" dirty="0">
                <a:effectLst/>
              </a:rPr>
              <a:t> </a:t>
            </a:r>
            <a:r>
              <a:rPr lang="it-IT" sz="1600" b="1" dirty="0" err="1">
                <a:effectLst/>
              </a:rPr>
              <a:t>through</a:t>
            </a:r>
            <a:r>
              <a:rPr lang="it-IT" sz="1600" b="1" dirty="0">
                <a:effectLst/>
              </a:rPr>
              <a:t> some </a:t>
            </a:r>
            <a:r>
              <a:rPr lang="it-IT" sz="1600" b="1" dirty="0" err="1">
                <a:effectLst/>
              </a:rPr>
              <a:t>form</a:t>
            </a:r>
            <a:r>
              <a:rPr lang="it-IT" sz="1600" b="1" dirty="0">
                <a:effectLst/>
              </a:rPr>
              <a:t> of </a:t>
            </a:r>
            <a:r>
              <a:rPr lang="it-IT" sz="1600" b="1" dirty="0" err="1">
                <a:effectLst/>
              </a:rPr>
              <a:t>outright</a:t>
            </a:r>
            <a:r>
              <a:rPr lang="it-IT" sz="1600" b="1" dirty="0">
                <a:effectLst/>
              </a:rPr>
              <a:t> default.</a:t>
            </a:r>
          </a:p>
          <a:p>
            <a:pPr marL="285750" indent="-285750">
              <a:buFont typeface="Arial" panose="020B0604020202020204" pitchFamily="34" charset="0"/>
              <a:buChar char="•"/>
            </a:pPr>
            <a:endParaRPr lang="it-IT" sz="1600" b="1" dirty="0"/>
          </a:p>
          <a:p>
            <a:pPr marL="285750" indent="-285750">
              <a:buFont typeface="Arial" panose="020B0604020202020204" pitchFamily="34" charset="0"/>
              <a:buChar char="•"/>
            </a:pPr>
            <a:r>
              <a:rPr lang="it-IT" sz="1600" dirty="0" err="1">
                <a:effectLst/>
              </a:rPr>
              <a:t>Economists</a:t>
            </a:r>
            <a:r>
              <a:rPr lang="it-IT" sz="1600" dirty="0">
                <a:effectLst/>
              </a:rPr>
              <a:t> Barry </a:t>
            </a:r>
            <a:r>
              <a:rPr lang="it-IT" sz="1600" dirty="0" err="1">
                <a:effectLst/>
              </a:rPr>
              <a:t>Eichengreen</a:t>
            </a:r>
            <a:r>
              <a:rPr lang="it-IT" sz="1600" dirty="0">
                <a:effectLst/>
              </a:rPr>
              <a:t> of the University of California–Berkeley and Ricardo Hausmann of Harvard University </a:t>
            </a:r>
            <a:r>
              <a:rPr lang="it-IT" sz="1600" dirty="0" err="1">
                <a:effectLst/>
              </a:rPr>
              <a:t>coined</a:t>
            </a:r>
            <a:r>
              <a:rPr lang="it-IT" sz="1600" dirty="0">
                <a:effectLst/>
              </a:rPr>
              <a:t> the </a:t>
            </a:r>
            <a:r>
              <a:rPr lang="it-IT" sz="1600" dirty="0" err="1">
                <a:effectLst/>
              </a:rPr>
              <a:t>phrase</a:t>
            </a:r>
            <a:r>
              <a:rPr lang="it-IT" sz="1600" dirty="0">
                <a:effectLst/>
              </a:rPr>
              <a:t> </a:t>
            </a:r>
            <a:r>
              <a:rPr lang="it-IT" sz="1600" b="1" dirty="0" err="1">
                <a:effectLst/>
              </a:rPr>
              <a:t>original</a:t>
            </a:r>
            <a:r>
              <a:rPr lang="it-IT" sz="1600" b="1" dirty="0">
                <a:effectLst/>
              </a:rPr>
              <a:t> sin </a:t>
            </a:r>
            <a:r>
              <a:rPr lang="it-IT" sz="1600" dirty="0">
                <a:effectLst/>
              </a:rPr>
              <a:t>to </a:t>
            </a:r>
            <a:r>
              <a:rPr lang="it-IT" sz="1600" dirty="0" err="1">
                <a:effectLst/>
              </a:rPr>
              <a:t>describe</a:t>
            </a:r>
            <a:r>
              <a:rPr lang="it-IT" sz="1600" dirty="0"/>
              <a:t> </a:t>
            </a:r>
            <a:r>
              <a:rPr lang="it-IT" sz="1600" dirty="0" err="1">
                <a:effectLst/>
              </a:rPr>
              <a:t>developing</a:t>
            </a:r>
            <a:r>
              <a:rPr lang="it-IT" sz="1600" dirty="0">
                <a:effectLst/>
              </a:rPr>
              <a:t> countries’ </a:t>
            </a:r>
            <a:r>
              <a:rPr lang="it-IT" sz="1600" dirty="0" err="1">
                <a:effectLst/>
              </a:rPr>
              <a:t>inability</a:t>
            </a:r>
            <a:r>
              <a:rPr lang="it-IT" sz="1600" dirty="0">
                <a:effectLst/>
              </a:rPr>
              <a:t> to </a:t>
            </a:r>
            <a:r>
              <a:rPr lang="it-IT" sz="1600" dirty="0" err="1">
                <a:effectLst/>
              </a:rPr>
              <a:t>borrow</a:t>
            </a:r>
            <a:r>
              <a:rPr lang="it-IT" sz="1600" dirty="0">
                <a:effectLst/>
              </a:rPr>
              <a:t> in </a:t>
            </a:r>
            <a:r>
              <a:rPr lang="it-IT" sz="1600" dirty="0" err="1">
                <a:effectLst/>
              </a:rPr>
              <a:t>their</a:t>
            </a:r>
            <a:r>
              <a:rPr lang="it-IT" sz="1600" dirty="0">
                <a:effectLst/>
              </a:rPr>
              <a:t> </a:t>
            </a:r>
            <a:r>
              <a:rPr lang="it-IT" sz="1600" dirty="0" err="1">
                <a:effectLst/>
              </a:rPr>
              <a:t>own</a:t>
            </a:r>
            <a:r>
              <a:rPr lang="it-IT" sz="1600" dirty="0">
                <a:effectLst/>
              </a:rPr>
              <a:t> </a:t>
            </a:r>
            <a:r>
              <a:rPr lang="it-IT" sz="1600" dirty="0" err="1">
                <a:effectLst/>
              </a:rPr>
              <a:t>currencies</a:t>
            </a:r>
            <a:r>
              <a:rPr lang="it-IT" sz="1600" dirty="0">
                <a:effectLst/>
              </a:rPr>
              <a:t>. In </a:t>
            </a:r>
            <a:r>
              <a:rPr lang="it-IT" sz="1600" dirty="0" err="1">
                <a:effectLst/>
              </a:rPr>
              <a:t>these</a:t>
            </a:r>
            <a:r>
              <a:rPr lang="it-IT" sz="1600" dirty="0">
                <a:effectLst/>
              </a:rPr>
              <a:t> </a:t>
            </a:r>
            <a:r>
              <a:rPr lang="it-IT" sz="1600" dirty="0" err="1">
                <a:effectLst/>
              </a:rPr>
              <a:t>economists’view</a:t>
            </a:r>
            <a:r>
              <a:rPr lang="it-IT" sz="1600" dirty="0">
                <a:effectLst/>
              </a:rPr>
              <a:t>, </a:t>
            </a:r>
            <a:r>
              <a:rPr lang="it-IT" sz="1600" dirty="0" err="1">
                <a:effectLst/>
              </a:rPr>
              <a:t>that</a:t>
            </a:r>
            <a:r>
              <a:rPr lang="it-IT" sz="1600" dirty="0">
                <a:effectLst/>
              </a:rPr>
              <a:t> </a:t>
            </a:r>
            <a:r>
              <a:rPr lang="it-IT" sz="1600" dirty="0" err="1">
                <a:effectLst/>
              </a:rPr>
              <a:t>inability</a:t>
            </a:r>
            <a:r>
              <a:rPr lang="it-IT" sz="1600" dirty="0">
                <a:effectLst/>
              </a:rPr>
              <a:t> of </a:t>
            </a:r>
            <a:r>
              <a:rPr lang="it-IT" sz="1600" dirty="0" err="1">
                <a:effectLst/>
              </a:rPr>
              <a:t>poor</a:t>
            </a:r>
            <a:r>
              <a:rPr lang="it-IT" sz="1600" dirty="0"/>
              <a:t> </a:t>
            </a:r>
            <a:r>
              <a:rPr lang="it-IT" sz="1600" dirty="0">
                <a:effectLst/>
              </a:rPr>
              <a:t>countries </a:t>
            </a:r>
            <a:r>
              <a:rPr lang="it-IT" sz="1600" dirty="0" err="1">
                <a:effectLst/>
              </a:rPr>
              <a:t>is</a:t>
            </a:r>
            <a:r>
              <a:rPr lang="it-IT" sz="1600" dirty="0">
                <a:effectLst/>
              </a:rPr>
              <a:t> a </a:t>
            </a:r>
            <a:r>
              <a:rPr lang="it-IT" sz="1600" dirty="0" err="1">
                <a:effectLst/>
              </a:rPr>
              <a:t>structural</a:t>
            </a:r>
            <a:r>
              <a:rPr lang="it-IT" sz="1600" dirty="0">
                <a:effectLst/>
              </a:rPr>
              <a:t> </a:t>
            </a:r>
            <a:r>
              <a:rPr lang="it-IT" sz="1600" dirty="0" err="1">
                <a:effectLst/>
              </a:rPr>
              <a:t>problem</a:t>
            </a:r>
            <a:r>
              <a:rPr lang="it-IT" sz="1600" dirty="0">
                <a:effectLst/>
              </a:rPr>
              <a:t> </a:t>
            </a:r>
            <a:r>
              <a:rPr lang="it-IT" sz="1600" dirty="0" err="1">
                <a:effectLst/>
              </a:rPr>
              <a:t>caused</a:t>
            </a:r>
            <a:r>
              <a:rPr lang="it-IT" sz="1600" dirty="0">
                <a:effectLst/>
              </a:rPr>
              <a:t> </a:t>
            </a:r>
            <a:r>
              <a:rPr lang="it-IT" sz="1600" dirty="0" err="1">
                <a:effectLst/>
              </a:rPr>
              <a:t>primarily</a:t>
            </a:r>
            <a:r>
              <a:rPr lang="it-IT" sz="1600" dirty="0">
                <a:effectLst/>
              </a:rPr>
              <a:t> by features of the global capital market—</a:t>
            </a:r>
            <a:r>
              <a:rPr lang="it-IT" sz="1600" dirty="0" err="1">
                <a:effectLst/>
              </a:rPr>
              <a:t>such</a:t>
            </a:r>
            <a:r>
              <a:rPr lang="it-IT" sz="1600" dirty="0">
                <a:effectLst/>
              </a:rPr>
              <a:t> </a:t>
            </a:r>
            <a:r>
              <a:rPr lang="it-IT" sz="1600" dirty="0" err="1">
                <a:effectLst/>
              </a:rPr>
              <a:t>as</a:t>
            </a:r>
            <a:r>
              <a:rPr lang="it-IT" sz="1600" dirty="0">
                <a:effectLst/>
              </a:rPr>
              <a:t> the limited </a:t>
            </a:r>
            <a:r>
              <a:rPr lang="it-IT" sz="1600" dirty="0" err="1">
                <a:effectLst/>
              </a:rPr>
              <a:t>additional</a:t>
            </a:r>
            <a:r>
              <a:rPr lang="it-IT" sz="1600" dirty="0">
                <a:effectLst/>
              </a:rPr>
              <a:t> </a:t>
            </a:r>
            <a:r>
              <a:rPr lang="it-IT" sz="1600" dirty="0" err="1">
                <a:effectLst/>
              </a:rPr>
              <a:t>diversification</a:t>
            </a:r>
            <a:r>
              <a:rPr lang="it-IT" sz="1600" dirty="0"/>
              <a:t> </a:t>
            </a:r>
            <a:r>
              <a:rPr lang="it-IT" sz="1600" dirty="0" err="1">
                <a:effectLst/>
              </a:rPr>
              <a:t>potential</a:t>
            </a:r>
            <a:r>
              <a:rPr lang="it-IT" sz="1600" dirty="0">
                <a:effectLst/>
              </a:rPr>
              <a:t> </a:t>
            </a:r>
            <a:r>
              <a:rPr lang="it-IT" sz="1600" dirty="0" err="1">
                <a:effectLst/>
              </a:rPr>
              <a:t>that</a:t>
            </a:r>
            <a:r>
              <a:rPr lang="it-IT" sz="1600" dirty="0">
                <a:effectLst/>
              </a:rPr>
              <a:t> a small </a:t>
            </a:r>
            <a:r>
              <a:rPr lang="it-IT" sz="1600" dirty="0" err="1">
                <a:effectLst/>
              </a:rPr>
              <a:t>country’s</a:t>
            </a:r>
            <a:r>
              <a:rPr lang="it-IT" sz="1600" dirty="0">
                <a:effectLst/>
              </a:rPr>
              <a:t> </a:t>
            </a:r>
            <a:r>
              <a:rPr lang="it-IT" sz="1600" dirty="0" err="1">
                <a:effectLst/>
              </a:rPr>
              <a:t>currency</a:t>
            </a:r>
            <a:r>
              <a:rPr lang="it-IT" sz="1600" dirty="0">
                <a:effectLst/>
              </a:rPr>
              <a:t> </a:t>
            </a:r>
            <a:r>
              <a:rPr lang="it-IT" sz="1600" dirty="0" err="1">
                <a:effectLst/>
              </a:rPr>
              <a:t>provides</a:t>
            </a:r>
            <a:r>
              <a:rPr lang="it-IT" sz="1600" dirty="0">
                <a:effectLst/>
              </a:rPr>
              <a:t> to </a:t>
            </a:r>
            <a:r>
              <a:rPr lang="it-IT" sz="1600" dirty="0" err="1">
                <a:effectLst/>
              </a:rPr>
              <a:t>creditors</a:t>
            </a:r>
            <a:r>
              <a:rPr lang="it-IT" sz="1600" dirty="0">
                <a:effectLst/>
              </a:rPr>
              <a:t> from </a:t>
            </a:r>
            <a:r>
              <a:rPr lang="it-IT" sz="1600" dirty="0" err="1">
                <a:effectLst/>
              </a:rPr>
              <a:t>rich</a:t>
            </a:r>
            <a:r>
              <a:rPr lang="it-IT" sz="1600" dirty="0">
                <a:effectLst/>
              </a:rPr>
              <a:t> countries, </a:t>
            </a:r>
            <a:r>
              <a:rPr lang="it-IT" sz="1600" dirty="0" err="1">
                <a:effectLst/>
              </a:rPr>
              <a:t>who</a:t>
            </a:r>
            <a:r>
              <a:rPr lang="it-IT" sz="1600" dirty="0">
                <a:effectLst/>
              </a:rPr>
              <a:t> </a:t>
            </a:r>
            <a:r>
              <a:rPr lang="it-IT" sz="1600" dirty="0" err="1">
                <a:effectLst/>
              </a:rPr>
              <a:t>already</a:t>
            </a:r>
            <a:r>
              <a:rPr lang="it-IT" sz="1600" dirty="0">
                <a:effectLst/>
              </a:rPr>
              <a:t> </a:t>
            </a:r>
            <a:r>
              <a:rPr lang="it-IT" sz="1600" dirty="0" err="1">
                <a:effectLst/>
              </a:rPr>
              <a:t>hold</a:t>
            </a:r>
            <a:r>
              <a:rPr lang="it-IT" sz="1600" dirty="0">
                <a:effectLst/>
              </a:rPr>
              <a:t> </a:t>
            </a:r>
            <a:r>
              <a:rPr lang="it-IT" sz="1600" dirty="0" err="1">
                <a:effectLst/>
              </a:rPr>
              <a:t>all</a:t>
            </a:r>
            <a:r>
              <a:rPr lang="it-IT" sz="1600" dirty="0">
                <a:effectLst/>
              </a:rPr>
              <a:t> the major </a:t>
            </a:r>
            <a:r>
              <a:rPr lang="it-IT" sz="1600" dirty="0" err="1">
                <a:effectLst/>
              </a:rPr>
              <a:t>currencies</a:t>
            </a:r>
            <a:r>
              <a:rPr lang="it-IT" sz="1600" dirty="0">
                <a:effectLst/>
              </a:rPr>
              <a:t> in </a:t>
            </a:r>
            <a:r>
              <a:rPr lang="it-IT" sz="1600" dirty="0" err="1">
                <a:effectLst/>
              </a:rPr>
              <a:t>their</a:t>
            </a:r>
            <a:r>
              <a:rPr lang="it-IT" sz="1600" dirty="0">
                <a:effectLst/>
              </a:rPr>
              <a:t> </a:t>
            </a:r>
            <a:r>
              <a:rPr lang="it-IT" sz="1600" dirty="0" err="1">
                <a:effectLst/>
              </a:rPr>
              <a:t>portfolios</a:t>
            </a:r>
            <a:r>
              <a:rPr lang="it-IT" sz="1600" dirty="0">
                <a:effectLst/>
              </a:rPr>
              <a:t>. </a:t>
            </a:r>
            <a:r>
              <a:rPr lang="it-IT" sz="1600" dirty="0" err="1">
                <a:effectLst/>
              </a:rPr>
              <a:t>Other</a:t>
            </a:r>
            <a:r>
              <a:rPr lang="it-IT" sz="1600" dirty="0">
                <a:effectLst/>
              </a:rPr>
              <a:t> </a:t>
            </a:r>
            <a:r>
              <a:rPr lang="it-IT" sz="1600" dirty="0" err="1">
                <a:effectLst/>
              </a:rPr>
              <a:t>economists</a:t>
            </a:r>
            <a:r>
              <a:rPr lang="it-IT" sz="1600" dirty="0">
                <a:effectLst/>
              </a:rPr>
              <a:t> </a:t>
            </a:r>
            <a:r>
              <a:rPr lang="it-IT" sz="1600" dirty="0" err="1">
                <a:effectLst/>
              </a:rPr>
              <a:t>believe</a:t>
            </a:r>
            <a:r>
              <a:rPr lang="it-IT" sz="1600" dirty="0"/>
              <a:t> </a:t>
            </a:r>
            <a:r>
              <a:rPr lang="it-IT" sz="1600" dirty="0" err="1">
                <a:effectLst/>
              </a:rPr>
              <a:t>that</a:t>
            </a:r>
            <a:r>
              <a:rPr lang="it-IT" sz="1600" dirty="0">
                <a:effectLst/>
              </a:rPr>
              <a:t> the “sin” of </a:t>
            </a:r>
            <a:r>
              <a:rPr lang="it-IT" sz="1600" dirty="0" err="1">
                <a:effectLst/>
              </a:rPr>
              <a:t>developing</a:t>
            </a:r>
            <a:r>
              <a:rPr lang="it-IT" sz="1600" dirty="0">
                <a:effectLst/>
              </a:rPr>
              <a:t> countries </a:t>
            </a:r>
            <a:r>
              <a:rPr lang="it-IT" sz="1600" dirty="0" err="1">
                <a:effectLst/>
              </a:rPr>
              <a:t>is</a:t>
            </a:r>
            <a:r>
              <a:rPr lang="it-IT" sz="1600" dirty="0">
                <a:effectLst/>
              </a:rPr>
              <a:t> </a:t>
            </a:r>
            <a:r>
              <a:rPr lang="it-IT" sz="1600" dirty="0" err="1">
                <a:effectLst/>
              </a:rPr>
              <a:t>not</a:t>
            </a:r>
            <a:r>
              <a:rPr lang="it-IT" sz="1600" dirty="0">
                <a:effectLst/>
              </a:rPr>
              <a:t> </a:t>
            </a:r>
            <a:r>
              <a:rPr lang="it-IT" sz="1600" dirty="0" err="1">
                <a:effectLst/>
              </a:rPr>
              <a:t>particularly</a:t>
            </a:r>
            <a:r>
              <a:rPr lang="it-IT" sz="1600" dirty="0">
                <a:effectLst/>
              </a:rPr>
              <a:t> “</a:t>
            </a:r>
            <a:r>
              <a:rPr lang="it-IT" sz="1600" dirty="0" err="1">
                <a:effectLst/>
              </a:rPr>
              <a:t>original</a:t>
            </a:r>
            <a:r>
              <a:rPr lang="it-IT" sz="1600" dirty="0">
                <a:effectLst/>
              </a:rPr>
              <a:t>” </a:t>
            </a:r>
            <a:r>
              <a:rPr lang="it-IT" sz="1600" dirty="0" err="1">
                <a:effectLst/>
              </a:rPr>
              <a:t>but</a:t>
            </a:r>
            <a:r>
              <a:rPr lang="it-IT" sz="1600" dirty="0">
                <a:effectLst/>
              </a:rPr>
              <a:t> </a:t>
            </a:r>
            <a:r>
              <a:rPr lang="it-IT" sz="1600" dirty="0" err="1">
                <a:effectLst/>
              </a:rPr>
              <a:t>instead</a:t>
            </a:r>
            <a:r>
              <a:rPr lang="it-IT" sz="1600" dirty="0">
                <a:effectLst/>
              </a:rPr>
              <a:t> </a:t>
            </a:r>
            <a:r>
              <a:rPr lang="it-IT" sz="1600" dirty="0" err="1">
                <a:effectLst/>
              </a:rPr>
              <a:t>derives</a:t>
            </a:r>
            <a:r>
              <a:rPr lang="it-IT" sz="1600" dirty="0"/>
              <a:t> </a:t>
            </a:r>
            <a:r>
              <a:rPr lang="it-IT" sz="1600" dirty="0">
                <a:effectLst/>
              </a:rPr>
              <a:t>from </a:t>
            </a:r>
            <a:r>
              <a:rPr lang="it-IT" sz="1600" dirty="0" err="1">
                <a:effectLst/>
              </a:rPr>
              <a:t>their</a:t>
            </a:r>
            <a:r>
              <a:rPr lang="it-IT" sz="1600" dirty="0">
                <a:effectLst/>
              </a:rPr>
              <a:t> </a:t>
            </a:r>
            <a:r>
              <a:rPr lang="it-IT" sz="1600" dirty="0" err="1">
                <a:effectLst/>
              </a:rPr>
              <a:t>own</a:t>
            </a:r>
            <a:r>
              <a:rPr lang="it-IT" sz="1600" dirty="0">
                <a:effectLst/>
              </a:rPr>
              <a:t> histories of </a:t>
            </a:r>
            <a:r>
              <a:rPr lang="it-IT" sz="1600" dirty="0" err="1">
                <a:effectLst/>
              </a:rPr>
              <a:t>ill-advised</a:t>
            </a:r>
            <a:r>
              <a:rPr lang="it-IT" sz="1600" dirty="0">
                <a:effectLst/>
              </a:rPr>
              <a:t> </a:t>
            </a:r>
            <a:r>
              <a:rPr lang="it-IT" sz="1600" dirty="0" err="1">
                <a:effectLst/>
              </a:rPr>
              <a:t>economic</a:t>
            </a:r>
            <a:r>
              <a:rPr lang="it-IT" sz="1600" dirty="0">
                <a:effectLst/>
              </a:rPr>
              <a:t> policies.</a:t>
            </a:r>
          </a:p>
          <a:p>
            <a:pPr marL="285750" indent="-285750">
              <a:buFont typeface="Arial" panose="020B0604020202020204" pitchFamily="34" charset="0"/>
              <a:buChar char="•"/>
            </a:pPr>
            <a:endParaRPr lang="it-IT" sz="1600" b="1" dirty="0">
              <a:effectLst/>
            </a:endParaRPr>
          </a:p>
          <a:p>
            <a:r>
              <a:rPr lang="en-US" sz="1600" dirty="0"/>
              <a:t> </a:t>
            </a:r>
          </a:p>
          <a:p>
            <a:r>
              <a:rPr lang="en-US" sz="1600" dirty="0"/>
              <a:t>  </a:t>
            </a:r>
          </a:p>
        </p:txBody>
      </p:sp>
      <p:sp>
        <p:nvSpPr>
          <p:cNvPr id="8" name="CasellaDiTesto 7">
            <a:extLst>
              <a:ext uri="{FF2B5EF4-FFF2-40B4-BE49-F238E27FC236}">
                <a16:creationId xmlns:a16="http://schemas.microsoft.com/office/drawing/2014/main" id="{8D4A8B14-5EBA-DE40-DA36-DA1B89BFA277}"/>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5068D2A1-3508-BF33-2921-AE0999D1380B}"/>
              </a:ext>
            </a:extLst>
          </p:cNvPr>
          <p:cNvSpPr txBox="1"/>
          <p:nvPr/>
        </p:nvSpPr>
        <p:spPr>
          <a:xfrm>
            <a:off x="2939332" y="-9479"/>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Problem of ”Original Sin”</a:t>
            </a:r>
          </a:p>
        </p:txBody>
      </p:sp>
    </p:spTree>
    <p:extLst>
      <p:ext uri="{BB962C8B-B14F-4D97-AF65-F5344CB8AC3E}">
        <p14:creationId xmlns:p14="http://schemas.microsoft.com/office/powerpoint/2010/main" val="3694551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73CD9-311E-CA0E-28CD-8B838EC873EA}"/>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7CF7E994-C0B5-24AB-7B3C-3AD4DC2FC37B}"/>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5F3733C2-B65E-311D-5868-B14FC8C88449}"/>
              </a:ext>
            </a:extLst>
          </p:cNvPr>
          <p:cNvSpPr txBox="1"/>
          <p:nvPr/>
        </p:nvSpPr>
        <p:spPr>
          <a:xfrm>
            <a:off x="237031" y="827873"/>
            <a:ext cx="11738129" cy="6740307"/>
          </a:xfrm>
          <a:prstGeom prst="rect">
            <a:avLst/>
          </a:prstGeom>
          <a:noFill/>
          <a:ln>
            <a:noFill/>
          </a:ln>
        </p:spPr>
        <p:txBody>
          <a:bodyPr wrap="square" rtlCol="0">
            <a:spAutoFit/>
          </a:bodyPr>
          <a:lstStyle/>
          <a:p>
            <a:pPr marL="285750" indent="-285750">
              <a:buFont typeface="Arial" panose="020B0604020202020204" pitchFamily="34" charset="0"/>
              <a:buChar char="•"/>
            </a:pPr>
            <a:r>
              <a:rPr lang="en-US" sz="1600" dirty="0"/>
              <a:t>In 1981-83, the world economy suffered a steep recession. That made it hard for the Developing countries to make payments in their foreign loans.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In 1979  the Fed adopted a tight monetary policy to stop the two-digit inflation. The raise in interest rates (18%) and the strong appreciation of the dollar caused a huge increase in the debt burden of the developing countries which had adjustable-rate dollar denominated debts.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 </a:t>
            </a:r>
            <a:r>
              <a:rPr lang="it-IT" sz="1600" dirty="0">
                <a:effectLst/>
              </a:rPr>
              <a:t>The </a:t>
            </a:r>
            <a:r>
              <a:rPr lang="it-IT" sz="1600" dirty="0" err="1">
                <a:effectLst/>
              </a:rPr>
              <a:t>crisis</a:t>
            </a:r>
            <a:r>
              <a:rPr lang="it-IT" sz="1600" dirty="0">
                <a:effectLst/>
              </a:rPr>
              <a:t> </a:t>
            </a:r>
            <a:r>
              <a:rPr lang="it-IT" sz="1600" dirty="0" err="1">
                <a:effectLst/>
              </a:rPr>
              <a:t>began</a:t>
            </a:r>
            <a:r>
              <a:rPr lang="it-IT" sz="1600" dirty="0">
                <a:effectLst/>
              </a:rPr>
              <a:t> in August 1982 </a:t>
            </a:r>
            <a:r>
              <a:rPr lang="it-IT" sz="1600" dirty="0" err="1">
                <a:effectLst/>
              </a:rPr>
              <a:t>when</a:t>
            </a:r>
            <a:r>
              <a:rPr lang="it-IT" sz="1600" dirty="0">
                <a:effectLst/>
              </a:rPr>
              <a:t> Mexico </a:t>
            </a:r>
            <a:r>
              <a:rPr lang="it-IT" sz="1600" b="1" dirty="0" err="1">
                <a:effectLst/>
              </a:rPr>
              <a:t>announced</a:t>
            </a:r>
            <a:r>
              <a:rPr lang="it-IT" sz="1600" b="1" dirty="0">
                <a:effectLst/>
              </a:rPr>
              <a:t> </a:t>
            </a:r>
            <a:r>
              <a:rPr lang="it-IT" sz="1600" b="1" dirty="0" err="1">
                <a:effectLst/>
              </a:rPr>
              <a:t>that</a:t>
            </a:r>
            <a:r>
              <a:rPr lang="it-IT" sz="1600" b="1" dirty="0">
                <a:effectLst/>
              </a:rPr>
              <a:t> </a:t>
            </a:r>
            <a:r>
              <a:rPr lang="it-IT" sz="1600" b="1" dirty="0" err="1">
                <a:effectLst/>
              </a:rPr>
              <a:t>its</a:t>
            </a:r>
            <a:r>
              <a:rPr lang="it-IT" sz="1600" b="1" dirty="0">
                <a:effectLst/>
              </a:rPr>
              <a:t> </a:t>
            </a:r>
            <a:r>
              <a:rPr lang="it-IT" sz="1600" b="1" dirty="0" err="1">
                <a:effectLst/>
              </a:rPr>
              <a:t>central</a:t>
            </a:r>
            <a:r>
              <a:rPr lang="it-IT" sz="1600" b="1" dirty="0">
                <a:effectLst/>
              </a:rPr>
              <a:t> bank </a:t>
            </a:r>
            <a:r>
              <a:rPr lang="it-IT" sz="1600" b="1" dirty="0" err="1">
                <a:effectLst/>
              </a:rPr>
              <a:t>had</a:t>
            </a:r>
            <a:r>
              <a:rPr lang="it-IT" sz="1600" b="1" dirty="0"/>
              <a:t> </a:t>
            </a:r>
            <a:r>
              <a:rPr lang="it-IT" sz="1600" b="1" dirty="0" err="1">
                <a:effectLst/>
              </a:rPr>
              <a:t>run</a:t>
            </a:r>
            <a:r>
              <a:rPr lang="it-IT" sz="1600" b="1" dirty="0">
                <a:effectLst/>
              </a:rPr>
              <a:t> out of </a:t>
            </a:r>
            <a:r>
              <a:rPr lang="it-IT" sz="1600" b="1" dirty="0" err="1">
                <a:effectLst/>
              </a:rPr>
              <a:t>foreign</a:t>
            </a:r>
            <a:r>
              <a:rPr lang="it-IT" sz="1600" b="1" dirty="0">
                <a:effectLst/>
              </a:rPr>
              <a:t> </a:t>
            </a:r>
            <a:r>
              <a:rPr lang="it-IT" sz="1600" b="1" dirty="0" err="1">
                <a:effectLst/>
              </a:rPr>
              <a:t>reserves</a:t>
            </a:r>
            <a:r>
              <a:rPr lang="it-IT" sz="1600" b="1" dirty="0">
                <a:effectLst/>
              </a:rPr>
              <a:t> </a:t>
            </a:r>
            <a:r>
              <a:rPr lang="it-IT" sz="1600" dirty="0">
                <a:effectLst/>
              </a:rPr>
              <a:t>and </a:t>
            </a:r>
            <a:r>
              <a:rPr lang="it-IT" sz="1600" dirty="0" err="1">
                <a:effectLst/>
              </a:rPr>
              <a:t>that</a:t>
            </a:r>
            <a:r>
              <a:rPr lang="it-IT" sz="1600" dirty="0">
                <a:effectLst/>
              </a:rPr>
              <a:t> </a:t>
            </a:r>
            <a:r>
              <a:rPr lang="it-IT" sz="1600" dirty="0" err="1">
                <a:effectLst/>
              </a:rPr>
              <a:t>it</a:t>
            </a:r>
            <a:r>
              <a:rPr lang="it-IT" sz="1600" dirty="0">
                <a:effectLst/>
              </a:rPr>
              <a:t> </a:t>
            </a:r>
            <a:r>
              <a:rPr lang="it-IT" sz="1600" dirty="0" err="1">
                <a:effectLst/>
              </a:rPr>
              <a:t>could</a:t>
            </a:r>
            <a:r>
              <a:rPr lang="it-IT" sz="1600" dirty="0">
                <a:effectLst/>
              </a:rPr>
              <a:t> no </a:t>
            </a:r>
            <a:r>
              <a:rPr lang="it-IT" sz="1600" dirty="0" err="1">
                <a:effectLst/>
              </a:rPr>
              <a:t>longer</a:t>
            </a:r>
            <a:r>
              <a:rPr lang="it-IT" sz="1600" dirty="0">
                <a:effectLst/>
              </a:rPr>
              <a:t> </a:t>
            </a:r>
            <a:r>
              <a:rPr lang="it-IT" sz="1600" dirty="0" err="1">
                <a:effectLst/>
              </a:rPr>
              <a:t>meet</a:t>
            </a:r>
            <a:r>
              <a:rPr lang="it-IT" sz="1600" dirty="0">
                <a:effectLst/>
              </a:rPr>
              <a:t> payments on </a:t>
            </a:r>
            <a:r>
              <a:rPr lang="it-IT" sz="1600" dirty="0" err="1">
                <a:effectLst/>
              </a:rPr>
              <a:t>its</a:t>
            </a:r>
            <a:r>
              <a:rPr lang="it-IT" sz="1600" dirty="0">
                <a:effectLst/>
              </a:rPr>
              <a:t> </a:t>
            </a:r>
            <a:r>
              <a:rPr lang="it-IT" sz="1600" dirty="0" err="1">
                <a:effectLst/>
              </a:rPr>
              <a:t>foreign</a:t>
            </a:r>
            <a:r>
              <a:rPr lang="it-IT" sz="1600" dirty="0"/>
              <a:t> </a:t>
            </a:r>
            <a:r>
              <a:rPr lang="it-IT" sz="1600" dirty="0" err="1">
                <a:effectLst/>
              </a:rPr>
              <a:t>debt</a:t>
            </a:r>
            <a:r>
              <a:rPr lang="it-IT" sz="1600" dirty="0">
                <a:effectLst/>
              </a:rPr>
              <a:t>. Seeing </a:t>
            </a:r>
            <a:r>
              <a:rPr lang="it-IT" sz="1600" dirty="0" err="1">
                <a:effectLst/>
              </a:rPr>
              <a:t>potential</a:t>
            </a:r>
            <a:r>
              <a:rPr lang="it-IT" sz="1600" dirty="0">
                <a:effectLst/>
              </a:rPr>
              <a:t> </a:t>
            </a:r>
            <a:r>
              <a:rPr lang="it-IT" sz="1600" dirty="0" err="1">
                <a:effectLst/>
              </a:rPr>
              <a:t>similarities</a:t>
            </a:r>
            <a:r>
              <a:rPr lang="it-IT" sz="1600" dirty="0">
                <a:effectLst/>
              </a:rPr>
              <a:t> </a:t>
            </a:r>
            <a:r>
              <a:rPr lang="it-IT" sz="1600" dirty="0" err="1">
                <a:effectLst/>
              </a:rPr>
              <a:t>between</a:t>
            </a:r>
            <a:r>
              <a:rPr lang="it-IT" sz="1600" dirty="0">
                <a:effectLst/>
              </a:rPr>
              <a:t> Mexico and </a:t>
            </a:r>
            <a:r>
              <a:rPr lang="it-IT" sz="1600" dirty="0" err="1">
                <a:effectLst/>
              </a:rPr>
              <a:t>other</a:t>
            </a:r>
            <a:r>
              <a:rPr lang="it-IT" sz="1600" dirty="0">
                <a:effectLst/>
              </a:rPr>
              <a:t> large Latin American </a:t>
            </a:r>
            <a:r>
              <a:rPr lang="it-IT" sz="1600" dirty="0" err="1">
                <a:effectLst/>
              </a:rPr>
              <a:t>debtors</a:t>
            </a:r>
            <a:r>
              <a:rPr lang="it-IT" sz="1600" dirty="0">
                <a:effectLst/>
              </a:rPr>
              <a:t> </a:t>
            </a:r>
            <a:r>
              <a:rPr lang="it-IT" sz="1600" dirty="0" err="1">
                <a:effectLst/>
              </a:rPr>
              <a:t>such</a:t>
            </a:r>
            <a:r>
              <a:rPr lang="it-IT" sz="1600" dirty="0">
                <a:effectLst/>
              </a:rPr>
              <a:t> </a:t>
            </a:r>
            <a:r>
              <a:rPr lang="it-IT" sz="1600" dirty="0" err="1">
                <a:effectLst/>
              </a:rPr>
              <a:t>as</a:t>
            </a:r>
            <a:r>
              <a:rPr lang="it-IT" sz="1600" dirty="0">
                <a:effectLst/>
              </a:rPr>
              <a:t> Argentina, Brazil, and Chile, banks in the industrial countries—the </a:t>
            </a:r>
            <a:r>
              <a:rPr lang="it-IT" sz="1600" dirty="0" err="1">
                <a:effectLst/>
              </a:rPr>
              <a:t>largest</a:t>
            </a:r>
            <a:r>
              <a:rPr lang="it-IT" sz="1600" dirty="0">
                <a:effectLst/>
              </a:rPr>
              <a:t> private </a:t>
            </a:r>
            <a:r>
              <a:rPr lang="it-IT" sz="1600" dirty="0" err="1">
                <a:effectLst/>
              </a:rPr>
              <a:t>lenders</a:t>
            </a:r>
            <a:r>
              <a:rPr lang="it-IT" sz="1600" dirty="0">
                <a:effectLst/>
              </a:rPr>
              <a:t> to Latin America </a:t>
            </a:r>
            <a:r>
              <a:rPr lang="it-IT" sz="1600" dirty="0" err="1">
                <a:effectLst/>
              </a:rPr>
              <a:t>at</a:t>
            </a:r>
            <a:r>
              <a:rPr lang="it-IT" sz="1600" dirty="0">
                <a:effectLst/>
              </a:rPr>
              <a:t> the time—</a:t>
            </a:r>
            <a:r>
              <a:rPr lang="it-IT" sz="1600" dirty="0" err="1">
                <a:effectLst/>
              </a:rPr>
              <a:t>scrambled</a:t>
            </a:r>
            <a:r>
              <a:rPr lang="it-IT" sz="1600" dirty="0">
                <a:effectLst/>
              </a:rPr>
              <a:t> </a:t>
            </a:r>
            <a:r>
              <a:rPr lang="it-IT" sz="1600" b="1" dirty="0">
                <a:effectLst/>
              </a:rPr>
              <a:t>to reduce </a:t>
            </a:r>
            <a:r>
              <a:rPr lang="it-IT" sz="1600" b="1" dirty="0" err="1">
                <a:effectLst/>
              </a:rPr>
              <a:t>their</a:t>
            </a:r>
            <a:r>
              <a:rPr lang="it-IT" sz="1600" b="1" dirty="0">
                <a:effectLst/>
              </a:rPr>
              <a:t> risks by cutting off new credits and </a:t>
            </a:r>
            <a:r>
              <a:rPr lang="it-IT" sz="1600" b="1" dirty="0" err="1">
                <a:effectLst/>
              </a:rPr>
              <a:t>demanding</a:t>
            </a:r>
            <a:r>
              <a:rPr lang="it-IT" sz="1600" b="1" dirty="0">
                <a:effectLst/>
              </a:rPr>
              <a:t> </a:t>
            </a:r>
            <a:r>
              <a:rPr lang="it-IT" sz="1600" b="1" dirty="0" err="1">
                <a:effectLst/>
              </a:rPr>
              <a:t>repayment</a:t>
            </a:r>
            <a:r>
              <a:rPr lang="it-IT" sz="1600" b="1" dirty="0">
                <a:effectLst/>
              </a:rPr>
              <a:t> on </a:t>
            </a:r>
            <a:r>
              <a:rPr lang="it-IT" sz="1600" b="1" dirty="0" err="1">
                <a:effectLst/>
              </a:rPr>
              <a:t>earlier</a:t>
            </a:r>
            <a:r>
              <a:rPr lang="it-IT" sz="1600" b="1" dirty="0">
                <a:effectLst/>
              </a:rPr>
              <a:t> </a:t>
            </a:r>
            <a:r>
              <a:rPr lang="it-IT" sz="1600" b="1" dirty="0" err="1">
                <a:effectLst/>
              </a:rPr>
              <a:t>loans</a:t>
            </a:r>
            <a:r>
              <a:rPr lang="it-IT" sz="1600" dirty="0">
                <a:effectLst/>
              </a:rPr>
              <a:t>. The </a:t>
            </a:r>
            <a:r>
              <a:rPr lang="it-IT" sz="1600" dirty="0" err="1">
                <a:effectLst/>
              </a:rPr>
              <a:t>results</a:t>
            </a:r>
            <a:r>
              <a:rPr lang="it-IT" sz="1600" dirty="0">
                <a:effectLst/>
              </a:rPr>
              <a:t> </a:t>
            </a:r>
            <a:r>
              <a:rPr lang="it-IT" sz="1600" dirty="0" err="1">
                <a:effectLst/>
              </a:rPr>
              <a:t>were</a:t>
            </a:r>
            <a:r>
              <a:rPr lang="it-IT" sz="1600" dirty="0">
                <a:effectLst/>
              </a:rPr>
              <a:t> a </a:t>
            </a:r>
            <a:r>
              <a:rPr lang="it-IT" sz="1600" dirty="0" err="1">
                <a:effectLst/>
              </a:rPr>
              <a:t>widespread</a:t>
            </a:r>
            <a:r>
              <a:rPr lang="it-IT" sz="1600" dirty="0">
                <a:effectLst/>
              </a:rPr>
              <a:t> </a:t>
            </a:r>
            <a:r>
              <a:rPr lang="it-IT" sz="1600" dirty="0" err="1">
                <a:effectLst/>
              </a:rPr>
              <a:t>inability</a:t>
            </a:r>
            <a:r>
              <a:rPr lang="it-IT" sz="1600" dirty="0">
                <a:effectLst/>
              </a:rPr>
              <a:t> of </a:t>
            </a:r>
            <a:r>
              <a:rPr lang="it-IT" sz="1600" dirty="0" err="1">
                <a:effectLst/>
              </a:rPr>
              <a:t>developing</a:t>
            </a:r>
            <a:r>
              <a:rPr lang="it-IT" sz="1600" dirty="0">
                <a:effectLst/>
              </a:rPr>
              <a:t> countries to </a:t>
            </a:r>
            <a:r>
              <a:rPr lang="it-IT" sz="1600" dirty="0" err="1">
                <a:effectLst/>
              </a:rPr>
              <a:t>meet</a:t>
            </a:r>
            <a:r>
              <a:rPr lang="it-IT" sz="1600" dirty="0">
                <a:effectLst/>
              </a:rPr>
              <a:t> </a:t>
            </a:r>
            <a:r>
              <a:rPr lang="it-IT" sz="1600" dirty="0" err="1">
                <a:effectLst/>
              </a:rPr>
              <a:t>prior</a:t>
            </a:r>
            <a:r>
              <a:rPr lang="it-IT" sz="1600" dirty="0">
                <a:effectLst/>
              </a:rPr>
              <a:t> </a:t>
            </a:r>
            <a:r>
              <a:rPr lang="it-IT" sz="1600" dirty="0" err="1">
                <a:effectLst/>
              </a:rPr>
              <a:t>debt</a:t>
            </a:r>
            <a:r>
              <a:rPr lang="it-IT" sz="1600" dirty="0"/>
              <a:t> </a:t>
            </a:r>
            <a:r>
              <a:rPr lang="it-IT" sz="1600" dirty="0" err="1">
                <a:effectLst/>
              </a:rPr>
              <a:t>obligations</a:t>
            </a:r>
            <a:r>
              <a:rPr lang="it-IT" sz="1600" dirty="0">
                <a:effectLst/>
              </a:rPr>
              <a:t> and a </a:t>
            </a:r>
            <a:r>
              <a:rPr lang="it-IT" sz="1600" dirty="0" err="1">
                <a:effectLst/>
              </a:rPr>
              <a:t>rapid</a:t>
            </a:r>
            <a:r>
              <a:rPr lang="it-IT" sz="1600" dirty="0">
                <a:effectLst/>
              </a:rPr>
              <a:t> </a:t>
            </a:r>
            <a:r>
              <a:rPr lang="it-IT" sz="1600" dirty="0" err="1">
                <a:effectLst/>
              </a:rPr>
              <a:t>move</a:t>
            </a:r>
            <a:r>
              <a:rPr lang="it-IT" sz="1600" dirty="0">
                <a:effectLst/>
              </a:rPr>
              <a:t> to the </a:t>
            </a:r>
            <a:r>
              <a:rPr lang="it-IT" sz="1600" dirty="0" err="1">
                <a:effectLst/>
              </a:rPr>
              <a:t>edge</a:t>
            </a:r>
            <a:r>
              <a:rPr lang="it-IT" sz="1600" dirty="0">
                <a:effectLst/>
              </a:rPr>
              <a:t> of a </a:t>
            </a:r>
            <a:r>
              <a:rPr lang="it-IT" sz="1600" dirty="0" err="1">
                <a:effectLst/>
              </a:rPr>
              <a:t>generalized</a:t>
            </a:r>
            <a:r>
              <a:rPr lang="it-IT" sz="1600" dirty="0">
                <a:effectLst/>
              </a:rPr>
              <a:t> default.</a:t>
            </a: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r>
              <a:rPr lang="it-IT" sz="1600" dirty="0" err="1">
                <a:effectLst/>
              </a:rPr>
              <a:t>Most</a:t>
            </a:r>
            <a:r>
              <a:rPr lang="it-IT" sz="1600" dirty="0">
                <a:effectLst/>
              </a:rPr>
              <a:t> countries in East Asia </a:t>
            </a:r>
            <a:r>
              <a:rPr lang="it-IT" sz="1600" dirty="0" err="1">
                <a:effectLst/>
              </a:rPr>
              <a:t>were</a:t>
            </a:r>
            <a:r>
              <a:rPr lang="it-IT" sz="1600" dirty="0">
                <a:effectLst/>
              </a:rPr>
              <a:t> </a:t>
            </a:r>
            <a:r>
              <a:rPr lang="it-IT" sz="1600" dirty="0" err="1">
                <a:effectLst/>
              </a:rPr>
              <a:t>able</a:t>
            </a:r>
            <a:r>
              <a:rPr lang="it-IT" sz="1600" dirty="0">
                <a:effectLst/>
              </a:rPr>
              <a:t> to </a:t>
            </a:r>
            <a:r>
              <a:rPr lang="it-IT" sz="1600" dirty="0" err="1">
                <a:effectLst/>
              </a:rPr>
              <a:t>maintain</a:t>
            </a:r>
            <a:r>
              <a:rPr lang="it-IT" sz="1600" dirty="0">
                <a:effectLst/>
              </a:rPr>
              <a:t> </a:t>
            </a:r>
            <a:r>
              <a:rPr lang="it-IT" sz="1600" dirty="0" err="1">
                <a:effectLst/>
              </a:rPr>
              <a:t>economic</a:t>
            </a:r>
            <a:r>
              <a:rPr lang="it-IT" sz="1600" dirty="0">
                <a:effectLst/>
              </a:rPr>
              <a:t> </a:t>
            </a:r>
            <a:r>
              <a:rPr lang="it-IT" sz="1600" dirty="0" err="1">
                <a:effectLst/>
              </a:rPr>
              <a:t>growth</a:t>
            </a:r>
            <a:r>
              <a:rPr lang="it-IT" sz="1600" dirty="0">
                <a:effectLst/>
              </a:rPr>
              <a:t> and </a:t>
            </a:r>
            <a:r>
              <a:rPr lang="it-IT" sz="1600" dirty="0" err="1">
                <a:effectLst/>
              </a:rPr>
              <a:t>avoid</a:t>
            </a:r>
            <a:r>
              <a:rPr lang="it-IT" sz="1600" dirty="0">
                <a:effectLst/>
              </a:rPr>
              <a:t> </a:t>
            </a:r>
            <a:r>
              <a:rPr lang="it-IT" sz="1600" dirty="0" err="1">
                <a:effectLst/>
              </a:rPr>
              <a:t>rescheduling</a:t>
            </a:r>
            <a:r>
              <a:rPr lang="it-IT" sz="1600" dirty="0">
                <a:effectLst/>
              </a:rPr>
              <a:t> </a:t>
            </a:r>
            <a:r>
              <a:rPr lang="it-IT" sz="1600" dirty="0" err="1">
                <a:effectLst/>
              </a:rPr>
              <a:t>their</a:t>
            </a:r>
            <a:r>
              <a:rPr lang="it-IT" sz="1600" dirty="0"/>
              <a:t> </a:t>
            </a:r>
            <a:r>
              <a:rPr lang="it-IT" sz="1600" dirty="0" err="1">
                <a:effectLst/>
              </a:rPr>
              <a:t>debt</a:t>
            </a:r>
            <a:r>
              <a:rPr lang="it-IT" sz="1600" dirty="0">
                <a:effectLst/>
              </a:rPr>
              <a:t> (</a:t>
            </a:r>
            <a:r>
              <a:rPr lang="it-IT" sz="1600" dirty="0" err="1">
                <a:effectLst/>
              </a:rPr>
              <a:t>that</a:t>
            </a:r>
            <a:r>
              <a:rPr lang="it-IT" sz="1600" dirty="0">
                <a:effectLst/>
              </a:rPr>
              <a:t> </a:t>
            </a:r>
            <a:r>
              <a:rPr lang="it-IT" sz="1600" dirty="0" err="1">
                <a:effectLst/>
              </a:rPr>
              <a:t>is</a:t>
            </a:r>
            <a:r>
              <a:rPr lang="it-IT" sz="1600" dirty="0">
                <a:effectLst/>
              </a:rPr>
              <a:t>, stretching out </a:t>
            </a:r>
            <a:r>
              <a:rPr lang="it-IT" sz="1600" dirty="0" err="1">
                <a:effectLst/>
              </a:rPr>
              <a:t>repayments</a:t>
            </a:r>
            <a:r>
              <a:rPr lang="it-IT" sz="1600" dirty="0">
                <a:effectLst/>
              </a:rPr>
              <a:t> by </a:t>
            </a:r>
            <a:r>
              <a:rPr lang="it-IT" sz="1600" dirty="0" err="1">
                <a:effectLst/>
              </a:rPr>
              <a:t>promising</a:t>
            </a:r>
            <a:r>
              <a:rPr lang="it-IT" sz="1600" dirty="0">
                <a:effectLst/>
              </a:rPr>
              <a:t> to </a:t>
            </a:r>
            <a:r>
              <a:rPr lang="it-IT" sz="1600" dirty="0" err="1">
                <a:effectLst/>
              </a:rPr>
              <a:t>pay</a:t>
            </a:r>
            <a:r>
              <a:rPr lang="it-IT" sz="1600" dirty="0">
                <a:effectLst/>
              </a:rPr>
              <a:t> </a:t>
            </a:r>
            <a:r>
              <a:rPr lang="it-IT" sz="1600" dirty="0" err="1">
                <a:effectLst/>
              </a:rPr>
              <a:t>additional</a:t>
            </a:r>
            <a:r>
              <a:rPr lang="it-IT" sz="1600" dirty="0">
                <a:effectLst/>
              </a:rPr>
              <a:t> </a:t>
            </a:r>
            <a:r>
              <a:rPr lang="it-IT" sz="1600" dirty="0" err="1">
                <a:effectLst/>
              </a:rPr>
              <a:t>interest</a:t>
            </a:r>
            <a:r>
              <a:rPr lang="it-IT" sz="1600" dirty="0">
                <a:effectLst/>
              </a:rPr>
              <a:t> in the future). </a:t>
            </a:r>
            <a:r>
              <a:rPr lang="it-IT" sz="1600" dirty="0" err="1">
                <a:effectLst/>
              </a:rPr>
              <a:t>Nonetheless</a:t>
            </a:r>
            <a:r>
              <a:rPr lang="it-IT" sz="1600" dirty="0">
                <a:effectLst/>
              </a:rPr>
              <a:t>, by the end of 1986 more </a:t>
            </a:r>
            <a:r>
              <a:rPr lang="it-IT" sz="1600" dirty="0" err="1">
                <a:effectLst/>
              </a:rPr>
              <a:t>than</a:t>
            </a:r>
            <a:r>
              <a:rPr lang="it-IT" sz="1600" dirty="0">
                <a:effectLst/>
              </a:rPr>
              <a:t> 40 countries </a:t>
            </a:r>
            <a:r>
              <a:rPr lang="it-IT" sz="1600" dirty="0" err="1">
                <a:effectLst/>
              </a:rPr>
              <a:t>had</a:t>
            </a:r>
            <a:r>
              <a:rPr lang="it-IT" sz="1600" dirty="0">
                <a:effectLst/>
              </a:rPr>
              <a:t> </a:t>
            </a:r>
            <a:r>
              <a:rPr lang="it-IT" sz="1600" dirty="0" err="1">
                <a:effectLst/>
              </a:rPr>
              <a:t>encountered</a:t>
            </a:r>
            <a:r>
              <a:rPr lang="it-IT" sz="1600" dirty="0">
                <a:effectLst/>
              </a:rPr>
              <a:t> severe </a:t>
            </a:r>
            <a:r>
              <a:rPr lang="it-IT" sz="1600" dirty="0" err="1">
                <a:effectLst/>
              </a:rPr>
              <a:t>external</a:t>
            </a:r>
            <a:r>
              <a:rPr lang="it-IT" sz="1600" dirty="0">
                <a:effectLst/>
              </a:rPr>
              <a:t> financing </a:t>
            </a:r>
            <a:r>
              <a:rPr lang="it-IT" sz="1600" dirty="0" err="1">
                <a:effectLst/>
              </a:rPr>
              <a:t>problems</a:t>
            </a:r>
            <a:r>
              <a:rPr lang="it-IT" sz="1600" dirty="0">
                <a:effectLst/>
              </a:rPr>
              <a:t>. </a:t>
            </a:r>
            <a:r>
              <a:rPr lang="it-IT" sz="1600" dirty="0" err="1">
                <a:effectLst/>
              </a:rPr>
              <a:t>Growth</a:t>
            </a:r>
            <a:r>
              <a:rPr lang="it-IT" sz="1600" dirty="0">
                <a:effectLst/>
              </a:rPr>
              <a:t> </a:t>
            </a:r>
            <a:r>
              <a:rPr lang="it-IT" sz="1600" dirty="0" err="1">
                <a:effectLst/>
              </a:rPr>
              <a:t>had</a:t>
            </a:r>
            <a:r>
              <a:rPr lang="it-IT" sz="1600" dirty="0">
                <a:effectLst/>
              </a:rPr>
              <a:t> </a:t>
            </a:r>
            <a:r>
              <a:rPr lang="it-IT" sz="1600" dirty="0" err="1">
                <a:effectLst/>
              </a:rPr>
              <a:t>slowed</a:t>
            </a:r>
            <a:r>
              <a:rPr lang="it-IT" sz="1600" dirty="0">
                <a:effectLst/>
              </a:rPr>
              <a:t> </a:t>
            </a:r>
            <a:r>
              <a:rPr lang="it-IT" sz="1600" dirty="0" err="1">
                <a:effectLst/>
              </a:rPr>
              <a:t>sharply</a:t>
            </a:r>
            <a:r>
              <a:rPr lang="it-IT" sz="1600" dirty="0">
                <a:effectLst/>
              </a:rPr>
              <a:t> (or </a:t>
            </a:r>
            <a:r>
              <a:rPr lang="it-IT" sz="1600" dirty="0" err="1">
                <a:effectLst/>
              </a:rPr>
              <a:t>gone</a:t>
            </a:r>
            <a:r>
              <a:rPr lang="it-IT" sz="1600" dirty="0">
                <a:effectLst/>
              </a:rPr>
              <a:t> </a:t>
            </a:r>
            <a:r>
              <a:rPr lang="it-IT" sz="1600" dirty="0" err="1">
                <a:effectLst/>
              </a:rPr>
              <a:t>into</a:t>
            </a:r>
            <a:r>
              <a:rPr lang="it-IT" sz="1600" dirty="0">
                <a:effectLst/>
              </a:rPr>
              <a:t> reverse) in </a:t>
            </a:r>
            <a:r>
              <a:rPr lang="it-IT" sz="1600" dirty="0" err="1">
                <a:effectLst/>
              </a:rPr>
              <a:t>much</a:t>
            </a:r>
            <a:r>
              <a:rPr lang="it-IT" sz="1600" dirty="0"/>
              <a:t> </a:t>
            </a:r>
            <a:r>
              <a:rPr lang="it-IT" sz="1600" dirty="0">
                <a:effectLst/>
              </a:rPr>
              <a:t>of the </a:t>
            </a:r>
            <a:r>
              <a:rPr lang="it-IT" sz="1600" dirty="0" err="1">
                <a:effectLst/>
              </a:rPr>
              <a:t>developing</a:t>
            </a:r>
            <a:r>
              <a:rPr lang="it-IT" sz="1600" dirty="0">
                <a:effectLst/>
              </a:rPr>
              <a:t> world, and </a:t>
            </a:r>
            <a:r>
              <a:rPr lang="it-IT" sz="1600" dirty="0" err="1">
                <a:effectLst/>
              </a:rPr>
              <a:t>developing</a:t>
            </a:r>
            <a:r>
              <a:rPr lang="it-IT" sz="1600" dirty="0">
                <a:effectLst/>
              </a:rPr>
              <a:t>-country </a:t>
            </a:r>
            <a:r>
              <a:rPr lang="it-IT" sz="1600" dirty="0" err="1">
                <a:effectLst/>
              </a:rPr>
              <a:t>borrowing</a:t>
            </a:r>
            <a:r>
              <a:rPr lang="it-IT" sz="1600" dirty="0">
                <a:effectLst/>
              </a:rPr>
              <a:t> </a:t>
            </a:r>
            <a:r>
              <a:rPr lang="it-IT" sz="1600" dirty="0" err="1">
                <a:effectLst/>
              </a:rPr>
              <a:t>fell</a:t>
            </a:r>
            <a:r>
              <a:rPr lang="it-IT" sz="1600" dirty="0">
                <a:effectLst/>
              </a:rPr>
              <a:t> </a:t>
            </a:r>
            <a:r>
              <a:rPr lang="it-IT" sz="1600" dirty="0" err="1">
                <a:effectLst/>
              </a:rPr>
              <a:t>dramatically</a:t>
            </a:r>
            <a:r>
              <a:rPr lang="it-IT" sz="1600" dirty="0">
                <a:effectLst/>
              </a:rPr>
              <a:t>. </a:t>
            </a:r>
            <a:r>
              <a:rPr lang="it-IT" sz="1600" dirty="0" err="1">
                <a:effectLst/>
              </a:rPr>
              <a:t>Initially</a:t>
            </a:r>
            <a:r>
              <a:rPr lang="it-IT" sz="1600" dirty="0">
                <a:effectLst/>
              </a:rPr>
              <a:t>, industrial countries, with heavy </a:t>
            </a:r>
            <a:r>
              <a:rPr lang="it-IT" sz="1600" dirty="0" err="1">
                <a:effectLst/>
              </a:rPr>
              <a:t>involvement</a:t>
            </a:r>
            <a:r>
              <a:rPr lang="it-IT" sz="1600" dirty="0">
                <a:effectLst/>
              </a:rPr>
              <a:t> by the International </a:t>
            </a:r>
            <a:r>
              <a:rPr lang="it-IT" sz="1600" dirty="0" err="1">
                <a:effectLst/>
              </a:rPr>
              <a:t>Monetary</a:t>
            </a:r>
            <a:r>
              <a:rPr lang="it-IT" sz="1600" dirty="0">
                <a:effectLst/>
              </a:rPr>
              <a:t> Fund, </a:t>
            </a:r>
            <a:r>
              <a:rPr lang="it-IT" sz="1600" dirty="0" err="1">
                <a:effectLst/>
              </a:rPr>
              <a:t>attempted</a:t>
            </a:r>
            <a:r>
              <a:rPr lang="it-IT" sz="1600" dirty="0">
                <a:effectLst/>
              </a:rPr>
              <a:t> to persuade the large banks to continue lending, </a:t>
            </a:r>
            <a:r>
              <a:rPr lang="it-IT" sz="1600" dirty="0" err="1">
                <a:effectLst/>
              </a:rPr>
              <a:t>arguing</a:t>
            </a:r>
            <a:r>
              <a:rPr lang="it-IT" sz="1600" dirty="0">
                <a:effectLst/>
              </a:rPr>
              <a:t> </a:t>
            </a:r>
            <a:r>
              <a:rPr lang="it-IT" sz="1600" dirty="0" err="1">
                <a:effectLst/>
              </a:rPr>
              <a:t>that</a:t>
            </a:r>
            <a:r>
              <a:rPr lang="it-IT" sz="1600" dirty="0">
                <a:effectLst/>
              </a:rPr>
              <a:t> </a:t>
            </a:r>
            <a:r>
              <a:rPr lang="it-IT" sz="1600" b="1" dirty="0">
                <a:effectLst/>
              </a:rPr>
              <a:t>a </a:t>
            </a:r>
            <a:r>
              <a:rPr lang="it-IT" sz="1600" b="1" dirty="0" err="1">
                <a:effectLst/>
              </a:rPr>
              <a:t>coordinated</a:t>
            </a:r>
            <a:r>
              <a:rPr lang="it-IT" sz="1600" b="1" dirty="0"/>
              <a:t> </a:t>
            </a:r>
            <a:r>
              <a:rPr lang="it-IT" sz="1600" b="1" dirty="0">
                <a:effectLst/>
              </a:rPr>
              <a:t>lending </a:t>
            </a:r>
            <a:r>
              <a:rPr lang="it-IT" sz="1600" dirty="0" err="1">
                <a:effectLst/>
              </a:rPr>
              <a:t>response</a:t>
            </a:r>
            <a:r>
              <a:rPr lang="it-IT" sz="1600" dirty="0">
                <a:effectLst/>
              </a:rPr>
              <a:t> </a:t>
            </a:r>
            <a:r>
              <a:rPr lang="it-IT" sz="1600" dirty="0" err="1">
                <a:effectLst/>
              </a:rPr>
              <a:t>was</a:t>
            </a:r>
            <a:r>
              <a:rPr lang="it-IT" sz="1600" dirty="0">
                <a:effectLst/>
              </a:rPr>
              <a:t> the best </a:t>
            </a:r>
            <a:r>
              <a:rPr lang="it-IT" sz="1600" dirty="0" err="1">
                <a:effectLst/>
              </a:rPr>
              <a:t>assurance</a:t>
            </a:r>
            <a:r>
              <a:rPr lang="it-IT" sz="1600" dirty="0">
                <a:effectLst/>
              </a:rPr>
              <a:t> </a:t>
            </a:r>
            <a:r>
              <a:rPr lang="it-IT" sz="1600" dirty="0" err="1">
                <a:effectLst/>
              </a:rPr>
              <a:t>that</a:t>
            </a:r>
            <a:r>
              <a:rPr lang="it-IT" sz="1600" dirty="0">
                <a:effectLst/>
              </a:rPr>
              <a:t> </a:t>
            </a:r>
            <a:r>
              <a:rPr lang="it-IT" sz="1600" dirty="0" err="1">
                <a:effectLst/>
              </a:rPr>
              <a:t>earlier</a:t>
            </a:r>
            <a:r>
              <a:rPr lang="it-IT" sz="1600" dirty="0">
                <a:effectLst/>
              </a:rPr>
              <a:t> </a:t>
            </a:r>
            <a:r>
              <a:rPr lang="it-IT" sz="1600" dirty="0" err="1">
                <a:effectLst/>
              </a:rPr>
              <a:t>debts</a:t>
            </a:r>
            <a:r>
              <a:rPr lang="it-IT" sz="1600" dirty="0">
                <a:effectLst/>
              </a:rPr>
              <a:t> </a:t>
            </a:r>
            <a:r>
              <a:rPr lang="it-IT" sz="1600" dirty="0" err="1">
                <a:effectLst/>
              </a:rPr>
              <a:t>would</a:t>
            </a:r>
            <a:r>
              <a:rPr lang="it-IT" sz="1600" dirty="0">
                <a:effectLst/>
              </a:rPr>
              <a:t> be </a:t>
            </a:r>
            <a:r>
              <a:rPr lang="it-IT" sz="1600" dirty="0" err="1">
                <a:effectLst/>
              </a:rPr>
              <a:t>repaid</a:t>
            </a:r>
            <a:r>
              <a:rPr lang="it-IT" sz="1600" dirty="0">
                <a:effectLst/>
              </a:rPr>
              <a:t>. Policy makers in the </a:t>
            </a:r>
            <a:r>
              <a:rPr lang="it-IT" sz="1600" dirty="0" err="1">
                <a:effectLst/>
              </a:rPr>
              <a:t>industrialized</a:t>
            </a:r>
            <a:r>
              <a:rPr lang="it-IT" sz="1600" dirty="0">
                <a:effectLst/>
              </a:rPr>
              <a:t> countries </a:t>
            </a:r>
            <a:r>
              <a:rPr lang="it-IT" sz="1600" dirty="0" err="1">
                <a:effectLst/>
              </a:rPr>
              <a:t>feared</a:t>
            </a:r>
            <a:r>
              <a:rPr lang="it-IT" sz="1600" dirty="0">
                <a:effectLst/>
              </a:rPr>
              <a:t> </a:t>
            </a:r>
            <a:r>
              <a:rPr lang="it-IT" sz="1600" dirty="0" err="1">
                <a:effectLst/>
              </a:rPr>
              <a:t>that</a:t>
            </a:r>
            <a:r>
              <a:rPr lang="it-IT" sz="1600" dirty="0">
                <a:effectLst/>
              </a:rPr>
              <a:t> banking </a:t>
            </a:r>
            <a:r>
              <a:rPr lang="it-IT" sz="1600" dirty="0" err="1">
                <a:effectLst/>
              </a:rPr>
              <a:t>giants</a:t>
            </a:r>
            <a:r>
              <a:rPr lang="it-IT" sz="1600" dirty="0">
                <a:effectLst/>
              </a:rPr>
              <a:t> like Citicorp and Bank of America, </a:t>
            </a:r>
            <a:r>
              <a:rPr lang="it-IT" sz="1600" dirty="0" err="1">
                <a:effectLst/>
              </a:rPr>
              <a:t>which</a:t>
            </a:r>
            <a:r>
              <a:rPr lang="it-IT" sz="1600" dirty="0">
                <a:effectLst/>
              </a:rPr>
              <a:t> </a:t>
            </a:r>
            <a:r>
              <a:rPr lang="it-IT" sz="1600" dirty="0" err="1">
                <a:effectLst/>
              </a:rPr>
              <a:t>had</a:t>
            </a:r>
            <a:r>
              <a:rPr lang="it-IT" sz="1600" dirty="0">
                <a:effectLst/>
              </a:rPr>
              <a:t> </a:t>
            </a:r>
            <a:r>
              <a:rPr lang="it-IT" sz="1600" dirty="0" err="1">
                <a:effectLst/>
              </a:rPr>
              <a:t>significant</a:t>
            </a:r>
            <a:r>
              <a:rPr lang="it-IT" sz="1600" dirty="0">
                <a:effectLst/>
              </a:rPr>
              <a:t> </a:t>
            </a:r>
            <a:r>
              <a:rPr lang="it-IT" sz="1600" dirty="0" err="1">
                <a:effectLst/>
              </a:rPr>
              <a:t>loans</a:t>
            </a:r>
            <a:r>
              <a:rPr lang="it-IT" sz="1600" dirty="0">
                <a:effectLst/>
              </a:rPr>
              <a:t> in Latin America, </a:t>
            </a:r>
            <a:r>
              <a:rPr lang="it-IT" sz="1600" dirty="0" err="1">
                <a:effectLst/>
              </a:rPr>
              <a:t>would</a:t>
            </a:r>
            <a:r>
              <a:rPr lang="it-IT" sz="1600" dirty="0">
                <a:effectLst/>
              </a:rPr>
              <a:t> </a:t>
            </a:r>
            <a:r>
              <a:rPr lang="it-IT" sz="1600" dirty="0" err="1">
                <a:effectLst/>
              </a:rPr>
              <a:t>fail</a:t>
            </a:r>
            <a:r>
              <a:rPr lang="it-IT" sz="1600" dirty="0">
                <a:effectLst/>
              </a:rPr>
              <a:t> in the event of a </a:t>
            </a:r>
            <a:r>
              <a:rPr lang="it-IT" sz="1600" dirty="0" err="1">
                <a:effectLst/>
              </a:rPr>
              <a:t>generalized</a:t>
            </a:r>
            <a:r>
              <a:rPr lang="it-IT" sz="1600" dirty="0">
                <a:effectLst/>
              </a:rPr>
              <a:t> default, </a:t>
            </a:r>
            <a:r>
              <a:rPr lang="it-IT" sz="1600" dirty="0" err="1">
                <a:effectLst/>
              </a:rPr>
              <a:t>dragging</a:t>
            </a:r>
            <a:r>
              <a:rPr lang="it-IT" sz="1600" dirty="0">
                <a:effectLst/>
              </a:rPr>
              <a:t> down the world </a:t>
            </a:r>
            <a:r>
              <a:rPr lang="it-IT" sz="1600" dirty="0" err="1">
                <a:effectLst/>
              </a:rPr>
              <a:t>financial</a:t>
            </a:r>
            <a:r>
              <a:rPr lang="it-IT" sz="1600" dirty="0">
                <a:effectLst/>
              </a:rPr>
              <a:t> system with </a:t>
            </a:r>
            <a:r>
              <a:rPr lang="it-IT" sz="1600" dirty="0" err="1">
                <a:effectLst/>
              </a:rPr>
              <a:t>them</a:t>
            </a:r>
            <a:r>
              <a:rPr lang="it-IT" sz="1600" dirty="0">
                <a:effectLst/>
              </a:rPr>
              <a:t>.</a:t>
            </a:r>
          </a:p>
          <a:p>
            <a:pPr marL="285750" indent="-285750">
              <a:buFont typeface="Arial" panose="020B0604020202020204" pitchFamily="34" charset="0"/>
              <a:buChar char="•"/>
            </a:pPr>
            <a:endParaRPr lang="it-IT" sz="1600" dirty="0"/>
          </a:p>
          <a:p>
            <a:pPr marL="285750" indent="-285750">
              <a:buFont typeface="Arial" panose="020B0604020202020204" pitchFamily="34" charset="0"/>
              <a:buChar char="•"/>
            </a:pPr>
            <a:r>
              <a:rPr lang="it-IT" sz="1600" dirty="0">
                <a:effectLst/>
              </a:rPr>
              <a:t>But the </a:t>
            </a:r>
            <a:r>
              <a:rPr lang="it-IT" sz="1600" dirty="0" err="1">
                <a:effectLst/>
              </a:rPr>
              <a:t>crisis</a:t>
            </a:r>
            <a:r>
              <a:rPr lang="it-IT" sz="1600" dirty="0">
                <a:effectLst/>
              </a:rPr>
              <a:t> </a:t>
            </a:r>
            <a:r>
              <a:rPr lang="it-IT" sz="1600" dirty="0" err="1">
                <a:effectLst/>
              </a:rPr>
              <a:t>didn’t</a:t>
            </a:r>
            <a:r>
              <a:rPr lang="it-IT" sz="1600" dirty="0">
                <a:effectLst/>
              </a:rPr>
              <a:t> end </a:t>
            </a:r>
            <a:r>
              <a:rPr lang="it-IT" sz="1600" dirty="0" err="1">
                <a:effectLst/>
              </a:rPr>
              <a:t>until</a:t>
            </a:r>
            <a:r>
              <a:rPr lang="it-IT" sz="1600" dirty="0">
                <a:effectLst/>
              </a:rPr>
              <a:t> 1989 </a:t>
            </a:r>
            <a:r>
              <a:rPr lang="it-IT" sz="1600" dirty="0" err="1">
                <a:effectLst/>
              </a:rPr>
              <a:t>when</a:t>
            </a:r>
            <a:r>
              <a:rPr lang="it-IT" sz="1600" dirty="0">
                <a:effectLst/>
              </a:rPr>
              <a:t> the United States, </a:t>
            </a:r>
            <a:r>
              <a:rPr lang="it-IT" sz="1600" dirty="0" err="1">
                <a:effectLst/>
              </a:rPr>
              <a:t>fearing</a:t>
            </a:r>
            <a:r>
              <a:rPr lang="it-IT" sz="1600" dirty="0">
                <a:effectLst/>
              </a:rPr>
              <a:t> </a:t>
            </a:r>
            <a:r>
              <a:rPr lang="it-IT" sz="1600" dirty="0" err="1">
                <a:effectLst/>
              </a:rPr>
              <a:t>political</a:t>
            </a:r>
            <a:r>
              <a:rPr lang="it-IT" sz="1600" dirty="0"/>
              <a:t> </a:t>
            </a:r>
            <a:r>
              <a:rPr lang="it-IT" sz="1600" dirty="0" err="1">
                <a:effectLst/>
              </a:rPr>
              <a:t>instability</a:t>
            </a:r>
            <a:r>
              <a:rPr lang="it-IT" sz="1600" dirty="0">
                <a:effectLst/>
              </a:rPr>
              <a:t> to </a:t>
            </a:r>
            <a:r>
              <a:rPr lang="it-IT" sz="1600" dirty="0" err="1">
                <a:effectLst/>
              </a:rPr>
              <a:t>its</a:t>
            </a:r>
            <a:r>
              <a:rPr lang="it-IT" sz="1600" dirty="0">
                <a:effectLst/>
              </a:rPr>
              <a:t> south, </a:t>
            </a:r>
            <a:r>
              <a:rPr lang="it-IT" sz="1600" dirty="0" err="1">
                <a:effectLst/>
              </a:rPr>
              <a:t>insisted</a:t>
            </a:r>
            <a:r>
              <a:rPr lang="it-IT" sz="1600" dirty="0">
                <a:effectLst/>
              </a:rPr>
              <a:t> </a:t>
            </a:r>
            <a:r>
              <a:rPr lang="it-IT" sz="1600" dirty="0" err="1">
                <a:effectLst/>
              </a:rPr>
              <a:t>that</a:t>
            </a:r>
            <a:r>
              <a:rPr lang="it-IT" sz="1600" dirty="0">
                <a:effectLst/>
              </a:rPr>
              <a:t> American banks </a:t>
            </a:r>
            <a:r>
              <a:rPr lang="it-IT" sz="1600" dirty="0" err="1">
                <a:effectLst/>
              </a:rPr>
              <a:t>give</a:t>
            </a:r>
            <a:r>
              <a:rPr lang="it-IT" sz="1600" dirty="0">
                <a:effectLst/>
              </a:rPr>
              <a:t> </a:t>
            </a:r>
            <a:r>
              <a:rPr lang="it-IT" sz="1600" b="1" dirty="0">
                <a:effectLst/>
              </a:rPr>
              <a:t>some </a:t>
            </a:r>
            <a:r>
              <a:rPr lang="it-IT" sz="1600" b="1" dirty="0" err="1">
                <a:effectLst/>
              </a:rPr>
              <a:t>form</a:t>
            </a:r>
            <a:r>
              <a:rPr lang="it-IT" sz="1600" b="1" dirty="0">
                <a:effectLst/>
              </a:rPr>
              <a:t> of </a:t>
            </a:r>
            <a:r>
              <a:rPr lang="it-IT" sz="1600" b="1" dirty="0" err="1">
                <a:effectLst/>
              </a:rPr>
              <a:t>debt</a:t>
            </a:r>
            <a:r>
              <a:rPr lang="it-IT" sz="1600" b="1" dirty="0">
                <a:effectLst/>
              </a:rPr>
              <a:t> </a:t>
            </a:r>
            <a:r>
              <a:rPr lang="it-IT" sz="1600" b="1" dirty="0" err="1">
                <a:effectLst/>
              </a:rPr>
              <a:t>relief</a:t>
            </a:r>
            <a:r>
              <a:rPr lang="it-IT" sz="1600" b="1" dirty="0">
                <a:effectLst/>
              </a:rPr>
              <a:t> to </a:t>
            </a:r>
            <a:r>
              <a:rPr lang="it-IT" sz="1600" b="1" dirty="0" err="1">
                <a:effectLst/>
              </a:rPr>
              <a:t>indebted</a:t>
            </a:r>
            <a:r>
              <a:rPr lang="it-IT" sz="1600" b="1" dirty="0">
                <a:effectLst/>
              </a:rPr>
              <a:t> </a:t>
            </a:r>
            <a:r>
              <a:rPr lang="it-IT" sz="1600" b="1" dirty="0" err="1">
                <a:effectLst/>
              </a:rPr>
              <a:t>developing</a:t>
            </a:r>
            <a:r>
              <a:rPr lang="it-IT" sz="1600" b="1" dirty="0">
                <a:effectLst/>
              </a:rPr>
              <a:t> countries</a:t>
            </a:r>
            <a:r>
              <a:rPr lang="it-IT" sz="1600" dirty="0">
                <a:effectLst/>
              </a:rPr>
              <a:t>.</a:t>
            </a:r>
          </a:p>
          <a:p>
            <a:pPr marL="285750" indent="-285750">
              <a:buFont typeface="Arial" panose="020B0604020202020204" pitchFamily="34" charset="0"/>
              <a:buChar char="•"/>
            </a:pPr>
            <a:endParaRPr lang="it-IT" sz="1600" dirty="0">
              <a:effectLst/>
            </a:endParaRPr>
          </a:p>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82AE216F-054E-33CA-01B7-7B008DD9B8A8}"/>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4171D6B0-CE52-8314-7CCA-58B02CF36CA8}"/>
              </a:ext>
            </a:extLst>
          </p:cNvPr>
          <p:cNvSpPr txBox="1"/>
          <p:nvPr/>
        </p:nvSpPr>
        <p:spPr>
          <a:xfrm>
            <a:off x="2467957"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The Debt Crisis of the 1980s</a:t>
            </a:r>
          </a:p>
        </p:txBody>
      </p:sp>
    </p:spTree>
    <p:extLst>
      <p:ext uri="{BB962C8B-B14F-4D97-AF65-F5344CB8AC3E}">
        <p14:creationId xmlns:p14="http://schemas.microsoft.com/office/powerpoint/2010/main" val="14993994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B0368-9E4A-0196-5E95-AABB6F4B0D71}"/>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93C0D819-6698-5908-37B4-258ADAF5BAE6}"/>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E3C8DD5C-7C4F-8C89-9DF9-6185D1B98E3A}"/>
              </a:ext>
            </a:extLst>
          </p:cNvPr>
          <p:cNvSpPr txBox="1"/>
          <p:nvPr/>
        </p:nvSpPr>
        <p:spPr>
          <a:xfrm>
            <a:off x="237031" y="827873"/>
            <a:ext cx="11738129" cy="2308324"/>
          </a:xfrm>
          <a:prstGeom prst="rect">
            <a:avLst/>
          </a:prstGeom>
          <a:noFill/>
          <a:ln>
            <a:noFill/>
          </a:ln>
        </p:spPr>
        <p:txBody>
          <a:bodyPr wrap="square" rtlCol="0">
            <a:spAutoFit/>
          </a:bodyPr>
          <a:lstStyle/>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The early 1990s saw private capital flows into developing countries again. Low interest rates in the US provided an incentive to these flows.</a:t>
            </a:r>
          </a:p>
          <a:p>
            <a:pPr marL="285750" indent="-285750">
              <a:buFont typeface="Arial" panose="020B0604020202020204" pitchFamily="34" charset="0"/>
              <a:buChar char="•"/>
            </a:pPr>
            <a:endParaRPr lang="en-US"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The developing countries on the other hand had stabilized the inflation, limited the role of government in the economy, raised taxes, deregulated markets, privatized companies, improved the efficiency of the financial markets. Many young policy makers who took responsibilities in the government were well-trained economists in the American universities who believed that misguided policies were the reasons of past errors.  The success of the East Asian economies was also a new stimulus to reform </a:t>
            </a:r>
            <a:r>
              <a:rPr lang="en-US" sz="1600" dirty="0"/>
              <a:t>the societies.</a:t>
            </a:r>
            <a:endParaRPr lang="it-IT" sz="1600" dirty="0">
              <a:effectLst/>
            </a:endParaRPr>
          </a:p>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C9858E1D-123C-CD0E-24BD-FE26F6FDB782}"/>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4574090-6382-345E-CF65-41586DF48707}"/>
              </a:ext>
            </a:extLst>
          </p:cNvPr>
          <p:cNvSpPr txBox="1"/>
          <p:nvPr/>
        </p:nvSpPr>
        <p:spPr>
          <a:xfrm>
            <a:off x="2467959"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Reforms, Capital Inflows, and Return of Crisis</a:t>
            </a:r>
          </a:p>
        </p:txBody>
      </p:sp>
      <p:sp>
        <p:nvSpPr>
          <p:cNvPr id="2" name="Rettangolo 1">
            <a:extLst>
              <a:ext uri="{FF2B5EF4-FFF2-40B4-BE49-F238E27FC236}">
                <a16:creationId xmlns:a16="http://schemas.microsoft.com/office/drawing/2014/main" id="{A0E82AB2-E7F1-8BAD-309E-F2DDEDE4E272}"/>
              </a:ext>
            </a:extLst>
          </p:cNvPr>
          <p:cNvSpPr/>
          <p:nvPr/>
        </p:nvSpPr>
        <p:spPr>
          <a:xfrm>
            <a:off x="327300" y="2632999"/>
            <a:ext cx="11557590" cy="3870252"/>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asellaDiTesto 2">
            <a:extLst>
              <a:ext uri="{FF2B5EF4-FFF2-40B4-BE49-F238E27FC236}">
                <a16:creationId xmlns:a16="http://schemas.microsoft.com/office/drawing/2014/main" id="{777FCF8A-692B-D82E-72BE-9D76778D256D}"/>
              </a:ext>
            </a:extLst>
          </p:cNvPr>
          <p:cNvSpPr txBox="1"/>
          <p:nvPr/>
        </p:nvSpPr>
        <p:spPr>
          <a:xfrm>
            <a:off x="247128" y="2798410"/>
            <a:ext cx="11557590" cy="3539430"/>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Calibri" panose="020F0502020204030204" pitchFamily="34" charset="0"/>
                <a:cs typeface="Calibri" panose="020F0502020204030204" pitchFamily="34" charset="0"/>
              </a:rPr>
              <a:t>Argentina. </a:t>
            </a:r>
            <a:r>
              <a:rPr lang="en-GB" sz="1600" dirty="0">
                <a:latin typeface="Calibri" panose="020F0502020204030204" pitchFamily="34" charset="0"/>
                <a:cs typeface="Calibri" panose="020F0502020204030204" pitchFamily="34" charset="0"/>
              </a:rPr>
              <a:t>Argentina turned to radical institutional reforms in the early 1990s. Tariff were slashed, government expenditures were cut, Companies were privatized, and tax reforms helped the government to raise taxes.  But the most daring reform was the new </a:t>
            </a:r>
            <a:r>
              <a:rPr lang="en-GB" sz="1600" b="1" dirty="0">
                <a:latin typeface="Calibri" panose="020F0502020204030204" pitchFamily="34" charset="0"/>
                <a:cs typeface="Calibri" panose="020F0502020204030204" pitchFamily="34" charset="0"/>
              </a:rPr>
              <a:t>Convertibility Law </a:t>
            </a:r>
            <a:r>
              <a:rPr lang="en-GB" sz="1600" dirty="0">
                <a:latin typeface="Calibri" panose="020F0502020204030204" pitchFamily="34" charset="0"/>
                <a:cs typeface="Calibri" panose="020F0502020204030204" pitchFamily="34" charset="0"/>
              </a:rPr>
              <a:t>that made the peso convertible in 1 dollar. This law also required that the monetary base be backed by gold or foreign currency. In this </a:t>
            </a:r>
            <a:r>
              <a:rPr lang="en-GB" sz="1600" dirty="0" err="1">
                <a:latin typeface="Calibri" panose="020F0502020204030204" pitchFamily="34" charset="0"/>
                <a:cs typeface="Calibri" panose="020F0502020204030204" pitchFamily="34" charset="0"/>
              </a:rPr>
              <a:t>awy</a:t>
            </a:r>
            <a:r>
              <a:rPr lang="en-GB" sz="1600" dirty="0">
                <a:latin typeface="Calibri" panose="020F0502020204030204" pitchFamily="34" charset="0"/>
                <a:cs typeface="Calibri" panose="020F0502020204030204" pitchFamily="34" charset="0"/>
              </a:rPr>
              <a:t>, the government could not anymore finance the public deficit printing money. </a:t>
            </a:r>
          </a:p>
          <a:p>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This was an extreme form of a </a:t>
            </a:r>
            <a:r>
              <a:rPr lang="en-GB" sz="1600" b="1" dirty="0">
                <a:latin typeface="Calibri" panose="020F0502020204030204" pitchFamily="34" charset="0"/>
                <a:cs typeface="Calibri" panose="020F0502020204030204" pitchFamily="34" charset="0"/>
              </a:rPr>
              <a:t>currency board, </a:t>
            </a:r>
            <a:r>
              <a:rPr lang="en-GB" sz="1600" dirty="0">
                <a:latin typeface="Calibri" panose="020F0502020204030204" pitchFamily="34" charset="0"/>
                <a:cs typeface="Calibri" panose="020F0502020204030204" pitchFamily="34" charset="0"/>
              </a:rPr>
              <a:t>i.e.,  of using fixed exchange rate to fight inflation, having the monetary base  backed by foreign currency and the Central Bank that cannot hold domestic assets. Inflation dropped to 5% in 1995 from 800% in 1990. The real appreciation of the pesos led to unemployment and a growing current account deficit.</a:t>
            </a:r>
          </a:p>
          <a:p>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In 1995 the real appreciation ended but unemployment remained high. At the end of 1990s, the economic growth turned negative again and the government deficit was again out of control. As the world economy entered in a recession the country defaulted in its foreign debt  in December 2001. The peso/dollar peg was abandoned. Devaluation and inflation soared again.</a:t>
            </a:r>
            <a:r>
              <a:rPr lang="it-IT" sz="1600" dirty="0">
                <a:effectLst/>
                <a:latin typeface="Calibri" panose="020F0502020204030204" pitchFamily="34" charset="0"/>
                <a:cs typeface="Calibri" panose="020F0502020204030204" pitchFamily="34" charset="0"/>
              </a:rPr>
              <a:t> In April of 2016 Argentina </a:t>
            </a:r>
            <a:r>
              <a:rPr lang="it-IT" sz="1600" dirty="0" err="1">
                <a:effectLst/>
                <a:latin typeface="Calibri" panose="020F0502020204030204" pitchFamily="34" charset="0"/>
                <a:cs typeface="Calibri" panose="020F0502020204030204" pitchFamily="34" charset="0"/>
              </a:rPr>
              <a:t>negotiated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settlement</a:t>
            </a:r>
            <a:r>
              <a:rPr lang="it-IT" sz="1600" dirty="0">
                <a:effectLst/>
                <a:latin typeface="Calibri" panose="020F0502020204030204" pitchFamily="34" charset="0"/>
                <a:cs typeface="Calibri" panose="020F0502020204030204" pitchFamily="34" charset="0"/>
              </a:rPr>
              <a:t> with </a:t>
            </a:r>
            <a:r>
              <a:rPr lang="it-IT" sz="1600" dirty="0" err="1">
                <a:effectLst/>
                <a:latin typeface="Calibri" panose="020F0502020204030204" pitchFamily="34" charset="0"/>
                <a:cs typeface="Calibri" panose="020F0502020204030204" pitchFamily="34" charset="0"/>
              </a:rPr>
              <a:t>holdout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foreign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creditors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that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finally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allowed</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it</a:t>
            </a:r>
            <a:r>
              <a:rPr lang="it-IT" sz="1600" dirty="0">
                <a:effectLst/>
                <a:latin typeface="Calibri" panose="020F0502020204030204" pitchFamily="34" charset="0"/>
                <a:cs typeface="Calibri" panose="020F0502020204030204" pitchFamily="34" charset="0"/>
              </a:rPr>
              <a:t> to re-</a:t>
            </a:r>
            <a:r>
              <a:rPr lang="it-IT" sz="1600" dirty="0" err="1">
                <a:effectLst/>
                <a:latin typeface="Calibri" panose="020F0502020204030204" pitchFamily="34" charset="0"/>
                <a:cs typeface="Calibri" panose="020F0502020204030204" pitchFamily="34" charset="0"/>
              </a:rPr>
              <a:t>enter</a:t>
            </a:r>
            <a:r>
              <a:rPr lang="it-IT" sz="1600" dirty="0">
                <a:effectLst/>
                <a:latin typeface="Calibri" panose="020F0502020204030204" pitchFamily="34" charset="0"/>
                <a:cs typeface="Calibri" panose="020F0502020204030204" pitchFamily="34" charset="0"/>
              </a:rPr>
              <a:t> international capital markets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borrower</a:t>
            </a:r>
            <a:r>
              <a:rPr lang="it-IT" sz="1600" dirty="0">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7680279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85417-CF37-2238-BE49-25289960FEF3}"/>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BFAD028A-0C6D-990F-9347-FADDCE2A2A85}"/>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E0A94EA2-2F24-BDB8-E38C-5CEFD1095567}"/>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11A86349-B726-DAEE-CE41-35D267F1F72E}"/>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46040D42-B5D0-B838-8A73-3A763ECA326E}"/>
              </a:ext>
            </a:extLst>
          </p:cNvPr>
          <p:cNvSpPr txBox="1"/>
          <p:nvPr/>
        </p:nvSpPr>
        <p:spPr>
          <a:xfrm>
            <a:off x="2467959"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Reforms, Capital Inflows, and Return of Crisis</a:t>
            </a:r>
          </a:p>
        </p:txBody>
      </p:sp>
      <p:sp>
        <p:nvSpPr>
          <p:cNvPr id="2" name="Rettangolo 1">
            <a:extLst>
              <a:ext uri="{FF2B5EF4-FFF2-40B4-BE49-F238E27FC236}">
                <a16:creationId xmlns:a16="http://schemas.microsoft.com/office/drawing/2014/main" id="{38733AD7-0DFA-0FC0-443F-889BF1652224}"/>
              </a:ext>
            </a:extLst>
          </p:cNvPr>
          <p:cNvSpPr/>
          <p:nvPr/>
        </p:nvSpPr>
        <p:spPr>
          <a:xfrm>
            <a:off x="357288" y="851569"/>
            <a:ext cx="11477418" cy="5622192"/>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asellaDiTesto 2">
            <a:extLst>
              <a:ext uri="{FF2B5EF4-FFF2-40B4-BE49-F238E27FC236}">
                <a16:creationId xmlns:a16="http://schemas.microsoft.com/office/drawing/2014/main" id="{39EB5454-9BF9-5898-367A-EEA166F9F532}"/>
              </a:ext>
            </a:extLst>
          </p:cNvPr>
          <p:cNvSpPr txBox="1"/>
          <p:nvPr/>
        </p:nvSpPr>
        <p:spPr>
          <a:xfrm>
            <a:off x="327300" y="842403"/>
            <a:ext cx="11477418" cy="6247864"/>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Calibri" panose="020F0502020204030204" pitchFamily="34" charset="0"/>
                <a:cs typeface="Calibri" panose="020F0502020204030204" pitchFamily="34" charset="0"/>
              </a:rPr>
              <a:t>Brazil. </a:t>
            </a:r>
            <a:r>
              <a:rPr lang="en-GB" sz="1600" dirty="0">
                <a:latin typeface="Calibri" panose="020F0502020204030204" pitchFamily="34" charset="0"/>
                <a:cs typeface="Calibri" panose="020F0502020204030204" pitchFamily="34" charset="0"/>
              </a:rPr>
              <a:t> Like Argentina Brazil suffered inflation in the 1980s as well as several attempts at stabilization accompanied by currency reforms.</a:t>
            </a:r>
            <a:r>
              <a:rPr lang="it-IT" sz="1600" dirty="0">
                <a:latin typeface="Calibri" panose="020F0502020204030204" pitchFamily="34" charset="0"/>
                <a:cs typeface="Calibri" panose="020F0502020204030204" pitchFamily="34" charset="0"/>
              </a:rPr>
              <a:t> In 1994 the </a:t>
            </a:r>
            <a:r>
              <a:rPr lang="it-IT" sz="1600" dirty="0" err="1">
                <a:latin typeface="Calibri" panose="020F0502020204030204" pitchFamily="34" charset="0"/>
                <a:cs typeface="Calibri" panose="020F0502020204030204" pitchFamily="34" charset="0"/>
              </a:rPr>
              <a:t>goverment</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introduced</a:t>
            </a:r>
            <a:r>
              <a:rPr lang="it-IT" sz="1600" dirty="0">
                <a:latin typeface="Calibri" panose="020F0502020204030204" pitchFamily="34" charset="0"/>
                <a:cs typeface="Calibri" panose="020F0502020204030204" pitchFamily="34" charset="0"/>
              </a:rPr>
              <a:t> a new </a:t>
            </a:r>
            <a:r>
              <a:rPr lang="it-IT" sz="1600" dirty="0" err="1">
                <a:latin typeface="Calibri" panose="020F0502020204030204" pitchFamily="34" charset="0"/>
                <a:cs typeface="Calibri" panose="020F0502020204030204" pitchFamily="34" charset="0"/>
              </a:rPr>
              <a:t>currency</a:t>
            </a:r>
            <a:r>
              <a:rPr lang="it-IT" sz="1600" dirty="0">
                <a:latin typeface="Calibri" panose="020F0502020204030204" pitchFamily="34" charset="0"/>
                <a:cs typeface="Calibri" panose="020F0502020204030204" pitchFamily="34" charset="0"/>
              </a:rPr>
              <a:t>, the Real </a:t>
            </a:r>
            <a:r>
              <a:rPr lang="it-IT" sz="1600" dirty="0" err="1">
                <a:latin typeface="Calibri" panose="020F0502020204030204" pitchFamily="34" charset="0"/>
                <a:cs typeface="Calibri" panose="020F0502020204030204" pitchFamily="34" charset="0"/>
              </a:rPr>
              <a:t>pegged</a:t>
            </a:r>
            <a:r>
              <a:rPr lang="it-IT" sz="1600" dirty="0">
                <a:latin typeface="Calibri" panose="020F0502020204030204" pitchFamily="34" charset="0"/>
                <a:cs typeface="Calibri" panose="020F0502020204030204" pitchFamily="34" charset="0"/>
              </a:rPr>
              <a:t> to the </a:t>
            </a:r>
            <a:r>
              <a:rPr lang="it-IT" sz="1600" dirty="0" err="1">
                <a:latin typeface="Calibri" panose="020F0502020204030204" pitchFamily="34" charset="0"/>
                <a:cs typeface="Calibri" panose="020F0502020204030204" pitchFamily="34" charset="0"/>
              </a:rPr>
              <a:t>dollar</a:t>
            </a:r>
            <a:r>
              <a:rPr lang="it-IT" sz="1600" dirty="0">
                <a:latin typeface="Calibri" panose="020F0502020204030204" pitchFamily="34" charset="0"/>
                <a:cs typeface="Calibri" panose="020F0502020204030204" pitchFamily="34" charset="0"/>
              </a:rPr>
              <a:t>. Brazil </a:t>
            </a:r>
            <a:r>
              <a:rPr lang="it-IT" sz="1600" dirty="0" err="1">
                <a:latin typeface="Calibri" panose="020F0502020204030204" pitchFamily="34" charset="0"/>
                <a:cs typeface="Calibri" panose="020F0502020204030204" pitchFamily="34" charset="0"/>
              </a:rPr>
              <a:t>defended</a:t>
            </a:r>
            <a:r>
              <a:rPr lang="it-IT" sz="1600" dirty="0">
                <a:latin typeface="Calibri" panose="020F0502020204030204" pitchFamily="34" charset="0"/>
                <a:cs typeface="Calibri" panose="020F0502020204030204" pitchFamily="34" charset="0"/>
              </a:rPr>
              <a:t> the new </a:t>
            </a:r>
            <a:r>
              <a:rPr lang="it-IT" sz="1600" dirty="0" err="1">
                <a:latin typeface="Calibri" panose="020F0502020204030204" pitchFamily="34" charset="0"/>
                <a:cs typeface="Calibri" panose="020F0502020204030204" pitchFamily="34" charset="0"/>
              </a:rPr>
              <a:t>exchanged</a:t>
            </a:r>
            <a:r>
              <a:rPr lang="it-IT" sz="1600" dirty="0">
                <a:latin typeface="Calibri" panose="020F0502020204030204" pitchFamily="34" charset="0"/>
                <a:cs typeface="Calibri" panose="020F0502020204030204" pitchFamily="34" charset="0"/>
              </a:rPr>
              <a:t> rate with high </a:t>
            </a:r>
            <a:r>
              <a:rPr lang="it-IT" sz="1600" dirty="0" err="1">
                <a:latin typeface="Calibri" panose="020F0502020204030204" pitchFamily="34" charset="0"/>
                <a:cs typeface="Calibri" panose="020F0502020204030204" pitchFamily="34" charset="0"/>
              </a:rPr>
              <a:t>interest</a:t>
            </a:r>
            <a:r>
              <a:rPr lang="it-IT" sz="1600" dirty="0">
                <a:latin typeface="Calibri" panose="020F0502020204030204" pitchFamily="34" charset="0"/>
                <a:cs typeface="Calibri" panose="020F0502020204030204" pitchFamily="34" charset="0"/>
              </a:rPr>
              <a:t> rates. </a:t>
            </a:r>
            <a:r>
              <a:rPr lang="it-IT" sz="1600" dirty="0">
                <a:effectLst/>
                <a:latin typeface="Calibri" panose="020F0502020204030204" pitchFamily="34" charset="0"/>
                <a:cs typeface="Calibri" panose="020F0502020204030204" pitchFamily="34" charset="0"/>
              </a:rPr>
              <a:t>At the cost of </a:t>
            </a:r>
            <a:r>
              <a:rPr lang="it-IT" sz="1600" dirty="0" err="1">
                <a:effectLst/>
                <a:latin typeface="Calibri" panose="020F0502020204030204" pitchFamily="34" charset="0"/>
                <a:cs typeface="Calibri" panose="020F0502020204030204" pitchFamily="34" charset="0"/>
              </a:rPr>
              <a:t>widespread</a:t>
            </a:r>
            <a:r>
              <a:rPr lang="it-IT" sz="1600" dirty="0">
                <a:effectLst/>
                <a:latin typeface="Calibri" panose="020F0502020204030204" pitchFamily="34" charset="0"/>
                <a:cs typeface="Calibri" panose="020F0502020204030204" pitchFamily="34" charset="0"/>
              </a:rPr>
              <a:t> bank </a:t>
            </a:r>
            <a:r>
              <a:rPr lang="it-IT" sz="1600" dirty="0" err="1">
                <a:effectLst/>
                <a:latin typeface="Calibri" panose="020F0502020204030204" pitchFamily="34" charset="0"/>
                <a:cs typeface="Calibri" panose="020F0502020204030204" pitchFamily="34" charset="0"/>
              </a:rPr>
              <a:t>failures</a:t>
            </a:r>
            <a:r>
              <a:rPr lang="it-IT" sz="1600" dirty="0">
                <a:effectLst/>
                <a:latin typeface="Calibri" panose="020F0502020204030204" pitchFamily="34" charset="0"/>
                <a:cs typeface="Calibri" panose="020F0502020204030204" pitchFamily="34" charset="0"/>
              </a:rPr>
              <a:t>, Brazil </a:t>
            </a:r>
            <a:r>
              <a:rPr lang="it-IT" sz="1600" dirty="0" err="1">
                <a:effectLst/>
                <a:latin typeface="Calibri" panose="020F0502020204030204" pitchFamily="34" charset="0"/>
                <a:cs typeface="Calibri" panose="020F0502020204030204" pitchFamily="34" charset="0"/>
              </a:rPr>
              <a:t>defended</a:t>
            </a:r>
            <a:r>
              <a:rPr lang="it-IT"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the new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rate with high </a:t>
            </a:r>
            <a:r>
              <a:rPr lang="it-IT" sz="1600" dirty="0" err="1">
                <a:effectLst/>
                <a:latin typeface="Calibri" panose="020F0502020204030204" pitchFamily="34" charset="0"/>
                <a:cs typeface="Calibri" panose="020F0502020204030204" pitchFamily="34" charset="0"/>
              </a:rPr>
              <a:t>interest</a:t>
            </a:r>
            <a:r>
              <a:rPr lang="it-IT" sz="1600" dirty="0">
                <a:effectLst/>
                <a:latin typeface="Calibri" panose="020F0502020204030204" pitchFamily="34" charset="0"/>
                <a:cs typeface="Calibri" panose="020F0502020204030204" pitchFamily="34" charset="0"/>
              </a:rPr>
              <a:t> rates in 1995, </a:t>
            </a:r>
            <a:r>
              <a:rPr lang="it-IT" sz="1600" dirty="0" err="1">
                <a:effectLst/>
                <a:latin typeface="Calibri" panose="020F0502020204030204" pitchFamily="34" charset="0"/>
                <a:cs typeface="Calibri" panose="020F0502020204030204" pitchFamily="34" charset="0"/>
              </a:rPr>
              <a:t>then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shifted</a:t>
            </a:r>
            <a:r>
              <a:rPr lang="it-IT" sz="1600" dirty="0">
                <a:effectLst/>
                <a:latin typeface="Calibri" panose="020F0502020204030204" pitchFamily="34" charset="0"/>
                <a:cs typeface="Calibri" panose="020F0502020204030204" pitchFamily="34" charset="0"/>
              </a:rPr>
              <a:t> to a </a:t>
            </a:r>
            <a:r>
              <a:rPr lang="it-IT" sz="1600" dirty="0" err="1">
                <a:effectLst/>
                <a:latin typeface="Calibri" panose="020F0502020204030204" pitchFamily="34" charset="0"/>
                <a:cs typeface="Calibri" panose="020F0502020204030204" pitchFamily="34" charset="0"/>
              </a:rPr>
              <a:t>fixed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upwardly</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crawling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peg</a:t>
            </a:r>
            <a:r>
              <a:rPr lang="it-IT" sz="1600" dirty="0">
                <a:effectLst/>
                <a:latin typeface="Calibri" panose="020F0502020204030204" pitchFamily="34" charset="0"/>
                <a:cs typeface="Calibri" panose="020F0502020204030204" pitchFamily="34" charset="0"/>
              </a:rPr>
              <a:t> (*) in the face of </a:t>
            </a:r>
            <a:r>
              <a:rPr lang="it-IT" sz="1600" dirty="0" err="1">
                <a:effectLst/>
                <a:latin typeface="Calibri" panose="020F0502020204030204" pitchFamily="34" charset="0"/>
                <a:cs typeface="Calibri" panose="020F0502020204030204" pitchFamily="34" charset="0"/>
              </a:rPr>
              <a:t>substantial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appreciation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Inflation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dropped</a:t>
            </a:r>
            <a:r>
              <a:rPr lang="it-IT" sz="1600" dirty="0">
                <a:effectLst/>
                <a:latin typeface="Calibri" panose="020F0502020204030204" pitchFamily="34" charset="0"/>
                <a:cs typeface="Calibri" panose="020F0502020204030204" pitchFamily="34" charset="0"/>
              </a:rPr>
              <a:t> from an </a:t>
            </a:r>
            <a:r>
              <a:rPr lang="it-IT" sz="1600" dirty="0" err="1">
                <a:effectLst/>
                <a:latin typeface="Calibri" panose="020F0502020204030204" pitchFamily="34" charset="0"/>
                <a:cs typeface="Calibri" panose="020F0502020204030204" pitchFamily="34" charset="0"/>
              </a:rPr>
              <a:t>annual</a:t>
            </a:r>
            <a:r>
              <a:rPr lang="it-IT" sz="1600" dirty="0">
                <a:effectLst/>
                <a:latin typeface="Calibri" panose="020F0502020204030204" pitchFamily="34" charset="0"/>
                <a:cs typeface="Calibri" panose="020F0502020204030204" pitchFamily="34" charset="0"/>
              </a:rPr>
              <a:t> rate of 2,669 % (in 1994) to under 10 </a:t>
            </a:r>
            <a:r>
              <a:rPr lang="it-IT" sz="1600" dirty="0">
                <a:latin typeface="Calibri" panose="020F0502020204030204" pitchFamily="34" charset="0"/>
                <a:cs typeface="Calibri" panose="020F0502020204030204" pitchFamily="34" charset="0"/>
              </a:rPr>
              <a:t>%</a:t>
            </a:r>
            <a:r>
              <a:rPr lang="it-IT" sz="1600" dirty="0">
                <a:effectLst/>
                <a:latin typeface="Calibri" panose="020F0502020204030204" pitchFamily="34" charset="0"/>
                <a:cs typeface="Calibri" panose="020F0502020204030204" pitchFamily="34" charset="0"/>
              </a:rPr>
              <a:t> in 1997.</a:t>
            </a:r>
          </a:p>
          <a:p>
            <a:r>
              <a:rPr lang="it-IT" sz="1600" dirty="0">
                <a:effectLst/>
                <a:latin typeface="Calibri" panose="020F0502020204030204" pitchFamily="34" charset="0"/>
                <a:cs typeface="Calibri" panose="020F0502020204030204" pitchFamily="34" charset="0"/>
              </a:rPr>
              <a:t> </a:t>
            </a:r>
            <a:r>
              <a:rPr lang="it-IT" sz="1600" b="0" i="0" u="none" strike="noStrike" dirty="0">
                <a:solidFill>
                  <a:srgbClr val="000000"/>
                </a:solidFill>
                <a:effectLst/>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However</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economic</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remained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sluggish</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despite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several</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reforms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were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implemented</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such</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as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reduction</a:t>
            </a:r>
            <a:r>
              <a:rPr lang="it-IT" sz="1600" dirty="0">
                <a:latin typeface="Calibri" panose="020F0502020204030204" pitchFamily="34" charset="0"/>
                <a:cs typeface="Calibri" panose="020F0502020204030204" pitchFamily="34" charset="0"/>
              </a:rPr>
              <a:t> in import </a:t>
            </a:r>
            <a:r>
              <a:rPr lang="it-IT" sz="1600" dirty="0" err="1">
                <a:latin typeface="Calibri" panose="020F0502020204030204" pitchFamily="34" charset="0"/>
                <a:cs typeface="Calibri" panose="020F0502020204030204" pitchFamily="34" charset="0"/>
              </a:rPr>
              <a:t>barriers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privatizations</a:t>
            </a:r>
            <a:r>
              <a:rPr lang="it-IT" sz="1600" dirty="0">
                <a:latin typeface="Calibri" panose="020F0502020204030204" pitchFamily="34" charset="0"/>
                <a:cs typeface="Calibri" panose="020F0502020204030204" pitchFamily="34" charset="0"/>
              </a:rPr>
              <a:t>, and fiscal </a:t>
            </a:r>
            <a:r>
              <a:rPr lang="it-IT" sz="1600" dirty="0" err="1">
                <a:latin typeface="Calibri" panose="020F0502020204030204" pitchFamily="34" charset="0"/>
                <a:cs typeface="Calibri" panose="020F0502020204030204" pitchFamily="34" charset="0"/>
              </a:rPr>
              <a:t>retranchment</a:t>
            </a:r>
            <a:r>
              <a:rPr lang="it-IT"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A good part of the </a:t>
            </a:r>
            <a:r>
              <a:rPr lang="it-IT" sz="1600" dirty="0" err="1">
                <a:effectLst/>
                <a:latin typeface="Calibri" panose="020F0502020204030204" pitchFamily="34" charset="0"/>
                <a:cs typeface="Calibri" panose="020F0502020204030204" pitchFamily="34" charset="0"/>
              </a:rPr>
              <a:t>problem</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very</a:t>
            </a:r>
            <a:r>
              <a:rPr lang="it-IT" sz="1600" dirty="0">
                <a:effectLst/>
                <a:latin typeface="Calibri" panose="020F0502020204030204" pitchFamily="34" charset="0"/>
                <a:cs typeface="Calibri" panose="020F0502020204030204" pitchFamily="34" charset="0"/>
              </a:rPr>
              <a:t> high </a:t>
            </a:r>
            <a:r>
              <a:rPr lang="it-IT" sz="1600" dirty="0" err="1">
                <a:effectLst/>
                <a:latin typeface="Calibri" panose="020F0502020204030204" pitchFamily="34" charset="0"/>
                <a:cs typeface="Calibri" panose="020F0502020204030204" pitchFamily="34" charset="0"/>
              </a:rPr>
              <a:t>interest</a:t>
            </a:r>
            <a:r>
              <a:rPr lang="it-IT" sz="1600" dirty="0">
                <a:effectLst/>
                <a:latin typeface="Calibri" panose="020F0502020204030204" pitchFamily="34" charset="0"/>
                <a:cs typeface="Calibri" panose="020F0502020204030204" pitchFamily="34" charset="0"/>
              </a:rPr>
              <a:t> rate the government </a:t>
            </a:r>
            <a:r>
              <a:rPr lang="it-IT" sz="1600" dirty="0" err="1">
                <a:effectLst/>
                <a:latin typeface="Calibri" panose="020F0502020204030204" pitchFamily="34" charset="0"/>
                <a:cs typeface="Calibri" panose="020F0502020204030204" pitchFamily="34" charset="0"/>
              </a:rPr>
              <a:t>had</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pay</a:t>
            </a:r>
            <a:r>
              <a:rPr lang="it-IT" sz="1600" dirty="0">
                <a:effectLst/>
                <a:latin typeface="Calibri" panose="020F0502020204030204" pitchFamily="34" charset="0"/>
                <a:cs typeface="Calibri" panose="020F0502020204030204" pitchFamily="34" charset="0"/>
              </a:rPr>
              <a:t> on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debt</a:t>
            </a:r>
            <a:r>
              <a:rPr lang="it-IT" sz="1600" dirty="0">
                <a:effectLst/>
                <a:latin typeface="Calibri" panose="020F0502020204030204" pitchFamily="34" charset="0"/>
                <a:cs typeface="Calibri" panose="020F0502020204030204" pitchFamily="34" charset="0"/>
              </a:rPr>
              <a:t>, a rate </a:t>
            </a:r>
            <a:r>
              <a:rPr lang="it-IT" sz="1600" dirty="0" err="1">
                <a:effectLst/>
                <a:latin typeface="Calibri" panose="020F0502020204030204" pitchFamily="34" charset="0"/>
                <a:cs typeface="Calibri" panose="020F0502020204030204" pitchFamily="34" charset="0"/>
              </a:rPr>
              <a:t>that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reflected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skepticism</a:t>
            </a:r>
            <a:r>
              <a:rPr lang="it-IT" sz="1600" dirty="0">
                <a:effectLst/>
                <a:latin typeface="Calibri" panose="020F0502020204030204" pitchFamily="34" charset="0"/>
                <a:cs typeface="Calibri" panose="020F0502020204030204" pitchFamily="34" charset="0"/>
              </a:rPr>
              <a:t> in markets </a:t>
            </a:r>
            <a:r>
              <a:rPr lang="it-IT" sz="1600" dirty="0" err="1">
                <a:effectLst/>
                <a:latin typeface="Calibri" panose="020F0502020204030204" pitchFamily="34" charset="0"/>
                <a:cs typeface="Calibri" panose="020F0502020204030204" pitchFamily="34" charset="0"/>
              </a:rPr>
              <a:t>that</a:t>
            </a:r>
            <a:r>
              <a:rPr lang="it-IT" sz="1600" dirty="0">
                <a:effectLst/>
                <a:latin typeface="Calibri" panose="020F0502020204030204" pitchFamily="34" charset="0"/>
                <a:cs typeface="Calibri" panose="020F0502020204030204" pitchFamily="34" charset="0"/>
              </a:rPr>
              <a:t> the limited </a:t>
            </a:r>
            <a:r>
              <a:rPr lang="it-IT" sz="1600" dirty="0" err="1">
                <a:effectLst/>
                <a:latin typeface="Calibri" panose="020F0502020204030204" pitchFamily="34" charset="0"/>
                <a:cs typeface="Calibri" panose="020F0502020204030204" pitchFamily="34" charset="0"/>
              </a:rPr>
              <a:t>upward</a:t>
            </a:r>
            <a:r>
              <a:rPr lang="it-IT" sz="1600" dirty="0">
                <a:effectLst/>
                <a:latin typeface="Calibri" panose="020F0502020204030204" pitchFamily="34" charset="0"/>
                <a:cs typeface="Calibri" panose="020F0502020204030204" pitchFamily="34" charset="0"/>
              </a:rPr>
              <a:t> crawl of the </a:t>
            </a:r>
            <a:r>
              <a:rPr lang="it-IT" sz="1600" dirty="0" err="1">
                <a:effectLst/>
                <a:latin typeface="Calibri" panose="020F0502020204030204" pitchFamily="34" charset="0"/>
                <a:cs typeface="Calibri" panose="020F0502020204030204" pitchFamily="34" charset="0"/>
              </a:rPr>
              <a:t>real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against</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dollar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could</a:t>
            </a:r>
            <a:r>
              <a:rPr lang="it-IT" sz="1600" dirty="0">
                <a:effectLst/>
                <a:latin typeface="Calibri" panose="020F0502020204030204" pitchFamily="34" charset="0"/>
                <a:cs typeface="Calibri" panose="020F0502020204030204" pitchFamily="34" charset="0"/>
              </a:rPr>
              <a:t> be </a:t>
            </a:r>
            <a:r>
              <a:rPr lang="it-IT" sz="1600" dirty="0" err="1">
                <a:effectLst/>
                <a:latin typeface="Calibri" panose="020F0502020204030204" pitchFamily="34" charset="0"/>
                <a:cs typeface="Calibri" panose="020F0502020204030204" pitchFamily="34" charset="0"/>
              </a:rPr>
              <a:t>maintained</a:t>
            </a:r>
            <a:r>
              <a:rPr lang="it-IT" sz="1600" dirty="0">
                <a:effectLst/>
                <a:latin typeface="Calibri" panose="020F0502020204030204" pitchFamily="34" charset="0"/>
                <a:cs typeface="Calibri" panose="020F0502020204030204" pitchFamily="34" charset="0"/>
              </a:rPr>
              <a:t>.</a:t>
            </a:r>
          </a:p>
          <a:p>
            <a:r>
              <a:rPr lang="it-IT" sz="1600" dirty="0">
                <a:effectLst/>
                <a:latin typeface="Calibri" panose="020F0502020204030204" pitchFamily="34" charset="0"/>
                <a:cs typeface="Calibri" panose="020F0502020204030204" pitchFamily="34" charset="0"/>
              </a:rPr>
              <a:t>       In 1999, Brazil </a:t>
            </a:r>
            <a:r>
              <a:rPr lang="it-IT" sz="1600" dirty="0" err="1">
                <a:effectLst/>
                <a:latin typeface="Calibri" panose="020F0502020204030204" pitchFamily="34" charset="0"/>
                <a:cs typeface="Calibri" panose="020F0502020204030204" pitchFamily="34" charset="0"/>
              </a:rPr>
              <a:t>devalued</a:t>
            </a:r>
            <a:r>
              <a:rPr lang="it-IT" sz="1600" dirty="0">
                <a:effectLst/>
                <a:latin typeface="Calibri" panose="020F0502020204030204" pitchFamily="34" charset="0"/>
                <a:cs typeface="Calibri" panose="020F0502020204030204" pitchFamily="34" charset="0"/>
              </a:rPr>
              <a:t> the Real and </a:t>
            </a:r>
            <a:r>
              <a:rPr lang="it-IT" sz="1600" dirty="0" err="1">
                <a:effectLst/>
                <a:latin typeface="Calibri" panose="020F0502020204030204" pitchFamily="34" charset="0"/>
                <a:cs typeface="Calibri" panose="020F0502020204030204" pitchFamily="34" charset="0"/>
              </a:rPr>
              <a:t>then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allowed</a:t>
            </a:r>
            <a:r>
              <a:rPr lang="it-IT" sz="1600" dirty="0">
                <a:effectLst/>
                <a:latin typeface="Calibri" panose="020F0502020204030204" pitchFamily="34" charset="0"/>
                <a:cs typeface="Calibri" panose="020F0502020204030204" pitchFamily="34" charset="0"/>
              </a:rPr>
              <a:t> to float. The </a:t>
            </a:r>
            <a:r>
              <a:rPr lang="it-IT" sz="1600" dirty="0" err="1">
                <a:effectLst/>
                <a:latin typeface="Calibri" panose="020F0502020204030204" pitchFamily="34" charset="0"/>
                <a:cs typeface="Calibri" panose="020F0502020204030204" pitchFamily="34" charset="0"/>
              </a:rPr>
              <a:t>currency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lost</a:t>
            </a:r>
            <a:r>
              <a:rPr lang="it-IT" sz="1600" dirty="0">
                <a:effectLst/>
                <a:latin typeface="Calibri" panose="020F0502020204030204" pitchFamily="34" charset="0"/>
                <a:cs typeface="Calibri" panose="020F0502020204030204" pitchFamily="34" charset="0"/>
              </a:rPr>
              <a:t> 40% of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value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against</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dollar</a:t>
            </a:r>
            <a:r>
              <a:rPr lang="it-IT" sz="1600" dirty="0">
                <a:effectLst/>
                <a:latin typeface="Calibri" panose="020F0502020204030204" pitchFamily="34" charset="0"/>
                <a:cs typeface="Calibri" panose="020F0502020204030204" pitchFamily="34" charset="0"/>
              </a:rPr>
              <a:t>. </a:t>
            </a:r>
          </a:p>
          <a:p>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Recession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followed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government </a:t>
            </a:r>
            <a:r>
              <a:rPr lang="it-IT" sz="1600" dirty="0" err="1">
                <a:effectLst/>
                <a:latin typeface="Calibri" panose="020F0502020204030204" pitchFamily="34" charset="0"/>
                <a:cs typeface="Calibri" panose="020F0502020204030204" pitchFamily="34" charset="0"/>
              </a:rPr>
              <a:t>incresed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interest</a:t>
            </a:r>
            <a:r>
              <a:rPr lang="it-IT" sz="1600" dirty="0">
                <a:effectLst/>
                <a:latin typeface="Calibri" panose="020F0502020204030204" pitchFamily="34" charset="0"/>
                <a:cs typeface="Calibri" panose="020F0502020204030204" pitchFamily="34" charset="0"/>
              </a:rPr>
              <a:t> rate to </a:t>
            </a:r>
            <a:r>
              <a:rPr lang="it-IT" sz="1600" dirty="0" err="1">
                <a:effectLst/>
                <a:latin typeface="Calibri" panose="020F0502020204030204" pitchFamily="34" charset="0"/>
                <a:cs typeface="Calibri" panose="020F0502020204030204" pitchFamily="34" charset="0"/>
              </a:rPr>
              <a:t>prevent</a:t>
            </a:r>
            <a:r>
              <a:rPr lang="it-IT" sz="1600" dirty="0">
                <a:effectLst/>
                <a:latin typeface="Calibri" panose="020F0502020204030204" pitchFamily="34" charset="0"/>
                <a:cs typeface="Calibri" panose="020F0502020204030204" pitchFamily="34" charset="0"/>
              </a:rPr>
              <a:t> the Real from </a:t>
            </a:r>
            <a:r>
              <a:rPr lang="it-IT" sz="1600" dirty="0" err="1">
                <a:effectLst/>
                <a:latin typeface="Calibri" panose="020F0502020204030204" pitchFamily="34" charset="0"/>
                <a:cs typeface="Calibri" panose="020F0502020204030204" pitchFamily="34" charset="0"/>
              </a:rPr>
              <a:t>going</a:t>
            </a:r>
            <a:r>
              <a:rPr lang="it-IT" sz="1600" dirty="0">
                <a:effectLst/>
                <a:latin typeface="Calibri" panose="020F0502020204030204" pitchFamily="34" charset="0"/>
                <a:cs typeface="Calibri" panose="020F0502020204030204" pitchFamily="34" charset="0"/>
              </a:rPr>
              <a:t> free </a:t>
            </a:r>
            <a:r>
              <a:rPr lang="it-IT" sz="1600" dirty="0" err="1">
                <a:effectLst/>
                <a:latin typeface="Calibri" panose="020F0502020204030204" pitchFamily="34" charset="0"/>
                <a:cs typeface="Calibri" panose="020F0502020204030204" pitchFamily="34" charset="0"/>
              </a:rPr>
              <a:t>fall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Recession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short-</a:t>
            </a:r>
            <a:r>
              <a:rPr lang="it-IT" sz="1600" dirty="0" err="1">
                <a:effectLst/>
                <a:latin typeface="Calibri" panose="020F0502020204030204" pitchFamily="34" charset="0"/>
                <a:cs typeface="Calibri" panose="020F0502020204030204" pitchFamily="34" charset="0"/>
              </a:rPr>
              <a:t>lived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financial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collapse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avoided</a:t>
            </a:r>
            <a:r>
              <a:rPr lang="it-IT" sz="1600" dirty="0">
                <a:effectLst/>
                <a:latin typeface="Calibri" panose="020F0502020204030204" pitchFamily="34" charset="0"/>
                <a:cs typeface="Calibri" panose="020F0502020204030204" pitchFamily="34" charset="0"/>
              </a:rPr>
              <a:t>. Brazil </a:t>
            </a:r>
            <a:r>
              <a:rPr lang="it-IT" sz="1600" dirty="0" err="1">
                <a:effectLst/>
                <a:latin typeface="Calibri" panose="020F0502020204030204" pitchFamily="34" charset="0"/>
                <a:cs typeface="Calibri" panose="020F0502020204030204" pitchFamily="34" charset="0"/>
              </a:rPr>
              <a:t>elected</a:t>
            </a:r>
            <a:r>
              <a:rPr lang="it-IT" sz="1600" dirty="0">
                <a:effectLst/>
                <a:latin typeface="Calibri" panose="020F0502020204030204" pitchFamily="34" charset="0"/>
                <a:cs typeface="Calibri" panose="020F0502020204030204" pitchFamily="34" charset="0"/>
              </a:rPr>
              <a:t> Ignazio Lula. The market-friendly policies he </a:t>
            </a:r>
            <a:r>
              <a:rPr lang="it-IT" sz="1600" dirty="0" err="1">
                <a:effectLst/>
                <a:latin typeface="Calibri" panose="020F0502020204030204" pitchFamily="34" charset="0"/>
                <a:cs typeface="Calibri" panose="020F0502020204030204" pitchFamily="34" charset="0"/>
              </a:rPr>
              <a:t>adopted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preserved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Brazil’s</a:t>
            </a:r>
            <a:r>
              <a:rPr lang="it-IT" sz="1600" dirty="0">
                <a:effectLst/>
                <a:latin typeface="Calibri" panose="020F0502020204030204" pitchFamily="34" charset="0"/>
                <a:cs typeface="Calibri" panose="020F0502020204030204" pitchFamily="34" charset="0"/>
              </a:rPr>
              <a:t> access to credit </a:t>
            </a:r>
            <a:r>
              <a:rPr lang="it-IT" sz="1600" dirty="0" err="1">
                <a:effectLst/>
                <a:latin typeface="Calibri" panose="020F0502020204030204" pitchFamily="34" charset="0"/>
                <a:cs typeface="Calibri" panose="020F0502020204030204" pitchFamily="34" charset="0"/>
              </a:rPr>
              <a:t>markes</a:t>
            </a:r>
            <a:r>
              <a:rPr lang="it-IT" sz="1600" dirty="0">
                <a:effectLst/>
                <a:latin typeface="Calibri" panose="020F0502020204030204" pitchFamily="34" charset="0"/>
                <a:cs typeface="Calibri" panose="020F0502020204030204" pitchFamily="34" charset="0"/>
              </a:rPr>
              <a:t>. The economy </a:t>
            </a:r>
            <a:r>
              <a:rPr lang="it-IT" sz="1600" dirty="0" err="1">
                <a:effectLst/>
                <a:latin typeface="Calibri" panose="020F0502020204030204" pitchFamily="34" charset="0"/>
                <a:cs typeface="Calibri" panose="020F0502020204030204" pitchFamily="34" charset="0"/>
              </a:rPr>
              <a:t>recovered</a:t>
            </a:r>
            <a:r>
              <a:rPr lang="it-IT" sz="1600" dirty="0">
                <a:effectLst/>
                <a:latin typeface="Calibri" panose="020F0502020204030204" pitchFamily="34" charset="0"/>
                <a:cs typeface="Calibri" panose="020F0502020204030204" pitchFamily="34" charset="0"/>
              </a:rPr>
              <a:t>. Brazil </a:t>
            </a:r>
            <a:r>
              <a:rPr lang="it-IT" sz="1600" dirty="0" err="1">
                <a:effectLst/>
                <a:latin typeface="Calibri" panose="020F0502020204030204" pitchFamily="34" charset="0"/>
                <a:cs typeface="Calibri" panose="020F0502020204030204" pitchFamily="34" charset="0"/>
              </a:rPr>
              <a:t>became</a:t>
            </a:r>
            <a:r>
              <a:rPr lang="it-IT" sz="1600" dirty="0">
                <a:effectLst/>
                <a:latin typeface="Calibri" panose="020F0502020204030204" pitchFamily="34" charset="0"/>
                <a:cs typeface="Calibri" panose="020F0502020204030204" pitchFamily="34" charset="0"/>
              </a:rPr>
              <a:t> a power in </a:t>
            </a:r>
            <a:r>
              <a:rPr lang="it-IT" sz="1600" dirty="0" err="1">
                <a:effectLst/>
                <a:latin typeface="Calibri" panose="020F0502020204030204" pitchFamily="34" charset="0"/>
                <a:cs typeface="Calibri" panose="020F0502020204030204" pitchFamily="34" charset="0"/>
              </a:rPr>
              <a:t>emerging</a:t>
            </a:r>
            <a:r>
              <a:rPr lang="it-IT" sz="1600" dirty="0">
                <a:effectLst/>
                <a:latin typeface="Calibri" panose="020F0502020204030204" pitchFamily="34" charset="0"/>
                <a:cs typeface="Calibri" panose="020F0502020204030204" pitchFamily="34" charset="0"/>
              </a:rPr>
              <a:t> markets. A key </a:t>
            </a:r>
            <a:r>
              <a:rPr lang="it-IT" sz="1600" dirty="0" err="1">
                <a:effectLst/>
                <a:latin typeface="Calibri" panose="020F0502020204030204" pitchFamily="34" charset="0"/>
                <a:cs typeface="Calibri" panose="020F0502020204030204" pitchFamily="34" charset="0"/>
              </a:rPr>
              <a:t>factor</a:t>
            </a:r>
            <a:r>
              <a:rPr lang="it-IT" sz="1600" dirty="0">
                <a:effectLst/>
                <a:latin typeface="Calibri" panose="020F0502020204030204" pitchFamily="34" charset="0"/>
                <a:cs typeface="Calibri" panose="020F0502020204030204" pitchFamily="34" charset="0"/>
              </a:rPr>
              <a:t> of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success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commodity export to China. </a:t>
            </a:r>
          </a:p>
          <a:p>
            <a:r>
              <a:rPr lang="it-IT" sz="1600" dirty="0">
                <a:effectLst/>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r>
              <a:rPr lang="it-IT" sz="1600" b="1" dirty="0">
                <a:latin typeface="Calibri" panose="020F0502020204030204" pitchFamily="34" charset="0"/>
                <a:cs typeface="Calibri" panose="020F0502020204030204" pitchFamily="34" charset="0"/>
              </a:rPr>
              <a:t>Chile. </a:t>
            </a:r>
            <a:r>
              <a:rPr lang="it-IT" sz="1600" dirty="0">
                <a:latin typeface="Calibri" panose="020F0502020204030204" pitchFamily="34" charset="0"/>
                <a:cs typeface="Calibri" panose="020F0502020204030204" pitchFamily="34" charset="0"/>
              </a:rPr>
              <a:t>C</a:t>
            </a:r>
            <a:r>
              <a:rPr lang="it-IT" sz="1600" i="0" u="none" strike="noStrike" dirty="0">
                <a:solidFill>
                  <a:srgbClr val="000000"/>
                </a:solidFill>
                <a:effectLst/>
                <a:latin typeface="Calibri" panose="020F0502020204030204" pitchFamily="34" charset="0"/>
                <a:cs typeface="Calibri" panose="020F0502020204030204" pitchFamily="34" charset="0"/>
              </a:rPr>
              <a:t>hile </a:t>
            </a:r>
            <a:r>
              <a:rPr lang="it-IT" sz="1600" i="0" u="none" strike="noStrike" dirty="0" err="1">
                <a:solidFill>
                  <a:srgbClr val="000000"/>
                </a:solidFill>
                <a:effectLst/>
                <a:latin typeface="Calibri" panose="020F0502020204030204" pitchFamily="34" charset="0"/>
                <a:cs typeface="Calibri" panose="020F0502020204030204" pitchFamily="34" charset="0"/>
              </a:rPr>
              <a:t>u</a:t>
            </a:r>
            <a:r>
              <a:rPr lang="it-IT" sz="1600" b="0" i="0" u="none" strike="noStrike" dirty="0" err="1">
                <a:solidFill>
                  <a:srgbClr val="000000"/>
                </a:solidFill>
                <a:effectLst/>
                <a:latin typeface="Calibri" panose="020F0502020204030204" pitchFamily="34" charset="0"/>
                <a:cs typeface="Calibri" panose="020F0502020204030204" pitchFamily="34" charset="0"/>
              </a:rPr>
              <a:t>nderwent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significant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economic</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reforms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during</a:t>
            </a:r>
            <a:r>
              <a:rPr lang="it-IT" sz="1600" b="0" i="0" u="none" strike="noStrike" dirty="0">
                <a:solidFill>
                  <a:srgbClr val="000000"/>
                </a:solidFill>
                <a:effectLst/>
                <a:latin typeface="Calibri" panose="020F0502020204030204" pitchFamily="34" charset="0"/>
                <a:cs typeface="Calibri" panose="020F0502020204030204" pitchFamily="34" charset="0"/>
              </a:rPr>
              <a:t> the 1980s, </a:t>
            </a:r>
            <a:r>
              <a:rPr lang="it-IT" sz="1600" b="0" i="0" u="none" strike="noStrike" dirty="0" err="1">
                <a:solidFill>
                  <a:srgbClr val="000000"/>
                </a:solidFill>
                <a:effectLst/>
                <a:latin typeface="Calibri" panose="020F0502020204030204" pitchFamily="34" charset="0"/>
                <a:cs typeface="Calibri" panose="020F0502020204030204" pitchFamily="34" charset="0"/>
              </a:rPr>
              <a:t>driven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largely</a:t>
            </a:r>
            <a:r>
              <a:rPr lang="it-IT" sz="1600" b="0" i="0" u="none" strike="noStrike" dirty="0">
                <a:solidFill>
                  <a:srgbClr val="000000"/>
                </a:solidFill>
                <a:effectLst/>
                <a:latin typeface="Calibri" panose="020F0502020204030204" pitchFamily="34" charset="0"/>
                <a:cs typeface="Calibri" panose="020F0502020204030204" pitchFamily="34" charset="0"/>
              </a:rPr>
              <a:t> by policies </a:t>
            </a:r>
            <a:r>
              <a:rPr lang="it-IT" sz="1600" b="0" i="0" u="none" strike="noStrike" dirty="0" err="1">
                <a:solidFill>
                  <a:srgbClr val="000000"/>
                </a:solidFill>
                <a:effectLst/>
                <a:latin typeface="Calibri" panose="020F0502020204030204" pitchFamily="34" charset="0"/>
                <a:cs typeface="Calibri" panose="020F0502020204030204" pitchFamily="34" charset="0"/>
              </a:rPr>
              <a:t>influenced</a:t>
            </a:r>
            <a:r>
              <a:rPr lang="it-IT" sz="1600" b="0" i="0" u="none" strike="noStrike" dirty="0">
                <a:solidFill>
                  <a:srgbClr val="000000"/>
                </a:solidFill>
                <a:effectLst/>
                <a:latin typeface="Calibri" panose="020F0502020204030204" pitchFamily="34" charset="0"/>
                <a:cs typeface="Calibri" panose="020F0502020204030204" pitchFamily="34" charset="0"/>
              </a:rPr>
              <a:t> by a group of </a:t>
            </a:r>
            <a:r>
              <a:rPr lang="it-IT" sz="1600" b="0" i="0" u="none" strike="noStrike" dirty="0" err="1">
                <a:solidFill>
                  <a:srgbClr val="000000"/>
                </a:solidFill>
                <a:effectLst/>
                <a:latin typeface="Calibri" panose="020F0502020204030204" pitchFamily="34" charset="0"/>
                <a:cs typeface="Calibri" panose="020F0502020204030204" pitchFamily="34" charset="0"/>
              </a:rPr>
              <a:t>economists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known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as</a:t>
            </a:r>
            <a:r>
              <a:rPr lang="it-IT" sz="1600" b="0" i="0" u="none" strike="noStrike" dirty="0">
                <a:solidFill>
                  <a:srgbClr val="000000"/>
                </a:solidFill>
                <a:effectLst/>
                <a:latin typeface="Calibri" panose="020F0502020204030204" pitchFamily="34" charset="0"/>
                <a:cs typeface="Calibri" panose="020F0502020204030204" pitchFamily="34" charset="0"/>
              </a:rPr>
              <a:t> the "Chicago Boys," </a:t>
            </a:r>
            <a:r>
              <a:rPr lang="it-IT" sz="1600" b="0" i="0" u="none" strike="noStrike" dirty="0" err="1">
                <a:solidFill>
                  <a:srgbClr val="000000"/>
                </a:solidFill>
                <a:effectLst/>
                <a:latin typeface="Calibri" panose="020F0502020204030204" pitchFamily="34" charset="0"/>
                <a:cs typeface="Calibri" panose="020F0502020204030204" pitchFamily="34" charset="0"/>
              </a:rPr>
              <a:t>who</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were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trained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at</a:t>
            </a:r>
            <a:r>
              <a:rPr lang="it-IT" sz="1600" b="0" i="0" u="none" strike="noStrike" dirty="0">
                <a:solidFill>
                  <a:srgbClr val="000000"/>
                </a:solidFill>
                <a:effectLst/>
                <a:latin typeface="Calibri" panose="020F0502020204030204" pitchFamily="34" charset="0"/>
                <a:cs typeface="Calibri" panose="020F0502020204030204" pitchFamily="34" charset="0"/>
              </a:rPr>
              <a:t> the University of Chicago. </a:t>
            </a:r>
            <a:r>
              <a:rPr lang="it-IT" sz="1600" b="0" i="0" u="none" strike="noStrike" dirty="0" err="1">
                <a:solidFill>
                  <a:srgbClr val="000000"/>
                </a:solidFill>
                <a:effectLst/>
                <a:latin typeface="Calibri" panose="020F0502020204030204" pitchFamily="34" charset="0"/>
                <a:cs typeface="Calibri" panose="020F0502020204030204" pitchFamily="34" charset="0"/>
              </a:rPr>
              <a:t>These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reforms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were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implemented</a:t>
            </a:r>
            <a:r>
              <a:rPr lang="it-IT" sz="1600" b="0" i="0" u="none" strike="noStrike" dirty="0">
                <a:solidFill>
                  <a:srgbClr val="000000"/>
                </a:solidFill>
                <a:effectLst/>
                <a:latin typeface="Calibri" panose="020F0502020204030204" pitchFamily="34" charset="0"/>
                <a:cs typeface="Calibri" panose="020F0502020204030204" pitchFamily="34" charset="0"/>
              </a:rPr>
              <a:t> under the </a:t>
            </a:r>
            <a:r>
              <a:rPr lang="it-IT" sz="1600" b="0" i="0" u="none" strike="noStrike" dirty="0" err="1">
                <a:solidFill>
                  <a:srgbClr val="000000"/>
                </a:solidFill>
                <a:effectLst/>
                <a:latin typeface="Calibri" panose="020F0502020204030204" pitchFamily="34" charset="0"/>
                <a:cs typeface="Calibri" panose="020F0502020204030204" pitchFamily="34" charset="0"/>
              </a:rPr>
              <a:t>military</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dictatorship</a:t>
            </a:r>
            <a:r>
              <a:rPr lang="it-IT" sz="1600" b="0" i="0" u="none" strike="noStrike" dirty="0">
                <a:solidFill>
                  <a:srgbClr val="000000"/>
                </a:solidFill>
                <a:effectLst/>
                <a:latin typeface="Calibri" panose="020F0502020204030204" pitchFamily="34" charset="0"/>
                <a:cs typeface="Calibri" panose="020F0502020204030204" pitchFamily="34" charset="0"/>
              </a:rPr>
              <a:t> of Augusto Pinochet and </a:t>
            </a:r>
            <a:r>
              <a:rPr lang="it-IT" sz="1600" b="0" i="0" u="none" strike="noStrike" dirty="0" err="1">
                <a:solidFill>
                  <a:srgbClr val="000000"/>
                </a:solidFill>
                <a:effectLst/>
                <a:latin typeface="Calibri" panose="020F0502020204030204" pitchFamily="34" charset="0"/>
                <a:cs typeface="Calibri" panose="020F0502020204030204" pitchFamily="34" charset="0"/>
              </a:rPr>
              <a:t>aimed</a:t>
            </a:r>
            <a:r>
              <a:rPr lang="it-IT" sz="1600" b="0" i="0" u="none" strike="noStrike" dirty="0">
                <a:solidFill>
                  <a:srgbClr val="000000"/>
                </a:solidFill>
                <a:effectLst/>
                <a:latin typeface="Calibri" panose="020F0502020204030204" pitchFamily="34" charset="0"/>
                <a:cs typeface="Calibri" panose="020F0502020204030204" pitchFamily="34" charset="0"/>
              </a:rPr>
              <a:t> to </a:t>
            </a:r>
            <a:r>
              <a:rPr lang="it-IT" sz="1600" b="0" i="0" u="none" strike="noStrike" dirty="0" err="1">
                <a:solidFill>
                  <a:srgbClr val="000000"/>
                </a:solidFill>
                <a:effectLst/>
                <a:latin typeface="Calibri" panose="020F0502020204030204" pitchFamily="34" charset="0"/>
                <a:cs typeface="Calibri" panose="020F0502020204030204" pitchFamily="34" charset="0"/>
              </a:rPr>
              <a:t>transition</a:t>
            </a:r>
            <a:r>
              <a:rPr lang="it-IT" sz="1600" b="0" i="0" u="none" strike="noStrike" dirty="0">
                <a:solidFill>
                  <a:srgbClr val="000000"/>
                </a:solidFill>
                <a:effectLst/>
                <a:latin typeface="Calibri" panose="020F0502020204030204" pitchFamily="34" charset="0"/>
                <a:cs typeface="Calibri" panose="020F0502020204030204" pitchFamily="34" charset="0"/>
              </a:rPr>
              <a:t> the country from a state-led to a market-</a:t>
            </a:r>
            <a:r>
              <a:rPr lang="it-IT" sz="1600" b="0" i="0" u="none" strike="noStrike" dirty="0" err="1">
                <a:solidFill>
                  <a:srgbClr val="000000"/>
                </a:solidFill>
                <a:effectLst/>
                <a:latin typeface="Calibri" panose="020F0502020204030204" pitchFamily="34" charset="0"/>
                <a:cs typeface="Calibri" panose="020F0502020204030204" pitchFamily="34" charset="0"/>
              </a:rPr>
              <a:t>driven</a:t>
            </a:r>
            <a:r>
              <a:rPr lang="it-IT" sz="1600" b="0" i="0" u="none" strike="noStrike" dirty="0">
                <a:solidFill>
                  <a:srgbClr val="000000"/>
                </a:solidFill>
                <a:effectLst/>
                <a:latin typeface="Calibri" panose="020F0502020204030204" pitchFamily="34" charset="0"/>
                <a:cs typeface="Calibri" panose="020F0502020204030204" pitchFamily="34" charset="0"/>
              </a:rPr>
              <a:t> economy. (</a:t>
            </a:r>
            <a:r>
              <a:rPr lang="it-IT" sz="1600" b="0" i="0" u="none" strike="noStrike" dirty="0" err="1">
                <a:solidFill>
                  <a:srgbClr val="000000"/>
                </a:solidFill>
                <a:effectLst/>
                <a:latin typeface="Calibri" panose="020F0502020204030204" pitchFamily="34" charset="0"/>
                <a:cs typeface="Calibri" panose="020F0502020204030204" pitchFamily="34" charset="0"/>
              </a:rPr>
              <a:t>reduction</a:t>
            </a:r>
            <a:r>
              <a:rPr lang="it-IT" sz="1600" b="0" i="0" u="none" strike="noStrike" dirty="0">
                <a:solidFill>
                  <a:srgbClr val="000000"/>
                </a:solidFill>
                <a:effectLst/>
                <a:latin typeface="Calibri" panose="020F0502020204030204" pitchFamily="34" charset="0"/>
                <a:cs typeface="Calibri" panose="020F0502020204030204" pitchFamily="34" charset="0"/>
              </a:rPr>
              <a:t> of </a:t>
            </a:r>
            <a:r>
              <a:rPr lang="it-IT" sz="1600" b="0" i="0" u="none" strike="noStrike" dirty="0" err="1">
                <a:solidFill>
                  <a:srgbClr val="000000"/>
                </a:solidFill>
                <a:effectLst/>
                <a:latin typeface="Calibri" panose="020F0502020204030204" pitchFamily="34" charset="0"/>
                <a:cs typeface="Calibri" panose="020F0502020204030204" pitchFamily="34" charset="0"/>
              </a:rPr>
              <a:t>tariffs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privatizations</a:t>
            </a:r>
            <a:r>
              <a:rPr lang="it-IT" sz="1600" b="0" i="0" u="none" strike="noStrike" dirty="0">
                <a:solidFill>
                  <a:srgbClr val="000000"/>
                </a:solidFill>
                <a:effectLst/>
                <a:latin typeface="Calibri" panose="020F0502020204030204" pitchFamily="34" charset="0"/>
                <a:cs typeface="Calibri" panose="020F0502020204030204" pitchFamily="34" charset="0"/>
              </a:rPr>
              <a:t>, more </a:t>
            </a:r>
            <a:r>
              <a:rPr lang="it-IT" sz="1600" b="0" i="0" u="none" strike="noStrike" dirty="0" err="1">
                <a:solidFill>
                  <a:srgbClr val="000000"/>
                </a:solidFill>
                <a:effectLst/>
                <a:latin typeface="Calibri" panose="020F0502020204030204" pitchFamily="34" charset="0"/>
                <a:cs typeface="Calibri" panose="020F0502020204030204" pitchFamily="34" charset="0"/>
              </a:rPr>
              <a:t>flebility</a:t>
            </a:r>
            <a:r>
              <a:rPr lang="it-IT" sz="1600" b="0" i="0" u="none" strike="noStrike" dirty="0">
                <a:solidFill>
                  <a:srgbClr val="000000"/>
                </a:solidFill>
                <a:effectLst/>
                <a:latin typeface="Calibri" panose="020F0502020204030204" pitchFamily="34" charset="0"/>
                <a:cs typeface="Calibri" panose="020F0502020204030204" pitchFamily="34" charset="0"/>
              </a:rPr>
              <a:t> in the </a:t>
            </a:r>
            <a:r>
              <a:rPr lang="it-IT" sz="1600" b="0" i="0" u="none" strike="noStrike" dirty="0" err="1">
                <a:solidFill>
                  <a:srgbClr val="000000"/>
                </a:solidFill>
                <a:effectLst/>
                <a:latin typeface="Calibri" panose="020F0502020204030204" pitchFamily="34" charset="0"/>
                <a:cs typeface="Calibri" panose="020F0502020204030204" pitchFamily="34" charset="0"/>
              </a:rPr>
              <a:t>labor</a:t>
            </a:r>
            <a:r>
              <a:rPr lang="it-IT" sz="1600" b="0" i="0" u="none" strike="noStrike" dirty="0">
                <a:solidFill>
                  <a:srgbClr val="000000"/>
                </a:solidFill>
                <a:effectLst/>
                <a:latin typeface="Calibri" panose="020F0502020204030204" pitchFamily="34" charset="0"/>
                <a:cs typeface="Calibri" panose="020F0502020204030204" pitchFamily="34" charset="0"/>
              </a:rPr>
              <a:t> market, </a:t>
            </a:r>
            <a:r>
              <a:rPr lang="it-IT" sz="1600" b="0" i="0" u="none" strike="noStrike" dirty="0" err="1">
                <a:solidFill>
                  <a:srgbClr val="000000"/>
                </a:solidFill>
                <a:effectLst/>
                <a:latin typeface="Calibri" panose="020F0502020204030204" pitchFamily="34" charset="0"/>
                <a:cs typeface="Calibri" panose="020F0502020204030204" pitchFamily="34" charset="0"/>
              </a:rPr>
              <a:t>pension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reform</a:t>
            </a:r>
            <a:r>
              <a:rPr lang="it-IT" sz="1600" b="0" i="0" u="none" strike="noStrike" dirty="0">
                <a:solidFill>
                  <a:srgbClr val="000000"/>
                </a:solidFill>
                <a:effectLst/>
                <a:latin typeface="Calibri" panose="020F0502020204030204" pitchFamily="34" charset="0"/>
                <a:cs typeface="Calibri" panose="020F0502020204030204" pitchFamily="34" charset="0"/>
              </a:rPr>
              <a:t>). Chile </a:t>
            </a:r>
            <a:r>
              <a:rPr lang="it-IT" sz="1600" b="0" i="0" u="none" strike="noStrike" dirty="0" err="1">
                <a:solidFill>
                  <a:srgbClr val="000000"/>
                </a:solidFill>
                <a:effectLst/>
                <a:latin typeface="Calibri" panose="020F0502020204030204" pitchFamily="34" charset="0"/>
                <a:cs typeface="Calibri" panose="020F0502020204030204" pitchFamily="34" charset="0"/>
              </a:rPr>
              <a:t>introduced</a:t>
            </a:r>
            <a:r>
              <a:rPr lang="it-IT" sz="1600" b="0" i="0" u="none" strike="noStrike" dirty="0">
                <a:solidFill>
                  <a:srgbClr val="000000"/>
                </a:solidFill>
                <a:effectLst/>
                <a:latin typeface="Calibri" panose="020F0502020204030204" pitchFamily="34" charset="0"/>
                <a:cs typeface="Calibri" panose="020F0502020204030204" pitchFamily="34" charset="0"/>
              </a:rPr>
              <a:t> a </a:t>
            </a:r>
            <a:r>
              <a:rPr lang="it-IT" sz="1600" b="0" i="0" u="none" strike="noStrike" dirty="0" err="1">
                <a:solidFill>
                  <a:srgbClr val="000000"/>
                </a:solidFill>
                <a:effectLst/>
                <a:latin typeface="Calibri" panose="020F0502020204030204" pitchFamily="34" charset="0"/>
                <a:cs typeface="Calibri" panose="020F0502020204030204" pitchFamily="34" charset="0"/>
              </a:rPr>
              <a:t>crawling</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peg</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exchange</a:t>
            </a:r>
            <a:r>
              <a:rPr lang="it-IT" sz="1600" b="0" i="0" u="none" strike="noStrike" dirty="0">
                <a:solidFill>
                  <a:srgbClr val="000000"/>
                </a:solidFill>
                <a:effectLst/>
                <a:latin typeface="Calibri" panose="020F0502020204030204" pitchFamily="34" charset="0"/>
                <a:cs typeface="Calibri" panose="020F0502020204030204" pitchFamily="34" charset="0"/>
              </a:rPr>
              <a:t> rate regime to </a:t>
            </a:r>
            <a:r>
              <a:rPr lang="it-IT" sz="1600" b="0" i="0" u="none" strike="noStrike" dirty="0" err="1">
                <a:solidFill>
                  <a:srgbClr val="000000"/>
                </a:solidFill>
                <a:effectLst/>
                <a:latin typeface="Calibri" panose="020F0502020204030204" pitchFamily="34" charset="0"/>
                <a:cs typeface="Calibri" panose="020F0502020204030204" pitchFamily="34" charset="0"/>
              </a:rPr>
              <a:t>bring</a:t>
            </a:r>
            <a:r>
              <a:rPr lang="it-IT" sz="1600" b="0" i="0" u="none" strike="noStrike" dirty="0">
                <a:solidFill>
                  <a:srgbClr val="000000"/>
                </a:solidFill>
                <a:effectLst/>
                <a:latin typeface="Calibri" panose="020F0502020204030204" pitchFamily="34" charset="0"/>
                <a:cs typeface="Calibri" panose="020F0502020204030204" pitchFamily="34" charset="0"/>
              </a:rPr>
              <a:t> down </a:t>
            </a:r>
            <a:r>
              <a:rPr lang="it-IT" sz="1600" b="0" i="0" u="none" strike="noStrike" dirty="0" err="1">
                <a:solidFill>
                  <a:srgbClr val="000000"/>
                </a:solidFill>
                <a:effectLst/>
                <a:latin typeface="Calibri" panose="020F0502020204030204" pitchFamily="34" charset="0"/>
                <a:cs typeface="Calibri" panose="020F0502020204030204" pitchFamily="34" charset="0"/>
              </a:rPr>
              <a:t>inflation</a:t>
            </a:r>
            <a:r>
              <a:rPr lang="it-IT" sz="1600" b="0" i="0" u="none" strike="noStrike" dirty="0">
                <a:solidFill>
                  <a:srgbClr val="000000"/>
                </a:solidFill>
                <a:effectLst/>
                <a:latin typeface="Calibri" panose="020F0502020204030204" pitchFamily="34" charset="0"/>
                <a:cs typeface="Calibri" panose="020F0502020204030204" pitchFamily="34" charset="0"/>
              </a:rPr>
              <a:t> .</a:t>
            </a:r>
          </a:p>
          <a:p>
            <a:endParaRPr lang="it-IT" sz="1600" dirty="0">
              <a:solidFill>
                <a:srgbClr val="000000"/>
              </a:solidFill>
              <a:latin typeface="Calibri" panose="020F0502020204030204" pitchFamily="34" charset="0"/>
              <a:cs typeface="Calibri" panose="020F0502020204030204" pitchFamily="34" charset="0"/>
            </a:endParaRPr>
          </a:p>
          <a:p>
            <a:r>
              <a:rPr lang="it-IT" sz="1600" dirty="0">
                <a:solidFill>
                  <a:srgbClr val="000000"/>
                </a:solidFill>
                <a:latin typeface="Calibri" panose="020F0502020204030204" pitchFamily="34" charset="0"/>
                <a:cs typeface="Calibri" panose="020F0502020204030204" pitchFamily="34" charset="0"/>
              </a:rPr>
              <a:t>(*) </a:t>
            </a:r>
            <a:r>
              <a:rPr lang="it-IT" sz="1600" b="1" i="0" u="none" strike="noStrike" dirty="0">
                <a:solidFill>
                  <a:srgbClr val="000000"/>
                </a:solidFill>
                <a:effectLst/>
                <a:latin typeface="Calibri" panose="020F0502020204030204" pitchFamily="34" charset="0"/>
                <a:cs typeface="Calibri" panose="020F0502020204030204" pitchFamily="34" charset="0"/>
              </a:rPr>
              <a:t>A </a:t>
            </a:r>
            <a:r>
              <a:rPr lang="it-IT" sz="1600" b="1" i="0" u="none" strike="noStrike" dirty="0" err="1">
                <a:solidFill>
                  <a:srgbClr val="000000"/>
                </a:solidFill>
                <a:effectLst/>
                <a:latin typeface="Calibri" panose="020F0502020204030204" pitchFamily="34" charset="0"/>
                <a:cs typeface="Calibri" panose="020F0502020204030204" pitchFamily="34" charset="0"/>
              </a:rPr>
              <a:t>crawling</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peg</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exchange</a:t>
            </a:r>
            <a:r>
              <a:rPr lang="it-IT" sz="1600" b="1" i="0" u="none" strike="noStrike" dirty="0">
                <a:solidFill>
                  <a:srgbClr val="000000"/>
                </a:solidFill>
                <a:effectLst/>
                <a:latin typeface="Calibri" panose="020F0502020204030204" pitchFamily="34" charset="0"/>
                <a:cs typeface="Calibri" panose="020F0502020204030204" pitchFamily="34" charset="0"/>
              </a:rPr>
              <a:t> rate regime </a:t>
            </a:r>
            <a:r>
              <a:rPr lang="it-IT" sz="1600" b="1" i="0" u="none" strike="noStrike" dirty="0" err="1">
                <a:solidFill>
                  <a:srgbClr val="000000"/>
                </a:solidFill>
                <a:effectLst/>
                <a:latin typeface="Calibri" panose="020F0502020204030204" pitchFamily="34" charset="0"/>
                <a:cs typeface="Calibri" panose="020F0502020204030204" pitchFamily="34" charset="0"/>
              </a:rPr>
              <a:t>is</a:t>
            </a:r>
            <a:r>
              <a:rPr lang="it-IT" sz="1600" b="1" i="0" u="none" strike="noStrike" dirty="0">
                <a:solidFill>
                  <a:srgbClr val="000000"/>
                </a:solidFill>
                <a:effectLst/>
                <a:latin typeface="Calibri" panose="020F0502020204030204" pitchFamily="34" charset="0"/>
                <a:cs typeface="Calibri" panose="020F0502020204030204" pitchFamily="34" charset="0"/>
              </a:rPr>
              <a:t> a system in </a:t>
            </a:r>
            <a:r>
              <a:rPr lang="it-IT" sz="1600" b="1" i="0" u="none" strike="noStrike" dirty="0" err="1">
                <a:solidFill>
                  <a:srgbClr val="000000"/>
                </a:solidFill>
                <a:effectLst/>
                <a:latin typeface="Calibri" panose="020F0502020204030204" pitchFamily="34" charset="0"/>
                <a:cs typeface="Calibri" panose="020F0502020204030204" pitchFamily="34" charset="0"/>
              </a:rPr>
              <a:t>which</a:t>
            </a:r>
            <a:r>
              <a:rPr lang="it-IT" sz="1600" b="1" i="0" u="none" strike="noStrike" dirty="0">
                <a:solidFill>
                  <a:srgbClr val="000000"/>
                </a:solidFill>
                <a:effectLst/>
                <a:latin typeface="Calibri" panose="020F0502020204030204" pitchFamily="34" charset="0"/>
                <a:cs typeface="Calibri" panose="020F0502020204030204" pitchFamily="34" charset="0"/>
              </a:rPr>
              <a:t> a </a:t>
            </a:r>
            <a:r>
              <a:rPr lang="it-IT" sz="1600" b="1" i="0" u="none" strike="noStrike" dirty="0" err="1">
                <a:solidFill>
                  <a:srgbClr val="000000"/>
                </a:solidFill>
                <a:effectLst/>
                <a:latin typeface="Calibri" panose="020F0502020204030204" pitchFamily="34" charset="0"/>
                <a:cs typeface="Calibri" panose="020F0502020204030204" pitchFamily="34" charset="0"/>
              </a:rPr>
              <a:t>country's</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currency</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is</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allowed</a:t>
            </a:r>
            <a:r>
              <a:rPr lang="it-IT" sz="1600" b="1" i="0" u="none" strike="noStrike" dirty="0">
                <a:solidFill>
                  <a:srgbClr val="000000"/>
                </a:solidFill>
                <a:effectLst/>
                <a:latin typeface="Calibri" panose="020F0502020204030204" pitchFamily="34" charset="0"/>
                <a:cs typeface="Calibri" panose="020F0502020204030204" pitchFamily="34" charset="0"/>
              </a:rPr>
              <a:t> to </a:t>
            </a:r>
            <a:r>
              <a:rPr lang="it-IT" sz="1600" b="1" i="0" u="none" strike="noStrike" dirty="0" err="1">
                <a:solidFill>
                  <a:srgbClr val="000000"/>
                </a:solidFill>
                <a:effectLst/>
                <a:latin typeface="Calibri" panose="020F0502020204030204" pitchFamily="34" charset="0"/>
                <a:cs typeface="Calibri" panose="020F0502020204030204" pitchFamily="34" charset="0"/>
              </a:rPr>
              <a:t>fluctuate</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within</a:t>
            </a:r>
            <a:r>
              <a:rPr lang="it-IT" sz="1600" b="1" i="0" u="none" strike="noStrike" dirty="0">
                <a:solidFill>
                  <a:srgbClr val="000000"/>
                </a:solidFill>
                <a:effectLst/>
                <a:latin typeface="Calibri" panose="020F0502020204030204" pitchFamily="34" charset="0"/>
                <a:cs typeface="Calibri" panose="020F0502020204030204" pitchFamily="34" charset="0"/>
              </a:rPr>
              <a:t> a </a:t>
            </a:r>
            <a:r>
              <a:rPr lang="it-IT" sz="1600" b="1" i="0" u="none" strike="noStrike" dirty="0" err="1">
                <a:solidFill>
                  <a:srgbClr val="000000"/>
                </a:solidFill>
                <a:effectLst/>
                <a:latin typeface="Calibri" panose="020F0502020204030204" pitchFamily="34" charset="0"/>
                <a:cs typeface="Calibri" panose="020F0502020204030204" pitchFamily="34" charset="0"/>
              </a:rPr>
              <a:t>defined</a:t>
            </a:r>
            <a:r>
              <a:rPr lang="it-IT" sz="1600" b="1" i="0" u="none" strike="noStrike" dirty="0">
                <a:solidFill>
                  <a:srgbClr val="000000"/>
                </a:solidFill>
                <a:effectLst/>
                <a:latin typeface="Calibri" panose="020F0502020204030204" pitchFamily="34" charset="0"/>
                <a:cs typeface="Calibri" panose="020F0502020204030204" pitchFamily="34" charset="0"/>
              </a:rPr>
              <a:t> range </a:t>
            </a:r>
            <a:r>
              <a:rPr lang="it-IT" sz="1600" b="1" i="0" u="none" strike="noStrike" dirty="0" err="1">
                <a:solidFill>
                  <a:srgbClr val="000000"/>
                </a:solidFill>
                <a:effectLst/>
                <a:latin typeface="Calibri" panose="020F0502020204030204" pitchFamily="34" charset="0"/>
                <a:cs typeface="Calibri" panose="020F0502020204030204" pitchFamily="34" charset="0"/>
              </a:rPr>
              <a:t>around</a:t>
            </a:r>
            <a:r>
              <a:rPr lang="it-IT" sz="1600" b="1" i="0" u="none" strike="noStrike" dirty="0">
                <a:solidFill>
                  <a:srgbClr val="000000"/>
                </a:solidFill>
                <a:effectLst/>
                <a:latin typeface="Calibri" panose="020F0502020204030204" pitchFamily="34" charset="0"/>
                <a:cs typeface="Calibri" panose="020F0502020204030204" pitchFamily="34" charset="0"/>
              </a:rPr>
              <a:t> a </a:t>
            </a:r>
            <a:r>
              <a:rPr lang="it-IT" sz="1600" b="1" i="0" u="none" strike="noStrike" dirty="0" err="1">
                <a:solidFill>
                  <a:srgbClr val="000000"/>
                </a:solidFill>
                <a:effectLst/>
                <a:latin typeface="Calibri" panose="020F0502020204030204" pitchFamily="34" charset="0"/>
                <a:cs typeface="Calibri" panose="020F0502020204030204" pitchFamily="34" charset="0"/>
              </a:rPr>
              <a:t>central</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value</a:t>
            </a:r>
            <a:r>
              <a:rPr lang="it-IT" sz="1600" b="1" i="0" u="none" strike="noStrike" dirty="0">
                <a:solidFill>
                  <a:srgbClr val="000000"/>
                </a:solidFill>
                <a:effectLst/>
                <a:latin typeface="Calibri" panose="020F0502020204030204" pitchFamily="34" charset="0"/>
                <a:cs typeface="Calibri" panose="020F0502020204030204" pitchFamily="34" charset="0"/>
              </a:rPr>
              <a:t> or "</a:t>
            </a:r>
            <a:r>
              <a:rPr lang="it-IT" sz="1600" b="1" i="0" u="none" strike="noStrike" dirty="0" err="1">
                <a:solidFill>
                  <a:srgbClr val="000000"/>
                </a:solidFill>
                <a:effectLst/>
                <a:latin typeface="Calibri" panose="020F0502020204030204" pitchFamily="34" charset="0"/>
                <a:cs typeface="Calibri" panose="020F0502020204030204" pitchFamily="34" charset="0"/>
              </a:rPr>
              <a:t>peg</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which</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is</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periodically</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adjusted</a:t>
            </a:r>
            <a:r>
              <a:rPr lang="it-IT" sz="1600" b="1" i="0" u="none" strike="noStrike" dirty="0">
                <a:solidFill>
                  <a:srgbClr val="000000"/>
                </a:solidFill>
                <a:effectLst/>
                <a:latin typeface="Calibri" panose="020F0502020204030204" pitchFamily="34" charset="0"/>
                <a:cs typeface="Calibri" panose="020F0502020204030204" pitchFamily="34" charset="0"/>
              </a:rPr>
              <a:t>.</a:t>
            </a:r>
            <a:endParaRPr lang="it-IT" sz="1600" b="1" dirty="0">
              <a:effectLst/>
              <a:latin typeface="Calibri" panose="020F0502020204030204" pitchFamily="34" charset="0"/>
              <a:cs typeface="Calibri" panose="020F0502020204030204" pitchFamily="34" charset="0"/>
            </a:endParaRPr>
          </a:p>
          <a:p>
            <a:endParaRPr lang="it-IT" sz="1600" dirty="0">
              <a:solidFill>
                <a:srgbClr val="000000"/>
              </a:solidFill>
              <a:latin typeface="Calibri" panose="020F0502020204030204" pitchFamily="34" charset="0"/>
              <a:cs typeface="Calibri" panose="020F0502020204030204" pitchFamily="34" charset="0"/>
            </a:endParaRPr>
          </a:p>
          <a:p>
            <a:r>
              <a:rPr lang="it-IT" sz="1600" b="0" i="0" u="none" strike="noStrike" dirty="0">
                <a:solidFill>
                  <a:srgbClr val="000000"/>
                </a:solidFill>
                <a:effectLst/>
                <a:latin typeface="-webkit-standard"/>
              </a:rPr>
              <a:t> </a:t>
            </a:r>
            <a:endParaRPr lang="en-GB" sz="1600" dirty="0"/>
          </a:p>
        </p:txBody>
      </p:sp>
    </p:spTree>
    <p:extLst>
      <p:ext uri="{BB962C8B-B14F-4D97-AF65-F5344CB8AC3E}">
        <p14:creationId xmlns:p14="http://schemas.microsoft.com/office/powerpoint/2010/main" val="3291951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464C0-2B2C-1445-7235-8D96BEDEA129}"/>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263F89BA-5CB9-C6A5-FF7A-272806CDDE58}"/>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4365FFF8-2EFE-6991-54B8-C78E357D42F7}"/>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13F51744-350D-9212-CEF0-3EF33185E451}"/>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9DCFF182-C264-E042-C4BF-63878A848E76}"/>
              </a:ext>
            </a:extLst>
          </p:cNvPr>
          <p:cNvSpPr txBox="1"/>
          <p:nvPr/>
        </p:nvSpPr>
        <p:spPr>
          <a:xfrm>
            <a:off x="2467959"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Reforms, Capital Inflows, and Return of Crisis</a:t>
            </a:r>
          </a:p>
        </p:txBody>
      </p:sp>
      <p:sp>
        <p:nvSpPr>
          <p:cNvPr id="2" name="Rettangolo 1">
            <a:extLst>
              <a:ext uri="{FF2B5EF4-FFF2-40B4-BE49-F238E27FC236}">
                <a16:creationId xmlns:a16="http://schemas.microsoft.com/office/drawing/2014/main" id="{C89AFB6C-4F47-51F5-59EB-0E0D724FF75C}"/>
              </a:ext>
            </a:extLst>
          </p:cNvPr>
          <p:cNvSpPr/>
          <p:nvPr/>
        </p:nvSpPr>
        <p:spPr>
          <a:xfrm>
            <a:off x="357288" y="851569"/>
            <a:ext cx="11477418" cy="5622192"/>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3" name="CasellaDiTesto 2">
            <a:extLst>
              <a:ext uri="{FF2B5EF4-FFF2-40B4-BE49-F238E27FC236}">
                <a16:creationId xmlns:a16="http://schemas.microsoft.com/office/drawing/2014/main" id="{5A76DFE9-C78B-BC21-5027-9DB84B802536}"/>
              </a:ext>
            </a:extLst>
          </p:cNvPr>
          <p:cNvSpPr txBox="1"/>
          <p:nvPr/>
        </p:nvSpPr>
        <p:spPr>
          <a:xfrm>
            <a:off x="347190" y="827873"/>
            <a:ext cx="11477418" cy="5509200"/>
          </a:xfrm>
          <a:prstGeom prst="rect">
            <a:avLst/>
          </a:prstGeom>
          <a:noFill/>
        </p:spPr>
        <p:txBody>
          <a:bodyPr wrap="square" rtlCol="0">
            <a:spAutoFit/>
          </a:bodyPr>
          <a:lstStyle/>
          <a:p>
            <a:pPr marL="285750" indent="-285750">
              <a:buFont typeface="Arial" panose="020B0604020202020204" pitchFamily="34" charset="0"/>
              <a:buChar char="•"/>
            </a:pPr>
            <a:r>
              <a:rPr lang="it-IT" sz="1600" b="0" i="0" u="none" strike="noStrike" dirty="0">
                <a:solidFill>
                  <a:srgbClr val="000000"/>
                </a:solidFill>
                <a:effectLst/>
                <a:latin typeface="Calibri" panose="020F0502020204030204" pitchFamily="34" charset="0"/>
                <a:cs typeface="Calibri" panose="020F0502020204030204" pitchFamily="34" charset="0"/>
              </a:rPr>
              <a:t>The </a:t>
            </a:r>
            <a:r>
              <a:rPr lang="it-IT" sz="1600" b="0" i="0" u="none" strike="noStrike" dirty="0" err="1">
                <a:solidFill>
                  <a:srgbClr val="000000"/>
                </a:solidFill>
                <a:effectLst/>
                <a:latin typeface="Calibri" panose="020F0502020204030204" pitchFamily="34" charset="0"/>
                <a:cs typeface="Calibri" panose="020F0502020204030204" pitchFamily="34" charset="0"/>
              </a:rPr>
              <a:t>Chilean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central</a:t>
            </a:r>
            <a:r>
              <a:rPr lang="it-IT" sz="1600" b="0" i="0" u="none" strike="noStrike" dirty="0">
                <a:solidFill>
                  <a:srgbClr val="000000"/>
                </a:solidFill>
                <a:effectLst/>
                <a:latin typeface="Calibri" panose="020F0502020204030204" pitchFamily="34" charset="0"/>
                <a:cs typeface="Calibri" panose="020F0502020204030204" pitchFamily="34" charset="0"/>
              </a:rPr>
              <a:t> bank </a:t>
            </a:r>
            <a:r>
              <a:rPr lang="it-IT" sz="1600" b="0" i="0" u="none" strike="noStrike" dirty="0" err="1">
                <a:solidFill>
                  <a:srgbClr val="000000"/>
                </a:solidFill>
                <a:effectLst/>
                <a:latin typeface="Calibri" panose="020F0502020204030204" pitchFamily="34" charset="0"/>
                <a:cs typeface="Calibri" panose="020F0502020204030204" pitchFamily="34" charset="0"/>
              </a:rPr>
              <a:t>became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independent</a:t>
            </a:r>
            <a:r>
              <a:rPr lang="it-IT" sz="1600" b="0" i="0" u="none" strike="noStrike" dirty="0">
                <a:solidFill>
                  <a:srgbClr val="000000"/>
                </a:solidFill>
                <a:effectLst/>
                <a:latin typeface="Calibri" panose="020F0502020204030204" pitchFamily="34" charset="0"/>
                <a:cs typeface="Calibri" panose="020F0502020204030204" pitchFamily="34" charset="0"/>
              </a:rPr>
              <a:t> of the fiscal </a:t>
            </a:r>
            <a:r>
              <a:rPr lang="it-IT" sz="1600" b="0" i="0" u="none" strike="noStrike" dirty="0" err="1">
                <a:solidFill>
                  <a:srgbClr val="000000"/>
                </a:solidFill>
                <a:effectLst/>
                <a:latin typeface="Calibri" panose="020F0502020204030204" pitchFamily="34" charset="0"/>
                <a:cs typeface="Calibri" panose="020F0502020204030204" pitchFamily="34" charset="0"/>
              </a:rPr>
              <a:t>authorities</a:t>
            </a:r>
            <a:r>
              <a:rPr lang="it-IT" sz="1600" dirty="0">
                <a:solidFill>
                  <a:srgbClr val="000000"/>
                </a:solidFill>
                <a:latin typeface="Calibri" panose="020F0502020204030204" pitchFamily="34" charset="0"/>
                <a:cs typeface="Calibri" panose="020F0502020204030204" pitchFamily="34" charset="0"/>
              </a:rPr>
              <a:t> </a:t>
            </a:r>
            <a:r>
              <a:rPr lang="it-IT" sz="1600" b="0" i="0" u="none" strike="noStrike" dirty="0">
                <a:solidFill>
                  <a:srgbClr val="000000"/>
                </a:solidFill>
                <a:effectLst/>
                <a:latin typeface="Calibri" panose="020F0502020204030204" pitchFamily="34" charset="0"/>
                <a:cs typeface="Calibri" panose="020F0502020204030204" pitchFamily="34" charset="0"/>
              </a:rPr>
              <a:t>in 1990 (the </a:t>
            </a:r>
            <a:r>
              <a:rPr lang="it-IT" sz="1600" b="0" i="0" u="none" strike="noStrike" dirty="0" err="1">
                <a:solidFill>
                  <a:srgbClr val="000000"/>
                </a:solidFill>
                <a:effectLst/>
                <a:latin typeface="Calibri" panose="020F0502020204030204" pitchFamily="34" charset="0"/>
                <a:cs typeface="Calibri" panose="020F0502020204030204" pitchFamily="34" charset="0"/>
              </a:rPr>
              <a:t>same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year</a:t>
            </a:r>
            <a:r>
              <a:rPr lang="it-IT" sz="1600" b="0" i="0" u="none" strike="noStrike" dirty="0">
                <a:solidFill>
                  <a:srgbClr val="000000"/>
                </a:solidFill>
                <a:effectLst/>
                <a:latin typeface="Calibri" panose="020F0502020204030204" pitchFamily="34" charset="0"/>
                <a:cs typeface="Calibri" panose="020F0502020204030204" pitchFamily="34" charset="0"/>
              </a:rPr>
              <a:t> a </a:t>
            </a:r>
            <a:r>
              <a:rPr lang="it-IT" sz="1600" b="0" i="0" u="none" strike="noStrike" dirty="0" err="1">
                <a:solidFill>
                  <a:srgbClr val="000000"/>
                </a:solidFill>
                <a:effectLst/>
                <a:latin typeface="Calibri" panose="020F0502020204030204" pitchFamily="34" charset="0"/>
                <a:cs typeface="Calibri" panose="020F0502020204030204" pitchFamily="34" charset="0"/>
              </a:rPr>
              <a:t>democratic</a:t>
            </a:r>
            <a:r>
              <a:rPr lang="it-IT" sz="1600" b="0" i="0" u="none" strike="noStrike" dirty="0">
                <a:solidFill>
                  <a:srgbClr val="000000"/>
                </a:solidFill>
                <a:effectLst/>
                <a:latin typeface="Calibri" panose="020F0502020204030204" pitchFamily="34" charset="0"/>
                <a:cs typeface="Calibri" panose="020F0502020204030204" pitchFamily="34" charset="0"/>
              </a:rPr>
              <a:t> government </a:t>
            </a:r>
            <a:r>
              <a:rPr lang="it-IT" sz="1600" b="0" i="0" u="none" strike="noStrike" dirty="0" err="1">
                <a:solidFill>
                  <a:srgbClr val="000000"/>
                </a:solidFill>
                <a:effectLst/>
                <a:latin typeface="Calibri" panose="020F0502020204030204" pitchFamily="34" charset="0"/>
                <a:cs typeface="Calibri" panose="020F0502020204030204" pitchFamily="34" charset="0"/>
              </a:rPr>
              <a:t>replaced</a:t>
            </a:r>
            <a:r>
              <a:rPr lang="it-IT" sz="1600" b="0" i="0" u="none" strike="noStrike" dirty="0">
                <a:solidFill>
                  <a:srgbClr val="000000"/>
                </a:solidFill>
                <a:effectLst/>
                <a:latin typeface="Calibri" panose="020F0502020204030204" pitchFamily="34" charset="0"/>
                <a:cs typeface="Calibri" panose="020F0502020204030204" pitchFamily="34" charset="0"/>
              </a:rPr>
              <a:t> the </a:t>
            </a:r>
            <a:r>
              <a:rPr lang="it-IT" sz="1600" b="0" i="0" u="none" strike="noStrike" dirty="0" err="1">
                <a:solidFill>
                  <a:srgbClr val="000000"/>
                </a:solidFill>
                <a:effectLst/>
                <a:latin typeface="Calibri" panose="020F0502020204030204" pitchFamily="34" charset="0"/>
                <a:cs typeface="Calibri" panose="020F0502020204030204" pitchFamily="34" charset="0"/>
              </a:rPr>
              <a:t>military</a:t>
            </a:r>
            <a:r>
              <a:rPr lang="it-IT" sz="1600" b="0" i="0" u="none" strike="noStrike" dirty="0">
                <a:solidFill>
                  <a:srgbClr val="000000"/>
                </a:solidFill>
                <a:effectLst/>
                <a:latin typeface="Calibri" panose="020F0502020204030204" pitchFamily="34" charset="0"/>
                <a:cs typeface="Calibri" panose="020F0502020204030204" pitchFamily="34" charset="0"/>
              </a:rPr>
              <a:t> regime of General Pinochet). </a:t>
            </a:r>
            <a:r>
              <a:rPr lang="it-IT" sz="1600" b="0" i="0" u="none" strike="noStrike" dirty="0" err="1">
                <a:solidFill>
                  <a:srgbClr val="000000"/>
                </a:solidFill>
                <a:effectLst/>
                <a:latin typeface="Calibri" panose="020F0502020204030204" pitchFamily="34" charset="0"/>
                <a:cs typeface="Calibri" panose="020F0502020204030204" pitchFamily="34" charset="0"/>
              </a:rPr>
              <a:t>That</a:t>
            </a:r>
            <a:r>
              <a:rPr lang="it-IT" sz="1600" b="0" i="0" u="none" strike="noStrike" dirty="0">
                <a:solidFill>
                  <a:srgbClr val="000000"/>
                </a:solidFill>
                <a:effectLst/>
                <a:latin typeface="Calibri" panose="020F0502020204030204" pitchFamily="34" charset="0"/>
                <a:cs typeface="Calibri" panose="020F0502020204030204" pitchFamily="34" charset="0"/>
              </a:rPr>
              <a:t> action </a:t>
            </a:r>
            <a:r>
              <a:rPr lang="it-IT" sz="1600" b="0" i="0" u="none" strike="noStrike" dirty="0" err="1">
                <a:solidFill>
                  <a:srgbClr val="000000"/>
                </a:solidFill>
                <a:effectLst/>
                <a:latin typeface="Calibri" panose="020F0502020204030204" pitchFamily="34" charset="0"/>
                <a:cs typeface="Calibri" panose="020F0502020204030204" pitchFamily="34" charset="0"/>
              </a:rPr>
              <a:t>further</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solidified</a:t>
            </a:r>
            <a:r>
              <a:rPr lang="it-IT" sz="1600" b="0" i="0" u="none" strike="noStrike" dirty="0">
                <a:solidFill>
                  <a:srgbClr val="000000"/>
                </a:solidFill>
                <a:effectLst/>
                <a:latin typeface="Calibri" panose="020F0502020204030204" pitchFamily="34" charset="0"/>
                <a:cs typeface="Calibri" panose="020F0502020204030204" pitchFamily="34" charset="0"/>
              </a:rPr>
              <a:t> the commitment </a:t>
            </a:r>
            <a:r>
              <a:rPr lang="it-IT" sz="1600" b="0" i="0" u="none" strike="noStrike" dirty="0" err="1">
                <a:solidFill>
                  <a:srgbClr val="000000"/>
                </a:solidFill>
                <a:effectLst/>
                <a:latin typeface="Calibri" panose="020F0502020204030204" pitchFamily="34" charset="0"/>
                <a:cs typeface="Calibri" panose="020F0502020204030204" pitchFamily="34" charset="0"/>
              </a:rPr>
              <a:t>not</a:t>
            </a:r>
            <a:r>
              <a:rPr lang="it-IT" sz="1600" b="0" i="0" u="none" strike="noStrike" dirty="0">
                <a:solidFill>
                  <a:srgbClr val="000000"/>
                </a:solidFill>
                <a:effectLst/>
                <a:latin typeface="Calibri" panose="020F0502020204030204" pitchFamily="34" charset="0"/>
                <a:cs typeface="Calibri" panose="020F0502020204030204" pitchFamily="34" charset="0"/>
              </a:rPr>
              <a:t> to </a:t>
            </a:r>
            <a:r>
              <a:rPr lang="it-IT" sz="1600" b="0" i="0" u="none" strike="noStrike" dirty="0" err="1">
                <a:solidFill>
                  <a:srgbClr val="000000"/>
                </a:solidFill>
                <a:effectLst/>
                <a:latin typeface="Calibri" panose="020F0502020204030204" pitchFamily="34" charset="0"/>
                <a:cs typeface="Calibri" panose="020F0502020204030204" pitchFamily="34" charset="0"/>
              </a:rPr>
              <a:t>finance</a:t>
            </a:r>
            <a:r>
              <a:rPr lang="it-IT" sz="1600" b="0" i="0" u="none" strike="noStrike" dirty="0">
                <a:solidFill>
                  <a:srgbClr val="000000"/>
                </a:solidFill>
                <a:effectLst/>
                <a:latin typeface="Calibri" panose="020F0502020204030204" pitchFamily="34" charset="0"/>
                <a:cs typeface="Calibri" panose="020F0502020204030204" pitchFamily="34" charset="0"/>
              </a:rPr>
              <a:t> government </a:t>
            </a:r>
            <a:r>
              <a:rPr lang="it-IT" sz="1600" b="0" i="0" u="none" strike="noStrike" dirty="0" err="1">
                <a:solidFill>
                  <a:srgbClr val="000000"/>
                </a:solidFill>
                <a:effectLst/>
                <a:latin typeface="Calibri" panose="020F0502020204030204" pitchFamily="34" charset="0"/>
                <a:cs typeface="Calibri" panose="020F0502020204030204" pitchFamily="34" charset="0"/>
              </a:rPr>
              <a:t>deficits</a:t>
            </a:r>
            <a:r>
              <a:rPr lang="it-IT" sz="1600" b="0" i="0" u="none" strike="noStrike" dirty="0">
                <a:solidFill>
                  <a:srgbClr val="000000"/>
                </a:solidFill>
                <a:effectLst/>
                <a:latin typeface="Calibri" panose="020F0502020204030204" pitchFamily="34" charset="0"/>
                <a:cs typeface="Calibri" panose="020F0502020204030204" pitchFamily="34" charset="0"/>
              </a:rPr>
              <a:t> by </a:t>
            </a:r>
            <a:r>
              <a:rPr lang="it-IT" sz="1600" b="0" i="0" u="none" strike="noStrike" dirty="0" err="1">
                <a:solidFill>
                  <a:srgbClr val="000000"/>
                </a:solidFill>
                <a:effectLst/>
                <a:latin typeface="Calibri" panose="020F0502020204030204" pitchFamily="34" charset="0"/>
                <a:cs typeface="Calibri" panose="020F0502020204030204" pitchFamily="34" charset="0"/>
              </a:rPr>
              <a:t>ordering</a:t>
            </a:r>
            <a:r>
              <a:rPr lang="it-IT" sz="1600" b="0" i="0" u="none" strike="noStrike" dirty="0">
                <a:solidFill>
                  <a:srgbClr val="000000"/>
                </a:solidFill>
                <a:effectLst/>
                <a:latin typeface="Calibri" panose="020F0502020204030204" pitchFamily="34" charset="0"/>
                <a:cs typeface="Calibri" panose="020F0502020204030204" pitchFamily="34" charset="0"/>
              </a:rPr>
              <a:t> the </a:t>
            </a:r>
            <a:r>
              <a:rPr lang="it-IT" sz="1600" b="0" i="0" u="none" strike="noStrike" dirty="0" err="1">
                <a:solidFill>
                  <a:srgbClr val="000000"/>
                </a:solidFill>
                <a:effectLst/>
                <a:latin typeface="Calibri" panose="020F0502020204030204" pitchFamily="34" charset="0"/>
                <a:cs typeface="Calibri" panose="020F0502020204030204" pitchFamily="34" charset="0"/>
              </a:rPr>
              <a:t>central</a:t>
            </a:r>
            <a:r>
              <a:rPr lang="it-IT" sz="1600" b="0" i="0" u="none" strike="noStrike" dirty="0">
                <a:solidFill>
                  <a:srgbClr val="000000"/>
                </a:solidFill>
                <a:effectLst/>
                <a:latin typeface="Calibri" panose="020F0502020204030204" pitchFamily="34" charset="0"/>
                <a:cs typeface="Calibri" panose="020F0502020204030204" pitchFamily="34" charset="0"/>
              </a:rPr>
              <a:t> bank to </a:t>
            </a:r>
            <a:r>
              <a:rPr lang="it-IT" sz="1600" b="0" i="0" u="none" strike="noStrike" dirty="0" err="1">
                <a:solidFill>
                  <a:srgbClr val="000000"/>
                </a:solidFill>
                <a:effectLst/>
                <a:latin typeface="Calibri" panose="020F0502020204030204" pitchFamily="34" charset="0"/>
                <a:cs typeface="Calibri" panose="020F0502020204030204" pitchFamily="34" charset="0"/>
              </a:rPr>
              <a:t>print</a:t>
            </a:r>
            <a:r>
              <a:rPr lang="it-IT" sz="1600" b="0" i="0" u="none" strike="noStrike" dirty="0">
                <a:solidFill>
                  <a:srgbClr val="000000"/>
                </a:solidFill>
                <a:effectLst/>
                <a:latin typeface="Calibri" panose="020F0502020204030204" pitchFamily="34" charset="0"/>
                <a:cs typeface="Calibri" panose="020F0502020204030204" pitchFamily="34" charset="0"/>
              </a:rPr>
              <a:t> money.</a:t>
            </a:r>
          </a:p>
          <a:p>
            <a:r>
              <a:rPr lang="it-IT" sz="1600" b="0" i="0" u="none" strike="noStrike" dirty="0">
                <a:solidFill>
                  <a:srgbClr val="000000"/>
                </a:solidFill>
                <a:effectLst/>
                <a:latin typeface="Calibri" panose="020F0502020204030204" pitchFamily="34" charset="0"/>
                <a:cs typeface="Calibri" panose="020F0502020204030204" pitchFamily="34" charset="0"/>
              </a:rPr>
              <a:t> </a:t>
            </a:r>
            <a:endParaRPr lang="it-IT" sz="1600" b="1"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Another  new policy was the </a:t>
            </a:r>
            <a:r>
              <a:rPr lang="en-GB" sz="1600" b="1" dirty="0" err="1">
                <a:latin typeface="Calibri" panose="020F0502020204030204" pitchFamily="34" charset="0"/>
                <a:cs typeface="Calibri" panose="020F0502020204030204" pitchFamily="34" charset="0"/>
              </a:rPr>
              <a:t>encaje</a:t>
            </a:r>
            <a:r>
              <a:rPr lang="en-GB" sz="1600" b="1" dirty="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system, also known as the reserve requirement policy for capital inflows. This mechanism was implemented in the early 1990s as part of Chile's efforts to manage capital flows and mitigate the risks of excessive short-term, speculative investments. Foreign investors were required to place a percentage of their capital inflows (initially set at 20%, later raised to 30%) in a non-interest-bearing account at the central bank. This reserve had to be maintained for a minimum of one year, regardless of the duration of the actual investment. </a:t>
            </a:r>
          </a:p>
          <a:p>
            <a:pPr marL="285750" indent="-285750">
              <a:buFont typeface="Arial" panose="020B0604020202020204" pitchFamily="34" charset="0"/>
              <a:buChar char="•"/>
            </a:pPr>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The </a:t>
            </a:r>
            <a:r>
              <a:rPr lang="en-GB" sz="1600" b="1" dirty="0" err="1">
                <a:latin typeface="Calibri" panose="020F0502020204030204" pitchFamily="34" charset="0"/>
                <a:cs typeface="Calibri" panose="020F0502020204030204" pitchFamily="34" charset="0"/>
              </a:rPr>
              <a:t>encaje</a:t>
            </a:r>
            <a:r>
              <a:rPr lang="en-GB" sz="1600" dirty="0">
                <a:latin typeface="Calibri" panose="020F0502020204030204" pitchFamily="34" charset="0"/>
                <a:cs typeface="Calibri" panose="020F0502020204030204" pitchFamily="34" charset="0"/>
              </a:rPr>
              <a:t> applied to most forms of capital inflows, including portfolio investments, foreign loans, and other speculative investments (with the exemption of foreign direct investment). The purpose was to discourage short-term, speculative capital inflows that could destabilize the economy to prevent excessive appreciation of the Chilean peso, which could harm export competitiveness, and to allow the central bank to maintain more control over domestic monetary policy by reducing the pressure of volatile capital flows. </a:t>
            </a:r>
          </a:p>
          <a:p>
            <a:pPr marL="285750" indent="-285750">
              <a:buFont typeface="Arial" panose="020B0604020202020204" pitchFamily="34" charset="0"/>
              <a:buChar char="•"/>
            </a:pPr>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Chile’s policies have paid off handsomely. Between 1991 and 1997, the country enjoyed GDP growth rates averaging better than 8 percent per year. At the same time, inflation dropped from 26 percent per year in 1990 to only 6 percent by 1997. Chile has been rated not only as being the least corrupt country in Latin America, but also as being less corrupt than several European Union members and the United States. Commodity exports such as copper are important for Chile, and its economy therefore slowed as commodity prices fell during the 2010s.</a:t>
            </a:r>
          </a:p>
          <a:p>
            <a:endParaRPr lang="en-GB" sz="1600" dirty="0">
              <a:latin typeface="Calibri" panose="020F0502020204030204" pitchFamily="34" charset="0"/>
              <a:cs typeface="Calibri" panose="020F0502020204030204" pitchFamily="34" charset="0"/>
            </a:endParaRPr>
          </a:p>
          <a:p>
            <a:endParaRPr lang="en-GB" sz="1600" dirty="0"/>
          </a:p>
        </p:txBody>
      </p:sp>
    </p:spTree>
    <p:extLst>
      <p:ext uri="{BB962C8B-B14F-4D97-AF65-F5344CB8AC3E}">
        <p14:creationId xmlns:p14="http://schemas.microsoft.com/office/powerpoint/2010/main" val="2417937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3C250-FAF2-476F-C918-022ED41F222F}"/>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0E3D2D07-D5CA-D433-5D2E-D58E11F76988}"/>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556CD322-0F40-299B-7D9D-22C146327402}"/>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0A71CF0C-8B0E-8DEB-0A06-A767382CC986}"/>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B79A90A-6E39-D008-83DE-26E257167489}"/>
              </a:ext>
            </a:extLst>
          </p:cNvPr>
          <p:cNvSpPr txBox="1"/>
          <p:nvPr/>
        </p:nvSpPr>
        <p:spPr>
          <a:xfrm>
            <a:off x="2467959"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Reforms, Capital Inflows, and Return of Crisis</a:t>
            </a:r>
          </a:p>
        </p:txBody>
      </p:sp>
      <p:sp>
        <p:nvSpPr>
          <p:cNvPr id="2" name="Rettangolo 1">
            <a:extLst>
              <a:ext uri="{FF2B5EF4-FFF2-40B4-BE49-F238E27FC236}">
                <a16:creationId xmlns:a16="http://schemas.microsoft.com/office/drawing/2014/main" id="{D1B68E64-ACF5-3497-A681-A4B2DE66495A}"/>
              </a:ext>
            </a:extLst>
          </p:cNvPr>
          <p:cNvSpPr/>
          <p:nvPr/>
        </p:nvSpPr>
        <p:spPr>
          <a:xfrm>
            <a:off x="357288" y="851569"/>
            <a:ext cx="11477418" cy="5622192"/>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3" name="CasellaDiTesto 2">
            <a:extLst>
              <a:ext uri="{FF2B5EF4-FFF2-40B4-BE49-F238E27FC236}">
                <a16:creationId xmlns:a16="http://schemas.microsoft.com/office/drawing/2014/main" id="{50134251-2177-3441-83D6-1520505C7158}"/>
              </a:ext>
            </a:extLst>
          </p:cNvPr>
          <p:cNvSpPr txBox="1"/>
          <p:nvPr/>
        </p:nvSpPr>
        <p:spPr>
          <a:xfrm>
            <a:off x="347190" y="827873"/>
            <a:ext cx="11477418" cy="6001643"/>
          </a:xfrm>
          <a:prstGeom prst="rect">
            <a:avLst/>
          </a:prstGeom>
          <a:noFill/>
        </p:spPr>
        <p:txBody>
          <a:bodyPr wrap="square" rtlCol="0">
            <a:spAutoFit/>
          </a:bodyPr>
          <a:lstStyle/>
          <a:p>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b="1" dirty="0">
                <a:latin typeface="Calibri" panose="020F0502020204030204" pitchFamily="34" charset="0"/>
                <a:cs typeface="Calibri" panose="020F0502020204030204" pitchFamily="34" charset="0"/>
              </a:rPr>
              <a:t>Mexico.</a:t>
            </a:r>
            <a:r>
              <a:rPr lang="en-GB"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Mexico </a:t>
            </a:r>
            <a:r>
              <a:rPr lang="it-IT" sz="1600" dirty="0" err="1">
                <a:effectLst/>
                <a:latin typeface="Calibri" panose="020F0502020204030204" pitchFamily="34" charset="0"/>
                <a:cs typeface="Calibri" panose="020F0502020204030204" pitchFamily="34" charset="0"/>
              </a:rPr>
              <a:t>introduced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broad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stabilization</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reform</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program</a:t>
            </a:r>
            <a:r>
              <a:rPr lang="it-IT" sz="1600" dirty="0">
                <a:effectLst/>
                <a:latin typeface="Calibri" panose="020F0502020204030204" pitchFamily="34" charset="0"/>
                <a:cs typeface="Calibri" panose="020F0502020204030204" pitchFamily="34" charset="0"/>
              </a:rPr>
              <a:t> in 1987, </a:t>
            </a:r>
            <a:r>
              <a:rPr lang="it-IT" sz="1600" dirty="0" err="1">
                <a:effectLst/>
                <a:latin typeface="Calibri" panose="020F0502020204030204" pitchFamily="34" charset="0"/>
                <a:cs typeface="Calibri" panose="020F0502020204030204" pitchFamily="34" charset="0"/>
              </a:rPr>
              <a:t>combining</a:t>
            </a:r>
            <a:r>
              <a:rPr lang="it-IT" sz="1600" dirty="0">
                <a:latin typeface="Calibri" panose="020F0502020204030204" pitchFamily="34" charset="0"/>
                <a:cs typeface="Calibri" panose="020F0502020204030204" pitchFamily="34" charset="0"/>
              </a:rPr>
              <a:t> a</a:t>
            </a:r>
            <a:r>
              <a:rPr lang="it-IT" sz="1600" dirty="0">
                <a:effectLst/>
                <a:latin typeface="Calibri" panose="020F0502020204030204" pitchFamily="34" charset="0"/>
                <a:cs typeface="Calibri" panose="020F0502020204030204" pitchFamily="34" charset="0"/>
              </a:rPr>
              <a:t>n aggressive </a:t>
            </a:r>
            <a:r>
              <a:rPr lang="it-IT" sz="1600" dirty="0" err="1">
                <a:effectLst/>
                <a:latin typeface="Calibri" panose="020F0502020204030204" pitchFamily="34" charset="0"/>
                <a:cs typeface="Calibri" panose="020F0502020204030204" pitchFamily="34" charset="0"/>
              </a:rPr>
              <a:t>reduction</a:t>
            </a:r>
            <a:r>
              <a:rPr lang="it-IT" sz="1600" dirty="0">
                <a:effectLst/>
                <a:latin typeface="Calibri" panose="020F0502020204030204" pitchFamily="34" charset="0"/>
                <a:cs typeface="Calibri" panose="020F0502020204030204" pitchFamily="34" charset="0"/>
              </a:rPr>
              <a:t> in public-sector </a:t>
            </a:r>
            <a:r>
              <a:rPr lang="it-IT" sz="1600" dirty="0" err="1">
                <a:effectLst/>
                <a:latin typeface="Calibri" panose="020F0502020204030204" pitchFamily="34" charset="0"/>
                <a:cs typeface="Calibri" panose="020F0502020204030204" pitchFamily="34" charset="0"/>
              </a:rPr>
              <a:t>deficits</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debt</a:t>
            </a:r>
            <a:r>
              <a:rPr lang="it-IT" sz="1600" dirty="0">
                <a:effectLst/>
                <a:latin typeface="Calibri" panose="020F0502020204030204" pitchFamily="34" charset="0"/>
                <a:cs typeface="Calibri" panose="020F0502020204030204" pitchFamily="34" charset="0"/>
              </a:rPr>
              <a:t> with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rate targeting and </a:t>
            </a:r>
            <a:r>
              <a:rPr lang="it-IT" sz="1600" dirty="0" err="1">
                <a:effectLst/>
                <a:latin typeface="Calibri" panose="020F0502020204030204" pitchFamily="34" charset="0"/>
                <a:cs typeface="Calibri" panose="020F0502020204030204" pitchFamily="34" charset="0"/>
              </a:rPr>
              <a:t>wage</a:t>
            </a:r>
            <a:r>
              <a:rPr lang="it-IT" sz="1600" dirty="0">
                <a:effectLst/>
                <a:latin typeface="Calibri" panose="020F0502020204030204" pitchFamily="34" charset="0"/>
                <a:cs typeface="Calibri" panose="020F0502020204030204" pitchFamily="34" charset="0"/>
              </a:rPr>
              <a:t>-price </a:t>
            </a:r>
            <a:r>
              <a:rPr lang="it-IT" sz="1600" dirty="0" err="1">
                <a:effectLst/>
                <a:latin typeface="Calibri" panose="020F0502020204030204" pitchFamily="34" charset="0"/>
                <a:cs typeface="Calibri" panose="020F0502020204030204" pitchFamily="34" charset="0"/>
              </a:rPr>
              <a:t>guidelines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negotiated</a:t>
            </a:r>
            <a:r>
              <a:rPr lang="it-IT" sz="1600" dirty="0">
                <a:effectLst/>
                <a:latin typeface="Calibri" panose="020F0502020204030204" pitchFamily="34" charset="0"/>
                <a:cs typeface="Calibri" panose="020F0502020204030204" pitchFamily="34" charset="0"/>
              </a:rPr>
              <a:t> with </a:t>
            </a:r>
            <a:r>
              <a:rPr lang="it-IT" sz="1600" dirty="0" err="1">
                <a:effectLst/>
                <a:latin typeface="Calibri" panose="020F0502020204030204" pitchFamily="34" charset="0"/>
                <a:cs typeface="Calibri" panose="020F0502020204030204" pitchFamily="34" charset="0"/>
              </a:rPr>
              <a:t>representatives</a:t>
            </a:r>
            <a:r>
              <a:rPr lang="it-IT" sz="1600" dirty="0">
                <a:effectLst/>
                <a:latin typeface="Calibri" panose="020F0502020204030204" pitchFamily="34" charset="0"/>
                <a:cs typeface="Calibri" panose="020F0502020204030204" pitchFamily="34" charset="0"/>
              </a:rPr>
              <a:t> of </a:t>
            </a:r>
            <a:r>
              <a:rPr lang="it-IT" sz="1600" dirty="0" err="1">
                <a:effectLst/>
                <a:latin typeface="Calibri" panose="020F0502020204030204" pitchFamily="34" charset="0"/>
                <a:cs typeface="Calibri" panose="020F0502020204030204" pitchFamily="34" charset="0"/>
              </a:rPr>
              <a:t>industry</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labor</a:t>
            </a:r>
            <a:r>
              <a:rPr lang="it-IT" sz="1600" dirty="0">
                <a:effectLst/>
                <a:latin typeface="Calibri" panose="020F0502020204030204" pitchFamily="34" charset="0"/>
                <a:cs typeface="Calibri" panose="020F0502020204030204" pitchFamily="34" charset="0"/>
              </a:rPr>
              <a:t> union. Mexico </a:t>
            </a:r>
            <a:r>
              <a:rPr lang="it-IT" sz="1600" dirty="0" err="1">
                <a:effectLst/>
                <a:latin typeface="Calibri" panose="020F0502020204030204" pitchFamily="34" charset="0"/>
                <a:cs typeface="Calibri" panose="020F0502020204030204" pitchFamily="34" charset="0"/>
              </a:rPr>
              <a:t>initially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used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fixed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rate system, </a:t>
            </a:r>
            <a:r>
              <a:rPr lang="it-IT" sz="1600" dirty="0" err="1">
                <a:effectLst/>
                <a:latin typeface="Calibri" panose="020F0502020204030204" pitchFamily="34" charset="0"/>
                <a:cs typeface="Calibri" panose="020F0502020204030204" pitchFamily="34" charset="0"/>
              </a:rPr>
              <a:t>where</a:t>
            </a:r>
            <a:r>
              <a:rPr lang="it-IT" sz="1600" dirty="0">
                <a:effectLst/>
                <a:latin typeface="Calibri" panose="020F0502020204030204" pitchFamily="34" charset="0"/>
                <a:cs typeface="Calibri" panose="020F0502020204030204" pitchFamily="34" charset="0"/>
              </a:rPr>
              <a:t> the peso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pegged</a:t>
            </a:r>
            <a:r>
              <a:rPr lang="it-IT" sz="1600" dirty="0">
                <a:effectLst/>
                <a:latin typeface="Calibri" panose="020F0502020204030204" pitchFamily="34" charset="0"/>
                <a:cs typeface="Calibri" panose="020F0502020204030204" pitchFamily="34" charset="0"/>
              </a:rPr>
              <a:t> to the U.S. </a:t>
            </a:r>
            <a:r>
              <a:rPr lang="it-IT" sz="1600" dirty="0" err="1">
                <a:effectLst/>
                <a:latin typeface="Calibri" panose="020F0502020204030204" pitchFamily="34" charset="0"/>
                <a:cs typeface="Calibri" panose="020F0502020204030204" pitchFamily="34" charset="0"/>
              </a:rPr>
              <a:t>dollar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This</a:t>
            </a:r>
            <a:r>
              <a:rPr lang="it-IT" sz="1600" dirty="0">
                <a:effectLst/>
                <a:latin typeface="Calibri" panose="020F0502020204030204" pitchFamily="34" charset="0"/>
                <a:cs typeface="Calibri" panose="020F0502020204030204" pitchFamily="34" charset="0"/>
              </a:rPr>
              <a:t> system </a:t>
            </a:r>
            <a:r>
              <a:rPr lang="it-IT" sz="1600" dirty="0" err="1">
                <a:effectLst/>
                <a:latin typeface="Calibri" panose="020F0502020204030204" pitchFamily="34" charset="0"/>
                <a:cs typeface="Calibri" panose="020F0502020204030204" pitchFamily="34" charset="0"/>
              </a:rPr>
              <a:t>aimed</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provide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rate </a:t>
            </a:r>
            <a:r>
              <a:rPr lang="it-IT" sz="1600" dirty="0" err="1">
                <a:effectLst/>
                <a:latin typeface="Calibri" panose="020F0502020204030204" pitchFamily="34" charset="0"/>
                <a:cs typeface="Calibri" panose="020F0502020204030204" pitchFamily="34" charset="0"/>
              </a:rPr>
              <a:t>stability</a:t>
            </a:r>
            <a:r>
              <a:rPr lang="it-IT" sz="1600" dirty="0">
                <a:effectLst/>
                <a:latin typeface="Calibri" panose="020F0502020204030204" pitchFamily="34" charset="0"/>
                <a:cs typeface="Calibri" panose="020F0502020204030204" pitchFamily="34" charset="0"/>
              </a:rPr>
              <a:t> and control </a:t>
            </a:r>
            <a:r>
              <a:rPr lang="it-IT" sz="1600" dirty="0" err="1">
                <a:effectLst/>
                <a:latin typeface="Calibri" panose="020F0502020204030204" pitchFamily="34" charset="0"/>
                <a:cs typeface="Calibri" panose="020F0502020204030204" pitchFamily="34" charset="0"/>
              </a:rPr>
              <a:t>inflation</a:t>
            </a:r>
            <a:r>
              <a:rPr lang="it-IT" sz="1600" dirty="0">
                <a:effectLst/>
                <a:latin typeface="Calibri" panose="020F0502020204030204" pitchFamily="34" charset="0"/>
                <a:cs typeface="Calibri" panose="020F0502020204030204" pitchFamily="34" charset="0"/>
              </a:rPr>
              <a:t>.</a:t>
            </a:r>
          </a:p>
          <a:p>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Crawling</a:t>
            </a:r>
            <a:r>
              <a:rPr lang="it-IT" sz="1600" dirty="0">
                <a:effectLst/>
                <a:latin typeface="Calibri" panose="020F0502020204030204" pitchFamily="34" charset="0"/>
                <a:cs typeface="Calibri" panose="020F0502020204030204" pitchFamily="34" charset="0"/>
              </a:rPr>
              <a:t> Peg (1991–1994): Mexico </a:t>
            </a:r>
            <a:r>
              <a:rPr lang="it-IT" sz="1600" dirty="0" err="1">
                <a:effectLst/>
                <a:latin typeface="Calibri" panose="020F0502020204030204" pitchFamily="34" charset="0"/>
                <a:cs typeface="Calibri" panose="020F0502020204030204" pitchFamily="34" charset="0"/>
              </a:rPr>
              <a:t>adopted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crawling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peg</a:t>
            </a:r>
            <a:r>
              <a:rPr lang="it-IT" sz="1600" dirty="0">
                <a:effectLst/>
                <a:latin typeface="Calibri" panose="020F0502020204030204" pitchFamily="34" charset="0"/>
                <a:cs typeface="Calibri" panose="020F0502020204030204" pitchFamily="34" charset="0"/>
              </a:rPr>
              <a:t> or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rate band system to </a:t>
            </a:r>
            <a:r>
              <a:rPr lang="it-IT" sz="1600" dirty="0" err="1">
                <a:effectLst/>
                <a:latin typeface="Calibri" panose="020F0502020204030204" pitchFamily="34" charset="0"/>
                <a:cs typeface="Calibri" panose="020F0502020204030204" pitchFamily="34" charset="0"/>
              </a:rPr>
              <a:t>gradually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depreciate</a:t>
            </a:r>
            <a:r>
              <a:rPr lang="it-IT" sz="1600" dirty="0">
                <a:effectLst/>
                <a:latin typeface="Calibri" panose="020F0502020204030204" pitchFamily="34" charset="0"/>
                <a:cs typeface="Calibri" panose="020F0502020204030204" pitchFamily="34" charset="0"/>
              </a:rPr>
              <a:t> the peso and </a:t>
            </a:r>
            <a:r>
              <a:rPr lang="it-IT" sz="1600" dirty="0" err="1">
                <a:effectLst/>
                <a:latin typeface="Calibri" panose="020F0502020204030204" pitchFamily="34" charset="0"/>
                <a:cs typeface="Calibri" panose="020F0502020204030204" pitchFamily="34" charset="0"/>
              </a:rPr>
              <a:t>maintain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competitiveness</a:t>
            </a:r>
            <a:r>
              <a:rPr lang="it-IT" sz="1600" dirty="0">
                <a:effectLst/>
                <a:latin typeface="Calibri" panose="020F0502020204030204" pitchFamily="34" charset="0"/>
                <a:cs typeface="Calibri" panose="020F0502020204030204" pitchFamily="34" charset="0"/>
              </a:rPr>
              <a:t>. The system </a:t>
            </a:r>
            <a:r>
              <a:rPr lang="it-IT" sz="1600" dirty="0" err="1">
                <a:effectLst/>
                <a:latin typeface="Calibri" panose="020F0502020204030204" pitchFamily="34" charset="0"/>
                <a:cs typeface="Calibri" panose="020F0502020204030204" pitchFamily="34" charset="0"/>
              </a:rPr>
              <a:t>allowed</a:t>
            </a:r>
            <a:r>
              <a:rPr lang="it-IT" sz="1600" dirty="0">
                <a:effectLst/>
                <a:latin typeface="Calibri" panose="020F0502020204030204" pitchFamily="34" charset="0"/>
                <a:cs typeface="Calibri" panose="020F0502020204030204" pitchFamily="34" charset="0"/>
              </a:rPr>
              <a:t> the peso to </a:t>
            </a:r>
            <a:r>
              <a:rPr lang="it-IT" sz="1600" dirty="0" err="1">
                <a:effectLst/>
                <a:latin typeface="Calibri" panose="020F0502020204030204" pitchFamily="34" charset="0"/>
                <a:cs typeface="Calibri" panose="020F0502020204030204" pitchFamily="34" charset="0"/>
              </a:rPr>
              <a:t>fluctuate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within</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narrow</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pre-announced</a:t>
            </a:r>
            <a:r>
              <a:rPr lang="it-IT" sz="1600" dirty="0">
                <a:effectLst/>
                <a:latin typeface="Calibri" panose="020F0502020204030204" pitchFamily="34" charset="0"/>
                <a:cs typeface="Calibri" panose="020F0502020204030204" pitchFamily="34" charset="0"/>
              </a:rPr>
              <a:t> range. The band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widened</a:t>
            </a:r>
            <a:r>
              <a:rPr lang="it-IT" sz="1600" dirty="0">
                <a:effectLst/>
                <a:latin typeface="Calibri" panose="020F0502020204030204" pitchFamily="34" charset="0"/>
                <a:cs typeface="Calibri" panose="020F0502020204030204" pitchFamily="34" charset="0"/>
              </a:rPr>
              <a:t> over time to </a:t>
            </a:r>
            <a:r>
              <a:rPr lang="it-IT" sz="1600" dirty="0" err="1">
                <a:effectLst/>
                <a:latin typeface="Calibri" panose="020F0502020204030204" pitchFamily="34" charset="0"/>
                <a:cs typeface="Calibri" panose="020F0502020204030204" pitchFamily="34" charset="0"/>
              </a:rPr>
              <a:t>provide</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flexibility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This</a:t>
            </a:r>
            <a:r>
              <a:rPr lang="it-IT" sz="1600" dirty="0">
                <a:effectLst/>
                <a:latin typeface="Calibri" panose="020F0502020204030204" pitchFamily="34" charset="0"/>
                <a:cs typeface="Calibri" panose="020F0502020204030204" pitchFamily="34" charset="0"/>
              </a:rPr>
              <a:t> policy </a:t>
            </a:r>
            <a:r>
              <a:rPr lang="it-IT" sz="1600" dirty="0" err="1">
                <a:effectLst/>
                <a:latin typeface="Calibri" panose="020F0502020204030204" pitchFamily="34" charset="0"/>
                <a:cs typeface="Calibri" panose="020F0502020204030204" pitchFamily="34" charset="0"/>
              </a:rPr>
              <a:t>aimed</a:t>
            </a:r>
            <a:r>
              <a:rPr lang="it-IT" sz="1600" dirty="0">
                <a:effectLst/>
                <a:latin typeface="Calibri" panose="020F0502020204030204" pitchFamily="34" charset="0"/>
                <a:cs typeface="Calibri" panose="020F0502020204030204" pitchFamily="34" charset="0"/>
              </a:rPr>
              <a:t> to balance </a:t>
            </a:r>
            <a:r>
              <a:rPr lang="it-IT" sz="1600" dirty="0" err="1">
                <a:effectLst/>
                <a:latin typeface="Calibri" panose="020F0502020204030204" pitchFamily="34" charset="0"/>
                <a:cs typeface="Calibri" panose="020F0502020204030204" pitchFamily="34" charset="0"/>
              </a:rPr>
              <a:t>inflation</a:t>
            </a:r>
            <a:r>
              <a:rPr lang="it-IT" sz="1600" dirty="0">
                <a:effectLst/>
                <a:latin typeface="Calibri" panose="020F0502020204030204" pitchFamily="34" charset="0"/>
                <a:cs typeface="Calibri" panose="020F0502020204030204" pitchFamily="34" charset="0"/>
              </a:rPr>
              <a:t> control and export </a:t>
            </a:r>
            <a:r>
              <a:rPr lang="it-IT" sz="1600" dirty="0" err="1">
                <a:effectLst/>
                <a:latin typeface="Calibri" panose="020F0502020204030204" pitchFamily="34" charset="0"/>
                <a:cs typeface="Calibri" panose="020F0502020204030204" pitchFamily="34" charset="0"/>
              </a:rPr>
              <a:t>competitiveness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while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managing</a:t>
            </a:r>
            <a:r>
              <a:rPr lang="it-IT" sz="1600" dirty="0">
                <a:effectLst/>
                <a:latin typeface="Calibri" panose="020F0502020204030204" pitchFamily="34" charset="0"/>
                <a:cs typeface="Calibri" panose="020F0502020204030204" pitchFamily="34" charset="0"/>
              </a:rPr>
              <a:t> the pressures of </a:t>
            </a:r>
            <a:r>
              <a:rPr lang="it-IT" sz="1600" dirty="0" err="1">
                <a:effectLst/>
                <a:latin typeface="Calibri" panose="020F0502020204030204" pitchFamily="34" charset="0"/>
                <a:cs typeface="Calibri" panose="020F0502020204030204" pitchFamily="34" charset="0"/>
              </a:rPr>
              <a:t>increasing</a:t>
            </a:r>
            <a:r>
              <a:rPr lang="it-IT" sz="1600" dirty="0">
                <a:effectLst/>
                <a:latin typeface="Calibri" panose="020F0502020204030204" pitchFamily="34" charset="0"/>
                <a:cs typeface="Calibri" panose="020F0502020204030204" pitchFamily="34" charset="0"/>
              </a:rPr>
              <a:t> capital </a:t>
            </a:r>
            <a:r>
              <a:rPr lang="it-IT" sz="1600" dirty="0" err="1">
                <a:effectLst/>
                <a:latin typeface="Calibri" panose="020F0502020204030204" pitchFamily="34" charset="0"/>
                <a:cs typeface="Calibri" panose="020F0502020204030204" pitchFamily="34" charset="0"/>
              </a:rPr>
              <a:t>inflows</a:t>
            </a:r>
            <a:r>
              <a:rPr lang="it-IT" sz="1600" dirty="0">
                <a:effectLst/>
                <a:latin typeface="Calibri" panose="020F0502020204030204" pitchFamily="34" charset="0"/>
                <a:cs typeface="Calibri" panose="020F0502020204030204" pitchFamily="34" charset="0"/>
              </a:rPr>
              <a:t>.</a:t>
            </a:r>
          </a:p>
          <a:p>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During</a:t>
            </a:r>
            <a:r>
              <a:rPr lang="it-IT" sz="1600" dirty="0">
                <a:effectLst/>
                <a:latin typeface="Calibri" panose="020F0502020204030204" pitchFamily="34" charset="0"/>
                <a:cs typeface="Calibri" panose="020F0502020204030204" pitchFamily="34" charset="0"/>
              </a:rPr>
              <a:t> 1994, the </a:t>
            </a:r>
            <a:r>
              <a:rPr lang="it-IT" sz="1600" dirty="0" err="1">
                <a:effectLst/>
                <a:latin typeface="Calibri" panose="020F0502020204030204" pitchFamily="34" charset="0"/>
                <a:cs typeface="Calibri" panose="020F0502020204030204" pitchFamily="34" charset="0"/>
              </a:rPr>
              <a:t>country’s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foreign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exchange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reserves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fell</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very</a:t>
            </a:r>
            <a:r>
              <a:rPr lang="it-IT" sz="1600" dirty="0">
                <a:effectLst/>
                <a:latin typeface="Calibri" panose="020F0502020204030204" pitchFamily="34" charset="0"/>
                <a:cs typeface="Calibri" panose="020F0502020204030204" pitchFamily="34" charset="0"/>
              </a:rPr>
              <a:t> low </a:t>
            </a:r>
            <a:r>
              <a:rPr lang="it-IT" sz="1600" dirty="0" err="1">
                <a:effectLst/>
                <a:latin typeface="Calibri" panose="020F0502020204030204" pitchFamily="34" charset="0"/>
                <a:cs typeface="Calibri" panose="020F0502020204030204" pitchFamily="34" charset="0"/>
              </a:rPr>
              <a:t>levels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Civil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strife</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looming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presidential</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transition</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devaluation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fears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contributed</a:t>
            </a:r>
            <a:r>
              <a:rPr lang="it-IT"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to </a:t>
            </a:r>
            <a:r>
              <a:rPr lang="it-IT" sz="1600" dirty="0" err="1">
                <a:effectLst/>
                <a:latin typeface="Calibri" panose="020F0502020204030204" pitchFamily="34" charset="0"/>
                <a:cs typeface="Calibri" panose="020F0502020204030204" pitchFamily="34" charset="0"/>
              </a:rPr>
              <a:t>this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fall</a:t>
            </a:r>
            <a:r>
              <a:rPr lang="it-IT" sz="1600" dirty="0">
                <a:effectLst/>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Another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important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factor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behind</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foreign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reserve</a:t>
            </a:r>
            <a:r>
              <a:rPr lang="it-IT" sz="1600" dirty="0">
                <a:effectLst/>
                <a:latin typeface="Calibri" panose="020F0502020204030204" pitchFamily="34" charset="0"/>
                <a:cs typeface="Calibri" panose="020F0502020204030204" pitchFamily="34" charset="0"/>
              </a:rPr>
              <a:t> leakage, </a:t>
            </a:r>
            <a:r>
              <a:rPr lang="it-IT" sz="1600" dirty="0" err="1">
                <a:effectLst/>
                <a:latin typeface="Calibri" panose="020F0502020204030204" pitchFamily="34" charset="0"/>
                <a:cs typeface="Calibri" panose="020F0502020204030204" pitchFamily="34" charset="0"/>
              </a:rPr>
              <a:t>however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latin typeface="Calibri" panose="020F0502020204030204" pitchFamily="34" charset="0"/>
                <a:cs typeface="Calibri" panose="020F0502020204030204" pitchFamily="34" charset="0"/>
              </a:rPr>
              <a:t> </a:t>
            </a:r>
            <a:r>
              <a:rPr lang="it-IT" sz="1600" dirty="0">
                <a:effectLst/>
                <a:latin typeface="Calibri" panose="020F0502020204030204" pitchFamily="34" charset="0"/>
                <a:cs typeface="Calibri" panose="020F0502020204030204" pitchFamily="34" charset="0"/>
              </a:rPr>
              <a:t>a </a:t>
            </a:r>
            <a:r>
              <a:rPr lang="it-IT" sz="1600" dirty="0" err="1">
                <a:effectLst/>
                <a:latin typeface="Calibri" panose="020F0502020204030204" pitchFamily="34" charset="0"/>
                <a:cs typeface="Calibri" panose="020F0502020204030204" pitchFamily="34" charset="0"/>
              </a:rPr>
              <a:t>continuing</a:t>
            </a:r>
            <a:r>
              <a:rPr lang="it-IT" sz="1600" dirty="0">
                <a:effectLst/>
                <a:latin typeface="Calibri" panose="020F0502020204030204" pitchFamily="34" charset="0"/>
                <a:cs typeface="Calibri" panose="020F0502020204030204" pitchFamily="34" charset="0"/>
              </a:rPr>
              <a:t> extension of government credits to banks </a:t>
            </a:r>
            <a:r>
              <a:rPr lang="it-IT" sz="1600" dirty="0" err="1">
                <a:effectLst/>
                <a:latin typeface="Calibri" panose="020F0502020204030204" pitchFamily="34" charset="0"/>
                <a:cs typeface="Calibri" panose="020F0502020204030204" pitchFamily="34" charset="0"/>
              </a:rPr>
              <a:t>experiencing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losses</a:t>
            </a:r>
            <a:r>
              <a:rPr lang="it-IT" sz="1600" dirty="0">
                <a:effectLst/>
                <a:latin typeface="Calibri" panose="020F0502020204030204" pitchFamily="34" charset="0"/>
                <a:cs typeface="Calibri" panose="020F0502020204030204" pitchFamily="34" charset="0"/>
              </a:rPr>
              <a:t>. Mexico </a:t>
            </a:r>
            <a:r>
              <a:rPr lang="it-IT" sz="1600" dirty="0" err="1">
                <a:effectLst/>
                <a:latin typeface="Calibri" panose="020F0502020204030204" pitchFamily="34" charset="0"/>
                <a:cs typeface="Calibri" panose="020F0502020204030204" pitchFamily="34" charset="0"/>
              </a:rPr>
              <a:t>had</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rapidly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privatized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banks </a:t>
            </a:r>
            <a:r>
              <a:rPr lang="it-IT" sz="1600" dirty="0" err="1">
                <a:effectLst/>
                <a:latin typeface="Calibri" panose="020F0502020204030204" pitchFamily="34" charset="0"/>
                <a:cs typeface="Calibri" panose="020F0502020204030204" pitchFamily="34" charset="0"/>
              </a:rPr>
              <a:t>without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adequate</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regulatory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safeguards</a:t>
            </a:r>
            <a:r>
              <a:rPr lang="it-IT" sz="1600" dirty="0">
                <a:effectLst/>
                <a:latin typeface="Calibri" panose="020F0502020204030204" pitchFamily="34" charset="0"/>
                <a:cs typeface="Calibri" panose="020F0502020204030204" pitchFamily="34" charset="0"/>
              </a:rPr>
              <a:t>, and </a:t>
            </a:r>
            <a:r>
              <a:rPr lang="it-IT" sz="1600" dirty="0" err="1">
                <a:effectLst/>
                <a:latin typeface="Calibri" panose="020F0502020204030204" pitchFamily="34" charset="0"/>
                <a:cs typeface="Calibri" panose="020F0502020204030204" pitchFamily="34" charset="0"/>
              </a:rPr>
              <a:t>it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also</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opened</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its</a:t>
            </a:r>
            <a:r>
              <a:rPr lang="it-IT" sz="1600" dirty="0">
                <a:effectLst/>
                <a:latin typeface="Calibri" panose="020F0502020204030204" pitchFamily="34" charset="0"/>
                <a:cs typeface="Calibri" panose="020F0502020204030204" pitchFamily="34" charset="0"/>
              </a:rPr>
              <a:t> capital account, </a:t>
            </a:r>
            <a:r>
              <a:rPr lang="it-IT" sz="1600" dirty="0" err="1">
                <a:effectLst/>
                <a:latin typeface="Calibri" panose="020F0502020204030204" pitchFamily="34" charset="0"/>
                <a:cs typeface="Calibri" panose="020F0502020204030204" pitchFamily="34" charset="0"/>
              </a:rPr>
              <a:t>thus</a:t>
            </a:r>
            <a:r>
              <a:rPr lang="it-IT" sz="1600" dirty="0">
                <a:effectLst/>
                <a:latin typeface="Calibri" panose="020F0502020204030204" pitchFamily="34" charset="0"/>
                <a:cs typeface="Calibri" panose="020F0502020204030204" pitchFamily="34" charset="0"/>
              </a:rPr>
              <a:t> giving the banks free access to </a:t>
            </a:r>
            <a:r>
              <a:rPr lang="it-IT" sz="1600" dirty="0" err="1">
                <a:effectLst/>
                <a:latin typeface="Calibri" panose="020F0502020204030204" pitchFamily="34" charset="0"/>
                <a:cs typeface="Calibri" panose="020F0502020204030204" pitchFamily="34" charset="0"/>
              </a:rPr>
              <a:t>foreign</a:t>
            </a:r>
            <a:r>
              <a:rPr lang="it-IT" sz="1600" dirty="0">
                <a:effectLst/>
                <a:latin typeface="Calibri" panose="020F0502020204030204" pitchFamily="34" charset="0"/>
                <a:cs typeface="Calibri" panose="020F0502020204030204" pitchFamily="34" charset="0"/>
              </a:rPr>
              <a:t> funds. </a:t>
            </a:r>
            <a:r>
              <a:rPr lang="it-IT" sz="1600" dirty="0" err="1">
                <a:effectLst/>
                <a:latin typeface="Calibri" panose="020F0502020204030204" pitchFamily="34" charset="0"/>
                <a:cs typeface="Calibri" panose="020F0502020204030204" pitchFamily="34" charset="0"/>
              </a:rPr>
              <a:t>Because</a:t>
            </a:r>
            <a:r>
              <a:rPr lang="it-IT" sz="1600" dirty="0">
                <a:effectLst/>
                <a:latin typeface="Calibri" panose="020F0502020204030204" pitchFamily="34" charset="0"/>
                <a:cs typeface="Calibri" panose="020F0502020204030204" pitchFamily="34" charset="0"/>
              </a:rPr>
              <a:t> banks </a:t>
            </a:r>
            <a:r>
              <a:rPr lang="it-IT" sz="1600" dirty="0" err="1">
                <a:effectLst/>
                <a:latin typeface="Calibri" panose="020F0502020204030204" pitchFamily="34" charset="0"/>
                <a:cs typeface="Calibri" panose="020F0502020204030204" pitchFamily="34" charset="0"/>
              </a:rPr>
              <a:t>were</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confident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they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would</a:t>
            </a:r>
            <a:r>
              <a:rPr lang="it-IT" sz="1600" dirty="0">
                <a:effectLst/>
                <a:latin typeface="Calibri" panose="020F0502020204030204" pitchFamily="34" charset="0"/>
                <a:cs typeface="Calibri" panose="020F0502020204030204" pitchFamily="34" charset="0"/>
              </a:rPr>
              <a:t> be </a:t>
            </a:r>
            <a:r>
              <a:rPr lang="it-IT" sz="1600" dirty="0" err="1">
                <a:effectLst/>
                <a:latin typeface="Calibri" panose="020F0502020204030204" pitchFamily="34" charset="0"/>
                <a:cs typeface="Calibri" panose="020F0502020204030204" pitchFamily="34" charset="0"/>
              </a:rPr>
              <a:t>bailed</a:t>
            </a:r>
            <a:r>
              <a:rPr lang="it-IT" sz="1600" dirty="0">
                <a:effectLst/>
                <a:latin typeface="Calibri" panose="020F0502020204030204" pitchFamily="34" charset="0"/>
                <a:cs typeface="Calibri" panose="020F0502020204030204" pitchFamily="34" charset="0"/>
              </a:rPr>
              <a:t> out by the government </a:t>
            </a:r>
            <a:r>
              <a:rPr lang="it-IT" sz="1600" dirty="0" err="1">
                <a:effectLst/>
                <a:latin typeface="Calibri" panose="020F0502020204030204" pitchFamily="34" charset="0"/>
                <a:cs typeface="Calibri" panose="020F0502020204030204" pitchFamily="34" charset="0"/>
              </a:rPr>
              <a:t>if</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they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met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trouble</a:t>
            </a:r>
            <a:r>
              <a:rPr lang="it-IT" sz="1600" dirty="0">
                <a:effectLst/>
                <a:latin typeface="Calibri" panose="020F0502020204030204" pitchFamily="34" charset="0"/>
                <a:cs typeface="Calibri" panose="020F0502020204030204" pitchFamily="34" charset="0"/>
              </a:rPr>
              <a:t>, </a:t>
            </a:r>
            <a:r>
              <a:rPr lang="it-IT" sz="1600" b="1" dirty="0">
                <a:effectLst/>
                <a:latin typeface="Calibri" panose="020F0502020204030204" pitchFamily="34" charset="0"/>
                <a:cs typeface="Calibri" panose="020F0502020204030204" pitchFamily="34" charset="0"/>
              </a:rPr>
              <a:t>moral hazard </a:t>
            </a:r>
            <a:r>
              <a:rPr lang="it-IT" sz="1600" b="1" dirty="0" err="1">
                <a:effectLst/>
                <a:latin typeface="Calibri" panose="020F0502020204030204" pitchFamily="34" charset="0"/>
                <a:cs typeface="Calibri" panose="020F0502020204030204" pitchFamily="34" charset="0"/>
              </a:rPr>
              <a:t>was</a:t>
            </a:r>
            <a:r>
              <a:rPr lang="it-IT" sz="1600" b="1" dirty="0">
                <a:effectLst/>
                <a:latin typeface="Calibri" panose="020F0502020204030204" pitchFamily="34" charset="0"/>
                <a:cs typeface="Calibri" panose="020F0502020204030204" pitchFamily="34" charset="0"/>
              </a:rPr>
              <a:t> </a:t>
            </a:r>
            <a:r>
              <a:rPr lang="it-IT" sz="1600" b="1" dirty="0" err="1">
                <a:effectLst/>
                <a:latin typeface="Calibri" panose="020F0502020204030204" pitchFamily="34" charset="0"/>
                <a:cs typeface="Calibri" panose="020F0502020204030204" pitchFamily="34" charset="0"/>
              </a:rPr>
              <a:t>rampant</a:t>
            </a:r>
            <a:r>
              <a:rPr lang="it-IT" sz="1600" dirty="0">
                <a:effectLst/>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effectLst/>
                <a:latin typeface="Calibri" panose="020F0502020204030204" pitchFamily="34" charset="0"/>
                <a:cs typeface="Calibri" panose="020F0502020204030204" pitchFamily="34" charset="0"/>
              </a:rPr>
              <a:t>Hoping</a:t>
            </a:r>
            <a:r>
              <a:rPr lang="it-IT" sz="1600" dirty="0">
                <a:effectLst/>
                <a:latin typeface="Calibri" panose="020F0502020204030204" pitchFamily="34" charset="0"/>
                <a:cs typeface="Calibri" panose="020F0502020204030204" pitchFamily="34" charset="0"/>
              </a:rPr>
              <a:t> to </a:t>
            </a:r>
            <a:r>
              <a:rPr lang="it-IT" sz="1600" dirty="0" err="1">
                <a:effectLst/>
                <a:latin typeface="Calibri" panose="020F0502020204030204" pitchFamily="34" charset="0"/>
                <a:cs typeface="Calibri" panose="020F0502020204030204" pitchFamily="34" charset="0"/>
              </a:rPr>
              <a:t>spur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growth</a:t>
            </a:r>
            <a:r>
              <a:rPr lang="it-IT" sz="1600" dirty="0">
                <a:effectLst/>
                <a:latin typeface="Calibri" panose="020F0502020204030204" pitchFamily="34" charset="0"/>
                <a:cs typeface="Calibri" panose="020F0502020204030204" pitchFamily="34" charset="0"/>
              </a:rPr>
              <a:t> and reduce a </a:t>
            </a:r>
            <a:r>
              <a:rPr lang="it-IT" sz="1600" dirty="0" err="1">
                <a:effectLst/>
                <a:latin typeface="Calibri" panose="020F0502020204030204" pitchFamily="34" charset="0"/>
                <a:cs typeface="Calibri" panose="020F0502020204030204" pitchFamily="34" charset="0"/>
              </a:rPr>
              <a:t>current</a:t>
            </a:r>
            <a:r>
              <a:rPr lang="it-IT" sz="1600" dirty="0">
                <a:effectLst/>
                <a:latin typeface="Calibri" panose="020F0502020204030204" pitchFamily="34" charset="0"/>
                <a:cs typeface="Calibri" panose="020F0502020204030204" pitchFamily="34" charset="0"/>
              </a:rPr>
              <a:t> account deficit </a:t>
            </a:r>
            <a:r>
              <a:rPr lang="it-IT" sz="1600" dirty="0" err="1">
                <a:effectLst/>
                <a:latin typeface="Calibri" panose="020F0502020204030204" pitchFamily="34" charset="0"/>
                <a:cs typeface="Calibri" panose="020F0502020204030204" pitchFamily="34" charset="0"/>
              </a:rPr>
              <a:t>that</a:t>
            </a:r>
            <a:r>
              <a:rPr lang="it-IT" sz="1600" dirty="0">
                <a:effectLst/>
                <a:latin typeface="Calibri" panose="020F0502020204030204" pitchFamily="34" charset="0"/>
                <a:cs typeface="Calibri" panose="020F0502020204030204" pitchFamily="34" charset="0"/>
              </a:rPr>
              <a:t> by </a:t>
            </a:r>
            <a:r>
              <a:rPr lang="it-IT" sz="1600" dirty="0" err="1">
                <a:effectLst/>
                <a:latin typeface="Calibri" panose="020F0502020204030204" pitchFamily="34" charset="0"/>
                <a:cs typeface="Calibri" panose="020F0502020204030204" pitchFamily="34" charset="0"/>
              </a:rPr>
              <a:t>then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nearly</a:t>
            </a:r>
            <a:r>
              <a:rPr lang="it-IT" sz="1600" dirty="0">
                <a:effectLst/>
                <a:latin typeface="Calibri" panose="020F0502020204030204" pitchFamily="34" charset="0"/>
                <a:cs typeface="Calibri" panose="020F0502020204030204" pitchFamily="34" charset="0"/>
              </a:rPr>
              <a:t> 8 </a:t>
            </a:r>
            <a:r>
              <a:rPr lang="it-IT" sz="1600" dirty="0" err="1">
                <a:effectLst/>
                <a:latin typeface="Calibri" panose="020F0502020204030204" pitchFamily="34" charset="0"/>
                <a:cs typeface="Calibri" panose="020F0502020204030204" pitchFamily="34" charset="0"/>
              </a:rPr>
              <a:t>percent</a:t>
            </a:r>
            <a:r>
              <a:rPr lang="it-IT" sz="1600" dirty="0">
                <a:effectLst/>
                <a:latin typeface="Calibri" panose="020F0502020204030204" pitchFamily="34" charset="0"/>
                <a:cs typeface="Calibri" panose="020F0502020204030204" pitchFamily="34" charset="0"/>
              </a:rPr>
              <a:t> of GNP, the new </a:t>
            </a:r>
            <a:r>
              <a:rPr lang="it-IT" sz="1600" dirty="0" err="1">
                <a:effectLst/>
                <a:latin typeface="Calibri" panose="020F0502020204030204" pitchFamily="34" charset="0"/>
                <a:cs typeface="Calibri" panose="020F0502020204030204" pitchFamily="34" charset="0"/>
              </a:rPr>
              <a:t>Mexican</a:t>
            </a:r>
            <a:r>
              <a:rPr lang="it-IT" sz="1600" dirty="0">
                <a:effectLst/>
                <a:latin typeface="Calibri" panose="020F0502020204030204" pitchFamily="34" charset="0"/>
                <a:cs typeface="Calibri" panose="020F0502020204030204" pitchFamily="34" charset="0"/>
              </a:rPr>
              <a:t> government </a:t>
            </a:r>
            <a:r>
              <a:rPr lang="it-IT" sz="1600" dirty="0" err="1">
                <a:effectLst/>
                <a:latin typeface="Calibri" panose="020F0502020204030204" pitchFamily="34" charset="0"/>
                <a:cs typeface="Calibri" panose="020F0502020204030204" pitchFamily="34" charset="0"/>
              </a:rPr>
              <a:t>that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took</a:t>
            </a:r>
            <a:r>
              <a:rPr lang="it-IT" sz="1600" dirty="0">
                <a:effectLst/>
                <a:latin typeface="Calibri" panose="020F0502020204030204" pitchFamily="34" charset="0"/>
                <a:cs typeface="Calibri" panose="020F0502020204030204" pitchFamily="34" charset="0"/>
              </a:rPr>
              <a:t> over in </a:t>
            </a:r>
            <a:r>
              <a:rPr lang="it-IT" sz="1600" dirty="0" err="1">
                <a:effectLst/>
                <a:latin typeface="Calibri" panose="020F0502020204030204" pitchFamily="34" charset="0"/>
                <a:cs typeface="Calibri" panose="020F0502020204030204" pitchFamily="34" charset="0"/>
              </a:rPr>
              <a:t>December</a:t>
            </a:r>
            <a:r>
              <a:rPr lang="it-IT" sz="1600" dirty="0">
                <a:effectLst/>
                <a:latin typeface="Calibri" panose="020F0502020204030204" pitchFamily="34" charset="0"/>
                <a:cs typeface="Calibri" panose="020F0502020204030204" pitchFamily="34" charset="0"/>
              </a:rPr>
              <a:t> 1994 </a:t>
            </a:r>
            <a:r>
              <a:rPr lang="it-IT" sz="1600" dirty="0" err="1">
                <a:effectLst/>
                <a:latin typeface="Calibri" panose="020F0502020204030204" pitchFamily="34" charset="0"/>
                <a:cs typeface="Calibri" panose="020F0502020204030204" pitchFamily="34" charset="0"/>
              </a:rPr>
              <a:t>devalued</a:t>
            </a:r>
            <a:r>
              <a:rPr lang="it-IT" sz="1600" dirty="0">
                <a:effectLst/>
                <a:latin typeface="Calibri" panose="020F0502020204030204" pitchFamily="34" charset="0"/>
                <a:cs typeface="Calibri" panose="020F0502020204030204" pitchFamily="34" charset="0"/>
              </a:rPr>
              <a:t> the peso 15 </a:t>
            </a:r>
            <a:r>
              <a:rPr lang="it-IT" sz="1600" dirty="0" err="1">
                <a:effectLst/>
                <a:latin typeface="Calibri" panose="020F0502020204030204" pitchFamily="34" charset="0"/>
                <a:cs typeface="Calibri" panose="020F0502020204030204" pitchFamily="34" charset="0"/>
              </a:rPr>
              <a:t>percent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beyond</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depreciation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limit</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promised</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year</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before</a:t>
            </a:r>
            <a:r>
              <a:rPr lang="it-IT" sz="1600" dirty="0">
                <a:effectLst/>
                <a:latin typeface="Calibri" panose="020F0502020204030204" pitchFamily="34" charset="0"/>
                <a:cs typeface="Calibri" panose="020F0502020204030204" pitchFamily="34" charset="0"/>
              </a:rPr>
              <a:t>. The </a:t>
            </a:r>
            <a:r>
              <a:rPr lang="it-IT" sz="1600" dirty="0" err="1">
                <a:effectLst/>
                <a:latin typeface="Calibri" panose="020F0502020204030204" pitchFamily="34" charset="0"/>
                <a:cs typeface="Calibri" panose="020F0502020204030204" pitchFamily="34" charset="0"/>
              </a:rPr>
              <a:t>devalued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currency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peg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immediately</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attacked</a:t>
            </a:r>
            <a:r>
              <a:rPr lang="it-IT" sz="1600" dirty="0">
                <a:effectLst/>
                <a:latin typeface="Calibri" panose="020F0502020204030204" pitchFamily="34" charset="0"/>
                <a:cs typeface="Calibri" panose="020F0502020204030204" pitchFamily="34" charset="0"/>
              </a:rPr>
              <a:t> by </a:t>
            </a:r>
            <a:r>
              <a:rPr lang="it-IT" sz="1600" dirty="0" err="1">
                <a:effectLst/>
                <a:latin typeface="Calibri" panose="020F0502020204030204" pitchFamily="34" charset="0"/>
                <a:cs typeface="Calibri" panose="020F0502020204030204" pitchFamily="34" charset="0"/>
              </a:rPr>
              <a:t>speculators</a:t>
            </a:r>
            <a:r>
              <a:rPr lang="it-IT" sz="1600" dirty="0">
                <a:effectLst/>
                <a:latin typeface="Calibri" panose="020F0502020204030204" pitchFamily="34" charset="0"/>
                <a:cs typeface="Calibri" panose="020F0502020204030204" pitchFamily="34" charset="0"/>
              </a:rPr>
              <a:t>, and the government </a:t>
            </a:r>
            <a:r>
              <a:rPr lang="it-IT" sz="1600" dirty="0" err="1">
                <a:effectLst/>
                <a:latin typeface="Calibri" panose="020F0502020204030204" pitchFamily="34" charset="0"/>
                <a:cs typeface="Calibri" panose="020F0502020204030204" pitchFamily="34" charset="0"/>
              </a:rPr>
              <a:t>retreated</a:t>
            </a:r>
            <a:r>
              <a:rPr lang="it-IT" sz="1600" dirty="0">
                <a:effectLst/>
                <a:latin typeface="Calibri" panose="020F0502020204030204" pitchFamily="34" charset="0"/>
                <a:cs typeface="Calibri" panose="020F0502020204030204" pitchFamily="34" charset="0"/>
              </a:rPr>
              <a:t> to a float (</a:t>
            </a:r>
            <a:r>
              <a:rPr lang="it-IT" sz="1600" b="1" dirty="0">
                <a:effectLst/>
                <a:latin typeface="Calibri" panose="020F0502020204030204" pitchFamily="34" charset="0"/>
                <a:cs typeface="Calibri" panose="020F0502020204030204" pitchFamily="34" charset="0"/>
              </a:rPr>
              <a:t>Tequila </a:t>
            </a:r>
            <a:r>
              <a:rPr lang="it-IT" sz="1600" b="1" dirty="0" err="1">
                <a:effectLst/>
                <a:latin typeface="Calibri" panose="020F0502020204030204" pitchFamily="34" charset="0"/>
                <a:cs typeface="Calibri" panose="020F0502020204030204" pitchFamily="34" charset="0"/>
              </a:rPr>
              <a:t>Crisis</a:t>
            </a:r>
            <a:r>
              <a:rPr lang="it-IT" sz="1600" dirty="0">
                <a:effectLst/>
                <a:latin typeface="Calibri" panose="020F0502020204030204" pitchFamily="34" charset="0"/>
                <a:cs typeface="Calibri" panose="020F0502020204030204" pitchFamily="34" charset="0"/>
              </a:rPr>
              <a:t>).</a:t>
            </a:r>
          </a:p>
          <a:p>
            <a:endParaRPr lang="it-IT" sz="1600" dirty="0">
              <a:effectLst/>
              <a:latin typeface="Calibri" panose="020F0502020204030204" pitchFamily="34" charset="0"/>
              <a:cs typeface="Calibri" panose="020F0502020204030204" pitchFamily="34" charset="0"/>
            </a:endParaRPr>
          </a:p>
          <a:p>
            <a:endParaRPr lang="en-GB" sz="1600" dirty="0"/>
          </a:p>
        </p:txBody>
      </p:sp>
    </p:spTree>
    <p:extLst>
      <p:ext uri="{BB962C8B-B14F-4D97-AF65-F5344CB8AC3E}">
        <p14:creationId xmlns:p14="http://schemas.microsoft.com/office/powerpoint/2010/main" val="20053311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CDF5E-8A22-B874-CDEC-B54417D87C79}"/>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7EC41686-4531-6354-4F7C-18AF0F8DD5BA}"/>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C6F4BA8A-2B02-7D7C-245C-A338B492EC64}"/>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A6BEF755-1971-560B-61E7-2E3C2B89F3EF}"/>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67001D38-21FE-B5F0-3CD1-4499860EB55E}"/>
              </a:ext>
            </a:extLst>
          </p:cNvPr>
          <p:cNvSpPr txBox="1"/>
          <p:nvPr/>
        </p:nvSpPr>
        <p:spPr>
          <a:xfrm>
            <a:off x="2467959" y="5051"/>
            <a:ext cx="6313331" cy="769441"/>
          </a:xfrm>
          <a:prstGeom prst="rect">
            <a:avLst/>
          </a:prstGeom>
          <a:noFill/>
        </p:spPr>
        <p:txBody>
          <a:bodyPr wrap="none" rtlCol="0">
            <a:spAutoFit/>
          </a:bodyPr>
          <a:lstStyle/>
          <a:p>
            <a:pPr algn="ctr"/>
            <a:r>
              <a:rPr lang="en-GB" sz="2400" dirty="0">
                <a:solidFill>
                  <a:srgbClr val="FF0000"/>
                </a:solidFill>
              </a:rPr>
              <a:t>Developing countries: Growth, Crisis, and Reform</a:t>
            </a:r>
          </a:p>
          <a:p>
            <a:pPr algn="ctr"/>
            <a:r>
              <a:rPr lang="en-GB" sz="2000" dirty="0">
                <a:solidFill>
                  <a:srgbClr val="00B050"/>
                </a:solidFill>
              </a:rPr>
              <a:t>Reforms, Capital Inflows, and Return of Crisis</a:t>
            </a:r>
          </a:p>
        </p:txBody>
      </p:sp>
      <p:sp>
        <p:nvSpPr>
          <p:cNvPr id="2" name="Rettangolo 1">
            <a:extLst>
              <a:ext uri="{FF2B5EF4-FFF2-40B4-BE49-F238E27FC236}">
                <a16:creationId xmlns:a16="http://schemas.microsoft.com/office/drawing/2014/main" id="{82C874C4-B494-9CFE-803A-2E025BCFF98C}"/>
              </a:ext>
            </a:extLst>
          </p:cNvPr>
          <p:cNvSpPr/>
          <p:nvPr/>
        </p:nvSpPr>
        <p:spPr>
          <a:xfrm>
            <a:off x="482130" y="873673"/>
            <a:ext cx="11477418" cy="5622192"/>
          </a:xfrm>
          <a:prstGeom prst="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4" name="CasellaDiTesto 3">
            <a:extLst>
              <a:ext uri="{FF2B5EF4-FFF2-40B4-BE49-F238E27FC236}">
                <a16:creationId xmlns:a16="http://schemas.microsoft.com/office/drawing/2014/main" id="{BE581291-750B-9870-4B77-C175B887DABA}"/>
              </a:ext>
            </a:extLst>
          </p:cNvPr>
          <p:cNvSpPr txBox="1"/>
          <p:nvPr/>
        </p:nvSpPr>
        <p:spPr>
          <a:xfrm>
            <a:off x="538439" y="874039"/>
            <a:ext cx="11477418" cy="3293209"/>
          </a:xfrm>
          <a:prstGeom prst="rect">
            <a:avLst/>
          </a:prstGeom>
          <a:noFill/>
        </p:spPr>
        <p:txBody>
          <a:bodyPr wrap="square" rtlCol="0">
            <a:spAutoFit/>
          </a:bodyPr>
          <a:lstStyle/>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After the collapse, Mexico shifted to a floating exchange rate regime, allowing the peso to be determined by market forces. </a:t>
            </a:r>
            <a:r>
              <a:rPr lang="it-IT" sz="1600" dirty="0" err="1">
                <a:effectLst/>
                <a:latin typeface="Calibri" panose="020F0502020204030204" pitchFamily="34" charset="0"/>
                <a:cs typeface="Calibri" panose="020F0502020204030204" pitchFamily="34" charset="0"/>
              </a:rPr>
              <a:t>Inflation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which</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had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dropped</a:t>
            </a:r>
            <a:r>
              <a:rPr lang="it-IT" sz="1600" dirty="0">
                <a:effectLst/>
                <a:latin typeface="Calibri" panose="020F0502020204030204" pitchFamily="34" charset="0"/>
                <a:cs typeface="Calibri" panose="020F0502020204030204" pitchFamily="34" charset="0"/>
              </a:rPr>
              <a:t> from 159 </a:t>
            </a:r>
            <a:r>
              <a:rPr lang="it-IT" sz="1600" dirty="0" err="1">
                <a:effectLst/>
                <a:latin typeface="Calibri" panose="020F0502020204030204" pitchFamily="34" charset="0"/>
                <a:cs typeface="Calibri" panose="020F0502020204030204" pitchFamily="34" charset="0"/>
              </a:rPr>
              <a:t>percent</a:t>
            </a:r>
            <a:r>
              <a:rPr lang="it-IT" sz="1600" dirty="0">
                <a:effectLst/>
                <a:latin typeface="Calibri" panose="020F0502020204030204" pitchFamily="34" charset="0"/>
                <a:cs typeface="Calibri" panose="020F0502020204030204" pitchFamily="34" charset="0"/>
              </a:rPr>
              <a:t> in 1987 to </a:t>
            </a:r>
            <a:r>
              <a:rPr lang="it-IT" sz="1600" dirty="0" err="1">
                <a:effectLst/>
                <a:latin typeface="Calibri" panose="020F0502020204030204" pitchFamily="34" charset="0"/>
                <a:cs typeface="Calibri" panose="020F0502020204030204" pitchFamily="34" charset="0"/>
              </a:rPr>
              <a:t>only</a:t>
            </a:r>
            <a:r>
              <a:rPr lang="it-IT" sz="1600" dirty="0">
                <a:effectLst/>
                <a:latin typeface="Calibri" panose="020F0502020204030204" pitchFamily="34" charset="0"/>
                <a:cs typeface="Calibri" panose="020F0502020204030204" pitchFamily="34" charset="0"/>
              </a:rPr>
              <a:t> 7 </a:t>
            </a:r>
            <a:r>
              <a:rPr lang="it-IT" sz="1600" dirty="0" err="1">
                <a:effectLst/>
                <a:latin typeface="Calibri" panose="020F0502020204030204" pitchFamily="34" charset="0"/>
                <a:cs typeface="Calibri" panose="020F0502020204030204" pitchFamily="34" charset="0"/>
              </a:rPr>
              <a:t>percent</a:t>
            </a:r>
            <a:r>
              <a:rPr lang="it-IT" sz="1600" dirty="0">
                <a:effectLst/>
                <a:latin typeface="Calibri" panose="020F0502020204030204" pitchFamily="34" charset="0"/>
                <a:cs typeface="Calibri" panose="020F0502020204030204" pitchFamily="34" charset="0"/>
              </a:rPr>
              <a:t> in 1994, </a:t>
            </a:r>
            <a:r>
              <a:rPr lang="it-IT" sz="1600" dirty="0" err="1">
                <a:effectLst/>
                <a:latin typeface="Calibri" panose="020F0502020204030204" pitchFamily="34" charset="0"/>
                <a:cs typeface="Calibri" panose="020F0502020204030204" pitchFamily="34" charset="0"/>
              </a:rPr>
              <a:t>soared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the peso </a:t>
            </a:r>
            <a:r>
              <a:rPr lang="it-IT" sz="1600" dirty="0" err="1">
                <a:effectLst/>
                <a:latin typeface="Calibri" panose="020F0502020204030204" pitchFamily="34" charset="0"/>
                <a:cs typeface="Calibri" panose="020F0502020204030204" pitchFamily="34" charset="0"/>
              </a:rPr>
              <a:t>depreciated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Mexico’s</a:t>
            </a:r>
            <a:r>
              <a:rPr lang="it-IT" sz="1600" dirty="0">
                <a:effectLst/>
                <a:latin typeface="Calibri" panose="020F0502020204030204" pitchFamily="34" charset="0"/>
                <a:cs typeface="Calibri" panose="020F0502020204030204" pitchFamily="34" charset="0"/>
              </a:rPr>
              <a:t> national output </a:t>
            </a:r>
            <a:r>
              <a:rPr lang="it-IT" sz="1600" dirty="0" err="1">
                <a:effectLst/>
                <a:latin typeface="Calibri" panose="020F0502020204030204" pitchFamily="34" charset="0"/>
                <a:cs typeface="Calibri" panose="020F0502020204030204" pitchFamily="34" charset="0"/>
              </a:rPr>
              <a:t>shrank</a:t>
            </a:r>
            <a:r>
              <a:rPr lang="it-IT" sz="1600" dirty="0">
                <a:effectLst/>
                <a:latin typeface="Calibri" panose="020F0502020204030204" pitchFamily="34" charset="0"/>
                <a:cs typeface="Calibri" panose="020F0502020204030204" pitchFamily="34" charset="0"/>
              </a:rPr>
              <a:t> by more </a:t>
            </a:r>
            <a:r>
              <a:rPr lang="it-IT" sz="1600" dirty="0" err="1">
                <a:effectLst/>
                <a:latin typeface="Calibri" panose="020F0502020204030204" pitchFamily="34" charset="0"/>
                <a:cs typeface="Calibri" panose="020F0502020204030204" pitchFamily="34" charset="0"/>
              </a:rPr>
              <a:t>than</a:t>
            </a:r>
            <a:r>
              <a:rPr lang="it-IT" sz="1600" dirty="0">
                <a:effectLst/>
                <a:latin typeface="Calibri" panose="020F0502020204030204" pitchFamily="34" charset="0"/>
                <a:cs typeface="Calibri" panose="020F0502020204030204" pitchFamily="34" charset="0"/>
              </a:rPr>
              <a:t> 6 </a:t>
            </a:r>
            <a:r>
              <a:rPr lang="it-IT" sz="1600" dirty="0" err="1">
                <a:effectLst/>
                <a:latin typeface="Calibri" panose="020F0502020204030204" pitchFamily="34" charset="0"/>
                <a:cs typeface="Calibri" panose="020F0502020204030204" pitchFamily="34" charset="0"/>
              </a:rPr>
              <a:t>percent</a:t>
            </a:r>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it-IT" sz="1600" dirty="0">
              <a:effectLst/>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a:latin typeface="Calibri" panose="020F0502020204030204" pitchFamily="34" charset="0"/>
                <a:cs typeface="Calibri" panose="020F0502020204030204" pitchFamily="34" charset="0"/>
              </a:rPr>
              <a:t>In</a:t>
            </a:r>
            <a:r>
              <a:rPr lang="it-IT" sz="1600" dirty="0">
                <a:effectLst/>
                <a:latin typeface="Calibri" panose="020F0502020204030204" pitchFamily="34" charset="0"/>
                <a:cs typeface="Calibri" panose="020F0502020204030204" pitchFamily="34" charset="0"/>
              </a:rPr>
              <a:t> 1995</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u</a:t>
            </a:r>
            <a:r>
              <a:rPr lang="it-IT" sz="1600" dirty="0" err="1">
                <a:effectLst/>
                <a:latin typeface="Calibri" panose="020F0502020204030204" pitchFamily="34" charset="0"/>
                <a:cs typeface="Calibri" panose="020F0502020204030204" pitchFamily="34" charset="0"/>
              </a:rPr>
              <a:t>nemployment</a:t>
            </a:r>
            <a:r>
              <a:rPr lang="it-IT" sz="1600" dirty="0">
                <a:effectLst/>
                <a:latin typeface="Calibri" panose="020F0502020204030204" pitchFamily="34" charset="0"/>
                <a:cs typeface="Calibri" panose="020F0502020204030204" pitchFamily="34" charset="0"/>
              </a:rPr>
              <a:t> more </a:t>
            </a:r>
            <a:r>
              <a:rPr lang="it-IT" sz="1600" dirty="0" err="1">
                <a:effectLst/>
                <a:latin typeface="Calibri" panose="020F0502020204030204" pitchFamily="34" charset="0"/>
                <a:cs typeface="Calibri" panose="020F0502020204030204" pitchFamily="34" charset="0"/>
              </a:rPr>
              <a:t>than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doubled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amid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sharp</a:t>
            </a:r>
            <a:r>
              <a:rPr lang="it-IT" sz="1600" dirty="0">
                <a:effectLst/>
                <a:latin typeface="Calibri" panose="020F0502020204030204" pitchFamily="34" charset="0"/>
                <a:cs typeface="Calibri" panose="020F0502020204030204" pitchFamily="34" charset="0"/>
              </a:rPr>
              <a:t> fiscal </a:t>
            </a:r>
            <a:r>
              <a:rPr lang="it-IT" sz="1600" dirty="0" err="1">
                <a:effectLst/>
                <a:latin typeface="Calibri" panose="020F0502020204030204" pitchFamily="34" charset="0"/>
                <a:cs typeface="Calibri" panose="020F0502020204030204" pitchFamily="34" charset="0"/>
              </a:rPr>
              <a:t>cutbacks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sky</a:t>
            </a:r>
            <a:r>
              <a:rPr lang="it-IT" sz="1600" dirty="0">
                <a:effectLst/>
                <a:latin typeface="Calibri" panose="020F0502020204030204" pitchFamily="34" charset="0"/>
                <a:cs typeface="Calibri" panose="020F0502020204030204" pitchFamily="34" charset="0"/>
              </a:rPr>
              <a:t>-high </a:t>
            </a:r>
            <a:r>
              <a:rPr lang="it-IT" sz="1600" dirty="0" err="1">
                <a:effectLst/>
                <a:latin typeface="Calibri" panose="020F0502020204030204" pitchFamily="34" charset="0"/>
                <a:cs typeface="Calibri" panose="020F0502020204030204" pitchFamily="34" charset="0"/>
              </a:rPr>
              <a:t>interest</a:t>
            </a:r>
            <a:r>
              <a:rPr lang="it-IT" sz="1600" dirty="0">
                <a:effectLst/>
                <a:latin typeface="Calibri" panose="020F0502020204030204" pitchFamily="34" charset="0"/>
                <a:cs typeface="Calibri" panose="020F0502020204030204" pitchFamily="34" charset="0"/>
              </a:rPr>
              <a:t> rates, and a </a:t>
            </a:r>
            <a:r>
              <a:rPr lang="it-IT" sz="1600" dirty="0" err="1">
                <a:effectLst/>
                <a:latin typeface="Calibri" panose="020F0502020204030204" pitchFamily="34" charset="0"/>
                <a:cs typeface="Calibri" panose="020F0502020204030204" pitchFamily="34" charset="0"/>
              </a:rPr>
              <a:t>generalized</a:t>
            </a:r>
            <a:r>
              <a:rPr lang="it-IT" sz="1600" dirty="0">
                <a:effectLst/>
                <a:latin typeface="Calibri" panose="020F0502020204030204" pitchFamily="34" charset="0"/>
                <a:cs typeface="Calibri" panose="020F0502020204030204" pitchFamily="34" charset="0"/>
              </a:rPr>
              <a:t> banking </a:t>
            </a:r>
            <a:r>
              <a:rPr lang="it-IT" sz="1600" dirty="0" err="1">
                <a:effectLst/>
                <a:latin typeface="Calibri" panose="020F0502020204030204" pitchFamily="34" charset="0"/>
                <a:cs typeface="Calibri" panose="020F0502020204030204" pitchFamily="34" charset="0"/>
              </a:rPr>
              <a:t>crisis</a:t>
            </a:r>
            <a:r>
              <a:rPr lang="it-IT" sz="1600" dirty="0">
                <a:effectLst/>
                <a:latin typeface="Calibri" panose="020F0502020204030204" pitchFamily="34" charset="0"/>
                <a:cs typeface="Calibri" panose="020F0502020204030204" pitchFamily="34" charset="0"/>
              </a:rPr>
              <a:t>. But the </a:t>
            </a:r>
            <a:r>
              <a:rPr lang="it-IT" sz="1600" dirty="0" err="1">
                <a:effectLst/>
                <a:latin typeface="Calibri" panose="020F0502020204030204" pitchFamily="34" charset="0"/>
                <a:cs typeface="Calibri" panose="020F0502020204030204" pitchFamily="34" charset="0"/>
              </a:rPr>
              <a:t>contraction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lasted</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only</a:t>
            </a:r>
            <a:r>
              <a:rPr lang="it-IT" sz="1600" dirty="0">
                <a:effectLst/>
                <a:latin typeface="Calibri" panose="020F0502020204030204" pitchFamily="34" charset="0"/>
                <a:cs typeface="Calibri" panose="020F0502020204030204" pitchFamily="34" charset="0"/>
              </a:rPr>
              <a:t> a </a:t>
            </a:r>
            <a:r>
              <a:rPr lang="it-IT" sz="1600" dirty="0" err="1">
                <a:effectLst/>
                <a:latin typeface="Calibri" panose="020F0502020204030204" pitchFamily="34" charset="0"/>
                <a:cs typeface="Calibri" panose="020F0502020204030204" pitchFamily="34" charset="0"/>
              </a:rPr>
              <a:t>year</a:t>
            </a:r>
            <a:r>
              <a:rPr lang="it-IT" sz="1600" dirty="0">
                <a:effectLst/>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a:effectLst/>
                <a:latin typeface="Calibri" panose="020F0502020204030204" pitchFamily="34" charset="0"/>
                <a:cs typeface="Calibri" panose="020F0502020204030204" pitchFamily="34" charset="0"/>
              </a:rPr>
              <a:t>By 1996, </a:t>
            </a:r>
            <a:r>
              <a:rPr lang="it-IT" sz="1600" dirty="0" err="1">
                <a:effectLst/>
                <a:latin typeface="Calibri" panose="020F0502020204030204" pitchFamily="34" charset="0"/>
                <a:cs typeface="Calibri" panose="020F0502020204030204" pitchFamily="34" charset="0"/>
              </a:rPr>
              <a:t>inflation</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falling</a:t>
            </a:r>
            <a:r>
              <a:rPr lang="it-IT" sz="1600" dirty="0">
                <a:effectLst/>
                <a:latin typeface="Calibri" panose="020F0502020204030204" pitchFamily="34" charset="0"/>
                <a:cs typeface="Calibri" panose="020F0502020204030204" pitchFamily="34" charset="0"/>
              </a:rPr>
              <a:t> and the economy </a:t>
            </a:r>
            <a:r>
              <a:rPr lang="it-IT" sz="1600" dirty="0" err="1">
                <a:effectLst/>
                <a:latin typeface="Calibri" panose="020F0502020204030204" pitchFamily="34" charset="0"/>
                <a:cs typeface="Calibri" panose="020F0502020204030204" pitchFamily="34" charset="0"/>
              </a:rPr>
              <a:t>was</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recovering</a:t>
            </a:r>
            <a:r>
              <a:rPr lang="it-IT" sz="1600" dirty="0">
                <a:effectLst/>
                <a:latin typeface="Calibri" panose="020F0502020204030204" pitchFamily="34" charset="0"/>
                <a:cs typeface="Calibri" panose="020F0502020204030204" pitchFamily="34" charset="0"/>
              </a:rPr>
              <a:t> </a:t>
            </a:r>
            <a:r>
              <a:rPr lang="it-IT" sz="1600" dirty="0" err="1">
                <a:effectLst/>
                <a:latin typeface="Calibri" panose="020F0502020204030204" pitchFamily="34" charset="0"/>
                <a:cs typeface="Calibri" panose="020F0502020204030204" pitchFamily="34" charset="0"/>
              </a:rPr>
              <a:t>as</a:t>
            </a:r>
            <a:r>
              <a:rPr lang="it-IT" sz="1600" dirty="0">
                <a:effectLst/>
                <a:latin typeface="Calibri" panose="020F0502020204030204" pitchFamily="34" charset="0"/>
                <a:cs typeface="Calibri" panose="020F0502020204030204" pitchFamily="34" charset="0"/>
              </a:rPr>
              <a:t> the peso </a:t>
            </a:r>
            <a:r>
              <a:rPr lang="it-IT" sz="1600" dirty="0" err="1">
                <a:effectLst/>
                <a:latin typeface="Calibri" panose="020F0502020204030204" pitchFamily="34" charset="0"/>
                <a:cs typeface="Calibri" panose="020F0502020204030204" pitchFamily="34" charset="0"/>
              </a:rPr>
              <a:t>continued</a:t>
            </a:r>
            <a:r>
              <a:rPr lang="it-IT" sz="1600" dirty="0">
                <a:effectLst/>
                <a:latin typeface="Calibri" panose="020F0502020204030204" pitchFamily="34" charset="0"/>
                <a:cs typeface="Calibri" panose="020F0502020204030204" pitchFamily="34" charset="0"/>
              </a:rPr>
              <a:t> to float. Mexico </a:t>
            </a:r>
            <a:r>
              <a:rPr lang="it-IT" sz="1600" dirty="0" err="1">
                <a:effectLst/>
                <a:latin typeface="Calibri" panose="020F0502020204030204" pitchFamily="34" charset="0"/>
                <a:cs typeface="Calibri" panose="020F0502020204030204" pitchFamily="34" charset="0"/>
              </a:rPr>
              <a:t>regained</a:t>
            </a:r>
            <a:r>
              <a:rPr lang="it-IT" sz="1600" dirty="0">
                <a:effectLst/>
                <a:latin typeface="Calibri" panose="020F0502020204030204" pitchFamily="34" charset="0"/>
                <a:cs typeface="Calibri" panose="020F0502020204030204" pitchFamily="34" charset="0"/>
              </a:rPr>
              <a:t> access to private capital markets and </a:t>
            </a:r>
            <a:r>
              <a:rPr lang="it-IT" sz="1600" dirty="0" err="1">
                <a:effectLst/>
                <a:latin typeface="Calibri" panose="020F0502020204030204" pitchFamily="34" charset="0"/>
                <a:cs typeface="Calibri" panose="020F0502020204030204" pitchFamily="34" charset="0"/>
              </a:rPr>
              <a:t>repaid</a:t>
            </a:r>
            <a:r>
              <a:rPr lang="it-IT" sz="1600" dirty="0">
                <a:effectLst/>
                <a:latin typeface="Calibri" panose="020F0502020204030204" pitchFamily="34" charset="0"/>
                <a:cs typeface="Calibri" panose="020F0502020204030204" pitchFamily="34" charset="0"/>
              </a:rPr>
              <a:t> the U.S. Treasury </a:t>
            </a:r>
            <a:r>
              <a:rPr lang="it-IT" sz="1600" dirty="0" err="1">
                <a:effectLst/>
                <a:latin typeface="Calibri" panose="020F0502020204030204" pitchFamily="34" charset="0"/>
                <a:cs typeface="Calibri" panose="020F0502020204030204" pitchFamily="34" charset="0"/>
              </a:rPr>
              <a:t>ahead</a:t>
            </a:r>
            <a:r>
              <a:rPr lang="it-IT" sz="1600" dirty="0">
                <a:effectLst/>
                <a:latin typeface="Calibri" panose="020F0502020204030204" pitchFamily="34" charset="0"/>
                <a:cs typeface="Calibri" panose="020F0502020204030204" pitchFamily="34" charset="0"/>
              </a:rPr>
              <a:t> of schedule.</a:t>
            </a:r>
          </a:p>
          <a:p>
            <a:pPr marL="285750" indent="-285750">
              <a:buFont typeface="Arial" panose="020B0604020202020204" pitchFamily="34" charset="0"/>
              <a:buChar char="•"/>
            </a:pPr>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The government implemented structural reforms and tightened monetary and fiscal policies to restore economic stability. Mexico regained access to private capital markets. A major achievement of Mexico has been expanding its democratic institutions and moving away from the virtual one-party rule that had </a:t>
            </a:r>
            <a:r>
              <a:rPr lang="en-GB" sz="1600" dirty="0" err="1">
                <a:latin typeface="Calibri" panose="020F0502020204030204" pitchFamily="34" charset="0"/>
                <a:cs typeface="Calibri" panose="020F0502020204030204" pitchFamily="34" charset="0"/>
              </a:rPr>
              <a:t>characteriz</a:t>
            </a:r>
            <a:r>
              <a:rPr lang="en-GB" sz="1600" dirty="0">
                <a:latin typeface="Calibri" panose="020F0502020204030204" pitchFamily="34" charset="0"/>
                <a:cs typeface="Calibri" panose="020F0502020204030204" pitchFamily="34" charset="0"/>
              </a:rPr>
              <a:t> much of the country’s 20th-century history.</a:t>
            </a:r>
            <a:endParaRPr lang="en-GB" sz="1600" dirty="0"/>
          </a:p>
        </p:txBody>
      </p:sp>
    </p:spTree>
    <p:extLst>
      <p:ext uri="{BB962C8B-B14F-4D97-AF65-F5344CB8AC3E}">
        <p14:creationId xmlns:p14="http://schemas.microsoft.com/office/powerpoint/2010/main" val="597871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9B346-A5AF-64B6-B1D2-E7D5092AE311}"/>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C0C032EC-29A3-1FED-E031-E09D20C9B5D8}"/>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CF09337A-B7F5-EF26-B311-B21438395357}"/>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BFE4AFFC-6AB2-1920-48BB-453F3FA36DD4}"/>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D6524ABE-FEB5-49A7-A45F-02A56681FE5A}"/>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Miracle</a:t>
            </a:r>
          </a:p>
        </p:txBody>
      </p:sp>
      <p:sp>
        <p:nvSpPr>
          <p:cNvPr id="2" name="Rettangolo 1">
            <a:extLst>
              <a:ext uri="{FF2B5EF4-FFF2-40B4-BE49-F238E27FC236}">
                <a16:creationId xmlns:a16="http://schemas.microsoft.com/office/drawing/2014/main" id="{04CB8F80-F93C-3111-94E7-ED2F91492948}"/>
              </a:ext>
            </a:extLst>
          </p:cNvPr>
          <p:cNvSpPr/>
          <p:nvPr/>
        </p:nvSpPr>
        <p:spPr>
          <a:xfrm>
            <a:off x="367386" y="882157"/>
            <a:ext cx="11477418" cy="5622192"/>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4" name="CasellaDiTesto 3">
            <a:extLst>
              <a:ext uri="{FF2B5EF4-FFF2-40B4-BE49-F238E27FC236}">
                <a16:creationId xmlns:a16="http://schemas.microsoft.com/office/drawing/2014/main" id="{72AE3A82-4D3B-B52C-143A-8AD94E8B9862}"/>
              </a:ext>
            </a:extLst>
          </p:cNvPr>
          <p:cNvSpPr txBox="1"/>
          <p:nvPr/>
        </p:nvSpPr>
        <p:spPr>
          <a:xfrm>
            <a:off x="487644" y="1058185"/>
            <a:ext cx="11477418" cy="4524315"/>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Calibri" panose="020F0502020204030204" pitchFamily="34" charset="0"/>
                <a:cs typeface="Calibri" panose="020F0502020204030204" pitchFamily="34" charset="0"/>
              </a:rPr>
              <a:t>South Korea </a:t>
            </a:r>
            <a:r>
              <a:rPr lang="en-GB" sz="1600" dirty="0">
                <a:latin typeface="Calibri" panose="020F0502020204030204" pitchFamily="34" charset="0"/>
                <a:cs typeface="Calibri" panose="020F0502020204030204" pitchFamily="34" charset="0"/>
              </a:rPr>
              <a:t>was a desperately poor nation in the 1960s, with little industry and apparently few economic prospects. In 1963, however, the country launched a series of sweeping economic reforms, shifting from an inward-looking, import-substitution development strategy to one that emphasized exports. And the country began a remarkable economic ascent. </a:t>
            </a:r>
            <a:r>
              <a:rPr lang="en-GB" sz="1600" b="1" dirty="0">
                <a:latin typeface="Calibri" panose="020F0502020204030204" pitchFamily="34" charset="0"/>
                <a:cs typeface="Calibri" panose="020F0502020204030204" pitchFamily="34" charset="0"/>
              </a:rPr>
              <a:t>Over the next 50 years</a:t>
            </a:r>
            <a:r>
              <a:rPr lang="en-GB" sz="1600" dirty="0">
                <a:latin typeface="Calibri" panose="020F0502020204030204" pitchFamily="34" charset="0"/>
                <a:cs typeface="Calibri" panose="020F0502020204030204" pitchFamily="34" charset="0"/>
              </a:rPr>
              <a:t>, South Korea increased its real per capita GDP by a factor of about 16—more than the increase that  the United States has achieved over the past century. </a:t>
            </a:r>
          </a:p>
          <a:p>
            <a:pPr marL="285750" indent="-285750">
              <a:buFont typeface="Arial" panose="020B0604020202020204" pitchFamily="34" charset="0"/>
              <a:buChar char="•"/>
            </a:pPr>
            <a:endParaRPr lang="en-GB"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it-IT" sz="1600" dirty="0" err="1">
                <a:latin typeface="Calibri" panose="020F0502020204030204" pitchFamily="34" charset="0"/>
                <a:cs typeface="Calibri" panose="020F0502020204030204" pitchFamily="34" charset="0"/>
              </a:rPr>
              <a:t>Even</a:t>
            </a:r>
            <a:r>
              <a:rPr lang="it-IT" sz="1600" dirty="0">
                <a:latin typeface="Calibri" panose="020F0502020204030204" pitchFamily="34" charset="0"/>
                <a:cs typeface="Calibri" panose="020F0502020204030204" pitchFamily="34" charset="0"/>
              </a:rPr>
              <a:t> more </a:t>
            </a:r>
            <a:r>
              <a:rPr lang="it-IT" sz="1600" dirty="0" err="1">
                <a:latin typeface="Calibri" panose="020F0502020204030204" pitchFamily="34" charset="0"/>
                <a:cs typeface="Calibri" panose="020F0502020204030204" pitchFamily="34" charset="0"/>
              </a:rPr>
              <a:t>remarkable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was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that</a:t>
            </a:r>
            <a:r>
              <a:rPr lang="it-IT" sz="1600" dirty="0">
                <a:latin typeface="Calibri" panose="020F0502020204030204" pitchFamily="34" charset="0"/>
                <a:cs typeface="Calibri" panose="020F0502020204030204" pitchFamily="34" charset="0"/>
              </a:rPr>
              <a:t> South Korea </a:t>
            </a:r>
            <a:r>
              <a:rPr lang="it-IT" sz="1600" dirty="0" err="1">
                <a:latin typeface="Calibri" panose="020F0502020204030204" pitchFamily="34" charset="0"/>
                <a:cs typeface="Calibri" panose="020F0502020204030204" pitchFamily="34" charset="0"/>
              </a:rPr>
              <a:t>was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not</a:t>
            </a:r>
            <a:r>
              <a:rPr lang="it-IT" sz="1600" dirty="0">
                <a:latin typeface="Calibri" panose="020F0502020204030204" pitchFamily="34" charset="0"/>
                <a:cs typeface="Calibri" panose="020F0502020204030204" pitchFamily="34" charset="0"/>
              </a:rPr>
              <a:t> alone. </a:t>
            </a:r>
            <a:r>
              <a:rPr lang="it-IT" sz="1600" dirty="0" err="1">
                <a:latin typeface="Calibri" panose="020F0502020204030204" pitchFamily="34" charset="0"/>
                <a:cs typeface="Calibri" panose="020F0502020204030204" pitchFamily="34" charset="0"/>
              </a:rPr>
              <a:t>Its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economic</a:t>
            </a:r>
            <a:r>
              <a:rPr lang="it-IT" sz="1600" dirty="0">
                <a:latin typeface="Calibri" panose="020F0502020204030204" pitchFamily="34" charset="0"/>
                <a:cs typeface="Calibri" panose="020F0502020204030204" pitchFamily="34" charset="0"/>
              </a:rPr>
              <a:t> rise </a:t>
            </a:r>
            <a:r>
              <a:rPr lang="it-IT" sz="1600" dirty="0" err="1">
                <a:latin typeface="Calibri" panose="020F0502020204030204" pitchFamily="34" charset="0"/>
                <a:cs typeface="Calibri" panose="020F0502020204030204" pitchFamily="34" charset="0"/>
              </a:rPr>
              <a:t>was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paralleled</a:t>
            </a:r>
            <a:r>
              <a:rPr lang="it-IT" sz="1600" dirty="0">
                <a:latin typeface="Calibri" panose="020F0502020204030204" pitchFamily="34" charset="0"/>
                <a:cs typeface="Calibri" panose="020F0502020204030204" pitchFamily="34" charset="0"/>
              </a:rPr>
              <a:t> by </a:t>
            </a:r>
            <a:r>
              <a:rPr lang="it-IT" sz="1600" dirty="0" err="1">
                <a:latin typeface="Calibri" panose="020F0502020204030204" pitchFamily="34" charset="0"/>
                <a:cs typeface="Calibri" panose="020F0502020204030204" pitchFamily="34" charset="0"/>
              </a:rPr>
              <a:t>that</a:t>
            </a:r>
            <a:r>
              <a:rPr lang="it-IT" sz="1600" dirty="0">
                <a:latin typeface="Calibri" panose="020F0502020204030204" pitchFamily="34" charset="0"/>
                <a:cs typeface="Calibri" panose="020F0502020204030204" pitchFamily="34" charset="0"/>
              </a:rPr>
              <a:t> of a </a:t>
            </a:r>
            <a:r>
              <a:rPr lang="it-IT" sz="1600" dirty="0" err="1">
                <a:latin typeface="Calibri" panose="020F0502020204030204" pitchFamily="34" charset="0"/>
                <a:cs typeface="Calibri" panose="020F0502020204030204" pitchFamily="34" charset="0"/>
              </a:rPr>
              <a:t>number</a:t>
            </a:r>
            <a:r>
              <a:rPr lang="it-IT" sz="1600" dirty="0">
                <a:latin typeface="Calibri" panose="020F0502020204030204" pitchFamily="34" charset="0"/>
                <a:cs typeface="Calibri" panose="020F0502020204030204" pitchFamily="34" charset="0"/>
              </a:rPr>
              <a:t> of </a:t>
            </a:r>
            <a:r>
              <a:rPr lang="it-IT" sz="1600" dirty="0" err="1">
                <a:latin typeface="Calibri" panose="020F0502020204030204" pitchFamily="34" charset="0"/>
                <a:cs typeface="Calibri" panose="020F0502020204030204" pitchFamily="34" charset="0"/>
              </a:rPr>
              <a:t>other</a:t>
            </a:r>
            <a:r>
              <a:rPr lang="it-IT" sz="1600" dirty="0">
                <a:latin typeface="Calibri" panose="020F0502020204030204" pitchFamily="34" charset="0"/>
                <a:cs typeface="Calibri" panose="020F0502020204030204" pitchFamily="34" charset="0"/>
              </a:rPr>
              <a:t> East Asian </a:t>
            </a:r>
            <a:r>
              <a:rPr lang="it-IT" sz="1600" dirty="0" err="1">
                <a:latin typeface="Calibri" panose="020F0502020204030204" pitchFamily="34" charset="0"/>
                <a:cs typeface="Calibri" panose="020F0502020204030204" pitchFamily="34" charset="0"/>
              </a:rPr>
              <a:t>economies</a:t>
            </a:r>
            <a:r>
              <a:rPr lang="it-IT" sz="1600" dirty="0">
                <a:latin typeface="Calibri" panose="020F0502020204030204" pitchFamily="34" charset="0"/>
                <a:cs typeface="Calibri" panose="020F0502020204030204" pitchFamily="34" charset="0"/>
              </a:rPr>
              <a:t>. In the first </a:t>
            </a:r>
            <a:r>
              <a:rPr lang="it-IT" sz="1600" dirty="0" err="1">
                <a:latin typeface="Calibri" panose="020F0502020204030204" pitchFamily="34" charset="0"/>
                <a:cs typeface="Calibri" panose="020F0502020204030204" pitchFamily="34" charset="0"/>
              </a:rPr>
              <a:t>wave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were</a:t>
            </a:r>
            <a:r>
              <a:rPr lang="it-IT" sz="1600" dirty="0">
                <a:latin typeface="Calibri" panose="020F0502020204030204" pitchFamily="34" charset="0"/>
                <a:cs typeface="Calibri" panose="020F0502020204030204" pitchFamily="34" charset="0"/>
              </a:rPr>
              <a:t> </a:t>
            </a:r>
            <a:r>
              <a:rPr lang="it-IT" sz="1600" b="1" dirty="0">
                <a:latin typeface="Calibri" panose="020F0502020204030204" pitchFamily="34" charset="0"/>
                <a:cs typeface="Calibri" panose="020F0502020204030204" pitchFamily="34" charset="0"/>
              </a:rPr>
              <a:t>Hong Kong, Taiwan, and Singapore</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all</a:t>
            </a:r>
            <a:r>
              <a:rPr lang="it-IT" sz="1600" dirty="0">
                <a:latin typeface="Calibri" panose="020F0502020204030204" pitchFamily="34" charset="0"/>
                <a:cs typeface="Calibri" panose="020F0502020204030204" pitchFamily="34" charset="0"/>
              </a:rPr>
              <a:t> of </a:t>
            </a:r>
            <a:r>
              <a:rPr lang="it-IT" sz="1600" dirty="0" err="1">
                <a:latin typeface="Calibri" panose="020F0502020204030204" pitchFamily="34" charset="0"/>
                <a:cs typeface="Calibri" panose="020F0502020204030204" pitchFamily="34" charset="0"/>
              </a:rPr>
              <a:t>which</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began</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growing</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rapidly</a:t>
            </a:r>
            <a:r>
              <a:rPr lang="it-IT" sz="1600" dirty="0">
                <a:latin typeface="Calibri" panose="020F0502020204030204" pitchFamily="34" charset="0"/>
                <a:cs typeface="Calibri" panose="020F0502020204030204" pitchFamily="34" charset="0"/>
              </a:rPr>
              <a:t> in the 1960s. In the </a:t>
            </a:r>
            <a:r>
              <a:rPr lang="it-IT" sz="1600" dirty="0" err="1">
                <a:latin typeface="Calibri" panose="020F0502020204030204" pitchFamily="34" charset="0"/>
                <a:cs typeface="Calibri" panose="020F0502020204030204" pitchFamily="34" charset="0"/>
              </a:rPr>
              <a:t>course</a:t>
            </a:r>
            <a:r>
              <a:rPr lang="it-IT" sz="1600" dirty="0">
                <a:latin typeface="Calibri" panose="020F0502020204030204" pitchFamily="34" charset="0"/>
                <a:cs typeface="Calibri" panose="020F0502020204030204" pitchFamily="34" charset="0"/>
              </a:rPr>
              <a:t> of the 1970s and 1980s, the club of </a:t>
            </a:r>
            <a:r>
              <a:rPr lang="it-IT" sz="1600" dirty="0" err="1">
                <a:latin typeface="Calibri" panose="020F0502020204030204" pitchFamily="34" charset="0"/>
                <a:cs typeface="Calibri" panose="020F0502020204030204" pitchFamily="34" charset="0"/>
              </a:rPr>
              <a:t>rapidly</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growing</a:t>
            </a:r>
            <a:r>
              <a:rPr lang="it-IT" sz="1600" dirty="0">
                <a:latin typeface="Calibri" panose="020F0502020204030204" pitchFamily="34" charset="0"/>
                <a:cs typeface="Calibri" panose="020F0502020204030204" pitchFamily="34" charset="0"/>
              </a:rPr>
              <a:t> Asian </a:t>
            </a:r>
            <a:r>
              <a:rPr lang="it-IT" sz="1600" dirty="0" err="1">
                <a:latin typeface="Calibri" panose="020F0502020204030204" pitchFamily="34" charset="0"/>
                <a:cs typeface="Calibri" panose="020F0502020204030204" pitchFamily="34" charset="0"/>
              </a:rPr>
              <a:t>economies</a:t>
            </a:r>
            <a:r>
              <a:rPr lang="it-IT" sz="1600" dirty="0">
                <a:latin typeface="Calibri" panose="020F0502020204030204" pitchFamily="34" charset="0"/>
                <a:cs typeface="Calibri" panose="020F0502020204030204" pitchFamily="34" charset="0"/>
              </a:rPr>
              <a:t> </a:t>
            </a:r>
            <a:r>
              <a:rPr lang="it-IT" sz="1600" dirty="0" err="1">
                <a:latin typeface="Calibri" panose="020F0502020204030204" pitchFamily="34" charset="0"/>
                <a:cs typeface="Calibri" panose="020F0502020204030204" pitchFamily="34" charset="0"/>
              </a:rPr>
              <a:t>expanded</a:t>
            </a:r>
            <a:r>
              <a:rPr lang="it-IT" sz="1600" dirty="0">
                <a:latin typeface="Calibri" panose="020F0502020204030204" pitchFamily="34" charset="0"/>
                <a:cs typeface="Calibri" panose="020F0502020204030204" pitchFamily="34" charset="0"/>
              </a:rPr>
              <a:t> to include </a:t>
            </a:r>
            <a:r>
              <a:rPr lang="it-IT" sz="1600" b="1" dirty="0">
                <a:latin typeface="Calibri" panose="020F0502020204030204" pitchFamily="34" charset="0"/>
                <a:cs typeface="Calibri" panose="020F0502020204030204" pitchFamily="34" charset="0"/>
              </a:rPr>
              <a:t>Malaysia, Thailand, Indonesia, and China</a:t>
            </a:r>
            <a:r>
              <a:rPr lang="it-IT" sz="1600" dirty="0">
                <a:latin typeface="Calibri" panose="020F0502020204030204" pitchFamily="34" charset="0"/>
                <a:cs typeface="Calibri" panose="020F0502020204030204" pitchFamily="34" charset="0"/>
              </a:rPr>
              <a:t>. For the first time </a:t>
            </a:r>
            <a:r>
              <a:rPr lang="it-IT" sz="1600" dirty="0" err="1">
                <a:latin typeface="Calibri" panose="020F0502020204030204" pitchFamily="34" charset="0"/>
                <a:cs typeface="Calibri" panose="020F0502020204030204" pitchFamily="34" charset="0"/>
              </a:rPr>
              <a:t>since</a:t>
            </a:r>
            <a:r>
              <a:rPr lang="it-IT" sz="1600" dirty="0">
                <a:latin typeface="Calibri" panose="020F0502020204030204" pitchFamily="34" charset="0"/>
                <a:cs typeface="Calibri" panose="020F0502020204030204" pitchFamily="34" charset="0"/>
              </a:rPr>
              <a:t> the rise of </a:t>
            </a:r>
            <a:r>
              <a:rPr lang="it-IT" sz="1600" b="1" dirty="0">
                <a:latin typeface="Calibri" panose="020F0502020204030204" pitchFamily="34" charset="0"/>
                <a:cs typeface="Calibri" panose="020F0502020204030204" pitchFamily="34" charset="0"/>
              </a:rPr>
              <a:t>Japan </a:t>
            </a:r>
            <a:r>
              <a:rPr lang="it-IT" sz="1600" dirty="0" err="1">
                <a:latin typeface="Calibri" panose="020F0502020204030204" pitchFamily="34" charset="0"/>
                <a:cs typeface="Calibri" panose="020F0502020204030204" pitchFamily="34" charset="0"/>
              </a:rPr>
              <a:t>as</a:t>
            </a:r>
            <a:r>
              <a:rPr lang="it-IT" sz="1600" dirty="0">
                <a:latin typeface="Calibri" panose="020F0502020204030204" pitchFamily="34" charset="0"/>
                <a:cs typeface="Calibri" panose="020F0502020204030204" pitchFamily="34" charset="0"/>
              </a:rPr>
              <a:t> an industrial power in the late 19th </a:t>
            </a:r>
            <a:r>
              <a:rPr lang="it-IT" sz="1600" dirty="0" err="1">
                <a:latin typeface="Calibri" panose="020F0502020204030204" pitchFamily="34" charset="0"/>
                <a:cs typeface="Calibri" panose="020F0502020204030204" pitchFamily="34" charset="0"/>
              </a:rPr>
              <a:t>century</a:t>
            </a:r>
            <a:r>
              <a:rPr lang="it-IT" sz="1600" dirty="0">
                <a:latin typeface="Calibri" panose="020F0502020204030204" pitchFamily="34" charset="0"/>
                <a:cs typeface="Calibri" panose="020F0502020204030204" pitchFamily="34" charset="0"/>
              </a:rPr>
              <a:t>, a </a:t>
            </a:r>
            <a:r>
              <a:rPr lang="it-IT" sz="1600" dirty="0" err="1">
                <a:latin typeface="Calibri" panose="020F0502020204030204" pitchFamily="34" charset="0"/>
                <a:cs typeface="Calibri" panose="020F0502020204030204" pitchFamily="34" charset="0"/>
              </a:rPr>
              <a:t>substantial</a:t>
            </a:r>
            <a:r>
              <a:rPr lang="it-IT" sz="1600" dirty="0">
                <a:latin typeface="Calibri" panose="020F0502020204030204" pitchFamily="34" charset="0"/>
                <a:cs typeface="Calibri" panose="020F0502020204030204" pitchFamily="34" charset="0"/>
              </a:rPr>
              <a:t> part of the world </a:t>
            </a:r>
            <a:r>
              <a:rPr lang="it-IT" sz="1600" dirty="0" err="1">
                <a:latin typeface="Calibri" panose="020F0502020204030204" pitchFamily="34" charset="0"/>
                <a:cs typeface="Calibri" panose="020F0502020204030204" pitchFamily="34" charset="0"/>
              </a:rPr>
              <a:t>appeared</a:t>
            </a:r>
            <a:r>
              <a:rPr lang="it-IT" sz="1600" dirty="0">
                <a:latin typeface="Calibri" panose="020F0502020204030204" pitchFamily="34" charset="0"/>
                <a:cs typeface="Calibri" panose="020F0502020204030204" pitchFamily="34" charset="0"/>
              </a:rPr>
              <a:t> to be making the </a:t>
            </a:r>
            <a:r>
              <a:rPr lang="it-IT" sz="1600" dirty="0" err="1">
                <a:latin typeface="Calibri" panose="020F0502020204030204" pitchFamily="34" charset="0"/>
                <a:cs typeface="Calibri" panose="020F0502020204030204" pitchFamily="34" charset="0"/>
              </a:rPr>
              <a:t>transition</a:t>
            </a:r>
            <a:r>
              <a:rPr lang="it-IT" sz="1600" dirty="0">
                <a:latin typeface="Calibri" panose="020F0502020204030204" pitchFamily="34" charset="0"/>
                <a:cs typeface="Calibri" panose="020F0502020204030204" pitchFamily="34" charset="0"/>
              </a:rPr>
              <a:t> from </a:t>
            </a:r>
            <a:r>
              <a:rPr lang="it-IT" sz="1600" dirty="0" err="1">
                <a:latin typeface="Calibri" panose="020F0502020204030204" pitchFamily="34" charset="0"/>
                <a:cs typeface="Calibri" panose="020F0502020204030204" pitchFamily="34" charset="0"/>
              </a:rPr>
              <a:t>third</a:t>
            </a:r>
            <a:r>
              <a:rPr lang="it-IT" sz="1600" dirty="0">
                <a:latin typeface="Calibri" panose="020F0502020204030204" pitchFamily="34" charset="0"/>
                <a:cs typeface="Calibri" panose="020F0502020204030204" pitchFamily="34" charset="0"/>
              </a:rPr>
              <a:t> world to first.</a:t>
            </a:r>
          </a:p>
          <a:p>
            <a:pPr marL="285750" indent="-285750">
              <a:buFont typeface="Arial" panose="020B0604020202020204" pitchFamily="34" charset="0"/>
              <a:buChar char="•"/>
            </a:pPr>
            <a:endParaRPr lang="it-IT" sz="16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1600" dirty="0">
                <a:latin typeface="Calibri" panose="020F0502020204030204" pitchFamily="34" charset="0"/>
                <a:cs typeface="Calibri" panose="020F0502020204030204" pitchFamily="34" charset="0"/>
              </a:rPr>
              <a:t>Perhaps surprisingly, before 1990 most rapidly growing Asian economies </a:t>
            </a:r>
            <a:r>
              <a:rPr lang="en-GB" sz="1600" b="1" dirty="0">
                <a:latin typeface="Calibri" panose="020F0502020204030204" pitchFamily="34" charset="0"/>
                <a:cs typeface="Calibri" panose="020F0502020204030204" pitchFamily="34" charset="0"/>
              </a:rPr>
              <a:t>financed the bulk of their high investment rates out of domestic savings.</a:t>
            </a:r>
            <a:r>
              <a:rPr lang="en-GB" sz="1600" dirty="0">
                <a:latin typeface="Calibri" panose="020F0502020204030204" pitchFamily="34" charset="0"/>
                <a:cs typeface="Calibri" panose="020F0502020204030204" pitchFamily="34" charset="0"/>
              </a:rPr>
              <a:t> In the 1990s, however, the growing popularity of emerging markets among investors in the advanced world </a:t>
            </a:r>
            <a:r>
              <a:rPr lang="en-GB" sz="1600" b="1" dirty="0">
                <a:latin typeface="Calibri" panose="020F0502020204030204" pitchFamily="34" charset="0"/>
                <a:cs typeface="Calibri" panose="020F0502020204030204" pitchFamily="34" charset="0"/>
              </a:rPr>
              <a:t>led to substantial lending to developing Asia</a:t>
            </a:r>
            <a:r>
              <a:rPr lang="en-GB" sz="1600" dirty="0">
                <a:latin typeface="Calibri" panose="020F0502020204030204" pitchFamily="34" charset="0"/>
                <a:cs typeface="Calibri" panose="020F0502020204030204" pitchFamily="34" charset="0"/>
              </a:rPr>
              <a:t>; several of the Asian countries began running, as a counterpart to these loans, large current account deficits as a share of GDP. A few economists worried that these deficits might pose the risk of a crisis similar to the one that had hit Mexico in late 1994, but most observers regarded large capital flows to such rapidly growing and macroeconomically stable economies as justified by the expected profitability of investment opportunities</a:t>
            </a:r>
          </a:p>
        </p:txBody>
      </p:sp>
    </p:spTree>
    <p:extLst>
      <p:ext uri="{BB962C8B-B14F-4D97-AF65-F5344CB8AC3E}">
        <p14:creationId xmlns:p14="http://schemas.microsoft.com/office/powerpoint/2010/main" val="35525638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A8BDC-6A6A-DFF9-E96F-0CDFF40E7037}"/>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ACBFF2B4-568E-7C06-B538-401B8AB05965}"/>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8E03C590-C6A7-330D-C1BD-33D7CB556DC0}"/>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C76539B5-81A6-B0FB-C010-EFF93DACBDBF}"/>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AEEC2C5B-7CD4-28B5-3DD0-936AE0723C20}"/>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Miracle (2)</a:t>
            </a:r>
          </a:p>
        </p:txBody>
      </p:sp>
      <p:sp>
        <p:nvSpPr>
          <p:cNvPr id="2" name="Rettangolo 1">
            <a:extLst>
              <a:ext uri="{FF2B5EF4-FFF2-40B4-BE49-F238E27FC236}">
                <a16:creationId xmlns:a16="http://schemas.microsoft.com/office/drawing/2014/main" id="{E33DDFBD-4705-658D-B0C8-24B319626C09}"/>
              </a:ext>
            </a:extLst>
          </p:cNvPr>
          <p:cNvSpPr/>
          <p:nvPr/>
        </p:nvSpPr>
        <p:spPr>
          <a:xfrm>
            <a:off x="357288" y="827873"/>
            <a:ext cx="11477418" cy="5622192"/>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4" name="CasellaDiTesto 3">
            <a:extLst>
              <a:ext uri="{FF2B5EF4-FFF2-40B4-BE49-F238E27FC236}">
                <a16:creationId xmlns:a16="http://schemas.microsoft.com/office/drawing/2014/main" id="{E75B3E89-EF3F-B729-62B5-723F92568962}"/>
              </a:ext>
            </a:extLst>
          </p:cNvPr>
          <p:cNvSpPr txBox="1"/>
          <p:nvPr/>
        </p:nvSpPr>
        <p:spPr>
          <a:xfrm>
            <a:off x="497742" y="945924"/>
            <a:ext cx="11477418" cy="5386090"/>
          </a:xfrm>
          <a:prstGeom prst="rect">
            <a:avLst/>
          </a:prstGeom>
          <a:noFill/>
        </p:spPr>
        <p:txBody>
          <a:bodyPr wrap="square" rtlCol="0">
            <a:spAutoFit/>
          </a:bodyPr>
          <a:lstStyle/>
          <a:p>
            <a:r>
              <a:rPr lang="en-GB" sz="1400" dirty="0">
                <a:latin typeface="Calibri" panose="020F0502020204030204" pitchFamily="34" charset="0"/>
                <a:cs typeface="Calibri" panose="020F0502020204030204" pitchFamily="34" charset="0"/>
              </a:rPr>
              <a:t>This remarkable transformation was driven by a combination of policy decisions, cultural factors, and external conditions. Here are the main causes:</a:t>
            </a:r>
          </a:p>
          <a:p>
            <a:endParaRPr lang="en-GB" sz="1400"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1. Export-Oriented Industrialization</a:t>
            </a:r>
          </a:p>
          <a:p>
            <a:r>
              <a:rPr lang="en-GB" sz="1400" dirty="0">
                <a:latin typeface="Calibri" panose="020F0502020204030204" pitchFamily="34" charset="0"/>
                <a:cs typeface="Calibri" panose="020F0502020204030204" pitchFamily="34" charset="0"/>
              </a:rPr>
              <a:t>Trade Liberalization: Many Asian countries shifted toward an export-led growth model, focusing on manufacturing goods for international markets.</a:t>
            </a:r>
          </a:p>
          <a:p>
            <a:r>
              <a:rPr lang="en-GB" sz="1400" dirty="0">
                <a:latin typeface="Calibri" panose="020F0502020204030204" pitchFamily="34" charset="0"/>
                <a:cs typeface="Calibri" panose="020F0502020204030204" pitchFamily="34" charset="0"/>
              </a:rPr>
              <a:t>Competitive Advantage: Governments targeted industries where they could compete globally, such as electronics, textiles, and automobiles.</a:t>
            </a:r>
          </a:p>
          <a:p>
            <a:r>
              <a:rPr lang="en-GB" sz="1400" dirty="0">
                <a:latin typeface="Calibri" panose="020F0502020204030204" pitchFamily="34" charset="0"/>
                <a:cs typeface="Calibri" panose="020F0502020204030204" pitchFamily="34" charset="0"/>
              </a:rPr>
              <a:t>Open Markets: Integration into the global economy facilitated technology transfer, access to foreign capital, and expanded export markets.</a:t>
            </a:r>
          </a:p>
          <a:p>
            <a:r>
              <a:rPr lang="en-GB" sz="1400" b="1" dirty="0">
                <a:latin typeface="Calibri" panose="020F0502020204030204" pitchFamily="34" charset="0"/>
                <a:cs typeface="Calibri" panose="020F0502020204030204" pitchFamily="34" charset="0"/>
              </a:rPr>
              <a:t>2. Government-Led Development Policies</a:t>
            </a:r>
          </a:p>
          <a:p>
            <a:r>
              <a:rPr lang="en-GB" sz="1400" dirty="0">
                <a:latin typeface="Calibri" panose="020F0502020204030204" pitchFamily="34" charset="0"/>
                <a:cs typeface="Calibri" panose="020F0502020204030204" pitchFamily="34" charset="0"/>
              </a:rPr>
              <a:t>State-Led Planning: Governments played an active role in economic planning, often implementing industrial policies that targeted strategic sectors (e.g., electronics in South Korea and semiconductors in Taiwan).</a:t>
            </a:r>
          </a:p>
          <a:p>
            <a:r>
              <a:rPr lang="en-GB" sz="1400" dirty="0">
                <a:latin typeface="Calibri" panose="020F0502020204030204" pitchFamily="34" charset="0"/>
                <a:cs typeface="Calibri" panose="020F0502020204030204" pitchFamily="34" charset="0"/>
              </a:rPr>
              <a:t>Incentives for Investment: Policies encouraged both domestic and foreign investment, including tax breaks, subsidies, and infrastructure development.</a:t>
            </a:r>
          </a:p>
          <a:p>
            <a:r>
              <a:rPr lang="en-GB" sz="1400" dirty="0">
                <a:latin typeface="Calibri" panose="020F0502020204030204" pitchFamily="34" charset="0"/>
                <a:cs typeface="Calibri" panose="020F0502020204030204" pitchFamily="34" charset="0"/>
              </a:rPr>
              <a:t>Infrastructure Investment: Massive investments in transportation, energy, and communication systems supported industrialization and urbanization.</a:t>
            </a:r>
          </a:p>
          <a:p>
            <a:r>
              <a:rPr lang="en-GB" sz="1400" b="1" dirty="0">
                <a:latin typeface="Calibri" panose="020F0502020204030204" pitchFamily="34" charset="0"/>
                <a:cs typeface="Calibri" panose="020F0502020204030204" pitchFamily="34" charset="0"/>
              </a:rPr>
              <a:t>3. Human Capital Development</a:t>
            </a:r>
          </a:p>
          <a:p>
            <a:r>
              <a:rPr lang="en-GB" sz="1400" dirty="0">
                <a:latin typeface="Calibri" panose="020F0502020204030204" pitchFamily="34" charset="0"/>
                <a:cs typeface="Calibri" panose="020F0502020204030204" pitchFamily="34" charset="0"/>
              </a:rPr>
              <a:t>Education Systems: Significant investments in education improved literacy rates and created a skilled </a:t>
            </a:r>
            <a:r>
              <a:rPr lang="en-GB" sz="1400" dirty="0" err="1">
                <a:latin typeface="Calibri" panose="020F0502020204030204" pitchFamily="34" charset="0"/>
                <a:cs typeface="Calibri" panose="020F0502020204030204" pitchFamily="34" charset="0"/>
              </a:rPr>
              <a:t>labor</a:t>
            </a:r>
            <a:r>
              <a:rPr lang="en-GB" sz="1400" dirty="0">
                <a:latin typeface="Calibri" panose="020F0502020204030204" pitchFamily="34" charset="0"/>
                <a:cs typeface="Calibri" panose="020F0502020204030204" pitchFamily="34" charset="0"/>
              </a:rPr>
              <a:t> force, which supported technological advancement and industrial growth.</a:t>
            </a:r>
          </a:p>
          <a:p>
            <a:r>
              <a:rPr lang="en-GB" sz="1400" dirty="0">
                <a:latin typeface="Calibri" panose="020F0502020204030204" pitchFamily="34" charset="0"/>
                <a:cs typeface="Calibri" panose="020F0502020204030204" pitchFamily="34" charset="0"/>
              </a:rPr>
              <a:t>Health Improvements: Better healthcare and sanitation contributed to a more productive workforce.</a:t>
            </a:r>
          </a:p>
          <a:p>
            <a:r>
              <a:rPr lang="en-GB" sz="1400" dirty="0">
                <a:latin typeface="Calibri" panose="020F0502020204030204" pitchFamily="34" charset="0"/>
                <a:cs typeface="Calibri" panose="020F0502020204030204" pitchFamily="34" charset="0"/>
              </a:rPr>
              <a:t>Vocational Training: Focus on technical and vocational training aligned skills development with industry needs.</a:t>
            </a:r>
          </a:p>
          <a:p>
            <a:r>
              <a:rPr lang="en-GB" sz="1400" b="1" dirty="0">
                <a:latin typeface="Calibri" panose="020F0502020204030204" pitchFamily="34" charset="0"/>
                <a:cs typeface="Calibri" panose="020F0502020204030204" pitchFamily="34" charset="0"/>
              </a:rPr>
              <a:t>4. High Savings and Investment Rates</a:t>
            </a:r>
          </a:p>
          <a:p>
            <a:r>
              <a:rPr lang="en-GB" sz="1400" dirty="0">
                <a:latin typeface="Calibri" panose="020F0502020204030204" pitchFamily="34" charset="0"/>
                <a:cs typeface="Calibri" panose="020F0502020204030204" pitchFamily="34" charset="0"/>
              </a:rPr>
              <a:t>Cultural Norms: High savings rates, often attributed to cultural factors and limited social welfare systems, provided a domestic source of capital for investment.</a:t>
            </a:r>
          </a:p>
          <a:p>
            <a:r>
              <a:rPr lang="en-GB" sz="1400" dirty="0">
                <a:latin typeface="Calibri" panose="020F0502020204030204" pitchFamily="34" charset="0"/>
                <a:cs typeface="Calibri" panose="020F0502020204030204" pitchFamily="34" charset="0"/>
              </a:rPr>
              <a:t>Reinvestment in Growth: High levels of public and private investment </a:t>
            </a:r>
            <a:r>
              <a:rPr lang="en-GB" sz="1400" dirty="0" err="1">
                <a:latin typeface="Calibri" panose="020F0502020204030204" pitchFamily="34" charset="0"/>
                <a:cs typeface="Calibri" panose="020F0502020204030204" pitchFamily="34" charset="0"/>
              </a:rPr>
              <a:t>fueled</a:t>
            </a:r>
            <a:r>
              <a:rPr lang="en-GB" sz="1400" dirty="0">
                <a:latin typeface="Calibri" panose="020F0502020204030204" pitchFamily="34" charset="0"/>
                <a:cs typeface="Calibri" panose="020F0502020204030204" pitchFamily="34" charset="0"/>
              </a:rPr>
              <a:t> infrastructure projects, industrial growth, and technological advancement.</a:t>
            </a:r>
          </a:p>
          <a:p>
            <a:r>
              <a:rPr lang="en-GB" sz="1400" b="1" dirty="0">
                <a:latin typeface="Calibri" panose="020F0502020204030204" pitchFamily="34" charset="0"/>
                <a:cs typeface="Calibri" panose="020F0502020204030204" pitchFamily="34" charset="0"/>
              </a:rPr>
              <a:t>5. Strong Institutional Frameworks</a:t>
            </a:r>
          </a:p>
          <a:p>
            <a:r>
              <a:rPr lang="en-GB" sz="1400" dirty="0">
                <a:latin typeface="Calibri" panose="020F0502020204030204" pitchFamily="34" charset="0"/>
                <a:cs typeface="Calibri" panose="020F0502020204030204" pitchFamily="34" charset="0"/>
              </a:rPr>
              <a:t>Political Stability: Many countries experienced stable governance, which provided a conducive environment for economic growth.</a:t>
            </a:r>
          </a:p>
          <a:p>
            <a:r>
              <a:rPr lang="en-GB" sz="1400" dirty="0">
                <a:latin typeface="Calibri" panose="020F0502020204030204" pitchFamily="34" charset="0"/>
                <a:cs typeface="Calibri" panose="020F0502020204030204" pitchFamily="34" charset="0"/>
              </a:rPr>
              <a:t>Effective Bureaucracy: Efficient public administration ensured the implementation of development policies.</a:t>
            </a:r>
          </a:p>
          <a:p>
            <a:r>
              <a:rPr lang="en-GB" sz="1400" dirty="0">
                <a:latin typeface="Calibri" panose="020F0502020204030204" pitchFamily="34" charset="0"/>
                <a:cs typeface="Calibri" panose="020F0502020204030204" pitchFamily="34" charset="0"/>
              </a:rPr>
              <a:t>Rule of Law: Protection of property rights and contract enforcement encouraged private-sector investment.</a:t>
            </a:r>
          </a:p>
          <a:p>
            <a:endParaRPr lang="en-GB" sz="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86758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B9037-108A-7787-47C6-A56D99EE729C}"/>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76BE3CB1-AB5A-C99C-A579-7BC06C04CDC0}"/>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364E2843-4ECD-28C7-9F47-B0336637C686}"/>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F54095A6-A756-C244-67BA-C2D780BB84B6}"/>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5D4FB613-7423-533B-2AB8-F26E6C0A5636}"/>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Miracle</a:t>
            </a:r>
          </a:p>
        </p:txBody>
      </p:sp>
      <p:sp>
        <p:nvSpPr>
          <p:cNvPr id="2" name="Rettangolo 1">
            <a:extLst>
              <a:ext uri="{FF2B5EF4-FFF2-40B4-BE49-F238E27FC236}">
                <a16:creationId xmlns:a16="http://schemas.microsoft.com/office/drawing/2014/main" id="{45C30442-CC60-985E-2DEB-DEA0D61D41A2}"/>
              </a:ext>
            </a:extLst>
          </p:cNvPr>
          <p:cNvSpPr/>
          <p:nvPr/>
        </p:nvSpPr>
        <p:spPr>
          <a:xfrm>
            <a:off x="357288" y="825450"/>
            <a:ext cx="11477418" cy="5622192"/>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p:txBody>
      </p:sp>
      <p:sp>
        <p:nvSpPr>
          <p:cNvPr id="4" name="CasellaDiTesto 3">
            <a:extLst>
              <a:ext uri="{FF2B5EF4-FFF2-40B4-BE49-F238E27FC236}">
                <a16:creationId xmlns:a16="http://schemas.microsoft.com/office/drawing/2014/main" id="{95310A3A-9C35-BB82-54F1-54ABC2F4B171}"/>
              </a:ext>
            </a:extLst>
          </p:cNvPr>
          <p:cNvSpPr txBox="1"/>
          <p:nvPr/>
        </p:nvSpPr>
        <p:spPr>
          <a:xfrm>
            <a:off x="487644" y="663515"/>
            <a:ext cx="11477418" cy="5693866"/>
          </a:xfrm>
          <a:prstGeom prst="rect">
            <a:avLst/>
          </a:prstGeom>
          <a:noFill/>
        </p:spPr>
        <p:txBody>
          <a:bodyPr wrap="square" rtlCol="0">
            <a:spAutoFit/>
          </a:bodyPr>
          <a:lstStyle/>
          <a:p>
            <a:endParaRPr lang="en-GB" sz="1400"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6. Technological Adoption and Innovation</a:t>
            </a:r>
          </a:p>
          <a:p>
            <a:r>
              <a:rPr lang="en-GB" sz="1400" dirty="0">
                <a:latin typeface="Calibri" panose="020F0502020204030204" pitchFamily="34" charset="0"/>
                <a:cs typeface="Calibri" panose="020F0502020204030204" pitchFamily="34" charset="0"/>
              </a:rPr>
              <a:t>Technology Transfer: Access to foreign technologies through partnerships, licensing, and foreign direct investment enabled rapid industrialization.</a:t>
            </a:r>
          </a:p>
          <a:p>
            <a:r>
              <a:rPr lang="en-GB" sz="1400" dirty="0">
                <a:latin typeface="Calibri" panose="020F0502020204030204" pitchFamily="34" charset="0"/>
                <a:cs typeface="Calibri" panose="020F0502020204030204" pitchFamily="34" charset="0"/>
              </a:rPr>
              <a:t>Research and Development: Over time, countries such as Japan and South Korea moved from copying foreign technologies to becoming leaders in innovation.</a:t>
            </a:r>
          </a:p>
          <a:p>
            <a:r>
              <a:rPr lang="en-GB" sz="1400" b="1" dirty="0">
                <a:latin typeface="Calibri" panose="020F0502020204030204" pitchFamily="34" charset="0"/>
                <a:cs typeface="Calibri" panose="020F0502020204030204" pitchFamily="34" charset="0"/>
              </a:rPr>
              <a:t>7. Integration into the Global Economy</a:t>
            </a:r>
          </a:p>
          <a:p>
            <a:r>
              <a:rPr lang="en-GB" sz="1400" dirty="0">
                <a:latin typeface="Calibri" panose="020F0502020204030204" pitchFamily="34" charset="0"/>
                <a:cs typeface="Calibri" panose="020F0502020204030204" pitchFamily="34" charset="0"/>
              </a:rPr>
              <a:t>Foreign Direct Investment (FDI): Multinational corporations established operations in Asia, bringing capital, expertise, and market access.</a:t>
            </a:r>
          </a:p>
          <a:p>
            <a:r>
              <a:rPr lang="en-GB" sz="1400" dirty="0">
                <a:latin typeface="Calibri" panose="020F0502020204030204" pitchFamily="34" charset="0"/>
                <a:cs typeface="Calibri" panose="020F0502020204030204" pitchFamily="34" charset="0"/>
              </a:rPr>
              <a:t>Trade Agreements: Many countries actively pursued bilateral and multilateral trade agreements to promote exports.</a:t>
            </a:r>
          </a:p>
          <a:p>
            <a:r>
              <a:rPr lang="en-GB" sz="1400" b="1" dirty="0">
                <a:latin typeface="Calibri" panose="020F0502020204030204" pitchFamily="34" charset="0"/>
                <a:cs typeface="Calibri" panose="020F0502020204030204" pitchFamily="34" charset="0"/>
              </a:rPr>
              <a:t>8. Demographic Dividend</a:t>
            </a:r>
          </a:p>
          <a:p>
            <a:r>
              <a:rPr lang="en-GB" sz="1400" dirty="0">
                <a:latin typeface="Calibri" panose="020F0502020204030204" pitchFamily="34" charset="0"/>
                <a:cs typeface="Calibri" panose="020F0502020204030204" pitchFamily="34" charset="0"/>
              </a:rPr>
              <a:t>Young and Growing Workforce: A demographic shift provided a large, productive </a:t>
            </a:r>
            <a:r>
              <a:rPr lang="en-GB" sz="1400" dirty="0" err="1">
                <a:latin typeface="Calibri" panose="020F0502020204030204" pitchFamily="34" charset="0"/>
                <a:cs typeface="Calibri" panose="020F0502020204030204" pitchFamily="34" charset="0"/>
              </a:rPr>
              <a:t>labor</a:t>
            </a:r>
            <a:r>
              <a:rPr lang="en-GB" sz="1400" dirty="0">
                <a:latin typeface="Calibri" panose="020F0502020204030204" pitchFamily="34" charset="0"/>
                <a:cs typeface="Calibri" panose="020F0502020204030204" pitchFamily="34" charset="0"/>
              </a:rPr>
              <a:t> force with relatively low dependency ratios.</a:t>
            </a:r>
          </a:p>
          <a:p>
            <a:r>
              <a:rPr lang="en-GB" sz="1400" dirty="0">
                <a:latin typeface="Calibri" panose="020F0502020204030204" pitchFamily="34" charset="0"/>
                <a:cs typeface="Calibri" panose="020F0502020204030204" pitchFamily="34" charset="0"/>
              </a:rPr>
              <a:t>Urbanization: Migration from rural areas to cities increased productivity and supported industrialization.</a:t>
            </a:r>
          </a:p>
          <a:p>
            <a:r>
              <a:rPr lang="en-GB" sz="1400" b="1" dirty="0">
                <a:latin typeface="Calibri" panose="020F0502020204030204" pitchFamily="34" charset="0"/>
                <a:cs typeface="Calibri" panose="020F0502020204030204" pitchFamily="34" charset="0"/>
              </a:rPr>
              <a:t>9. Cultural and Social Factors</a:t>
            </a:r>
          </a:p>
          <a:p>
            <a:r>
              <a:rPr lang="en-GB" sz="1400" dirty="0">
                <a:latin typeface="Calibri" panose="020F0502020204030204" pitchFamily="34" charset="0"/>
                <a:cs typeface="Calibri" panose="020F0502020204030204" pitchFamily="34" charset="0"/>
              </a:rPr>
              <a:t>Work Ethic and Discipline: A strong cultural emphasis on education, hard work, and community cooperation supported rapid economic transformation.</a:t>
            </a:r>
          </a:p>
          <a:p>
            <a:r>
              <a:rPr lang="en-GB" sz="1400" dirty="0">
                <a:latin typeface="Calibri" panose="020F0502020204030204" pitchFamily="34" charset="0"/>
                <a:cs typeface="Calibri" panose="020F0502020204030204" pitchFamily="34" charset="0"/>
              </a:rPr>
              <a:t>Social Cohesion: Relatively low levels of inequality in the early stages of growth helped avoid social unrest and maintained political stability.</a:t>
            </a:r>
          </a:p>
          <a:p>
            <a:r>
              <a:rPr lang="en-GB" sz="1400" b="1" dirty="0">
                <a:latin typeface="Calibri" panose="020F0502020204030204" pitchFamily="34" charset="0"/>
                <a:cs typeface="Calibri" panose="020F0502020204030204" pitchFamily="34" charset="0"/>
              </a:rPr>
              <a:t>10. Role of International Factors</a:t>
            </a:r>
          </a:p>
          <a:p>
            <a:r>
              <a:rPr lang="en-GB" sz="1400" dirty="0">
                <a:latin typeface="Calibri" panose="020F0502020204030204" pitchFamily="34" charset="0"/>
                <a:cs typeface="Calibri" panose="020F0502020204030204" pitchFamily="34" charset="0"/>
              </a:rPr>
              <a:t>U.S. Support: During the Cold War, the U.S. provided financial aid and market access to allies in Asia to counter the spread of communism.</a:t>
            </a:r>
          </a:p>
          <a:p>
            <a:r>
              <a:rPr lang="en-GB" sz="1400" dirty="0">
                <a:latin typeface="Calibri" panose="020F0502020204030204" pitchFamily="34" charset="0"/>
                <a:cs typeface="Calibri" panose="020F0502020204030204" pitchFamily="34" charset="0"/>
              </a:rPr>
              <a:t>Global Demand: Rising global demand for manufactured goods, especially from developed economies, created a </a:t>
            </a:r>
            <a:r>
              <a:rPr lang="en-GB" sz="1400" dirty="0" err="1">
                <a:latin typeface="Calibri" panose="020F0502020204030204" pitchFamily="34" charset="0"/>
                <a:cs typeface="Calibri" panose="020F0502020204030204" pitchFamily="34" charset="0"/>
              </a:rPr>
              <a:t>favorable</a:t>
            </a:r>
            <a:r>
              <a:rPr lang="en-GB" sz="1400" dirty="0">
                <a:latin typeface="Calibri" panose="020F0502020204030204" pitchFamily="34" charset="0"/>
                <a:cs typeface="Calibri" panose="020F0502020204030204" pitchFamily="34" charset="0"/>
              </a:rPr>
              <a:t> environment for export-led growth.</a:t>
            </a:r>
          </a:p>
          <a:p>
            <a:r>
              <a:rPr lang="en-GB" sz="1400" dirty="0">
                <a:latin typeface="Calibri" panose="020F0502020204030204" pitchFamily="34" charset="0"/>
                <a:cs typeface="Calibri" panose="020F0502020204030204" pitchFamily="34" charset="0"/>
              </a:rPr>
              <a:t>Key Examples of Success</a:t>
            </a:r>
          </a:p>
          <a:p>
            <a:r>
              <a:rPr lang="en-GB" sz="1400" b="1" dirty="0">
                <a:latin typeface="Calibri" panose="020F0502020204030204" pitchFamily="34" charset="0"/>
                <a:cs typeface="Calibri" panose="020F0502020204030204" pitchFamily="34" charset="0"/>
              </a:rPr>
              <a:t>Japan:</a:t>
            </a:r>
            <a:r>
              <a:rPr lang="en-GB" sz="1400" dirty="0">
                <a:latin typeface="Calibri" panose="020F0502020204030204" pitchFamily="34" charset="0"/>
                <a:cs typeface="Calibri" panose="020F0502020204030204" pitchFamily="34" charset="0"/>
              </a:rPr>
              <a:t> Became a global leader in manufacturing and technology.</a:t>
            </a:r>
          </a:p>
          <a:p>
            <a:r>
              <a:rPr lang="en-GB" sz="1400" b="1" dirty="0">
                <a:latin typeface="Calibri" panose="020F0502020204030204" pitchFamily="34" charset="0"/>
                <a:cs typeface="Calibri" panose="020F0502020204030204" pitchFamily="34" charset="0"/>
              </a:rPr>
              <a:t>South Korea</a:t>
            </a:r>
            <a:r>
              <a:rPr lang="en-GB" sz="1400" dirty="0">
                <a:latin typeface="Calibri" panose="020F0502020204030204" pitchFamily="34" charset="0"/>
                <a:cs typeface="Calibri" panose="020F0502020204030204" pitchFamily="34" charset="0"/>
              </a:rPr>
              <a:t>: Transformed into an advanced economy through heavy industries and high-tech sectors.</a:t>
            </a:r>
          </a:p>
          <a:p>
            <a:r>
              <a:rPr lang="en-GB" sz="1400" b="1" dirty="0">
                <a:latin typeface="Calibri" panose="020F0502020204030204" pitchFamily="34" charset="0"/>
                <a:cs typeface="Calibri" panose="020F0502020204030204" pitchFamily="34" charset="0"/>
              </a:rPr>
              <a:t>Taiwan:</a:t>
            </a:r>
            <a:r>
              <a:rPr lang="en-GB" sz="1400" dirty="0">
                <a:latin typeface="Calibri" panose="020F0502020204030204" pitchFamily="34" charset="0"/>
                <a:cs typeface="Calibri" panose="020F0502020204030204" pitchFamily="34" charset="0"/>
              </a:rPr>
              <a:t> Focused on small and medium-sized enterprises and technology-driven industries.</a:t>
            </a:r>
          </a:p>
          <a:p>
            <a:r>
              <a:rPr lang="en-GB" sz="1400" b="1" dirty="0">
                <a:latin typeface="Calibri" panose="020F0502020204030204" pitchFamily="34" charset="0"/>
                <a:cs typeface="Calibri" panose="020F0502020204030204" pitchFamily="34" charset="0"/>
              </a:rPr>
              <a:t>Singapore:</a:t>
            </a:r>
            <a:r>
              <a:rPr lang="en-GB" sz="1400" dirty="0">
                <a:latin typeface="Calibri" panose="020F0502020204030204" pitchFamily="34" charset="0"/>
                <a:cs typeface="Calibri" panose="020F0502020204030204" pitchFamily="34" charset="0"/>
              </a:rPr>
              <a:t> Leveraged its strategic location and openness to trade and FDI.</a:t>
            </a:r>
          </a:p>
          <a:p>
            <a:r>
              <a:rPr lang="en-GB" sz="1400" b="1" dirty="0">
                <a:latin typeface="Calibri" panose="020F0502020204030204" pitchFamily="34" charset="0"/>
                <a:cs typeface="Calibri" panose="020F0502020204030204" pitchFamily="34" charset="0"/>
              </a:rPr>
              <a:t>Hong Kong: </a:t>
            </a:r>
            <a:r>
              <a:rPr lang="en-GB" sz="1400" dirty="0">
                <a:latin typeface="Calibri" panose="020F0502020204030204" pitchFamily="34" charset="0"/>
                <a:cs typeface="Calibri" panose="020F0502020204030204" pitchFamily="34" charset="0"/>
              </a:rPr>
              <a:t>Thrived as a financial and trading hub.</a:t>
            </a:r>
          </a:p>
          <a:p>
            <a:r>
              <a:rPr lang="en-GB" sz="1400" dirty="0">
                <a:latin typeface="Calibri" panose="020F0502020204030204" pitchFamily="34" charset="0"/>
                <a:cs typeface="Calibri" panose="020F0502020204030204" pitchFamily="34" charset="0"/>
              </a:rPr>
              <a:t>The Asian Miracle was not without challenges, but its success is a testament to the effective combination of policies, institutional strength, and global integration. This model became an inspiration for other developing economies.</a:t>
            </a:r>
          </a:p>
        </p:txBody>
      </p:sp>
    </p:spTree>
    <p:extLst>
      <p:ext uri="{BB962C8B-B14F-4D97-AF65-F5344CB8AC3E}">
        <p14:creationId xmlns:p14="http://schemas.microsoft.com/office/powerpoint/2010/main" val="8788664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52796-65D5-3A89-A3D3-08F7ABEC4B9A}"/>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AF9724E6-9B17-2EEA-1365-471B318CA8EA}"/>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ttangolo 2">
            <a:extLst>
              <a:ext uri="{FF2B5EF4-FFF2-40B4-BE49-F238E27FC236}">
                <a16:creationId xmlns:a16="http://schemas.microsoft.com/office/drawing/2014/main" id="{5685D11B-4811-E541-38A4-B1BB577621F0}"/>
              </a:ext>
            </a:extLst>
          </p:cNvPr>
          <p:cNvSpPr/>
          <p:nvPr/>
        </p:nvSpPr>
        <p:spPr>
          <a:xfrm>
            <a:off x="378314" y="827873"/>
            <a:ext cx="11356486" cy="77536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asellaDiTesto 14">
            <a:extLst>
              <a:ext uri="{FF2B5EF4-FFF2-40B4-BE49-F238E27FC236}">
                <a16:creationId xmlns:a16="http://schemas.microsoft.com/office/drawing/2014/main" id="{4C7248B9-B646-B237-3E02-B9247DAB5AA0}"/>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EEA29E69-82C1-CBBD-4844-2E1F9B979D3B}"/>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4E6AA48D-184D-5E08-C5D3-8A2742A846E6}"/>
              </a:ext>
            </a:extLst>
          </p:cNvPr>
          <p:cNvSpPr txBox="1"/>
          <p:nvPr/>
        </p:nvSpPr>
        <p:spPr>
          <a:xfrm>
            <a:off x="3310797" y="5051"/>
            <a:ext cx="4627678"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(1997 – 1997) </a:t>
            </a:r>
          </a:p>
        </p:txBody>
      </p:sp>
      <p:sp>
        <p:nvSpPr>
          <p:cNvPr id="2" name="Rettangolo 1">
            <a:extLst>
              <a:ext uri="{FF2B5EF4-FFF2-40B4-BE49-F238E27FC236}">
                <a16:creationId xmlns:a16="http://schemas.microsoft.com/office/drawing/2014/main" id="{74419431-BC9E-15C7-4B07-27C6DB2A114C}"/>
              </a:ext>
            </a:extLst>
          </p:cNvPr>
          <p:cNvSpPr/>
          <p:nvPr/>
        </p:nvSpPr>
        <p:spPr>
          <a:xfrm>
            <a:off x="287321" y="1577007"/>
            <a:ext cx="11617352" cy="4453120"/>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4" name="CasellaDiTesto 3">
            <a:extLst>
              <a:ext uri="{FF2B5EF4-FFF2-40B4-BE49-F238E27FC236}">
                <a16:creationId xmlns:a16="http://schemas.microsoft.com/office/drawing/2014/main" id="{9E7EC065-2699-6029-FF8F-C6C1F8EB476C}"/>
              </a:ext>
            </a:extLst>
          </p:cNvPr>
          <p:cNvSpPr txBox="1"/>
          <p:nvPr/>
        </p:nvSpPr>
        <p:spPr>
          <a:xfrm>
            <a:off x="487644" y="663515"/>
            <a:ext cx="11477418" cy="738664"/>
          </a:xfrm>
          <a:prstGeom prst="rect">
            <a:avLst/>
          </a:prstGeom>
          <a:noFill/>
        </p:spPr>
        <p:txBody>
          <a:bodyPr wrap="square" rtlCol="0">
            <a:spAutoFit/>
          </a:bodyPr>
          <a:lstStyle/>
          <a:p>
            <a:endParaRPr lang="en-GB" sz="1400" dirty="0">
              <a:latin typeface="Calibri" panose="020F0502020204030204" pitchFamily="34" charset="0"/>
              <a:cs typeface="Calibri" panose="020F0502020204030204" pitchFamily="34" charset="0"/>
            </a:endParaRPr>
          </a:p>
          <a:p>
            <a:r>
              <a:rPr lang="en-GB" sz="1400" b="1" dirty="0">
                <a:solidFill>
                  <a:schemeClr val="bg1"/>
                </a:solidFill>
                <a:latin typeface="Calibri" panose="020F0502020204030204" pitchFamily="34" charset="0"/>
                <a:cs typeface="Calibri" panose="020F0502020204030204" pitchFamily="34" charset="0"/>
              </a:rPr>
              <a:t>As it turned out, in 1997 Asian economies did indeed experience a severe financial crisis. And with the benefit of hindsight, several weaknesses in their economic structures— some shared by Latin American countries that had gone through crises—became apparent. </a:t>
            </a:r>
          </a:p>
        </p:txBody>
      </p:sp>
      <p:sp>
        <p:nvSpPr>
          <p:cNvPr id="5" name="CasellaDiTesto 4">
            <a:extLst>
              <a:ext uri="{FF2B5EF4-FFF2-40B4-BE49-F238E27FC236}">
                <a16:creationId xmlns:a16="http://schemas.microsoft.com/office/drawing/2014/main" id="{5E4BBB65-949A-12B3-44A2-39A138CBF2D4}"/>
              </a:ext>
            </a:extLst>
          </p:cNvPr>
          <p:cNvSpPr txBox="1"/>
          <p:nvPr/>
        </p:nvSpPr>
        <p:spPr>
          <a:xfrm>
            <a:off x="378314" y="1603241"/>
            <a:ext cx="11607537" cy="4185761"/>
          </a:xfrm>
          <a:prstGeom prst="rect">
            <a:avLst/>
          </a:prstGeom>
          <a:noFill/>
        </p:spPr>
        <p:txBody>
          <a:bodyPr wrap="none" rtlCol="0">
            <a:spAutoFit/>
          </a:bodyPr>
          <a:lstStyle/>
          <a:p>
            <a:r>
              <a:rPr lang="en-GB" sz="1400" dirty="0">
                <a:latin typeface="Calibri" panose="020F0502020204030204" pitchFamily="34" charset="0"/>
                <a:cs typeface="Calibri" panose="020F0502020204030204" pitchFamily="34" charset="0"/>
              </a:rPr>
              <a:t>The 1997 Asian Financial Crisis was triggered by a combination of economic, financial, and structural factors. Below is an in-depth look at the primary causes:</a:t>
            </a:r>
          </a:p>
          <a:p>
            <a:endParaRPr lang="en-GB" sz="1400" dirty="0">
              <a:latin typeface="Calibri" panose="020F0502020204030204" pitchFamily="34" charset="0"/>
              <a:cs typeface="Calibri" panose="020F0502020204030204" pitchFamily="34" charset="0"/>
            </a:endParaRPr>
          </a:p>
          <a:p>
            <a:r>
              <a:rPr lang="en-GB" sz="1400" b="1" dirty="0">
                <a:latin typeface="Calibri" panose="020F0502020204030204" pitchFamily="34" charset="0"/>
                <a:cs typeface="Calibri" panose="020F0502020204030204" pitchFamily="34" charset="0"/>
              </a:rPr>
              <a:t>1. Overreliance on Short-Term Foreign Borrowing</a:t>
            </a:r>
          </a:p>
          <a:p>
            <a:r>
              <a:rPr lang="en-GB" sz="1400" dirty="0">
                <a:latin typeface="Calibri" panose="020F0502020204030204" pitchFamily="34" charset="0"/>
                <a:cs typeface="Calibri" panose="020F0502020204030204" pitchFamily="34" charset="0"/>
              </a:rPr>
              <a:t>Many Southeast Asian countries borrowed heavily from international markets, often in short-term loans denominated in U.S. dollars.</a:t>
            </a:r>
          </a:p>
          <a:p>
            <a:r>
              <a:rPr lang="en-GB" sz="1400" dirty="0">
                <a:latin typeface="Calibri" panose="020F0502020204030204" pitchFamily="34" charset="0"/>
                <a:cs typeface="Calibri" panose="020F0502020204030204" pitchFamily="34" charset="0"/>
              </a:rPr>
              <a:t>This created a currency mismatch: revenues were in local currencies, while debt repayment obligations were in U.S. dollars.</a:t>
            </a:r>
          </a:p>
          <a:p>
            <a:r>
              <a:rPr lang="en-GB" sz="1400" dirty="0">
                <a:latin typeface="Calibri" panose="020F0502020204030204" pitchFamily="34" charset="0"/>
                <a:cs typeface="Calibri" panose="020F0502020204030204" pitchFamily="34" charset="0"/>
              </a:rPr>
              <a:t>When confidence waned and local currencies depreciated, debt servicing costs soared, leading to defaults.</a:t>
            </a:r>
          </a:p>
          <a:p>
            <a:r>
              <a:rPr lang="en-GB" sz="1400" b="1" dirty="0">
                <a:latin typeface="Calibri" panose="020F0502020204030204" pitchFamily="34" charset="0"/>
                <a:cs typeface="Calibri" panose="020F0502020204030204" pitchFamily="34" charset="0"/>
              </a:rPr>
              <a:t>2. Fixed Exchange Rate Policies</a:t>
            </a:r>
          </a:p>
          <a:p>
            <a:r>
              <a:rPr lang="en-GB" sz="1400" dirty="0">
                <a:latin typeface="Calibri" panose="020F0502020204030204" pitchFamily="34" charset="0"/>
                <a:cs typeface="Calibri" panose="020F0502020204030204" pitchFamily="34" charset="0"/>
              </a:rPr>
              <a:t>Several countries (e.g., Thailand, Indonesia, Malaysia) pegged their currencies to the U.S. dollar to promote stability and attract foreign investment.</a:t>
            </a:r>
          </a:p>
          <a:p>
            <a:r>
              <a:rPr lang="en-GB" sz="1400" dirty="0">
                <a:latin typeface="Calibri" panose="020F0502020204030204" pitchFamily="34" charset="0"/>
                <a:cs typeface="Calibri" panose="020F0502020204030204" pitchFamily="34" charset="0"/>
              </a:rPr>
              <a:t>As the U.S. dollar strengthened in the mid-1990s, these pegged currencies became overvalued, hurting export competitiveness.</a:t>
            </a:r>
          </a:p>
          <a:p>
            <a:r>
              <a:rPr lang="en-GB" sz="1400" dirty="0">
                <a:latin typeface="Calibri" panose="020F0502020204030204" pitchFamily="34" charset="0"/>
                <a:cs typeface="Calibri" panose="020F0502020204030204" pitchFamily="34" charset="0"/>
              </a:rPr>
              <a:t>Speculative attacks on these currencies further pressured central banks to defend their pegs, depleting foreign reserves.</a:t>
            </a:r>
          </a:p>
          <a:p>
            <a:r>
              <a:rPr lang="en-GB" sz="1400" b="1" dirty="0">
                <a:latin typeface="Calibri" panose="020F0502020204030204" pitchFamily="34" charset="0"/>
                <a:cs typeface="Calibri" panose="020F0502020204030204" pitchFamily="34" charset="0"/>
              </a:rPr>
              <a:t>3. Speculative Bubbles in Asset Markets</a:t>
            </a:r>
          </a:p>
          <a:p>
            <a:r>
              <a:rPr lang="en-GB" sz="1400" dirty="0">
                <a:latin typeface="Calibri" panose="020F0502020204030204" pitchFamily="34" charset="0"/>
                <a:cs typeface="Calibri" panose="020F0502020204030204" pitchFamily="34" charset="0"/>
              </a:rPr>
              <a:t>The region experienced rapid economic growth during the early 1990s, leading to excessive investment in real estate and stock markets.</a:t>
            </a:r>
          </a:p>
          <a:p>
            <a:r>
              <a:rPr lang="en-GB" sz="1400" dirty="0">
                <a:latin typeface="Calibri" panose="020F0502020204030204" pitchFamily="34" charset="0"/>
                <a:cs typeface="Calibri" panose="020F0502020204030204" pitchFamily="34" charset="0"/>
              </a:rPr>
              <a:t>These sectors became overheated, with prices rising beyond sustainable levels.</a:t>
            </a:r>
          </a:p>
          <a:p>
            <a:r>
              <a:rPr lang="en-GB" sz="1400" dirty="0">
                <a:latin typeface="Calibri" panose="020F0502020204030204" pitchFamily="34" charset="0"/>
                <a:cs typeface="Calibri" panose="020F0502020204030204" pitchFamily="34" charset="0"/>
              </a:rPr>
              <a:t>When the bubbles burst, asset values plummeted, undermining investor confidence.</a:t>
            </a:r>
          </a:p>
          <a:p>
            <a:r>
              <a:rPr lang="en-GB" sz="1400" b="1" dirty="0">
                <a:latin typeface="Calibri" panose="020F0502020204030204" pitchFamily="34" charset="0"/>
                <a:cs typeface="Calibri" panose="020F0502020204030204" pitchFamily="34" charset="0"/>
              </a:rPr>
              <a:t>4. Weaknesses in Financial Systems</a:t>
            </a:r>
          </a:p>
          <a:p>
            <a:r>
              <a:rPr lang="en-GB" sz="1400" dirty="0">
                <a:latin typeface="Calibri" panose="020F0502020204030204" pitchFamily="34" charset="0"/>
                <a:cs typeface="Calibri" panose="020F0502020204030204" pitchFamily="34" charset="0"/>
              </a:rPr>
              <a:t>Banks and financial institutions engaged in reckless lending, often to politically connected entities or risky ventures.</a:t>
            </a:r>
          </a:p>
          <a:p>
            <a:r>
              <a:rPr lang="en-GB" sz="1400" dirty="0">
                <a:latin typeface="Calibri" panose="020F0502020204030204" pitchFamily="34" charset="0"/>
                <a:cs typeface="Calibri" panose="020F0502020204030204" pitchFamily="34" charset="0"/>
              </a:rPr>
              <a:t>Regulatory frameworks were weak, and there was a lack of oversight and prudential measures to manage risks.</a:t>
            </a:r>
          </a:p>
          <a:p>
            <a:r>
              <a:rPr lang="en-GB" sz="1400" dirty="0">
                <a:latin typeface="Calibri" panose="020F0502020204030204" pitchFamily="34" charset="0"/>
                <a:cs typeface="Calibri" panose="020F0502020204030204" pitchFamily="34" charset="0"/>
              </a:rPr>
              <a:t>Non-performing loans surged as the economic downturn deepened, exacerbating banking crises.</a:t>
            </a:r>
          </a:p>
          <a:p>
            <a:endParaRPr lang="en-GB" sz="1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51328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EC539-2515-A02E-9F08-576498EDE20A}"/>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BCCE05CD-532E-4790-1E17-055515207E30}"/>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46266A18-517A-265C-0C73-5F2D432C2F3E}"/>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E72C2508-665E-FFE9-D93D-C4E0F16DA657}"/>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704C3E0-F1CA-0A25-232E-DB8FCBC4AB2D}"/>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a:t>
            </a:r>
          </a:p>
        </p:txBody>
      </p:sp>
      <p:sp>
        <p:nvSpPr>
          <p:cNvPr id="2" name="Rettangolo 1">
            <a:extLst>
              <a:ext uri="{FF2B5EF4-FFF2-40B4-BE49-F238E27FC236}">
                <a16:creationId xmlns:a16="http://schemas.microsoft.com/office/drawing/2014/main" id="{7443053D-3B69-CA27-28EB-C22E841195D0}"/>
              </a:ext>
            </a:extLst>
          </p:cNvPr>
          <p:cNvSpPr/>
          <p:nvPr/>
        </p:nvSpPr>
        <p:spPr>
          <a:xfrm>
            <a:off x="287321" y="842403"/>
            <a:ext cx="11617352" cy="518772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5" name="CasellaDiTesto 4">
            <a:extLst>
              <a:ext uri="{FF2B5EF4-FFF2-40B4-BE49-F238E27FC236}">
                <a16:creationId xmlns:a16="http://schemas.microsoft.com/office/drawing/2014/main" id="{718E841B-71AA-25DD-0648-DE1DF485899F}"/>
              </a:ext>
            </a:extLst>
          </p:cNvPr>
          <p:cNvSpPr txBox="1"/>
          <p:nvPr/>
        </p:nvSpPr>
        <p:spPr>
          <a:xfrm>
            <a:off x="368375" y="966371"/>
            <a:ext cx="11586588" cy="3323987"/>
          </a:xfrm>
          <a:prstGeom prst="rect">
            <a:avLst/>
          </a:prstGeom>
          <a:noFill/>
        </p:spPr>
        <p:txBody>
          <a:bodyPr wrap="square" rtlCol="0">
            <a:spAutoFit/>
          </a:bodyPr>
          <a:lstStyle/>
          <a:p>
            <a:r>
              <a:rPr lang="en-GB" sz="1400" b="1" dirty="0">
                <a:latin typeface="Calibri" panose="020F0502020204030204" pitchFamily="34" charset="0"/>
                <a:cs typeface="Calibri" panose="020F0502020204030204" pitchFamily="34" charset="0"/>
              </a:rPr>
              <a:t>5. External Economic Shocks</a:t>
            </a:r>
          </a:p>
          <a:p>
            <a:r>
              <a:rPr lang="en-GB" sz="1400" dirty="0">
                <a:latin typeface="Calibri" panose="020F0502020204030204" pitchFamily="34" charset="0"/>
                <a:cs typeface="Calibri" panose="020F0502020204030204" pitchFamily="34" charset="0"/>
              </a:rPr>
              <a:t>In 1995, the Mexican Peso Crisis triggered concerns about financial vulnerabilities in emerging markets, prompting investors to scrutinize Southeast Asia.</a:t>
            </a:r>
          </a:p>
          <a:p>
            <a:r>
              <a:rPr lang="en-GB" sz="1400" dirty="0">
                <a:latin typeface="Calibri" panose="020F0502020204030204" pitchFamily="34" charset="0"/>
                <a:cs typeface="Calibri" panose="020F0502020204030204" pitchFamily="34" charset="0"/>
              </a:rPr>
              <a:t>The U.S. Federal Reserve's tightening of monetary policy in the mid-1990s strengthened the dollar, putting pressure on Asian currencies.</a:t>
            </a:r>
          </a:p>
          <a:p>
            <a:r>
              <a:rPr lang="en-GB" sz="1400" b="1" dirty="0">
                <a:latin typeface="Calibri" panose="020F0502020204030204" pitchFamily="34" charset="0"/>
                <a:cs typeface="Calibri" panose="020F0502020204030204" pitchFamily="34" charset="0"/>
              </a:rPr>
              <a:t>6. Loss of Investor Confidence</a:t>
            </a:r>
          </a:p>
          <a:p>
            <a:r>
              <a:rPr lang="en-GB" sz="1400" dirty="0">
                <a:latin typeface="Calibri" panose="020F0502020204030204" pitchFamily="34" charset="0"/>
                <a:cs typeface="Calibri" panose="020F0502020204030204" pitchFamily="34" charset="0"/>
              </a:rPr>
              <a:t>As concerns about economic fundamentals grew, foreign investors began withdrawing capital from the region, triggering massive capital flight.</a:t>
            </a:r>
          </a:p>
          <a:p>
            <a:r>
              <a:rPr lang="en-GB" sz="1400" dirty="0">
                <a:latin typeface="Calibri" panose="020F0502020204030204" pitchFamily="34" charset="0"/>
                <a:cs typeface="Calibri" panose="020F0502020204030204" pitchFamily="34" charset="0"/>
              </a:rPr>
              <a:t>This outflow of funds led to liquidity shortages, currency collapses, and stock market crashes.</a:t>
            </a:r>
          </a:p>
          <a:p>
            <a:r>
              <a:rPr lang="en-GB" sz="1400" b="1" dirty="0">
                <a:latin typeface="Calibri" panose="020F0502020204030204" pitchFamily="34" charset="0"/>
                <a:cs typeface="Calibri" panose="020F0502020204030204" pitchFamily="34" charset="0"/>
              </a:rPr>
              <a:t>7. Contagion Effect</a:t>
            </a:r>
          </a:p>
          <a:p>
            <a:r>
              <a:rPr lang="en-GB" sz="1400" dirty="0">
                <a:latin typeface="Calibri" panose="020F0502020204030204" pitchFamily="34" charset="0"/>
                <a:cs typeface="Calibri" panose="020F0502020204030204" pitchFamily="34" charset="0"/>
              </a:rPr>
              <a:t>The crisis in Thailand spread quickly to other countries due to interconnected trade and financial markets.</a:t>
            </a:r>
          </a:p>
          <a:p>
            <a:r>
              <a:rPr lang="en-GB" sz="1400" dirty="0">
                <a:latin typeface="Calibri" panose="020F0502020204030204" pitchFamily="34" charset="0"/>
                <a:cs typeface="Calibri" panose="020F0502020204030204" pitchFamily="34" charset="0"/>
              </a:rPr>
              <a:t>Investors, fearing a domino effect, began withdrawing funds from other Asian economies, amplifying the crisis.</a:t>
            </a:r>
          </a:p>
          <a:p>
            <a:r>
              <a:rPr lang="en-GB" sz="1400" b="1" dirty="0">
                <a:latin typeface="Calibri" panose="020F0502020204030204" pitchFamily="34" charset="0"/>
                <a:cs typeface="Calibri" panose="020F0502020204030204" pitchFamily="34" charset="0"/>
              </a:rPr>
              <a:t>8. Inadequate Policy Responses</a:t>
            </a:r>
          </a:p>
          <a:p>
            <a:r>
              <a:rPr lang="en-GB" sz="1400" dirty="0">
                <a:latin typeface="Calibri" panose="020F0502020204030204" pitchFamily="34" charset="0"/>
                <a:cs typeface="Calibri" panose="020F0502020204030204" pitchFamily="34" charset="0"/>
              </a:rPr>
              <a:t>Governments initially attempted to defend their currencies by using foreign exchange reserves and raising interest rates, but these measures often worsened the situation.</a:t>
            </a:r>
          </a:p>
          <a:p>
            <a:r>
              <a:rPr lang="en-GB" sz="1400" dirty="0">
                <a:latin typeface="Calibri" panose="020F0502020204030204" pitchFamily="34" charset="0"/>
                <a:cs typeface="Calibri" panose="020F0502020204030204" pitchFamily="34" charset="0"/>
              </a:rPr>
              <a:t>Delayed or inconsistent responses to structural problems (e.g., banking reform) further undermined confidence.</a:t>
            </a:r>
          </a:p>
          <a:p>
            <a:r>
              <a:rPr lang="en-GB" sz="1400" dirty="0">
                <a:latin typeface="Calibri" panose="020F0502020204030204" pitchFamily="34" charset="0"/>
                <a:cs typeface="Calibri" panose="020F0502020204030204" pitchFamily="34" charset="0"/>
              </a:rPr>
              <a:t>These factors collectively created a perfect storm, leading to one of the most severe economic crises in modern history. It highlighted the importance of sound economic policies, robust financial regulation, and the dangers of excessive reliance on short-term external debt.</a:t>
            </a:r>
          </a:p>
        </p:txBody>
      </p:sp>
    </p:spTree>
    <p:extLst>
      <p:ext uri="{BB962C8B-B14F-4D97-AF65-F5344CB8AC3E}">
        <p14:creationId xmlns:p14="http://schemas.microsoft.com/office/powerpoint/2010/main" val="8542441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8D86B-0C3B-096F-AB0C-858407CC811B}"/>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4882DBC3-D6AB-81BB-889F-EB8E48AD9040}"/>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9FAC0E31-24C8-1376-FC92-161AABA6E439}"/>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4D43CF31-1175-1156-7686-B57626853CD2}"/>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C1050604-3DCC-8CFA-0716-B85BAAF6509E}"/>
              </a:ext>
            </a:extLst>
          </p:cNvPr>
          <p:cNvSpPr txBox="1"/>
          <p:nvPr/>
        </p:nvSpPr>
        <p:spPr>
          <a:xfrm>
            <a:off x="3258701" y="5051"/>
            <a:ext cx="4731873"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(1097 – 1988) </a:t>
            </a:r>
          </a:p>
        </p:txBody>
      </p:sp>
      <p:sp>
        <p:nvSpPr>
          <p:cNvPr id="2" name="Rettangolo 1">
            <a:extLst>
              <a:ext uri="{FF2B5EF4-FFF2-40B4-BE49-F238E27FC236}">
                <a16:creationId xmlns:a16="http://schemas.microsoft.com/office/drawing/2014/main" id="{80A13BB4-5D9C-58C0-BC9A-254893E1BF79}"/>
              </a:ext>
            </a:extLst>
          </p:cNvPr>
          <p:cNvSpPr/>
          <p:nvPr/>
        </p:nvSpPr>
        <p:spPr>
          <a:xfrm>
            <a:off x="287321" y="842403"/>
            <a:ext cx="11617352" cy="518772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5" name="CasellaDiTesto 4">
            <a:extLst>
              <a:ext uri="{FF2B5EF4-FFF2-40B4-BE49-F238E27FC236}">
                <a16:creationId xmlns:a16="http://schemas.microsoft.com/office/drawing/2014/main" id="{8804E29D-6D98-18EC-0522-005A86F6BF59}"/>
              </a:ext>
            </a:extLst>
          </p:cNvPr>
          <p:cNvSpPr txBox="1"/>
          <p:nvPr/>
        </p:nvSpPr>
        <p:spPr>
          <a:xfrm>
            <a:off x="448961" y="1120260"/>
            <a:ext cx="11586588" cy="4401205"/>
          </a:xfrm>
          <a:prstGeom prst="rect">
            <a:avLst/>
          </a:prstGeom>
          <a:noFill/>
        </p:spPr>
        <p:txBody>
          <a:bodyPr wrap="square" rtlCol="0">
            <a:spAutoFit/>
          </a:bodyPr>
          <a:lstStyle/>
          <a:p>
            <a:pPr algn="ctr"/>
            <a:r>
              <a:rPr lang="it-IT" sz="1400" b="1" i="0" u="none" strike="noStrike" dirty="0">
                <a:solidFill>
                  <a:srgbClr val="000000"/>
                </a:solidFill>
                <a:effectLst/>
              </a:rPr>
              <a:t>Timeline of Events</a:t>
            </a:r>
          </a:p>
          <a:p>
            <a:pPr algn="l">
              <a:buFont typeface="+mj-lt"/>
              <a:buAutoNum type="arabicPeriod"/>
            </a:pPr>
            <a:r>
              <a:rPr lang="it-IT" sz="1400" b="1" i="0" u="none" strike="noStrike" dirty="0">
                <a:solidFill>
                  <a:srgbClr val="000000"/>
                </a:solidFill>
                <a:effectLst/>
              </a:rPr>
              <a:t>Trigger (</a:t>
            </a:r>
            <a:r>
              <a:rPr lang="it-IT" sz="1400" b="1" i="0" u="none" strike="noStrike" dirty="0" err="1">
                <a:solidFill>
                  <a:srgbClr val="000000"/>
                </a:solidFill>
                <a:effectLst/>
              </a:rPr>
              <a:t>July</a:t>
            </a:r>
            <a:r>
              <a:rPr lang="it-IT" sz="1400" b="1" i="0" u="none" strike="noStrike" dirty="0">
                <a:solidFill>
                  <a:srgbClr val="000000"/>
                </a:solidFill>
                <a:effectLst/>
              </a:rPr>
              <a:t> 1997):</a:t>
            </a:r>
          </a:p>
          <a:p>
            <a:pPr algn="l">
              <a:buFont typeface="+mj-lt"/>
              <a:buAutoNum type="arabicPeriod"/>
            </a:pPr>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a:solidFill>
                  <a:srgbClr val="000000"/>
                </a:solidFill>
                <a:effectLst/>
              </a:rPr>
              <a:t>The </a:t>
            </a:r>
            <a:r>
              <a:rPr lang="it-IT" sz="1400" b="0" i="0" u="none" strike="noStrike" dirty="0" err="1">
                <a:solidFill>
                  <a:srgbClr val="000000"/>
                </a:solidFill>
                <a:effectLst/>
              </a:rPr>
              <a:t>crisis</a:t>
            </a:r>
            <a:r>
              <a:rPr lang="it-IT" sz="1400" b="0" i="0" u="none" strike="noStrike" dirty="0">
                <a:solidFill>
                  <a:srgbClr val="000000"/>
                </a:solidFill>
                <a:effectLst/>
              </a:rPr>
              <a:t> </a:t>
            </a:r>
            <a:r>
              <a:rPr lang="it-IT" sz="1400" b="0" i="0" u="none" strike="noStrike" dirty="0" err="1">
                <a:solidFill>
                  <a:srgbClr val="000000"/>
                </a:solidFill>
                <a:effectLst/>
              </a:rPr>
              <a:t>began</a:t>
            </a:r>
            <a:r>
              <a:rPr lang="it-IT" sz="1400" b="0" i="0" u="none" strike="noStrike" dirty="0">
                <a:solidFill>
                  <a:srgbClr val="000000"/>
                </a:solidFill>
                <a:effectLst/>
              </a:rPr>
              <a:t> </a:t>
            </a:r>
            <a:r>
              <a:rPr lang="it-IT" sz="1400" b="0" i="0" u="none" strike="noStrike" dirty="0" err="1">
                <a:solidFill>
                  <a:srgbClr val="000000"/>
                </a:solidFill>
                <a:effectLst/>
              </a:rPr>
              <a:t>when</a:t>
            </a:r>
            <a:r>
              <a:rPr lang="it-IT" sz="1400" b="0" i="0" u="none" strike="noStrike" dirty="0">
                <a:solidFill>
                  <a:srgbClr val="000000"/>
                </a:solidFill>
                <a:effectLst/>
              </a:rPr>
              <a:t> </a:t>
            </a:r>
            <a:r>
              <a:rPr lang="it-IT" sz="1400" b="0" i="0" u="none" strike="noStrike" dirty="0" err="1">
                <a:solidFill>
                  <a:srgbClr val="000000"/>
                </a:solidFill>
                <a:effectLst/>
              </a:rPr>
              <a:t>Thailand’s</a:t>
            </a:r>
            <a:r>
              <a:rPr lang="it-IT" sz="1400" b="0" i="0" u="none" strike="noStrike" dirty="0">
                <a:solidFill>
                  <a:srgbClr val="000000"/>
                </a:solidFill>
                <a:effectLst/>
              </a:rPr>
              <a:t> </a:t>
            </a:r>
            <a:r>
              <a:rPr lang="it-IT" sz="1400" b="0" i="0" u="none" strike="noStrike" dirty="0" err="1">
                <a:solidFill>
                  <a:srgbClr val="000000"/>
                </a:solidFill>
                <a:effectLst/>
              </a:rPr>
              <a:t>currency</a:t>
            </a:r>
            <a:r>
              <a:rPr lang="it-IT" sz="1400" b="0" i="0" u="none" strike="noStrike" dirty="0">
                <a:solidFill>
                  <a:srgbClr val="000000"/>
                </a:solidFill>
                <a:effectLst/>
              </a:rPr>
              <a:t>, the </a:t>
            </a:r>
            <a:r>
              <a:rPr lang="it-IT" sz="1400" b="1" i="0" u="none" strike="noStrike" dirty="0">
                <a:solidFill>
                  <a:srgbClr val="000000"/>
                </a:solidFill>
                <a:effectLst/>
              </a:rPr>
              <a:t>baht</a:t>
            </a:r>
            <a:r>
              <a:rPr lang="it-IT" sz="1400" b="0" i="0" u="none" strike="noStrike" dirty="0">
                <a:solidFill>
                  <a:srgbClr val="000000"/>
                </a:solidFill>
                <a:effectLst/>
              </a:rPr>
              <a:t>, </a:t>
            </a:r>
            <a:r>
              <a:rPr lang="it-IT" sz="1400" b="0" i="0" u="none" strike="noStrike" dirty="0" err="1">
                <a:solidFill>
                  <a:srgbClr val="000000"/>
                </a:solidFill>
                <a:effectLst/>
              </a:rPr>
              <a:t>collapsed</a:t>
            </a:r>
            <a:r>
              <a:rPr lang="it-IT" sz="1400" b="0" i="0" u="none" strike="noStrike" dirty="0">
                <a:solidFill>
                  <a:srgbClr val="000000"/>
                </a:solidFill>
                <a:effectLst/>
              </a:rPr>
              <a:t> after the government </a:t>
            </a:r>
            <a:r>
              <a:rPr lang="it-IT" sz="1400" b="0" i="0" u="none" strike="noStrike" dirty="0" err="1">
                <a:solidFill>
                  <a:srgbClr val="000000"/>
                </a:solidFill>
                <a:effectLst/>
              </a:rPr>
              <a:t>was</a:t>
            </a:r>
            <a:r>
              <a:rPr lang="it-IT" sz="1400" b="0" i="0" u="none" strike="noStrike" dirty="0">
                <a:solidFill>
                  <a:srgbClr val="000000"/>
                </a:solidFill>
                <a:effectLst/>
              </a:rPr>
              <a:t> </a:t>
            </a:r>
            <a:r>
              <a:rPr lang="it-IT" sz="1400" b="0" i="0" u="none" strike="noStrike" dirty="0" err="1">
                <a:solidFill>
                  <a:srgbClr val="000000"/>
                </a:solidFill>
                <a:effectLst/>
              </a:rPr>
              <a:t>forced</a:t>
            </a:r>
            <a:r>
              <a:rPr lang="it-IT" sz="1400" b="0" i="0" u="none" strike="noStrike" dirty="0">
                <a:solidFill>
                  <a:srgbClr val="000000"/>
                </a:solidFill>
                <a:effectLst/>
              </a:rPr>
              <a:t> to float </a:t>
            </a:r>
            <a:r>
              <a:rPr lang="it-IT" sz="1400" b="0" i="0" u="none" strike="noStrike" dirty="0" err="1">
                <a:solidFill>
                  <a:srgbClr val="000000"/>
                </a:solidFill>
                <a:effectLst/>
              </a:rPr>
              <a:t>it</a:t>
            </a:r>
            <a:r>
              <a:rPr lang="it-IT" sz="1400" b="0" i="0" u="none" strike="noStrike" dirty="0">
                <a:solidFill>
                  <a:srgbClr val="000000"/>
                </a:solidFill>
                <a:effectLst/>
              </a:rPr>
              <a:t> due to speculative </a:t>
            </a:r>
            <a:r>
              <a:rPr lang="it-IT" sz="1400" b="0" i="0" u="none" strike="noStrike" dirty="0" err="1">
                <a:solidFill>
                  <a:srgbClr val="000000"/>
                </a:solidFill>
                <a:effectLst/>
              </a:rPr>
              <a:t>attacks</a:t>
            </a:r>
            <a:r>
              <a:rPr lang="it-IT" sz="1400" b="0" i="0" u="none" strike="noStrike" dirty="0">
                <a:solidFill>
                  <a:srgbClr val="000000"/>
                </a:solidFill>
                <a:effectLst/>
              </a:rPr>
              <a:t> and </a:t>
            </a:r>
            <a:r>
              <a:rPr lang="it-IT" sz="1400" b="0" i="0" u="none" strike="noStrike" dirty="0" err="1">
                <a:solidFill>
                  <a:srgbClr val="000000"/>
                </a:solidFill>
                <a:effectLst/>
              </a:rPr>
              <a:t>dwindling</a:t>
            </a:r>
            <a:r>
              <a:rPr lang="it-IT" sz="1400" b="0" i="0" u="none" strike="noStrike" dirty="0">
                <a:solidFill>
                  <a:srgbClr val="000000"/>
                </a:solidFill>
                <a:effectLst/>
              </a:rPr>
              <a:t> </a:t>
            </a:r>
            <a:r>
              <a:rPr lang="it-IT" sz="1400" b="0" i="0" u="none" strike="noStrike" dirty="0" err="1">
                <a:solidFill>
                  <a:srgbClr val="000000"/>
                </a:solidFill>
                <a:effectLst/>
              </a:rPr>
              <a:t>foreign</a:t>
            </a:r>
            <a:r>
              <a:rPr lang="it-IT" sz="1400" b="0" i="0" u="none" strike="noStrike" dirty="0">
                <a:solidFill>
                  <a:srgbClr val="000000"/>
                </a:solidFill>
                <a:effectLst/>
              </a:rPr>
              <a:t> </a:t>
            </a:r>
            <a:r>
              <a:rPr lang="it-IT" sz="1400" b="0" i="0" u="none" strike="noStrike" dirty="0" err="1">
                <a:solidFill>
                  <a:srgbClr val="000000"/>
                </a:solidFill>
                <a:effectLst/>
              </a:rPr>
              <a:t>reserves</a:t>
            </a:r>
            <a:r>
              <a:rPr lang="it-IT" sz="1400" b="0" i="0" u="none" strike="noStrike" dirty="0">
                <a:solidFill>
                  <a:srgbClr val="000000"/>
                </a:solidFill>
                <a:effectLst/>
              </a:rPr>
              <a:t>.</a:t>
            </a:r>
          </a:p>
          <a:p>
            <a:pPr marL="742950" lvl="1" indent="-285750" algn="l">
              <a:buFont typeface="Arial" panose="020B0604020202020204" pitchFamily="34" charset="0"/>
              <a:buChar char="•"/>
            </a:pPr>
            <a:r>
              <a:rPr lang="it-IT" sz="1400" b="0" i="0" u="none" strike="noStrike" dirty="0" err="1">
                <a:solidFill>
                  <a:srgbClr val="000000"/>
                </a:solidFill>
                <a:effectLst/>
              </a:rPr>
              <a:t>This</a:t>
            </a:r>
            <a:r>
              <a:rPr lang="it-IT" sz="1400" b="0" i="0" u="none" strike="noStrike" dirty="0">
                <a:solidFill>
                  <a:srgbClr val="000000"/>
                </a:solidFill>
                <a:effectLst/>
              </a:rPr>
              <a:t> </a:t>
            </a:r>
            <a:r>
              <a:rPr lang="it-IT" sz="1400" b="0" i="0" u="none" strike="noStrike" dirty="0" err="1">
                <a:solidFill>
                  <a:srgbClr val="000000"/>
                </a:solidFill>
                <a:effectLst/>
              </a:rPr>
              <a:t>marked</a:t>
            </a:r>
            <a:r>
              <a:rPr lang="it-IT" sz="1400" b="0" i="0" u="none" strike="noStrike" dirty="0">
                <a:solidFill>
                  <a:srgbClr val="000000"/>
                </a:solidFill>
                <a:effectLst/>
              </a:rPr>
              <a:t> the start of a </a:t>
            </a:r>
            <a:r>
              <a:rPr lang="it-IT" sz="1400" b="0" i="0" u="none" strike="noStrike" dirty="0" err="1">
                <a:solidFill>
                  <a:srgbClr val="000000"/>
                </a:solidFill>
                <a:effectLst/>
              </a:rPr>
              <a:t>financial</a:t>
            </a:r>
            <a:r>
              <a:rPr lang="it-IT" sz="1400" b="0" i="0" u="none" strike="noStrike" dirty="0">
                <a:solidFill>
                  <a:srgbClr val="000000"/>
                </a:solidFill>
                <a:effectLst/>
              </a:rPr>
              <a:t> </a:t>
            </a:r>
            <a:r>
              <a:rPr lang="it-IT" sz="1400" b="0" i="0" u="none" strike="noStrike" dirty="0" err="1">
                <a:solidFill>
                  <a:srgbClr val="000000"/>
                </a:solidFill>
                <a:effectLst/>
              </a:rPr>
              <a:t>contagion</a:t>
            </a:r>
            <a:r>
              <a:rPr lang="it-IT" sz="1400" b="0" i="0" u="none" strike="noStrike" dirty="0">
                <a:solidFill>
                  <a:srgbClr val="000000"/>
                </a:solidFill>
                <a:effectLst/>
              </a:rPr>
              <a:t>.</a:t>
            </a:r>
          </a:p>
          <a:p>
            <a:pPr marL="742950" lvl="1" indent="-285750" algn="l">
              <a:buFont typeface="Arial" panose="020B0604020202020204" pitchFamily="34" charset="0"/>
              <a:buChar char="•"/>
            </a:pPr>
            <a:endParaRPr lang="it-IT" sz="1400" b="0" i="0" u="none" strike="noStrike" dirty="0">
              <a:solidFill>
                <a:srgbClr val="000000"/>
              </a:solidFill>
              <a:effectLst/>
            </a:endParaRPr>
          </a:p>
          <a:p>
            <a:pPr algn="l">
              <a:buFont typeface="+mj-lt"/>
              <a:buAutoNum type="arabicPeriod"/>
            </a:pPr>
            <a:r>
              <a:rPr lang="it-IT" sz="1400" b="1" i="0" u="none" strike="noStrike" dirty="0" err="1">
                <a:solidFill>
                  <a:srgbClr val="000000"/>
                </a:solidFill>
                <a:effectLst/>
              </a:rPr>
              <a:t>Spreading</a:t>
            </a:r>
            <a:r>
              <a:rPr lang="it-IT" sz="1400" b="1" i="0" u="none" strike="noStrike" dirty="0">
                <a:solidFill>
                  <a:srgbClr val="000000"/>
                </a:solidFill>
                <a:effectLst/>
              </a:rPr>
              <a:t> </a:t>
            </a:r>
            <a:r>
              <a:rPr lang="it-IT" sz="1400" b="1" i="0" u="none" strike="noStrike" dirty="0" err="1">
                <a:solidFill>
                  <a:srgbClr val="000000"/>
                </a:solidFill>
                <a:effectLst/>
              </a:rPr>
              <a:t>Crisis</a:t>
            </a:r>
            <a:r>
              <a:rPr lang="it-IT" sz="1400" b="1" i="0" u="none" strike="noStrike" dirty="0">
                <a:solidFill>
                  <a:srgbClr val="000000"/>
                </a:solidFill>
                <a:effectLst/>
              </a:rPr>
              <a:t>:</a:t>
            </a:r>
          </a:p>
          <a:p>
            <a:pPr algn="l"/>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a:solidFill>
                  <a:srgbClr val="000000"/>
                </a:solidFill>
                <a:effectLst/>
              </a:rPr>
              <a:t>The </a:t>
            </a:r>
            <a:r>
              <a:rPr lang="it-IT" sz="1400" b="0" i="0" u="none" strike="noStrike" dirty="0" err="1">
                <a:solidFill>
                  <a:srgbClr val="000000"/>
                </a:solidFill>
                <a:effectLst/>
              </a:rPr>
              <a:t>crisis</a:t>
            </a:r>
            <a:r>
              <a:rPr lang="it-IT" sz="1400" b="0" i="0" u="none" strike="noStrike" dirty="0">
                <a:solidFill>
                  <a:srgbClr val="000000"/>
                </a:solidFill>
                <a:effectLst/>
              </a:rPr>
              <a:t> spread to </a:t>
            </a:r>
            <a:r>
              <a:rPr lang="it-IT" sz="1400" b="0" i="0" u="none" strike="noStrike" dirty="0" err="1">
                <a:solidFill>
                  <a:srgbClr val="000000"/>
                </a:solidFill>
                <a:effectLst/>
              </a:rPr>
              <a:t>neighboring</a:t>
            </a:r>
            <a:r>
              <a:rPr lang="it-IT" sz="1400" b="0" i="0" u="none" strike="noStrike" dirty="0">
                <a:solidFill>
                  <a:srgbClr val="000000"/>
                </a:solidFill>
                <a:effectLst/>
              </a:rPr>
              <a:t> countries, </a:t>
            </a:r>
            <a:r>
              <a:rPr lang="it-IT" sz="1400" b="0" i="0" u="none" strike="noStrike" dirty="0" err="1">
                <a:solidFill>
                  <a:srgbClr val="000000"/>
                </a:solidFill>
                <a:effectLst/>
              </a:rPr>
              <a:t>including</a:t>
            </a:r>
            <a:r>
              <a:rPr lang="it-IT" sz="1400" b="0" i="0" u="none" strike="noStrike" dirty="0">
                <a:solidFill>
                  <a:srgbClr val="000000"/>
                </a:solidFill>
                <a:effectLst/>
              </a:rPr>
              <a:t> Indonesia, Malaysia, South Korea, and the Philippines.</a:t>
            </a:r>
          </a:p>
          <a:p>
            <a:pPr marL="742950" lvl="1" indent="-285750" algn="l">
              <a:buFont typeface="Arial" panose="020B0604020202020204" pitchFamily="34" charset="0"/>
              <a:buChar char="•"/>
            </a:pPr>
            <a:r>
              <a:rPr lang="it-IT" sz="1400" b="0" i="0" u="none" strike="noStrike" dirty="0" err="1">
                <a:solidFill>
                  <a:srgbClr val="000000"/>
                </a:solidFill>
                <a:effectLst/>
              </a:rPr>
              <a:t>Currency</a:t>
            </a:r>
            <a:r>
              <a:rPr lang="it-IT" sz="1400" b="0" i="0" u="none" strike="noStrike" dirty="0">
                <a:solidFill>
                  <a:srgbClr val="000000"/>
                </a:solidFill>
                <a:effectLst/>
              </a:rPr>
              <a:t> </a:t>
            </a:r>
            <a:r>
              <a:rPr lang="it-IT" sz="1400" b="0" i="0" u="none" strike="noStrike" dirty="0" err="1">
                <a:solidFill>
                  <a:srgbClr val="000000"/>
                </a:solidFill>
                <a:effectLst/>
              </a:rPr>
              <a:t>values</a:t>
            </a:r>
            <a:r>
              <a:rPr lang="it-IT" sz="1400" b="0" i="0" u="none" strike="noStrike" dirty="0">
                <a:solidFill>
                  <a:srgbClr val="000000"/>
                </a:solidFill>
                <a:effectLst/>
              </a:rPr>
              <a:t> </a:t>
            </a:r>
            <a:r>
              <a:rPr lang="it-IT" sz="1400" b="0" i="0" u="none" strike="noStrike" dirty="0" err="1">
                <a:solidFill>
                  <a:srgbClr val="000000"/>
                </a:solidFill>
                <a:effectLst/>
              </a:rPr>
              <a:t>plummeted</a:t>
            </a:r>
            <a:r>
              <a:rPr lang="it-IT" sz="1400" b="0" i="0" u="none" strike="noStrike" dirty="0">
                <a:solidFill>
                  <a:srgbClr val="000000"/>
                </a:solidFill>
                <a:effectLst/>
              </a:rPr>
              <a:t>, stock markets </a:t>
            </a:r>
            <a:r>
              <a:rPr lang="it-IT" sz="1400" b="0" i="0" u="none" strike="noStrike" dirty="0" err="1">
                <a:solidFill>
                  <a:srgbClr val="000000"/>
                </a:solidFill>
                <a:effectLst/>
              </a:rPr>
              <a:t>collapsed</a:t>
            </a:r>
            <a:r>
              <a:rPr lang="it-IT" sz="1400" b="0" i="0" u="none" strike="noStrike" dirty="0">
                <a:solidFill>
                  <a:srgbClr val="000000"/>
                </a:solidFill>
                <a:effectLst/>
              </a:rPr>
              <a:t>, and </a:t>
            </a:r>
            <a:r>
              <a:rPr lang="it-IT" sz="1400" b="0" i="0" u="none" strike="noStrike" dirty="0" err="1">
                <a:solidFill>
                  <a:srgbClr val="000000"/>
                </a:solidFill>
                <a:effectLst/>
              </a:rPr>
              <a:t>debt</a:t>
            </a:r>
            <a:r>
              <a:rPr lang="it-IT" sz="1400" b="0" i="0" u="none" strike="noStrike" dirty="0">
                <a:solidFill>
                  <a:srgbClr val="000000"/>
                </a:solidFill>
                <a:effectLst/>
              </a:rPr>
              <a:t> burdens </a:t>
            </a:r>
            <a:r>
              <a:rPr lang="it-IT" sz="1400" b="0" i="0" u="none" strike="noStrike" dirty="0" err="1">
                <a:solidFill>
                  <a:srgbClr val="000000"/>
                </a:solidFill>
                <a:effectLst/>
              </a:rPr>
              <a:t>soared</a:t>
            </a:r>
            <a:r>
              <a:rPr lang="it-IT" sz="1400" b="0" i="0" u="none" strike="noStrike" dirty="0">
                <a:solidFill>
                  <a:srgbClr val="000000"/>
                </a:solidFill>
                <a:effectLst/>
              </a:rPr>
              <a:t> </a:t>
            </a:r>
            <a:r>
              <a:rPr lang="it-IT" sz="1400" b="0" i="0" u="none" strike="noStrike" dirty="0" err="1">
                <a:solidFill>
                  <a:srgbClr val="000000"/>
                </a:solidFill>
                <a:effectLst/>
              </a:rPr>
              <a:t>as</a:t>
            </a:r>
            <a:r>
              <a:rPr lang="it-IT" sz="1400" b="0" i="0" u="none" strike="noStrike" dirty="0">
                <a:solidFill>
                  <a:srgbClr val="000000"/>
                </a:solidFill>
                <a:effectLst/>
              </a:rPr>
              <a:t> </a:t>
            </a:r>
            <a:r>
              <a:rPr lang="it-IT" sz="1400" b="0" i="0" u="none" strike="noStrike" dirty="0" err="1">
                <a:solidFill>
                  <a:srgbClr val="000000"/>
                </a:solidFill>
                <a:effectLst/>
              </a:rPr>
              <a:t>local</a:t>
            </a:r>
            <a:r>
              <a:rPr lang="it-IT" sz="1400" b="0" i="0" u="none" strike="noStrike" dirty="0">
                <a:solidFill>
                  <a:srgbClr val="000000"/>
                </a:solidFill>
                <a:effectLst/>
              </a:rPr>
              <a:t> </a:t>
            </a:r>
            <a:r>
              <a:rPr lang="it-IT" sz="1400" b="0" i="0" u="none" strike="noStrike" dirty="0" err="1">
                <a:solidFill>
                  <a:srgbClr val="000000"/>
                </a:solidFill>
                <a:effectLst/>
              </a:rPr>
              <a:t>currencies</a:t>
            </a:r>
            <a:r>
              <a:rPr lang="it-IT" sz="1400" b="0" i="0" u="none" strike="noStrike" dirty="0">
                <a:solidFill>
                  <a:srgbClr val="000000"/>
                </a:solidFill>
                <a:effectLst/>
              </a:rPr>
              <a:t> </a:t>
            </a:r>
            <a:r>
              <a:rPr lang="it-IT" sz="1400" b="0" i="0" u="none" strike="noStrike" dirty="0" err="1">
                <a:solidFill>
                  <a:srgbClr val="000000"/>
                </a:solidFill>
                <a:effectLst/>
              </a:rPr>
              <a:t>depreciated</a:t>
            </a:r>
            <a:r>
              <a:rPr lang="it-IT" sz="1400" b="0" i="0" u="none" strike="noStrike" dirty="0">
                <a:solidFill>
                  <a:srgbClr val="000000"/>
                </a:solidFill>
                <a:effectLst/>
              </a:rPr>
              <a:t> </a:t>
            </a:r>
            <a:r>
              <a:rPr lang="it-IT" sz="1400" b="0" i="0" u="none" strike="noStrike" dirty="0" err="1">
                <a:solidFill>
                  <a:srgbClr val="000000"/>
                </a:solidFill>
                <a:effectLst/>
              </a:rPr>
              <a:t>against</a:t>
            </a:r>
            <a:r>
              <a:rPr lang="it-IT" sz="1400" b="0" i="0" u="none" strike="noStrike" dirty="0">
                <a:solidFill>
                  <a:srgbClr val="000000"/>
                </a:solidFill>
                <a:effectLst/>
              </a:rPr>
              <a:t> the U.S. </a:t>
            </a:r>
            <a:r>
              <a:rPr lang="it-IT" sz="1400" b="0" i="0" u="none" strike="noStrike" dirty="0" err="1">
                <a:solidFill>
                  <a:srgbClr val="000000"/>
                </a:solidFill>
                <a:effectLst/>
              </a:rPr>
              <a:t>dollar</a:t>
            </a:r>
            <a:r>
              <a:rPr lang="it-IT" sz="1400" b="0" i="0" u="none" strike="noStrike" dirty="0">
                <a:solidFill>
                  <a:srgbClr val="000000"/>
                </a:solidFill>
                <a:effectLst/>
              </a:rPr>
              <a:t>.</a:t>
            </a:r>
          </a:p>
          <a:p>
            <a:pPr marL="742950" lvl="1" indent="-285750" algn="l">
              <a:buFont typeface="Arial" panose="020B0604020202020204" pitchFamily="34" charset="0"/>
              <a:buChar char="•"/>
            </a:pPr>
            <a:endParaRPr lang="it-IT" sz="1400" b="0" i="0" u="none" strike="noStrike" dirty="0">
              <a:solidFill>
                <a:srgbClr val="000000"/>
              </a:solidFill>
              <a:effectLst/>
            </a:endParaRPr>
          </a:p>
          <a:p>
            <a:pPr algn="l">
              <a:buFont typeface="+mj-lt"/>
              <a:buAutoNum type="arabicPeriod"/>
            </a:pPr>
            <a:r>
              <a:rPr lang="it-IT" sz="1400" b="1" i="0" u="none" strike="noStrike" dirty="0" err="1">
                <a:solidFill>
                  <a:srgbClr val="000000"/>
                </a:solidFill>
                <a:effectLst/>
              </a:rPr>
              <a:t>Economic</a:t>
            </a:r>
            <a:r>
              <a:rPr lang="it-IT" sz="1400" b="1" i="0" u="none" strike="noStrike" dirty="0">
                <a:solidFill>
                  <a:srgbClr val="000000"/>
                </a:solidFill>
                <a:effectLst/>
              </a:rPr>
              <a:t> and Social Impact:</a:t>
            </a:r>
          </a:p>
          <a:p>
            <a:pPr algn="l"/>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err="1">
                <a:solidFill>
                  <a:srgbClr val="000000"/>
                </a:solidFill>
                <a:effectLst/>
              </a:rPr>
              <a:t>Economies</a:t>
            </a:r>
            <a:r>
              <a:rPr lang="it-IT" sz="1400" b="0" i="0" u="none" strike="noStrike" dirty="0">
                <a:solidFill>
                  <a:srgbClr val="000000"/>
                </a:solidFill>
                <a:effectLst/>
              </a:rPr>
              <a:t> </a:t>
            </a:r>
            <a:r>
              <a:rPr lang="it-IT" sz="1400" b="0" i="0" u="none" strike="noStrike" dirty="0" err="1">
                <a:solidFill>
                  <a:srgbClr val="000000"/>
                </a:solidFill>
                <a:effectLst/>
              </a:rPr>
              <a:t>entered</a:t>
            </a:r>
            <a:r>
              <a:rPr lang="it-IT" sz="1400" b="0" i="0" u="none" strike="noStrike" dirty="0">
                <a:solidFill>
                  <a:srgbClr val="000000"/>
                </a:solidFill>
                <a:effectLst/>
              </a:rPr>
              <a:t> deep </a:t>
            </a:r>
            <a:r>
              <a:rPr lang="it-IT" sz="1400" b="0" i="0" u="none" strike="noStrike" dirty="0" err="1">
                <a:solidFill>
                  <a:srgbClr val="000000"/>
                </a:solidFill>
                <a:effectLst/>
              </a:rPr>
              <a:t>recessions</a:t>
            </a:r>
            <a:r>
              <a:rPr lang="it-IT" sz="1400" b="0" i="0" u="none" strike="noStrike" dirty="0">
                <a:solidFill>
                  <a:srgbClr val="000000"/>
                </a:solidFill>
                <a:effectLst/>
              </a:rPr>
              <a:t>, with GDP </a:t>
            </a:r>
            <a:r>
              <a:rPr lang="it-IT" sz="1400" b="0" i="0" u="none" strike="noStrike" dirty="0" err="1">
                <a:solidFill>
                  <a:srgbClr val="000000"/>
                </a:solidFill>
                <a:effectLst/>
              </a:rPr>
              <a:t>contracting</a:t>
            </a:r>
            <a:r>
              <a:rPr lang="it-IT" sz="1400" b="0" i="0" u="none" strike="noStrike" dirty="0">
                <a:solidFill>
                  <a:srgbClr val="000000"/>
                </a:solidFill>
                <a:effectLst/>
              </a:rPr>
              <a:t> </a:t>
            </a:r>
            <a:r>
              <a:rPr lang="it-IT" sz="1400" b="0" i="0" u="none" strike="noStrike" dirty="0" err="1">
                <a:solidFill>
                  <a:srgbClr val="000000"/>
                </a:solidFill>
                <a:effectLst/>
              </a:rPr>
              <a:t>significantly</a:t>
            </a:r>
            <a:r>
              <a:rPr lang="it-IT" sz="1400" b="0" i="0" u="none" strike="noStrike" dirty="0">
                <a:solidFill>
                  <a:srgbClr val="000000"/>
                </a:solidFill>
                <a:effectLst/>
              </a:rPr>
              <a:t> in countries like Indonesia and Thailand.</a:t>
            </a:r>
          </a:p>
          <a:p>
            <a:pPr marL="742950" lvl="1" indent="-285750" algn="l">
              <a:buFont typeface="Arial" panose="020B0604020202020204" pitchFamily="34" charset="0"/>
              <a:buChar char="•"/>
            </a:pPr>
            <a:r>
              <a:rPr lang="it-IT" sz="1400" b="0" i="0" u="none" strike="noStrike" dirty="0" err="1">
                <a:solidFill>
                  <a:srgbClr val="000000"/>
                </a:solidFill>
                <a:effectLst/>
              </a:rPr>
              <a:t>Millions</a:t>
            </a:r>
            <a:r>
              <a:rPr lang="it-IT" sz="1400" b="0" i="0" u="none" strike="noStrike" dirty="0">
                <a:solidFill>
                  <a:srgbClr val="000000"/>
                </a:solidFill>
                <a:effectLst/>
              </a:rPr>
              <a:t> of people </a:t>
            </a:r>
            <a:r>
              <a:rPr lang="it-IT" sz="1400" b="0" i="0" u="none" strike="noStrike" dirty="0" err="1">
                <a:solidFill>
                  <a:srgbClr val="000000"/>
                </a:solidFill>
                <a:effectLst/>
              </a:rPr>
              <a:t>fell</a:t>
            </a:r>
            <a:r>
              <a:rPr lang="it-IT" sz="1400" b="0" i="0" u="none" strike="noStrike" dirty="0">
                <a:solidFill>
                  <a:srgbClr val="000000"/>
                </a:solidFill>
                <a:effectLst/>
              </a:rPr>
              <a:t> </a:t>
            </a:r>
            <a:r>
              <a:rPr lang="it-IT" sz="1400" b="0" i="0" u="none" strike="noStrike" dirty="0" err="1">
                <a:solidFill>
                  <a:srgbClr val="000000"/>
                </a:solidFill>
                <a:effectLst/>
              </a:rPr>
              <a:t>into</a:t>
            </a:r>
            <a:r>
              <a:rPr lang="it-IT" sz="1400" b="0" i="0" u="none" strike="noStrike" dirty="0">
                <a:solidFill>
                  <a:srgbClr val="000000"/>
                </a:solidFill>
                <a:effectLst/>
              </a:rPr>
              <a:t> </a:t>
            </a:r>
            <a:r>
              <a:rPr lang="it-IT" sz="1400" b="0" i="0" u="none" strike="noStrike" dirty="0" err="1">
                <a:solidFill>
                  <a:srgbClr val="000000"/>
                </a:solidFill>
                <a:effectLst/>
              </a:rPr>
              <a:t>poverty</a:t>
            </a:r>
            <a:r>
              <a:rPr lang="it-IT" sz="1400" b="0" i="0" u="none" strike="noStrike" dirty="0">
                <a:solidFill>
                  <a:srgbClr val="000000"/>
                </a:solidFill>
                <a:effectLst/>
              </a:rPr>
              <a:t> due to job </a:t>
            </a:r>
            <a:r>
              <a:rPr lang="it-IT" sz="1400" b="0" i="0" u="none" strike="noStrike" dirty="0" err="1">
                <a:solidFill>
                  <a:srgbClr val="000000"/>
                </a:solidFill>
                <a:effectLst/>
              </a:rPr>
              <a:t>losses</a:t>
            </a:r>
            <a:r>
              <a:rPr lang="it-IT" sz="1400" b="0" i="0" u="none" strike="noStrike" dirty="0">
                <a:solidFill>
                  <a:srgbClr val="000000"/>
                </a:solidFill>
                <a:effectLst/>
              </a:rPr>
              <a:t>, business </a:t>
            </a:r>
            <a:r>
              <a:rPr lang="it-IT" sz="1400" b="0" i="0" u="none" strike="noStrike" dirty="0" err="1">
                <a:solidFill>
                  <a:srgbClr val="000000"/>
                </a:solidFill>
                <a:effectLst/>
              </a:rPr>
              <a:t>closures</a:t>
            </a:r>
            <a:r>
              <a:rPr lang="it-IT" sz="1400" b="0" i="0" u="none" strike="noStrike" dirty="0">
                <a:solidFill>
                  <a:srgbClr val="000000"/>
                </a:solidFill>
                <a:effectLst/>
              </a:rPr>
              <a:t>, and </a:t>
            </a:r>
            <a:r>
              <a:rPr lang="it-IT" sz="1400" b="0" i="0" u="none" strike="noStrike" dirty="0" err="1">
                <a:solidFill>
                  <a:srgbClr val="000000"/>
                </a:solidFill>
                <a:effectLst/>
              </a:rPr>
              <a:t>rising</a:t>
            </a:r>
            <a:r>
              <a:rPr lang="it-IT" sz="1400" b="0" i="0" u="none" strike="noStrike" dirty="0">
                <a:solidFill>
                  <a:srgbClr val="000000"/>
                </a:solidFill>
                <a:effectLst/>
              </a:rPr>
              <a:t> living costs.</a:t>
            </a:r>
          </a:p>
          <a:p>
            <a:pPr marL="742950" lvl="1" indent="-285750" algn="l">
              <a:buFont typeface="Arial" panose="020B0604020202020204" pitchFamily="34" charset="0"/>
              <a:buChar char="•"/>
            </a:pPr>
            <a:r>
              <a:rPr lang="it-IT" sz="1400" b="0" i="0" u="none" strike="noStrike" dirty="0">
                <a:solidFill>
                  <a:srgbClr val="000000"/>
                </a:solidFill>
                <a:effectLst/>
              </a:rPr>
              <a:t>Social </a:t>
            </a:r>
            <a:r>
              <a:rPr lang="it-IT" sz="1400" b="0" i="0" u="none" strike="noStrike" dirty="0" err="1">
                <a:solidFill>
                  <a:srgbClr val="000000"/>
                </a:solidFill>
                <a:effectLst/>
              </a:rPr>
              <a:t>unrest</a:t>
            </a:r>
            <a:r>
              <a:rPr lang="it-IT" sz="1400" b="0" i="0" u="none" strike="noStrike" dirty="0">
                <a:solidFill>
                  <a:srgbClr val="000000"/>
                </a:solidFill>
                <a:effectLst/>
              </a:rPr>
              <a:t> </a:t>
            </a:r>
            <a:r>
              <a:rPr lang="it-IT" sz="1400" b="0" i="0" u="none" strike="noStrike" dirty="0" err="1">
                <a:solidFill>
                  <a:srgbClr val="000000"/>
                </a:solidFill>
                <a:effectLst/>
              </a:rPr>
              <a:t>broke</a:t>
            </a:r>
            <a:r>
              <a:rPr lang="it-IT" sz="1400" b="0" i="0" u="none" strike="noStrike" dirty="0">
                <a:solidFill>
                  <a:srgbClr val="000000"/>
                </a:solidFill>
                <a:effectLst/>
              </a:rPr>
              <a:t> out in some countries, </a:t>
            </a:r>
            <a:r>
              <a:rPr lang="it-IT" sz="1400" b="0" i="0" u="none" strike="noStrike" dirty="0" err="1">
                <a:solidFill>
                  <a:srgbClr val="000000"/>
                </a:solidFill>
                <a:effectLst/>
              </a:rPr>
              <a:t>particularly</a:t>
            </a:r>
            <a:r>
              <a:rPr lang="it-IT" sz="1400" b="0" i="0" u="none" strike="noStrike" dirty="0">
                <a:solidFill>
                  <a:srgbClr val="000000"/>
                </a:solidFill>
                <a:effectLst/>
              </a:rPr>
              <a:t> in Indonesia, </a:t>
            </a:r>
            <a:r>
              <a:rPr lang="it-IT" sz="1400" b="0" i="0" u="none" strike="noStrike" dirty="0" err="1">
                <a:solidFill>
                  <a:srgbClr val="000000"/>
                </a:solidFill>
                <a:effectLst/>
              </a:rPr>
              <a:t>where</a:t>
            </a:r>
            <a:r>
              <a:rPr lang="it-IT" sz="1400" b="0" i="0" u="none" strike="noStrike" dirty="0">
                <a:solidFill>
                  <a:srgbClr val="000000"/>
                </a:solidFill>
                <a:effectLst/>
              </a:rPr>
              <a:t> </a:t>
            </a:r>
            <a:r>
              <a:rPr lang="it-IT" sz="1400" b="0" i="0" u="none" strike="noStrike" dirty="0" err="1">
                <a:solidFill>
                  <a:srgbClr val="000000"/>
                </a:solidFill>
                <a:effectLst/>
              </a:rPr>
              <a:t>it</a:t>
            </a:r>
            <a:r>
              <a:rPr lang="it-IT" sz="1400" b="0" i="0" u="none" strike="noStrike" dirty="0">
                <a:solidFill>
                  <a:srgbClr val="000000"/>
                </a:solidFill>
                <a:effectLst/>
              </a:rPr>
              <a:t> </a:t>
            </a:r>
            <a:r>
              <a:rPr lang="it-IT" sz="1400" b="0" i="0" u="none" strike="noStrike" dirty="0" err="1">
                <a:solidFill>
                  <a:srgbClr val="000000"/>
                </a:solidFill>
                <a:effectLst/>
              </a:rPr>
              <a:t>contributed</a:t>
            </a:r>
            <a:r>
              <a:rPr lang="it-IT" sz="1400" b="0" i="0" u="none" strike="noStrike" dirty="0">
                <a:solidFill>
                  <a:srgbClr val="000000"/>
                </a:solidFill>
                <a:effectLst/>
              </a:rPr>
              <a:t> to the </a:t>
            </a:r>
            <a:r>
              <a:rPr lang="it-IT" sz="1400" b="0" i="0" u="none" strike="noStrike" dirty="0" err="1">
                <a:solidFill>
                  <a:srgbClr val="000000"/>
                </a:solidFill>
                <a:effectLst/>
              </a:rPr>
              <a:t>fall</a:t>
            </a:r>
            <a:r>
              <a:rPr lang="it-IT" sz="1400" b="0" i="0" u="none" strike="noStrike" dirty="0">
                <a:solidFill>
                  <a:srgbClr val="000000"/>
                </a:solidFill>
                <a:effectLst/>
              </a:rPr>
              <a:t> of </a:t>
            </a:r>
            <a:r>
              <a:rPr lang="it-IT" sz="1400" b="0" i="0" u="none" strike="noStrike" dirty="0" err="1">
                <a:solidFill>
                  <a:srgbClr val="000000"/>
                </a:solidFill>
                <a:effectLst/>
              </a:rPr>
              <a:t>President</a:t>
            </a:r>
            <a:r>
              <a:rPr lang="it-IT" sz="1400" b="0" i="0" u="none" strike="noStrike" dirty="0">
                <a:solidFill>
                  <a:srgbClr val="000000"/>
                </a:solidFill>
                <a:effectLst/>
              </a:rPr>
              <a:t> </a:t>
            </a:r>
            <a:r>
              <a:rPr lang="it-IT" sz="1400" b="0" i="0" u="none" strike="noStrike" dirty="0" err="1">
                <a:solidFill>
                  <a:srgbClr val="000000"/>
                </a:solidFill>
                <a:effectLst/>
              </a:rPr>
              <a:t>Suharto’s</a:t>
            </a:r>
            <a:r>
              <a:rPr lang="it-IT" sz="1400" b="0" i="0" u="none" strike="noStrike" dirty="0">
                <a:solidFill>
                  <a:srgbClr val="000000"/>
                </a:solidFill>
                <a:effectLst/>
              </a:rPr>
              <a:t> regime.</a:t>
            </a:r>
          </a:p>
          <a:p>
            <a:pPr algn="l"/>
            <a:endParaRPr lang="it-IT" sz="1400" b="1" i="0" u="none" strike="noStrike" dirty="0">
              <a:solidFill>
                <a:srgbClr val="000000"/>
              </a:solidFill>
              <a:effectLst/>
            </a:endParaRPr>
          </a:p>
          <a:p>
            <a:pPr algn="ctr"/>
            <a:endParaRPr lang="it-IT" sz="1400" b="1" i="0" u="none" strike="noStrike" dirty="0">
              <a:solidFill>
                <a:srgbClr val="000000"/>
              </a:solidFill>
              <a:effectLst/>
            </a:endParaRPr>
          </a:p>
          <a:p>
            <a:pPr algn="ctr"/>
            <a:r>
              <a:rPr lang="it-IT" sz="1400" b="0" i="0" u="none" strike="noStrike" dirty="0">
                <a:solidFill>
                  <a:srgbClr val="000000"/>
                </a:solidFill>
                <a:effectLst/>
              </a:rPr>
              <a:t>.</a:t>
            </a:r>
          </a:p>
        </p:txBody>
      </p:sp>
    </p:spTree>
    <p:extLst>
      <p:ext uri="{BB962C8B-B14F-4D97-AF65-F5344CB8AC3E}">
        <p14:creationId xmlns:p14="http://schemas.microsoft.com/office/powerpoint/2010/main" val="5619127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B318-9008-9BC0-D277-71C12D9B31FF}"/>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07A9620D-C7C1-54B0-7DF3-7F9F308BDAA5}"/>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64C5759A-7F33-D5EF-F182-8800D6C073EF}"/>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812B3D11-D74B-CC4C-BCDA-586A3D1F01A6}"/>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2A70077-5979-EF1D-DF5F-0C6A8C4D545D}"/>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a:t>
            </a:r>
          </a:p>
        </p:txBody>
      </p:sp>
      <p:sp>
        <p:nvSpPr>
          <p:cNvPr id="2" name="Rettangolo 1">
            <a:extLst>
              <a:ext uri="{FF2B5EF4-FFF2-40B4-BE49-F238E27FC236}">
                <a16:creationId xmlns:a16="http://schemas.microsoft.com/office/drawing/2014/main" id="{10DEC798-1DA4-C6A0-CAF4-02205DFE2F4A}"/>
              </a:ext>
            </a:extLst>
          </p:cNvPr>
          <p:cNvSpPr/>
          <p:nvPr/>
        </p:nvSpPr>
        <p:spPr>
          <a:xfrm>
            <a:off x="287321" y="842403"/>
            <a:ext cx="11617352" cy="5679336"/>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5" name="CasellaDiTesto 4">
            <a:extLst>
              <a:ext uri="{FF2B5EF4-FFF2-40B4-BE49-F238E27FC236}">
                <a16:creationId xmlns:a16="http://schemas.microsoft.com/office/drawing/2014/main" id="{7811C938-50BF-3814-01BD-FA97877421F0}"/>
              </a:ext>
            </a:extLst>
          </p:cNvPr>
          <p:cNvSpPr txBox="1"/>
          <p:nvPr/>
        </p:nvSpPr>
        <p:spPr>
          <a:xfrm>
            <a:off x="605412" y="754565"/>
            <a:ext cx="11586588" cy="5693866"/>
          </a:xfrm>
          <a:prstGeom prst="rect">
            <a:avLst/>
          </a:prstGeom>
          <a:noFill/>
        </p:spPr>
        <p:txBody>
          <a:bodyPr wrap="square" rtlCol="0">
            <a:spAutoFit/>
          </a:bodyPr>
          <a:lstStyle/>
          <a:p>
            <a:pPr algn="ctr"/>
            <a:r>
              <a:rPr lang="it-IT" sz="1400" b="1" i="0" u="none" strike="noStrike" dirty="0">
                <a:solidFill>
                  <a:srgbClr val="000000"/>
                </a:solidFill>
                <a:effectLst/>
              </a:rPr>
              <a:t>Key </a:t>
            </a:r>
            <a:r>
              <a:rPr lang="it-IT" sz="1400" b="1" i="0" u="none" strike="noStrike" dirty="0" err="1">
                <a:solidFill>
                  <a:srgbClr val="000000"/>
                </a:solidFill>
                <a:effectLst/>
              </a:rPr>
              <a:t>Responses</a:t>
            </a:r>
            <a:endParaRPr lang="it-IT" sz="1400" b="1" i="0" u="none" strike="noStrike" dirty="0">
              <a:solidFill>
                <a:srgbClr val="000000"/>
              </a:solidFill>
              <a:effectLst/>
            </a:endParaRPr>
          </a:p>
          <a:p>
            <a:pPr algn="l">
              <a:buFont typeface="+mj-lt"/>
              <a:buAutoNum type="arabicPeriod"/>
            </a:pPr>
            <a:r>
              <a:rPr lang="it-IT" sz="1400" b="1" i="0" u="none" strike="noStrike" dirty="0">
                <a:solidFill>
                  <a:srgbClr val="000000"/>
                </a:solidFill>
                <a:effectLst/>
              </a:rPr>
              <a:t>IMF Bailouts:</a:t>
            </a:r>
          </a:p>
          <a:p>
            <a:pPr algn="l"/>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a:solidFill>
                  <a:srgbClr val="000000"/>
                </a:solidFill>
                <a:effectLst/>
              </a:rPr>
              <a:t>The International </a:t>
            </a:r>
            <a:r>
              <a:rPr lang="it-IT" sz="1400" b="0" i="0" u="none" strike="noStrike" dirty="0" err="1">
                <a:solidFill>
                  <a:srgbClr val="000000"/>
                </a:solidFill>
                <a:effectLst/>
              </a:rPr>
              <a:t>Monetary</a:t>
            </a:r>
            <a:r>
              <a:rPr lang="it-IT" sz="1400" b="0" i="0" u="none" strike="noStrike" dirty="0">
                <a:solidFill>
                  <a:srgbClr val="000000"/>
                </a:solidFill>
                <a:effectLst/>
              </a:rPr>
              <a:t> Fund (IMF) </a:t>
            </a:r>
            <a:r>
              <a:rPr lang="it-IT" sz="1400" b="0" i="0" u="none" strike="noStrike" dirty="0" err="1">
                <a:solidFill>
                  <a:srgbClr val="000000"/>
                </a:solidFill>
                <a:effectLst/>
              </a:rPr>
              <a:t>provided</a:t>
            </a:r>
            <a:r>
              <a:rPr lang="it-IT" sz="1400" b="0" i="0" u="none" strike="noStrike" dirty="0">
                <a:solidFill>
                  <a:srgbClr val="000000"/>
                </a:solidFill>
                <a:effectLst/>
              </a:rPr>
              <a:t> </a:t>
            </a:r>
            <a:r>
              <a:rPr lang="it-IT" sz="1400" b="0" i="0" u="none" strike="noStrike" dirty="0" err="1">
                <a:solidFill>
                  <a:srgbClr val="000000"/>
                </a:solidFill>
                <a:effectLst/>
              </a:rPr>
              <a:t>financial</a:t>
            </a:r>
            <a:r>
              <a:rPr lang="it-IT" sz="1400" b="0" i="0" u="none" strike="noStrike" dirty="0">
                <a:solidFill>
                  <a:srgbClr val="000000"/>
                </a:solidFill>
                <a:effectLst/>
              </a:rPr>
              <a:t> </a:t>
            </a:r>
            <a:r>
              <a:rPr lang="it-IT" sz="1400" b="0" i="0" u="none" strike="noStrike" dirty="0" err="1">
                <a:solidFill>
                  <a:srgbClr val="000000"/>
                </a:solidFill>
                <a:effectLst/>
              </a:rPr>
              <a:t>assistance</a:t>
            </a:r>
            <a:r>
              <a:rPr lang="it-IT" sz="1400" b="0" i="0" u="none" strike="noStrike" dirty="0">
                <a:solidFill>
                  <a:srgbClr val="000000"/>
                </a:solidFill>
                <a:effectLst/>
              </a:rPr>
              <a:t> packages to </a:t>
            </a:r>
            <a:r>
              <a:rPr lang="it-IT" sz="1400" b="0" i="0" u="none" strike="noStrike" dirty="0" err="1">
                <a:solidFill>
                  <a:srgbClr val="000000"/>
                </a:solidFill>
                <a:effectLst/>
              </a:rPr>
              <a:t>affected</a:t>
            </a:r>
            <a:r>
              <a:rPr lang="it-IT" sz="1400" b="0" i="0" u="none" strike="noStrike" dirty="0">
                <a:solidFill>
                  <a:srgbClr val="000000"/>
                </a:solidFill>
                <a:effectLst/>
              </a:rPr>
              <a:t> countries, </a:t>
            </a:r>
            <a:r>
              <a:rPr lang="it-IT" sz="1400" b="0" i="0" u="none" strike="noStrike" dirty="0" err="1">
                <a:solidFill>
                  <a:srgbClr val="000000"/>
                </a:solidFill>
                <a:effectLst/>
              </a:rPr>
              <a:t>including</a:t>
            </a:r>
            <a:r>
              <a:rPr lang="it-IT" sz="1400" b="0" i="0" u="none" strike="noStrike" dirty="0">
                <a:solidFill>
                  <a:srgbClr val="000000"/>
                </a:solidFill>
                <a:effectLst/>
              </a:rPr>
              <a:t> Indonesia, Thailand, and South Korea.</a:t>
            </a:r>
          </a:p>
          <a:p>
            <a:pPr marL="742950" lvl="1" indent="-285750" algn="l">
              <a:buFont typeface="Arial" panose="020B0604020202020204" pitchFamily="34" charset="0"/>
              <a:buChar char="•"/>
            </a:pPr>
            <a:r>
              <a:rPr lang="it-IT" sz="1400" b="0" i="0" u="none" strike="noStrike" dirty="0" err="1">
                <a:solidFill>
                  <a:srgbClr val="000000"/>
                </a:solidFill>
                <a:effectLst/>
              </a:rPr>
              <a:t>However</a:t>
            </a:r>
            <a:r>
              <a:rPr lang="it-IT" sz="1400" b="0" i="0" u="none" strike="noStrike" dirty="0">
                <a:solidFill>
                  <a:srgbClr val="000000"/>
                </a:solidFill>
                <a:effectLst/>
              </a:rPr>
              <a:t>, the bailouts </a:t>
            </a:r>
            <a:r>
              <a:rPr lang="it-IT" sz="1400" b="0" i="0" u="none" strike="noStrike" dirty="0" err="1">
                <a:solidFill>
                  <a:srgbClr val="000000"/>
                </a:solidFill>
                <a:effectLst/>
              </a:rPr>
              <a:t>came</a:t>
            </a:r>
            <a:r>
              <a:rPr lang="it-IT" sz="1400" b="0" i="0" u="none" strike="noStrike" dirty="0">
                <a:solidFill>
                  <a:srgbClr val="000000"/>
                </a:solidFill>
                <a:effectLst/>
              </a:rPr>
              <a:t> with </a:t>
            </a:r>
            <a:r>
              <a:rPr lang="it-IT" sz="1400" b="0" i="0" u="none" strike="noStrike" dirty="0" err="1">
                <a:solidFill>
                  <a:srgbClr val="000000"/>
                </a:solidFill>
                <a:effectLst/>
              </a:rPr>
              <a:t>strict</a:t>
            </a:r>
            <a:r>
              <a:rPr lang="it-IT" sz="1400" b="0" i="0" u="none" strike="noStrike" dirty="0">
                <a:solidFill>
                  <a:srgbClr val="000000"/>
                </a:solidFill>
                <a:effectLst/>
              </a:rPr>
              <a:t> </a:t>
            </a:r>
            <a:r>
              <a:rPr lang="it-IT" sz="1400" b="0" i="0" u="none" strike="noStrike" dirty="0" err="1">
                <a:solidFill>
                  <a:srgbClr val="000000"/>
                </a:solidFill>
                <a:effectLst/>
              </a:rPr>
              <a:t>conditions</a:t>
            </a:r>
            <a:r>
              <a:rPr lang="it-IT" sz="1400" b="0" i="0" u="none" strike="noStrike" dirty="0">
                <a:solidFill>
                  <a:srgbClr val="000000"/>
                </a:solidFill>
                <a:effectLst/>
              </a:rPr>
              <a:t>, </a:t>
            </a:r>
            <a:r>
              <a:rPr lang="it-IT" sz="1400" b="0" i="0" u="none" strike="noStrike" dirty="0" err="1">
                <a:solidFill>
                  <a:srgbClr val="000000"/>
                </a:solidFill>
                <a:effectLst/>
              </a:rPr>
              <a:t>including</a:t>
            </a:r>
            <a:r>
              <a:rPr lang="it-IT" sz="1400" b="0" i="0" u="none" strike="noStrike" dirty="0">
                <a:solidFill>
                  <a:srgbClr val="000000"/>
                </a:solidFill>
                <a:effectLst/>
              </a:rPr>
              <a:t> austerity </a:t>
            </a:r>
            <a:r>
              <a:rPr lang="it-IT" sz="1400" b="0" i="0" u="none" strike="noStrike" dirty="0" err="1">
                <a:solidFill>
                  <a:srgbClr val="000000"/>
                </a:solidFill>
                <a:effectLst/>
              </a:rPr>
              <a:t>measures</a:t>
            </a:r>
            <a:r>
              <a:rPr lang="it-IT" sz="1400" b="0" i="0" u="none" strike="noStrike" dirty="0">
                <a:solidFill>
                  <a:srgbClr val="000000"/>
                </a:solidFill>
                <a:effectLst/>
              </a:rPr>
              <a:t>, </a:t>
            </a:r>
            <a:r>
              <a:rPr lang="it-IT" sz="1400" b="0" i="0" u="none" strike="noStrike" dirty="0" err="1">
                <a:solidFill>
                  <a:srgbClr val="000000"/>
                </a:solidFill>
                <a:effectLst/>
              </a:rPr>
              <a:t>structural</a:t>
            </a:r>
            <a:r>
              <a:rPr lang="it-IT" sz="1400" b="0" i="0" u="none" strike="noStrike" dirty="0">
                <a:solidFill>
                  <a:srgbClr val="000000"/>
                </a:solidFill>
                <a:effectLst/>
              </a:rPr>
              <a:t> </a:t>
            </a:r>
            <a:r>
              <a:rPr lang="it-IT" sz="1400" b="0" i="0" u="none" strike="noStrike" dirty="0" err="1">
                <a:solidFill>
                  <a:srgbClr val="000000"/>
                </a:solidFill>
                <a:effectLst/>
              </a:rPr>
              <a:t>reforms</a:t>
            </a:r>
            <a:r>
              <a:rPr lang="it-IT" sz="1400" b="0" i="0" u="none" strike="noStrike" dirty="0">
                <a:solidFill>
                  <a:srgbClr val="000000"/>
                </a:solidFill>
                <a:effectLst/>
              </a:rPr>
              <a:t>, and banking sector </a:t>
            </a:r>
            <a:r>
              <a:rPr lang="it-IT" sz="1400" b="0" i="0" u="none" strike="noStrike" dirty="0" err="1">
                <a:solidFill>
                  <a:srgbClr val="000000"/>
                </a:solidFill>
                <a:effectLst/>
              </a:rPr>
              <a:t>overhauls</a:t>
            </a:r>
            <a:r>
              <a:rPr lang="it-IT" sz="1400" b="0" i="0" u="none" strike="noStrike" dirty="0">
                <a:solidFill>
                  <a:srgbClr val="000000"/>
                </a:solidFill>
                <a:effectLst/>
              </a:rPr>
              <a:t>.</a:t>
            </a:r>
          </a:p>
          <a:p>
            <a:pPr lvl="1" algn="l"/>
            <a:endParaRPr lang="it-IT" sz="1400" b="0" i="0" u="none" strike="noStrike" dirty="0">
              <a:solidFill>
                <a:srgbClr val="000000"/>
              </a:solidFill>
              <a:effectLst/>
            </a:endParaRPr>
          </a:p>
          <a:p>
            <a:pPr algn="l">
              <a:buFont typeface="+mj-lt"/>
              <a:buAutoNum type="arabicPeriod"/>
            </a:pPr>
            <a:r>
              <a:rPr lang="it-IT" sz="1400" b="1" i="0" u="none" strike="noStrike" dirty="0" err="1">
                <a:solidFill>
                  <a:srgbClr val="000000"/>
                </a:solidFill>
                <a:effectLst/>
              </a:rPr>
              <a:t>Reforms</a:t>
            </a:r>
            <a:r>
              <a:rPr lang="it-IT" sz="1400" b="1" i="0" u="none" strike="noStrike" dirty="0">
                <a:solidFill>
                  <a:srgbClr val="000000"/>
                </a:solidFill>
                <a:effectLst/>
              </a:rPr>
              <a:t>:</a:t>
            </a:r>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a:solidFill>
                  <a:srgbClr val="000000"/>
                </a:solidFill>
                <a:effectLst/>
              </a:rPr>
              <a:t>Countries </a:t>
            </a:r>
            <a:r>
              <a:rPr lang="it-IT" sz="1400" b="0" i="0" u="none" strike="noStrike" dirty="0" err="1">
                <a:solidFill>
                  <a:srgbClr val="000000"/>
                </a:solidFill>
                <a:effectLst/>
              </a:rPr>
              <a:t>implemented</a:t>
            </a:r>
            <a:r>
              <a:rPr lang="it-IT" sz="1400" b="0" i="0" u="none" strike="noStrike" dirty="0">
                <a:solidFill>
                  <a:srgbClr val="000000"/>
                </a:solidFill>
                <a:effectLst/>
              </a:rPr>
              <a:t> </a:t>
            </a:r>
            <a:r>
              <a:rPr lang="it-IT" sz="1400" b="0" i="0" u="none" strike="noStrike" dirty="0" err="1">
                <a:solidFill>
                  <a:srgbClr val="000000"/>
                </a:solidFill>
                <a:effectLst/>
              </a:rPr>
              <a:t>structural</a:t>
            </a:r>
            <a:r>
              <a:rPr lang="it-IT" sz="1400" b="0" i="0" u="none" strike="noStrike" dirty="0">
                <a:solidFill>
                  <a:srgbClr val="000000"/>
                </a:solidFill>
                <a:effectLst/>
              </a:rPr>
              <a:t> </a:t>
            </a:r>
            <a:r>
              <a:rPr lang="it-IT" sz="1400" b="0" i="0" u="none" strike="noStrike" dirty="0" err="1">
                <a:solidFill>
                  <a:srgbClr val="000000"/>
                </a:solidFill>
                <a:effectLst/>
              </a:rPr>
              <a:t>reforms</a:t>
            </a:r>
            <a:r>
              <a:rPr lang="it-IT" sz="1400" b="0" i="0" u="none" strike="noStrike" dirty="0">
                <a:solidFill>
                  <a:srgbClr val="000000"/>
                </a:solidFill>
                <a:effectLst/>
              </a:rPr>
              <a:t> to </a:t>
            </a:r>
            <a:r>
              <a:rPr lang="it-IT" sz="1400" b="0" i="0" u="none" strike="noStrike" dirty="0" err="1">
                <a:solidFill>
                  <a:srgbClr val="000000"/>
                </a:solidFill>
                <a:effectLst/>
              </a:rPr>
              <a:t>improve</a:t>
            </a:r>
            <a:r>
              <a:rPr lang="it-IT" sz="1400" b="0" i="0" u="none" strike="noStrike" dirty="0">
                <a:solidFill>
                  <a:srgbClr val="000000"/>
                </a:solidFill>
                <a:effectLst/>
              </a:rPr>
              <a:t> </a:t>
            </a:r>
            <a:r>
              <a:rPr lang="it-IT" sz="1400" b="0" i="0" u="none" strike="noStrike" dirty="0" err="1">
                <a:solidFill>
                  <a:srgbClr val="000000"/>
                </a:solidFill>
                <a:effectLst/>
              </a:rPr>
              <a:t>transparency</a:t>
            </a:r>
            <a:r>
              <a:rPr lang="it-IT" sz="1400" b="0" i="0" u="none" strike="noStrike" dirty="0">
                <a:solidFill>
                  <a:srgbClr val="000000"/>
                </a:solidFill>
                <a:effectLst/>
              </a:rPr>
              <a:t>, reduce </a:t>
            </a:r>
            <a:r>
              <a:rPr lang="it-IT" sz="1400" b="0" i="0" u="none" strike="noStrike" dirty="0" err="1">
                <a:solidFill>
                  <a:srgbClr val="000000"/>
                </a:solidFill>
                <a:effectLst/>
              </a:rPr>
              <a:t>corruption</a:t>
            </a:r>
            <a:r>
              <a:rPr lang="it-IT" sz="1400" b="0" i="0" u="none" strike="noStrike" dirty="0">
                <a:solidFill>
                  <a:srgbClr val="000000"/>
                </a:solidFill>
                <a:effectLst/>
              </a:rPr>
              <a:t>, and </a:t>
            </a:r>
            <a:r>
              <a:rPr lang="it-IT" sz="1400" b="0" i="0" u="none" strike="noStrike" dirty="0" err="1">
                <a:solidFill>
                  <a:srgbClr val="000000"/>
                </a:solidFill>
                <a:effectLst/>
              </a:rPr>
              <a:t>strengthen</a:t>
            </a:r>
            <a:r>
              <a:rPr lang="it-IT" sz="1400" b="0" i="0" u="none" strike="noStrike" dirty="0">
                <a:solidFill>
                  <a:srgbClr val="000000"/>
                </a:solidFill>
                <a:effectLst/>
              </a:rPr>
              <a:t> </a:t>
            </a:r>
            <a:r>
              <a:rPr lang="it-IT" sz="1400" b="0" i="0" u="none" strike="noStrike" dirty="0" err="1">
                <a:solidFill>
                  <a:srgbClr val="000000"/>
                </a:solidFill>
                <a:effectLst/>
              </a:rPr>
              <a:t>financial</a:t>
            </a:r>
            <a:r>
              <a:rPr lang="it-IT" sz="1400" b="0" i="0" u="none" strike="noStrike" dirty="0">
                <a:solidFill>
                  <a:srgbClr val="000000"/>
                </a:solidFill>
                <a:effectLst/>
              </a:rPr>
              <a:t> systems.</a:t>
            </a:r>
          </a:p>
          <a:p>
            <a:pPr marL="742950" lvl="1" indent="-285750" algn="l">
              <a:buFont typeface="Arial" panose="020B0604020202020204" pitchFamily="34" charset="0"/>
              <a:buChar char="•"/>
            </a:pPr>
            <a:r>
              <a:rPr lang="it-IT" sz="1400" b="0" i="0" u="none" strike="noStrike" dirty="0" err="1">
                <a:solidFill>
                  <a:srgbClr val="000000"/>
                </a:solidFill>
                <a:effectLst/>
              </a:rPr>
              <a:t>Floating</a:t>
            </a:r>
            <a:r>
              <a:rPr lang="it-IT" sz="1400" b="0" i="0" u="none" strike="noStrike" dirty="0">
                <a:solidFill>
                  <a:srgbClr val="000000"/>
                </a:solidFill>
                <a:effectLst/>
              </a:rPr>
              <a:t> </a:t>
            </a:r>
            <a:r>
              <a:rPr lang="it-IT" sz="1400" b="0" i="0" u="none" strike="noStrike" dirty="0" err="1">
                <a:solidFill>
                  <a:srgbClr val="000000"/>
                </a:solidFill>
                <a:effectLst/>
              </a:rPr>
              <a:t>exchange</a:t>
            </a:r>
            <a:r>
              <a:rPr lang="it-IT" sz="1400" b="0" i="0" u="none" strike="noStrike" dirty="0">
                <a:solidFill>
                  <a:srgbClr val="000000"/>
                </a:solidFill>
                <a:effectLst/>
              </a:rPr>
              <a:t> rates </a:t>
            </a:r>
            <a:r>
              <a:rPr lang="it-IT" sz="1400" b="0" i="0" u="none" strike="noStrike" dirty="0" err="1">
                <a:solidFill>
                  <a:srgbClr val="000000"/>
                </a:solidFill>
                <a:effectLst/>
              </a:rPr>
              <a:t>replaced</a:t>
            </a:r>
            <a:r>
              <a:rPr lang="it-IT" sz="1400" b="0" i="0" u="none" strike="noStrike" dirty="0">
                <a:solidFill>
                  <a:srgbClr val="000000"/>
                </a:solidFill>
                <a:effectLst/>
              </a:rPr>
              <a:t> </a:t>
            </a:r>
            <a:r>
              <a:rPr lang="it-IT" sz="1400" b="0" i="0" u="none" strike="noStrike" dirty="0" err="1">
                <a:solidFill>
                  <a:srgbClr val="000000"/>
                </a:solidFill>
                <a:effectLst/>
              </a:rPr>
              <a:t>fixed</a:t>
            </a:r>
            <a:r>
              <a:rPr lang="it-IT" sz="1400" b="0" i="0" u="none" strike="noStrike" dirty="0">
                <a:solidFill>
                  <a:srgbClr val="000000"/>
                </a:solidFill>
                <a:effectLst/>
              </a:rPr>
              <a:t> systems in </a:t>
            </a:r>
            <a:r>
              <a:rPr lang="it-IT" sz="1400" b="0" i="0" u="none" strike="noStrike" dirty="0" err="1">
                <a:solidFill>
                  <a:srgbClr val="000000"/>
                </a:solidFill>
                <a:effectLst/>
              </a:rPr>
              <a:t>many</a:t>
            </a:r>
            <a:r>
              <a:rPr lang="it-IT" sz="1400" b="0" i="0" u="none" strike="noStrike" dirty="0">
                <a:solidFill>
                  <a:srgbClr val="000000"/>
                </a:solidFill>
                <a:effectLst/>
              </a:rPr>
              <a:t> </a:t>
            </a:r>
            <a:r>
              <a:rPr lang="it-IT" sz="1400" b="0" i="0" u="none" strike="noStrike" dirty="0" err="1">
                <a:solidFill>
                  <a:srgbClr val="000000"/>
                </a:solidFill>
                <a:effectLst/>
              </a:rPr>
              <a:t>cases</a:t>
            </a:r>
            <a:r>
              <a:rPr lang="it-IT" sz="1400" b="0" i="0" u="none" strike="noStrike" dirty="0">
                <a:solidFill>
                  <a:srgbClr val="000000"/>
                </a:solidFill>
                <a:effectLst/>
              </a:rPr>
              <a:t>, </a:t>
            </a:r>
            <a:r>
              <a:rPr lang="it-IT" sz="1400" b="0" i="0" u="none" strike="noStrike" dirty="0" err="1">
                <a:solidFill>
                  <a:srgbClr val="000000"/>
                </a:solidFill>
                <a:effectLst/>
              </a:rPr>
              <a:t>allowing</a:t>
            </a:r>
            <a:r>
              <a:rPr lang="it-IT" sz="1400" b="0" i="0" u="none" strike="noStrike" dirty="0">
                <a:solidFill>
                  <a:srgbClr val="000000"/>
                </a:solidFill>
                <a:effectLst/>
              </a:rPr>
              <a:t> </a:t>
            </a:r>
            <a:r>
              <a:rPr lang="it-IT" sz="1400" b="0" i="0" u="none" strike="noStrike" dirty="0" err="1">
                <a:solidFill>
                  <a:srgbClr val="000000"/>
                </a:solidFill>
                <a:effectLst/>
              </a:rPr>
              <a:t>currencies</a:t>
            </a:r>
            <a:r>
              <a:rPr lang="it-IT" sz="1400" b="0" i="0" u="none" strike="noStrike" dirty="0">
                <a:solidFill>
                  <a:srgbClr val="000000"/>
                </a:solidFill>
                <a:effectLst/>
              </a:rPr>
              <a:t> to </a:t>
            </a:r>
            <a:r>
              <a:rPr lang="it-IT" sz="1400" b="0" i="0" u="none" strike="noStrike" dirty="0" err="1">
                <a:solidFill>
                  <a:srgbClr val="000000"/>
                </a:solidFill>
                <a:effectLst/>
              </a:rPr>
              <a:t>adjust</a:t>
            </a:r>
            <a:r>
              <a:rPr lang="it-IT" sz="1400" b="0" i="0" u="none" strike="noStrike" dirty="0">
                <a:solidFill>
                  <a:srgbClr val="000000"/>
                </a:solidFill>
                <a:effectLst/>
              </a:rPr>
              <a:t> more </a:t>
            </a:r>
            <a:r>
              <a:rPr lang="it-IT" sz="1400" b="0" i="0" u="none" strike="noStrike" dirty="0" err="1">
                <a:solidFill>
                  <a:srgbClr val="000000"/>
                </a:solidFill>
                <a:effectLst/>
              </a:rPr>
              <a:t>freely</a:t>
            </a:r>
            <a:r>
              <a:rPr lang="it-IT" sz="1400" b="0" i="0" u="none" strike="noStrike" dirty="0">
                <a:solidFill>
                  <a:srgbClr val="000000"/>
                </a:solidFill>
                <a:effectLst/>
              </a:rPr>
              <a:t>. frameworks.</a:t>
            </a:r>
            <a:endParaRPr lang="it-IT" sz="1400" b="1" dirty="0">
              <a:solidFill>
                <a:srgbClr val="000000"/>
              </a:solidFill>
            </a:endParaRPr>
          </a:p>
          <a:p>
            <a:pPr algn="ctr"/>
            <a:endParaRPr lang="it-IT" sz="1400" b="1" i="0" u="none" strike="noStrike" dirty="0">
              <a:solidFill>
                <a:srgbClr val="000000"/>
              </a:solidFill>
              <a:effectLst/>
            </a:endParaRPr>
          </a:p>
          <a:p>
            <a:pPr algn="ctr"/>
            <a:r>
              <a:rPr lang="it-IT" sz="1400" b="1" i="0" u="none" strike="noStrike" dirty="0" err="1">
                <a:solidFill>
                  <a:srgbClr val="000000"/>
                </a:solidFill>
                <a:effectLst/>
              </a:rPr>
              <a:t>Consequences</a:t>
            </a:r>
            <a:endParaRPr lang="it-IT" sz="1400" b="1" i="0" u="none" strike="noStrike" dirty="0">
              <a:solidFill>
                <a:srgbClr val="000000"/>
              </a:solidFill>
              <a:effectLst/>
            </a:endParaRPr>
          </a:p>
          <a:p>
            <a:pPr algn="l">
              <a:buFont typeface="+mj-lt"/>
              <a:buAutoNum type="arabicPeriod"/>
            </a:pPr>
            <a:r>
              <a:rPr lang="it-IT" sz="1400" b="1" i="0" u="none" strike="noStrike" dirty="0" err="1">
                <a:solidFill>
                  <a:srgbClr val="000000"/>
                </a:solidFill>
                <a:effectLst/>
              </a:rPr>
              <a:t>Economic</a:t>
            </a:r>
            <a:r>
              <a:rPr lang="it-IT" sz="1400" b="1" i="0" u="none" strike="noStrike" dirty="0">
                <a:solidFill>
                  <a:srgbClr val="000000"/>
                </a:solidFill>
                <a:effectLst/>
              </a:rPr>
              <a:t> Recovery:</a:t>
            </a:r>
          </a:p>
          <a:p>
            <a:pPr algn="l">
              <a:buFont typeface="+mj-lt"/>
              <a:buAutoNum type="arabicPeriod"/>
            </a:pPr>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err="1">
                <a:solidFill>
                  <a:srgbClr val="000000"/>
                </a:solidFill>
                <a:effectLst/>
              </a:rPr>
              <a:t>While</a:t>
            </a:r>
            <a:r>
              <a:rPr lang="it-IT" sz="1400" b="0" i="0" u="none" strike="noStrike" dirty="0">
                <a:solidFill>
                  <a:srgbClr val="000000"/>
                </a:solidFill>
                <a:effectLst/>
              </a:rPr>
              <a:t> the </a:t>
            </a:r>
            <a:r>
              <a:rPr lang="it-IT" sz="1400" b="0" i="0" u="none" strike="noStrike" dirty="0" err="1">
                <a:solidFill>
                  <a:srgbClr val="000000"/>
                </a:solidFill>
                <a:effectLst/>
              </a:rPr>
              <a:t>crisis</a:t>
            </a:r>
            <a:r>
              <a:rPr lang="it-IT" sz="1400" b="0" i="0" u="none" strike="noStrike" dirty="0">
                <a:solidFill>
                  <a:srgbClr val="000000"/>
                </a:solidFill>
                <a:effectLst/>
              </a:rPr>
              <a:t> </a:t>
            </a:r>
            <a:r>
              <a:rPr lang="it-IT" sz="1400" b="0" i="0" u="none" strike="noStrike" dirty="0" err="1">
                <a:solidFill>
                  <a:srgbClr val="000000"/>
                </a:solidFill>
                <a:effectLst/>
              </a:rPr>
              <a:t>caused</a:t>
            </a:r>
            <a:r>
              <a:rPr lang="it-IT" sz="1400" b="0" i="0" u="none" strike="noStrike" dirty="0">
                <a:solidFill>
                  <a:srgbClr val="000000"/>
                </a:solidFill>
                <a:effectLst/>
              </a:rPr>
              <a:t> severe short-</a:t>
            </a:r>
            <a:r>
              <a:rPr lang="it-IT" sz="1400" b="0" i="0" u="none" strike="noStrike" dirty="0" err="1">
                <a:solidFill>
                  <a:srgbClr val="000000"/>
                </a:solidFill>
                <a:effectLst/>
              </a:rPr>
              <a:t>term</a:t>
            </a:r>
            <a:r>
              <a:rPr lang="it-IT" sz="1400" b="0" i="0" u="none" strike="noStrike" dirty="0">
                <a:solidFill>
                  <a:srgbClr val="000000"/>
                </a:solidFill>
                <a:effectLst/>
              </a:rPr>
              <a:t> </a:t>
            </a:r>
            <a:r>
              <a:rPr lang="it-IT" sz="1400" b="0" i="0" u="none" strike="noStrike" dirty="0" err="1">
                <a:solidFill>
                  <a:srgbClr val="000000"/>
                </a:solidFill>
                <a:effectLst/>
              </a:rPr>
              <a:t>pain</a:t>
            </a:r>
            <a:r>
              <a:rPr lang="it-IT" sz="1400" b="0" i="0" u="none" strike="noStrike" dirty="0">
                <a:solidFill>
                  <a:srgbClr val="000000"/>
                </a:solidFill>
                <a:effectLst/>
              </a:rPr>
              <a:t>, </a:t>
            </a:r>
            <a:r>
              <a:rPr lang="it-IT" sz="1400" b="0" i="0" u="none" strike="noStrike" dirty="0" err="1">
                <a:solidFill>
                  <a:srgbClr val="000000"/>
                </a:solidFill>
                <a:effectLst/>
              </a:rPr>
              <a:t>most</a:t>
            </a:r>
            <a:r>
              <a:rPr lang="it-IT" sz="1400" b="0" i="0" u="none" strike="noStrike" dirty="0">
                <a:solidFill>
                  <a:srgbClr val="000000"/>
                </a:solidFill>
                <a:effectLst/>
              </a:rPr>
              <a:t> countries </a:t>
            </a:r>
            <a:r>
              <a:rPr lang="it-IT" sz="1400" b="0" i="0" u="none" strike="noStrike" dirty="0" err="1">
                <a:solidFill>
                  <a:srgbClr val="000000"/>
                </a:solidFill>
                <a:effectLst/>
              </a:rPr>
              <a:t>recovered</a:t>
            </a:r>
            <a:r>
              <a:rPr lang="it-IT" sz="1400" b="0" i="0" u="none" strike="noStrike" dirty="0">
                <a:solidFill>
                  <a:srgbClr val="000000"/>
                </a:solidFill>
                <a:effectLst/>
              </a:rPr>
              <a:t> </a:t>
            </a:r>
            <a:r>
              <a:rPr lang="it-IT" sz="1400" b="0" i="0" u="none" strike="noStrike" dirty="0" err="1">
                <a:solidFill>
                  <a:srgbClr val="000000"/>
                </a:solidFill>
                <a:effectLst/>
              </a:rPr>
              <a:t>within</a:t>
            </a:r>
            <a:r>
              <a:rPr lang="it-IT" sz="1400" b="0" i="0" u="none" strike="noStrike" dirty="0">
                <a:solidFill>
                  <a:srgbClr val="000000"/>
                </a:solidFill>
                <a:effectLst/>
              </a:rPr>
              <a:t> a </a:t>
            </a:r>
            <a:r>
              <a:rPr lang="it-IT" sz="1400" b="0" i="0" u="none" strike="noStrike" dirty="0" err="1">
                <a:solidFill>
                  <a:srgbClr val="000000"/>
                </a:solidFill>
                <a:effectLst/>
              </a:rPr>
              <a:t>few</a:t>
            </a:r>
            <a:r>
              <a:rPr lang="it-IT" sz="1400" b="0" i="0" u="none" strike="noStrike" dirty="0">
                <a:solidFill>
                  <a:srgbClr val="000000"/>
                </a:solidFill>
                <a:effectLst/>
              </a:rPr>
              <a:t> </a:t>
            </a:r>
            <a:r>
              <a:rPr lang="it-IT" sz="1400" b="0" i="0" u="none" strike="noStrike" dirty="0" err="1">
                <a:solidFill>
                  <a:srgbClr val="000000"/>
                </a:solidFill>
                <a:effectLst/>
              </a:rPr>
              <a:t>years</a:t>
            </a:r>
            <a:r>
              <a:rPr lang="it-IT" sz="1400" b="0" i="0" u="none" strike="noStrike" dirty="0">
                <a:solidFill>
                  <a:srgbClr val="000000"/>
                </a:solidFill>
                <a:effectLst/>
              </a:rPr>
              <a:t>, </a:t>
            </a:r>
            <a:r>
              <a:rPr lang="it-IT" sz="1400" b="0" i="0" u="none" strike="noStrike" dirty="0" err="1">
                <a:solidFill>
                  <a:srgbClr val="000000"/>
                </a:solidFill>
                <a:effectLst/>
              </a:rPr>
              <a:t>supported</a:t>
            </a:r>
            <a:r>
              <a:rPr lang="it-IT" sz="1400" b="0" i="0" u="none" strike="noStrike" dirty="0">
                <a:solidFill>
                  <a:srgbClr val="000000"/>
                </a:solidFill>
                <a:effectLst/>
              </a:rPr>
              <a:t> by export-led </a:t>
            </a:r>
            <a:r>
              <a:rPr lang="it-IT" sz="1400" b="0" i="0" u="none" strike="noStrike" dirty="0" err="1">
                <a:solidFill>
                  <a:srgbClr val="000000"/>
                </a:solidFill>
                <a:effectLst/>
              </a:rPr>
              <a:t>growth</a:t>
            </a:r>
            <a:r>
              <a:rPr lang="it-IT" sz="1400" b="0" i="0" u="none" strike="noStrike" dirty="0">
                <a:solidFill>
                  <a:srgbClr val="000000"/>
                </a:solidFill>
                <a:effectLst/>
              </a:rPr>
              <a:t> and global </a:t>
            </a:r>
            <a:r>
              <a:rPr lang="it-IT" sz="1400" b="0" i="0" u="none" strike="noStrike" dirty="0" err="1">
                <a:solidFill>
                  <a:srgbClr val="000000"/>
                </a:solidFill>
                <a:effectLst/>
              </a:rPr>
              <a:t>economic</a:t>
            </a:r>
            <a:r>
              <a:rPr lang="it-IT" sz="1400" b="0" i="0" u="none" strike="noStrike" dirty="0">
                <a:solidFill>
                  <a:srgbClr val="000000"/>
                </a:solidFill>
                <a:effectLst/>
              </a:rPr>
              <a:t> recovery.</a:t>
            </a:r>
          </a:p>
          <a:p>
            <a:pPr marL="742950" lvl="1" indent="-285750" algn="l">
              <a:buFont typeface="Arial" panose="020B0604020202020204" pitchFamily="34" charset="0"/>
              <a:buChar char="•"/>
            </a:pPr>
            <a:r>
              <a:rPr lang="it-IT" sz="1400" b="0" i="0" u="none" strike="noStrike" dirty="0">
                <a:solidFill>
                  <a:srgbClr val="000000"/>
                </a:solidFill>
                <a:effectLst/>
              </a:rPr>
              <a:t>Some, like South Korea, </a:t>
            </a:r>
            <a:r>
              <a:rPr lang="it-IT" sz="1400" b="0" i="0" u="none" strike="noStrike" dirty="0" err="1">
                <a:solidFill>
                  <a:srgbClr val="000000"/>
                </a:solidFill>
                <a:effectLst/>
              </a:rPr>
              <a:t>emerged</a:t>
            </a:r>
            <a:r>
              <a:rPr lang="it-IT" sz="1400" b="0" i="0" u="none" strike="noStrike" dirty="0">
                <a:solidFill>
                  <a:srgbClr val="000000"/>
                </a:solidFill>
                <a:effectLst/>
              </a:rPr>
              <a:t> </a:t>
            </a:r>
            <a:r>
              <a:rPr lang="it-IT" sz="1400" b="0" i="0" u="none" strike="noStrike" dirty="0" err="1">
                <a:solidFill>
                  <a:srgbClr val="000000"/>
                </a:solidFill>
                <a:effectLst/>
              </a:rPr>
              <a:t>stronger</a:t>
            </a:r>
            <a:r>
              <a:rPr lang="it-IT" sz="1400" b="0" i="0" u="none" strike="noStrike" dirty="0">
                <a:solidFill>
                  <a:srgbClr val="000000"/>
                </a:solidFill>
                <a:effectLst/>
              </a:rPr>
              <a:t> with </a:t>
            </a:r>
            <a:r>
              <a:rPr lang="it-IT" sz="1400" b="0" i="0" u="none" strike="noStrike" dirty="0" err="1">
                <a:solidFill>
                  <a:srgbClr val="000000"/>
                </a:solidFill>
                <a:effectLst/>
              </a:rPr>
              <a:t>reformed</a:t>
            </a:r>
            <a:r>
              <a:rPr lang="it-IT" sz="1400" b="0" i="0" u="none" strike="noStrike" dirty="0">
                <a:solidFill>
                  <a:srgbClr val="000000"/>
                </a:solidFill>
                <a:effectLst/>
              </a:rPr>
              <a:t> </a:t>
            </a:r>
            <a:r>
              <a:rPr lang="it-IT" sz="1400" b="0" i="0" u="none" strike="noStrike" dirty="0" err="1">
                <a:solidFill>
                  <a:srgbClr val="000000"/>
                </a:solidFill>
                <a:effectLst/>
              </a:rPr>
              <a:t>financial</a:t>
            </a:r>
            <a:r>
              <a:rPr lang="it-IT" sz="1400" b="0" i="0" u="none" strike="noStrike" dirty="0">
                <a:solidFill>
                  <a:srgbClr val="000000"/>
                </a:solidFill>
                <a:effectLst/>
              </a:rPr>
              <a:t> systems.</a:t>
            </a:r>
          </a:p>
          <a:p>
            <a:pPr algn="l">
              <a:buFont typeface="+mj-lt"/>
              <a:buAutoNum type="arabicPeriod"/>
            </a:pPr>
            <a:endParaRPr lang="it-IT" sz="1400" b="1" i="0" u="none" strike="noStrike" dirty="0">
              <a:solidFill>
                <a:srgbClr val="000000"/>
              </a:solidFill>
              <a:effectLst/>
            </a:endParaRPr>
          </a:p>
          <a:p>
            <a:pPr algn="l">
              <a:buFont typeface="+mj-lt"/>
              <a:buAutoNum type="arabicPeriod"/>
            </a:pPr>
            <a:r>
              <a:rPr lang="it-IT" sz="1400" b="1" i="0" u="none" strike="noStrike" dirty="0">
                <a:solidFill>
                  <a:srgbClr val="000000"/>
                </a:solidFill>
                <a:effectLst/>
              </a:rPr>
              <a:t>Long-</a:t>
            </a:r>
            <a:r>
              <a:rPr lang="it-IT" sz="1400" b="1" i="0" u="none" strike="noStrike" dirty="0" err="1">
                <a:solidFill>
                  <a:srgbClr val="000000"/>
                </a:solidFill>
                <a:effectLst/>
              </a:rPr>
              <a:t>Term</a:t>
            </a:r>
            <a:r>
              <a:rPr lang="it-IT" sz="1400" b="1" i="0" u="none" strike="noStrike" dirty="0">
                <a:solidFill>
                  <a:srgbClr val="000000"/>
                </a:solidFill>
                <a:effectLst/>
              </a:rPr>
              <a:t> </a:t>
            </a:r>
            <a:r>
              <a:rPr lang="it-IT" sz="1400" b="1" i="0" u="none" strike="noStrike" dirty="0" err="1">
                <a:solidFill>
                  <a:srgbClr val="000000"/>
                </a:solidFill>
                <a:effectLst/>
              </a:rPr>
              <a:t>Lessons</a:t>
            </a:r>
            <a:r>
              <a:rPr lang="it-IT" sz="1400" b="1" i="0" u="none" strike="noStrike" dirty="0">
                <a:solidFill>
                  <a:srgbClr val="000000"/>
                </a:solidFill>
                <a:effectLst/>
              </a:rPr>
              <a:t>:</a:t>
            </a:r>
          </a:p>
          <a:p>
            <a:pPr algn="l">
              <a:buFont typeface="+mj-lt"/>
              <a:buAutoNum type="arabicPeriod"/>
            </a:pPr>
            <a:endParaRPr lang="it-IT" sz="1400" b="0" i="0" u="none" strike="noStrike" dirty="0">
              <a:solidFill>
                <a:srgbClr val="000000"/>
              </a:solidFill>
              <a:effectLst/>
            </a:endParaRPr>
          </a:p>
          <a:p>
            <a:pPr marL="742950" lvl="1" indent="-285750" algn="l">
              <a:buFont typeface="Arial" panose="020B0604020202020204" pitchFamily="34" charset="0"/>
              <a:buChar char="•"/>
            </a:pPr>
            <a:r>
              <a:rPr lang="it-IT" sz="1400" b="0" i="0" u="none" strike="noStrike" dirty="0">
                <a:solidFill>
                  <a:srgbClr val="000000"/>
                </a:solidFill>
                <a:effectLst/>
              </a:rPr>
              <a:t>The </a:t>
            </a:r>
            <a:r>
              <a:rPr lang="it-IT" sz="1400" b="0" i="0" u="none" strike="noStrike" dirty="0" err="1">
                <a:solidFill>
                  <a:srgbClr val="000000"/>
                </a:solidFill>
                <a:effectLst/>
              </a:rPr>
              <a:t>crisis</a:t>
            </a:r>
            <a:r>
              <a:rPr lang="it-IT" sz="1400" b="0" i="0" u="none" strike="noStrike" dirty="0">
                <a:solidFill>
                  <a:srgbClr val="000000"/>
                </a:solidFill>
                <a:effectLst/>
              </a:rPr>
              <a:t> </a:t>
            </a:r>
            <a:r>
              <a:rPr lang="it-IT" sz="1400" b="0" i="0" u="none" strike="noStrike" dirty="0" err="1">
                <a:solidFill>
                  <a:srgbClr val="000000"/>
                </a:solidFill>
                <a:effectLst/>
              </a:rPr>
              <a:t>highlighted</a:t>
            </a:r>
            <a:r>
              <a:rPr lang="it-IT" sz="1400" b="0" i="0" u="none" strike="noStrike" dirty="0">
                <a:solidFill>
                  <a:srgbClr val="000000"/>
                </a:solidFill>
                <a:effectLst/>
              </a:rPr>
              <a:t> the risks of </a:t>
            </a:r>
            <a:r>
              <a:rPr lang="it-IT" sz="1400" b="0" i="0" u="none" strike="noStrike" dirty="0" err="1">
                <a:solidFill>
                  <a:srgbClr val="000000"/>
                </a:solidFill>
                <a:effectLst/>
              </a:rPr>
              <a:t>excessive</a:t>
            </a:r>
            <a:r>
              <a:rPr lang="it-IT" sz="1400" b="0" i="0" u="none" strike="noStrike" dirty="0">
                <a:solidFill>
                  <a:srgbClr val="000000"/>
                </a:solidFill>
                <a:effectLst/>
              </a:rPr>
              <a:t> short-</a:t>
            </a:r>
            <a:r>
              <a:rPr lang="it-IT" sz="1400" b="0" i="0" u="none" strike="noStrike" dirty="0" err="1">
                <a:solidFill>
                  <a:srgbClr val="000000"/>
                </a:solidFill>
                <a:effectLst/>
              </a:rPr>
              <a:t>term</a:t>
            </a:r>
            <a:r>
              <a:rPr lang="it-IT" sz="1400" b="0" i="0" u="none" strike="noStrike" dirty="0">
                <a:solidFill>
                  <a:srgbClr val="000000"/>
                </a:solidFill>
                <a:effectLst/>
              </a:rPr>
              <a:t> </a:t>
            </a:r>
            <a:r>
              <a:rPr lang="it-IT" sz="1400" b="0" i="0" u="none" strike="noStrike" dirty="0" err="1">
                <a:solidFill>
                  <a:srgbClr val="000000"/>
                </a:solidFill>
                <a:effectLst/>
              </a:rPr>
              <a:t>borrowing</a:t>
            </a:r>
            <a:r>
              <a:rPr lang="it-IT" sz="1400" b="0" i="0" u="none" strike="noStrike" dirty="0">
                <a:solidFill>
                  <a:srgbClr val="000000"/>
                </a:solidFill>
                <a:effectLst/>
              </a:rPr>
              <a:t> and the </a:t>
            </a:r>
            <a:r>
              <a:rPr lang="it-IT" sz="1400" b="0" i="0" u="none" strike="noStrike" dirty="0" err="1">
                <a:solidFill>
                  <a:srgbClr val="000000"/>
                </a:solidFill>
                <a:effectLst/>
              </a:rPr>
              <a:t>need</a:t>
            </a:r>
            <a:r>
              <a:rPr lang="it-IT" sz="1400" b="0" i="0" u="none" strike="noStrike" dirty="0">
                <a:solidFill>
                  <a:srgbClr val="000000"/>
                </a:solidFill>
                <a:effectLst/>
              </a:rPr>
              <a:t> for sound </a:t>
            </a:r>
            <a:r>
              <a:rPr lang="it-IT" sz="1400" b="0" i="0" u="none" strike="noStrike" dirty="0" err="1">
                <a:solidFill>
                  <a:srgbClr val="000000"/>
                </a:solidFill>
                <a:effectLst/>
              </a:rPr>
              <a:t>financial</a:t>
            </a:r>
            <a:r>
              <a:rPr lang="it-IT" sz="1400" b="0" i="0" u="none" strike="noStrike" dirty="0">
                <a:solidFill>
                  <a:srgbClr val="000000"/>
                </a:solidFill>
                <a:effectLst/>
              </a:rPr>
              <a:t> </a:t>
            </a:r>
            <a:r>
              <a:rPr lang="it-IT" sz="1400" b="0" i="0" u="none" strike="noStrike" dirty="0" err="1">
                <a:solidFill>
                  <a:srgbClr val="000000"/>
                </a:solidFill>
                <a:effectLst/>
              </a:rPr>
              <a:t>regulation</a:t>
            </a:r>
            <a:r>
              <a:rPr lang="it-IT" sz="1400" b="0" i="0" u="none" strike="noStrike" dirty="0">
                <a:solidFill>
                  <a:srgbClr val="000000"/>
                </a:solidFill>
                <a:effectLst/>
              </a:rPr>
              <a:t>.</a:t>
            </a:r>
          </a:p>
          <a:p>
            <a:pPr marL="742950" lvl="1" indent="-285750" algn="l">
              <a:buFont typeface="Arial" panose="020B0604020202020204" pitchFamily="34" charset="0"/>
              <a:buChar char="•"/>
            </a:pPr>
            <a:r>
              <a:rPr lang="it-IT" sz="1400" b="0" i="0" u="none" strike="noStrike" dirty="0" err="1">
                <a:solidFill>
                  <a:srgbClr val="000000"/>
                </a:solidFill>
                <a:effectLst/>
              </a:rPr>
              <a:t>It</a:t>
            </a:r>
            <a:r>
              <a:rPr lang="it-IT" sz="1400" b="0" i="0" u="none" strike="noStrike" dirty="0">
                <a:solidFill>
                  <a:srgbClr val="000000"/>
                </a:solidFill>
                <a:effectLst/>
              </a:rPr>
              <a:t> </a:t>
            </a:r>
            <a:r>
              <a:rPr lang="it-IT" sz="1400" b="0" i="0" u="none" strike="noStrike" dirty="0" err="1">
                <a:solidFill>
                  <a:srgbClr val="000000"/>
                </a:solidFill>
                <a:effectLst/>
              </a:rPr>
              <a:t>also</a:t>
            </a:r>
            <a:r>
              <a:rPr lang="it-IT" sz="1400" b="0" i="0" u="none" strike="noStrike" dirty="0">
                <a:solidFill>
                  <a:srgbClr val="000000"/>
                </a:solidFill>
                <a:effectLst/>
              </a:rPr>
              <a:t> </a:t>
            </a:r>
            <a:r>
              <a:rPr lang="it-IT" sz="1400" b="0" i="0" u="none" strike="noStrike" dirty="0" err="1">
                <a:solidFill>
                  <a:srgbClr val="000000"/>
                </a:solidFill>
                <a:effectLst/>
              </a:rPr>
              <a:t>underscored</a:t>
            </a:r>
            <a:r>
              <a:rPr lang="it-IT" sz="1400" b="0" i="0" u="none" strike="noStrike" dirty="0">
                <a:solidFill>
                  <a:srgbClr val="000000"/>
                </a:solidFill>
                <a:effectLst/>
              </a:rPr>
              <a:t> the </a:t>
            </a:r>
            <a:r>
              <a:rPr lang="it-IT" sz="1400" b="0" i="0" u="none" strike="noStrike" dirty="0" err="1">
                <a:solidFill>
                  <a:srgbClr val="000000"/>
                </a:solidFill>
                <a:effectLst/>
              </a:rPr>
              <a:t>dangers</a:t>
            </a:r>
            <a:r>
              <a:rPr lang="it-IT" sz="1400" b="0" i="0" u="none" strike="noStrike" dirty="0">
                <a:solidFill>
                  <a:srgbClr val="000000"/>
                </a:solidFill>
                <a:effectLst/>
              </a:rPr>
              <a:t> of </a:t>
            </a:r>
            <a:r>
              <a:rPr lang="it-IT" sz="1400" b="0" i="0" u="none" strike="noStrike" dirty="0" err="1">
                <a:solidFill>
                  <a:srgbClr val="000000"/>
                </a:solidFill>
                <a:effectLst/>
              </a:rPr>
              <a:t>pegged</a:t>
            </a:r>
            <a:r>
              <a:rPr lang="it-IT" sz="1400" b="0" i="0" u="none" strike="noStrike" dirty="0">
                <a:solidFill>
                  <a:srgbClr val="000000"/>
                </a:solidFill>
                <a:effectLst/>
              </a:rPr>
              <a:t> </a:t>
            </a:r>
            <a:r>
              <a:rPr lang="it-IT" sz="1400" b="0" i="0" u="none" strike="noStrike" dirty="0" err="1">
                <a:solidFill>
                  <a:srgbClr val="000000"/>
                </a:solidFill>
                <a:effectLst/>
              </a:rPr>
              <a:t>exchange</a:t>
            </a:r>
            <a:r>
              <a:rPr lang="it-IT" sz="1400" b="0" i="0" u="none" strike="noStrike" dirty="0">
                <a:solidFill>
                  <a:srgbClr val="000000"/>
                </a:solidFill>
                <a:effectLst/>
              </a:rPr>
              <a:t> rate systems in the face of speculative </a:t>
            </a:r>
            <a:r>
              <a:rPr lang="it-IT" sz="1400" b="0" i="0" u="none" strike="noStrike" dirty="0" err="1">
                <a:solidFill>
                  <a:srgbClr val="000000"/>
                </a:solidFill>
                <a:effectLst/>
              </a:rPr>
              <a:t>attacks</a:t>
            </a:r>
            <a:r>
              <a:rPr lang="it-IT" sz="1400" b="0" i="0" u="none" strike="noStrike" dirty="0">
                <a:solidFill>
                  <a:srgbClr val="000000"/>
                </a:solidFill>
                <a:effectLst/>
              </a:rPr>
              <a:t>.</a:t>
            </a:r>
          </a:p>
          <a:p>
            <a:pPr lvl="1" algn="l"/>
            <a:endParaRPr lang="it-IT" sz="1400" b="0" i="0" u="none" strike="noStrike" dirty="0">
              <a:solidFill>
                <a:srgbClr val="000000"/>
              </a:solidFill>
              <a:effectLst/>
            </a:endParaRPr>
          </a:p>
          <a:p>
            <a:pPr algn="l"/>
            <a:endParaRPr lang="it-IT" sz="1400" dirty="0">
              <a:solidFill>
                <a:srgbClr val="000000"/>
              </a:solidFill>
            </a:endParaRPr>
          </a:p>
          <a:p>
            <a:pPr algn="l"/>
            <a:r>
              <a:rPr lang="it-IT" sz="1400" b="0" i="0" u="none" strike="noStrike" dirty="0">
                <a:solidFill>
                  <a:srgbClr val="000000"/>
                </a:solidFill>
                <a:effectLst/>
              </a:rPr>
              <a:t>The Asian Financial </a:t>
            </a:r>
            <a:r>
              <a:rPr lang="it-IT" sz="1400" b="0" i="0" u="none" strike="noStrike" dirty="0" err="1">
                <a:solidFill>
                  <a:srgbClr val="000000"/>
                </a:solidFill>
                <a:effectLst/>
              </a:rPr>
              <a:t>Crisis</a:t>
            </a:r>
            <a:r>
              <a:rPr lang="it-IT" sz="1400" b="0" i="0" u="none" strike="noStrike" dirty="0">
                <a:solidFill>
                  <a:srgbClr val="000000"/>
                </a:solidFill>
                <a:effectLst/>
              </a:rPr>
              <a:t> </a:t>
            </a:r>
            <a:r>
              <a:rPr lang="it-IT" sz="1400" b="0" i="0" u="none" strike="noStrike" dirty="0" err="1">
                <a:solidFill>
                  <a:srgbClr val="000000"/>
                </a:solidFill>
                <a:effectLst/>
              </a:rPr>
              <a:t>is</a:t>
            </a:r>
            <a:r>
              <a:rPr lang="it-IT" sz="1400" b="0" i="0" u="none" strike="noStrike" dirty="0">
                <a:solidFill>
                  <a:srgbClr val="000000"/>
                </a:solidFill>
                <a:effectLst/>
              </a:rPr>
              <a:t> </a:t>
            </a:r>
            <a:r>
              <a:rPr lang="it-IT" sz="1400" b="0" i="0" u="none" strike="noStrike" dirty="0" err="1">
                <a:solidFill>
                  <a:srgbClr val="000000"/>
                </a:solidFill>
                <a:effectLst/>
              </a:rPr>
              <a:t>often</a:t>
            </a:r>
            <a:r>
              <a:rPr lang="it-IT" sz="1400" b="0" i="0" u="none" strike="noStrike" dirty="0">
                <a:solidFill>
                  <a:srgbClr val="000000"/>
                </a:solidFill>
                <a:effectLst/>
              </a:rPr>
              <a:t> </a:t>
            </a:r>
            <a:r>
              <a:rPr lang="it-IT" sz="1400" b="0" i="0" u="none" strike="noStrike" dirty="0" err="1">
                <a:solidFill>
                  <a:srgbClr val="000000"/>
                </a:solidFill>
                <a:effectLst/>
              </a:rPr>
              <a:t>cited</a:t>
            </a:r>
            <a:r>
              <a:rPr lang="it-IT" sz="1400" b="0" i="0" u="none" strike="noStrike" dirty="0">
                <a:solidFill>
                  <a:srgbClr val="000000"/>
                </a:solidFill>
                <a:effectLst/>
              </a:rPr>
              <a:t> </a:t>
            </a:r>
            <a:r>
              <a:rPr lang="it-IT" sz="1400" b="0" i="0" u="none" strike="noStrike" dirty="0" err="1">
                <a:solidFill>
                  <a:srgbClr val="000000"/>
                </a:solidFill>
                <a:effectLst/>
              </a:rPr>
              <a:t>as</a:t>
            </a:r>
            <a:r>
              <a:rPr lang="it-IT" sz="1400" b="0" i="0" u="none" strike="noStrike" dirty="0">
                <a:solidFill>
                  <a:srgbClr val="000000"/>
                </a:solidFill>
                <a:effectLst/>
              </a:rPr>
              <a:t> a </a:t>
            </a:r>
            <a:r>
              <a:rPr lang="it-IT" sz="1400" b="0" i="0" u="none" strike="noStrike" dirty="0" err="1">
                <a:solidFill>
                  <a:srgbClr val="000000"/>
                </a:solidFill>
                <a:effectLst/>
              </a:rPr>
              <a:t>cautionary</a:t>
            </a:r>
            <a:r>
              <a:rPr lang="it-IT" sz="1400" b="0" i="0" u="none" strike="noStrike" dirty="0">
                <a:solidFill>
                  <a:srgbClr val="000000"/>
                </a:solidFill>
                <a:effectLst/>
              </a:rPr>
              <a:t> tale </a:t>
            </a:r>
            <a:r>
              <a:rPr lang="it-IT" sz="1400" b="0" i="0" u="none" strike="noStrike" dirty="0" err="1">
                <a:solidFill>
                  <a:srgbClr val="000000"/>
                </a:solidFill>
                <a:effectLst/>
              </a:rPr>
              <a:t>about</a:t>
            </a:r>
            <a:r>
              <a:rPr lang="it-IT" sz="1400" b="0" i="0" u="none" strike="noStrike" dirty="0">
                <a:solidFill>
                  <a:srgbClr val="000000"/>
                </a:solidFill>
                <a:effectLst/>
              </a:rPr>
              <a:t> the </a:t>
            </a:r>
            <a:r>
              <a:rPr lang="it-IT" sz="1400" b="0" i="0" u="none" strike="noStrike" dirty="0" err="1">
                <a:solidFill>
                  <a:srgbClr val="000000"/>
                </a:solidFill>
                <a:effectLst/>
              </a:rPr>
              <a:t>volatility</a:t>
            </a:r>
            <a:r>
              <a:rPr lang="it-IT" sz="1400" b="0" i="0" u="none" strike="noStrike" dirty="0">
                <a:solidFill>
                  <a:srgbClr val="000000"/>
                </a:solidFill>
                <a:effectLst/>
              </a:rPr>
              <a:t> of </a:t>
            </a:r>
            <a:r>
              <a:rPr lang="it-IT" sz="1400" b="0" i="0" u="none" strike="noStrike" dirty="0" err="1">
                <a:solidFill>
                  <a:srgbClr val="000000"/>
                </a:solidFill>
                <a:effectLst/>
              </a:rPr>
              <a:t>globalized</a:t>
            </a:r>
            <a:r>
              <a:rPr lang="it-IT" sz="1400" b="0" i="0" u="none" strike="noStrike" dirty="0">
                <a:solidFill>
                  <a:srgbClr val="000000"/>
                </a:solidFill>
                <a:effectLst/>
              </a:rPr>
              <a:t> </a:t>
            </a:r>
            <a:r>
              <a:rPr lang="it-IT" sz="1400" b="0" i="0" u="none" strike="noStrike" dirty="0" err="1">
                <a:solidFill>
                  <a:srgbClr val="000000"/>
                </a:solidFill>
                <a:effectLst/>
              </a:rPr>
              <a:t>financial</a:t>
            </a:r>
            <a:r>
              <a:rPr lang="it-IT" sz="1400" b="0" i="0" u="none" strike="noStrike" dirty="0">
                <a:solidFill>
                  <a:srgbClr val="000000"/>
                </a:solidFill>
                <a:effectLst/>
              </a:rPr>
              <a:t> markets and the </a:t>
            </a:r>
            <a:r>
              <a:rPr lang="it-IT" sz="1400" b="0" i="0" u="none" strike="noStrike" dirty="0" err="1">
                <a:solidFill>
                  <a:srgbClr val="000000"/>
                </a:solidFill>
                <a:effectLst/>
              </a:rPr>
              <a:t>importance</a:t>
            </a:r>
            <a:r>
              <a:rPr lang="it-IT" sz="1400" b="0" i="0" u="none" strike="noStrike" dirty="0">
                <a:solidFill>
                  <a:srgbClr val="000000"/>
                </a:solidFill>
                <a:effectLst/>
              </a:rPr>
              <a:t> of </a:t>
            </a:r>
            <a:r>
              <a:rPr lang="it-IT" sz="1400" b="0" i="0" u="none" strike="noStrike" dirty="0" err="1">
                <a:solidFill>
                  <a:srgbClr val="000000"/>
                </a:solidFill>
                <a:effectLst/>
              </a:rPr>
              <a:t>maintaining</a:t>
            </a:r>
            <a:r>
              <a:rPr lang="it-IT" sz="1400" b="0" i="0" u="none" strike="noStrike" dirty="0">
                <a:solidFill>
                  <a:srgbClr val="000000"/>
                </a:solidFill>
                <a:effectLst/>
              </a:rPr>
              <a:t> </a:t>
            </a:r>
            <a:r>
              <a:rPr lang="it-IT" sz="1400" b="0" i="0" u="none" strike="noStrike" dirty="0" err="1">
                <a:solidFill>
                  <a:srgbClr val="000000"/>
                </a:solidFill>
                <a:effectLst/>
              </a:rPr>
              <a:t>economic</a:t>
            </a:r>
            <a:r>
              <a:rPr lang="it-IT" sz="1400" b="0" i="0" u="none" strike="noStrike" dirty="0">
                <a:solidFill>
                  <a:srgbClr val="000000"/>
                </a:solidFill>
                <a:effectLst/>
              </a:rPr>
              <a:t> </a:t>
            </a:r>
            <a:r>
              <a:rPr lang="it-IT" sz="1400" b="0" i="0" u="none" strike="noStrike" dirty="0" err="1">
                <a:solidFill>
                  <a:srgbClr val="000000"/>
                </a:solidFill>
                <a:effectLst/>
              </a:rPr>
              <a:t>fundamentals</a:t>
            </a:r>
            <a:r>
              <a:rPr lang="it-IT" sz="1400" b="0" i="0" u="none" strike="noStrike" dirty="0">
                <a:solidFill>
                  <a:srgbClr val="000000"/>
                </a:solidFill>
                <a:effectLst/>
              </a:rPr>
              <a:t> and </a:t>
            </a:r>
            <a:r>
              <a:rPr lang="it-IT" sz="1400" b="0" i="0" u="none" strike="noStrike" dirty="0" err="1">
                <a:solidFill>
                  <a:srgbClr val="000000"/>
                </a:solidFill>
                <a:effectLst/>
              </a:rPr>
              <a:t>robust</a:t>
            </a:r>
            <a:r>
              <a:rPr lang="it-IT" sz="1400" b="0" i="0" u="none" strike="noStrike" dirty="0">
                <a:solidFill>
                  <a:srgbClr val="000000"/>
                </a:solidFill>
                <a:effectLst/>
              </a:rPr>
              <a:t> </a:t>
            </a:r>
            <a:r>
              <a:rPr lang="it-IT" sz="1400" b="0" i="0" u="none" strike="noStrike" dirty="0" err="1">
                <a:solidFill>
                  <a:srgbClr val="000000"/>
                </a:solidFill>
                <a:effectLst/>
              </a:rPr>
              <a:t>regulatory</a:t>
            </a:r>
            <a:r>
              <a:rPr lang="it-IT" sz="1400" b="0" i="0" u="none" strike="noStrike" dirty="0">
                <a:solidFill>
                  <a:srgbClr val="000000"/>
                </a:solidFill>
                <a:effectLst/>
              </a:rPr>
              <a:t> frameworks.</a:t>
            </a:r>
          </a:p>
        </p:txBody>
      </p:sp>
    </p:spTree>
    <p:extLst>
      <p:ext uri="{BB962C8B-B14F-4D97-AF65-F5344CB8AC3E}">
        <p14:creationId xmlns:p14="http://schemas.microsoft.com/office/powerpoint/2010/main" val="28524996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69166-8AB6-8813-7100-225C69C43461}"/>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118063DF-A614-CFEF-B18B-A464359E7E0B}"/>
              </a:ext>
            </a:extLst>
          </p:cNvPr>
          <p:cNvSpPr/>
          <p:nvPr/>
        </p:nvSpPr>
        <p:spPr>
          <a:xfrm>
            <a:off x="226932" y="759962"/>
            <a:ext cx="11738130"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25272B98-263F-1453-692A-DA125BEF314E}"/>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9B9E356C-0D97-1DDD-FF09-79BCE6575099}"/>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C06A0717-41B8-0B3A-D9B1-7E106E5C9CBB}"/>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a:t>
            </a:r>
          </a:p>
        </p:txBody>
      </p:sp>
      <p:sp>
        <p:nvSpPr>
          <p:cNvPr id="2" name="Rettangolo 1">
            <a:extLst>
              <a:ext uri="{FF2B5EF4-FFF2-40B4-BE49-F238E27FC236}">
                <a16:creationId xmlns:a16="http://schemas.microsoft.com/office/drawing/2014/main" id="{EB98E134-CA05-6B7B-6C18-6F7592819411}"/>
              </a:ext>
            </a:extLst>
          </p:cNvPr>
          <p:cNvSpPr/>
          <p:nvPr/>
        </p:nvSpPr>
        <p:spPr>
          <a:xfrm>
            <a:off x="287321" y="842403"/>
            <a:ext cx="11617352" cy="518772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5" name="CasellaDiTesto 4">
            <a:extLst>
              <a:ext uri="{FF2B5EF4-FFF2-40B4-BE49-F238E27FC236}">
                <a16:creationId xmlns:a16="http://schemas.microsoft.com/office/drawing/2014/main" id="{58EA251F-FC7F-BA24-BFB6-576D0EC1847F}"/>
              </a:ext>
            </a:extLst>
          </p:cNvPr>
          <p:cNvSpPr txBox="1"/>
          <p:nvPr/>
        </p:nvSpPr>
        <p:spPr>
          <a:xfrm>
            <a:off x="368375" y="966371"/>
            <a:ext cx="11586588" cy="4185761"/>
          </a:xfrm>
          <a:prstGeom prst="rect">
            <a:avLst/>
          </a:prstGeom>
          <a:noFill/>
        </p:spPr>
        <p:txBody>
          <a:bodyPr wrap="square" rtlCol="0">
            <a:spAutoFit/>
          </a:bodyPr>
          <a:lstStyle/>
          <a:p>
            <a:pPr algn="l"/>
            <a:r>
              <a:rPr lang="it-IT" sz="1400" b="1" i="0" u="none" strike="noStrike" dirty="0">
                <a:solidFill>
                  <a:srgbClr val="000000"/>
                </a:solidFill>
                <a:effectLst/>
                <a:latin typeface="Calibri" panose="020F0502020204030204" pitchFamily="34" charset="0"/>
                <a:cs typeface="Calibri" panose="020F0502020204030204" pitchFamily="34" charset="0"/>
              </a:rPr>
              <a:t>Countries </a:t>
            </a:r>
            <a:r>
              <a:rPr lang="it-IT" sz="1400" b="1" i="0" u="none" strike="noStrike" dirty="0" err="1">
                <a:solidFill>
                  <a:srgbClr val="000000"/>
                </a:solidFill>
                <a:effectLst/>
                <a:latin typeface="Calibri" panose="020F0502020204030204" pitchFamily="34" charset="0"/>
                <a:cs typeface="Calibri" panose="020F0502020204030204" pitchFamily="34" charset="0"/>
              </a:rPr>
              <a:t>Severely</a:t>
            </a:r>
            <a:r>
              <a:rPr lang="it-IT" sz="1400" b="1" i="0" u="none" strike="noStrike" dirty="0">
                <a:solidFill>
                  <a:srgbClr val="000000"/>
                </a:solidFill>
                <a:effectLst/>
                <a:latin typeface="Calibri" panose="020F0502020204030204" pitchFamily="34" charset="0"/>
                <a:cs typeface="Calibri" panose="020F0502020204030204" pitchFamily="34" charset="0"/>
              </a:rPr>
              <a:t> Hit</a:t>
            </a:r>
          </a:p>
          <a:p>
            <a:pPr algn="l"/>
            <a:endParaRPr lang="it-IT" sz="1400" b="1" i="0" u="none" strike="noStrike" dirty="0">
              <a:solidFill>
                <a:srgbClr val="000000"/>
              </a:solidFill>
              <a:effectLst/>
              <a:latin typeface="Calibri" panose="020F0502020204030204" pitchFamily="34" charset="0"/>
              <a:cs typeface="Calibri" panose="020F0502020204030204" pitchFamily="34" charset="0"/>
            </a:endParaRPr>
          </a:p>
          <a:p>
            <a:pPr marL="285750" indent="-285750" algn="l">
              <a:buFont typeface="Wingdings" pitchFamily="2" charset="2"/>
              <a:buChar char="Ø"/>
            </a:pPr>
            <a:r>
              <a:rPr lang="it-IT" sz="1400" b="1" i="0" u="none" strike="noStrike" dirty="0">
                <a:solidFill>
                  <a:srgbClr val="000000"/>
                </a:solidFill>
                <a:effectLst/>
                <a:latin typeface="Calibri" panose="020F0502020204030204" pitchFamily="34" charset="0"/>
                <a:cs typeface="Calibri" panose="020F0502020204030204" pitchFamily="34" charset="0"/>
              </a:rPr>
              <a:t>Thailand</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400" b="0" i="0" u="none" strike="noStrike" dirty="0">
                <a:solidFill>
                  <a:srgbClr val="000000"/>
                </a:solidFill>
                <a:effectLst/>
                <a:latin typeface="Calibri" panose="020F0502020204030204" pitchFamily="34" charset="0"/>
                <a:cs typeface="Calibri" panose="020F0502020204030204" pitchFamily="34" charset="0"/>
              </a:rPr>
              <a:t>The </a:t>
            </a:r>
            <a:r>
              <a:rPr lang="it-IT" sz="1400" b="0" i="0" u="none" strike="noStrike" dirty="0" err="1">
                <a:solidFill>
                  <a:srgbClr val="000000"/>
                </a:solidFill>
                <a:effectLst/>
                <a:latin typeface="Calibri" panose="020F0502020204030204" pitchFamily="34" charset="0"/>
                <a:cs typeface="Calibri" panose="020F0502020204030204" pitchFamily="34" charset="0"/>
              </a:rPr>
              <a:t>epicenter</a:t>
            </a:r>
            <a:r>
              <a:rPr lang="it-IT" sz="1400" b="0" i="0" u="none" strike="noStrike" dirty="0">
                <a:solidFill>
                  <a:srgbClr val="000000"/>
                </a:solidFill>
                <a:effectLst/>
                <a:latin typeface="Calibri" panose="020F0502020204030204" pitchFamily="34" charset="0"/>
                <a:cs typeface="Calibri" panose="020F0502020204030204" pitchFamily="34" charset="0"/>
              </a:rPr>
              <a:t> of the </a:t>
            </a:r>
            <a:r>
              <a:rPr lang="it-IT" sz="1400" b="0" i="0" u="none" strike="noStrike" dirty="0" err="1">
                <a:solidFill>
                  <a:srgbClr val="000000"/>
                </a:solidFill>
                <a:effectLst/>
                <a:latin typeface="Calibri" panose="020F0502020204030204" pitchFamily="34" charset="0"/>
                <a:cs typeface="Calibri" panose="020F0502020204030204" pitchFamily="34" charset="0"/>
              </a:rPr>
              <a:t>crisis</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400" b="0" i="0" u="none" strike="noStrike" dirty="0">
                <a:solidFill>
                  <a:srgbClr val="000000"/>
                </a:solidFill>
                <a:effectLst/>
                <a:latin typeface="Calibri" panose="020F0502020204030204" pitchFamily="34" charset="0"/>
                <a:cs typeface="Calibri" panose="020F0502020204030204" pitchFamily="34" charset="0"/>
              </a:rPr>
              <a:t>The baht </a:t>
            </a:r>
            <a:r>
              <a:rPr lang="it-IT" sz="1400" b="0" i="0" u="none" strike="noStrike" dirty="0" err="1">
                <a:solidFill>
                  <a:srgbClr val="000000"/>
                </a:solidFill>
                <a:effectLst/>
                <a:latin typeface="Calibri" panose="020F0502020204030204" pitchFamily="34" charset="0"/>
                <a:cs typeface="Calibri" panose="020F0502020204030204" pitchFamily="34" charset="0"/>
              </a:rPr>
              <a:t>lost</a:t>
            </a:r>
            <a:r>
              <a:rPr lang="it-IT" sz="1400" b="0" i="0" u="none" strike="noStrike" dirty="0">
                <a:solidFill>
                  <a:srgbClr val="000000"/>
                </a:solidFill>
                <a:effectLst/>
                <a:latin typeface="Calibri" panose="020F0502020204030204" pitchFamily="34" charset="0"/>
                <a:cs typeface="Calibri" panose="020F0502020204030204" pitchFamily="34" charset="0"/>
              </a:rPr>
              <a:t> over </a:t>
            </a:r>
            <a:r>
              <a:rPr lang="it-IT" sz="1400" b="0" i="0" u="none" strike="noStrike" dirty="0" err="1">
                <a:solidFill>
                  <a:srgbClr val="000000"/>
                </a:solidFill>
                <a:effectLst/>
                <a:latin typeface="Calibri" panose="020F0502020204030204" pitchFamily="34" charset="0"/>
                <a:cs typeface="Calibri" panose="020F0502020204030204" pitchFamily="34" charset="0"/>
              </a:rPr>
              <a:t>half</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its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value</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400" b="0" i="0" u="none" strike="noStrike" dirty="0">
                <a:solidFill>
                  <a:srgbClr val="000000"/>
                </a:solidFill>
                <a:effectLst/>
                <a:latin typeface="Calibri" panose="020F0502020204030204" pitchFamily="34" charset="0"/>
                <a:cs typeface="Calibri" panose="020F0502020204030204" pitchFamily="34" charset="0"/>
              </a:rPr>
              <a:t>The economy </a:t>
            </a:r>
            <a:r>
              <a:rPr lang="it-IT" sz="1400" b="0" i="0" u="none" strike="noStrike" dirty="0" err="1">
                <a:solidFill>
                  <a:srgbClr val="000000"/>
                </a:solidFill>
                <a:effectLst/>
                <a:latin typeface="Calibri" panose="020F0502020204030204" pitchFamily="34" charset="0"/>
                <a:cs typeface="Calibri" panose="020F0502020204030204" pitchFamily="34" charset="0"/>
              </a:rPr>
              <a:t>contracted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sharply</a:t>
            </a:r>
            <a:r>
              <a:rPr lang="it-IT" sz="1400" b="0" i="0" u="none" strike="noStrike" dirty="0">
                <a:solidFill>
                  <a:srgbClr val="000000"/>
                </a:solidFill>
                <a:effectLst/>
                <a:latin typeface="Calibri" panose="020F0502020204030204" pitchFamily="34" charset="0"/>
                <a:cs typeface="Calibri" panose="020F0502020204030204" pitchFamily="34" charset="0"/>
              </a:rPr>
              <a:t>, and the banking sector </a:t>
            </a:r>
            <a:r>
              <a:rPr lang="it-IT" sz="1400" b="0" i="0" u="none" strike="noStrike" dirty="0" err="1">
                <a:solidFill>
                  <a:srgbClr val="000000"/>
                </a:solidFill>
                <a:effectLst/>
                <a:latin typeface="Calibri" panose="020F0502020204030204" pitchFamily="34" charset="0"/>
                <a:cs typeface="Calibri" panose="020F0502020204030204" pitchFamily="34" charset="0"/>
              </a:rPr>
              <a:t>collapsed</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285750" indent="-285750" algn="l">
              <a:buFont typeface="Wingdings" pitchFamily="2" charset="2"/>
              <a:buChar char="Ø"/>
            </a:pPr>
            <a:r>
              <a:rPr lang="it-IT" sz="1400" b="1" i="0" u="none" strike="noStrike" dirty="0">
                <a:solidFill>
                  <a:srgbClr val="000000"/>
                </a:solidFill>
                <a:effectLst/>
                <a:latin typeface="Calibri" panose="020F0502020204030204" pitchFamily="34" charset="0"/>
                <a:cs typeface="Calibri" panose="020F0502020204030204" pitchFamily="34" charset="0"/>
              </a:rPr>
              <a:t>Indonesia</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err="1">
                <a:solidFill>
                  <a:srgbClr val="000000"/>
                </a:solidFill>
                <a:effectLst/>
                <a:latin typeface="Calibri" panose="020F0502020204030204" pitchFamily="34" charset="0"/>
                <a:cs typeface="Calibri" panose="020F0502020204030204" pitchFamily="34" charset="0"/>
              </a:rPr>
              <a:t>Experienced</a:t>
            </a:r>
            <a:r>
              <a:rPr lang="it-IT" sz="1400" b="0" i="0" u="none" strike="noStrike" dirty="0">
                <a:solidFill>
                  <a:srgbClr val="000000"/>
                </a:solidFill>
                <a:effectLst/>
                <a:latin typeface="Calibri" panose="020F0502020204030204" pitchFamily="34" charset="0"/>
                <a:cs typeface="Calibri" panose="020F0502020204030204" pitchFamily="34" charset="0"/>
              </a:rPr>
              <a:t> the </a:t>
            </a:r>
            <a:r>
              <a:rPr lang="it-IT" sz="1400" b="0" i="0" u="none" strike="noStrike" dirty="0" err="1">
                <a:solidFill>
                  <a:srgbClr val="000000"/>
                </a:solidFill>
                <a:effectLst/>
                <a:latin typeface="Calibri" panose="020F0502020204030204" pitchFamily="34" charset="0"/>
                <a:cs typeface="Calibri" panose="020F0502020204030204" pitchFamily="34" charset="0"/>
              </a:rPr>
              <a:t>most</a:t>
            </a:r>
            <a:r>
              <a:rPr lang="it-IT" sz="1400" b="0" i="0" u="none" strike="noStrike" dirty="0">
                <a:solidFill>
                  <a:srgbClr val="000000"/>
                </a:solidFill>
                <a:effectLst/>
                <a:latin typeface="Calibri" panose="020F0502020204030204" pitchFamily="34" charset="0"/>
                <a:cs typeface="Calibri" panose="020F0502020204030204" pitchFamily="34" charset="0"/>
              </a:rPr>
              <a:t> severe impact.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a:t>
            </a:r>
            <a:r>
              <a:rPr lang="it-IT" sz="1400" b="0" i="0" u="none" strike="noStrike" dirty="0" err="1">
                <a:solidFill>
                  <a:srgbClr val="000000"/>
                </a:solidFill>
                <a:effectLst/>
                <a:latin typeface="Calibri" panose="020F0502020204030204" pitchFamily="34" charset="0"/>
                <a:cs typeface="Calibri" panose="020F0502020204030204" pitchFamily="34" charset="0"/>
              </a:rPr>
              <a:t>rupiah</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depreciated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dramatically</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losing</a:t>
            </a:r>
            <a:r>
              <a:rPr lang="it-IT" sz="1400" b="0" i="0" u="none" strike="noStrike" dirty="0">
                <a:solidFill>
                  <a:srgbClr val="000000"/>
                </a:solidFill>
                <a:effectLst/>
                <a:latin typeface="Calibri" panose="020F0502020204030204" pitchFamily="34" charset="0"/>
                <a:cs typeface="Calibri" panose="020F0502020204030204" pitchFamily="34" charset="0"/>
              </a:rPr>
              <a:t> up to 80% of </a:t>
            </a:r>
            <a:r>
              <a:rPr lang="it-IT" sz="1400" b="0" i="0" u="none" strike="noStrike" dirty="0" err="1">
                <a:solidFill>
                  <a:srgbClr val="000000"/>
                </a:solidFill>
                <a:effectLst/>
                <a:latin typeface="Calibri" panose="020F0502020204030204" pitchFamily="34" charset="0"/>
                <a:cs typeface="Calibri" panose="020F0502020204030204" pitchFamily="34" charset="0"/>
              </a:rPr>
              <a:t>its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value</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economy </a:t>
            </a:r>
            <a:r>
              <a:rPr lang="it-IT" sz="1400" b="0" i="0" u="none" strike="noStrike" dirty="0" err="1">
                <a:solidFill>
                  <a:srgbClr val="000000"/>
                </a:solidFill>
                <a:effectLst/>
                <a:latin typeface="Calibri" panose="020F0502020204030204" pitchFamily="34" charset="0"/>
                <a:cs typeface="Calibri" panose="020F0502020204030204" pitchFamily="34" charset="0"/>
              </a:rPr>
              <a:t>shrank</a:t>
            </a:r>
            <a:r>
              <a:rPr lang="it-IT" sz="1400" b="0" i="0" u="none" strike="noStrike" dirty="0">
                <a:solidFill>
                  <a:srgbClr val="000000"/>
                </a:solidFill>
                <a:effectLst/>
                <a:latin typeface="Calibri" panose="020F0502020204030204" pitchFamily="34" charset="0"/>
                <a:cs typeface="Calibri" panose="020F0502020204030204" pitchFamily="34" charset="0"/>
              </a:rPr>
              <a:t> by over 13% in 1998.</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Social </a:t>
            </a:r>
            <a:r>
              <a:rPr lang="it-IT" sz="1400" b="0" i="0" u="none" strike="noStrike" dirty="0" err="1">
                <a:solidFill>
                  <a:srgbClr val="000000"/>
                </a:solidFill>
                <a:effectLst/>
                <a:latin typeface="Calibri" panose="020F0502020204030204" pitchFamily="34" charset="0"/>
                <a:cs typeface="Calibri" panose="020F0502020204030204" pitchFamily="34" charset="0"/>
              </a:rPr>
              <a:t>unrest</a:t>
            </a:r>
            <a:r>
              <a:rPr lang="it-IT" sz="1400" b="0" i="0" u="none" strike="noStrike" dirty="0">
                <a:solidFill>
                  <a:srgbClr val="000000"/>
                </a:solidFill>
                <a:effectLst/>
                <a:latin typeface="Calibri" panose="020F0502020204030204" pitchFamily="34" charset="0"/>
                <a:cs typeface="Calibri" panose="020F0502020204030204" pitchFamily="34" charset="0"/>
              </a:rPr>
              <a:t> and </a:t>
            </a:r>
            <a:r>
              <a:rPr lang="it-IT" sz="1400" b="0" i="0" u="none" strike="noStrike" dirty="0" err="1">
                <a:solidFill>
                  <a:srgbClr val="000000"/>
                </a:solidFill>
                <a:effectLst/>
                <a:latin typeface="Calibri" panose="020F0502020204030204" pitchFamily="34" charset="0"/>
                <a:cs typeface="Calibri" panose="020F0502020204030204" pitchFamily="34" charset="0"/>
              </a:rPr>
              <a:t>political</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turmoil</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culminated</a:t>
            </a:r>
            <a:r>
              <a:rPr lang="it-IT" sz="1400" b="0" i="0" u="none" strike="noStrike" dirty="0">
                <a:solidFill>
                  <a:srgbClr val="000000"/>
                </a:solidFill>
                <a:effectLst/>
                <a:latin typeface="Calibri" panose="020F0502020204030204" pitchFamily="34" charset="0"/>
                <a:cs typeface="Calibri" panose="020F0502020204030204" pitchFamily="34" charset="0"/>
              </a:rPr>
              <a:t> in the </a:t>
            </a:r>
            <a:r>
              <a:rPr lang="it-IT" sz="1400" b="0" i="0" u="none" strike="noStrike" dirty="0" err="1">
                <a:solidFill>
                  <a:srgbClr val="000000"/>
                </a:solidFill>
                <a:effectLst/>
                <a:latin typeface="Calibri" panose="020F0502020204030204" pitchFamily="34" charset="0"/>
                <a:cs typeface="Calibri" panose="020F0502020204030204" pitchFamily="34" charset="0"/>
              </a:rPr>
              <a:t>resignation</a:t>
            </a:r>
            <a:r>
              <a:rPr lang="it-IT" sz="1400" b="0" i="0" u="none" strike="noStrike" dirty="0">
                <a:solidFill>
                  <a:srgbClr val="000000"/>
                </a:solidFill>
                <a:effectLst/>
                <a:latin typeface="Calibri" panose="020F0502020204030204" pitchFamily="34" charset="0"/>
                <a:cs typeface="Calibri" panose="020F0502020204030204" pitchFamily="34" charset="0"/>
              </a:rPr>
              <a:t> of </a:t>
            </a:r>
            <a:r>
              <a:rPr lang="it-IT" sz="1400" b="0" i="0" u="none" strike="noStrike" dirty="0" err="1">
                <a:solidFill>
                  <a:srgbClr val="000000"/>
                </a:solidFill>
                <a:effectLst/>
                <a:latin typeface="Calibri" panose="020F0502020204030204" pitchFamily="34" charset="0"/>
                <a:cs typeface="Calibri" panose="020F0502020204030204" pitchFamily="34" charset="0"/>
              </a:rPr>
              <a:t>President</a:t>
            </a:r>
            <a:r>
              <a:rPr lang="it-IT" sz="1400" b="0" i="0" u="none" strike="noStrike" dirty="0">
                <a:solidFill>
                  <a:srgbClr val="000000"/>
                </a:solidFill>
                <a:effectLst/>
                <a:latin typeface="Calibri" panose="020F0502020204030204" pitchFamily="34" charset="0"/>
                <a:cs typeface="Calibri" panose="020F0502020204030204" pitchFamily="34" charset="0"/>
              </a:rPr>
              <a:t> Suharto.</a:t>
            </a:r>
          </a:p>
          <a:p>
            <a:pPr marL="285750" indent="-285750" algn="l">
              <a:buFont typeface="Wingdings" pitchFamily="2" charset="2"/>
              <a:buChar char="Ø"/>
            </a:pPr>
            <a:r>
              <a:rPr lang="it-IT" sz="1400" b="1" i="0" u="none" strike="noStrike" dirty="0">
                <a:solidFill>
                  <a:srgbClr val="000000"/>
                </a:solidFill>
                <a:effectLst/>
                <a:latin typeface="Calibri" panose="020F0502020204030204" pitchFamily="34" charset="0"/>
                <a:cs typeface="Calibri" panose="020F0502020204030204" pitchFamily="34" charset="0"/>
              </a:rPr>
              <a:t>South Korea</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Major corporate </a:t>
            </a:r>
            <a:r>
              <a:rPr lang="it-IT" sz="1400" b="0" i="0" u="none" strike="noStrike" dirty="0" err="1">
                <a:solidFill>
                  <a:srgbClr val="000000"/>
                </a:solidFill>
                <a:effectLst/>
                <a:latin typeface="Calibri" panose="020F0502020204030204" pitchFamily="34" charset="0"/>
                <a:cs typeface="Calibri" panose="020F0502020204030204" pitchFamily="34" charset="0"/>
              </a:rPr>
              <a:t>bankruptcies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occurred</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won </a:t>
            </a:r>
            <a:r>
              <a:rPr lang="it-IT" sz="1400" b="0" i="0" u="none" strike="noStrike" dirty="0" err="1">
                <a:solidFill>
                  <a:srgbClr val="000000"/>
                </a:solidFill>
                <a:effectLst/>
                <a:latin typeface="Calibri" panose="020F0502020204030204" pitchFamily="34" charset="0"/>
                <a:cs typeface="Calibri" panose="020F0502020204030204" pitchFamily="34" charset="0"/>
              </a:rPr>
              <a:t>depreciated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significantly</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International </a:t>
            </a:r>
            <a:r>
              <a:rPr lang="it-IT" sz="1400" b="0" i="0" u="none" strike="noStrike" dirty="0" err="1">
                <a:solidFill>
                  <a:srgbClr val="000000"/>
                </a:solidFill>
                <a:effectLst/>
                <a:latin typeface="Calibri" panose="020F0502020204030204" pitchFamily="34" charset="0"/>
                <a:cs typeface="Calibri" panose="020F0502020204030204" pitchFamily="34" charset="0"/>
              </a:rPr>
              <a:t>Monetary</a:t>
            </a:r>
            <a:r>
              <a:rPr lang="it-IT" sz="1400" b="0" i="0" u="none" strike="noStrike" dirty="0">
                <a:solidFill>
                  <a:srgbClr val="000000"/>
                </a:solidFill>
                <a:effectLst/>
                <a:latin typeface="Calibri" panose="020F0502020204030204" pitchFamily="34" charset="0"/>
                <a:cs typeface="Calibri" panose="020F0502020204030204" pitchFamily="34" charset="0"/>
              </a:rPr>
              <a:t> Fund (IMF) </a:t>
            </a:r>
            <a:r>
              <a:rPr lang="it-IT" sz="1400" b="0" i="0" u="none" strike="noStrike" dirty="0" err="1">
                <a:solidFill>
                  <a:srgbClr val="000000"/>
                </a:solidFill>
                <a:effectLst/>
                <a:latin typeface="Calibri" panose="020F0502020204030204" pitchFamily="34" charset="0"/>
                <a:cs typeface="Calibri" panose="020F0502020204030204" pitchFamily="34" charset="0"/>
              </a:rPr>
              <a:t>provided</a:t>
            </a:r>
            <a:r>
              <a:rPr lang="it-IT" sz="1400" b="0" i="0" u="none" strike="noStrike" dirty="0">
                <a:solidFill>
                  <a:srgbClr val="000000"/>
                </a:solidFill>
                <a:effectLst/>
                <a:latin typeface="Calibri" panose="020F0502020204030204" pitchFamily="34" charset="0"/>
                <a:cs typeface="Calibri" panose="020F0502020204030204" pitchFamily="34" charset="0"/>
              </a:rPr>
              <a:t> a record bailout of $57 </a:t>
            </a:r>
            <a:r>
              <a:rPr lang="it-IT" sz="1400" b="0" i="0" u="none" strike="noStrike" dirty="0" err="1">
                <a:solidFill>
                  <a:srgbClr val="000000"/>
                </a:solidFill>
                <a:effectLst/>
                <a:latin typeface="Calibri" panose="020F0502020204030204" pitchFamily="34" charset="0"/>
                <a:cs typeface="Calibri" panose="020F0502020204030204" pitchFamily="34" charset="0"/>
              </a:rPr>
              <a:t>billion</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err="1">
                <a:solidFill>
                  <a:srgbClr val="000000"/>
                </a:solidFill>
                <a:effectLst/>
                <a:latin typeface="Calibri" panose="020F0502020204030204" pitchFamily="34" charset="0"/>
                <a:cs typeface="Calibri" panose="020F0502020204030204" pitchFamily="34" charset="0"/>
              </a:rPr>
              <a:t>Economic</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reforms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were</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initiated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as</a:t>
            </a:r>
            <a:r>
              <a:rPr lang="it-IT" sz="1400" b="0" i="0" u="none" strike="noStrike" dirty="0">
                <a:solidFill>
                  <a:srgbClr val="000000"/>
                </a:solidFill>
                <a:effectLst/>
                <a:latin typeface="Calibri" panose="020F0502020204030204" pitchFamily="34" charset="0"/>
                <a:cs typeface="Calibri" panose="020F0502020204030204" pitchFamily="34" charset="0"/>
              </a:rPr>
              <a:t> part of IMF </a:t>
            </a:r>
            <a:r>
              <a:rPr lang="it-IT" sz="1400" b="0" i="0" u="none" strike="noStrike" dirty="0" err="1">
                <a:solidFill>
                  <a:srgbClr val="000000"/>
                </a:solidFill>
                <a:effectLst/>
                <a:latin typeface="Calibri" panose="020F0502020204030204" pitchFamily="34" charset="0"/>
                <a:cs typeface="Calibri" panose="020F0502020204030204" pitchFamily="34" charset="0"/>
              </a:rPr>
              <a:t>conditions</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285750" indent="-285750" algn="l">
              <a:buFont typeface="Wingdings" pitchFamily="2" charset="2"/>
              <a:buChar char="Ø"/>
            </a:pPr>
            <a:r>
              <a:rPr lang="it-IT" sz="1400" b="1" i="0" u="none" strike="noStrike" dirty="0">
                <a:solidFill>
                  <a:srgbClr val="000000"/>
                </a:solidFill>
                <a:effectLst/>
                <a:latin typeface="Calibri" panose="020F0502020204030204" pitchFamily="34" charset="0"/>
                <a:cs typeface="Calibri" panose="020F0502020204030204" pitchFamily="34" charset="0"/>
              </a:rPr>
              <a:t>Malaysia</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ringgit </a:t>
            </a:r>
            <a:r>
              <a:rPr lang="it-IT" sz="1400" b="0" i="0" u="none" strike="noStrike" dirty="0" err="1">
                <a:solidFill>
                  <a:srgbClr val="000000"/>
                </a:solidFill>
                <a:effectLst/>
                <a:latin typeface="Calibri" panose="020F0502020204030204" pitchFamily="34" charset="0"/>
                <a:cs typeface="Calibri" panose="020F0502020204030204" pitchFamily="34" charset="0"/>
              </a:rPr>
              <a:t>depreciated</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sharply</a:t>
            </a:r>
            <a:r>
              <a:rPr lang="it-IT" sz="14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mj-lt"/>
              <a:buAutoNum type="arabicPeriod"/>
            </a:pPr>
            <a:r>
              <a:rPr lang="it-IT" sz="1400" b="0" i="0" u="none" strike="noStrike" dirty="0">
                <a:solidFill>
                  <a:srgbClr val="000000"/>
                </a:solidFill>
                <a:effectLst/>
                <a:latin typeface="Calibri" panose="020F0502020204030204" pitchFamily="34" charset="0"/>
                <a:cs typeface="Calibri" panose="020F0502020204030204" pitchFamily="34" charset="0"/>
              </a:rPr>
              <a:t>The Kuala Lumpur Stock Exchange </a:t>
            </a:r>
            <a:r>
              <a:rPr lang="it-IT" sz="1400" b="0" i="0" u="none" strike="noStrike" dirty="0" err="1">
                <a:solidFill>
                  <a:srgbClr val="000000"/>
                </a:solidFill>
                <a:effectLst/>
                <a:latin typeface="Calibri" panose="020F0502020204030204" pitchFamily="34" charset="0"/>
                <a:cs typeface="Calibri" panose="020F0502020204030204" pitchFamily="34" charset="0"/>
              </a:rPr>
              <a:t>lost</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about</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half</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its</a:t>
            </a:r>
            <a:r>
              <a:rPr lang="it-IT" sz="1400" b="0" i="0" u="none" strike="noStrike" dirty="0">
                <a:solidFill>
                  <a:srgbClr val="000000"/>
                </a:solidFill>
                <a:effectLst/>
                <a:latin typeface="Calibri" panose="020F0502020204030204" pitchFamily="34" charset="0"/>
                <a:cs typeface="Calibri" panose="020F0502020204030204" pitchFamily="34" charset="0"/>
              </a:rPr>
              <a:t> </a:t>
            </a:r>
            <a:r>
              <a:rPr lang="it-IT" sz="1400" b="0" i="0" u="none" strike="noStrike" dirty="0" err="1">
                <a:solidFill>
                  <a:srgbClr val="000000"/>
                </a:solidFill>
                <a:effectLst/>
                <a:latin typeface="Calibri" panose="020F0502020204030204" pitchFamily="34" charset="0"/>
                <a:cs typeface="Calibri" panose="020F0502020204030204" pitchFamily="34" charset="0"/>
              </a:rPr>
              <a:t>value</a:t>
            </a:r>
            <a:r>
              <a:rPr lang="it-IT" sz="1400" b="0" i="0" u="none" strike="noStrike" dirty="0">
                <a:solidFill>
                  <a:srgbClr val="000000"/>
                </a:solidFill>
                <a:effectLst/>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3083918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438414-8915-0DF1-627B-ED9ECFEFBD25}"/>
            </a:ext>
          </a:extLst>
        </p:cNvPr>
        <p:cNvGrpSpPr/>
        <p:nvPr/>
      </p:nvGrpSpPr>
      <p:grpSpPr>
        <a:xfrm>
          <a:off x="0" y="0"/>
          <a:ext cx="0" cy="0"/>
          <a:chOff x="0" y="0"/>
          <a:chExt cx="0" cy="0"/>
        </a:xfrm>
      </p:grpSpPr>
      <p:sp>
        <p:nvSpPr>
          <p:cNvPr id="6" name="Rettangolo 5">
            <a:extLst>
              <a:ext uri="{FF2B5EF4-FFF2-40B4-BE49-F238E27FC236}">
                <a16:creationId xmlns:a16="http://schemas.microsoft.com/office/drawing/2014/main" id="{4F5B6995-F0D2-5666-3E00-5B4012C9A917}"/>
              </a:ext>
            </a:extLst>
          </p:cNvPr>
          <p:cNvSpPr/>
          <p:nvPr/>
        </p:nvSpPr>
        <p:spPr>
          <a:xfrm>
            <a:off x="139148" y="759962"/>
            <a:ext cx="11825914" cy="584961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asellaDiTesto 14">
            <a:extLst>
              <a:ext uri="{FF2B5EF4-FFF2-40B4-BE49-F238E27FC236}">
                <a16:creationId xmlns:a16="http://schemas.microsoft.com/office/drawing/2014/main" id="{C707C033-2F3B-A289-B1BC-385F54308942}"/>
              </a:ext>
            </a:extLst>
          </p:cNvPr>
          <p:cNvSpPr txBox="1"/>
          <p:nvPr/>
        </p:nvSpPr>
        <p:spPr>
          <a:xfrm>
            <a:off x="237031" y="827873"/>
            <a:ext cx="11738129" cy="584775"/>
          </a:xfrm>
          <a:prstGeom prst="rect">
            <a:avLst/>
          </a:prstGeom>
          <a:noFill/>
          <a:ln>
            <a:noFill/>
          </a:ln>
        </p:spPr>
        <p:txBody>
          <a:bodyPr wrap="square" rtlCol="0">
            <a:spAutoFit/>
          </a:bodyPr>
          <a:lstStyle/>
          <a:p>
            <a:endParaRPr lang="it-IT" sz="1600" dirty="0">
              <a:effectLst/>
            </a:endParaRPr>
          </a:p>
          <a:p>
            <a:pPr marL="285750" indent="-285750">
              <a:buFont typeface="Arial" panose="020B0604020202020204" pitchFamily="34" charset="0"/>
              <a:buChar char="•"/>
            </a:pPr>
            <a:endParaRPr lang="en-US" sz="1600" dirty="0"/>
          </a:p>
        </p:txBody>
      </p:sp>
      <p:sp>
        <p:nvSpPr>
          <p:cNvPr id="8" name="CasellaDiTesto 7">
            <a:extLst>
              <a:ext uri="{FF2B5EF4-FFF2-40B4-BE49-F238E27FC236}">
                <a16:creationId xmlns:a16="http://schemas.microsoft.com/office/drawing/2014/main" id="{48242B79-6305-B4FF-5212-5F813447CA7C}"/>
              </a:ext>
            </a:extLst>
          </p:cNvPr>
          <p:cNvSpPr txBox="1"/>
          <p:nvPr/>
        </p:nvSpPr>
        <p:spPr>
          <a:xfrm>
            <a:off x="1476857" y="-3019647"/>
            <a:ext cx="4147766" cy="646331"/>
          </a:xfrm>
          <a:prstGeom prst="rect">
            <a:avLst/>
          </a:prstGeom>
          <a:noFill/>
        </p:spPr>
        <p:txBody>
          <a:bodyPr wrap="square" rtlCol="0">
            <a:spAutoFit/>
          </a:bodyPr>
          <a:lstStyle/>
          <a:p>
            <a:r>
              <a:rPr lang="en-GB" dirty="0"/>
              <a:t>Developing countries: Growth, Crisis, and Reform</a:t>
            </a:r>
          </a:p>
        </p:txBody>
      </p:sp>
      <p:sp>
        <p:nvSpPr>
          <p:cNvPr id="9" name="CasellaDiTesto 8">
            <a:extLst>
              <a:ext uri="{FF2B5EF4-FFF2-40B4-BE49-F238E27FC236}">
                <a16:creationId xmlns:a16="http://schemas.microsoft.com/office/drawing/2014/main" id="{104A663D-C3D4-23BC-4B6B-6A86F3EF4A70}"/>
              </a:ext>
            </a:extLst>
          </p:cNvPr>
          <p:cNvSpPr txBox="1"/>
          <p:nvPr/>
        </p:nvSpPr>
        <p:spPr>
          <a:xfrm>
            <a:off x="3587058" y="5051"/>
            <a:ext cx="4075155" cy="769441"/>
          </a:xfrm>
          <a:prstGeom prst="rect">
            <a:avLst/>
          </a:prstGeom>
          <a:noFill/>
        </p:spPr>
        <p:txBody>
          <a:bodyPr wrap="none" rtlCol="0">
            <a:spAutoFit/>
          </a:bodyPr>
          <a:lstStyle/>
          <a:p>
            <a:pPr algn="ctr"/>
            <a:r>
              <a:rPr lang="en-GB" sz="2400" dirty="0">
                <a:solidFill>
                  <a:srgbClr val="FF0000"/>
                </a:solidFill>
              </a:rPr>
              <a:t>East Asia: Success and Crisis</a:t>
            </a:r>
          </a:p>
          <a:p>
            <a:pPr algn="ctr"/>
            <a:r>
              <a:rPr lang="en-GB" sz="2000" dirty="0">
                <a:solidFill>
                  <a:srgbClr val="00B050"/>
                </a:solidFill>
              </a:rPr>
              <a:t>East Asia Economic Crisis </a:t>
            </a:r>
          </a:p>
        </p:txBody>
      </p:sp>
      <p:sp>
        <p:nvSpPr>
          <p:cNvPr id="2" name="Rettangolo 1">
            <a:extLst>
              <a:ext uri="{FF2B5EF4-FFF2-40B4-BE49-F238E27FC236}">
                <a16:creationId xmlns:a16="http://schemas.microsoft.com/office/drawing/2014/main" id="{8861B5BA-9474-B7DD-ECBE-CD6E548EC3AE}"/>
              </a:ext>
            </a:extLst>
          </p:cNvPr>
          <p:cNvSpPr/>
          <p:nvPr/>
        </p:nvSpPr>
        <p:spPr>
          <a:xfrm>
            <a:off x="237031" y="842403"/>
            <a:ext cx="11667642" cy="5187724"/>
          </a:xfrm>
          <a:prstGeom prst="rect">
            <a:avLst/>
          </a:pr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Calibri" panose="020F0502020204030204" pitchFamily="34" charset="0"/>
              <a:cs typeface="Calibri" panose="020F0502020204030204" pitchFamily="34" charset="0"/>
            </a:endParaRPr>
          </a:p>
          <a:p>
            <a:pPr algn="ctr"/>
            <a:r>
              <a:rPr lang="en-GB" dirty="0">
                <a:latin typeface="Calibri" panose="020F0502020204030204" pitchFamily="34" charset="0"/>
                <a:cs typeface="Calibri" panose="020F0502020204030204" pitchFamily="34" charset="0"/>
              </a:rPr>
              <a:t>.</a:t>
            </a:r>
          </a:p>
        </p:txBody>
      </p:sp>
      <p:sp>
        <p:nvSpPr>
          <p:cNvPr id="5" name="CasellaDiTesto 4">
            <a:extLst>
              <a:ext uri="{FF2B5EF4-FFF2-40B4-BE49-F238E27FC236}">
                <a16:creationId xmlns:a16="http://schemas.microsoft.com/office/drawing/2014/main" id="{8947D76E-8212-2F00-2234-3AC9A6F1D760}"/>
              </a:ext>
            </a:extLst>
          </p:cNvPr>
          <p:cNvSpPr txBox="1"/>
          <p:nvPr/>
        </p:nvSpPr>
        <p:spPr>
          <a:xfrm>
            <a:off x="348280" y="842403"/>
            <a:ext cx="11586588" cy="4770537"/>
          </a:xfrm>
          <a:prstGeom prst="rect">
            <a:avLst/>
          </a:prstGeom>
          <a:noFill/>
        </p:spPr>
        <p:txBody>
          <a:bodyPr wrap="square" rtlCol="0">
            <a:spAutoFit/>
          </a:bodyPr>
          <a:lstStyle/>
          <a:p>
            <a:pPr marL="285750" indent="-285750" algn="l">
              <a:buFont typeface="Wingdings" pitchFamily="2" charset="2"/>
              <a:buChar char="Ø"/>
            </a:pPr>
            <a:endParaRPr lang="it-IT" sz="1600" b="1" i="0" u="none" strike="noStrike" dirty="0">
              <a:solidFill>
                <a:srgbClr val="000000"/>
              </a:solidFill>
              <a:effectLst/>
              <a:latin typeface="Calibri" panose="020F0502020204030204" pitchFamily="34" charset="0"/>
              <a:cs typeface="Calibri" panose="020F0502020204030204" pitchFamily="34" charset="0"/>
            </a:endParaRPr>
          </a:p>
          <a:p>
            <a:pPr marL="285750" indent="-285750" algn="l">
              <a:buFont typeface="Wingdings" pitchFamily="2" charset="2"/>
              <a:buChar char="Ø"/>
            </a:pPr>
            <a:endParaRPr lang="it-IT" sz="1600" b="1" dirty="0">
              <a:solidFill>
                <a:srgbClr val="000000"/>
              </a:solidFill>
              <a:latin typeface="Calibri" panose="020F0502020204030204" pitchFamily="34" charset="0"/>
              <a:cs typeface="Calibri" panose="020F0502020204030204" pitchFamily="34" charset="0"/>
            </a:endParaRPr>
          </a:p>
          <a:p>
            <a:pPr marL="285750" indent="-285750" algn="l">
              <a:buFont typeface="Wingdings" pitchFamily="2" charset="2"/>
              <a:buChar char="Ø"/>
            </a:pPr>
            <a:endParaRPr lang="it-IT" sz="1600" b="1" i="0" u="none" strike="noStrike" dirty="0">
              <a:solidFill>
                <a:srgbClr val="000000"/>
              </a:solidFill>
              <a:effectLst/>
              <a:latin typeface="Calibri" panose="020F0502020204030204" pitchFamily="34" charset="0"/>
              <a:cs typeface="Calibri" panose="020F0502020204030204" pitchFamily="34" charset="0"/>
            </a:endParaRPr>
          </a:p>
          <a:p>
            <a:pPr marL="285750" indent="-285750" algn="l">
              <a:buFont typeface="Wingdings" pitchFamily="2" charset="2"/>
              <a:buChar char="Ø"/>
            </a:pPr>
            <a:r>
              <a:rPr lang="it-IT" sz="1600" b="1" i="0" u="none" strike="noStrike" dirty="0">
                <a:solidFill>
                  <a:srgbClr val="000000"/>
                </a:solidFill>
                <a:effectLst/>
                <a:latin typeface="Calibri" panose="020F0502020204030204" pitchFamily="34" charset="0"/>
                <a:cs typeface="Calibri" panose="020F0502020204030204" pitchFamily="34" charset="0"/>
              </a:rPr>
              <a:t>Philippines</a:t>
            </a:r>
            <a:r>
              <a:rPr lang="it-IT" sz="16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600" b="0" i="0" u="none" strike="noStrike" dirty="0">
                <a:solidFill>
                  <a:srgbClr val="000000"/>
                </a:solidFill>
                <a:effectLst/>
                <a:latin typeface="Calibri" panose="020F0502020204030204" pitchFamily="34" charset="0"/>
                <a:cs typeface="Calibri" panose="020F0502020204030204" pitchFamily="34" charset="0"/>
              </a:rPr>
              <a:t>The peso </a:t>
            </a:r>
            <a:r>
              <a:rPr lang="it-IT" sz="1600" b="0" i="0" u="none" strike="noStrike" dirty="0" err="1">
                <a:solidFill>
                  <a:srgbClr val="000000"/>
                </a:solidFill>
                <a:effectLst/>
                <a:latin typeface="Calibri" panose="020F0502020204030204" pitchFamily="34" charset="0"/>
                <a:cs typeface="Calibri" panose="020F0502020204030204" pitchFamily="34" charset="0"/>
              </a:rPr>
              <a:t>depreciated</a:t>
            </a:r>
            <a:r>
              <a:rPr lang="it-IT" sz="16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600" b="0" i="0" u="none" strike="noStrike" dirty="0" err="1">
                <a:solidFill>
                  <a:srgbClr val="000000"/>
                </a:solidFill>
                <a:effectLst/>
                <a:latin typeface="Calibri" panose="020F0502020204030204" pitchFamily="34" charset="0"/>
                <a:cs typeface="Calibri" panose="020F0502020204030204" pitchFamily="34" charset="0"/>
              </a:rPr>
              <a:t>Economic</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growth</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slowed</a:t>
            </a:r>
            <a:r>
              <a:rPr lang="it-IT" sz="1600" b="0" i="0" u="none" strike="noStrike" dirty="0">
                <a:solidFill>
                  <a:srgbClr val="000000"/>
                </a:solidFill>
                <a:effectLst/>
                <a:latin typeface="Calibri" panose="020F0502020204030204" pitchFamily="34" charset="0"/>
                <a:cs typeface="Calibri" panose="020F0502020204030204" pitchFamily="34" charset="0"/>
              </a:rPr>
              <a:t>, and the banking sector </a:t>
            </a:r>
            <a:r>
              <a:rPr lang="it-IT" sz="1600" b="0" i="0" u="none" strike="noStrike" dirty="0" err="1">
                <a:solidFill>
                  <a:srgbClr val="000000"/>
                </a:solidFill>
                <a:effectLst/>
                <a:latin typeface="Calibri" panose="020F0502020204030204" pitchFamily="34" charset="0"/>
                <a:cs typeface="Calibri" panose="020F0502020204030204" pitchFamily="34" charset="0"/>
              </a:rPr>
              <a:t>faced</a:t>
            </a:r>
            <a:r>
              <a:rPr lang="it-IT" sz="1600" b="0" i="0" u="none" strike="noStrike" dirty="0">
                <a:solidFill>
                  <a:srgbClr val="000000"/>
                </a:solidFill>
                <a:effectLst/>
                <a:latin typeface="Calibri" panose="020F0502020204030204" pitchFamily="34" charset="0"/>
                <a:cs typeface="Calibri" panose="020F0502020204030204" pitchFamily="34" charset="0"/>
              </a:rPr>
              <a:t> distress.</a:t>
            </a:r>
          </a:p>
          <a:p>
            <a:pPr marL="285750" indent="-285750" algn="l">
              <a:buFont typeface="Wingdings" pitchFamily="2" charset="2"/>
              <a:buChar char="Ø"/>
            </a:pPr>
            <a:r>
              <a:rPr lang="it-IT" sz="1600" b="1" i="0" u="none" strike="noStrike" dirty="0">
                <a:solidFill>
                  <a:srgbClr val="000000"/>
                </a:solidFill>
                <a:effectLst/>
                <a:latin typeface="Calibri" panose="020F0502020204030204" pitchFamily="34" charset="0"/>
                <a:cs typeface="Calibri" panose="020F0502020204030204" pitchFamily="34" charset="0"/>
              </a:rPr>
              <a:t>Hong Kong</a:t>
            </a:r>
            <a:r>
              <a:rPr lang="it-IT" sz="16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600" b="0" i="0" u="none" strike="noStrike" dirty="0" err="1">
                <a:solidFill>
                  <a:srgbClr val="000000"/>
                </a:solidFill>
                <a:effectLst/>
                <a:latin typeface="Calibri" panose="020F0502020204030204" pitchFamily="34" charset="0"/>
                <a:cs typeface="Calibri" panose="020F0502020204030204" pitchFamily="34" charset="0"/>
              </a:rPr>
              <a:t>Faced</a:t>
            </a:r>
            <a:r>
              <a:rPr lang="it-IT" sz="1600" b="0" i="0" u="none" strike="noStrike" dirty="0">
                <a:solidFill>
                  <a:srgbClr val="000000"/>
                </a:solidFill>
                <a:effectLst/>
                <a:latin typeface="Calibri" panose="020F0502020204030204" pitchFamily="34" charset="0"/>
                <a:cs typeface="Calibri" panose="020F0502020204030204" pitchFamily="34" charset="0"/>
              </a:rPr>
              <a:t> speculative </a:t>
            </a:r>
            <a:r>
              <a:rPr lang="it-IT" sz="1600" b="0" i="0" u="none" strike="noStrike" dirty="0" err="1">
                <a:solidFill>
                  <a:srgbClr val="000000"/>
                </a:solidFill>
                <a:effectLst/>
                <a:latin typeface="Calibri" panose="020F0502020204030204" pitchFamily="34" charset="0"/>
                <a:cs typeface="Calibri" panose="020F0502020204030204" pitchFamily="34" charset="0"/>
              </a:rPr>
              <a:t>attacks</a:t>
            </a:r>
            <a:r>
              <a:rPr lang="it-IT" sz="1600" b="0" i="0" u="none" strike="noStrike" dirty="0">
                <a:solidFill>
                  <a:srgbClr val="000000"/>
                </a:solidFill>
                <a:effectLst/>
                <a:latin typeface="Calibri" panose="020F0502020204030204" pitchFamily="34" charset="0"/>
                <a:cs typeface="Calibri" panose="020F0502020204030204" pitchFamily="34" charset="0"/>
              </a:rPr>
              <a:t> on </a:t>
            </a:r>
            <a:r>
              <a:rPr lang="it-IT" sz="1600" b="0" i="0" u="none" strike="noStrike" dirty="0" err="1">
                <a:solidFill>
                  <a:srgbClr val="000000"/>
                </a:solidFill>
                <a:effectLst/>
                <a:latin typeface="Calibri" panose="020F0502020204030204" pitchFamily="34" charset="0"/>
                <a:cs typeface="Calibri" panose="020F0502020204030204" pitchFamily="34" charset="0"/>
              </a:rPr>
              <a:t>its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currency</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but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managed</a:t>
            </a:r>
            <a:r>
              <a:rPr lang="it-IT" sz="1600" b="0" i="0" u="none" strike="noStrike" dirty="0">
                <a:solidFill>
                  <a:srgbClr val="000000"/>
                </a:solidFill>
                <a:effectLst/>
                <a:latin typeface="Calibri" panose="020F0502020204030204" pitchFamily="34" charset="0"/>
                <a:cs typeface="Calibri" panose="020F0502020204030204" pitchFamily="34" charset="0"/>
              </a:rPr>
              <a:t> to </a:t>
            </a:r>
            <a:r>
              <a:rPr lang="it-IT" sz="1600" b="0" i="0" u="none" strike="noStrike" dirty="0" err="1">
                <a:solidFill>
                  <a:srgbClr val="000000"/>
                </a:solidFill>
                <a:effectLst/>
                <a:latin typeface="Calibri" panose="020F0502020204030204" pitchFamily="34" charset="0"/>
                <a:cs typeface="Calibri" panose="020F0502020204030204" pitchFamily="34" charset="0"/>
              </a:rPr>
              <a:t>maintain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its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peg</a:t>
            </a:r>
            <a:r>
              <a:rPr lang="it-IT" sz="1600" b="0" i="0" u="none" strike="noStrike" dirty="0">
                <a:solidFill>
                  <a:srgbClr val="000000"/>
                </a:solidFill>
                <a:effectLst/>
                <a:latin typeface="Calibri" panose="020F0502020204030204" pitchFamily="34" charset="0"/>
                <a:cs typeface="Calibri" panose="020F0502020204030204" pitchFamily="34" charset="0"/>
              </a:rPr>
              <a:t> to the U.S. </a:t>
            </a:r>
            <a:r>
              <a:rPr lang="it-IT" sz="1600" b="0" i="0" u="none" strike="noStrike" dirty="0" err="1">
                <a:solidFill>
                  <a:srgbClr val="000000"/>
                </a:solidFill>
                <a:effectLst/>
                <a:latin typeface="Calibri" panose="020F0502020204030204" pitchFamily="34" charset="0"/>
                <a:cs typeface="Calibri" panose="020F0502020204030204" pitchFamily="34" charset="0"/>
              </a:rPr>
              <a:t>dollar</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through</a:t>
            </a:r>
            <a:r>
              <a:rPr lang="it-IT" sz="1600" b="0" i="0" u="none" strike="noStrike" dirty="0">
                <a:solidFill>
                  <a:srgbClr val="000000"/>
                </a:solidFill>
                <a:effectLst/>
                <a:latin typeface="Calibri" panose="020F0502020204030204" pitchFamily="34" charset="0"/>
                <a:cs typeface="Calibri" panose="020F0502020204030204" pitchFamily="34" charset="0"/>
              </a:rPr>
              <a:t> massive </a:t>
            </a:r>
            <a:r>
              <a:rPr lang="it-IT" sz="1600" b="0" i="0" u="none" strike="noStrike" dirty="0" err="1">
                <a:solidFill>
                  <a:srgbClr val="000000"/>
                </a:solidFill>
                <a:effectLst/>
                <a:latin typeface="Calibri" panose="020F0502020204030204" pitchFamily="34" charset="0"/>
                <a:cs typeface="Calibri" panose="020F0502020204030204" pitchFamily="34" charset="0"/>
              </a:rPr>
              <a:t>intervention</a:t>
            </a:r>
            <a:r>
              <a:rPr lang="it-IT" sz="1600" b="0" i="0" u="none" strike="noStrike" dirty="0">
                <a:solidFill>
                  <a:srgbClr val="000000"/>
                </a:solidFill>
                <a:effectLst/>
                <a:latin typeface="Calibri" panose="020F0502020204030204" pitchFamily="34" charset="0"/>
                <a:cs typeface="Calibri" panose="020F0502020204030204" pitchFamily="34" charset="0"/>
              </a:rPr>
              <a:t>.</a:t>
            </a:r>
          </a:p>
          <a:p>
            <a:pPr marL="742950" lvl="1" indent="-285750" algn="l">
              <a:buFont typeface="Arial" panose="020B0604020202020204" pitchFamily="34" charset="0"/>
              <a:buChar char="•"/>
            </a:pPr>
            <a:r>
              <a:rPr lang="it-IT" sz="1600" b="0" i="0" u="none" strike="noStrike" dirty="0">
                <a:solidFill>
                  <a:srgbClr val="000000"/>
                </a:solidFill>
                <a:effectLst/>
                <a:latin typeface="Calibri" panose="020F0502020204030204" pitchFamily="34" charset="0"/>
                <a:cs typeface="Calibri" panose="020F0502020204030204" pitchFamily="34" charset="0"/>
              </a:rPr>
              <a:t>The stock market </a:t>
            </a:r>
            <a:r>
              <a:rPr lang="it-IT" sz="1600" b="0" i="0" u="none" strike="noStrike" dirty="0" err="1">
                <a:solidFill>
                  <a:srgbClr val="000000"/>
                </a:solidFill>
                <a:effectLst/>
                <a:latin typeface="Calibri" panose="020F0502020204030204" pitchFamily="34" charset="0"/>
                <a:cs typeface="Calibri" panose="020F0502020204030204" pitchFamily="34" charset="0"/>
              </a:rPr>
              <a:t>experienced</a:t>
            </a:r>
            <a:r>
              <a:rPr lang="it-IT" sz="1600" b="0" i="0" u="none" strike="noStrike" dirty="0">
                <a:solidFill>
                  <a:srgbClr val="000000"/>
                </a:solidFill>
                <a:effectLst/>
                <a:latin typeface="Calibri" panose="020F0502020204030204" pitchFamily="34" charset="0"/>
                <a:cs typeface="Calibri" panose="020F0502020204030204" pitchFamily="34" charset="0"/>
              </a:rPr>
              <a:t> a </a:t>
            </a:r>
            <a:r>
              <a:rPr lang="it-IT" sz="1600" b="0" i="0" u="none" strike="noStrike" dirty="0" err="1">
                <a:solidFill>
                  <a:srgbClr val="000000"/>
                </a:solidFill>
                <a:effectLst/>
                <a:latin typeface="Calibri" panose="020F0502020204030204" pitchFamily="34" charset="0"/>
                <a:cs typeface="Calibri" panose="020F0502020204030204" pitchFamily="34" charset="0"/>
              </a:rPr>
              <a:t>sharp</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downturn</a:t>
            </a:r>
            <a:r>
              <a:rPr lang="it-IT" sz="1600" b="0" i="0" u="none" strike="noStrike" dirty="0">
                <a:solidFill>
                  <a:srgbClr val="000000"/>
                </a:solidFill>
                <a:effectLst/>
                <a:latin typeface="Calibri" panose="020F0502020204030204" pitchFamily="34" charset="0"/>
                <a:cs typeface="Calibri" panose="020F0502020204030204" pitchFamily="34" charset="0"/>
              </a:rPr>
              <a:t>.</a:t>
            </a:r>
          </a:p>
          <a:p>
            <a:pPr algn="l"/>
            <a:endParaRPr lang="it-IT" sz="1600" b="1" i="0" u="none" strike="noStrike" dirty="0">
              <a:solidFill>
                <a:srgbClr val="000000"/>
              </a:solidFill>
              <a:effectLst/>
              <a:latin typeface="Calibri" panose="020F0502020204030204" pitchFamily="34" charset="0"/>
              <a:cs typeface="Calibri" panose="020F0502020204030204" pitchFamily="34" charset="0"/>
            </a:endParaRPr>
          </a:p>
          <a:p>
            <a:pPr algn="l"/>
            <a:r>
              <a:rPr lang="it-IT" sz="1600" b="1" i="0" u="none" strike="noStrike" dirty="0" err="1">
                <a:solidFill>
                  <a:srgbClr val="000000"/>
                </a:solidFill>
                <a:effectLst/>
                <a:latin typeface="Calibri" panose="020F0502020204030204" pitchFamily="34" charset="0"/>
                <a:cs typeface="Calibri" panose="020F0502020204030204" pitchFamily="34" charset="0"/>
              </a:rPr>
              <a:t>Wider</a:t>
            </a:r>
            <a:r>
              <a:rPr lang="it-IT" sz="1600" b="1" i="0" u="none" strike="noStrike" dirty="0">
                <a:solidFill>
                  <a:srgbClr val="000000"/>
                </a:solidFill>
                <a:effectLst/>
                <a:latin typeface="Calibri" panose="020F0502020204030204" pitchFamily="34" charset="0"/>
                <a:cs typeface="Calibri" panose="020F0502020204030204" pitchFamily="34" charset="0"/>
              </a:rPr>
              <a:t> </a:t>
            </a:r>
            <a:r>
              <a:rPr lang="it-IT" sz="1600" b="1" i="0" u="none" strike="noStrike" dirty="0" err="1">
                <a:solidFill>
                  <a:srgbClr val="000000"/>
                </a:solidFill>
                <a:effectLst/>
                <a:latin typeface="Calibri" panose="020F0502020204030204" pitchFamily="34" charset="0"/>
                <a:cs typeface="Calibri" panose="020F0502020204030204" pitchFamily="34" charset="0"/>
              </a:rPr>
              <a:t>Effects</a:t>
            </a:r>
            <a:endParaRPr lang="it-IT" sz="1600" b="1" i="0" u="none" strike="noStrike" dirty="0">
              <a:solidFill>
                <a:srgbClr val="000000"/>
              </a:solidFill>
              <a:effectLst/>
              <a:latin typeface="Calibri" panose="020F0502020204030204" pitchFamily="34" charset="0"/>
              <a:cs typeface="Calibri" panose="020F0502020204030204" pitchFamily="34" charset="0"/>
            </a:endParaRPr>
          </a:p>
          <a:p>
            <a:pPr algn="l"/>
            <a:r>
              <a:rPr lang="it-IT" sz="1600" b="0" i="0" u="none" strike="noStrike" dirty="0">
                <a:solidFill>
                  <a:srgbClr val="000000"/>
                </a:solidFill>
                <a:effectLst/>
                <a:latin typeface="Calibri" panose="020F0502020204030204" pitchFamily="34" charset="0"/>
                <a:cs typeface="Calibri" panose="020F0502020204030204" pitchFamily="34" charset="0"/>
              </a:rPr>
              <a:t>The </a:t>
            </a:r>
            <a:r>
              <a:rPr lang="it-IT" sz="1600" b="0" i="0" u="none" strike="noStrike" dirty="0" err="1">
                <a:solidFill>
                  <a:srgbClr val="000000"/>
                </a:solidFill>
                <a:effectLst/>
                <a:latin typeface="Calibri" panose="020F0502020204030204" pitchFamily="34" charset="0"/>
                <a:cs typeface="Calibri" panose="020F0502020204030204" pitchFamily="34" charset="0"/>
              </a:rPr>
              <a:t>crisis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affected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other</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emerging</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economies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including</a:t>
            </a:r>
            <a:r>
              <a:rPr lang="it-IT" sz="1600" b="0" i="0" u="none" strike="noStrike" dirty="0">
                <a:solidFill>
                  <a:srgbClr val="000000"/>
                </a:solidFill>
                <a:effectLst/>
                <a:latin typeface="Calibri" panose="020F0502020204030204" pitchFamily="34" charset="0"/>
                <a:cs typeface="Calibri" panose="020F0502020204030204" pitchFamily="34" charset="0"/>
              </a:rPr>
              <a:t> Russia and Brazil, and led to a </a:t>
            </a:r>
            <a:r>
              <a:rPr lang="it-IT" sz="1600" b="0" i="0" u="none" strike="noStrike" dirty="0" err="1">
                <a:solidFill>
                  <a:srgbClr val="000000"/>
                </a:solidFill>
                <a:effectLst/>
                <a:latin typeface="Calibri" panose="020F0502020204030204" pitchFamily="34" charset="0"/>
                <a:cs typeface="Calibri" panose="020F0502020204030204" pitchFamily="34" charset="0"/>
              </a:rPr>
              <a:t>reassessment</a:t>
            </a:r>
            <a:r>
              <a:rPr lang="it-IT" sz="1600" b="0" i="0" u="none" strike="noStrike" dirty="0">
                <a:solidFill>
                  <a:srgbClr val="000000"/>
                </a:solidFill>
                <a:effectLst/>
                <a:latin typeface="Calibri" panose="020F0502020204030204" pitchFamily="34" charset="0"/>
                <a:cs typeface="Calibri" panose="020F0502020204030204" pitchFamily="34" charset="0"/>
              </a:rPr>
              <a:t> of global </a:t>
            </a:r>
            <a:r>
              <a:rPr lang="it-IT" sz="1600" b="0" i="0" u="none" strike="noStrike" dirty="0" err="1">
                <a:solidFill>
                  <a:srgbClr val="000000"/>
                </a:solidFill>
                <a:effectLst/>
                <a:latin typeface="Calibri" panose="020F0502020204030204" pitchFamily="34" charset="0"/>
                <a:cs typeface="Calibri" panose="020F0502020204030204" pitchFamily="34" charset="0"/>
              </a:rPr>
              <a:t>financial</a:t>
            </a:r>
            <a:r>
              <a:rPr lang="it-IT" sz="1600" b="0" i="0" u="none" strike="noStrike" dirty="0">
                <a:solidFill>
                  <a:srgbClr val="000000"/>
                </a:solidFill>
                <a:effectLst/>
                <a:latin typeface="Calibri" panose="020F0502020204030204" pitchFamily="34" charset="0"/>
                <a:cs typeface="Calibri" panose="020F0502020204030204" pitchFamily="34" charset="0"/>
              </a:rPr>
              <a:t> systems.</a:t>
            </a:r>
          </a:p>
          <a:p>
            <a:pPr algn="l"/>
            <a:r>
              <a:rPr lang="it-IT" sz="1600" b="0" i="0" u="none" strike="noStrike" dirty="0" err="1">
                <a:solidFill>
                  <a:srgbClr val="000000"/>
                </a:solidFill>
                <a:effectLst/>
                <a:latin typeface="Calibri" panose="020F0502020204030204" pitchFamily="34" charset="0"/>
                <a:cs typeface="Calibri" panose="020F0502020204030204" pitchFamily="34" charset="0"/>
              </a:rPr>
              <a:t>It</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highlighted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vulnerabilities</a:t>
            </a:r>
            <a:r>
              <a:rPr lang="it-IT" sz="1600" b="0" i="0" u="none" strike="noStrike" dirty="0">
                <a:solidFill>
                  <a:srgbClr val="000000"/>
                </a:solidFill>
                <a:effectLst/>
                <a:latin typeface="Calibri" panose="020F0502020204030204" pitchFamily="34" charset="0"/>
                <a:cs typeface="Calibri" panose="020F0502020204030204" pitchFamily="34" charset="0"/>
              </a:rPr>
              <a:t> in </a:t>
            </a:r>
            <a:r>
              <a:rPr lang="it-IT" sz="1600" b="0" i="0" u="none" strike="noStrike" dirty="0" err="1">
                <a:solidFill>
                  <a:srgbClr val="000000"/>
                </a:solidFill>
                <a:effectLst/>
                <a:latin typeface="Calibri" panose="020F0502020204030204" pitchFamily="34" charset="0"/>
                <a:cs typeface="Calibri" panose="020F0502020204030204" pitchFamily="34" charset="0"/>
              </a:rPr>
              <a:t>emerging</a:t>
            </a:r>
            <a:r>
              <a:rPr lang="it-IT" sz="1600" b="0" i="0" u="none" strike="noStrike" dirty="0">
                <a:solidFill>
                  <a:srgbClr val="000000"/>
                </a:solidFill>
                <a:effectLst/>
                <a:latin typeface="Calibri" panose="020F0502020204030204" pitchFamily="34" charset="0"/>
                <a:cs typeface="Calibri" panose="020F0502020204030204" pitchFamily="34" charset="0"/>
              </a:rPr>
              <a:t> markets, </a:t>
            </a:r>
            <a:r>
              <a:rPr lang="it-IT" sz="1600" b="0" i="0" u="none" strike="noStrike" dirty="0" err="1">
                <a:solidFill>
                  <a:srgbClr val="000000"/>
                </a:solidFill>
                <a:effectLst/>
                <a:latin typeface="Calibri" panose="020F0502020204030204" pitchFamily="34" charset="0"/>
                <a:cs typeface="Calibri" panose="020F0502020204030204" pitchFamily="34" charset="0"/>
              </a:rPr>
              <a:t>leading</a:t>
            </a:r>
            <a:r>
              <a:rPr lang="it-IT" sz="1600" b="0" i="0" u="none" strike="noStrike" dirty="0">
                <a:solidFill>
                  <a:srgbClr val="000000"/>
                </a:solidFill>
                <a:effectLst/>
                <a:latin typeface="Calibri" panose="020F0502020204030204" pitchFamily="34" charset="0"/>
                <a:cs typeface="Calibri" panose="020F0502020204030204" pitchFamily="34" charset="0"/>
              </a:rPr>
              <a:t> to calls for </a:t>
            </a:r>
            <a:r>
              <a:rPr lang="it-IT" sz="1600" b="0" i="0" u="none" strike="noStrike" dirty="0" err="1">
                <a:solidFill>
                  <a:srgbClr val="000000"/>
                </a:solidFill>
                <a:effectLst/>
                <a:latin typeface="Calibri" panose="020F0502020204030204" pitchFamily="34" charset="0"/>
                <a:cs typeface="Calibri" panose="020F0502020204030204" pitchFamily="34" charset="0"/>
              </a:rPr>
              <a:t>improved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financial</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regulation</a:t>
            </a:r>
            <a:r>
              <a:rPr lang="it-IT" sz="1600" b="0" i="0" u="none" strike="noStrike" dirty="0">
                <a:solidFill>
                  <a:srgbClr val="000000"/>
                </a:solidFill>
                <a:effectLst/>
                <a:latin typeface="Calibri" panose="020F0502020204030204" pitchFamily="34" charset="0"/>
                <a:cs typeface="Calibri" panose="020F0502020204030204" pitchFamily="34" charset="0"/>
              </a:rPr>
              <a:t> and </a:t>
            </a:r>
            <a:r>
              <a:rPr lang="it-IT" sz="1600" b="0" i="0" u="none" strike="noStrike" dirty="0" err="1">
                <a:solidFill>
                  <a:srgbClr val="000000"/>
                </a:solidFill>
                <a:effectLst/>
                <a:latin typeface="Calibri" panose="020F0502020204030204" pitchFamily="34" charset="0"/>
                <a:cs typeface="Calibri" panose="020F0502020204030204" pitchFamily="34" charset="0"/>
              </a:rPr>
              <a:t>crisis</a:t>
            </a:r>
            <a:r>
              <a:rPr lang="it-IT" sz="1600" b="0" i="0" u="none" strike="noStrike" dirty="0">
                <a:solidFill>
                  <a:srgbClr val="000000"/>
                </a:solidFill>
                <a:effectLst/>
                <a:latin typeface="Calibri" panose="020F0502020204030204" pitchFamily="34" charset="0"/>
                <a:cs typeface="Calibri" panose="020F0502020204030204" pitchFamily="34" charset="0"/>
              </a:rPr>
              <a:t> management frameworks.</a:t>
            </a:r>
          </a:p>
          <a:p>
            <a:pPr algn="l"/>
            <a:endParaRPr lang="it-IT" sz="1600" b="1" dirty="0">
              <a:solidFill>
                <a:srgbClr val="000000"/>
              </a:solidFill>
              <a:latin typeface="Calibri" panose="020F0502020204030204" pitchFamily="34" charset="0"/>
              <a:cs typeface="Calibri" panose="020F0502020204030204" pitchFamily="34" charset="0"/>
            </a:endParaRPr>
          </a:p>
          <a:p>
            <a:pPr algn="l"/>
            <a:r>
              <a:rPr lang="it-IT" sz="1600" b="1" i="0" u="none" strike="noStrike" dirty="0">
                <a:solidFill>
                  <a:srgbClr val="000000"/>
                </a:solidFill>
                <a:effectLst/>
                <a:latin typeface="Calibri" panose="020F0502020204030204" pitchFamily="34" charset="0"/>
                <a:cs typeface="Calibri" panose="020F0502020204030204" pitchFamily="34" charset="0"/>
              </a:rPr>
              <a:t>Recovery</a:t>
            </a:r>
          </a:p>
          <a:p>
            <a:pPr algn="l"/>
            <a:r>
              <a:rPr lang="it-IT" sz="1600" b="0" i="0" u="none" strike="noStrike" dirty="0">
                <a:solidFill>
                  <a:srgbClr val="000000"/>
                </a:solidFill>
                <a:effectLst/>
                <a:latin typeface="Calibri" panose="020F0502020204030204" pitchFamily="34" charset="0"/>
                <a:cs typeface="Calibri" panose="020F0502020204030204" pitchFamily="34" charset="0"/>
              </a:rPr>
              <a:t>Recovery </a:t>
            </a:r>
            <a:r>
              <a:rPr lang="it-IT" sz="1600" b="0" i="0" u="none" strike="noStrike" dirty="0" err="1">
                <a:solidFill>
                  <a:srgbClr val="000000"/>
                </a:solidFill>
                <a:effectLst/>
                <a:latin typeface="Calibri" panose="020F0502020204030204" pitchFamily="34" charset="0"/>
                <a:cs typeface="Calibri" panose="020F0502020204030204" pitchFamily="34" charset="0"/>
              </a:rPr>
              <a:t>began</a:t>
            </a:r>
            <a:r>
              <a:rPr lang="it-IT" sz="1600" b="0" i="0" u="none" strike="noStrike" dirty="0">
                <a:solidFill>
                  <a:srgbClr val="000000"/>
                </a:solidFill>
                <a:effectLst/>
                <a:latin typeface="Calibri" panose="020F0502020204030204" pitchFamily="34" charset="0"/>
                <a:cs typeface="Calibri" panose="020F0502020204030204" pitchFamily="34" charset="0"/>
              </a:rPr>
              <a:t> by the late 1990s </a:t>
            </a:r>
            <a:r>
              <a:rPr lang="it-IT" sz="1600" b="0" i="0" u="none" strike="noStrike" dirty="0" err="1">
                <a:solidFill>
                  <a:srgbClr val="000000"/>
                </a:solidFill>
                <a:effectLst/>
                <a:latin typeface="Calibri" panose="020F0502020204030204" pitchFamily="34" charset="0"/>
                <a:cs typeface="Calibri" panose="020F0502020204030204" pitchFamily="34" charset="0"/>
              </a:rPr>
              <a:t>as</a:t>
            </a:r>
            <a:r>
              <a:rPr lang="it-IT" sz="1600" b="0" i="0" u="none" strike="noStrike" dirty="0">
                <a:solidFill>
                  <a:srgbClr val="000000"/>
                </a:solidFill>
                <a:effectLst/>
                <a:latin typeface="Calibri" panose="020F0502020204030204" pitchFamily="34" charset="0"/>
                <a:cs typeface="Calibri" panose="020F0502020204030204" pitchFamily="34" charset="0"/>
              </a:rPr>
              <a:t> countries </a:t>
            </a:r>
            <a:r>
              <a:rPr lang="it-IT" sz="1600" b="0" i="0" u="none" strike="noStrike" dirty="0" err="1">
                <a:solidFill>
                  <a:srgbClr val="000000"/>
                </a:solidFill>
                <a:effectLst/>
                <a:latin typeface="Calibri" panose="020F0502020204030204" pitchFamily="34" charset="0"/>
                <a:cs typeface="Calibri" panose="020F0502020204030204" pitchFamily="34" charset="0"/>
              </a:rPr>
              <a:t>implemented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structural</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reforms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recapitalized</a:t>
            </a:r>
            <a:r>
              <a:rPr lang="it-IT" sz="1600" b="0" i="0" u="none" strike="noStrike" dirty="0">
                <a:solidFill>
                  <a:srgbClr val="000000"/>
                </a:solidFill>
                <a:effectLst/>
                <a:latin typeface="Calibri" panose="020F0502020204030204" pitchFamily="34" charset="0"/>
                <a:cs typeface="Calibri" panose="020F0502020204030204" pitchFamily="34" charset="0"/>
              </a:rPr>
              <a:t> banking systems, and </a:t>
            </a:r>
            <a:r>
              <a:rPr lang="it-IT" sz="1600" b="0" i="0" u="none" strike="noStrike" dirty="0" err="1">
                <a:solidFill>
                  <a:srgbClr val="000000"/>
                </a:solidFill>
                <a:effectLst/>
                <a:latin typeface="Calibri" panose="020F0502020204030204" pitchFamily="34" charset="0"/>
                <a:cs typeface="Calibri" panose="020F0502020204030204" pitchFamily="34" charset="0"/>
              </a:rPr>
              <a:t>adopted</a:t>
            </a:r>
            <a:r>
              <a:rPr lang="it-IT" sz="1600" b="0" i="0" u="none" strike="noStrike" dirty="0">
                <a:solidFill>
                  <a:srgbClr val="000000"/>
                </a:solidFill>
                <a:effectLst/>
                <a:latin typeface="Calibri" panose="020F0502020204030204" pitchFamily="34" charset="0"/>
                <a:cs typeface="Calibri" panose="020F0502020204030204" pitchFamily="34" charset="0"/>
              </a:rPr>
              <a:t> more </a:t>
            </a:r>
            <a:r>
              <a:rPr lang="it-IT" sz="1600" b="0" i="0" u="none" strike="noStrike" dirty="0" err="1">
                <a:solidFill>
                  <a:srgbClr val="000000"/>
                </a:solidFill>
                <a:effectLst/>
                <a:latin typeface="Calibri" panose="020F0502020204030204" pitchFamily="34" charset="0"/>
                <a:cs typeface="Calibri" panose="020F0502020204030204" pitchFamily="34" charset="0"/>
              </a:rPr>
              <a:t>flexible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exchange</a:t>
            </a:r>
            <a:r>
              <a:rPr lang="it-IT" sz="1600" b="0" i="0" u="none" strike="noStrike" dirty="0">
                <a:solidFill>
                  <a:srgbClr val="000000"/>
                </a:solidFill>
                <a:effectLst/>
                <a:latin typeface="Calibri" panose="020F0502020204030204" pitchFamily="34" charset="0"/>
                <a:cs typeface="Calibri" panose="020F0502020204030204" pitchFamily="34" charset="0"/>
              </a:rPr>
              <a:t> rate </a:t>
            </a:r>
            <a:r>
              <a:rPr lang="it-IT" sz="1600" b="0" i="0" u="none" strike="noStrike" dirty="0" err="1">
                <a:solidFill>
                  <a:srgbClr val="000000"/>
                </a:solidFill>
                <a:effectLst/>
                <a:latin typeface="Calibri" panose="020F0502020204030204" pitchFamily="34" charset="0"/>
                <a:cs typeface="Calibri" panose="020F0502020204030204" pitchFamily="34" charset="0"/>
              </a:rPr>
              <a:t>regimes</a:t>
            </a:r>
            <a:r>
              <a:rPr lang="it-IT" sz="1600" b="0" i="0" u="none" strike="noStrike" dirty="0">
                <a:solidFill>
                  <a:srgbClr val="000000"/>
                </a:solidFill>
                <a:effectLst/>
                <a:latin typeface="Calibri" panose="020F0502020204030204" pitchFamily="34" charset="0"/>
                <a:cs typeface="Calibri" panose="020F0502020204030204" pitchFamily="34" charset="0"/>
              </a:rPr>
              <a:t>. The </a:t>
            </a:r>
            <a:r>
              <a:rPr lang="it-IT" sz="1600" b="0" i="0" u="none" strike="noStrike" dirty="0" err="1">
                <a:solidFill>
                  <a:srgbClr val="000000"/>
                </a:solidFill>
                <a:effectLst/>
                <a:latin typeface="Calibri" panose="020F0502020204030204" pitchFamily="34" charset="0"/>
                <a:cs typeface="Calibri" panose="020F0502020204030204" pitchFamily="34" charset="0"/>
              </a:rPr>
              <a:t>crisis</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significantly</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reshaped</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economic</a:t>
            </a:r>
            <a:r>
              <a:rPr lang="it-IT" sz="1600" b="0" i="0" u="none" strike="noStrike" dirty="0">
                <a:solidFill>
                  <a:srgbClr val="000000"/>
                </a:solidFill>
                <a:effectLst/>
                <a:latin typeface="Calibri" panose="020F0502020204030204" pitchFamily="34" charset="0"/>
                <a:cs typeface="Calibri" panose="020F0502020204030204" pitchFamily="34" charset="0"/>
              </a:rPr>
              <a:t> policies in Asia, </a:t>
            </a:r>
            <a:r>
              <a:rPr lang="it-IT" sz="1600" b="0" i="0" u="none" strike="noStrike" dirty="0" err="1">
                <a:solidFill>
                  <a:srgbClr val="000000"/>
                </a:solidFill>
                <a:effectLst/>
                <a:latin typeface="Calibri" panose="020F0502020204030204" pitchFamily="34" charset="0"/>
                <a:cs typeface="Calibri" panose="020F0502020204030204" pitchFamily="34" charset="0"/>
              </a:rPr>
              <a:t>emphasizing</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financial</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stability</a:t>
            </a:r>
            <a:r>
              <a:rPr lang="it-IT" sz="1600" b="0" i="0" u="none" strike="noStrike" dirty="0">
                <a:solidFill>
                  <a:srgbClr val="000000"/>
                </a:solidFill>
                <a:effectLst/>
                <a:latin typeface="Calibri" panose="020F0502020204030204" pitchFamily="34" charset="0"/>
                <a:cs typeface="Calibri" panose="020F0502020204030204" pitchFamily="34" charset="0"/>
              </a:rPr>
              <a:t> and </a:t>
            </a:r>
            <a:r>
              <a:rPr lang="it-IT" sz="1600" b="0" i="0" u="none" strike="noStrike" dirty="0" err="1">
                <a:solidFill>
                  <a:srgbClr val="000000"/>
                </a:solidFill>
                <a:effectLst/>
                <a:latin typeface="Calibri" panose="020F0502020204030204" pitchFamily="34" charset="0"/>
                <a:cs typeface="Calibri" panose="020F0502020204030204" pitchFamily="34" charset="0"/>
              </a:rPr>
              <a:t>foreign</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exchange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reserve</a:t>
            </a:r>
            <a:r>
              <a:rPr lang="it-IT" sz="1600" b="0" i="0" u="none" strike="noStrike" dirty="0">
                <a:solidFill>
                  <a:srgbClr val="000000"/>
                </a:solidFill>
                <a:effectLst/>
                <a:latin typeface="Calibri" panose="020F0502020204030204" pitchFamily="34" charset="0"/>
                <a:cs typeface="Calibri" panose="020F0502020204030204" pitchFamily="34" charset="0"/>
              </a:rPr>
              <a:t> </a:t>
            </a:r>
            <a:r>
              <a:rPr lang="it-IT" sz="1600" b="0" i="0" u="none" strike="noStrike" dirty="0" err="1">
                <a:solidFill>
                  <a:srgbClr val="000000"/>
                </a:solidFill>
                <a:effectLst/>
                <a:latin typeface="Calibri" panose="020F0502020204030204" pitchFamily="34" charset="0"/>
                <a:cs typeface="Calibri" panose="020F0502020204030204" pitchFamily="34" charset="0"/>
              </a:rPr>
              <a:t>accumulation</a:t>
            </a:r>
            <a:r>
              <a:rPr lang="it-IT" sz="1600" b="0" i="0" u="none" strike="noStrike" dirty="0">
                <a:solidFill>
                  <a:srgbClr val="000000"/>
                </a:solidFill>
                <a:effectLst/>
                <a:latin typeface="Calibri" panose="020F0502020204030204" pitchFamily="34" charset="0"/>
                <a:cs typeface="Calibri" panose="020F0502020204030204" pitchFamily="34" charset="0"/>
              </a:rPr>
              <a:t>.</a:t>
            </a:r>
          </a:p>
          <a:p>
            <a:r>
              <a:rPr lang="en-GB" sz="1600" b="1" dirty="0">
                <a:latin typeface="Calibri" panose="020F0502020204030204" pitchFamily="34" charset="0"/>
                <a:cs typeface="Calibri" panose="020F0502020204030204" pitchFamily="34" charset="0"/>
              </a:rPr>
              <a:t> </a:t>
            </a:r>
            <a:endParaRPr lang="en-GB"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16531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magine che contiene testo, Diagramma, linea, schermata&#10;&#10;Descrizione generata automaticamente">
            <a:extLst>
              <a:ext uri="{FF2B5EF4-FFF2-40B4-BE49-F238E27FC236}">
                <a16:creationId xmlns:a16="http://schemas.microsoft.com/office/drawing/2014/main" id="{D43F1F39-00BA-7EE9-866D-80A76F4E28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50" y="958850"/>
            <a:ext cx="5314951" cy="2470150"/>
          </a:xfrm>
          <a:prstGeom prst="rect">
            <a:avLst/>
          </a:prstGeom>
        </p:spPr>
      </p:pic>
      <p:sp>
        <p:nvSpPr>
          <p:cNvPr id="4" name="CasellaDiTesto 3">
            <a:extLst>
              <a:ext uri="{FF2B5EF4-FFF2-40B4-BE49-F238E27FC236}">
                <a16:creationId xmlns:a16="http://schemas.microsoft.com/office/drawing/2014/main" id="{65873900-72A7-5D2F-38DE-83136CCC231C}"/>
              </a:ext>
            </a:extLst>
          </p:cNvPr>
          <p:cNvSpPr txBox="1"/>
          <p:nvPr/>
        </p:nvSpPr>
        <p:spPr>
          <a:xfrm>
            <a:off x="2144486" y="402771"/>
            <a:ext cx="2488053" cy="369332"/>
          </a:xfrm>
          <a:prstGeom prst="rect">
            <a:avLst/>
          </a:prstGeom>
          <a:noFill/>
        </p:spPr>
        <p:txBody>
          <a:bodyPr wrap="none" rtlCol="0">
            <a:spAutoFit/>
          </a:bodyPr>
          <a:lstStyle/>
          <a:p>
            <a:r>
              <a:rPr lang="en-GB" dirty="0"/>
              <a:t>Argentina – GDP Growth</a:t>
            </a:r>
          </a:p>
        </p:txBody>
      </p:sp>
      <p:pic>
        <p:nvPicPr>
          <p:cNvPr id="6" name="Immagine 5" descr="Immagine che contiene testo, linea, Carattere, Diagramma&#10;&#10;Descrizione generata automaticamente">
            <a:extLst>
              <a:ext uri="{FF2B5EF4-FFF2-40B4-BE49-F238E27FC236}">
                <a16:creationId xmlns:a16="http://schemas.microsoft.com/office/drawing/2014/main" id="{941A2A2C-2519-A812-9FE6-99BB1EB9E9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5486" y="1025909"/>
            <a:ext cx="5497286" cy="2537209"/>
          </a:xfrm>
          <a:prstGeom prst="rect">
            <a:avLst/>
          </a:prstGeom>
        </p:spPr>
      </p:pic>
      <p:pic>
        <p:nvPicPr>
          <p:cNvPr id="8" name="Immagine 7" descr="Immagine che contiene schermata, testo, linea, Diagramma&#10;&#10;Descrizione generata automaticamente">
            <a:extLst>
              <a:ext uri="{FF2B5EF4-FFF2-40B4-BE49-F238E27FC236}">
                <a16:creationId xmlns:a16="http://schemas.microsoft.com/office/drawing/2014/main" id="{52E754F8-FF82-CB43-482B-995E997005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2997" y="3866464"/>
            <a:ext cx="5253003" cy="2446344"/>
          </a:xfrm>
          <a:prstGeom prst="rect">
            <a:avLst/>
          </a:prstGeom>
        </p:spPr>
      </p:pic>
      <p:sp>
        <p:nvSpPr>
          <p:cNvPr id="9" name="CasellaDiTesto 8">
            <a:extLst>
              <a:ext uri="{FF2B5EF4-FFF2-40B4-BE49-F238E27FC236}">
                <a16:creationId xmlns:a16="http://schemas.microsoft.com/office/drawing/2014/main" id="{CD8AE3A6-D938-7194-3D24-4D07EFCA7FE8}"/>
              </a:ext>
            </a:extLst>
          </p:cNvPr>
          <p:cNvSpPr txBox="1"/>
          <p:nvPr/>
        </p:nvSpPr>
        <p:spPr>
          <a:xfrm>
            <a:off x="7559463" y="402771"/>
            <a:ext cx="2081724" cy="369332"/>
          </a:xfrm>
          <a:prstGeom prst="rect">
            <a:avLst/>
          </a:prstGeom>
          <a:noFill/>
        </p:spPr>
        <p:txBody>
          <a:bodyPr wrap="none" rtlCol="0">
            <a:spAutoFit/>
          </a:bodyPr>
          <a:lstStyle/>
          <a:p>
            <a:r>
              <a:rPr lang="en-GB" dirty="0"/>
              <a:t>Brazil – GDP Growth</a:t>
            </a:r>
          </a:p>
        </p:txBody>
      </p:sp>
      <p:sp>
        <p:nvSpPr>
          <p:cNvPr id="10" name="CasellaDiTesto 9">
            <a:extLst>
              <a:ext uri="{FF2B5EF4-FFF2-40B4-BE49-F238E27FC236}">
                <a16:creationId xmlns:a16="http://schemas.microsoft.com/office/drawing/2014/main" id="{A3E8CD51-375C-AF5E-D85B-B999679111A3}"/>
              </a:ext>
            </a:extLst>
          </p:cNvPr>
          <p:cNvSpPr txBox="1"/>
          <p:nvPr/>
        </p:nvSpPr>
        <p:spPr>
          <a:xfrm>
            <a:off x="2144485" y="3573612"/>
            <a:ext cx="2039982" cy="369332"/>
          </a:xfrm>
          <a:prstGeom prst="rect">
            <a:avLst/>
          </a:prstGeom>
          <a:noFill/>
        </p:spPr>
        <p:txBody>
          <a:bodyPr wrap="none" rtlCol="0">
            <a:spAutoFit/>
          </a:bodyPr>
          <a:lstStyle/>
          <a:p>
            <a:r>
              <a:rPr lang="en-GB" dirty="0"/>
              <a:t>Chile – GDP Growth</a:t>
            </a:r>
          </a:p>
        </p:txBody>
      </p:sp>
      <p:pic>
        <p:nvPicPr>
          <p:cNvPr id="24" name="Immagine 23" descr="Immagine che contiene testo, linea, Diagramma, schermata&#10;&#10;Descrizione generata automaticamente">
            <a:extLst>
              <a:ext uri="{FF2B5EF4-FFF2-40B4-BE49-F238E27FC236}">
                <a16:creationId xmlns:a16="http://schemas.microsoft.com/office/drawing/2014/main" id="{729F71FE-30E9-9837-2CA7-003B532750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1055" y="3815998"/>
            <a:ext cx="5551717" cy="2639231"/>
          </a:xfrm>
          <a:prstGeom prst="rect">
            <a:avLst/>
          </a:prstGeom>
        </p:spPr>
      </p:pic>
      <p:sp>
        <p:nvSpPr>
          <p:cNvPr id="25" name="CasellaDiTesto 24">
            <a:extLst>
              <a:ext uri="{FF2B5EF4-FFF2-40B4-BE49-F238E27FC236}">
                <a16:creationId xmlns:a16="http://schemas.microsoft.com/office/drawing/2014/main" id="{BCB35908-6BE7-BB92-7C25-A9C6FC35622E}"/>
              </a:ext>
            </a:extLst>
          </p:cNvPr>
          <p:cNvSpPr txBox="1"/>
          <p:nvPr/>
        </p:nvSpPr>
        <p:spPr>
          <a:xfrm>
            <a:off x="7559463" y="3631332"/>
            <a:ext cx="2252604" cy="369332"/>
          </a:xfrm>
          <a:prstGeom prst="rect">
            <a:avLst/>
          </a:prstGeom>
          <a:noFill/>
        </p:spPr>
        <p:txBody>
          <a:bodyPr wrap="none" rtlCol="0">
            <a:spAutoFit/>
          </a:bodyPr>
          <a:lstStyle/>
          <a:p>
            <a:r>
              <a:rPr lang="en-GB" dirty="0"/>
              <a:t>Mexico – GDP Growth</a:t>
            </a:r>
          </a:p>
        </p:txBody>
      </p:sp>
    </p:spTree>
    <p:extLst>
      <p:ext uri="{BB962C8B-B14F-4D97-AF65-F5344CB8AC3E}">
        <p14:creationId xmlns:p14="http://schemas.microsoft.com/office/powerpoint/2010/main" val="3573823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Connettore 1 2">
            <a:extLst>
              <a:ext uri="{FF2B5EF4-FFF2-40B4-BE49-F238E27FC236}">
                <a16:creationId xmlns:a16="http://schemas.microsoft.com/office/drawing/2014/main" id="{E6BF3C81-A900-5B60-9D1F-8657CA9EC204}"/>
              </a:ext>
            </a:extLst>
          </p:cNvPr>
          <p:cNvCxnSpPr>
            <a:cxnSpLocks/>
          </p:cNvCxnSpPr>
          <p:nvPr/>
        </p:nvCxnSpPr>
        <p:spPr>
          <a:xfrm>
            <a:off x="8469086" y="783771"/>
            <a:ext cx="0" cy="3080658"/>
          </a:xfrm>
          <a:prstGeom prst="line">
            <a:avLst/>
          </a:prstGeom>
        </p:spPr>
        <p:style>
          <a:lnRef idx="2">
            <a:schemeClr val="accent1"/>
          </a:lnRef>
          <a:fillRef idx="0">
            <a:schemeClr val="accent1"/>
          </a:fillRef>
          <a:effectRef idx="1">
            <a:schemeClr val="accent1"/>
          </a:effectRef>
          <a:fontRef idx="minor">
            <a:schemeClr val="tx1"/>
          </a:fontRef>
        </p:style>
      </p:cxnSp>
      <p:cxnSp>
        <p:nvCxnSpPr>
          <p:cNvPr id="4" name="Connettore 1 3">
            <a:extLst>
              <a:ext uri="{FF2B5EF4-FFF2-40B4-BE49-F238E27FC236}">
                <a16:creationId xmlns:a16="http://schemas.microsoft.com/office/drawing/2014/main" id="{41296D4A-6525-9C08-A1CC-ECC31AE6A086}"/>
              </a:ext>
            </a:extLst>
          </p:cNvPr>
          <p:cNvCxnSpPr>
            <a:cxnSpLocks/>
          </p:cNvCxnSpPr>
          <p:nvPr/>
        </p:nvCxnSpPr>
        <p:spPr>
          <a:xfrm flipH="1">
            <a:off x="8469086" y="3864429"/>
            <a:ext cx="336368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8" name="Connettore 1 7">
            <a:extLst>
              <a:ext uri="{FF2B5EF4-FFF2-40B4-BE49-F238E27FC236}">
                <a16:creationId xmlns:a16="http://schemas.microsoft.com/office/drawing/2014/main" id="{D0F2CB87-E97E-8415-55FC-BB1F9326C129}"/>
              </a:ext>
            </a:extLst>
          </p:cNvPr>
          <p:cNvCxnSpPr>
            <a:cxnSpLocks/>
          </p:cNvCxnSpPr>
          <p:nvPr/>
        </p:nvCxnSpPr>
        <p:spPr>
          <a:xfrm>
            <a:off x="9655629" y="1600200"/>
            <a:ext cx="0" cy="1556657"/>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Connettore 1 10">
            <a:extLst>
              <a:ext uri="{FF2B5EF4-FFF2-40B4-BE49-F238E27FC236}">
                <a16:creationId xmlns:a16="http://schemas.microsoft.com/office/drawing/2014/main" id="{82057C11-F795-C051-BBD2-AC9D3401203C}"/>
              </a:ext>
            </a:extLst>
          </p:cNvPr>
          <p:cNvCxnSpPr>
            <a:cxnSpLocks/>
          </p:cNvCxnSpPr>
          <p:nvPr/>
        </p:nvCxnSpPr>
        <p:spPr>
          <a:xfrm>
            <a:off x="8469086" y="3156857"/>
            <a:ext cx="1186543" cy="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Connettore 1 13">
            <a:extLst>
              <a:ext uri="{FF2B5EF4-FFF2-40B4-BE49-F238E27FC236}">
                <a16:creationId xmlns:a16="http://schemas.microsoft.com/office/drawing/2014/main" id="{39373C96-7051-29A1-4C1C-565090863668}"/>
              </a:ext>
            </a:extLst>
          </p:cNvPr>
          <p:cNvCxnSpPr>
            <a:cxnSpLocks/>
          </p:cNvCxnSpPr>
          <p:nvPr/>
        </p:nvCxnSpPr>
        <p:spPr>
          <a:xfrm flipH="1">
            <a:off x="9655629" y="1600200"/>
            <a:ext cx="1578428" cy="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sp>
        <p:nvSpPr>
          <p:cNvPr id="17" name="CasellaDiTesto 16">
            <a:extLst>
              <a:ext uri="{FF2B5EF4-FFF2-40B4-BE49-F238E27FC236}">
                <a16:creationId xmlns:a16="http://schemas.microsoft.com/office/drawing/2014/main" id="{CBEF39CD-CE5C-5B7A-CC5B-490A7AD6A2F6}"/>
              </a:ext>
            </a:extLst>
          </p:cNvPr>
          <p:cNvSpPr txBox="1"/>
          <p:nvPr/>
        </p:nvSpPr>
        <p:spPr>
          <a:xfrm>
            <a:off x="7839797" y="1446311"/>
            <a:ext cx="474810" cy="307777"/>
          </a:xfrm>
          <a:prstGeom prst="rect">
            <a:avLst/>
          </a:prstGeom>
          <a:noFill/>
        </p:spPr>
        <p:txBody>
          <a:bodyPr wrap="none" rtlCol="0">
            <a:spAutoFit/>
          </a:bodyPr>
          <a:lstStyle/>
          <a:p>
            <a:r>
              <a:rPr lang="en-GB" sz="1400" dirty="0"/>
              <a:t>A: 2</a:t>
            </a:r>
          </a:p>
        </p:txBody>
      </p:sp>
      <p:sp>
        <p:nvSpPr>
          <p:cNvPr id="18" name="CasellaDiTesto 17">
            <a:extLst>
              <a:ext uri="{FF2B5EF4-FFF2-40B4-BE49-F238E27FC236}">
                <a16:creationId xmlns:a16="http://schemas.microsoft.com/office/drawing/2014/main" id="{CAC494CC-17FB-6BAE-9EE6-4A45672B6424}"/>
              </a:ext>
            </a:extLst>
          </p:cNvPr>
          <p:cNvSpPr txBox="1"/>
          <p:nvPr/>
        </p:nvSpPr>
        <p:spPr>
          <a:xfrm>
            <a:off x="7839797" y="3002968"/>
            <a:ext cx="625492" cy="307777"/>
          </a:xfrm>
          <a:prstGeom prst="rect">
            <a:avLst/>
          </a:prstGeom>
          <a:noFill/>
        </p:spPr>
        <p:txBody>
          <a:bodyPr wrap="none" rtlCol="0">
            <a:spAutoFit/>
          </a:bodyPr>
          <a:lstStyle/>
          <a:p>
            <a:r>
              <a:rPr lang="en-GB" sz="1400" dirty="0"/>
              <a:t>B: 0.5</a:t>
            </a:r>
          </a:p>
        </p:txBody>
      </p:sp>
      <p:sp>
        <p:nvSpPr>
          <p:cNvPr id="19" name="CasellaDiTesto 18">
            <a:extLst>
              <a:ext uri="{FF2B5EF4-FFF2-40B4-BE49-F238E27FC236}">
                <a16:creationId xmlns:a16="http://schemas.microsoft.com/office/drawing/2014/main" id="{76F40C7D-B7F6-5300-D369-20673D3BCECB}"/>
              </a:ext>
            </a:extLst>
          </p:cNvPr>
          <p:cNvSpPr txBox="1"/>
          <p:nvPr/>
        </p:nvSpPr>
        <p:spPr>
          <a:xfrm>
            <a:off x="9340463" y="3849353"/>
            <a:ext cx="630331" cy="307777"/>
          </a:xfrm>
          <a:prstGeom prst="rect">
            <a:avLst/>
          </a:prstGeom>
          <a:noFill/>
        </p:spPr>
        <p:txBody>
          <a:bodyPr wrap="square" rtlCol="0">
            <a:spAutoFit/>
          </a:bodyPr>
          <a:lstStyle/>
          <a:p>
            <a:r>
              <a:rPr lang="en-GB" sz="1400" dirty="0"/>
              <a:t>C:1</a:t>
            </a:r>
          </a:p>
        </p:txBody>
      </p:sp>
      <p:sp>
        <p:nvSpPr>
          <p:cNvPr id="22" name="CasellaDiTesto 21">
            <a:extLst>
              <a:ext uri="{FF2B5EF4-FFF2-40B4-BE49-F238E27FC236}">
                <a16:creationId xmlns:a16="http://schemas.microsoft.com/office/drawing/2014/main" id="{41EE6A3B-7524-F7E9-D198-FE696C312E7A}"/>
              </a:ext>
            </a:extLst>
          </p:cNvPr>
          <p:cNvSpPr txBox="1"/>
          <p:nvPr/>
        </p:nvSpPr>
        <p:spPr>
          <a:xfrm>
            <a:off x="7573993" y="523295"/>
            <a:ext cx="720069" cy="369332"/>
          </a:xfrm>
          <a:prstGeom prst="rect">
            <a:avLst/>
          </a:prstGeom>
          <a:noFill/>
        </p:spPr>
        <p:txBody>
          <a:bodyPr wrap="none" rtlCol="0">
            <a:spAutoFit/>
          </a:bodyPr>
          <a:lstStyle/>
          <a:p>
            <a:r>
              <a:rPr lang="en-GB" dirty="0"/>
              <a:t>P</a:t>
            </a:r>
            <a:r>
              <a:rPr lang="en-GB" baseline="-25000" dirty="0"/>
              <a:t>c</a:t>
            </a:r>
            <a:r>
              <a:rPr lang="en-GB" dirty="0"/>
              <a:t>/P</a:t>
            </a:r>
            <a:r>
              <a:rPr lang="en-GB" baseline="-25000" dirty="0"/>
              <a:t>w</a:t>
            </a:r>
            <a:endParaRPr lang="en-GB" dirty="0"/>
          </a:p>
        </p:txBody>
      </p:sp>
      <p:sp>
        <p:nvSpPr>
          <p:cNvPr id="23" name="CasellaDiTesto 22">
            <a:extLst>
              <a:ext uri="{FF2B5EF4-FFF2-40B4-BE49-F238E27FC236}">
                <a16:creationId xmlns:a16="http://schemas.microsoft.com/office/drawing/2014/main" id="{C88B7758-F67F-9AB7-3217-27D9DDD93807}"/>
              </a:ext>
            </a:extLst>
          </p:cNvPr>
          <p:cNvSpPr txBox="1"/>
          <p:nvPr/>
        </p:nvSpPr>
        <p:spPr>
          <a:xfrm>
            <a:off x="10256081" y="3987227"/>
            <a:ext cx="2010037" cy="338554"/>
          </a:xfrm>
          <a:prstGeom prst="rect">
            <a:avLst/>
          </a:prstGeom>
          <a:noFill/>
        </p:spPr>
        <p:txBody>
          <a:bodyPr wrap="none" rtlCol="0">
            <a:spAutoFit/>
          </a:bodyPr>
          <a:lstStyle/>
          <a:p>
            <a:r>
              <a:rPr lang="en-GB" sz="1600" dirty="0"/>
              <a:t>(Q</a:t>
            </a:r>
            <a:r>
              <a:rPr lang="en-GB" sz="1600" baseline="-25000" dirty="0"/>
              <a:t>C</a:t>
            </a:r>
            <a:r>
              <a:rPr lang="en-GB" sz="1600" dirty="0"/>
              <a:t>+Q</a:t>
            </a:r>
            <a:r>
              <a:rPr lang="en-GB" sz="1600" baseline="-25000" dirty="0"/>
              <a:t>C</a:t>
            </a:r>
            <a:r>
              <a:rPr lang="en-GB" sz="1600" dirty="0"/>
              <a:t>*)//(Q</a:t>
            </a:r>
            <a:r>
              <a:rPr lang="en-GB" sz="1600" baseline="-25000" dirty="0"/>
              <a:t>L</a:t>
            </a:r>
            <a:r>
              <a:rPr lang="en-GB" sz="1600" dirty="0"/>
              <a:t> + Q</a:t>
            </a:r>
            <a:r>
              <a:rPr lang="en-GB" sz="1600" baseline="30000" dirty="0"/>
              <a:t>*</a:t>
            </a:r>
            <a:r>
              <a:rPr lang="en-GB" sz="1600" baseline="-25000" dirty="0"/>
              <a:t>W</a:t>
            </a:r>
            <a:r>
              <a:rPr lang="en-GB" sz="1600" dirty="0"/>
              <a:t>)</a:t>
            </a:r>
          </a:p>
        </p:txBody>
      </p:sp>
      <p:sp>
        <p:nvSpPr>
          <p:cNvPr id="24" name="CasellaDiTesto 23">
            <a:extLst>
              <a:ext uri="{FF2B5EF4-FFF2-40B4-BE49-F238E27FC236}">
                <a16:creationId xmlns:a16="http://schemas.microsoft.com/office/drawing/2014/main" id="{177AA6DF-328A-A18B-D4C4-F448767DDB68}"/>
              </a:ext>
            </a:extLst>
          </p:cNvPr>
          <p:cNvSpPr txBox="1"/>
          <p:nvPr/>
        </p:nvSpPr>
        <p:spPr>
          <a:xfrm>
            <a:off x="742297" y="56597"/>
            <a:ext cx="1183337" cy="2308324"/>
          </a:xfrm>
          <a:prstGeom prst="rect">
            <a:avLst/>
          </a:prstGeom>
          <a:noFill/>
        </p:spPr>
        <p:txBody>
          <a:bodyPr wrap="none" rtlCol="0">
            <a:spAutoFit/>
          </a:bodyPr>
          <a:lstStyle/>
          <a:p>
            <a:r>
              <a:rPr lang="en-GB" b="1" dirty="0"/>
              <a:t>Home</a:t>
            </a:r>
          </a:p>
          <a:p>
            <a:endParaRPr lang="en-GB" dirty="0"/>
          </a:p>
          <a:p>
            <a:r>
              <a:rPr lang="en-GB" dirty="0"/>
              <a:t>L = 1000 h</a:t>
            </a:r>
          </a:p>
          <a:p>
            <a:endParaRPr lang="en-GB" dirty="0"/>
          </a:p>
          <a:p>
            <a:r>
              <a:rPr lang="en-GB" dirty="0" err="1"/>
              <a:t>a</a:t>
            </a:r>
            <a:r>
              <a:rPr lang="en-GB" baseline="-25000" dirty="0" err="1"/>
              <a:t>LW</a:t>
            </a:r>
            <a:r>
              <a:rPr lang="en-GB" baseline="-25000" dirty="0"/>
              <a:t> </a:t>
            </a:r>
            <a:r>
              <a:rPr lang="en-GB" dirty="0"/>
              <a:t>= 4</a:t>
            </a:r>
          </a:p>
          <a:p>
            <a:r>
              <a:rPr lang="en-GB" dirty="0" err="1"/>
              <a:t>a</a:t>
            </a:r>
            <a:r>
              <a:rPr lang="en-GB" baseline="-25000" dirty="0" err="1"/>
              <a:t>LC</a:t>
            </a:r>
            <a:r>
              <a:rPr lang="en-GB" baseline="-25000" dirty="0"/>
              <a:t> </a:t>
            </a:r>
            <a:r>
              <a:rPr lang="en-GB" dirty="0"/>
              <a:t>= 2</a:t>
            </a:r>
          </a:p>
          <a:p>
            <a:endParaRPr lang="en-GB" dirty="0"/>
          </a:p>
          <a:p>
            <a:r>
              <a:rPr lang="en-GB" dirty="0"/>
              <a:t>cheese</a:t>
            </a:r>
          </a:p>
        </p:txBody>
      </p:sp>
      <p:sp>
        <p:nvSpPr>
          <p:cNvPr id="25" name="CasellaDiTesto 24">
            <a:extLst>
              <a:ext uri="{FF2B5EF4-FFF2-40B4-BE49-F238E27FC236}">
                <a16:creationId xmlns:a16="http://schemas.microsoft.com/office/drawing/2014/main" id="{4B087C18-7AF3-5604-BF0D-6685C054F050}"/>
              </a:ext>
            </a:extLst>
          </p:cNvPr>
          <p:cNvSpPr txBox="1"/>
          <p:nvPr/>
        </p:nvSpPr>
        <p:spPr>
          <a:xfrm>
            <a:off x="2960519" y="56597"/>
            <a:ext cx="1183337" cy="2308324"/>
          </a:xfrm>
          <a:prstGeom prst="rect">
            <a:avLst/>
          </a:prstGeom>
          <a:noFill/>
        </p:spPr>
        <p:txBody>
          <a:bodyPr wrap="none" rtlCol="0">
            <a:spAutoFit/>
          </a:bodyPr>
          <a:lstStyle/>
          <a:p>
            <a:r>
              <a:rPr lang="en-GB" b="1" dirty="0"/>
              <a:t>Foreign</a:t>
            </a:r>
          </a:p>
          <a:p>
            <a:endParaRPr lang="en-GB" dirty="0"/>
          </a:p>
          <a:p>
            <a:r>
              <a:rPr lang="en-GB" dirty="0"/>
              <a:t>L = 1000 h</a:t>
            </a:r>
          </a:p>
          <a:p>
            <a:endParaRPr lang="en-GB" dirty="0"/>
          </a:p>
          <a:p>
            <a:r>
              <a:rPr lang="en-GB" dirty="0"/>
              <a:t>a*</a:t>
            </a:r>
            <a:r>
              <a:rPr lang="en-GB" baseline="-25000" dirty="0"/>
              <a:t>LW </a:t>
            </a:r>
            <a:r>
              <a:rPr lang="en-GB" dirty="0"/>
              <a:t>= 2</a:t>
            </a:r>
          </a:p>
          <a:p>
            <a:r>
              <a:rPr lang="en-GB" dirty="0"/>
              <a:t>a*</a:t>
            </a:r>
            <a:r>
              <a:rPr lang="en-GB" baseline="-25000" dirty="0"/>
              <a:t>LC </a:t>
            </a:r>
            <a:r>
              <a:rPr lang="en-GB" dirty="0"/>
              <a:t>= 4</a:t>
            </a:r>
          </a:p>
          <a:p>
            <a:endParaRPr lang="en-GB" dirty="0"/>
          </a:p>
          <a:p>
            <a:r>
              <a:rPr lang="en-GB" dirty="0"/>
              <a:t>wine</a:t>
            </a:r>
          </a:p>
        </p:txBody>
      </p:sp>
      <p:sp>
        <p:nvSpPr>
          <p:cNvPr id="29" name="CasellaDiTesto 28">
            <a:extLst>
              <a:ext uri="{FF2B5EF4-FFF2-40B4-BE49-F238E27FC236}">
                <a16:creationId xmlns:a16="http://schemas.microsoft.com/office/drawing/2014/main" id="{56E09B9C-0970-03D0-E15F-E90D58881EFA}"/>
              </a:ext>
            </a:extLst>
          </p:cNvPr>
          <p:cNvSpPr txBox="1"/>
          <p:nvPr/>
        </p:nvSpPr>
        <p:spPr>
          <a:xfrm>
            <a:off x="720526" y="2464358"/>
            <a:ext cx="5149358" cy="1384995"/>
          </a:xfrm>
          <a:prstGeom prst="rect">
            <a:avLst/>
          </a:prstGeom>
          <a:noFill/>
        </p:spPr>
        <p:txBody>
          <a:bodyPr wrap="none" rtlCol="0">
            <a:spAutoFit/>
          </a:bodyPr>
          <a:lstStyle/>
          <a:p>
            <a:r>
              <a:rPr lang="en-GB" dirty="0"/>
              <a:t>A: a*</a:t>
            </a:r>
            <a:r>
              <a:rPr lang="en-GB" baseline="-25000" dirty="0"/>
              <a:t>LC </a:t>
            </a:r>
            <a:r>
              <a:rPr lang="en-GB" dirty="0"/>
              <a:t> / a*</a:t>
            </a:r>
            <a:r>
              <a:rPr lang="en-GB" baseline="-25000" dirty="0"/>
              <a:t>LW </a:t>
            </a:r>
            <a:r>
              <a:rPr lang="en-GB" dirty="0"/>
              <a:t>= 4/2 = 2</a:t>
            </a:r>
          </a:p>
          <a:p>
            <a:endParaRPr lang="en-GB" baseline="-25000" dirty="0"/>
          </a:p>
          <a:p>
            <a:r>
              <a:rPr lang="en-GB" dirty="0"/>
              <a:t>B: </a:t>
            </a:r>
            <a:r>
              <a:rPr lang="en-GB" dirty="0" err="1"/>
              <a:t>a</a:t>
            </a:r>
            <a:r>
              <a:rPr lang="en-GB" baseline="-25000" dirty="0" err="1"/>
              <a:t>LC</a:t>
            </a:r>
            <a:r>
              <a:rPr lang="en-GB" baseline="-25000" dirty="0"/>
              <a:t> </a:t>
            </a:r>
            <a:r>
              <a:rPr lang="en-GB" dirty="0"/>
              <a:t>/</a:t>
            </a:r>
            <a:r>
              <a:rPr lang="en-GB" baseline="-25000" dirty="0"/>
              <a:t> </a:t>
            </a:r>
            <a:r>
              <a:rPr lang="en-GB" dirty="0" err="1"/>
              <a:t>a</a:t>
            </a:r>
            <a:r>
              <a:rPr lang="en-GB" baseline="-25000" dirty="0" err="1"/>
              <a:t>LW</a:t>
            </a:r>
            <a:r>
              <a:rPr lang="en-GB" baseline="-25000" dirty="0"/>
              <a:t> </a:t>
            </a:r>
            <a:r>
              <a:rPr lang="en-GB" dirty="0"/>
              <a:t>= 2/4 = 0.5</a:t>
            </a:r>
          </a:p>
          <a:p>
            <a:endParaRPr lang="en-GB" dirty="0"/>
          </a:p>
          <a:p>
            <a:r>
              <a:rPr lang="en-GB" dirty="0"/>
              <a:t>C: (L/</a:t>
            </a:r>
            <a:r>
              <a:rPr lang="en-GB" dirty="0" err="1"/>
              <a:t>a</a:t>
            </a:r>
            <a:r>
              <a:rPr lang="en-GB" baseline="-25000" dirty="0" err="1"/>
              <a:t>LC</a:t>
            </a:r>
            <a:r>
              <a:rPr lang="en-GB" baseline="-25000" dirty="0"/>
              <a:t> </a:t>
            </a:r>
            <a:r>
              <a:rPr lang="en-GB" dirty="0"/>
              <a:t>) / (L/a*</a:t>
            </a:r>
            <a:r>
              <a:rPr lang="en-GB" baseline="-25000" dirty="0"/>
              <a:t>LW</a:t>
            </a:r>
            <a:r>
              <a:rPr lang="en-GB" dirty="0"/>
              <a:t>) = Q</a:t>
            </a:r>
            <a:r>
              <a:rPr lang="en-GB" baseline="-25000" dirty="0"/>
              <a:t>C </a:t>
            </a:r>
            <a:r>
              <a:rPr lang="en-GB" dirty="0"/>
              <a:t>/ Q*</a:t>
            </a:r>
            <a:r>
              <a:rPr lang="en-GB" baseline="-25000" dirty="0"/>
              <a:t>W </a:t>
            </a:r>
            <a:r>
              <a:rPr lang="en-GB" dirty="0"/>
              <a:t>= 1000/2 / 1000/2 =1</a:t>
            </a:r>
          </a:p>
        </p:txBody>
      </p:sp>
      <p:cxnSp>
        <p:nvCxnSpPr>
          <p:cNvPr id="31" name="Connettore 1 30">
            <a:extLst>
              <a:ext uri="{FF2B5EF4-FFF2-40B4-BE49-F238E27FC236}">
                <a16:creationId xmlns:a16="http://schemas.microsoft.com/office/drawing/2014/main" id="{AE0BBA30-E427-6831-7B74-609C73418A4A}"/>
              </a:ext>
            </a:extLst>
          </p:cNvPr>
          <p:cNvCxnSpPr>
            <a:cxnSpLocks/>
          </p:cNvCxnSpPr>
          <p:nvPr/>
        </p:nvCxnSpPr>
        <p:spPr>
          <a:xfrm flipV="1">
            <a:off x="720526" y="2351314"/>
            <a:ext cx="5107009" cy="27214"/>
          </a:xfrm>
          <a:prstGeom prst="line">
            <a:avLst/>
          </a:prstGeom>
        </p:spPr>
        <p:style>
          <a:lnRef idx="2">
            <a:schemeClr val="accent1"/>
          </a:lnRef>
          <a:fillRef idx="0">
            <a:schemeClr val="accent1"/>
          </a:fillRef>
          <a:effectRef idx="1">
            <a:schemeClr val="accent1"/>
          </a:effectRef>
          <a:fontRef idx="minor">
            <a:schemeClr val="tx1"/>
          </a:fontRef>
        </p:style>
      </p:cxnSp>
      <p:cxnSp>
        <p:nvCxnSpPr>
          <p:cNvPr id="35" name="Connettore 1 34">
            <a:extLst>
              <a:ext uri="{FF2B5EF4-FFF2-40B4-BE49-F238E27FC236}">
                <a16:creationId xmlns:a16="http://schemas.microsoft.com/office/drawing/2014/main" id="{AF467794-D75B-5FB9-F22A-11967CF753F6}"/>
              </a:ext>
            </a:extLst>
          </p:cNvPr>
          <p:cNvCxnSpPr>
            <a:cxnSpLocks/>
          </p:cNvCxnSpPr>
          <p:nvPr/>
        </p:nvCxnSpPr>
        <p:spPr>
          <a:xfrm flipV="1">
            <a:off x="720525" y="4023095"/>
            <a:ext cx="5107009" cy="27214"/>
          </a:xfrm>
          <a:prstGeom prst="line">
            <a:avLst/>
          </a:prstGeom>
        </p:spPr>
        <p:style>
          <a:lnRef idx="2">
            <a:schemeClr val="accent1"/>
          </a:lnRef>
          <a:fillRef idx="0">
            <a:schemeClr val="accent1"/>
          </a:fillRef>
          <a:effectRef idx="1">
            <a:schemeClr val="accent1"/>
          </a:effectRef>
          <a:fontRef idx="minor">
            <a:schemeClr val="tx1"/>
          </a:fontRef>
        </p:style>
      </p:cxnSp>
      <p:sp>
        <p:nvSpPr>
          <p:cNvPr id="36" name="CasellaDiTesto 35">
            <a:extLst>
              <a:ext uri="{FF2B5EF4-FFF2-40B4-BE49-F238E27FC236}">
                <a16:creationId xmlns:a16="http://schemas.microsoft.com/office/drawing/2014/main" id="{61551685-593C-6CC7-0C1F-08A1FA2C528A}"/>
              </a:ext>
            </a:extLst>
          </p:cNvPr>
          <p:cNvSpPr txBox="1"/>
          <p:nvPr/>
        </p:nvSpPr>
        <p:spPr>
          <a:xfrm>
            <a:off x="720526" y="4305340"/>
            <a:ext cx="1475084" cy="369332"/>
          </a:xfrm>
          <a:prstGeom prst="rect">
            <a:avLst/>
          </a:prstGeom>
          <a:noFill/>
        </p:spPr>
        <p:txBody>
          <a:bodyPr wrap="none" rtlCol="0">
            <a:spAutoFit/>
          </a:bodyPr>
          <a:lstStyle/>
          <a:p>
            <a:r>
              <a:rPr lang="en-GB" dirty="0"/>
              <a:t>P</a:t>
            </a:r>
            <a:r>
              <a:rPr lang="en-GB" baseline="-25000" dirty="0"/>
              <a:t>c</a:t>
            </a:r>
            <a:r>
              <a:rPr lang="en-GB" dirty="0"/>
              <a:t>/P</a:t>
            </a:r>
            <a:r>
              <a:rPr lang="en-GB" baseline="-25000" dirty="0"/>
              <a:t>w</a:t>
            </a:r>
            <a:r>
              <a:rPr lang="en-GB" dirty="0"/>
              <a:t> = 4 – 3  </a:t>
            </a:r>
          </a:p>
        </p:txBody>
      </p:sp>
      <p:sp>
        <p:nvSpPr>
          <p:cNvPr id="37" name="CasellaDiTesto 36">
            <a:extLst>
              <a:ext uri="{FF2B5EF4-FFF2-40B4-BE49-F238E27FC236}">
                <a16:creationId xmlns:a16="http://schemas.microsoft.com/office/drawing/2014/main" id="{EBEFB6B4-3963-EE83-BA11-BF5CDF6731DB}"/>
              </a:ext>
            </a:extLst>
          </p:cNvPr>
          <p:cNvSpPr txBox="1"/>
          <p:nvPr/>
        </p:nvSpPr>
        <p:spPr>
          <a:xfrm>
            <a:off x="1969177" y="4295004"/>
            <a:ext cx="2010037" cy="338554"/>
          </a:xfrm>
          <a:prstGeom prst="rect">
            <a:avLst/>
          </a:prstGeom>
          <a:noFill/>
        </p:spPr>
        <p:txBody>
          <a:bodyPr wrap="none" rtlCol="0">
            <a:spAutoFit/>
          </a:bodyPr>
          <a:lstStyle/>
          <a:p>
            <a:r>
              <a:rPr lang="en-GB" sz="1600" dirty="0"/>
              <a:t>(Q</a:t>
            </a:r>
            <a:r>
              <a:rPr lang="en-GB" sz="1600" baseline="-25000" dirty="0"/>
              <a:t>C</a:t>
            </a:r>
            <a:r>
              <a:rPr lang="en-GB" sz="1600" dirty="0"/>
              <a:t>+Q</a:t>
            </a:r>
            <a:r>
              <a:rPr lang="en-GB" sz="1600" baseline="-25000" dirty="0"/>
              <a:t>C</a:t>
            </a:r>
            <a:r>
              <a:rPr lang="en-GB" sz="1600" dirty="0"/>
              <a:t>*)//(Q</a:t>
            </a:r>
            <a:r>
              <a:rPr lang="en-GB" sz="1600" baseline="-25000" dirty="0"/>
              <a:t>L</a:t>
            </a:r>
            <a:r>
              <a:rPr lang="en-GB" sz="1600" dirty="0"/>
              <a:t> + Q</a:t>
            </a:r>
            <a:r>
              <a:rPr lang="en-GB" sz="1600" baseline="30000" dirty="0"/>
              <a:t>*</a:t>
            </a:r>
            <a:r>
              <a:rPr lang="en-GB" sz="1600" baseline="-25000" dirty="0"/>
              <a:t>W</a:t>
            </a:r>
            <a:r>
              <a:rPr lang="en-GB" sz="1600" dirty="0"/>
              <a:t>)</a:t>
            </a:r>
          </a:p>
        </p:txBody>
      </p:sp>
      <p:sp>
        <p:nvSpPr>
          <p:cNvPr id="38" name="CasellaDiTesto 37">
            <a:extLst>
              <a:ext uri="{FF2B5EF4-FFF2-40B4-BE49-F238E27FC236}">
                <a16:creationId xmlns:a16="http://schemas.microsoft.com/office/drawing/2014/main" id="{058CA8EE-0868-2A03-DA72-51A2BB73B368}"/>
              </a:ext>
            </a:extLst>
          </p:cNvPr>
          <p:cNvSpPr txBox="1"/>
          <p:nvPr/>
        </p:nvSpPr>
        <p:spPr>
          <a:xfrm>
            <a:off x="742297" y="4707169"/>
            <a:ext cx="2792752" cy="369332"/>
          </a:xfrm>
          <a:prstGeom prst="rect">
            <a:avLst/>
          </a:prstGeom>
          <a:noFill/>
        </p:spPr>
        <p:txBody>
          <a:bodyPr wrap="none" rtlCol="0">
            <a:spAutoFit/>
          </a:bodyPr>
          <a:lstStyle/>
          <a:p>
            <a:r>
              <a:rPr lang="en-GB" dirty="0"/>
              <a:t>P</a:t>
            </a:r>
            <a:r>
              <a:rPr lang="en-GB" baseline="-25000" dirty="0"/>
              <a:t>c</a:t>
            </a:r>
            <a:r>
              <a:rPr lang="en-GB" dirty="0"/>
              <a:t>/P</a:t>
            </a:r>
            <a:r>
              <a:rPr lang="en-GB" baseline="-25000" dirty="0"/>
              <a:t>w</a:t>
            </a:r>
            <a:r>
              <a:rPr lang="en-GB" dirty="0"/>
              <a:t> = 1 equilibrium price</a:t>
            </a:r>
          </a:p>
        </p:txBody>
      </p:sp>
      <p:cxnSp>
        <p:nvCxnSpPr>
          <p:cNvPr id="39" name="Connettore 1 38">
            <a:extLst>
              <a:ext uri="{FF2B5EF4-FFF2-40B4-BE49-F238E27FC236}">
                <a16:creationId xmlns:a16="http://schemas.microsoft.com/office/drawing/2014/main" id="{ECE32404-FF1E-2070-B5E9-A8E2DD399CFF}"/>
              </a:ext>
            </a:extLst>
          </p:cNvPr>
          <p:cNvCxnSpPr>
            <a:cxnSpLocks/>
          </p:cNvCxnSpPr>
          <p:nvPr/>
        </p:nvCxnSpPr>
        <p:spPr>
          <a:xfrm flipV="1">
            <a:off x="742297" y="5187867"/>
            <a:ext cx="5107009" cy="27214"/>
          </a:xfrm>
          <a:prstGeom prst="line">
            <a:avLst/>
          </a:prstGeom>
        </p:spPr>
        <p:style>
          <a:lnRef idx="2">
            <a:schemeClr val="accent1"/>
          </a:lnRef>
          <a:fillRef idx="0">
            <a:schemeClr val="accent1"/>
          </a:fillRef>
          <a:effectRef idx="1">
            <a:schemeClr val="accent1"/>
          </a:effectRef>
          <a:fontRef idx="minor">
            <a:schemeClr val="tx1"/>
          </a:fontRef>
        </p:style>
      </p:cxnSp>
      <p:sp>
        <p:nvSpPr>
          <p:cNvPr id="40" name="CasellaDiTesto 39">
            <a:extLst>
              <a:ext uri="{FF2B5EF4-FFF2-40B4-BE49-F238E27FC236}">
                <a16:creationId xmlns:a16="http://schemas.microsoft.com/office/drawing/2014/main" id="{73BD837A-A06F-BC73-7B82-71EED50A91B9}"/>
              </a:ext>
            </a:extLst>
          </p:cNvPr>
          <p:cNvSpPr txBox="1"/>
          <p:nvPr/>
        </p:nvSpPr>
        <p:spPr>
          <a:xfrm>
            <a:off x="742297" y="5296686"/>
            <a:ext cx="2638223" cy="1477328"/>
          </a:xfrm>
          <a:prstGeom prst="rect">
            <a:avLst/>
          </a:prstGeom>
          <a:noFill/>
        </p:spPr>
        <p:txBody>
          <a:bodyPr wrap="none" rtlCol="0">
            <a:spAutoFit/>
          </a:bodyPr>
          <a:lstStyle/>
          <a:p>
            <a:r>
              <a:rPr lang="en-GB" dirty="0"/>
              <a:t>1 Pound of cheese = 10 $</a:t>
            </a:r>
          </a:p>
          <a:p>
            <a:endParaRPr lang="en-GB" dirty="0"/>
          </a:p>
          <a:p>
            <a:r>
              <a:rPr lang="en-GB" dirty="0"/>
              <a:t>wage </a:t>
            </a:r>
            <a:r>
              <a:rPr lang="en-GB" baseline="-25000" dirty="0"/>
              <a:t>home </a:t>
            </a:r>
            <a:r>
              <a:rPr lang="en-GB" dirty="0"/>
              <a:t> = 5 $ per hour</a:t>
            </a:r>
          </a:p>
          <a:p>
            <a:endParaRPr lang="en-GB" dirty="0"/>
          </a:p>
          <a:p>
            <a:r>
              <a:rPr lang="en-GB" dirty="0"/>
              <a:t>wage </a:t>
            </a:r>
            <a:r>
              <a:rPr lang="en-GB" baseline="-25000" dirty="0"/>
              <a:t>foreign </a:t>
            </a:r>
            <a:r>
              <a:rPr lang="en-GB" dirty="0"/>
              <a:t> = 5 $ per hour</a:t>
            </a:r>
          </a:p>
        </p:txBody>
      </p:sp>
      <p:cxnSp>
        <p:nvCxnSpPr>
          <p:cNvPr id="42" name="Connettore 1 41">
            <a:extLst>
              <a:ext uri="{FF2B5EF4-FFF2-40B4-BE49-F238E27FC236}">
                <a16:creationId xmlns:a16="http://schemas.microsoft.com/office/drawing/2014/main" id="{62DB06A8-E27B-9F0F-AC72-67C209611D7C}"/>
              </a:ext>
            </a:extLst>
          </p:cNvPr>
          <p:cNvCxnSpPr>
            <a:cxnSpLocks/>
          </p:cNvCxnSpPr>
          <p:nvPr/>
        </p:nvCxnSpPr>
        <p:spPr>
          <a:xfrm>
            <a:off x="9146002" y="1477403"/>
            <a:ext cx="945055" cy="1516168"/>
          </a:xfrm>
          <a:prstGeom prst="line">
            <a:avLst/>
          </a:prstGeom>
          <a:ln w="28575">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44" name="Connettore 1 43">
            <a:extLst>
              <a:ext uri="{FF2B5EF4-FFF2-40B4-BE49-F238E27FC236}">
                <a16:creationId xmlns:a16="http://schemas.microsoft.com/office/drawing/2014/main" id="{10BD49FA-0818-16C4-1F74-2D5DAE8B5C4E}"/>
              </a:ext>
            </a:extLst>
          </p:cNvPr>
          <p:cNvCxnSpPr>
            <a:cxnSpLocks/>
          </p:cNvCxnSpPr>
          <p:nvPr/>
        </p:nvCxnSpPr>
        <p:spPr>
          <a:xfrm>
            <a:off x="8465289" y="2293753"/>
            <a:ext cx="1153240" cy="0"/>
          </a:xfrm>
          <a:prstGeom prst="line">
            <a:avLst/>
          </a:prstGeom>
          <a:ln>
            <a:prstDash val="sysDot"/>
          </a:ln>
        </p:spPr>
        <p:style>
          <a:lnRef idx="2">
            <a:schemeClr val="accent1"/>
          </a:lnRef>
          <a:fillRef idx="0">
            <a:schemeClr val="accent1"/>
          </a:fillRef>
          <a:effectRef idx="1">
            <a:schemeClr val="accent1"/>
          </a:effectRef>
          <a:fontRef idx="minor">
            <a:schemeClr val="tx1"/>
          </a:fontRef>
        </p:style>
      </p:cxnSp>
      <p:cxnSp>
        <p:nvCxnSpPr>
          <p:cNvPr id="47" name="Connettore 1 46">
            <a:extLst>
              <a:ext uri="{FF2B5EF4-FFF2-40B4-BE49-F238E27FC236}">
                <a16:creationId xmlns:a16="http://schemas.microsoft.com/office/drawing/2014/main" id="{22A6426A-2D91-D147-5BF1-48865B199D6B}"/>
              </a:ext>
            </a:extLst>
          </p:cNvPr>
          <p:cNvCxnSpPr>
            <a:cxnSpLocks/>
            <a:endCxn id="19" idx="0"/>
          </p:cNvCxnSpPr>
          <p:nvPr/>
        </p:nvCxnSpPr>
        <p:spPr>
          <a:xfrm>
            <a:off x="9655628" y="3156855"/>
            <a:ext cx="1" cy="692498"/>
          </a:xfrm>
          <a:prstGeom prst="line">
            <a:avLst/>
          </a:prstGeom>
          <a:ln>
            <a:prstDash val="sysDot"/>
          </a:ln>
        </p:spPr>
        <p:style>
          <a:lnRef idx="2">
            <a:schemeClr val="accent1"/>
          </a:lnRef>
          <a:fillRef idx="0">
            <a:schemeClr val="accent1"/>
          </a:fillRef>
          <a:effectRef idx="1">
            <a:schemeClr val="accent1"/>
          </a:effectRef>
          <a:fontRef idx="minor">
            <a:schemeClr val="tx1"/>
          </a:fontRef>
        </p:style>
      </p:cxnSp>
      <p:sp>
        <p:nvSpPr>
          <p:cNvPr id="49" name="CasellaDiTesto 48">
            <a:extLst>
              <a:ext uri="{FF2B5EF4-FFF2-40B4-BE49-F238E27FC236}">
                <a16:creationId xmlns:a16="http://schemas.microsoft.com/office/drawing/2014/main" id="{72EDB521-D85D-CA77-BBA9-FD8765E51AED}"/>
              </a:ext>
            </a:extLst>
          </p:cNvPr>
          <p:cNvSpPr txBox="1"/>
          <p:nvPr/>
        </p:nvSpPr>
        <p:spPr>
          <a:xfrm>
            <a:off x="7508628" y="2155525"/>
            <a:ext cx="869149" cy="307777"/>
          </a:xfrm>
          <a:prstGeom prst="rect">
            <a:avLst/>
          </a:prstGeom>
          <a:noFill/>
        </p:spPr>
        <p:txBody>
          <a:bodyPr wrap="none" rtlCol="0">
            <a:spAutoFit/>
          </a:bodyPr>
          <a:lstStyle/>
          <a:p>
            <a:r>
              <a:rPr lang="en-GB" sz="1400" dirty="0"/>
              <a:t>P</a:t>
            </a:r>
            <a:r>
              <a:rPr lang="en-GB" sz="1400" baseline="-25000" dirty="0"/>
              <a:t>c</a:t>
            </a:r>
            <a:r>
              <a:rPr lang="en-GB" sz="1400" dirty="0"/>
              <a:t>/P</a:t>
            </a:r>
            <a:r>
              <a:rPr lang="en-GB" sz="1400" baseline="-25000" dirty="0"/>
              <a:t>w</a:t>
            </a:r>
            <a:r>
              <a:rPr lang="en-GB" sz="1400" dirty="0"/>
              <a:t> = 1</a:t>
            </a:r>
          </a:p>
        </p:txBody>
      </p:sp>
    </p:spTree>
    <p:extLst>
      <p:ext uri="{BB962C8B-B14F-4D97-AF65-F5344CB8AC3E}">
        <p14:creationId xmlns:p14="http://schemas.microsoft.com/office/powerpoint/2010/main" val="30222222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F5A26C96-9919-0240-9328-9F2578D86746}"/>
              </a:ext>
            </a:extLst>
          </p:cNvPr>
          <p:cNvSpPr/>
          <p:nvPr/>
        </p:nvSpPr>
        <p:spPr>
          <a:xfrm>
            <a:off x="685800" y="522693"/>
            <a:ext cx="10831286" cy="1200329"/>
          </a:xfrm>
          <a:prstGeom prst="rect">
            <a:avLst/>
          </a:prstGeom>
        </p:spPr>
        <p:txBody>
          <a:bodyPr wrap="square">
            <a:spAutoFit/>
          </a:bodyPr>
          <a:lstStyle/>
          <a:p>
            <a:pPr lvl="0">
              <a:spcAft>
                <a:spcPts val="0"/>
              </a:spcAft>
            </a:pPr>
            <a:r>
              <a:rPr lang="en-US" sz="1200" dirty="0">
                <a:latin typeface="Calibri" panose="020F0502020204030204" pitchFamily="34" charset="0"/>
                <a:ea typeface="Calibri" panose="020F0502020204030204" pitchFamily="34" charset="0"/>
                <a:cs typeface="Times New Roman" panose="02020603050405020304" pitchFamily="18" charset="0"/>
              </a:rPr>
              <a:t> (interest parity condition).  The interest rate in 1Y dollar denominated deposit is 4%. The Interest rate in 1Y euro denominated deposit is 2%. 1Y a-head expected exchange rate is 1.02 (units of dollar per 1 euro). What is the spot rate between the dollar and euro?</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0.9</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1</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1.18</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1.19 </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ttangolo 2">
            <a:extLst>
              <a:ext uri="{FF2B5EF4-FFF2-40B4-BE49-F238E27FC236}">
                <a16:creationId xmlns:a16="http://schemas.microsoft.com/office/drawing/2014/main" id="{3BD636DE-69F5-C246-AD25-F352F1DC1357}"/>
              </a:ext>
            </a:extLst>
          </p:cNvPr>
          <p:cNvSpPr/>
          <p:nvPr/>
        </p:nvSpPr>
        <p:spPr>
          <a:xfrm>
            <a:off x="680357" y="2377191"/>
            <a:ext cx="10831286" cy="1015663"/>
          </a:xfrm>
          <a:prstGeom prst="rect">
            <a:avLst/>
          </a:prstGeom>
        </p:spPr>
        <p:txBody>
          <a:bodyPr wrap="square">
            <a:spAutoFit/>
          </a:bodyPr>
          <a:lstStyle/>
          <a:p>
            <a:pPr lvl="0">
              <a:spcAft>
                <a:spcPts val="0"/>
              </a:spcAft>
            </a:pPr>
            <a:r>
              <a:rPr lang="en-US" sz="1200" dirty="0">
                <a:latin typeface="Calibri" panose="020F0502020204030204" pitchFamily="34" charset="0"/>
                <a:ea typeface="Calibri" panose="020F0502020204030204" pitchFamily="34" charset="0"/>
                <a:cs typeface="Times New Roman" panose="02020603050405020304" pitchFamily="18" charset="0"/>
              </a:rPr>
              <a:t> (DD-AA model) In the context of the DD-AA model a rise in the foreign price makes foreign goods more expensive. What will be the effect on output and exchange rate?</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DD shifts to the left causing an increase in output and a depreciation of the exchange rate.</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DD shifts to right causing an increase in output and an appreciation of the exchange rate</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DD shifts to right causing an increase in output and depreciation of the exchange rate.</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DD shifts to the left causing a decrease in output and an appreciation of the exchange rate,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ttangolo 3">
            <a:extLst>
              <a:ext uri="{FF2B5EF4-FFF2-40B4-BE49-F238E27FC236}">
                <a16:creationId xmlns:a16="http://schemas.microsoft.com/office/drawing/2014/main" id="{487ABC48-BF00-874D-8323-423359C5DA83}"/>
              </a:ext>
            </a:extLst>
          </p:cNvPr>
          <p:cNvSpPr/>
          <p:nvPr/>
        </p:nvSpPr>
        <p:spPr>
          <a:xfrm>
            <a:off x="680357" y="4047024"/>
            <a:ext cx="10831285" cy="1384995"/>
          </a:xfrm>
          <a:prstGeom prst="rect">
            <a:avLst/>
          </a:prstGeom>
        </p:spPr>
        <p:txBody>
          <a:bodyPr wrap="square">
            <a:spAutoFit/>
          </a:bodyPr>
          <a:lstStyle/>
          <a:p>
            <a:pPr lvl="0">
              <a:spcAft>
                <a:spcPts val="0"/>
              </a:spcAft>
            </a:pPr>
            <a:r>
              <a:rPr lang="en-US" sz="1200" dirty="0">
                <a:latin typeface="Calibri" panose="020F0502020204030204" pitchFamily="34" charset="0"/>
                <a:ea typeface="Calibri" panose="020F0502020204030204" pitchFamily="34" charset="0"/>
                <a:cs typeface="Times New Roman" panose="02020603050405020304" pitchFamily="18" charset="0"/>
              </a:rPr>
              <a:t>(The Standard Model) – Which one of the following statements is true in the context of the Standard Model:</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A decline in the terms of trade increase a country’s welfare.</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In an open economy a change in the terms of trade is always beneficial.</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Autarchy can sometimes be a good solution.</a:t>
            </a:r>
          </a:p>
          <a:p>
            <a:pPr marL="742950" lvl="1" indent="-285750">
              <a:buFont typeface="+mj-lt"/>
              <a:buAutoNum type="alphaLcPeriod"/>
            </a:pPr>
            <a:r>
              <a:rPr lang="en-US" sz="1200" dirty="0">
                <a:latin typeface="Calibri" panose="020F0502020204030204" pitchFamily="34" charset="0"/>
                <a:ea typeface="Calibri" panose="020F0502020204030204" pitchFamily="34" charset="0"/>
                <a:cs typeface="Times New Roman" panose="02020603050405020304" pitchFamily="18" charset="0"/>
              </a:rPr>
              <a:t>Opening up the Trade will change a country’s terms of trade (price of export in terms of import). That will always improve its welfare level with respect to a situation without trade (autarchy) proving that trade is always potentially beneficial. </a:t>
            </a:r>
            <a:endParaRPr lang="it-IT" sz="1200" dirty="0">
              <a:latin typeface="Calibri" panose="020F0502020204030204" pitchFamily="34" charset="0"/>
              <a:ea typeface="Calibri" panose="020F0502020204030204" pitchFamily="34" charset="0"/>
              <a:cs typeface="Times New Roman" panose="02020603050405020304" pitchFamily="18" charset="0"/>
            </a:endParaRPr>
          </a:p>
          <a:p>
            <a:pPr marL="742950" lvl="1" indent="-285750">
              <a:spcAft>
                <a:spcPts val="0"/>
              </a:spcAft>
              <a:buFont typeface="+mj-lt"/>
              <a:buAutoNum type="alphaLcPeriod"/>
            </a:pP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819783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76F37449-7BB2-3C72-E1D8-097125302327}"/>
              </a:ext>
            </a:extLst>
          </p:cNvPr>
          <p:cNvSpPr txBox="1"/>
          <p:nvPr/>
        </p:nvSpPr>
        <p:spPr>
          <a:xfrm>
            <a:off x="566057" y="832515"/>
            <a:ext cx="10787743" cy="1384995"/>
          </a:xfrm>
          <a:prstGeom prst="rect">
            <a:avLst/>
          </a:prstGeom>
          <a:noFill/>
        </p:spPr>
        <p:txBody>
          <a:bodyPr wrap="square">
            <a:spAutoFit/>
          </a:bodyPr>
          <a:lstStyle/>
          <a:p>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Which of the following sentences is false?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Under a monetary regime of fixed exchange rate, a given increases of government spending is more expansionary in terms of output than in a regime of floating exchange rate.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Under a regime of floating exchange rate, the Central Banks can use the monetary policy to curb the business cycle.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Under a regime of fixed exchange rate, the Central Bank can affect the money supply at its discretion.</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Under the Gold Standard, each country fixes a conversion rate between its currency and a quantity of gold and, consequently, all the exchange rates are fixed.</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CasellaDiTesto 4">
            <a:extLst>
              <a:ext uri="{FF2B5EF4-FFF2-40B4-BE49-F238E27FC236}">
                <a16:creationId xmlns:a16="http://schemas.microsoft.com/office/drawing/2014/main" id="{397DC94B-CA8D-590D-B73C-0249ABF231EE}"/>
              </a:ext>
            </a:extLst>
          </p:cNvPr>
          <p:cNvSpPr txBox="1"/>
          <p:nvPr/>
        </p:nvSpPr>
        <p:spPr>
          <a:xfrm>
            <a:off x="566057" y="2586841"/>
            <a:ext cx="10787743" cy="1384995"/>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In the US a representative basket of goods costs 1100 $, in Europe the same representative basket of goods costs 1000 €. What is the exchange rate (units of dollar per euro) if the Purchasing Power Parity theory holds? The Fed decides to double the money stock. What will be the price of the basket of goods in the US and the exchange rate in the long run according to the Monetary Approach to the exchange rate?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1.1; 1100; 1.1</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1.1; 2200; 2.2</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0.9; 1100;0.9</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0.9; 2000; 1.1</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asellaDiTesto 6">
            <a:extLst>
              <a:ext uri="{FF2B5EF4-FFF2-40B4-BE49-F238E27FC236}">
                <a16:creationId xmlns:a16="http://schemas.microsoft.com/office/drawing/2014/main" id="{7F655154-30DC-8BD4-C642-C25B746BB520}"/>
              </a:ext>
            </a:extLst>
          </p:cNvPr>
          <p:cNvSpPr txBox="1"/>
          <p:nvPr/>
        </p:nvSpPr>
        <p:spPr>
          <a:xfrm>
            <a:off x="566058" y="4341167"/>
            <a:ext cx="10787742" cy="1200329"/>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Which of the following sentences is false?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The Gold Standard ended because countries start printing money to finance WWI.</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The Gold Standard was more stable in terms of price variability than the Bretton Woods period.</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The Gold Standard survived in the United States until 1932. </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During the Gold Standard, the level price did not grow very much because discoveries of new gold mines were very limited.</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911027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F0ACB7E9-E084-8C5C-65F5-D49B719F91A3}"/>
              </a:ext>
            </a:extLst>
          </p:cNvPr>
          <p:cNvSpPr txBox="1"/>
          <p:nvPr/>
        </p:nvSpPr>
        <p:spPr>
          <a:xfrm>
            <a:off x="419100" y="688539"/>
            <a:ext cx="11353800" cy="1015663"/>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Which of the following sentences is correct?</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China which is a low productivity country, and therefore, a low wage country has a comparative advantage in the production of goods that use extensively </a:t>
            </a:r>
            <a:r>
              <a:rPr lang="en-US" sz="1200" dirty="0" err="1">
                <a:effectLst/>
                <a:latin typeface="Calibri" panose="020F0502020204030204" pitchFamily="34" charset="0"/>
                <a:ea typeface="Calibri" panose="020F0502020204030204" pitchFamily="34" charset="0"/>
                <a:cs typeface="Times New Roman" panose="02020603050405020304" pitchFamily="18" charset="0"/>
              </a:rPr>
              <a:t>unskill</a:t>
            </a:r>
            <a:r>
              <a:rPr lang="en-US" sz="1200" dirty="0">
                <a:effectLst/>
                <a:latin typeface="Calibri" panose="020F0502020204030204" pitchFamily="34" charset="0"/>
                <a:ea typeface="Calibri" panose="020F0502020204030204" pitchFamily="34" charset="0"/>
                <a:cs typeface="Times New Roman" panose="02020603050405020304" pitchFamily="18" charset="0"/>
              </a:rPr>
              <a:t>-labor.</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China is very competitive in the international market because has a very high labor productivity.</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Since Trade exploits poor countries, China’s workers receive a very low wage.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China is very competitive because uses dumping policies.</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CasellaDiTesto 4">
            <a:extLst>
              <a:ext uri="{FF2B5EF4-FFF2-40B4-BE49-F238E27FC236}">
                <a16:creationId xmlns:a16="http://schemas.microsoft.com/office/drawing/2014/main" id="{F5D80BC2-F5E6-4270-CEE2-1A80E391A946}"/>
              </a:ext>
            </a:extLst>
          </p:cNvPr>
          <p:cNvSpPr txBox="1"/>
          <p:nvPr/>
        </p:nvSpPr>
        <p:spPr>
          <a:xfrm>
            <a:off x="419099" y="1952455"/>
            <a:ext cx="11353799" cy="1015663"/>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Effects of alternative trade policies. Which of the following sentences is wrong:</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Tariffs decrease consumers surplus of the importing country,  increase government revenues and have an ambiguous effect on overall national welfare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Export subsidies decrease consumer surplus, decrease government revenues, increase overall national welfare.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Import quotas decrease consumer surplus, have no effect on government revenues, have an ambiguous effect on overall national welfare.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Tariffs - for a large country - decrease consumer surplus, increase government revenues, increase overall national welfare.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CasellaDiTesto 6">
            <a:extLst>
              <a:ext uri="{FF2B5EF4-FFF2-40B4-BE49-F238E27FC236}">
                <a16:creationId xmlns:a16="http://schemas.microsoft.com/office/drawing/2014/main" id="{87353AA7-4705-E7AF-DDF0-5B848754923B}"/>
              </a:ext>
            </a:extLst>
          </p:cNvPr>
          <p:cNvSpPr txBox="1"/>
          <p:nvPr/>
        </p:nvSpPr>
        <p:spPr>
          <a:xfrm>
            <a:off x="419099" y="3216371"/>
            <a:ext cx="11544301" cy="1015663"/>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(money market and interest rate) Which of the following sentences is correct?</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  An increase in the money supply induces an increase in the interest rate and an appreciation of money.</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An increase in the money supply induces a decrease in the interest rate and an appreciation of the currency.</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(C):  A decrease in the money supply induces an increase in the interest rate and an appreciation of the currency.</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(D):  A decrease in the money supply induces an increase in the interest rate and a depreciation of the currency.</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asellaDiTesto 8">
            <a:extLst>
              <a:ext uri="{FF2B5EF4-FFF2-40B4-BE49-F238E27FC236}">
                <a16:creationId xmlns:a16="http://schemas.microsoft.com/office/drawing/2014/main" id="{57956708-E266-0C75-822C-6D85CC2C2E9C}"/>
              </a:ext>
            </a:extLst>
          </p:cNvPr>
          <p:cNvSpPr txBox="1"/>
          <p:nvPr/>
        </p:nvSpPr>
        <p:spPr>
          <a:xfrm>
            <a:off x="419099" y="4480287"/>
            <a:ext cx="8724898" cy="1569660"/>
          </a:xfrm>
          <a:prstGeom prst="rect">
            <a:avLst/>
          </a:prstGeom>
          <a:noFill/>
        </p:spPr>
        <p:txBody>
          <a:bodyPr wrap="square">
            <a:spAutoFit/>
          </a:bodyPr>
          <a:lstStyle/>
          <a:p>
            <a:r>
              <a:rPr lang="en-US" sz="1200" dirty="0">
                <a:effectLst/>
                <a:latin typeface="Calibri" panose="020F0502020204030204" pitchFamily="34" charset="0"/>
                <a:ea typeface="Calibri" panose="020F0502020204030204" pitchFamily="34" charset="0"/>
                <a:cs typeface="Times New Roman" panose="02020603050405020304" pitchFamily="18" charset="0"/>
              </a:rPr>
              <a:t>(Question): Which of the following sentences is false?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t>
            </a:r>
            <a:r>
              <a:rPr lang="en-US" sz="1200" dirty="0">
                <a:latin typeface="Calibri" panose="020F0502020204030204" pitchFamily="34" charset="0"/>
                <a:ea typeface="Calibri" panose="020F0502020204030204" pitchFamily="34" charset="0"/>
                <a:cs typeface="Times New Roman" panose="02020603050405020304" pitchFamily="18" charset="0"/>
              </a:rPr>
              <a:t>A</a:t>
            </a:r>
            <a:r>
              <a:rPr lang="en-US" sz="1200" dirty="0">
                <a:effectLst/>
                <a:latin typeface="Calibri" panose="020F0502020204030204" pitchFamily="34" charset="0"/>
                <a:ea typeface="Calibri" panose="020F0502020204030204" pitchFamily="34" charset="0"/>
                <a:cs typeface="Times New Roman" panose="02020603050405020304" pitchFamily="18" charset="0"/>
              </a:rPr>
              <a:t>): Under a regime of floating exchange rate, the Central Banks can use the monetary policy to curb the business cycle.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(B): Under a regime of fixed exchange rate, the Central Bank can affect the money supply at its discretion.</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200" dirty="0">
                <a:effectLst/>
                <a:latin typeface="Calibri" panose="020F0502020204030204" pitchFamily="34" charset="0"/>
                <a:ea typeface="Calibri" panose="020F0502020204030204" pitchFamily="34" charset="0"/>
                <a:cs typeface="Times New Roman" panose="02020603050405020304" pitchFamily="18" charset="0"/>
              </a:rPr>
              <a:t>(</a:t>
            </a:r>
            <a:r>
              <a:rPr lang="en-US" sz="1200" dirty="0">
                <a:latin typeface="Calibri" panose="020F0502020204030204" pitchFamily="34" charset="0"/>
                <a:ea typeface="Calibri" panose="020F0502020204030204" pitchFamily="34" charset="0"/>
                <a:cs typeface="Times New Roman" panose="02020603050405020304" pitchFamily="18" charset="0"/>
              </a:rPr>
              <a:t>C</a:t>
            </a:r>
            <a:r>
              <a:rPr lang="en-US" sz="1200" dirty="0">
                <a:effectLst/>
                <a:latin typeface="Calibri" panose="020F0502020204030204" pitchFamily="34" charset="0"/>
                <a:ea typeface="Calibri" panose="020F0502020204030204" pitchFamily="34" charset="0"/>
                <a:cs typeface="Times New Roman" panose="02020603050405020304" pitchFamily="18" charset="0"/>
              </a:rPr>
              <a:t>):  Under the Gold Standard, each country fixes a conversion rate between its currency and a quantity of gold and, consequently, all the exchange rates are fixed.</a:t>
            </a:r>
          </a:p>
          <a:p>
            <a:r>
              <a:rPr lang="en-US" sz="1200" dirty="0">
                <a:effectLst/>
                <a:latin typeface="Calibri" panose="020F0502020204030204" pitchFamily="34" charset="0"/>
                <a:ea typeface="Calibri" panose="020F0502020204030204" pitchFamily="34" charset="0"/>
                <a:cs typeface="Times New Roman" panose="02020603050405020304" pitchFamily="18" charset="0"/>
              </a:rPr>
              <a:t>(D):Under a monetary regime of fixed exchange rate, a given increases of government spending is more expansionary in terms of output than in a regime of floating exchange rate.</a:t>
            </a:r>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78600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912132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1977</TotalTime>
  <Words>8659</Words>
  <Application>Microsoft Macintosh PowerPoint</Application>
  <PresentationFormat>Widescreen</PresentationFormat>
  <Paragraphs>535</Paragraphs>
  <Slides>40</Slides>
  <Notes>32</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40</vt:i4>
      </vt:variant>
    </vt:vector>
  </HeadingPairs>
  <TitlesOfParts>
    <vt:vector size="47" baseType="lpstr">
      <vt:lpstr>-webkit-standard</vt:lpstr>
      <vt:lpstr>Aptos</vt:lpstr>
      <vt:lpstr>Aptos Display</vt:lpstr>
      <vt:lpstr>Arial</vt:lpstr>
      <vt:lpstr>Calibri</vt:lpstr>
      <vt:lpstr>Wingdings</vt:lpstr>
      <vt:lpstr>Tema di Office</vt:lpstr>
      <vt:lpstr>Presentazione standard di PowerPoint</vt:lpstr>
      <vt:lpstr>The 20 countries with the largest domestic product (GDP) in 2024 </vt:lpstr>
      <vt:lpstr>EXPORT &amp; IMPORTS US (2022) </vt:lpstr>
      <vt:lpstr>EXPORTS &amp; IMPORTS - CHINA (2022) </vt:lpstr>
      <vt:lpstr>EXPORTS &amp; IMPORTS - GERMANY(2022) </vt:lpstr>
      <vt:lpstr>EXPORTS &amp; IMPORTS INDIA(2022) </vt:lpstr>
      <vt:lpstr>EXPORTS &amp; IMPORTS BRASIL(2022) </vt:lpstr>
      <vt:lpstr>EXPORTS &amp; IMPORTS ITALY(2022) </vt:lpstr>
      <vt:lpstr>Developing Countries: growth and crisis What have we learnt from the EZ crisis?</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lorenzo pecchi</dc:creator>
  <cp:lastModifiedBy>lorenzo pecchi</cp:lastModifiedBy>
  <cp:revision>26</cp:revision>
  <dcterms:created xsi:type="dcterms:W3CDTF">2024-12-08T21:48:45Z</dcterms:created>
  <dcterms:modified xsi:type="dcterms:W3CDTF">2024-12-22T08:36:31Z</dcterms:modified>
</cp:coreProperties>
</file>