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5.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6.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2"/>
  </p:notesMasterIdLst>
  <p:sldIdLst>
    <p:sldId id="308" r:id="rId2"/>
    <p:sldId id="262" r:id="rId3"/>
    <p:sldId id="310" r:id="rId4"/>
    <p:sldId id="312" r:id="rId5"/>
    <p:sldId id="313" r:id="rId6"/>
    <p:sldId id="314" r:id="rId7"/>
    <p:sldId id="315" r:id="rId8"/>
    <p:sldId id="316" r:id="rId9"/>
    <p:sldId id="317" r:id="rId10"/>
    <p:sldId id="318" r:id="rId11"/>
    <p:sldId id="319" r:id="rId12"/>
    <p:sldId id="320" r:id="rId13"/>
    <p:sldId id="322" r:id="rId14"/>
    <p:sldId id="323" r:id="rId15"/>
    <p:sldId id="324" r:id="rId16"/>
    <p:sldId id="325" r:id="rId17"/>
    <p:sldId id="326" r:id="rId18"/>
    <p:sldId id="327" r:id="rId19"/>
    <p:sldId id="328" r:id="rId20"/>
    <p:sldId id="329" r:id="rId21"/>
    <p:sldId id="330" r:id="rId22"/>
    <p:sldId id="331" r:id="rId23"/>
    <p:sldId id="332" r:id="rId24"/>
    <p:sldId id="333" r:id="rId25"/>
    <p:sldId id="335" r:id="rId26"/>
    <p:sldId id="336" r:id="rId27"/>
    <p:sldId id="337" r:id="rId28"/>
    <p:sldId id="339" r:id="rId29"/>
    <p:sldId id="338" r:id="rId30"/>
    <p:sldId id="340"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77485"/>
  </p:normalViewPr>
  <p:slideViewPr>
    <p:cSldViewPr snapToGrid="0">
      <p:cViewPr varScale="1">
        <p:scale>
          <a:sx n="87" d="100"/>
          <a:sy n="87" d="100"/>
        </p:scale>
        <p:origin x="1536"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diagrams/_rels/data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ata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svg"/><Relationship Id="rId1" Type="http://schemas.openxmlformats.org/officeDocument/2006/relationships/image" Target="../media/image17.png"/><Relationship Id="rId4" Type="http://schemas.openxmlformats.org/officeDocument/2006/relationships/image" Target="../media/image20.svg"/></Relationships>
</file>

<file path=ppt/diagrams/_rels/data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svg"/><Relationship Id="rId1" Type="http://schemas.openxmlformats.org/officeDocument/2006/relationships/image" Target="../media/image25.png"/><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28.svg"/></Relationships>
</file>

<file path=ppt/diagrams/_rels/data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svg"/><Relationship Id="rId1" Type="http://schemas.openxmlformats.org/officeDocument/2006/relationships/image" Target="../media/image31.png"/><Relationship Id="rId4" Type="http://schemas.openxmlformats.org/officeDocument/2006/relationships/image" Target="../media/image34.svg"/></Relationships>
</file>

<file path=ppt/diagrams/_rels/data1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svg"/><Relationship Id="rId1" Type="http://schemas.openxmlformats.org/officeDocument/2006/relationships/image" Target="../media/image39.png"/><Relationship Id="rId4" Type="http://schemas.openxmlformats.org/officeDocument/2006/relationships/image" Target="../media/image44.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svg"/><Relationship Id="rId1" Type="http://schemas.openxmlformats.org/officeDocument/2006/relationships/image" Target="../media/image17.png"/><Relationship Id="rId4" Type="http://schemas.openxmlformats.org/officeDocument/2006/relationships/image" Target="../media/image20.svg"/></Relationships>
</file>

<file path=ppt/diagrams/_rels/drawing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svg"/><Relationship Id="rId1" Type="http://schemas.openxmlformats.org/officeDocument/2006/relationships/image" Target="../media/image25.png"/><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28.svg"/></Relationships>
</file>

<file path=ppt/diagrams/_rels/drawing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svg"/><Relationship Id="rId1" Type="http://schemas.openxmlformats.org/officeDocument/2006/relationships/image" Target="../media/image31.png"/><Relationship Id="rId4" Type="http://schemas.openxmlformats.org/officeDocument/2006/relationships/image" Target="../media/image34.svg"/></Relationships>
</file>

<file path=ppt/diagrams/_rels/drawing1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svg"/><Relationship Id="rId1" Type="http://schemas.openxmlformats.org/officeDocument/2006/relationships/image" Target="../media/image39.png"/><Relationship Id="rId4" Type="http://schemas.openxmlformats.org/officeDocument/2006/relationships/image" Target="../media/image44.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accent6_2">
  <dgm:title val=""/>
  <dgm:desc val=""/>
  <dgm:catLst>
    <dgm:cat type="accent6" pri="16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a:alpha val="0"/>
      </a:schemeClr>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3B2E395-E091-4664-8A73-081339FB9051}"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2004EFF7-2765-4877-90AE-276AF12A8E06}">
      <dgm:prSet/>
      <dgm:spPr/>
      <dgm:t>
        <a:bodyPr/>
        <a:lstStyle/>
        <a:p>
          <a:pPr>
            <a:lnSpc>
              <a:spcPct val="100000"/>
            </a:lnSpc>
          </a:pPr>
          <a:r>
            <a:rPr lang="en-US" b="0" i="0"/>
            <a:t>Value creation is the attempt of an actor to increase the value that currently exists using resources and the implementation of some innovation process.</a:t>
          </a:r>
          <a:endParaRPr lang="en-US"/>
        </a:p>
      </dgm:t>
    </dgm:pt>
    <dgm:pt modelId="{81EE9A57-A1E9-4015-A744-7298FD6DE14F}" type="parTrans" cxnId="{67E1490F-0A15-45EC-B635-83DA96B1B2DF}">
      <dgm:prSet/>
      <dgm:spPr/>
      <dgm:t>
        <a:bodyPr/>
        <a:lstStyle/>
        <a:p>
          <a:endParaRPr lang="en-US"/>
        </a:p>
      </dgm:t>
    </dgm:pt>
    <dgm:pt modelId="{0138239D-5E91-467C-91AA-AB27A9C9C8EB}" type="sibTrans" cxnId="{67E1490F-0A15-45EC-B635-83DA96B1B2DF}">
      <dgm:prSet/>
      <dgm:spPr/>
      <dgm:t>
        <a:bodyPr/>
        <a:lstStyle/>
        <a:p>
          <a:endParaRPr lang="en-US"/>
        </a:p>
      </dgm:t>
    </dgm:pt>
    <dgm:pt modelId="{C073ACAE-2AEB-4F08-B37D-9347A38C2490}">
      <dgm:prSet/>
      <dgm:spPr/>
      <dgm:t>
        <a:bodyPr/>
        <a:lstStyle/>
        <a:p>
          <a:pPr>
            <a:lnSpc>
              <a:spcPct val="100000"/>
            </a:lnSpc>
          </a:pPr>
          <a:r>
            <a:rPr lang="en-US" b="0" i="0"/>
            <a:t>From the social perspective, the creation of value occurs when the utility perceived of the members of society is higher than the cost of all the resources used in its creation.</a:t>
          </a:r>
          <a:endParaRPr lang="en-US"/>
        </a:p>
      </dgm:t>
    </dgm:pt>
    <dgm:pt modelId="{1BC4B853-4D3C-474D-9520-6156F02126A0}" type="parTrans" cxnId="{4A01EB4A-BBD1-4CA5-94B8-A2508B3ACB73}">
      <dgm:prSet/>
      <dgm:spPr/>
      <dgm:t>
        <a:bodyPr/>
        <a:lstStyle/>
        <a:p>
          <a:endParaRPr lang="en-US"/>
        </a:p>
      </dgm:t>
    </dgm:pt>
    <dgm:pt modelId="{80AF149D-341F-42A6-903A-4287647CAC92}" type="sibTrans" cxnId="{4A01EB4A-BBD1-4CA5-94B8-A2508B3ACB73}">
      <dgm:prSet/>
      <dgm:spPr/>
      <dgm:t>
        <a:bodyPr/>
        <a:lstStyle/>
        <a:p>
          <a:endParaRPr lang="en-US"/>
        </a:p>
      </dgm:t>
    </dgm:pt>
    <dgm:pt modelId="{0D97D9BB-C16C-43D7-8140-59B9E9BE0892}">
      <dgm:prSet/>
      <dgm:spPr/>
      <dgm:t>
        <a:bodyPr/>
        <a:lstStyle/>
        <a:p>
          <a:pPr>
            <a:lnSpc>
              <a:spcPct val="100000"/>
            </a:lnSpc>
          </a:pPr>
          <a:r>
            <a:rPr lang="en-US" b="0" i="0"/>
            <a:t>The capture of value is vital in the analysis of value. It is not only about who generates value, but also who receives it and what is the willingness to pay it in a way that justifies the investment of resources made in its creation.</a:t>
          </a:r>
          <a:endParaRPr lang="en-US"/>
        </a:p>
      </dgm:t>
    </dgm:pt>
    <dgm:pt modelId="{08079BAC-2CA8-4B20-9037-BD8CDD641B76}" type="parTrans" cxnId="{927FDE8F-5032-431E-8FA0-B31E8FD8A738}">
      <dgm:prSet/>
      <dgm:spPr/>
      <dgm:t>
        <a:bodyPr/>
        <a:lstStyle/>
        <a:p>
          <a:endParaRPr lang="en-US"/>
        </a:p>
      </dgm:t>
    </dgm:pt>
    <dgm:pt modelId="{B9969B69-0500-4C21-9FA6-FEFA2009B7E2}" type="sibTrans" cxnId="{927FDE8F-5032-431E-8FA0-B31E8FD8A738}">
      <dgm:prSet/>
      <dgm:spPr/>
      <dgm:t>
        <a:bodyPr/>
        <a:lstStyle/>
        <a:p>
          <a:endParaRPr lang="en-US"/>
        </a:p>
      </dgm:t>
    </dgm:pt>
    <dgm:pt modelId="{D56894BF-C800-47DF-80B4-21AC1A07D124}" type="pres">
      <dgm:prSet presAssocID="{23B2E395-E091-4664-8A73-081339FB9051}" presName="root" presStyleCnt="0">
        <dgm:presLayoutVars>
          <dgm:dir/>
          <dgm:resizeHandles val="exact"/>
        </dgm:presLayoutVars>
      </dgm:prSet>
      <dgm:spPr/>
    </dgm:pt>
    <dgm:pt modelId="{1E34A2B1-7272-44A8-AF05-8852CFBB04C9}" type="pres">
      <dgm:prSet presAssocID="{2004EFF7-2765-4877-90AE-276AF12A8E06}" presName="compNode" presStyleCnt="0"/>
      <dgm:spPr/>
    </dgm:pt>
    <dgm:pt modelId="{8850F88A-7F92-4566-A43C-60266363AD43}" type="pres">
      <dgm:prSet presAssocID="{2004EFF7-2765-4877-90AE-276AF12A8E06}"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Light Bulb and Gear"/>
        </a:ext>
      </dgm:extLst>
    </dgm:pt>
    <dgm:pt modelId="{D062D151-5D07-405B-912A-B323AED70834}" type="pres">
      <dgm:prSet presAssocID="{2004EFF7-2765-4877-90AE-276AF12A8E06}" presName="spaceRect" presStyleCnt="0"/>
      <dgm:spPr/>
    </dgm:pt>
    <dgm:pt modelId="{A5413A9B-616A-470A-9AE1-05A4AB0C89F7}" type="pres">
      <dgm:prSet presAssocID="{2004EFF7-2765-4877-90AE-276AF12A8E06}" presName="textRect" presStyleLbl="revTx" presStyleIdx="0" presStyleCnt="3">
        <dgm:presLayoutVars>
          <dgm:chMax val="1"/>
          <dgm:chPref val="1"/>
        </dgm:presLayoutVars>
      </dgm:prSet>
      <dgm:spPr/>
    </dgm:pt>
    <dgm:pt modelId="{9E7F8FCD-D8CC-4A13-A98B-9FEDC7643BB3}" type="pres">
      <dgm:prSet presAssocID="{0138239D-5E91-467C-91AA-AB27A9C9C8EB}" presName="sibTrans" presStyleCnt="0"/>
      <dgm:spPr/>
    </dgm:pt>
    <dgm:pt modelId="{7F630EAA-DB86-454C-A3D6-3E29F05DF2E1}" type="pres">
      <dgm:prSet presAssocID="{C073ACAE-2AEB-4F08-B37D-9347A38C2490}" presName="compNode" presStyleCnt="0"/>
      <dgm:spPr/>
    </dgm:pt>
    <dgm:pt modelId="{CEDB9645-6918-4202-974B-67A48BCCD820}" type="pres">
      <dgm:prSet presAssocID="{C073ACAE-2AEB-4F08-B37D-9347A38C249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Group"/>
        </a:ext>
      </dgm:extLst>
    </dgm:pt>
    <dgm:pt modelId="{8AA5925A-8B3E-4B0D-8AF5-86D09B101FF1}" type="pres">
      <dgm:prSet presAssocID="{C073ACAE-2AEB-4F08-B37D-9347A38C2490}" presName="spaceRect" presStyleCnt="0"/>
      <dgm:spPr/>
    </dgm:pt>
    <dgm:pt modelId="{59A2987D-7D6F-46D7-84CA-348079188086}" type="pres">
      <dgm:prSet presAssocID="{C073ACAE-2AEB-4F08-B37D-9347A38C2490}" presName="textRect" presStyleLbl="revTx" presStyleIdx="1" presStyleCnt="3">
        <dgm:presLayoutVars>
          <dgm:chMax val="1"/>
          <dgm:chPref val="1"/>
        </dgm:presLayoutVars>
      </dgm:prSet>
      <dgm:spPr/>
    </dgm:pt>
    <dgm:pt modelId="{9D400C92-3B46-4F11-8E85-50A1A1B687F8}" type="pres">
      <dgm:prSet presAssocID="{80AF149D-341F-42A6-903A-4287647CAC92}" presName="sibTrans" presStyleCnt="0"/>
      <dgm:spPr/>
    </dgm:pt>
    <dgm:pt modelId="{22EF290B-F97B-4D25-A3C7-D8B7D3DF0DAD}" type="pres">
      <dgm:prSet presAssocID="{0D97D9BB-C16C-43D7-8140-59B9E9BE0892}" presName="compNode" presStyleCnt="0"/>
      <dgm:spPr/>
    </dgm:pt>
    <dgm:pt modelId="{0BF69605-40BF-4A56-A994-F677336EF07D}" type="pres">
      <dgm:prSet presAssocID="{0D97D9BB-C16C-43D7-8140-59B9E9BE089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tatistics"/>
        </a:ext>
      </dgm:extLst>
    </dgm:pt>
    <dgm:pt modelId="{6FFE5ECA-D669-4D8D-B1B0-A4EF72DE35F2}" type="pres">
      <dgm:prSet presAssocID="{0D97D9BB-C16C-43D7-8140-59B9E9BE0892}" presName="spaceRect" presStyleCnt="0"/>
      <dgm:spPr/>
    </dgm:pt>
    <dgm:pt modelId="{B871D670-CFE1-4BD4-88EC-ECB6447B5C67}" type="pres">
      <dgm:prSet presAssocID="{0D97D9BB-C16C-43D7-8140-59B9E9BE0892}" presName="textRect" presStyleLbl="revTx" presStyleIdx="2" presStyleCnt="3">
        <dgm:presLayoutVars>
          <dgm:chMax val="1"/>
          <dgm:chPref val="1"/>
        </dgm:presLayoutVars>
      </dgm:prSet>
      <dgm:spPr/>
    </dgm:pt>
  </dgm:ptLst>
  <dgm:cxnLst>
    <dgm:cxn modelId="{CDD7D001-9A03-4E51-886B-23C1D1ABB50B}" type="presOf" srcId="{C073ACAE-2AEB-4F08-B37D-9347A38C2490}" destId="{59A2987D-7D6F-46D7-84CA-348079188086}" srcOrd="0" destOrd="0" presId="urn:microsoft.com/office/officeart/2018/2/layout/IconLabelList"/>
    <dgm:cxn modelId="{67E1490F-0A15-45EC-B635-83DA96B1B2DF}" srcId="{23B2E395-E091-4664-8A73-081339FB9051}" destId="{2004EFF7-2765-4877-90AE-276AF12A8E06}" srcOrd="0" destOrd="0" parTransId="{81EE9A57-A1E9-4015-A744-7298FD6DE14F}" sibTransId="{0138239D-5E91-467C-91AA-AB27A9C9C8EB}"/>
    <dgm:cxn modelId="{B956B140-14CE-46E4-8D28-F44EE63F9A9D}" type="presOf" srcId="{23B2E395-E091-4664-8A73-081339FB9051}" destId="{D56894BF-C800-47DF-80B4-21AC1A07D124}" srcOrd="0" destOrd="0" presId="urn:microsoft.com/office/officeart/2018/2/layout/IconLabelList"/>
    <dgm:cxn modelId="{4A01EB4A-BBD1-4CA5-94B8-A2508B3ACB73}" srcId="{23B2E395-E091-4664-8A73-081339FB9051}" destId="{C073ACAE-2AEB-4F08-B37D-9347A38C2490}" srcOrd="1" destOrd="0" parTransId="{1BC4B853-4D3C-474D-9520-6156F02126A0}" sibTransId="{80AF149D-341F-42A6-903A-4287647CAC92}"/>
    <dgm:cxn modelId="{65BB2954-7529-4F9D-BCAD-843EF461CBE3}" type="presOf" srcId="{0D97D9BB-C16C-43D7-8140-59B9E9BE0892}" destId="{B871D670-CFE1-4BD4-88EC-ECB6447B5C67}" srcOrd="0" destOrd="0" presId="urn:microsoft.com/office/officeart/2018/2/layout/IconLabelList"/>
    <dgm:cxn modelId="{927FDE8F-5032-431E-8FA0-B31E8FD8A738}" srcId="{23B2E395-E091-4664-8A73-081339FB9051}" destId="{0D97D9BB-C16C-43D7-8140-59B9E9BE0892}" srcOrd="2" destOrd="0" parTransId="{08079BAC-2CA8-4B20-9037-BD8CDD641B76}" sibTransId="{B9969B69-0500-4C21-9FA6-FEFA2009B7E2}"/>
    <dgm:cxn modelId="{BA98BBDA-7E2C-4C4F-B725-B6CA6381385A}" type="presOf" srcId="{2004EFF7-2765-4877-90AE-276AF12A8E06}" destId="{A5413A9B-616A-470A-9AE1-05A4AB0C89F7}" srcOrd="0" destOrd="0" presId="urn:microsoft.com/office/officeart/2018/2/layout/IconLabelList"/>
    <dgm:cxn modelId="{4DD13845-E1EA-4935-B1A5-3BD6882DCEB4}" type="presParOf" srcId="{D56894BF-C800-47DF-80B4-21AC1A07D124}" destId="{1E34A2B1-7272-44A8-AF05-8852CFBB04C9}" srcOrd="0" destOrd="0" presId="urn:microsoft.com/office/officeart/2018/2/layout/IconLabelList"/>
    <dgm:cxn modelId="{D94B29DA-268D-4B47-A862-E4C32A5E46E9}" type="presParOf" srcId="{1E34A2B1-7272-44A8-AF05-8852CFBB04C9}" destId="{8850F88A-7F92-4566-A43C-60266363AD43}" srcOrd="0" destOrd="0" presId="urn:microsoft.com/office/officeart/2018/2/layout/IconLabelList"/>
    <dgm:cxn modelId="{3D25F936-F008-4815-B7CF-7F8299A410EA}" type="presParOf" srcId="{1E34A2B1-7272-44A8-AF05-8852CFBB04C9}" destId="{D062D151-5D07-405B-912A-B323AED70834}" srcOrd="1" destOrd="0" presId="urn:microsoft.com/office/officeart/2018/2/layout/IconLabelList"/>
    <dgm:cxn modelId="{993E00DD-F542-4B4E-89A6-DC017E8B0E7E}" type="presParOf" srcId="{1E34A2B1-7272-44A8-AF05-8852CFBB04C9}" destId="{A5413A9B-616A-470A-9AE1-05A4AB0C89F7}" srcOrd="2" destOrd="0" presId="urn:microsoft.com/office/officeart/2018/2/layout/IconLabelList"/>
    <dgm:cxn modelId="{85EDA3DD-88A5-4BC0-9A3F-C1C10C6EB2BC}" type="presParOf" srcId="{D56894BF-C800-47DF-80B4-21AC1A07D124}" destId="{9E7F8FCD-D8CC-4A13-A98B-9FEDC7643BB3}" srcOrd="1" destOrd="0" presId="urn:microsoft.com/office/officeart/2018/2/layout/IconLabelList"/>
    <dgm:cxn modelId="{111D2E9B-78BE-4D71-B2C7-BD16FCE04C14}" type="presParOf" srcId="{D56894BF-C800-47DF-80B4-21AC1A07D124}" destId="{7F630EAA-DB86-454C-A3D6-3E29F05DF2E1}" srcOrd="2" destOrd="0" presId="urn:microsoft.com/office/officeart/2018/2/layout/IconLabelList"/>
    <dgm:cxn modelId="{7550D6C3-0677-45EF-B204-13A77FD48FE9}" type="presParOf" srcId="{7F630EAA-DB86-454C-A3D6-3E29F05DF2E1}" destId="{CEDB9645-6918-4202-974B-67A48BCCD820}" srcOrd="0" destOrd="0" presId="urn:microsoft.com/office/officeart/2018/2/layout/IconLabelList"/>
    <dgm:cxn modelId="{F1709E05-054A-47D4-98E2-1E2C9144B68D}" type="presParOf" srcId="{7F630EAA-DB86-454C-A3D6-3E29F05DF2E1}" destId="{8AA5925A-8B3E-4B0D-8AF5-86D09B101FF1}" srcOrd="1" destOrd="0" presId="urn:microsoft.com/office/officeart/2018/2/layout/IconLabelList"/>
    <dgm:cxn modelId="{7900BD30-A0A1-4351-BB5A-ED7BCB9527FD}" type="presParOf" srcId="{7F630EAA-DB86-454C-A3D6-3E29F05DF2E1}" destId="{59A2987D-7D6F-46D7-84CA-348079188086}" srcOrd="2" destOrd="0" presId="urn:microsoft.com/office/officeart/2018/2/layout/IconLabelList"/>
    <dgm:cxn modelId="{5227B557-22AB-4A26-9CFE-EBFC70959B79}" type="presParOf" srcId="{D56894BF-C800-47DF-80B4-21AC1A07D124}" destId="{9D400C92-3B46-4F11-8E85-50A1A1B687F8}" srcOrd="3" destOrd="0" presId="urn:microsoft.com/office/officeart/2018/2/layout/IconLabelList"/>
    <dgm:cxn modelId="{A8A869CF-7FBC-4451-B896-9EAAF4861FBA}" type="presParOf" srcId="{D56894BF-C800-47DF-80B4-21AC1A07D124}" destId="{22EF290B-F97B-4D25-A3C7-D8B7D3DF0DAD}" srcOrd="4" destOrd="0" presId="urn:microsoft.com/office/officeart/2018/2/layout/IconLabelList"/>
    <dgm:cxn modelId="{5D257CC7-A233-422C-A72D-D24E74688A68}" type="presParOf" srcId="{22EF290B-F97B-4D25-A3C7-D8B7D3DF0DAD}" destId="{0BF69605-40BF-4A56-A994-F677336EF07D}" srcOrd="0" destOrd="0" presId="urn:microsoft.com/office/officeart/2018/2/layout/IconLabelList"/>
    <dgm:cxn modelId="{E7C382A4-42B2-4134-B179-FDBC33D8E755}" type="presParOf" srcId="{22EF290B-F97B-4D25-A3C7-D8B7D3DF0DAD}" destId="{6FFE5ECA-D669-4D8D-B1B0-A4EF72DE35F2}" srcOrd="1" destOrd="0" presId="urn:microsoft.com/office/officeart/2018/2/layout/IconLabelList"/>
    <dgm:cxn modelId="{9D291018-1F6C-4664-A39D-FADC15648AB6}" type="presParOf" srcId="{22EF290B-F97B-4D25-A3C7-D8B7D3DF0DAD}" destId="{B871D670-CFE1-4BD4-88EC-ECB6447B5C67}"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6A5EF7D-A059-45F6-A6F2-FEDAB1C304FF}" type="doc">
      <dgm:prSet loTypeId="urn:microsoft.com/office/officeart/2018/2/layout/IconVerticalSolidList" loCatId="icon" qsTypeId="urn:microsoft.com/office/officeart/2005/8/quickstyle/simple1" qsCatId="simple" csTypeId="urn:microsoft.com/office/officeart/2018/5/colors/Iconchunking_neutralbg_accent6_2" csCatId="accent6" phldr="1"/>
      <dgm:spPr/>
      <dgm:t>
        <a:bodyPr/>
        <a:lstStyle/>
        <a:p>
          <a:endParaRPr lang="en-US"/>
        </a:p>
      </dgm:t>
    </dgm:pt>
    <dgm:pt modelId="{81840D67-D38C-4FD9-A7A2-7B567BDDEEB8}">
      <dgm:prSet/>
      <dgm:spPr/>
      <dgm:t>
        <a:bodyPr/>
        <a:lstStyle/>
        <a:p>
          <a:pPr>
            <a:lnSpc>
              <a:spcPct val="100000"/>
            </a:lnSpc>
          </a:pPr>
          <a:r>
            <a:rPr lang="en-US" b="0" i="0"/>
            <a:t>Regarding social innovation, the generation of value occurs when an actor responds to a problem innovatively and mobilizes a certain number of resources, changing the conditions that created it. </a:t>
          </a:r>
          <a:endParaRPr lang="en-US"/>
        </a:p>
      </dgm:t>
    </dgm:pt>
    <dgm:pt modelId="{5BC8A1A3-B9A0-4DB7-B528-756BC3CBAA44}" type="parTrans" cxnId="{3F0D1F83-8C09-4B83-B2F2-1252CCB55E7D}">
      <dgm:prSet/>
      <dgm:spPr/>
      <dgm:t>
        <a:bodyPr/>
        <a:lstStyle/>
        <a:p>
          <a:endParaRPr lang="en-US"/>
        </a:p>
      </dgm:t>
    </dgm:pt>
    <dgm:pt modelId="{5CCF6E18-586E-4F2E-A4C8-8D1FA8B5D555}" type="sibTrans" cxnId="{3F0D1F83-8C09-4B83-B2F2-1252CCB55E7D}">
      <dgm:prSet/>
      <dgm:spPr/>
      <dgm:t>
        <a:bodyPr/>
        <a:lstStyle/>
        <a:p>
          <a:endParaRPr lang="en-US"/>
        </a:p>
      </dgm:t>
    </dgm:pt>
    <dgm:pt modelId="{59AF06CE-0587-407A-B32B-078BB350A903}">
      <dgm:prSet/>
      <dgm:spPr/>
      <dgm:t>
        <a:bodyPr/>
        <a:lstStyle/>
        <a:p>
          <a:pPr>
            <a:lnSpc>
              <a:spcPct val="100000"/>
            </a:lnSpc>
          </a:pPr>
          <a:r>
            <a:rPr lang="en-US" b="0" i="0"/>
            <a:t>Besides, beneficiaries and society not only perceive an improvement in their living conditions for the implementation of social innovation but also recognize that the way they do it is better or more efficient to the form of doing now.</a:t>
          </a:r>
          <a:endParaRPr lang="en-US"/>
        </a:p>
      </dgm:t>
    </dgm:pt>
    <dgm:pt modelId="{1C16FC89-AABA-45C7-A9B3-F9A334DBEAB1}" type="parTrans" cxnId="{EA1EF9B1-DF25-4F31-B000-31CA0C8547C7}">
      <dgm:prSet/>
      <dgm:spPr/>
      <dgm:t>
        <a:bodyPr/>
        <a:lstStyle/>
        <a:p>
          <a:endParaRPr lang="en-US"/>
        </a:p>
      </dgm:t>
    </dgm:pt>
    <dgm:pt modelId="{7BFA96D8-055A-496F-AA19-953806D7A6E6}" type="sibTrans" cxnId="{EA1EF9B1-DF25-4F31-B000-31CA0C8547C7}">
      <dgm:prSet/>
      <dgm:spPr/>
      <dgm:t>
        <a:bodyPr/>
        <a:lstStyle/>
        <a:p>
          <a:endParaRPr lang="en-US"/>
        </a:p>
      </dgm:t>
    </dgm:pt>
    <dgm:pt modelId="{B11B03CE-A978-45D1-94EA-85534403AFC8}" type="pres">
      <dgm:prSet presAssocID="{36A5EF7D-A059-45F6-A6F2-FEDAB1C304FF}" presName="root" presStyleCnt="0">
        <dgm:presLayoutVars>
          <dgm:dir/>
          <dgm:resizeHandles val="exact"/>
        </dgm:presLayoutVars>
      </dgm:prSet>
      <dgm:spPr/>
    </dgm:pt>
    <dgm:pt modelId="{60F67BB3-688C-4248-A74B-3C356990C038}" type="pres">
      <dgm:prSet presAssocID="{81840D67-D38C-4FD9-A7A2-7B567BDDEEB8}" presName="compNode" presStyleCnt="0"/>
      <dgm:spPr/>
    </dgm:pt>
    <dgm:pt modelId="{F25673C6-1B66-4466-8C04-C171F79123C9}" type="pres">
      <dgm:prSet presAssocID="{81840D67-D38C-4FD9-A7A2-7B567BDDEEB8}" presName="bgRect" presStyleLbl="bgShp" presStyleIdx="0" presStyleCnt="2"/>
      <dgm:spPr/>
    </dgm:pt>
    <dgm:pt modelId="{EB7D70D2-DCDF-4621-82A4-815478A0E3A7}" type="pres">
      <dgm:prSet presAssocID="{81840D67-D38C-4FD9-A7A2-7B567BDDEEB8}"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ransfer"/>
        </a:ext>
      </dgm:extLst>
    </dgm:pt>
    <dgm:pt modelId="{352A8175-ACAA-441A-BE17-3F65E0D3DA68}" type="pres">
      <dgm:prSet presAssocID="{81840D67-D38C-4FD9-A7A2-7B567BDDEEB8}" presName="spaceRect" presStyleCnt="0"/>
      <dgm:spPr/>
    </dgm:pt>
    <dgm:pt modelId="{5B1AB64F-C624-4AE4-8482-2BB5F2C5AC9D}" type="pres">
      <dgm:prSet presAssocID="{81840D67-D38C-4FD9-A7A2-7B567BDDEEB8}" presName="parTx" presStyleLbl="revTx" presStyleIdx="0" presStyleCnt="2">
        <dgm:presLayoutVars>
          <dgm:chMax val="0"/>
          <dgm:chPref val="0"/>
        </dgm:presLayoutVars>
      </dgm:prSet>
      <dgm:spPr/>
    </dgm:pt>
    <dgm:pt modelId="{62C31C77-E8B1-4584-8D12-7763815E2D4A}" type="pres">
      <dgm:prSet presAssocID="{5CCF6E18-586E-4F2E-A4C8-8D1FA8B5D555}" presName="sibTrans" presStyleCnt="0"/>
      <dgm:spPr/>
    </dgm:pt>
    <dgm:pt modelId="{94906A53-E6AD-4B3A-AA32-CB110BC93D10}" type="pres">
      <dgm:prSet presAssocID="{59AF06CE-0587-407A-B32B-078BB350A903}" presName="compNode" presStyleCnt="0"/>
      <dgm:spPr/>
    </dgm:pt>
    <dgm:pt modelId="{E022ACF9-5277-4EFC-A600-3039024FFC32}" type="pres">
      <dgm:prSet presAssocID="{59AF06CE-0587-407A-B32B-078BB350A903}" presName="bgRect" presStyleLbl="bgShp" presStyleIdx="1" presStyleCnt="2"/>
      <dgm:spPr/>
    </dgm:pt>
    <dgm:pt modelId="{48CCA9B8-4430-4544-8879-FC2FE4EC4F70}" type="pres">
      <dgm:prSet presAssocID="{59AF06CE-0587-407A-B32B-078BB350A903}"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nnections"/>
        </a:ext>
      </dgm:extLst>
    </dgm:pt>
    <dgm:pt modelId="{21A71940-003F-42FA-A4F3-A0F57CA92269}" type="pres">
      <dgm:prSet presAssocID="{59AF06CE-0587-407A-B32B-078BB350A903}" presName="spaceRect" presStyleCnt="0"/>
      <dgm:spPr/>
    </dgm:pt>
    <dgm:pt modelId="{C9010EA9-9189-4948-B6A8-61572C9B6621}" type="pres">
      <dgm:prSet presAssocID="{59AF06CE-0587-407A-B32B-078BB350A903}" presName="parTx" presStyleLbl="revTx" presStyleIdx="1" presStyleCnt="2">
        <dgm:presLayoutVars>
          <dgm:chMax val="0"/>
          <dgm:chPref val="0"/>
        </dgm:presLayoutVars>
      </dgm:prSet>
      <dgm:spPr/>
    </dgm:pt>
  </dgm:ptLst>
  <dgm:cxnLst>
    <dgm:cxn modelId="{13A9372D-90A4-4761-8468-19760AF82626}" type="presOf" srcId="{81840D67-D38C-4FD9-A7A2-7B567BDDEEB8}" destId="{5B1AB64F-C624-4AE4-8482-2BB5F2C5AC9D}" srcOrd="0" destOrd="0" presId="urn:microsoft.com/office/officeart/2018/2/layout/IconVerticalSolidList"/>
    <dgm:cxn modelId="{3F0D1F83-8C09-4B83-B2F2-1252CCB55E7D}" srcId="{36A5EF7D-A059-45F6-A6F2-FEDAB1C304FF}" destId="{81840D67-D38C-4FD9-A7A2-7B567BDDEEB8}" srcOrd="0" destOrd="0" parTransId="{5BC8A1A3-B9A0-4DB7-B528-756BC3CBAA44}" sibTransId="{5CCF6E18-586E-4F2E-A4C8-8D1FA8B5D555}"/>
    <dgm:cxn modelId="{EA1EF9B1-DF25-4F31-B000-31CA0C8547C7}" srcId="{36A5EF7D-A059-45F6-A6F2-FEDAB1C304FF}" destId="{59AF06CE-0587-407A-B32B-078BB350A903}" srcOrd="1" destOrd="0" parTransId="{1C16FC89-AABA-45C7-A9B3-F9A334DBEAB1}" sibTransId="{7BFA96D8-055A-496F-AA19-953806D7A6E6}"/>
    <dgm:cxn modelId="{ED33BABC-8F92-4BCA-AAA3-01CCA5C1EC91}" type="presOf" srcId="{36A5EF7D-A059-45F6-A6F2-FEDAB1C304FF}" destId="{B11B03CE-A978-45D1-94EA-85534403AFC8}" srcOrd="0" destOrd="0" presId="urn:microsoft.com/office/officeart/2018/2/layout/IconVerticalSolidList"/>
    <dgm:cxn modelId="{295DC4DB-5A52-4288-A7C5-1AAEA9DC2EDB}" type="presOf" srcId="{59AF06CE-0587-407A-B32B-078BB350A903}" destId="{C9010EA9-9189-4948-B6A8-61572C9B6621}" srcOrd="0" destOrd="0" presId="urn:microsoft.com/office/officeart/2018/2/layout/IconVerticalSolidList"/>
    <dgm:cxn modelId="{DE17A16F-B3E1-4DAB-BE47-534365473860}" type="presParOf" srcId="{B11B03CE-A978-45D1-94EA-85534403AFC8}" destId="{60F67BB3-688C-4248-A74B-3C356990C038}" srcOrd="0" destOrd="0" presId="urn:microsoft.com/office/officeart/2018/2/layout/IconVerticalSolidList"/>
    <dgm:cxn modelId="{C332A34F-5FB2-4702-909E-F85EBCE3185A}" type="presParOf" srcId="{60F67BB3-688C-4248-A74B-3C356990C038}" destId="{F25673C6-1B66-4466-8C04-C171F79123C9}" srcOrd="0" destOrd="0" presId="urn:microsoft.com/office/officeart/2018/2/layout/IconVerticalSolidList"/>
    <dgm:cxn modelId="{37EF232A-C1D7-43EA-A192-FBB9E2B6C784}" type="presParOf" srcId="{60F67BB3-688C-4248-A74B-3C356990C038}" destId="{EB7D70D2-DCDF-4621-82A4-815478A0E3A7}" srcOrd="1" destOrd="0" presId="urn:microsoft.com/office/officeart/2018/2/layout/IconVerticalSolidList"/>
    <dgm:cxn modelId="{044B4CB3-D150-4BE4-8F11-59C4E7117A97}" type="presParOf" srcId="{60F67BB3-688C-4248-A74B-3C356990C038}" destId="{352A8175-ACAA-441A-BE17-3F65E0D3DA68}" srcOrd="2" destOrd="0" presId="urn:microsoft.com/office/officeart/2018/2/layout/IconVerticalSolidList"/>
    <dgm:cxn modelId="{6992E6F3-2BAF-4E85-B8B1-5D5E2BFB1975}" type="presParOf" srcId="{60F67BB3-688C-4248-A74B-3C356990C038}" destId="{5B1AB64F-C624-4AE4-8482-2BB5F2C5AC9D}" srcOrd="3" destOrd="0" presId="urn:microsoft.com/office/officeart/2018/2/layout/IconVerticalSolidList"/>
    <dgm:cxn modelId="{2E2B8A1B-7BAD-4AF5-977D-547AFCC9D7FB}" type="presParOf" srcId="{B11B03CE-A978-45D1-94EA-85534403AFC8}" destId="{62C31C77-E8B1-4584-8D12-7763815E2D4A}" srcOrd="1" destOrd="0" presId="urn:microsoft.com/office/officeart/2018/2/layout/IconVerticalSolidList"/>
    <dgm:cxn modelId="{0C634062-9139-4EC5-AA5D-F2FCDC6FE226}" type="presParOf" srcId="{B11B03CE-A978-45D1-94EA-85534403AFC8}" destId="{94906A53-E6AD-4B3A-AA32-CB110BC93D10}" srcOrd="2" destOrd="0" presId="urn:microsoft.com/office/officeart/2018/2/layout/IconVerticalSolidList"/>
    <dgm:cxn modelId="{ED0506E3-3D6E-4C47-A918-68ED7F59559F}" type="presParOf" srcId="{94906A53-E6AD-4B3A-AA32-CB110BC93D10}" destId="{E022ACF9-5277-4EFC-A600-3039024FFC32}" srcOrd="0" destOrd="0" presId="urn:microsoft.com/office/officeart/2018/2/layout/IconVerticalSolidList"/>
    <dgm:cxn modelId="{66F5994E-78B5-409A-8530-DF590630474F}" type="presParOf" srcId="{94906A53-E6AD-4B3A-AA32-CB110BC93D10}" destId="{48CCA9B8-4430-4544-8879-FC2FE4EC4F70}" srcOrd="1" destOrd="0" presId="urn:microsoft.com/office/officeart/2018/2/layout/IconVerticalSolidList"/>
    <dgm:cxn modelId="{7CBC4EE9-CBE3-4960-8D10-70C1F7E11530}" type="presParOf" srcId="{94906A53-E6AD-4B3A-AA32-CB110BC93D10}" destId="{21A71940-003F-42FA-A4F3-A0F57CA92269}" srcOrd="2" destOrd="0" presId="urn:microsoft.com/office/officeart/2018/2/layout/IconVerticalSolidList"/>
    <dgm:cxn modelId="{30DF5749-04E3-4B19-BBA9-FBE57A331869}" type="presParOf" srcId="{94906A53-E6AD-4B3A-AA32-CB110BC93D10}" destId="{C9010EA9-9189-4948-B6A8-61572C9B6621}"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A23E314-1CA2-45AB-897C-3C3EF7ED120E}" type="doc">
      <dgm:prSet loTypeId="urn:microsoft.com/office/officeart/2018/2/layout/Icon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35D48630-75A9-46E9-BDC7-24178B9463DC}">
      <dgm:prSet/>
      <dgm:spPr/>
      <dgm:t>
        <a:bodyPr/>
        <a:lstStyle/>
        <a:p>
          <a:r>
            <a:rPr lang="en-US" b="0" i="0"/>
            <a:t>In the context of social innovations, this promise necessarily implies the intention of generating an intentional social change, through the attention of a social problem, achieving results or desirable effects not created spontaneously by the markets or by society. </a:t>
          </a:r>
          <a:endParaRPr lang="en-US"/>
        </a:p>
      </dgm:t>
    </dgm:pt>
    <dgm:pt modelId="{45AE5240-AAA9-42E1-AE30-DED4A90D4E7B}" type="parTrans" cxnId="{9EF7E6C9-FEEE-48DD-A1F2-03D3032DAC7E}">
      <dgm:prSet/>
      <dgm:spPr/>
      <dgm:t>
        <a:bodyPr/>
        <a:lstStyle/>
        <a:p>
          <a:endParaRPr lang="en-US"/>
        </a:p>
      </dgm:t>
    </dgm:pt>
    <dgm:pt modelId="{99C87E9E-B6FC-4259-9D9B-F23232E423E8}" type="sibTrans" cxnId="{9EF7E6C9-FEEE-48DD-A1F2-03D3032DAC7E}">
      <dgm:prSet/>
      <dgm:spPr/>
      <dgm:t>
        <a:bodyPr/>
        <a:lstStyle/>
        <a:p>
          <a:endParaRPr lang="en-US"/>
        </a:p>
      </dgm:t>
    </dgm:pt>
    <dgm:pt modelId="{79683211-1174-46DE-9522-1E03858CB17A}">
      <dgm:prSet/>
      <dgm:spPr/>
      <dgm:t>
        <a:bodyPr/>
        <a:lstStyle/>
        <a:p>
          <a:r>
            <a:rPr lang="en-US" b="0" i="0"/>
            <a:t>The value proposition is the center of any social innovation since it determines its strategic focus and has profound implications for its structures, processes, and resource allocation. </a:t>
          </a:r>
          <a:endParaRPr lang="en-US"/>
        </a:p>
      </dgm:t>
    </dgm:pt>
    <dgm:pt modelId="{FAFB05AB-95F1-4F4B-ACFF-CA601CAFEF15}" type="parTrans" cxnId="{08217231-F1E5-4C30-B344-6B2D9CB5D6F4}">
      <dgm:prSet/>
      <dgm:spPr/>
      <dgm:t>
        <a:bodyPr/>
        <a:lstStyle/>
        <a:p>
          <a:endParaRPr lang="en-US"/>
        </a:p>
      </dgm:t>
    </dgm:pt>
    <dgm:pt modelId="{D185C5A7-AB34-4F62-8D03-CCF37CAFC24D}" type="sibTrans" cxnId="{08217231-F1E5-4C30-B344-6B2D9CB5D6F4}">
      <dgm:prSet/>
      <dgm:spPr/>
      <dgm:t>
        <a:bodyPr/>
        <a:lstStyle/>
        <a:p>
          <a:endParaRPr lang="en-US"/>
        </a:p>
      </dgm:t>
    </dgm:pt>
    <dgm:pt modelId="{D896A2FA-5E4A-4EAF-B3AE-71965D11E1AD}">
      <dgm:prSet/>
      <dgm:spPr/>
      <dgm:t>
        <a:bodyPr/>
        <a:lstStyle/>
        <a:p>
          <a:r>
            <a:rPr lang="en-US" b="0" i="0"/>
            <a:t>Therefore, the definition of a clear value proposition should be the first objective by anyone aspiring to lead a social innovation.</a:t>
          </a:r>
          <a:endParaRPr lang="en-US"/>
        </a:p>
      </dgm:t>
    </dgm:pt>
    <dgm:pt modelId="{93E3A444-2102-4FE0-BC93-6EDEFADD6616}" type="parTrans" cxnId="{5958E6E6-F682-4486-AB09-AB1C76029A56}">
      <dgm:prSet/>
      <dgm:spPr/>
      <dgm:t>
        <a:bodyPr/>
        <a:lstStyle/>
        <a:p>
          <a:endParaRPr lang="en-US"/>
        </a:p>
      </dgm:t>
    </dgm:pt>
    <dgm:pt modelId="{205EA8B1-8B18-4377-8EF6-D4ED5BBD6D87}" type="sibTrans" cxnId="{5958E6E6-F682-4486-AB09-AB1C76029A56}">
      <dgm:prSet/>
      <dgm:spPr/>
      <dgm:t>
        <a:bodyPr/>
        <a:lstStyle/>
        <a:p>
          <a:endParaRPr lang="en-US"/>
        </a:p>
      </dgm:t>
    </dgm:pt>
    <dgm:pt modelId="{D91608FB-5301-406B-A7E5-8B9DAF6EA81E}" type="pres">
      <dgm:prSet presAssocID="{3A23E314-1CA2-45AB-897C-3C3EF7ED120E}" presName="root" presStyleCnt="0">
        <dgm:presLayoutVars>
          <dgm:dir/>
          <dgm:resizeHandles val="exact"/>
        </dgm:presLayoutVars>
      </dgm:prSet>
      <dgm:spPr/>
    </dgm:pt>
    <dgm:pt modelId="{5AB5B087-ECC6-4879-9C5B-B980A84E4DDB}" type="pres">
      <dgm:prSet presAssocID="{35D48630-75A9-46E9-BDC7-24178B9463DC}" presName="compNode" presStyleCnt="0"/>
      <dgm:spPr/>
    </dgm:pt>
    <dgm:pt modelId="{1E9EEBAD-9E6F-44DC-A5F2-9C0DE5C18226}" type="pres">
      <dgm:prSet presAssocID="{35D48630-75A9-46E9-BDC7-24178B9463DC}"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nnections"/>
        </a:ext>
      </dgm:extLst>
    </dgm:pt>
    <dgm:pt modelId="{4A3B60A0-52BB-4B17-A857-9AF80FAEDDE0}" type="pres">
      <dgm:prSet presAssocID="{35D48630-75A9-46E9-BDC7-24178B9463DC}" presName="spaceRect" presStyleCnt="0"/>
      <dgm:spPr/>
    </dgm:pt>
    <dgm:pt modelId="{82BA4DE2-E9C1-476D-86B3-CF597D59DDAF}" type="pres">
      <dgm:prSet presAssocID="{35D48630-75A9-46E9-BDC7-24178B9463DC}" presName="textRect" presStyleLbl="revTx" presStyleIdx="0" presStyleCnt="3">
        <dgm:presLayoutVars>
          <dgm:chMax val="1"/>
          <dgm:chPref val="1"/>
        </dgm:presLayoutVars>
      </dgm:prSet>
      <dgm:spPr/>
    </dgm:pt>
    <dgm:pt modelId="{4E6A5F61-E7A1-46A1-B819-1A95BAB5FF42}" type="pres">
      <dgm:prSet presAssocID="{99C87E9E-B6FC-4259-9D9B-F23232E423E8}" presName="sibTrans" presStyleCnt="0"/>
      <dgm:spPr/>
    </dgm:pt>
    <dgm:pt modelId="{3C26A783-3E05-436B-AE67-B31A015CD8B5}" type="pres">
      <dgm:prSet presAssocID="{79683211-1174-46DE-9522-1E03858CB17A}" presName="compNode" presStyleCnt="0"/>
      <dgm:spPr/>
    </dgm:pt>
    <dgm:pt modelId="{484976FA-6FFE-4AFA-8DC6-546CED11172A}" type="pres">
      <dgm:prSet presAssocID="{79683211-1174-46DE-9522-1E03858CB17A}"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siness Growth"/>
        </a:ext>
      </dgm:extLst>
    </dgm:pt>
    <dgm:pt modelId="{418A9BA5-8413-49D5-8F4B-5C0EBAEEACA4}" type="pres">
      <dgm:prSet presAssocID="{79683211-1174-46DE-9522-1E03858CB17A}" presName="spaceRect" presStyleCnt="0"/>
      <dgm:spPr/>
    </dgm:pt>
    <dgm:pt modelId="{A892CF9B-FA81-4952-96D7-ED50FEB7B845}" type="pres">
      <dgm:prSet presAssocID="{79683211-1174-46DE-9522-1E03858CB17A}" presName="textRect" presStyleLbl="revTx" presStyleIdx="1" presStyleCnt="3">
        <dgm:presLayoutVars>
          <dgm:chMax val="1"/>
          <dgm:chPref val="1"/>
        </dgm:presLayoutVars>
      </dgm:prSet>
      <dgm:spPr/>
    </dgm:pt>
    <dgm:pt modelId="{5083D7DB-020E-4064-A3E4-7D3FD07BB13D}" type="pres">
      <dgm:prSet presAssocID="{D185C5A7-AB34-4F62-8D03-CCF37CAFC24D}" presName="sibTrans" presStyleCnt="0"/>
      <dgm:spPr/>
    </dgm:pt>
    <dgm:pt modelId="{F61F71CE-019D-44A3-8AB2-91417578821E}" type="pres">
      <dgm:prSet presAssocID="{D896A2FA-5E4A-4EAF-B3AE-71965D11E1AD}" presName="compNode" presStyleCnt="0"/>
      <dgm:spPr/>
    </dgm:pt>
    <dgm:pt modelId="{5ADA6605-68BB-4145-A496-6C2E29A5FDE0}" type="pres">
      <dgm:prSet presAssocID="{D896A2FA-5E4A-4EAF-B3AE-71965D11E1A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ightbulb"/>
        </a:ext>
      </dgm:extLst>
    </dgm:pt>
    <dgm:pt modelId="{785ECE17-B132-48E7-BBE5-20794A95417A}" type="pres">
      <dgm:prSet presAssocID="{D896A2FA-5E4A-4EAF-B3AE-71965D11E1AD}" presName="spaceRect" presStyleCnt="0"/>
      <dgm:spPr/>
    </dgm:pt>
    <dgm:pt modelId="{A927BA2F-DB42-414C-B05C-5EBA545F69CC}" type="pres">
      <dgm:prSet presAssocID="{D896A2FA-5E4A-4EAF-B3AE-71965D11E1AD}" presName="textRect" presStyleLbl="revTx" presStyleIdx="2" presStyleCnt="3">
        <dgm:presLayoutVars>
          <dgm:chMax val="1"/>
          <dgm:chPref val="1"/>
        </dgm:presLayoutVars>
      </dgm:prSet>
      <dgm:spPr/>
    </dgm:pt>
  </dgm:ptLst>
  <dgm:cxnLst>
    <dgm:cxn modelId="{58F30613-AE5F-41C5-8DF3-CD6B5A9FCEFE}" type="presOf" srcId="{D896A2FA-5E4A-4EAF-B3AE-71965D11E1AD}" destId="{A927BA2F-DB42-414C-B05C-5EBA545F69CC}" srcOrd="0" destOrd="0" presId="urn:microsoft.com/office/officeart/2018/2/layout/IconLabelList"/>
    <dgm:cxn modelId="{08217231-F1E5-4C30-B344-6B2D9CB5D6F4}" srcId="{3A23E314-1CA2-45AB-897C-3C3EF7ED120E}" destId="{79683211-1174-46DE-9522-1E03858CB17A}" srcOrd="1" destOrd="0" parTransId="{FAFB05AB-95F1-4F4B-ACFF-CA601CAFEF15}" sibTransId="{D185C5A7-AB34-4F62-8D03-CCF37CAFC24D}"/>
    <dgm:cxn modelId="{95D82D5A-7BE4-4390-8E2D-B25852A1030D}" type="presOf" srcId="{79683211-1174-46DE-9522-1E03858CB17A}" destId="{A892CF9B-FA81-4952-96D7-ED50FEB7B845}" srcOrd="0" destOrd="0" presId="urn:microsoft.com/office/officeart/2018/2/layout/IconLabelList"/>
    <dgm:cxn modelId="{FEA20C66-489D-42DB-A163-9291AFF69EF2}" type="presOf" srcId="{3A23E314-1CA2-45AB-897C-3C3EF7ED120E}" destId="{D91608FB-5301-406B-A7E5-8B9DAF6EA81E}" srcOrd="0" destOrd="0" presId="urn:microsoft.com/office/officeart/2018/2/layout/IconLabelList"/>
    <dgm:cxn modelId="{9EF7E6C9-FEEE-48DD-A1F2-03D3032DAC7E}" srcId="{3A23E314-1CA2-45AB-897C-3C3EF7ED120E}" destId="{35D48630-75A9-46E9-BDC7-24178B9463DC}" srcOrd="0" destOrd="0" parTransId="{45AE5240-AAA9-42E1-AE30-DED4A90D4E7B}" sibTransId="{99C87E9E-B6FC-4259-9D9B-F23232E423E8}"/>
    <dgm:cxn modelId="{5958E6E6-F682-4486-AB09-AB1C76029A56}" srcId="{3A23E314-1CA2-45AB-897C-3C3EF7ED120E}" destId="{D896A2FA-5E4A-4EAF-B3AE-71965D11E1AD}" srcOrd="2" destOrd="0" parTransId="{93E3A444-2102-4FE0-BC93-6EDEFADD6616}" sibTransId="{205EA8B1-8B18-4377-8EF6-D4ED5BBD6D87}"/>
    <dgm:cxn modelId="{D207FBF5-0D51-445C-9C9B-067A98392885}" type="presOf" srcId="{35D48630-75A9-46E9-BDC7-24178B9463DC}" destId="{82BA4DE2-E9C1-476D-86B3-CF597D59DDAF}" srcOrd="0" destOrd="0" presId="urn:microsoft.com/office/officeart/2018/2/layout/IconLabelList"/>
    <dgm:cxn modelId="{FCB76AC5-69F1-45E9-A190-2D62B6DD5EBB}" type="presParOf" srcId="{D91608FB-5301-406B-A7E5-8B9DAF6EA81E}" destId="{5AB5B087-ECC6-4879-9C5B-B980A84E4DDB}" srcOrd="0" destOrd="0" presId="urn:microsoft.com/office/officeart/2018/2/layout/IconLabelList"/>
    <dgm:cxn modelId="{4B31935A-230D-4C9D-951E-BE8A54AD49DE}" type="presParOf" srcId="{5AB5B087-ECC6-4879-9C5B-B980A84E4DDB}" destId="{1E9EEBAD-9E6F-44DC-A5F2-9C0DE5C18226}" srcOrd="0" destOrd="0" presId="urn:microsoft.com/office/officeart/2018/2/layout/IconLabelList"/>
    <dgm:cxn modelId="{706C634D-F7AF-4DAC-B9F4-80F0FA7BBE7D}" type="presParOf" srcId="{5AB5B087-ECC6-4879-9C5B-B980A84E4DDB}" destId="{4A3B60A0-52BB-4B17-A857-9AF80FAEDDE0}" srcOrd="1" destOrd="0" presId="urn:microsoft.com/office/officeart/2018/2/layout/IconLabelList"/>
    <dgm:cxn modelId="{2DD27DF4-D890-45C1-A19F-4EF9F0A9F86E}" type="presParOf" srcId="{5AB5B087-ECC6-4879-9C5B-B980A84E4DDB}" destId="{82BA4DE2-E9C1-476D-86B3-CF597D59DDAF}" srcOrd="2" destOrd="0" presId="urn:microsoft.com/office/officeart/2018/2/layout/IconLabelList"/>
    <dgm:cxn modelId="{B05EB0AE-3A41-454D-997B-106E48466D1A}" type="presParOf" srcId="{D91608FB-5301-406B-A7E5-8B9DAF6EA81E}" destId="{4E6A5F61-E7A1-46A1-B819-1A95BAB5FF42}" srcOrd="1" destOrd="0" presId="urn:microsoft.com/office/officeart/2018/2/layout/IconLabelList"/>
    <dgm:cxn modelId="{43436E69-B3E0-41C8-8B28-F4BC120D1403}" type="presParOf" srcId="{D91608FB-5301-406B-A7E5-8B9DAF6EA81E}" destId="{3C26A783-3E05-436B-AE67-B31A015CD8B5}" srcOrd="2" destOrd="0" presId="urn:microsoft.com/office/officeart/2018/2/layout/IconLabelList"/>
    <dgm:cxn modelId="{BF6EE3CD-94EE-456D-8BE5-1B862D96A4CA}" type="presParOf" srcId="{3C26A783-3E05-436B-AE67-B31A015CD8B5}" destId="{484976FA-6FFE-4AFA-8DC6-546CED11172A}" srcOrd="0" destOrd="0" presId="urn:microsoft.com/office/officeart/2018/2/layout/IconLabelList"/>
    <dgm:cxn modelId="{A0086691-9237-4971-AEEA-DBD8127DF80B}" type="presParOf" srcId="{3C26A783-3E05-436B-AE67-B31A015CD8B5}" destId="{418A9BA5-8413-49D5-8F4B-5C0EBAEEACA4}" srcOrd="1" destOrd="0" presId="urn:microsoft.com/office/officeart/2018/2/layout/IconLabelList"/>
    <dgm:cxn modelId="{3C91E782-9AFF-4744-9EC0-3D45B17543B0}" type="presParOf" srcId="{3C26A783-3E05-436B-AE67-B31A015CD8B5}" destId="{A892CF9B-FA81-4952-96D7-ED50FEB7B845}" srcOrd="2" destOrd="0" presId="urn:microsoft.com/office/officeart/2018/2/layout/IconLabelList"/>
    <dgm:cxn modelId="{DEB73302-7B40-4F87-972C-EADFC3FDD913}" type="presParOf" srcId="{D91608FB-5301-406B-A7E5-8B9DAF6EA81E}" destId="{5083D7DB-020E-4064-A3E4-7D3FD07BB13D}" srcOrd="3" destOrd="0" presId="urn:microsoft.com/office/officeart/2018/2/layout/IconLabelList"/>
    <dgm:cxn modelId="{564484FC-B473-4529-A7E8-AB45BF652745}" type="presParOf" srcId="{D91608FB-5301-406B-A7E5-8B9DAF6EA81E}" destId="{F61F71CE-019D-44A3-8AB2-91417578821E}" srcOrd="4" destOrd="0" presId="urn:microsoft.com/office/officeart/2018/2/layout/IconLabelList"/>
    <dgm:cxn modelId="{12F00790-8F19-42D7-835A-0EA02F17CD98}" type="presParOf" srcId="{F61F71CE-019D-44A3-8AB2-91417578821E}" destId="{5ADA6605-68BB-4145-A496-6C2E29A5FDE0}" srcOrd="0" destOrd="0" presId="urn:microsoft.com/office/officeart/2018/2/layout/IconLabelList"/>
    <dgm:cxn modelId="{9296407C-FCE0-4ECB-9738-30E0574217D4}" type="presParOf" srcId="{F61F71CE-019D-44A3-8AB2-91417578821E}" destId="{785ECE17-B132-48E7-BBE5-20794A95417A}" srcOrd="1" destOrd="0" presId="urn:microsoft.com/office/officeart/2018/2/layout/IconLabelList"/>
    <dgm:cxn modelId="{417DC75E-6254-41AE-8376-AD914160B0CC}" type="presParOf" srcId="{F61F71CE-019D-44A3-8AB2-91417578821E}" destId="{A927BA2F-DB42-414C-B05C-5EBA545F69CC}"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61702BE-C376-4B6E-A3D3-778AC35D589D}" type="doc">
      <dgm:prSet loTypeId="urn:microsoft.com/office/officeart/2005/8/layout/vProcess5" loCatId="process" qsTypeId="urn:microsoft.com/office/officeart/2005/8/quickstyle/simple1" qsCatId="simple" csTypeId="urn:microsoft.com/office/officeart/2005/8/colors/accent5_2" csCatId="accent5"/>
      <dgm:spPr/>
      <dgm:t>
        <a:bodyPr/>
        <a:lstStyle/>
        <a:p>
          <a:endParaRPr lang="en-US"/>
        </a:p>
      </dgm:t>
    </dgm:pt>
    <dgm:pt modelId="{8B89B45C-CFA2-4912-851B-8AA9D3B11557}">
      <dgm:prSet/>
      <dgm:spPr/>
      <dgm:t>
        <a:bodyPr/>
        <a:lstStyle/>
        <a:p>
          <a:r>
            <a:rPr lang="en-US" b="0" i="0"/>
            <a:t>In the case of social innovations, due to their interest in generating multiple values, the identification of the client and beneficiary is crucial, because, in most of the times, who receives the benefit of the social innovation do not pay for it.</a:t>
          </a:r>
          <a:endParaRPr lang="en-US"/>
        </a:p>
      </dgm:t>
    </dgm:pt>
    <dgm:pt modelId="{CC1E8810-6C48-4F4B-9025-C73091A88A11}" type="parTrans" cxnId="{34C931A9-C1AE-472C-B5F2-8B4466FFB3D4}">
      <dgm:prSet/>
      <dgm:spPr/>
      <dgm:t>
        <a:bodyPr/>
        <a:lstStyle/>
        <a:p>
          <a:endParaRPr lang="en-US"/>
        </a:p>
      </dgm:t>
    </dgm:pt>
    <dgm:pt modelId="{B593A54C-CCBE-4D8E-BEDD-FAF0FB603661}" type="sibTrans" cxnId="{34C931A9-C1AE-472C-B5F2-8B4466FFB3D4}">
      <dgm:prSet/>
      <dgm:spPr/>
      <dgm:t>
        <a:bodyPr/>
        <a:lstStyle/>
        <a:p>
          <a:endParaRPr lang="en-US"/>
        </a:p>
      </dgm:t>
    </dgm:pt>
    <dgm:pt modelId="{75658BC9-973D-4428-B810-90397E163DB2}">
      <dgm:prSet/>
      <dgm:spPr/>
      <dgm:t>
        <a:bodyPr/>
        <a:lstStyle/>
        <a:p>
          <a:r>
            <a:rPr lang="en-US" b="0" i="0"/>
            <a:t>The importance of recognizing and differentiating them is a key to the operation since it defines how the initiative can fulfill its promise of value and at the same time achieve its economic sustainability.</a:t>
          </a:r>
          <a:endParaRPr lang="en-US"/>
        </a:p>
      </dgm:t>
    </dgm:pt>
    <dgm:pt modelId="{CB005988-9534-4915-AE74-A34BC0B8B867}" type="parTrans" cxnId="{4C73E537-C9C0-4723-8E8C-9B4BF32A7DB9}">
      <dgm:prSet/>
      <dgm:spPr/>
      <dgm:t>
        <a:bodyPr/>
        <a:lstStyle/>
        <a:p>
          <a:endParaRPr lang="en-US"/>
        </a:p>
      </dgm:t>
    </dgm:pt>
    <dgm:pt modelId="{1B618C93-DFD4-4A94-A944-2FB5BEFAF5AA}" type="sibTrans" cxnId="{4C73E537-C9C0-4723-8E8C-9B4BF32A7DB9}">
      <dgm:prSet/>
      <dgm:spPr/>
      <dgm:t>
        <a:bodyPr/>
        <a:lstStyle/>
        <a:p>
          <a:endParaRPr lang="en-US"/>
        </a:p>
      </dgm:t>
    </dgm:pt>
    <dgm:pt modelId="{8AED8F83-0B8B-0946-BABB-D3A7E12D98B2}" type="pres">
      <dgm:prSet presAssocID="{261702BE-C376-4B6E-A3D3-778AC35D589D}" presName="outerComposite" presStyleCnt="0">
        <dgm:presLayoutVars>
          <dgm:chMax val="5"/>
          <dgm:dir/>
          <dgm:resizeHandles val="exact"/>
        </dgm:presLayoutVars>
      </dgm:prSet>
      <dgm:spPr/>
    </dgm:pt>
    <dgm:pt modelId="{6D65A55A-197D-5D47-94B4-4CF1F8293E3F}" type="pres">
      <dgm:prSet presAssocID="{261702BE-C376-4B6E-A3D3-778AC35D589D}" presName="dummyMaxCanvas" presStyleCnt="0">
        <dgm:presLayoutVars/>
      </dgm:prSet>
      <dgm:spPr/>
    </dgm:pt>
    <dgm:pt modelId="{9F9320DE-7C7B-6840-8EE6-C5E216CC64DC}" type="pres">
      <dgm:prSet presAssocID="{261702BE-C376-4B6E-A3D3-778AC35D589D}" presName="TwoNodes_1" presStyleLbl="node1" presStyleIdx="0" presStyleCnt="2">
        <dgm:presLayoutVars>
          <dgm:bulletEnabled val="1"/>
        </dgm:presLayoutVars>
      </dgm:prSet>
      <dgm:spPr/>
    </dgm:pt>
    <dgm:pt modelId="{186848F0-8407-8F4D-A31A-C24A98F9F446}" type="pres">
      <dgm:prSet presAssocID="{261702BE-C376-4B6E-A3D3-778AC35D589D}" presName="TwoNodes_2" presStyleLbl="node1" presStyleIdx="1" presStyleCnt="2">
        <dgm:presLayoutVars>
          <dgm:bulletEnabled val="1"/>
        </dgm:presLayoutVars>
      </dgm:prSet>
      <dgm:spPr/>
    </dgm:pt>
    <dgm:pt modelId="{A5CF3B10-0446-7748-ABBA-C6287D96CB73}" type="pres">
      <dgm:prSet presAssocID="{261702BE-C376-4B6E-A3D3-778AC35D589D}" presName="TwoConn_1-2" presStyleLbl="fgAccFollowNode1" presStyleIdx="0" presStyleCnt="1">
        <dgm:presLayoutVars>
          <dgm:bulletEnabled val="1"/>
        </dgm:presLayoutVars>
      </dgm:prSet>
      <dgm:spPr/>
    </dgm:pt>
    <dgm:pt modelId="{82DE85AC-531B-3C47-96C5-52D793F40BA2}" type="pres">
      <dgm:prSet presAssocID="{261702BE-C376-4B6E-A3D3-778AC35D589D}" presName="TwoNodes_1_text" presStyleLbl="node1" presStyleIdx="1" presStyleCnt="2">
        <dgm:presLayoutVars>
          <dgm:bulletEnabled val="1"/>
        </dgm:presLayoutVars>
      </dgm:prSet>
      <dgm:spPr/>
    </dgm:pt>
    <dgm:pt modelId="{ABACF4D2-AF2F-7843-A1FF-6FA2A23EB871}" type="pres">
      <dgm:prSet presAssocID="{261702BE-C376-4B6E-A3D3-778AC35D589D}" presName="TwoNodes_2_text" presStyleLbl="node1" presStyleIdx="1" presStyleCnt="2">
        <dgm:presLayoutVars>
          <dgm:bulletEnabled val="1"/>
        </dgm:presLayoutVars>
      </dgm:prSet>
      <dgm:spPr/>
    </dgm:pt>
  </dgm:ptLst>
  <dgm:cxnLst>
    <dgm:cxn modelId="{0F9B5819-1B31-C849-BAED-A56E270048E6}" type="presOf" srcId="{261702BE-C376-4B6E-A3D3-778AC35D589D}" destId="{8AED8F83-0B8B-0946-BABB-D3A7E12D98B2}" srcOrd="0" destOrd="0" presId="urn:microsoft.com/office/officeart/2005/8/layout/vProcess5"/>
    <dgm:cxn modelId="{430ECD2D-DC8E-0C4D-BF9B-9859E2238405}" type="presOf" srcId="{B593A54C-CCBE-4D8E-BEDD-FAF0FB603661}" destId="{A5CF3B10-0446-7748-ABBA-C6287D96CB73}" srcOrd="0" destOrd="0" presId="urn:microsoft.com/office/officeart/2005/8/layout/vProcess5"/>
    <dgm:cxn modelId="{4C73E537-C9C0-4723-8E8C-9B4BF32A7DB9}" srcId="{261702BE-C376-4B6E-A3D3-778AC35D589D}" destId="{75658BC9-973D-4428-B810-90397E163DB2}" srcOrd="1" destOrd="0" parTransId="{CB005988-9534-4915-AE74-A34BC0B8B867}" sibTransId="{1B618C93-DFD4-4A94-A944-2FB5BEFAF5AA}"/>
    <dgm:cxn modelId="{3D821868-E4E6-914D-8D20-10BEDB44940E}" type="presOf" srcId="{75658BC9-973D-4428-B810-90397E163DB2}" destId="{186848F0-8407-8F4D-A31A-C24A98F9F446}" srcOrd="0" destOrd="0" presId="urn:microsoft.com/office/officeart/2005/8/layout/vProcess5"/>
    <dgm:cxn modelId="{34C931A9-C1AE-472C-B5F2-8B4466FFB3D4}" srcId="{261702BE-C376-4B6E-A3D3-778AC35D589D}" destId="{8B89B45C-CFA2-4912-851B-8AA9D3B11557}" srcOrd="0" destOrd="0" parTransId="{CC1E8810-6C48-4F4B-9025-C73091A88A11}" sibTransId="{B593A54C-CCBE-4D8E-BEDD-FAF0FB603661}"/>
    <dgm:cxn modelId="{C0E161C6-7E62-AE4A-BFED-8C98B324DA34}" type="presOf" srcId="{75658BC9-973D-4428-B810-90397E163DB2}" destId="{ABACF4D2-AF2F-7843-A1FF-6FA2A23EB871}" srcOrd="1" destOrd="0" presId="urn:microsoft.com/office/officeart/2005/8/layout/vProcess5"/>
    <dgm:cxn modelId="{DA03C7CF-EF84-F34B-93F0-340433EB9D1D}" type="presOf" srcId="{8B89B45C-CFA2-4912-851B-8AA9D3B11557}" destId="{9F9320DE-7C7B-6840-8EE6-C5E216CC64DC}" srcOrd="0" destOrd="0" presId="urn:microsoft.com/office/officeart/2005/8/layout/vProcess5"/>
    <dgm:cxn modelId="{8A59F1F2-45BF-4147-A4E2-EC7CB0778B41}" type="presOf" srcId="{8B89B45C-CFA2-4912-851B-8AA9D3B11557}" destId="{82DE85AC-531B-3C47-96C5-52D793F40BA2}" srcOrd="1" destOrd="0" presId="urn:microsoft.com/office/officeart/2005/8/layout/vProcess5"/>
    <dgm:cxn modelId="{76034653-654A-B145-A623-D08ACC74E4A8}" type="presParOf" srcId="{8AED8F83-0B8B-0946-BABB-D3A7E12D98B2}" destId="{6D65A55A-197D-5D47-94B4-4CF1F8293E3F}" srcOrd="0" destOrd="0" presId="urn:microsoft.com/office/officeart/2005/8/layout/vProcess5"/>
    <dgm:cxn modelId="{71E5344E-E471-854A-B957-3C5E76EDCA34}" type="presParOf" srcId="{8AED8F83-0B8B-0946-BABB-D3A7E12D98B2}" destId="{9F9320DE-7C7B-6840-8EE6-C5E216CC64DC}" srcOrd="1" destOrd="0" presId="urn:microsoft.com/office/officeart/2005/8/layout/vProcess5"/>
    <dgm:cxn modelId="{9EBC98EF-8DA8-3446-BAE0-BF4CDE6888EB}" type="presParOf" srcId="{8AED8F83-0B8B-0946-BABB-D3A7E12D98B2}" destId="{186848F0-8407-8F4D-A31A-C24A98F9F446}" srcOrd="2" destOrd="0" presId="urn:microsoft.com/office/officeart/2005/8/layout/vProcess5"/>
    <dgm:cxn modelId="{9A2C8FF5-EBCD-0D45-B877-8A027622B923}" type="presParOf" srcId="{8AED8F83-0B8B-0946-BABB-D3A7E12D98B2}" destId="{A5CF3B10-0446-7748-ABBA-C6287D96CB73}" srcOrd="3" destOrd="0" presId="urn:microsoft.com/office/officeart/2005/8/layout/vProcess5"/>
    <dgm:cxn modelId="{B2428C8E-C9D0-B747-AB73-93DC39BCF204}" type="presParOf" srcId="{8AED8F83-0B8B-0946-BABB-D3A7E12D98B2}" destId="{82DE85AC-531B-3C47-96C5-52D793F40BA2}" srcOrd="4" destOrd="0" presId="urn:microsoft.com/office/officeart/2005/8/layout/vProcess5"/>
    <dgm:cxn modelId="{1E343FDF-24ED-8444-BAC8-4F801572A30A}" type="presParOf" srcId="{8AED8F83-0B8B-0946-BABB-D3A7E12D98B2}" destId="{ABACF4D2-AF2F-7843-A1FF-6FA2A23EB871}" srcOrd="5"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6F6E35F-A00F-41B8-A01A-5F25446D3FC8}"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8028C3C9-C2C3-4B5F-9597-55C5ABB4757B}">
      <dgm:prSet/>
      <dgm:spPr/>
      <dgm:t>
        <a:bodyPr/>
        <a:lstStyle/>
        <a:p>
          <a:r>
            <a:rPr lang="en-US" b="0" i="0"/>
            <a:t>The value proposition should answer the questions: What is our mission? Who is our client/beneficiary? What is it that our client/beneficiary values or needs?</a:t>
          </a:r>
          <a:endParaRPr lang="en-US"/>
        </a:p>
      </dgm:t>
    </dgm:pt>
    <dgm:pt modelId="{32ADE221-95F2-43F6-8627-BBF17BCB7DBC}" type="parTrans" cxnId="{EACBA56C-FB86-4788-BBCD-85B2922A3F11}">
      <dgm:prSet/>
      <dgm:spPr/>
      <dgm:t>
        <a:bodyPr/>
        <a:lstStyle/>
        <a:p>
          <a:endParaRPr lang="en-US"/>
        </a:p>
      </dgm:t>
    </dgm:pt>
    <dgm:pt modelId="{720A58B3-39E4-42DA-B8D7-2CF2F9602D3D}" type="sibTrans" cxnId="{EACBA56C-FB86-4788-BBCD-85B2922A3F11}">
      <dgm:prSet/>
      <dgm:spPr/>
      <dgm:t>
        <a:bodyPr/>
        <a:lstStyle/>
        <a:p>
          <a:endParaRPr lang="en-US"/>
        </a:p>
      </dgm:t>
    </dgm:pt>
    <dgm:pt modelId="{190B241F-8ADE-4446-ABA4-53B0E89BA802}">
      <dgm:prSet/>
      <dgm:spPr/>
      <dgm:t>
        <a:bodyPr/>
        <a:lstStyle/>
        <a:p>
          <a:r>
            <a:rPr lang="en-US" b="0" i="0"/>
            <a:t>Once the initiative is clear to whom it is serving and why it is important for that group or actor, then it must be established how it will be done, that is, what kind of value will be created (economic, social, environmental, or institutional) and how they complement each other</a:t>
          </a:r>
          <a:endParaRPr lang="en-US"/>
        </a:p>
      </dgm:t>
    </dgm:pt>
    <dgm:pt modelId="{D5FAD5EF-73B9-468B-8181-91F345DD5706}" type="parTrans" cxnId="{17AB1B3B-A232-4DF3-95C2-54C080696DC7}">
      <dgm:prSet/>
      <dgm:spPr/>
      <dgm:t>
        <a:bodyPr/>
        <a:lstStyle/>
        <a:p>
          <a:endParaRPr lang="en-US"/>
        </a:p>
      </dgm:t>
    </dgm:pt>
    <dgm:pt modelId="{5FD9F283-9BFC-42C5-BA53-A14235512B13}" type="sibTrans" cxnId="{17AB1B3B-A232-4DF3-95C2-54C080696DC7}">
      <dgm:prSet/>
      <dgm:spPr/>
      <dgm:t>
        <a:bodyPr/>
        <a:lstStyle/>
        <a:p>
          <a:endParaRPr lang="en-US"/>
        </a:p>
      </dgm:t>
    </dgm:pt>
    <dgm:pt modelId="{1C990ECD-10FD-4E2C-A6FA-FF1820D86C50}" type="pres">
      <dgm:prSet presAssocID="{36F6E35F-A00F-41B8-A01A-5F25446D3FC8}" presName="root" presStyleCnt="0">
        <dgm:presLayoutVars>
          <dgm:dir/>
          <dgm:resizeHandles val="exact"/>
        </dgm:presLayoutVars>
      </dgm:prSet>
      <dgm:spPr/>
    </dgm:pt>
    <dgm:pt modelId="{D4C86AC8-F0CF-4382-8211-C563CD9C9649}" type="pres">
      <dgm:prSet presAssocID="{8028C3C9-C2C3-4B5F-9597-55C5ABB4757B}" presName="compNode" presStyleCnt="0"/>
      <dgm:spPr/>
    </dgm:pt>
    <dgm:pt modelId="{1A6180FE-3D09-4BD8-9DD6-C2483476D19E}" type="pres">
      <dgm:prSet presAssocID="{8028C3C9-C2C3-4B5F-9597-55C5ABB4757B}" presName="bgRect" presStyleLbl="bgShp" presStyleIdx="0" presStyleCnt="2"/>
      <dgm:spPr/>
    </dgm:pt>
    <dgm:pt modelId="{A38B5A33-31EF-43D5-865A-6AA4C4BABF38}" type="pres">
      <dgm:prSet presAssocID="{8028C3C9-C2C3-4B5F-9597-55C5ABB4757B}"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Questions"/>
        </a:ext>
      </dgm:extLst>
    </dgm:pt>
    <dgm:pt modelId="{ECE1B141-19CF-490F-8878-FCA3C6579D42}" type="pres">
      <dgm:prSet presAssocID="{8028C3C9-C2C3-4B5F-9597-55C5ABB4757B}" presName="spaceRect" presStyleCnt="0"/>
      <dgm:spPr/>
    </dgm:pt>
    <dgm:pt modelId="{E43F09B9-A91F-460A-86DC-E2DF294E3200}" type="pres">
      <dgm:prSet presAssocID="{8028C3C9-C2C3-4B5F-9597-55C5ABB4757B}" presName="parTx" presStyleLbl="revTx" presStyleIdx="0" presStyleCnt="2">
        <dgm:presLayoutVars>
          <dgm:chMax val="0"/>
          <dgm:chPref val="0"/>
        </dgm:presLayoutVars>
      </dgm:prSet>
      <dgm:spPr/>
    </dgm:pt>
    <dgm:pt modelId="{9DC7280F-2C8D-4318-8F2B-7EDFA5E98D79}" type="pres">
      <dgm:prSet presAssocID="{720A58B3-39E4-42DA-B8D7-2CF2F9602D3D}" presName="sibTrans" presStyleCnt="0"/>
      <dgm:spPr/>
    </dgm:pt>
    <dgm:pt modelId="{EE1FA399-B303-4E99-B4C8-6646E51E22FF}" type="pres">
      <dgm:prSet presAssocID="{190B241F-8ADE-4446-ABA4-53B0E89BA802}" presName="compNode" presStyleCnt="0"/>
      <dgm:spPr/>
    </dgm:pt>
    <dgm:pt modelId="{8FCD2B24-9582-4ED5-9E1C-D9C8FA795342}" type="pres">
      <dgm:prSet presAssocID="{190B241F-8ADE-4446-ABA4-53B0E89BA802}" presName="bgRect" presStyleLbl="bgShp" presStyleIdx="1" presStyleCnt="2"/>
      <dgm:spPr/>
    </dgm:pt>
    <dgm:pt modelId="{4F6773A4-8CBE-4BF6-9945-65C1DAEA1078}" type="pres">
      <dgm:prSet presAssocID="{190B241F-8ADE-4446-ABA4-53B0E89BA802}"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rama"/>
        </a:ext>
      </dgm:extLst>
    </dgm:pt>
    <dgm:pt modelId="{5AAA1A40-1C1B-4F43-9645-96550DE2029A}" type="pres">
      <dgm:prSet presAssocID="{190B241F-8ADE-4446-ABA4-53B0E89BA802}" presName="spaceRect" presStyleCnt="0"/>
      <dgm:spPr/>
    </dgm:pt>
    <dgm:pt modelId="{631E7D00-EC8A-4BA0-9FD5-F0158EF46C52}" type="pres">
      <dgm:prSet presAssocID="{190B241F-8ADE-4446-ABA4-53B0E89BA802}" presName="parTx" presStyleLbl="revTx" presStyleIdx="1" presStyleCnt="2">
        <dgm:presLayoutVars>
          <dgm:chMax val="0"/>
          <dgm:chPref val="0"/>
        </dgm:presLayoutVars>
      </dgm:prSet>
      <dgm:spPr/>
    </dgm:pt>
  </dgm:ptLst>
  <dgm:cxnLst>
    <dgm:cxn modelId="{17AB1B3B-A232-4DF3-95C2-54C080696DC7}" srcId="{36F6E35F-A00F-41B8-A01A-5F25446D3FC8}" destId="{190B241F-8ADE-4446-ABA4-53B0E89BA802}" srcOrd="1" destOrd="0" parTransId="{D5FAD5EF-73B9-468B-8181-91F345DD5706}" sibTransId="{5FD9F283-9BFC-42C5-BA53-A14235512B13}"/>
    <dgm:cxn modelId="{EACBA56C-FB86-4788-BBCD-85B2922A3F11}" srcId="{36F6E35F-A00F-41B8-A01A-5F25446D3FC8}" destId="{8028C3C9-C2C3-4B5F-9597-55C5ABB4757B}" srcOrd="0" destOrd="0" parTransId="{32ADE221-95F2-43F6-8627-BBF17BCB7DBC}" sibTransId="{720A58B3-39E4-42DA-B8D7-2CF2F9602D3D}"/>
    <dgm:cxn modelId="{EE288F9A-F5CC-457D-A53B-AFEF93CEC2E4}" type="presOf" srcId="{190B241F-8ADE-4446-ABA4-53B0E89BA802}" destId="{631E7D00-EC8A-4BA0-9FD5-F0158EF46C52}" srcOrd="0" destOrd="0" presId="urn:microsoft.com/office/officeart/2018/2/layout/IconVerticalSolidList"/>
    <dgm:cxn modelId="{96AB299C-E6F4-4D10-81C3-D359A8F6F16B}" type="presOf" srcId="{8028C3C9-C2C3-4B5F-9597-55C5ABB4757B}" destId="{E43F09B9-A91F-460A-86DC-E2DF294E3200}" srcOrd="0" destOrd="0" presId="urn:microsoft.com/office/officeart/2018/2/layout/IconVerticalSolidList"/>
    <dgm:cxn modelId="{827221AC-F080-49BE-99CF-8F93524FCCA1}" type="presOf" srcId="{36F6E35F-A00F-41B8-A01A-5F25446D3FC8}" destId="{1C990ECD-10FD-4E2C-A6FA-FF1820D86C50}" srcOrd="0" destOrd="0" presId="urn:microsoft.com/office/officeart/2018/2/layout/IconVerticalSolidList"/>
    <dgm:cxn modelId="{A836C490-C081-4579-9395-9E26CC454D59}" type="presParOf" srcId="{1C990ECD-10FD-4E2C-A6FA-FF1820D86C50}" destId="{D4C86AC8-F0CF-4382-8211-C563CD9C9649}" srcOrd="0" destOrd="0" presId="urn:microsoft.com/office/officeart/2018/2/layout/IconVerticalSolidList"/>
    <dgm:cxn modelId="{98305F2A-3806-463E-B8E1-CF2B2AF6297C}" type="presParOf" srcId="{D4C86AC8-F0CF-4382-8211-C563CD9C9649}" destId="{1A6180FE-3D09-4BD8-9DD6-C2483476D19E}" srcOrd="0" destOrd="0" presId="urn:microsoft.com/office/officeart/2018/2/layout/IconVerticalSolidList"/>
    <dgm:cxn modelId="{2D49E999-D2AF-42C2-AEBE-7C1F2E5ED201}" type="presParOf" srcId="{D4C86AC8-F0CF-4382-8211-C563CD9C9649}" destId="{A38B5A33-31EF-43D5-865A-6AA4C4BABF38}" srcOrd="1" destOrd="0" presId="urn:microsoft.com/office/officeart/2018/2/layout/IconVerticalSolidList"/>
    <dgm:cxn modelId="{E9BA61F7-6065-480A-B3DA-EA87EEB42475}" type="presParOf" srcId="{D4C86AC8-F0CF-4382-8211-C563CD9C9649}" destId="{ECE1B141-19CF-490F-8878-FCA3C6579D42}" srcOrd="2" destOrd="0" presId="urn:microsoft.com/office/officeart/2018/2/layout/IconVerticalSolidList"/>
    <dgm:cxn modelId="{89C20334-85C9-4EED-A801-2006319C14B5}" type="presParOf" srcId="{D4C86AC8-F0CF-4382-8211-C563CD9C9649}" destId="{E43F09B9-A91F-460A-86DC-E2DF294E3200}" srcOrd="3" destOrd="0" presId="urn:microsoft.com/office/officeart/2018/2/layout/IconVerticalSolidList"/>
    <dgm:cxn modelId="{A9920F2E-8284-49BF-9CEC-F66A8C1B88D4}" type="presParOf" srcId="{1C990ECD-10FD-4E2C-A6FA-FF1820D86C50}" destId="{9DC7280F-2C8D-4318-8F2B-7EDFA5E98D79}" srcOrd="1" destOrd="0" presId="urn:microsoft.com/office/officeart/2018/2/layout/IconVerticalSolidList"/>
    <dgm:cxn modelId="{84AF897F-F1A9-45A4-AA73-D64A790D60E5}" type="presParOf" srcId="{1C990ECD-10FD-4E2C-A6FA-FF1820D86C50}" destId="{EE1FA399-B303-4E99-B4C8-6646E51E22FF}" srcOrd="2" destOrd="0" presId="urn:microsoft.com/office/officeart/2018/2/layout/IconVerticalSolidList"/>
    <dgm:cxn modelId="{08AF297A-C1D7-4257-A2A2-39E1FDB53F1B}" type="presParOf" srcId="{EE1FA399-B303-4E99-B4C8-6646E51E22FF}" destId="{8FCD2B24-9582-4ED5-9E1C-D9C8FA795342}" srcOrd="0" destOrd="0" presId="urn:microsoft.com/office/officeart/2018/2/layout/IconVerticalSolidList"/>
    <dgm:cxn modelId="{2F2B6C93-C62C-4270-B140-8FB33D235FFF}" type="presParOf" srcId="{EE1FA399-B303-4E99-B4C8-6646E51E22FF}" destId="{4F6773A4-8CBE-4BF6-9945-65C1DAEA1078}" srcOrd="1" destOrd="0" presId="urn:microsoft.com/office/officeart/2018/2/layout/IconVerticalSolidList"/>
    <dgm:cxn modelId="{1BE23671-4DBC-4914-9110-734C1665FC30}" type="presParOf" srcId="{EE1FA399-B303-4E99-B4C8-6646E51E22FF}" destId="{5AAA1A40-1C1B-4F43-9645-96550DE2029A}" srcOrd="2" destOrd="0" presId="urn:microsoft.com/office/officeart/2018/2/layout/IconVerticalSolidList"/>
    <dgm:cxn modelId="{A1EC7EF1-5451-4525-B750-7B6AB4C782DB}" type="presParOf" srcId="{EE1FA399-B303-4E99-B4C8-6646E51E22FF}" destId="{631E7D00-EC8A-4BA0-9FD5-F0158EF46C52}"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B8D0046-2388-9544-B0A7-78B923993B15}" type="doc">
      <dgm:prSet loTypeId="urn:microsoft.com/office/officeart/2005/8/layout/radial6" loCatId="" qsTypeId="urn:microsoft.com/office/officeart/2005/8/quickstyle/simple1" qsCatId="simple" csTypeId="urn:microsoft.com/office/officeart/2005/8/colors/accent1_2" csCatId="accent1" phldr="1"/>
      <dgm:spPr/>
      <dgm:t>
        <a:bodyPr/>
        <a:lstStyle/>
        <a:p>
          <a:endParaRPr lang="en-GB"/>
        </a:p>
      </dgm:t>
    </dgm:pt>
    <dgm:pt modelId="{1DBA6B08-6D37-854B-8DFF-A64BA6117464}">
      <dgm:prSet phldrT="[Text]"/>
      <dgm:spPr/>
      <dgm:t>
        <a:bodyPr/>
        <a:lstStyle/>
        <a:p>
          <a:r>
            <a:rPr lang="en-GB" dirty="0"/>
            <a:t>Value Creation</a:t>
          </a:r>
        </a:p>
      </dgm:t>
    </dgm:pt>
    <dgm:pt modelId="{327C0DEB-6287-874B-A0F9-0DF5B3BDC1E6}" type="parTrans" cxnId="{F4F07FC3-1E5F-834D-8A71-33BC465FF634}">
      <dgm:prSet/>
      <dgm:spPr/>
      <dgm:t>
        <a:bodyPr/>
        <a:lstStyle/>
        <a:p>
          <a:endParaRPr lang="en-GB"/>
        </a:p>
      </dgm:t>
    </dgm:pt>
    <dgm:pt modelId="{75DB0D2E-819F-4B4B-AD4D-DA3F476383E6}" type="sibTrans" cxnId="{F4F07FC3-1E5F-834D-8A71-33BC465FF634}">
      <dgm:prSet/>
      <dgm:spPr/>
      <dgm:t>
        <a:bodyPr/>
        <a:lstStyle/>
        <a:p>
          <a:endParaRPr lang="en-GB"/>
        </a:p>
      </dgm:t>
    </dgm:pt>
    <dgm:pt modelId="{4BC47F6A-ABB5-954C-A511-F604B2DD2F4C}">
      <dgm:prSet phldrT="[Text]"/>
      <dgm:spPr/>
      <dgm:t>
        <a:bodyPr/>
        <a:lstStyle/>
        <a:p>
          <a:r>
            <a:rPr lang="en-GB" dirty="0"/>
            <a:t>Economic Value</a:t>
          </a:r>
        </a:p>
      </dgm:t>
    </dgm:pt>
    <dgm:pt modelId="{971F1EAB-249F-C747-88A3-CC27FC0EE26E}" type="parTrans" cxnId="{25A1D5B7-3367-F744-A08C-47339C4C90AA}">
      <dgm:prSet/>
      <dgm:spPr/>
      <dgm:t>
        <a:bodyPr/>
        <a:lstStyle/>
        <a:p>
          <a:endParaRPr lang="en-GB"/>
        </a:p>
      </dgm:t>
    </dgm:pt>
    <dgm:pt modelId="{5767E2DB-7B5E-624D-B913-99727305A5D4}" type="sibTrans" cxnId="{25A1D5B7-3367-F744-A08C-47339C4C90AA}">
      <dgm:prSet/>
      <dgm:spPr/>
      <dgm:t>
        <a:bodyPr/>
        <a:lstStyle/>
        <a:p>
          <a:endParaRPr lang="en-GB"/>
        </a:p>
      </dgm:t>
    </dgm:pt>
    <dgm:pt modelId="{0539C714-FE55-4C44-B021-4D1BF66F7535}">
      <dgm:prSet phldrT="[Text]"/>
      <dgm:spPr/>
      <dgm:t>
        <a:bodyPr/>
        <a:lstStyle/>
        <a:p>
          <a:r>
            <a:rPr lang="en-GB" dirty="0"/>
            <a:t>Social Value</a:t>
          </a:r>
        </a:p>
      </dgm:t>
    </dgm:pt>
    <dgm:pt modelId="{434AF7CB-DCC4-8943-9F6D-B47C50624BF1}" type="parTrans" cxnId="{C55C6A7A-2DCD-9347-BBAB-9EAE7CE731CE}">
      <dgm:prSet/>
      <dgm:spPr/>
      <dgm:t>
        <a:bodyPr/>
        <a:lstStyle/>
        <a:p>
          <a:endParaRPr lang="en-GB"/>
        </a:p>
      </dgm:t>
    </dgm:pt>
    <dgm:pt modelId="{7CD84C1E-258D-7D4B-8B7D-1A9E8044357B}" type="sibTrans" cxnId="{C55C6A7A-2DCD-9347-BBAB-9EAE7CE731CE}">
      <dgm:prSet/>
      <dgm:spPr/>
      <dgm:t>
        <a:bodyPr/>
        <a:lstStyle/>
        <a:p>
          <a:endParaRPr lang="en-GB"/>
        </a:p>
      </dgm:t>
    </dgm:pt>
    <dgm:pt modelId="{7D4AB220-97C5-B747-9B7D-92B1797E484D}">
      <dgm:prSet phldrT="[Text]"/>
      <dgm:spPr/>
      <dgm:t>
        <a:bodyPr/>
        <a:lstStyle/>
        <a:p>
          <a:r>
            <a:rPr lang="en-GB" dirty="0"/>
            <a:t>Environmental Value</a:t>
          </a:r>
        </a:p>
      </dgm:t>
    </dgm:pt>
    <dgm:pt modelId="{282CE7E0-7755-2B49-A54F-3357E301CF8C}" type="parTrans" cxnId="{F44AA723-27EB-9948-BED3-4FD1DD92AC96}">
      <dgm:prSet/>
      <dgm:spPr/>
      <dgm:t>
        <a:bodyPr/>
        <a:lstStyle/>
        <a:p>
          <a:endParaRPr lang="en-GB"/>
        </a:p>
      </dgm:t>
    </dgm:pt>
    <dgm:pt modelId="{31327F85-0117-1A41-83A4-F6ECFB709481}" type="sibTrans" cxnId="{F44AA723-27EB-9948-BED3-4FD1DD92AC96}">
      <dgm:prSet/>
      <dgm:spPr/>
      <dgm:t>
        <a:bodyPr/>
        <a:lstStyle/>
        <a:p>
          <a:endParaRPr lang="en-GB"/>
        </a:p>
      </dgm:t>
    </dgm:pt>
    <dgm:pt modelId="{45EF186F-E9DE-504A-BDD8-748AC80BB5F5}">
      <dgm:prSet phldrT="[Text]"/>
      <dgm:spPr/>
      <dgm:t>
        <a:bodyPr/>
        <a:lstStyle/>
        <a:p>
          <a:r>
            <a:rPr lang="en-GB" dirty="0"/>
            <a:t>Institutional Value</a:t>
          </a:r>
        </a:p>
      </dgm:t>
    </dgm:pt>
    <dgm:pt modelId="{E4AA7C49-53F1-5946-B66F-5D5A0CC5D6F9}" type="parTrans" cxnId="{C9A753E8-B7D4-9546-88E5-E38FB613D4E7}">
      <dgm:prSet/>
      <dgm:spPr/>
      <dgm:t>
        <a:bodyPr/>
        <a:lstStyle/>
        <a:p>
          <a:endParaRPr lang="en-GB"/>
        </a:p>
      </dgm:t>
    </dgm:pt>
    <dgm:pt modelId="{F4BB2F91-2968-FC4B-9050-84B6BDECB05A}" type="sibTrans" cxnId="{C9A753E8-B7D4-9546-88E5-E38FB613D4E7}">
      <dgm:prSet/>
      <dgm:spPr/>
      <dgm:t>
        <a:bodyPr/>
        <a:lstStyle/>
        <a:p>
          <a:endParaRPr lang="en-GB"/>
        </a:p>
      </dgm:t>
    </dgm:pt>
    <dgm:pt modelId="{AD88ACE3-B54B-E342-B044-6994DC5D76E6}" type="pres">
      <dgm:prSet presAssocID="{1B8D0046-2388-9544-B0A7-78B923993B15}" presName="Name0" presStyleCnt="0">
        <dgm:presLayoutVars>
          <dgm:chMax val="1"/>
          <dgm:dir/>
          <dgm:animLvl val="ctr"/>
          <dgm:resizeHandles val="exact"/>
        </dgm:presLayoutVars>
      </dgm:prSet>
      <dgm:spPr/>
    </dgm:pt>
    <dgm:pt modelId="{977DAF2F-E0E1-7F46-BF57-BDF139022759}" type="pres">
      <dgm:prSet presAssocID="{1DBA6B08-6D37-854B-8DFF-A64BA6117464}" presName="centerShape" presStyleLbl="node0" presStyleIdx="0" presStyleCnt="1"/>
      <dgm:spPr/>
    </dgm:pt>
    <dgm:pt modelId="{3BE75F99-536E-D84E-A614-EB0C6EBA8055}" type="pres">
      <dgm:prSet presAssocID="{4BC47F6A-ABB5-954C-A511-F604B2DD2F4C}" presName="node" presStyleLbl="node1" presStyleIdx="0" presStyleCnt="4">
        <dgm:presLayoutVars>
          <dgm:bulletEnabled val="1"/>
        </dgm:presLayoutVars>
      </dgm:prSet>
      <dgm:spPr/>
    </dgm:pt>
    <dgm:pt modelId="{826FB621-052C-634F-BD6D-605BC92B6AF0}" type="pres">
      <dgm:prSet presAssocID="{4BC47F6A-ABB5-954C-A511-F604B2DD2F4C}" presName="dummy" presStyleCnt="0"/>
      <dgm:spPr/>
    </dgm:pt>
    <dgm:pt modelId="{C9AF9382-F7A8-8A43-8CB7-6D3147311553}" type="pres">
      <dgm:prSet presAssocID="{5767E2DB-7B5E-624D-B913-99727305A5D4}" presName="sibTrans" presStyleLbl="sibTrans2D1" presStyleIdx="0" presStyleCnt="4"/>
      <dgm:spPr/>
    </dgm:pt>
    <dgm:pt modelId="{9131CC12-30F9-9C4D-B9AD-BCF078C55464}" type="pres">
      <dgm:prSet presAssocID="{0539C714-FE55-4C44-B021-4D1BF66F7535}" presName="node" presStyleLbl="node1" presStyleIdx="1" presStyleCnt="4">
        <dgm:presLayoutVars>
          <dgm:bulletEnabled val="1"/>
        </dgm:presLayoutVars>
      </dgm:prSet>
      <dgm:spPr/>
    </dgm:pt>
    <dgm:pt modelId="{A00BED72-6521-DE43-97DE-0B69B013BEBC}" type="pres">
      <dgm:prSet presAssocID="{0539C714-FE55-4C44-B021-4D1BF66F7535}" presName="dummy" presStyleCnt="0"/>
      <dgm:spPr/>
    </dgm:pt>
    <dgm:pt modelId="{8E4D6F48-B268-244F-859F-D6FB72F0BC25}" type="pres">
      <dgm:prSet presAssocID="{7CD84C1E-258D-7D4B-8B7D-1A9E8044357B}" presName="sibTrans" presStyleLbl="sibTrans2D1" presStyleIdx="1" presStyleCnt="4"/>
      <dgm:spPr/>
    </dgm:pt>
    <dgm:pt modelId="{38449E21-AE7B-AA4F-8601-323F658FAA2F}" type="pres">
      <dgm:prSet presAssocID="{7D4AB220-97C5-B747-9B7D-92B1797E484D}" presName="node" presStyleLbl="node1" presStyleIdx="2" presStyleCnt="4">
        <dgm:presLayoutVars>
          <dgm:bulletEnabled val="1"/>
        </dgm:presLayoutVars>
      </dgm:prSet>
      <dgm:spPr/>
    </dgm:pt>
    <dgm:pt modelId="{2FDFC97F-6547-5F47-9B4B-DC5B5B2976F5}" type="pres">
      <dgm:prSet presAssocID="{7D4AB220-97C5-B747-9B7D-92B1797E484D}" presName="dummy" presStyleCnt="0"/>
      <dgm:spPr/>
    </dgm:pt>
    <dgm:pt modelId="{AE540EF0-6EEB-0A46-B1AF-10D96D59E821}" type="pres">
      <dgm:prSet presAssocID="{31327F85-0117-1A41-83A4-F6ECFB709481}" presName="sibTrans" presStyleLbl="sibTrans2D1" presStyleIdx="2" presStyleCnt="4"/>
      <dgm:spPr/>
    </dgm:pt>
    <dgm:pt modelId="{3A0AC7DB-D983-F749-9782-B4B0668BD6BD}" type="pres">
      <dgm:prSet presAssocID="{45EF186F-E9DE-504A-BDD8-748AC80BB5F5}" presName="node" presStyleLbl="node1" presStyleIdx="3" presStyleCnt="4">
        <dgm:presLayoutVars>
          <dgm:bulletEnabled val="1"/>
        </dgm:presLayoutVars>
      </dgm:prSet>
      <dgm:spPr/>
    </dgm:pt>
    <dgm:pt modelId="{A9BC8493-BBA4-1841-A472-AF0029D1E9E3}" type="pres">
      <dgm:prSet presAssocID="{45EF186F-E9DE-504A-BDD8-748AC80BB5F5}" presName="dummy" presStyleCnt="0"/>
      <dgm:spPr/>
    </dgm:pt>
    <dgm:pt modelId="{CAE07A0F-B464-A44A-82C9-C85E34429FDF}" type="pres">
      <dgm:prSet presAssocID="{F4BB2F91-2968-FC4B-9050-84B6BDECB05A}" presName="sibTrans" presStyleLbl="sibTrans2D1" presStyleIdx="3" presStyleCnt="4"/>
      <dgm:spPr/>
    </dgm:pt>
  </dgm:ptLst>
  <dgm:cxnLst>
    <dgm:cxn modelId="{9D064E17-66FF-0146-997D-CB54734CDA2F}" type="presOf" srcId="{F4BB2F91-2968-FC4B-9050-84B6BDECB05A}" destId="{CAE07A0F-B464-A44A-82C9-C85E34429FDF}" srcOrd="0" destOrd="0" presId="urn:microsoft.com/office/officeart/2005/8/layout/radial6"/>
    <dgm:cxn modelId="{F44AA723-27EB-9948-BED3-4FD1DD92AC96}" srcId="{1DBA6B08-6D37-854B-8DFF-A64BA6117464}" destId="{7D4AB220-97C5-B747-9B7D-92B1797E484D}" srcOrd="2" destOrd="0" parTransId="{282CE7E0-7755-2B49-A54F-3357E301CF8C}" sibTransId="{31327F85-0117-1A41-83A4-F6ECFB709481}"/>
    <dgm:cxn modelId="{693F002A-9089-CA4D-AB42-39FB66E20327}" type="presOf" srcId="{31327F85-0117-1A41-83A4-F6ECFB709481}" destId="{AE540EF0-6EEB-0A46-B1AF-10D96D59E821}" srcOrd="0" destOrd="0" presId="urn:microsoft.com/office/officeart/2005/8/layout/radial6"/>
    <dgm:cxn modelId="{B9190042-42C7-C34C-A8AF-BBF53F2E30DF}" type="presOf" srcId="{0539C714-FE55-4C44-B021-4D1BF66F7535}" destId="{9131CC12-30F9-9C4D-B9AD-BCF078C55464}" srcOrd="0" destOrd="0" presId="urn:microsoft.com/office/officeart/2005/8/layout/radial6"/>
    <dgm:cxn modelId="{15FA556E-34F0-9344-BC72-E8C24BA7AEF0}" type="presOf" srcId="{7CD84C1E-258D-7D4B-8B7D-1A9E8044357B}" destId="{8E4D6F48-B268-244F-859F-D6FB72F0BC25}" srcOrd="0" destOrd="0" presId="urn:microsoft.com/office/officeart/2005/8/layout/radial6"/>
    <dgm:cxn modelId="{2D143376-4F6E-6F43-B574-1842346C1E3A}" type="presOf" srcId="{45EF186F-E9DE-504A-BDD8-748AC80BB5F5}" destId="{3A0AC7DB-D983-F749-9782-B4B0668BD6BD}" srcOrd="0" destOrd="0" presId="urn:microsoft.com/office/officeart/2005/8/layout/radial6"/>
    <dgm:cxn modelId="{C55C6A7A-2DCD-9347-BBAB-9EAE7CE731CE}" srcId="{1DBA6B08-6D37-854B-8DFF-A64BA6117464}" destId="{0539C714-FE55-4C44-B021-4D1BF66F7535}" srcOrd="1" destOrd="0" parTransId="{434AF7CB-DCC4-8943-9F6D-B47C50624BF1}" sibTransId="{7CD84C1E-258D-7D4B-8B7D-1A9E8044357B}"/>
    <dgm:cxn modelId="{777444A4-F57B-524A-B4AD-1397848B1436}" type="presOf" srcId="{7D4AB220-97C5-B747-9B7D-92B1797E484D}" destId="{38449E21-AE7B-AA4F-8601-323F658FAA2F}" srcOrd="0" destOrd="0" presId="urn:microsoft.com/office/officeart/2005/8/layout/radial6"/>
    <dgm:cxn modelId="{88005BA7-1692-0541-A5D9-41429638DAA0}" type="presOf" srcId="{1DBA6B08-6D37-854B-8DFF-A64BA6117464}" destId="{977DAF2F-E0E1-7F46-BF57-BDF139022759}" srcOrd="0" destOrd="0" presId="urn:microsoft.com/office/officeart/2005/8/layout/radial6"/>
    <dgm:cxn modelId="{25A1D5B7-3367-F744-A08C-47339C4C90AA}" srcId="{1DBA6B08-6D37-854B-8DFF-A64BA6117464}" destId="{4BC47F6A-ABB5-954C-A511-F604B2DD2F4C}" srcOrd="0" destOrd="0" parTransId="{971F1EAB-249F-C747-88A3-CC27FC0EE26E}" sibTransId="{5767E2DB-7B5E-624D-B913-99727305A5D4}"/>
    <dgm:cxn modelId="{F4F07FC3-1E5F-834D-8A71-33BC465FF634}" srcId="{1B8D0046-2388-9544-B0A7-78B923993B15}" destId="{1DBA6B08-6D37-854B-8DFF-A64BA6117464}" srcOrd="0" destOrd="0" parTransId="{327C0DEB-6287-874B-A0F9-0DF5B3BDC1E6}" sibTransId="{75DB0D2E-819F-4B4B-AD4D-DA3F476383E6}"/>
    <dgm:cxn modelId="{C9A753E8-B7D4-9546-88E5-E38FB613D4E7}" srcId="{1DBA6B08-6D37-854B-8DFF-A64BA6117464}" destId="{45EF186F-E9DE-504A-BDD8-748AC80BB5F5}" srcOrd="3" destOrd="0" parTransId="{E4AA7C49-53F1-5946-B66F-5D5A0CC5D6F9}" sibTransId="{F4BB2F91-2968-FC4B-9050-84B6BDECB05A}"/>
    <dgm:cxn modelId="{AADC00EB-AF0A-BF4B-BF62-9B95478B8A8B}" type="presOf" srcId="{4BC47F6A-ABB5-954C-A511-F604B2DD2F4C}" destId="{3BE75F99-536E-D84E-A614-EB0C6EBA8055}" srcOrd="0" destOrd="0" presId="urn:microsoft.com/office/officeart/2005/8/layout/radial6"/>
    <dgm:cxn modelId="{82928AF7-7EC1-0948-8407-9BD03DB676B6}" type="presOf" srcId="{1B8D0046-2388-9544-B0A7-78B923993B15}" destId="{AD88ACE3-B54B-E342-B044-6994DC5D76E6}" srcOrd="0" destOrd="0" presId="urn:microsoft.com/office/officeart/2005/8/layout/radial6"/>
    <dgm:cxn modelId="{1BFBDCFA-AFEE-F040-BDAE-491ED0F577F4}" type="presOf" srcId="{5767E2DB-7B5E-624D-B913-99727305A5D4}" destId="{C9AF9382-F7A8-8A43-8CB7-6D3147311553}" srcOrd="0" destOrd="0" presId="urn:microsoft.com/office/officeart/2005/8/layout/radial6"/>
    <dgm:cxn modelId="{70172203-43C7-224C-A100-58FAC6D914C7}" type="presParOf" srcId="{AD88ACE3-B54B-E342-B044-6994DC5D76E6}" destId="{977DAF2F-E0E1-7F46-BF57-BDF139022759}" srcOrd="0" destOrd="0" presId="urn:microsoft.com/office/officeart/2005/8/layout/radial6"/>
    <dgm:cxn modelId="{5AF80A7A-3E26-6F4E-803F-F3E2482D11BE}" type="presParOf" srcId="{AD88ACE3-B54B-E342-B044-6994DC5D76E6}" destId="{3BE75F99-536E-D84E-A614-EB0C6EBA8055}" srcOrd="1" destOrd="0" presId="urn:microsoft.com/office/officeart/2005/8/layout/radial6"/>
    <dgm:cxn modelId="{4330109C-59B0-6D47-9039-F887270E4DAE}" type="presParOf" srcId="{AD88ACE3-B54B-E342-B044-6994DC5D76E6}" destId="{826FB621-052C-634F-BD6D-605BC92B6AF0}" srcOrd="2" destOrd="0" presId="urn:microsoft.com/office/officeart/2005/8/layout/radial6"/>
    <dgm:cxn modelId="{CFF7D2DE-0832-734D-9818-24A17680C8ED}" type="presParOf" srcId="{AD88ACE3-B54B-E342-B044-6994DC5D76E6}" destId="{C9AF9382-F7A8-8A43-8CB7-6D3147311553}" srcOrd="3" destOrd="0" presId="urn:microsoft.com/office/officeart/2005/8/layout/radial6"/>
    <dgm:cxn modelId="{A9360B5B-B508-D245-9536-F4AAF7736AE0}" type="presParOf" srcId="{AD88ACE3-B54B-E342-B044-6994DC5D76E6}" destId="{9131CC12-30F9-9C4D-B9AD-BCF078C55464}" srcOrd="4" destOrd="0" presId="urn:microsoft.com/office/officeart/2005/8/layout/radial6"/>
    <dgm:cxn modelId="{8009D5A6-05A6-F541-B093-629ED4EA01D6}" type="presParOf" srcId="{AD88ACE3-B54B-E342-B044-6994DC5D76E6}" destId="{A00BED72-6521-DE43-97DE-0B69B013BEBC}" srcOrd="5" destOrd="0" presId="urn:microsoft.com/office/officeart/2005/8/layout/radial6"/>
    <dgm:cxn modelId="{BB4DCC7B-80F5-014A-94D6-DB4C7C62A79B}" type="presParOf" srcId="{AD88ACE3-B54B-E342-B044-6994DC5D76E6}" destId="{8E4D6F48-B268-244F-859F-D6FB72F0BC25}" srcOrd="6" destOrd="0" presId="urn:microsoft.com/office/officeart/2005/8/layout/radial6"/>
    <dgm:cxn modelId="{AA847017-D659-BC46-B25C-3BC09A7BC1CF}" type="presParOf" srcId="{AD88ACE3-B54B-E342-B044-6994DC5D76E6}" destId="{38449E21-AE7B-AA4F-8601-323F658FAA2F}" srcOrd="7" destOrd="0" presId="urn:microsoft.com/office/officeart/2005/8/layout/radial6"/>
    <dgm:cxn modelId="{2735EB61-E8EB-8D49-AC50-D984168BC911}" type="presParOf" srcId="{AD88ACE3-B54B-E342-B044-6994DC5D76E6}" destId="{2FDFC97F-6547-5F47-9B4B-DC5B5B2976F5}" srcOrd="8" destOrd="0" presId="urn:microsoft.com/office/officeart/2005/8/layout/radial6"/>
    <dgm:cxn modelId="{7BED4A4F-2903-E940-91B5-1C3A61850A46}" type="presParOf" srcId="{AD88ACE3-B54B-E342-B044-6994DC5D76E6}" destId="{AE540EF0-6EEB-0A46-B1AF-10D96D59E821}" srcOrd="9" destOrd="0" presId="urn:microsoft.com/office/officeart/2005/8/layout/radial6"/>
    <dgm:cxn modelId="{8E1B980C-4DF1-0B40-9CE6-5F62F52AE4F0}" type="presParOf" srcId="{AD88ACE3-B54B-E342-B044-6994DC5D76E6}" destId="{3A0AC7DB-D983-F749-9782-B4B0668BD6BD}" srcOrd="10" destOrd="0" presId="urn:microsoft.com/office/officeart/2005/8/layout/radial6"/>
    <dgm:cxn modelId="{47F85D6E-CDDD-2C40-A79A-009594145161}" type="presParOf" srcId="{AD88ACE3-B54B-E342-B044-6994DC5D76E6}" destId="{A9BC8493-BBA4-1841-A472-AF0029D1E9E3}" srcOrd="11" destOrd="0" presId="urn:microsoft.com/office/officeart/2005/8/layout/radial6"/>
    <dgm:cxn modelId="{FFE6ACF2-926F-DE47-AEC3-54F2B1545170}" type="presParOf" srcId="{AD88ACE3-B54B-E342-B044-6994DC5D76E6}" destId="{CAE07A0F-B464-A44A-82C9-C85E34429FDF}" srcOrd="12"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FB286A9-6420-4F83-B0BE-2FC84D25D45F}" type="doc">
      <dgm:prSet loTypeId="urn:microsoft.com/office/officeart/2005/8/layout/vProcess5" loCatId="process" qsTypeId="urn:microsoft.com/office/officeart/2005/8/quickstyle/simple1" qsCatId="simple" csTypeId="urn:microsoft.com/office/officeart/2005/8/colors/accent1_2" csCatId="accent1"/>
      <dgm:spPr/>
      <dgm:t>
        <a:bodyPr/>
        <a:lstStyle/>
        <a:p>
          <a:endParaRPr lang="en-US"/>
        </a:p>
      </dgm:t>
    </dgm:pt>
    <dgm:pt modelId="{4E51C4CA-73EF-4BEA-ABB1-A231DD9A5643}">
      <dgm:prSet/>
      <dgm:spPr/>
      <dgm:t>
        <a:bodyPr/>
        <a:lstStyle/>
        <a:p>
          <a:r>
            <a:rPr lang="en-US" b="0" i="0"/>
            <a:t>The environmental value, as well as the social value, is difficult to conceptualize, mainly because its impact may not be directly related to a specific group on which the change in their living conditions can be evaluated in a short period; instead, it is developed on a medium- and long-term perspective. Its capture is at a system level.</a:t>
          </a:r>
          <a:endParaRPr lang="en-US"/>
        </a:p>
      </dgm:t>
    </dgm:pt>
    <dgm:pt modelId="{B5AD958C-6693-424E-A1D2-7BE402A4CA37}" type="parTrans" cxnId="{A102F824-D8BC-4859-B0F8-A05279538427}">
      <dgm:prSet/>
      <dgm:spPr/>
      <dgm:t>
        <a:bodyPr/>
        <a:lstStyle/>
        <a:p>
          <a:endParaRPr lang="en-US"/>
        </a:p>
      </dgm:t>
    </dgm:pt>
    <dgm:pt modelId="{95D0F5FB-88EE-4282-A22C-1E7C159B09D5}" type="sibTrans" cxnId="{A102F824-D8BC-4859-B0F8-A05279538427}">
      <dgm:prSet/>
      <dgm:spPr/>
      <dgm:t>
        <a:bodyPr/>
        <a:lstStyle/>
        <a:p>
          <a:endParaRPr lang="en-US"/>
        </a:p>
      </dgm:t>
    </dgm:pt>
    <dgm:pt modelId="{536D5B03-589D-4F03-95E5-22E6C5607E5D}">
      <dgm:prSet/>
      <dgm:spPr/>
      <dgm:t>
        <a:bodyPr/>
        <a:lstStyle/>
        <a:p>
          <a:r>
            <a:rPr lang="en-US" b="0" i="0"/>
            <a:t>Therefore, its generation must take a view of multiple actors and not only those who implement social innovation.</a:t>
          </a:r>
          <a:endParaRPr lang="en-US"/>
        </a:p>
      </dgm:t>
    </dgm:pt>
    <dgm:pt modelId="{9F9EA961-7794-47B2-B3AE-10911480E7FE}" type="parTrans" cxnId="{3EE70A66-48B6-468D-8927-F424413F0EEA}">
      <dgm:prSet/>
      <dgm:spPr/>
      <dgm:t>
        <a:bodyPr/>
        <a:lstStyle/>
        <a:p>
          <a:endParaRPr lang="en-US"/>
        </a:p>
      </dgm:t>
    </dgm:pt>
    <dgm:pt modelId="{B0E00778-20FC-47F9-A629-938F4CEB6D60}" type="sibTrans" cxnId="{3EE70A66-48B6-468D-8927-F424413F0EEA}">
      <dgm:prSet/>
      <dgm:spPr/>
      <dgm:t>
        <a:bodyPr/>
        <a:lstStyle/>
        <a:p>
          <a:endParaRPr lang="en-US"/>
        </a:p>
      </dgm:t>
    </dgm:pt>
    <dgm:pt modelId="{5B27CC50-14FC-443E-B474-C0F56D53E46E}">
      <dgm:prSet/>
      <dgm:spPr/>
      <dgm:t>
        <a:bodyPr/>
        <a:lstStyle/>
        <a:p>
          <a:r>
            <a:rPr lang="en-US" b="0" i="0"/>
            <a:t>The environmental value is the result of the set of actions that, carried out from a systemic perspective, manage to increase or preserve, in a more efficient way, the environmental conditions, the natural capital, and the ecosystem of a given territory.</a:t>
          </a:r>
          <a:endParaRPr lang="en-US"/>
        </a:p>
      </dgm:t>
    </dgm:pt>
    <dgm:pt modelId="{A6767896-1257-4003-A0CC-FB881EAF4D49}" type="parTrans" cxnId="{940620B0-BFF7-4049-B2E5-3106BFBDB96F}">
      <dgm:prSet/>
      <dgm:spPr/>
      <dgm:t>
        <a:bodyPr/>
        <a:lstStyle/>
        <a:p>
          <a:endParaRPr lang="en-US"/>
        </a:p>
      </dgm:t>
    </dgm:pt>
    <dgm:pt modelId="{8C0BDAE0-2305-412E-A2D3-E4AA79C5F187}" type="sibTrans" cxnId="{940620B0-BFF7-4049-B2E5-3106BFBDB96F}">
      <dgm:prSet/>
      <dgm:spPr/>
      <dgm:t>
        <a:bodyPr/>
        <a:lstStyle/>
        <a:p>
          <a:endParaRPr lang="en-US"/>
        </a:p>
      </dgm:t>
    </dgm:pt>
    <dgm:pt modelId="{54269365-EC7B-494B-A225-ECA36D4F72DC}" type="pres">
      <dgm:prSet presAssocID="{2FB286A9-6420-4F83-B0BE-2FC84D25D45F}" presName="outerComposite" presStyleCnt="0">
        <dgm:presLayoutVars>
          <dgm:chMax val="5"/>
          <dgm:dir/>
          <dgm:resizeHandles val="exact"/>
        </dgm:presLayoutVars>
      </dgm:prSet>
      <dgm:spPr/>
    </dgm:pt>
    <dgm:pt modelId="{974A6342-984E-EF45-B81C-3A2122A6077F}" type="pres">
      <dgm:prSet presAssocID="{2FB286A9-6420-4F83-B0BE-2FC84D25D45F}" presName="dummyMaxCanvas" presStyleCnt="0">
        <dgm:presLayoutVars/>
      </dgm:prSet>
      <dgm:spPr/>
    </dgm:pt>
    <dgm:pt modelId="{3F81B413-C266-1D4A-9962-307A21C65485}" type="pres">
      <dgm:prSet presAssocID="{2FB286A9-6420-4F83-B0BE-2FC84D25D45F}" presName="ThreeNodes_1" presStyleLbl="node1" presStyleIdx="0" presStyleCnt="3">
        <dgm:presLayoutVars>
          <dgm:bulletEnabled val="1"/>
        </dgm:presLayoutVars>
      </dgm:prSet>
      <dgm:spPr/>
    </dgm:pt>
    <dgm:pt modelId="{70A1F7AC-8B5B-0743-B38B-7B444D76EE44}" type="pres">
      <dgm:prSet presAssocID="{2FB286A9-6420-4F83-B0BE-2FC84D25D45F}" presName="ThreeNodes_2" presStyleLbl="node1" presStyleIdx="1" presStyleCnt="3">
        <dgm:presLayoutVars>
          <dgm:bulletEnabled val="1"/>
        </dgm:presLayoutVars>
      </dgm:prSet>
      <dgm:spPr/>
    </dgm:pt>
    <dgm:pt modelId="{C58960DB-17D9-7349-8B45-FE41F58B0C0E}" type="pres">
      <dgm:prSet presAssocID="{2FB286A9-6420-4F83-B0BE-2FC84D25D45F}" presName="ThreeNodes_3" presStyleLbl="node1" presStyleIdx="2" presStyleCnt="3">
        <dgm:presLayoutVars>
          <dgm:bulletEnabled val="1"/>
        </dgm:presLayoutVars>
      </dgm:prSet>
      <dgm:spPr/>
    </dgm:pt>
    <dgm:pt modelId="{27C4C1F9-F4B8-C94D-B046-1FA1F2814BE0}" type="pres">
      <dgm:prSet presAssocID="{2FB286A9-6420-4F83-B0BE-2FC84D25D45F}" presName="ThreeConn_1-2" presStyleLbl="fgAccFollowNode1" presStyleIdx="0" presStyleCnt="2">
        <dgm:presLayoutVars>
          <dgm:bulletEnabled val="1"/>
        </dgm:presLayoutVars>
      </dgm:prSet>
      <dgm:spPr/>
    </dgm:pt>
    <dgm:pt modelId="{31EA87D0-E530-5244-B24D-72A2E2D2AD84}" type="pres">
      <dgm:prSet presAssocID="{2FB286A9-6420-4F83-B0BE-2FC84D25D45F}" presName="ThreeConn_2-3" presStyleLbl="fgAccFollowNode1" presStyleIdx="1" presStyleCnt="2">
        <dgm:presLayoutVars>
          <dgm:bulletEnabled val="1"/>
        </dgm:presLayoutVars>
      </dgm:prSet>
      <dgm:spPr/>
    </dgm:pt>
    <dgm:pt modelId="{C3C1E4D2-4E28-9746-A16B-F60D75FAE886}" type="pres">
      <dgm:prSet presAssocID="{2FB286A9-6420-4F83-B0BE-2FC84D25D45F}" presName="ThreeNodes_1_text" presStyleLbl="node1" presStyleIdx="2" presStyleCnt="3">
        <dgm:presLayoutVars>
          <dgm:bulletEnabled val="1"/>
        </dgm:presLayoutVars>
      </dgm:prSet>
      <dgm:spPr/>
    </dgm:pt>
    <dgm:pt modelId="{0846D4E3-E3E8-794B-86C0-0C4D23B9F773}" type="pres">
      <dgm:prSet presAssocID="{2FB286A9-6420-4F83-B0BE-2FC84D25D45F}" presName="ThreeNodes_2_text" presStyleLbl="node1" presStyleIdx="2" presStyleCnt="3">
        <dgm:presLayoutVars>
          <dgm:bulletEnabled val="1"/>
        </dgm:presLayoutVars>
      </dgm:prSet>
      <dgm:spPr/>
    </dgm:pt>
    <dgm:pt modelId="{EDAA7395-19FD-6048-8616-C9BF03722170}" type="pres">
      <dgm:prSet presAssocID="{2FB286A9-6420-4F83-B0BE-2FC84D25D45F}" presName="ThreeNodes_3_text" presStyleLbl="node1" presStyleIdx="2" presStyleCnt="3">
        <dgm:presLayoutVars>
          <dgm:bulletEnabled val="1"/>
        </dgm:presLayoutVars>
      </dgm:prSet>
      <dgm:spPr/>
    </dgm:pt>
  </dgm:ptLst>
  <dgm:cxnLst>
    <dgm:cxn modelId="{FAAB1E02-6841-A44C-9156-508618FFC6B7}" type="presOf" srcId="{95D0F5FB-88EE-4282-A22C-1E7C159B09D5}" destId="{27C4C1F9-F4B8-C94D-B046-1FA1F2814BE0}" srcOrd="0" destOrd="0" presId="urn:microsoft.com/office/officeart/2005/8/layout/vProcess5"/>
    <dgm:cxn modelId="{A102F824-D8BC-4859-B0F8-A05279538427}" srcId="{2FB286A9-6420-4F83-B0BE-2FC84D25D45F}" destId="{4E51C4CA-73EF-4BEA-ABB1-A231DD9A5643}" srcOrd="0" destOrd="0" parTransId="{B5AD958C-6693-424E-A1D2-7BE402A4CA37}" sibTransId="{95D0F5FB-88EE-4282-A22C-1E7C159B09D5}"/>
    <dgm:cxn modelId="{B50E6A3B-FE87-5D4C-9F1B-980B84F9610B}" type="presOf" srcId="{B0E00778-20FC-47F9-A629-938F4CEB6D60}" destId="{31EA87D0-E530-5244-B24D-72A2E2D2AD84}" srcOrd="0" destOrd="0" presId="urn:microsoft.com/office/officeart/2005/8/layout/vProcess5"/>
    <dgm:cxn modelId="{236AF53C-6B54-694F-81D8-6B288DE3E3B1}" type="presOf" srcId="{536D5B03-589D-4F03-95E5-22E6C5607E5D}" destId="{70A1F7AC-8B5B-0743-B38B-7B444D76EE44}" srcOrd="0" destOrd="0" presId="urn:microsoft.com/office/officeart/2005/8/layout/vProcess5"/>
    <dgm:cxn modelId="{2D8E4852-166E-4942-9F5B-EA99982B2D1F}" type="presOf" srcId="{4E51C4CA-73EF-4BEA-ABB1-A231DD9A5643}" destId="{3F81B413-C266-1D4A-9962-307A21C65485}" srcOrd="0" destOrd="0" presId="urn:microsoft.com/office/officeart/2005/8/layout/vProcess5"/>
    <dgm:cxn modelId="{1809C15C-2AAD-3346-A75D-69E7E040C0BF}" type="presOf" srcId="{5B27CC50-14FC-443E-B474-C0F56D53E46E}" destId="{C58960DB-17D9-7349-8B45-FE41F58B0C0E}" srcOrd="0" destOrd="0" presId="urn:microsoft.com/office/officeart/2005/8/layout/vProcess5"/>
    <dgm:cxn modelId="{3B94C263-5B27-F14C-AC2D-F7DB88C53514}" type="presOf" srcId="{2FB286A9-6420-4F83-B0BE-2FC84D25D45F}" destId="{54269365-EC7B-494B-A225-ECA36D4F72DC}" srcOrd="0" destOrd="0" presId="urn:microsoft.com/office/officeart/2005/8/layout/vProcess5"/>
    <dgm:cxn modelId="{3EE70A66-48B6-468D-8927-F424413F0EEA}" srcId="{2FB286A9-6420-4F83-B0BE-2FC84D25D45F}" destId="{536D5B03-589D-4F03-95E5-22E6C5607E5D}" srcOrd="1" destOrd="0" parTransId="{9F9EA961-7794-47B2-B3AE-10911480E7FE}" sibTransId="{B0E00778-20FC-47F9-A629-938F4CEB6D60}"/>
    <dgm:cxn modelId="{DB7EC467-51BC-8045-A41E-06C5E6CE11C4}" type="presOf" srcId="{5B27CC50-14FC-443E-B474-C0F56D53E46E}" destId="{EDAA7395-19FD-6048-8616-C9BF03722170}" srcOrd="1" destOrd="0" presId="urn:microsoft.com/office/officeart/2005/8/layout/vProcess5"/>
    <dgm:cxn modelId="{161E2CA1-566B-004B-A69F-DE75D3A6B12A}" type="presOf" srcId="{4E51C4CA-73EF-4BEA-ABB1-A231DD9A5643}" destId="{C3C1E4D2-4E28-9746-A16B-F60D75FAE886}" srcOrd="1" destOrd="0" presId="urn:microsoft.com/office/officeart/2005/8/layout/vProcess5"/>
    <dgm:cxn modelId="{940620B0-BFF7-4049-B2E5-3106BFBDB96F}" srcId="{2FB286A9-6420-4F83-B0BE-2FC84D25D45F}" destId="{5B27CC50-14FC-443E-B474-C0F56D53E46E}" srcOrd="2" destOrd="0" parTransId="{A6767896-1257-4003-A0CC-FB881EAF4D49}" sibTransId="{8C0BDAE0-2305-412E-A2D3-E4AA79C5F187}"/>
    <dgm:cxn modelId="{530539EE-786A-9F44-BA7B-149071D2F7D1}" type="presOf" srcId="{536D5B03-589D-4F03-95E5-22E6C5607E5D}" destId="{0846D4E3-E3E8-794B-86C0-0C4D23B9F773}" srcOrd="1" destOrd="0" presId="urn:microsoft.com/office/officeart/2005/8/layout/vProcess5"/>
    <dgm:cxn modelId="{62915612-D44D-5546-B64C-3D7794C7965D}" type="presParOf" srcId="{54269365-EC7B-494B-A225-ECA36D4F72DC}" destId="{974A6342-984E-EF45-B81C-3A2122A6077F}" srcOrd="0" destOrd="0" presId="urn:microsoft.com/office/officeart/2005/8/layout/vProcess5"/>
    <dgm:cxn modelId="{8520190A-85EA-FF4A-A01A-11BA94B9FACE}" type="presParOf" srcId="{54269365-EC7B-494B-A225-ECA36D4F72DC}" destId="{3F81B413-C266-1D4A-9962-307A21C65485}" srcOrd="1" destOrd="0" presId="urn:microsoft.com/office/officeart/2005/8/layout/vProcess5"/>
    <dgm:cxn modelId="{CF6193AB-C992-7149-9453-BAE1C0ABA06C}" type="presParOf" srcId="{54269365-EC7B-494B-A225-ECA36D4F72DC}" destId="{70A1F7AC-8B5B-0743-B38B-7B444D76EE44}" srcOrd="2" destOrd="0" presId="urn:microsoft.com/office/officeart/2005/8/layout/vProcess5"/>
    <dgm:cxn modelId="{98C2E223-E979-5241-B2F9-E85B57944310}" type="presParOf" srcId="{54269365-EC7B-494B-A225-ECA36D4F72DC}" destId="{C58960DB-17D9-7349-8B45-FE41F58B0C0E}" srcOrd="3" destOrd="0" presId="urn:microsoft.com/office/officeart/2005/8/layout/vProcess5"/>
    <dgm:cxn modelId="{1F17CE56-09EC-7A45-9C16-73859071C490}" type="presParOf" srcId="{54269365-EC7B-494B-A225-ECA36D4F72DC}" destId="{27C4C1F9-F4B8-C94D-B046-1FA1F2814BE0}" srcOrd="4" destOrd="0" presId="urn:microsoft.com/office/officeart/2005/8/layout/vProcess5"/>
    <dgm:cxn modelId="{12F600F5-AEF8-1E40-A346-B10988678401}" type="presParOf" srcId="{54269365-EC7B-494B-A225-ECA36D4F72DC}" destId="{31EA87D0-E530-5244-B24D-72A2E2D2AD84}" srcOrd="5" destOrd="0" presId="urn:microsoft.com/office/officeart/2005/8/layout/vProcess5"/>
    <dgm:cxn modelId="{46D63A0A-BFFB-5643-8BDA-8C9DD480ECFF}" type="presParOf" srcId="{54269365-EC7B-494B-A225-ECA36D4F72DC}" destId="{C3C1E4D2-4E28-9746-A16B-F60D75FAE886}" srcOrd="6" destOrd="0" presId="urn:microsoft.com/office/officeart/2005/8/layout/vProcess5"/>
    <dgm:cxn modelId="{438FFF0D-9DE1-104C-82A3-723F7BCE0395}" type="presParOf" srcId="{54269365-EC7B-494B-A225-ECA36D4F72DC}" destId="{0846D4E3-E3E8-794B-86C0-0C4D23B9F773}" srcOrd="7" destOrd="0" presId="urn:microsoft.com/office/officeart/2005/8/layout/vProcess5"/>
    <dgm:cxn modelId="{322D2960-8ED8-8B4B-BEF9-602F8681CA38}" type="presParOf" srcId="{54269365-EC7B-494B-A225-ECA36D4F72DC}" destId="{EDAA7395-19FD-6048-8616-C9BF03722170}"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80E2FD5-00AA-4D18-B62E-ADE87EECC9C5}"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0C8BCAB6-A49E-4DAB-B7B4-57655D8AD967}">
      <dgm:prSet/>
      <dgm:spPr/>
      <dgm:t>
        <a:bodyPr/>
        <a:lstStyle/>
        <a:p>
          <a:r>
            <a:rPr lang="en-US"/>
            <a:t>This type of value is a critical element in the constitution, strengthening, and sustainability of social innovations. </a:t>
          </a:r>
        </a:p>
      </dgm:t>
    </dgm:pt>
    <dgm:pt modelId="{4D291ABF-6981-4D02-85F1-343D42668B93}" type="parTrans" cxnId="{27D06438-5C75-43F9-B173-F6C751AAFE28}">
      <dgm:prSet/>
      <dgm:spPr/>
      <dgm:t>
        <a:bodyPr/>
        <a:lstStyle/>
        <a:p>
          <a:endParaRPr lang="en-US"/>
        </a:p>
      </dgm:t>
    </dgm:pt>
    <dgm:pt modelId="{A18E6F6F-2F2B-443D-A7DB-16E4DF55E970}" type="sibTrans" cxnId="{27D06438-5C75-43F9-B173-F6C751AAFE28}">
      <dgm:prSet/>
      <dgm:spPr/>
      <dgm:t>
        <a:bodyPr/>
        <a:lstStyle/>
        <a:p>
          <a:endParaRPr lang="en-US"/>
        </a:p>
      </dgm:t>
    </dgm:pt>
    <dgm:pt modelId="{2EAA39AE-BB78-48AF-8776-138DD5F10D18}">
      <dgm:prSet/>
      <dgm:spPr/>
      <dgm:t>
        <a:bodyPr/>
        <a:lstStyle/>
        <a:p>
          <a:r>
            <a:rPr lang="en-US"/>
            <a:t>This value recognizes the importance of generating institutional conditions so that the generation of any value, especially social one, can be maintained over time, even when social innovation is no longer present.</a:t>
          </a:r>
        </a:p>
      </dgm:t>
    </dgm:pt>
    <dgm:pt modelId="{5CD61CD3-2773-4496-9FC6-01AC953085E7}" type="parTrans" cxnId="{538D953D-7A99-44EA-B543-7A49FCC576D2}">
      <dgm:prSet/>
      <dgm:spPr/>
      <dgm:t>
        <a:bodyPr/>
        <a:lstStyle/>
        <a:p>
          <a:endParaRPr lang="en-US"/>
        </a:p>
      </dgm:t>
    </dgm:pt>
    <dgm:pt modelId="{41D03237-98DB-42CE-A564-F94AB5822551}" type="sibTrans" cxnId="{538D953D-7A99-44EA-B543-7A49FCC576D2}">
      <dgm:prSet/>
      <dgm:spPr/>
      <dgm:t>
        <a:bodyPr/>
        <a:lstStyle/>
        <a:p>
          <a:endParaRPr lang="en-US"/>
        </a:p>
      </dgm:t>
    </dgm:pt>
    <dgm:pt modelId="{A5D419AD-2B00-6749-A9D8-D648575B3F80}" type="pres">
      <dgm:prSet presAssocID="{180E2FD5-00AA-4D18-B62E-ADE87EECC9C5}" presName="hierChild1" presStyleCnt="0">
        <dgm:presLayoutVars>
          <dgm:chPref val="1"/>
          <dgm:dir/>
          <dgm:animOne val="branch"/>
          <dgm:animLvl val="lvl"/>
          <dgm:resizeHandles/>
        </dgm:presLayoutVars>
      </dgm:prSet>
      <dgm:spPr/>
    </dgm:pt>
    <dgm:pt modelId="{FB75CDB6-0760-FC4F-9167-CB99EDD0B4B7}" type="pres">
      <dgm:prSet presAssocID="{0C8BCAB6-A49E-4DAB-B7B4-57655D8AD967}" presName="hierRoot1" presStyleCnt="0"/>
      <dgm:spPr/>
    </dgm:pt>
    <dgm:pt modelId="{5B0FEFDF-2804-0E43-9D3A-44C847B6D351}" type="pres">
      <dgm:prSet presAssocID="{0C8BCAB6-A49E-4DAB-B7B4-57655D8AD967}" presName="composite" presStyleCnt="0"/>
      <dgm:spPr/>
    </dgm:pt>
    <dgm:pt modelId="{9229D9D9-3623-474E-9B7C-2966777B9936}" type="pres">
      <dgm:prSet presAssocID="{0C8BCAB6-A49E-4DAB-B7B4-57655D8AD967}" presName="background" presStyleLbl="node0" presStyleIdx="0" presStyleCnt="2"/>
      <dgm:spPr/>
    </dgm:pt>
    <dgm:pt modelId="{0906B402-67D3-AD43-A0EC-5941E580547E}" type="pres">
      <dgm:prSet presAssocID="{0C8BCAB6-A49E-4DAB-B7B4-57655D8AD967}" presName="text" presStyleLbl="fgAcc0" presStyleIdx="0" presStyleCnt="2">
        <dgm:presLayoutVars>
          <dgm:chPref val="3"/>
        </dgm:presLayoutVars>
      </dgm:prSet>
      <dgm:spPr/>
    </dgm:pt>
    <dgm:pt modelId="{6ABD5E7F-90BE-D64D-A0E8-1D73300E0169}" type="pres">
      <dgm:prSet presAssocID="{0C8BCAB6-A49E-4DAB-B7B4-57655D8AD967}" presName="hierChild2" presStyleCnt="0"/>
      <dgm:spPr/>
    </dgm:pt>
    <dgm:pt modelId="{5647CE3D-9AE9-0448-8D7C-5EB5DE8BA548}" type="pres">
      <dgm:prSet presAssocID="{2EAA39AE-BB78-48AF-8776-138DD5F10D18}" presName="hierRoot1" presStyleCnt="0"/>
      <dgm:spPr/>
    </dgm:pt>
    <dgm:pt modelId="{307D0D4F-AE67-344F-A7F3-D9369BD07DA6}" type="pres">
      <dgm:prSet presAssocID="{2EAA39AE-BB78-48AF-8776-138DD5F10D18}" presName="composite" presStyleCnt="0"/>
      <dgm:spPr/>
    </dgm:pt>
    <dgm:pt modelId="{C6B7D45F-AB65-4241-8B14-18CB16266730}" type="pres">
      <dgm:prSet presAssocID="{2EAA39AE-BB78-48AF-8776-138DD5F10D18}" presName="background" presStyleLbl="node0" presStyleIdx="1" presStyleCnt="2"/>
      <dgm:spPr/>
    </dgm:pt>
    <dgm:pt modelId="{86AFA2BF-2245-4647-9F34-E61E70F1E7DE}" type="pres">
      <dgm:prSet presAssocID="{2EAA39AE-BB78-48AF-8776-138DD5F10D18}" presName="text" presStyleLbl="fgAcc0" presStyleIdx="1" presStyleCnt="2">
        <dgm:presLayoutVars>
          <dgm:chPref val="3"/>
        </dgm:presLayoutVars>
      </dgm:prSet>
      <dgm:spPr/>
    </dgm:pt>
    <dgm:pt modelId="{6916D149-7B0F-764D-AF9C-9AD10BFDE5A0}" type="pres">
      <dgm:prSet presAssocID="{2EAA39AE-BB78-48AF-8776-138DD5F10D18}" presName="hierChild2" presStyleCnt="0"/>
      <dgm:spPr/>
    </dgm:pt>
  </dgm:ptLst>
  <dgm:cxnLst>
    <dgm:cxn modelId="{0AB77810-9537-F040-9CC8-A5DA71B469E9}" type="presOf" srcId="{0C8BCAB6-A49E-4DAB-B7B4-57655D8AD967}" destId="{0906B402-67D3-AD43-A0EC-5941E580547E}" srcOrd="0" destOrd="0" presId="urn:microsoft.com/office/officeart/2005/8/layout/hierarchy1"/>
    <dgm:cxn modelId="{27D06438-5C75-43F9-B173-F6C751AAFE28}" srcId="{180E2FD5-00AA-4D18-B62E-ADE87EECC9C5}" destId="{0C8BCAB6-A49E-4DAB-B7B4-57655D8AD967}" srcOrd="0" destOrd="0" parTransId="{4D291ABF-6981-4D02-85F1-343D42668B93}" sibTransId="{A18E6F6F-2F2B-443D-A7DB-16E4DF55E970}"/>
    <dgm:cxn modelId="{538D953D-7A99-44EA-B543-7A49FCC576D2}" srcId="{180E2FD5-00AA-4D18-B62E-ADE87EECC9C5}" destId="{2EAA39AE-BB78-48AF-8776-138DD5F10D18}" srcOrd="1" destOrd="0" parTransId="{5CD61CD3-2773-4496-9FC6-01AC953085E7}" sibTransId="{41D03237-98DB-42CE-A564-F94AB5822551}"/>
    <dgm:cxn modelId="{B78AD846-A833-2E45-929B-E153683BA4BB}" type="presOf" srcId="{2EAA39AE-BB78-48AF-8776-138DD5F10D18}" destId="{86AFA2BF-2245-4647-9F34-E61E70F1E7DE}" srcOrd="0" destOrd="0" presId="urn:microsoft.com/office/officeart/2005/8/layout/hierarchy1"/>
    <dgm:cxn modelId="{3670A7A7-9C3E-9140-BBC2-F47462B38FAC}" type="presOf" srcId="{180E2FD5-00AA-4D18-B62E-ADE87EECC9C5}" destId="{A5D419AD-2B00-6749-A9D8-D648575B3F80}" srcOrd="0" destOrd="0" presId="urn:microsoft.com/office/officeart/2005/8/layout/hierarchy1"/>
    <dgm:cxn modelId="{7F539759-FEAA-154A-9C9E-D76570593697}" type="presParOf" srcId="{A5D419AD-2B00-6749-A9D8-D648575B3F80}" destId="{FB75CDB6-0760-FC4F-9167-CB99EDD0B4B7}" srcOrd="0" destOrd="0" presId="urn:microsoft.com/office/officeart/2005/8/layout/hierarchy1"/>
    <dgm:cxn modelId="{8F5466CA-6F54-9745-AE78-BF4EEC1C18D5}" type="presParOf" srcId="{FB75CDB6-0760-FC4F-9167-CB99EDD0B4B7}" destId="{5B0FEFDF-2804-0E43-9D3A-44C847B6D351}" srcOrd="0" destOrd="0" presId="urn:microsoft.com/office/officeart/2005/8/layout/hierarchy1"/>
    <dgm:cxn modelId="{FE4CCC1B-1156-BC4D-9381-133113122333}" type="presParOf" srcId="{5B0FEFDF-2804-0E43-9D3A-44C847B6D351}" destId="{9229D9D9-3623-474E-9B7C-2966777B9936}" srcOrd="0" destOrd="0" presId="urn:microsoft.com/office/officeart/2005/8/layout/hierarchy1"/>
    <dgm:cxn modelId="{4EF7469C-4EBB-B441-A206-CE68254CCE98}" type="presParOf" srcId="{5B0FEFDF-2804-0E43-9D3A-44C847B6D351}" destId="{0906B402-67D3-AD43-A0EC-5941E580547E}" srcOrd="1" destOrd="0" presId="urn:microsoft.com/office/officeart/2005/8/layout/hierarchy1"/>
    <dgm:cxn modelId="{B51BCDCD-8AAE-4A4C-9451-4BF441636E8C}" type="presParOf" srcId="{FB75CDB6-0760-FC4F-9167-CB99EDD0B4B7}" destId="{6ABD5E7F-90BE-D64D-A0E8-1D73300E0169}" srcOrd="1" destOrd="0" presId="urn:microsoft.com/office/officeart/2005/8/layout/hierarchy1"/>
    <dgm:cxn modelId="{6F4AE12D-6A9B-0141-A2D8-4DF5FEE9F983}" type="presParOf" srcId="{A5D419AD-2B00-6749-A9D8-D648575B3F80}" destId="{5647CE3D-9AE9-0448-8D7C-5EB5DE8BA548}" srcOrd="1" destOrd="0" presId="urn:microsoft.com/office/officeart/2005/8/layout/hierarchy1"/>
    <dgm:cxn modelId="{B50F1CF8-FB96-0A4D-B78F-1B34D526E032}" type="presParOf" srcId="{5647CE3D-9AE9-0448-8D7C-5EB5DE8BA548}" destId="{307D0D4F-AE67-344F-A7F3-D9369BD07DA6}" srcOrd="0" destOrd="0" presId="urn:microsoft.com/office/officeart/2005/8/layout/hierarchy1"/>
    <dgm:cxn modelId="{F7B7BF5A-5C8E-774D-BBE4-B744A7B0EEB5}" type="presParOf" srcId="{307D0D4F-AE67-344F-A7F3-D9369BD07DA6}" destId="{C6B7D45F-AB65-4241-8B14-18CB16266730}" srcOrd="0" destOrd="0" presId="urn:microsoft.com/office/officeart/2005/8/layout/hierarchy1"/>
    <dgm:cxn modelId="{FF5D327F-748B-FB43-8F07-43FCB32BA39D}" type="presParOf" srcId="{307D0D4F-AE67-344F-A7F3-D9369BD07DA6}" destId="{86AFA2BF-2245-4647-9F34-E61E70F1E7DE}" srcOrd="1" destOrd="0" presId="urn:microsoft.com/office/officeart/2005/8/layout/hierarchy1"/>
    <dgm:cxn modelId="{7046FB33-372D-CE41-BD78-1BAE74AF6C30}" type="presParOf" srcId="{5647CE3D-9AE9-0448-8D7C-5EB5DE8BA548}" destId="{6916D149-7B0F-764D-AF9C-9AD10BFDE5A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2D2A0AD-C4B1-9E40-B29A-7908C2F14B68}" type="doc">
      <dgm:prSet loTypeId="urn:microsoft.com/office/officeart/2005/8/layout/venn1" loCatId="" qsTypeId="urn:microsoft.com/office/officeart/2005/8/quickstyle/simple1" qsCatId="simple" csTypeId="urn:microsoft.com/office/officeart/2005/8/colors/accent1_2" csCatId="accent1" phldr="1"/>
      <dgm:spPr/>
      <dgm:t>
        <a:bodyPr/>
        <a:lstStyle/>
        <a:p>
          <a:endParaRPr lang="en-GB"/>
        </a:p>
      </dgm:t>
    </dgm:pt>
    <dgm:pt modelId="{4B0C7E54-3231-9F49-A415-4F674D0D908E}">
      <dgm:prSet phldrT="[Text]"/>
      <dgm:spPr/>
      <dgm:t>
        <a:bodyPr/>
        <a:lstStyle/>
        <a:p>
          <a:r>
            <a:rPr lang="en-GB" dirty="0"/>
            <a:t>Social Value</a:t>
          </a:r>
        </a:p>
      </dgm:t>
    </dgm:pt>
    <dgm:pt modelId="{423091BC-AA78-0F4E-A908-8E95B5A965B1}" type="parTrans" cxnId="{27CE5F0E-AD91-E141-B3ED-E6F7189B665F}">
      <dgm:prSet/>
      <dgm:spPr/>
      <dgm:t>
        <a:bodyPr/>
        <a:lstStyle/>
        <a:p>
          <a:endParaRPr lang="en-GB"/>
        </a:p>
      </dgm:t>
    </dgm:pt>
    <dgm:pt modelId="{8430C09F-324F-1642-9823-4921DDC33073}" type="sibTrans" cxnId="{27CE5F0E-AD91-E141-B3ED-E6F7189B665F}">
      <dgm:prSet/>
      <dgm:spPr/>
      <dgm:t>
        <a:bodyPr/>
        <a:lstStyle/>
        <a:p>
          <a:endParaRPr lang="en-GB"/>
        </a:p>
      </dgm:t>
    </dgm:pt>
    <dgm:pt modelId="{42C4F6F1-DAA4-B74B-86B6-3D54E1CFD8A4}">
      <dgm:prSet phldrT="[Text]"/>
      <dgm:spPr/>
      <dgm:t>
        <a:bodyPr/>
        <a:lstStyle/>
        <a:p>
          <a:r>
            <a:rPr lang="en-GB" dirty="0"/>
            <a:t>Economic Value</a:t>
          </a:r>
        </a:p>
      </dgm:t>
    </dgm:pt>
    <dgm:pt modelId="{5EFE44BC-0BB1-B643-965C-5FF1D03B2746}" type="parTrans" cxnId="{503D321E-94C2-F84A-ADAB-EEA73EFE46CB}">
      <dgm:prSet/>
      <dgm:spPr/>
      <dgm:t>
        <a:bodyPr/>
        <a:lstStyle/>
        <a:p>
          <a:endParaRPr lang="en-GB"/>
        </a:p>
      </dgm:t>
    </dgm:pt>
    <dgm:pt modelId="{987A1AC7-0E6F-4E4D-8601-DEB4F28ABD8A}" type="sibTrans" cxnId="{503D321E-94C2-F84A-ADAB-EEA73EFE46CB}">
      <dgm:prSet/>
      <dgm:spPr/>
      <dgm:t>
        <a:bodyPr/>
        <a:lstStyle/>
        <a:p>
          <a:endParaRPr lang="en-GB"/>
        </a:p>
      </dgm:t>
    </dgm:pt>
    <dgm:pt modelId="{2E1C7448-863C-C14B-A365-70FEDA452B4E}">
      <dgm:prSet phldrT="[Text]"/>
      <dgm:spPr/>
      <dgm:t>
        <a:bodyPr/>
        <a:lstStyle/>
        <a:p>
          <a:r>
            <a:rPr lang="en-GB" dirty="0"/>
            <a:t>Institutional Value</a:t>
          </a:r>
        </a:p>
      </dgm:t>
    </dgm:pt>
    <dgm:pt modelId="{7E62B6FF-DF72-3F47-AF5B-3B20840092F0}" type="parTrans" cxnId="{0AC11762-4625-1644-AB9F-1A6DA27E3DE1}">
      <dgm:prSet/>
      <dgm:spPr/>
      <dgm:t>
        <a:bodyPr/>
        <a:lstStyle/>
        <a:p>
          <a:endParaRPr lang="en-GB"/>
        </a:p>
      </dgm:t>
    </dgm:pt>
    <dgm:pt modelId="{D50E00CF-13E2-C741-8E71-274ADF5BFED2}" type="sibTrans" cxnId="{0AC11762-4625-1644-AB9F-1A6DA27E3DE1}">
      <dgm:prSet/>
      <dgm:spPr/>
      <dgm:t>
        <a:bodyPr/>
        <a:lstStyle/>
        <a:p>
          <a:endParaRPr lang="en-GB"/>
        </a:p>
      </dgm:t>
    </dgm:pt>
    <dgm:pt modelId="{2CCF6DB5-E1F5-C641-85AF-0312A5648556}">
      <dgm:prSet/>
      <dgm:spPr/>
      <dgm:t>
        <a:bodyPr/>
        <a:lstStyle/>
        <a:p>
          <a:r>
            <a:rPr lang="en-GB" dirty="0"/>
            <a:t>Environmental Value</a:t>
          </a:r>
        </a:p>
      </dgm:t>
    </dgm:pt>
    <dgm:pt modelId="{93884D43-B38F-8D4A-89BF-93B10C30561E}" type="parTrans" cxnId="{666E4ECD-4FDC-5944-A8C4-BF9448025F26}">
      <dgm:prSet/>
      <dgm:spPr/>
      <dgm:t>
        <a:bodyPr/>
        <a:lstStyle/>
        <a:p>
          <a:endParaRPr lang="en-GB"/>
        </a:p>
      </dgm:t>
    </dgm:pt>
    <dgm:pt modelId="{25D7577D-F076-F549-8070-30FF15C3ED9A}" type="sibTrans" cxnId="{666E4ECD-4FDC-5944-A8C4-BF9448025F26}">
      <dgm:prSet/>
      <dgm:spPr/>
      <dgm:t>
        <a:bodyPr/>
        <a:lstStyle/>
        <a:p>
          <a:endParaRPr lang="en-GB"/>
        </a:p>
      </dgm:t>
    </dgm:pt>
    <dgm:pt modelId="{F3F80711-9A1D-8641-A156-98A1306091AF}" type="pres">
      <dgm:prSet presAssocID="{B2D2A0AD-C4B1-9E40-B29A-7908C2F14B68}" presName="compositeShape" presStyleCnt="0">
        <dgm:presLayoutVars>
          <dgm:chMax val="7"/>
          <dgm:dir/>
          <dgm:resizeHandles val="exact"/>
        </dgm:presLayoutVars>
      </dgm:prSet>
      <dgm:spPr/>
    </dgm:pt>
    <dgm:pt modelId="{C61B8909-5DFF-8C44-9D40-1811AF8CF1C6}" type="pres">
      <dgm:prSet presAssocID="{4B0C7E54-3231-9F49-A415-4F674D0D908E}" presName="circ1" presStyleLbl="vennNode1" presStyleIdx="0" presStyleCnt="4"/>
      <dgm:spPr/>
    </dgm:pt>
    <dgm:pt modelId="{036757AC-40B8-E948-A069-06EAEFF0D542}" type="pres">
      <dgm:prSet presAssocID="{4B0C7E54-3231-9F49-A415-4F674D0D908E}" presName="circ1Tx" presStyleLbl="revTx" presStyleIdx="0" presStyleCnt="0">
        <dgm:presLayoutVars>
          <dgm:chMax val="0"/>
          <dgm:chPref val="0"/>
          <dgm:bulletEnabled val="1"/>
        </dgm:presLayoutVars>
      </dgm:prSet>
      <dgm:spPr/>
    </dgm:pt>
    <dgm:pt modelId="{61FB8EE7-0FF7-B342-92C5-E3A6069F5B1E}" type="pres">
      <dgm:prSet presAssocID="{42C4F6F1-DAA4-B74B-86B6-3D54E1CFD8A4}" presName="circ2" presStyleLbl="vennNode1" presStyleIdx="1" presStyleCnt="4"/>
      <dgm:spPr/>
    </dgm:pt>
    <dgm:pt modelId="{542BF653-FCA9-B54F-AE56-C0973031D244}" type="pres">
      <dgm:prSet presAssocID="{42C4F6F1-DAA4-B74B-86B6-3D54E1CFD8A4}" presName="circ2Tx" presStyleLbl="revTx" presStyleIdx="0" presStyleCnt="0">
        <dgm:presLayoutVars>
          <dgm:chMax val="0"/>
          <dgm:chPref val="0"/>
          <dgm:bulletEnabled val="1"/>
        </dgm:presLayoutVars>
      </dgm:prSet>
      <dgm:spPr/>
    </dgm:pt>
    <dgm:pt modelId="{20B17671-DB32-0A46-8680-50DB5517AB97}" type="pres">
      <dgm:prSet presAssocID="{2E1C7448-863C-C14B-A365-70FEDA452B4E}" presName="circ3" presStyleLbl="vennNode1" presStyleIdx="2" presStyleCnt="4"/>
      <dgm:spPr/>
    </dgm:pt>
    <dgm:pt modelId="{3E2F094C-4B32-F04A-B01E-867B877FE32C}" type="pres">
      <dgm:prSet presAssocID="{2E1C7448-863C-C14B-A365-70FEDA452B4E}" presName="circ3Tx" presStyleLbl="revTx" presStyleIdx="0" presStyleCnt="0">
        <dgm:presLayoutVars>
          <dgm:chMax val="0"/>
          <dgm:chPref val="0"/>
          <dgm:bulletEnabled val="1"/>
        </dgm:presLayoutVars>
      </dgm:prSet>
      <dgm:spPr/>
    </dgm:pt>
    <dgm:pt modelId="{C9EA07D0-6C0B-B74B-9377-698595CE60B9}" type="pres">
      <dgm:prSet presAssocID="{2CCF6DB5-E1F5-C641-85AF-0312A5648556}" presName="circ4" presStyleLbl="vennNode1" presStyleIdx="3" presStyleCnt="4"/>
      <dgm:spPr/>
    </dgm:pt>
    <dgm:pt modelId="{D4CC4B61-E818-9345-8305-B184A35B6F9E}" type="pres">
      <dgm:prSet presAssocID="{2CCF6DB5-E1F5-C641-85AF-0312A5648556}" presName="circ4Tx" presStyleLbl="revTx" presStyleIdx="0" presStyleCnt="0">
        <dgm:presLayoutVars>
          <dgm:chMax val="0"/>
          <dgm:chPref val="0"/>
          <dgm:bulletEnabled val="1"/>
        </dgm:presLayoutVars>
      </dgm:prSet>
      <dgm:spPr/>
    </dgm:pt>
  </dgm:ptLst>
  <dgm:cxnLst>
    <dgm:cxn modelId="{27CE5F0E-AD91-E141-B3ED-E6F7189B665F}" srcId="{B2D2A0AD-C4B1-9E40-B29A-7908C2F14B68}" destId="{4B0C7E54-3231-9F49-A415-4F674D0D908E}" srcOrd="0" destOrd="0" parTransId="{423091BC-AA78-0F4E-A908-8E95B5A965B1}" sibTransId="{8430C09F-324F-1642-9823-4921DDC33073}"/>
    <dgm:cxn modelId="{503D321E-94C2-F84A-ADAB-EEA73EFE46CB}" srcId="{B2D2A0AD-C4B1-9E40-B29A-7908C2F14B68}" destId="{42C4F6F1-DAA4-B74B-86B6-3D54E1CFD8A4}" srcOrd="1" destOrd="0" parTransId="{5EFE44BC-0BB1-B643-965C-5FF1D03B2746}" sibTransId="{987A1AC7-0E6F-4E4D-8601-DEB4F28ABD8A}"/>
    <dgm:cxn modelId="{2010C42D-4ABE-9E44-BC45-BE47DC677335}" type="presOf" srcId="{B2D2A0AD-C4B1-9E40-B29A-7908C2F14B68}" destId="{F3F80711-9A1D-8641-A156-98A1306091AF}" srcOrd="0" destOrd="0" presId="urn:microsoft.com/office/officeart/2005/8/layout/venn1"/>
    <dgm:cxn modelId="{7782CD40-6E33-894A-ACB9-78EEEF9060E9}" type="presOf" srcId="{4B0C7E54-3231-9F49-A415-4F674D0D908E}" destId="{C61B8909-5DFF-8C44-9D40-1811AF8CF1C6}" srcOrd="0" destOrd="0" presId="urn:microsoft.com/office/officeart/2005/8/layout/venn1"/>
    <dgm:cxn modelId="{594BCC41-53C4-0240-989F-E8330E53F245}" type="presOf" srcId="{2E1C7448-863C-C14B-A365-70FEDA452B4E}" destId="{3E2F094C-4B32-F04A-B01E-867B877FE32C}" srcOrd="1" destOrd="0" presId="urn:microsoft.com/office/officeart/2005/8/layout/venn1"/>
    <dgm:cxn modelId="{4543BA61-541B-F946-87A3-8627469DB75C}" type="presOf" srcId="{4B0C7E54-3231-9F49-A415-4F674D0D908E}" destId="{036757AC-40B8-E948-A069-06EAEFF0D542}" srcOrd="1" destOrd="0" presId="urn:microsoft.com/office/officeart/2005/8/layout/venn1"/>
    <dgm:cxn modelId="{0AC11762-4625-1644-AB9F-1A6DA27E3DE1}" srcId="{B2D2A0AD-C4B1-9E40-B29A-7908C2F14B68}" destId="{2E1C7448-863C-C14B-A365-70FEDA452B4E}" srcOrd="2" destOrd="0" parTransId="{7E62B6FF-DF72-3F47-AF5B-3B20840092F0}" sibTransId="{D50E00CF-13E2-C741-8E71-274ADF5BFED2}"/>
    <dgm:cxn modelId="{0AFF4F67-42F0-A14D-81FC-C943AD002D14}" type="presOf" srcId="{2CCF6DB5-E1F5-C641-85AF-0312A5648556}" destId="{C9EA07D0-6C0B-B74B-9377-698595CE60B9}" srcOrd="0" destOrd="0" presId="urn:microsoft.com/office/officeart/2005/8/layout/venn1"/>
    <dgm:cxn modelId="{7C734A76-1B87-214D-91E7-AE30AC649249}" type="presOf" srcId="{2E1C7448-863C-C14B-A365-70FEDA452B4E}" destId="{20B17671-DB32-0A46-8680-50DB5517AB97}" srcOrd="0" destOrd="0" presId="urn:microsoft.com/office/officeart/2005/8/layout/venn1"/>
    <dgm:cxn modelId="{182D2B91-BB38-2649-81E8-13BA27540EC9}" type="presOf" srcId="{2CCF6DB5-E1F5-C641-85AF-0312A5648556}" destId="{D4CC4B61-E818-9345-8305-B184A35B6F9E}" srcOrd="1" destOrd="0" presId="urn:microsoft.com/office/officeart/2005/8/layout/venn1"/>
    <dgm:cxn modelId="{666E4ECD-4FDC-5944-A8C4-BF9448025F26}" srcId="{B2D2A0AD-C4B1-9E40-B29A-7908C2F14B68}" destId="{2CCF6DB5-E1F5-C641-85AF-0312A5648556}" srcOrd="3" destOrd="0" parTransId="{93884D43-B38F-8D4A-89BF-93B10C30561E}" sibTransId="{25D7577D-F076-F549-8070-30FF15C3ED9A}"/>
    <dgm:cxn modelId="{C3BF7FF2-365C-C244-83DC-0787EE221806}" type="presOf" srcId="{42C4F6F1-DAA4-B74B-86B6-3D54E1CFD8A4}" destId="{542BF653-FCA9-B54F-AE56-C0973031D244}" srcOrd="1" destOrd="0" presId="urn:microsoft.com/office/officeart/2005/8/layout/venn1"/>
    <dgm:cxn modelId="{2752D6F7-08C6-1446-A40A-167354E09A52}" type="presOf" srcId="{42C4F6F1-DAA4-B74B-86B6-3D54E1CFD8A4}" destId="{61FB8EE7-0FF7-B342-92C5-E3A6069F5B1E}" srcOrd="0" destOrd="0" presId="urn:microsoft.com/office/officeart/2005/8/layout/venn1"/>
    <dgm:cxn modelId="{EF651120-E23F-7443-AB86-ADC0D41F2CF2}" type="presParOf" srcId="{F3F80711-9A1D-8641-A156-98A1306091AF}" destId="{C61B8909-5DFF-8C44-9D40-1811AF8CF1C6}" srcOrd="0" destOrd="0" presId="urn:microsoft.com/office/officeart/2005/8/layout/venn1"/>
    <dgm:cxn modelId="{92ED4E04-A971-574D-B3CF-BB43DB830DD8}" type="presParOf" srcId="{F3F80711-9A1D-8641-A156-98A1306091AF}" destId="{036757AC-40B8-E948-A069-06EAEFF0D542}" srcOrd="1" destOrd="0" presId="urn:microsoft.com/office/officeart/2005/8/layout/venn1"/>
    <dgm:cxn modelId="{67ACAC1D-8C6D-0A47-9A10-C1D52B295382}" type="presParOf" srcId="{F3F80711-9A1D-8641-A156-98A1306091AF}" destId="{61FB8EE7-0FF7-B342-92C5-E3A6069F5B1E}" srcOrd="2" destOrd="0" presId="urn:microsoft.com/office/officeart/2005/8/layout/venn1"/>
    <dgm:cxn modelId="{0A501BC3-5376-9943-87B1-295CAEB39A56}" type="presParOf" srcId="{F3F80711-9A1D-8641-A156-98A1306091AF}" destId="{542BF653-FCA9-B54F-AE56-C0973031D244}" srcOrd="3" destOrd="0" presId="urn:microsoft.com/office/officeart/2005/8/layout/venn1"/>
    <dgm:cxn modelId="{EB456564-680E-DC44-9F65-7F3F656DF0AF}" type="presParOf" srcId="{F3F80711-9A1D-8641-A156-98A1306091AF}" destId="{20B17671-DB32-0A46-8680-50DB5517AB97}" srcOrd="4" destOrd="0" presId="urn:microsoft.com/office/officeart/2005/8/layout/venn1"/>
    <dgm:cxn modelId="{69B9B795-0D9F-7448-93C6-C7B4306729CB}" type="presParOf" srcId="{F3F80711-9A1D-8641-A156-98A1306091AF}" destId="{3E2F094C-4B32-F04A-B01E-867B877FE32C}" srcOrd="5" destOrd="0" presId="urn:microsoft.com/office/officeart/2005/8/layout/venn1"/>
    <dgm:cxn modelId="{E8099AEA-364E-8040-8E29-2FBB952E903F}" type="presParOf" srcId="{F3F80711-9A1D-8641-A156-98A1306091AF}" destId="{C9EA07D0-6C0B-B74B-9377-698595CE60B9}" srcOrd="6" destOrd="0" presId="urn:microsoft.com/office/officeart/2005/8/layout/venn1"/>
    <dgm:cxn modelId="{FDBF70D6-2CF6-8446-89C1-D5D976BFC495}" type="presParOf" srcId="{F3F80711-9A1D-8641-A156-98A1306091AF}" destId="{D4CC4B61-E818-9345-8305-B184A35B6F9E}" srcOrd="7"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EC485F3-B168-4D7B-B367-78E9AA6FC730}" type="doc">
      <dgm:prSet loTypeId="urn:microsoft.com/office/officeart/2005/8/layout/matrix3" loCatId="matrix" qsTypeId="urn:microsoft.com/office/officeart/2005/8/quickstyle/simple1" qsCatId="simple" csTypeId="urn:microsoft.com/office/officeart/2005/8/colors/colorful5" csCatId="colorful"/>
      <dgm:spPr/>
      <dgm:t>
        <a:bodyPr/>
        <a:lstStyle/>
        <a:p>
          <a:endParaRPr lang="en-US"/>
        </a:p>
      </dgm:t>
    </dgm:pt>
    <dgm:pt modelId="{3C5EA715-E5B2-4B1A-816D-60C5FE9B5386}">
      <dgm:prSet/>
      <dgm:spPr/>
      <dgm:t>
        <a:bodyPr/>
        <a:lstStyle/>
        <a:p>
          <a:r>
            <a:rPr lang="en-US" b="0" i="0"/>
            <a:t>The economic value has a double relation with the social and environmental value. </a:t>
          </a:r>
          <a:endParaRPr lang="en-US"/>
        </a:p>
      </dgm:t>
    </dgm:pt>
    <dgm:pt modelId="{1299E344-FB32-47E5-98C6-320FD290F8A3}" type="parTrans" cxnId="{3E993703-747B-4484-966C-CD9CA65D91F7}">
      <dgm:prSet/>
      <dgm:spPr/>
      <dgm:t>
        <a:bodyPr/>
        <a:lstStyle/>
        <a:p>
          <a:endParaRPr lang="en-US"/>
        </a:p>
      </dgm:t>
    </dgm:pt>
    <dgm:pt modelId="{A33898D7-7212-4621-842F-A5236B931E3B}" type="sibTrans" cxnId="{3E993703-747B-4484-966C-CD9CA65D91F7}">
      <dgm:prSet/>
      <dgm:spPr/>
      <dgm:t>
        <a:bodyPr/>
        <a:lstStyle/>
        <a:p>
          <a:endParaRPr lang="en-US"/>
        </a:p>
      </dgm:t>
    </dgm:pt>
    <dgm:pt modelId="{8CE3A951-6AFE-4852-80E0-F6197A1AE42C}">
      <dgm:prSet/>
      <dgm:spPr/>
      <dgm:t>
        <a:bodyPr/>
        <a:lstStyle/>
        <a:p>
          <a:r>
            <a:rPr lang="en-US" b="0" i="0"/>
            <a:t>On the one hand, the economic value guarantees the operation of the initiative, allowing it to carry out its actions and generate the social or environmental value. </a:t>
          </a:r>
          <a:endParaRPr lang="en-US"/>
        </a:p>
      </dgm:t>
    </dgm:pt>
    <dgm:pt modelId="{89495000-CBE4-4F91-AF6C-41857FFC7E11}" type="parTrans" cxnId="{7E81D222-57D6-46F9-AC74-E1F85607A3A2}">
      <dgm:prSet/>
      <dgm:spPr/>
      <dgm:t>
        <a:bodyPr/>
        <a:lstStyle/>
        <a:p>
          <a:endParaRPr lang="en-US"/>
        </a:p>
      </dgm:t>
    </dgm:pt>
    <dgm:pt modelId="{DD4795F4-AADB-4F03-97A4-69E1246E4E11}" type="sibTrans" cxnId="{7E81D222-57D6-46F9-AC74-E1F85607A3A2}">
      <dgm:prSet/>
      <dgm:spPr/>
      <dgm:t>
        <a:bodyPr/>
        <a:lstStyle/>
        <a:p>
          <a:endParaRPr lang="en-US"/>
        </a:p>
      </dgm:t>
    </dgm:pt>
    <dgm:pt modelId="{1D98FFC1-C95D-479C-BF1B-80E592CFDC72}">
      <dgm:prSet/>
      <dgm:spPr/>
      <dgm:t>
        <a:bodyPr/>
        <a:lstStyle/>
        <a:p>
          <a:r>
            <a:rPr lang="en-US" b="0" i="0"/>
            <a:t>On the other hand, social and environmental values strengthen the proposal of economic value, since they contribute to the legitimacy and credibility of the good or service that social innovation is offering. </a:t>
          </a:r>
          <a:endParaRPr lang="en-US"/>
        </a:p>
      </dgm:t>
    </dgm:pt>
    <dgm:pt modelId="{991D9FA2-74F7-49B1-89B0-A0A8594DABB0}" type="parTrans" cxnId="{A66BC24B-D541-4B5F-96B9-7D4B3849B3CB}">
      <dgm:prSet/>
      <dgm:spPr/>
      <dgm:t>
        <a:bodyPr/>
        <a:lstStyle/>
        <a:p>
          <a:endParaRPr lang="en-US"/>
        </a:p>
      </dgm:t>
    </dgm:pt>
    <dgm:pt modelId="{7C4E86C9-B73A-4B11-8AE6-DF3F29D59741}" type="sibTrans" cxnId="{A66BC24B-D541-4B5F-96B9-7D4B3849B3CB}">
      <dgm:prSet/>
      <dgm:spPr/>
      <dgm:t>
        <a:bodyPr/>
        <a:lstStyle/>
        <a:p>
          <a:endParaRPr lang="en-US"/>
        </a:p>
      </dgm:t>
    </dgm:pt>
    <dgm:pt modelId="{E079CEF7-AA7B-4F30-894E-FA91F0755087}">
      <dgm:prSet/>
      <dgm:spPr/>
      <dgm:t>
        <a:bodyPr/>
        <a:lstStyle/>
        <a:p>
          <a:r>
            <a:rPr lang="en-US" b="0" i="0"/>
            <a:t>This double relationship favors the construction of a virtuous circle, where the growth of one guarantees the fulfillment of the other and vice versa. Likewise, there is a risk situation, since the fall or lack of one of the values affects the other directly, creating a situation of tension in the generation of both values.</a:t>
          </a:r>
          <a:endParaRPr lang="en-US"/>
        </a:p>
      </dgm:t>
    </dgm:pt>
    <dgm:pt modelId="{AA7FE01A-140E-4C79-B436-FA834C71AFC8}" type="parTrans" cxnId="{A4FDDF71-1D80-4CF3-BFF9-CCFE1337783C}">
      <dgm:prSet/>
      <dgm:spPr/>
      <dgm:t>
        <a:bodyPr/>
        <a:lstStyle/>
        <a:p>
          <a:endParaRPr lang="en-US"/>
        </a:p>
      </dgm:t>
    </dgm:pt>
    <dgm:pt modelId="{D47BE1FA-8E02-4A40-951E-A0295245AC06}" type="sibTrans" cxnId="{A4FDDF71-1D80-4CF3-BFF9-CCFE1337783C}">
      <dgm:prSet/>
      <dgm:spPr/>
      <dgm:t>
        <a:bodyPr/>
        <a:lstStyle/>
        <a:p>
          <a:endParaRPr lang="en-US"/>
        </a:p>
      </dgm:t>
    </dgm:pt>
    <dgm:pt modelId="{D88F7099-C52F-184E-8292-CC936F3FE3C6}" type="pres">
      <dgm:prSet presAssocID="{FEC485F3-B168-4D7B-B367-78E9AA6FC730}" presName="matrix" presStyleCnt="0">
        <dgm:presLayoutVars>
          <dgm:chMax val="1"/>
          <dgm:dir/>
          <dgm:resizeHandles val="exact"/>
        </dgm:presLayoutVars>
      </dgm:prSet>
      <dgm:spPr/>
    </dgm:pt>
    <dgm:pt modelId="{1AE95608-9857-3645-87B0-288B807E82F9}" type="pres">
      <dgm:prSet presAssocID="{FEC485F3-B168-4D7B-B367-78E9AA6FC730}" presName="diamond" presStyleLbl="bgShp" presStyleIdx="0" presStyleCnt="1"/>
      <dgm:spPr/>
    </dgm:pt>
    <dgm:pt modelId="{D564AD43-3E53-534E-A2C6-7D60C432695A}" type="pres">
      <dgm:prSet presAssocID="{FEC485F3-B168-4D7B-B367-78E9AA6FC730}" presName="quad1" presStyleLbl="node1" presStyleIdx="0" presStyleCnt="4">
        <dgm:presLayoutVars>
          <dgm:chMax val="0"/>
          <dgm:chPref val="0"/>
          <dgm:bulletEnabled val="1"/>
        </dgm:presLayoutVars>
      </dgm:prSet>
      <dgm:spPr/>
    </dgm:pt>
    <dgm:pt modelId="{B0DC45CC-4E67-2149-A0D3-F40D4A38F4E0}" type="pres">
      <dgm:prSet presAssocID="{FEC485F3-B168-4D7B-B367-78E9AA6FC730}" presName="quad2" presStyleLbl="node1" presStyleIdx="1" presStyleCnt="4">
        <dgm:presLayoutVars>
          <dgm:chMax val="0"/>
          <dgm:chPref val="0"/>
          <dgm:bulletEnabled val="1"/>
        </dgm:presLayoutVars>
      </dgm:prSet>
      <dgm:spPr/>
    </dgm:pt>
    <dgm:pt modelId="{413A53B9-E2FA-434C-8399-37D6E8962F2A}" type="pres">
      <dgm:prSet presAssocID="{FEC485F3-B168-4D7B-B367-78E9AA6FC730}" presName="quad3" presStyleLbl="node1" presStyleIdx="2" presStyleCnt="4">
        <dgm:presLayoutVars>
          <dgm:chMax val="0"/>
          <dgm:chPref val="0"/>
          <dgm:bulletEnabled val="1"/>
        </dgm:presLayoutVars>
      </dgm:prSet>
      <dgm:spPr/>
    </dgm:pt>
    <dgm:pt modelId="{902A8351-F0F1-4242-8C46-623A2680E667}" type="pres">
      <dgm:prSet presAssocID="{FEC485F3-B168-4D7B-B367-78E9AA6FC730}" presName="quad4" presStyleLbl="node1" presStyleIdx="3" presStyleCnt="4">
        <dgm:presLayoutVars>
          <dgm:chMax val="0"/>
          <dgm:chPref val="0"/>
          <dgm:bulletEnabled val="1"/>
        </dgm:presLayoutVars>
      </dgm:prSet>
      <dgm:spPr/>
    </dgm:pt>
  </dgm:ptLst>
  <dgm:cxnLst>
    <dgm:cxn modelId="{3E993703-747B-4484-966C-CD9CA65D91F7}" srcId="{FEC485F3-B168-4D7B-B367-78E9AA6FC730}" destId="{3C5EA715-E5B2-4B1A-816D-60C5FE9B5386}" srcOrd="0" destOrd="0" parTransId="{1299E344-FB32-47E5-98C6-320FD290F8A3}" sibTransId="{A33898D7-7212-4621-842F-A5236B931E3B}"/>
    <dgm:cxn modelId="{7E81D222-57D6-46F9-AC74-E1F85607A3A2}" srcId="{FEC485F3-B168-4D7B-B367-78E9AA6FC730}" destId="{8CE3A951-6AFE-4852-80E0-F6197A1AE42C}" srcOrd="1" destOrd="0" parTransId="{89495000-CBE4-4F91-AF6C-41857FFC7E11}" sibTransId="{DD4795F4-AADB-4F03-97A4-69E1246E4E11}"/>
    <dgm:cxn modelId="{A66BC24B-D541-4B5F-96B9-7D4B3849B3CB}" srcId="{FEC485F3-B168-4D7B-B367-78E9AA6FC730}" destId="{1D98FFC1-C95D-479C-BF1B-80E592CFDC72}" srcOrd="2" destOrd="0" parTransId="{991D9FA2-74F7-49B1-89B0-A0A8594DABB0}" sibTransId="{7C4E86C9-B73A-4B11-8AE6-DF3F29D59741}"/>
    <dgm:cxn modelId="{52730E66-3255-F149-81D5-EF72F148C4D6}" type="presOf" srcId="{FEC485F3-B168-4D7B-B367-78E9AA6FC730}" destId="{D88F7099-C52F-184E-8292-CC936F3FE3C6}" srcOrd="0" destOrd="0" presId="urn:microsoft.com/office/officeart/2005/8/layout/matrix3"/>
    <dgm:cxn modelId="{A4FDDF71-1D80-4CF3-BFF9-CCFE1337783C}" srcId="{FEC485F3-B168-4D7B-B367-78E9AA6FC730}" destId="{E079CEF7-AA7B-4F30-894E-FA91F0755087}" srcOrd="3" destOrd="0" parTransId="{AA7FE01A-140E-4C79-B436-FA834C71AFC8}" sibTransId="{D47BE1FA-8E02-4A40-951E-A0295245AC06}"/>
    <dgm:cxn modelId="{1F4F707F-15AC-6F4F-A134-1F3B52C92A6D}" type="presOf" srcId="{1D98FFC1-C95D-479C-BF1B-80E592CFDC72}" destId="{413A53B9-E2FA-434C-8399-37D6E8962F2A}" srcOrd="0" destOrd="0" presId="urn:microsoft.com/office/officeart/2005/8/layout/matrix3"/>
    <dgm:cxn modelId="{067E71A1-5045-604F-BAF5-360CEAF39DE6}" type="presOf" srcId="{3C5EA715-E5B2-4B1A-816D-60C5FE9B5386}" destId="{D564AD43-3E53-534E-A2C6-7D60C432695A}" srcOrd="0" destOrd="0" presId="urn:microsoft.com/office/officeart/2005/8/layout/matrix3"/>
    <dgm:cxn modelId="{8A49A0AD-3A96-8A46-9D4E-9E03ACEA7673}" type="presOf" srcId="{8CE3A951-6AFE-4852-80E0-F6197A1AE42C}" destId="{B0DC45CC-4E67-2149-A0D3-F40D4A38F4E0}" srcOrd="0" destOrd="0" presId="urn:microsoft.com/office/officeart/2005/8/layout/matrix3"/>
    <dgm:cxn modelId="{44FC56EC-7872-3840-9D92-18D3091AAB42}" type="presOf" srcId="{E079CEF7-AA7B-4F30-894E-FA91F0755087}" destId="{902A8351-F0F1-4242-8C46-623A2680E667}" srcOrd="0" destOrd="0" presId="urn:microsoft.com/office/officeart/2005/8/layout/matrix3"/>
    <dgm:cxn modelId="{4AED1E4B-6B17-AA42-8C44-1C4B29325BBC}" type="presParOf" srcId="{D88F7099-C52F-184E-8292-CC936F3FE3C6}" destId="{1AE95608-9857-3645-87B0-288B807E82F9}" srcOrd="0" destOrd="0" presId="urn:microsoft.com/office/officeart/2005/8/layout/matrix3"/>
    <dgm:cxn modelId="{F89CB88A-D412-6747-A693-3DD3B204CB06}" type="presParOf" srcId="{D88F7099-C52F-184E-8292-CC936F3FE3C6}" destId="{D564AD43-3E53-534E-A2C6-7D60C432695A}" srcOrd="1" destOrd="0" presId="urn:microsoft.com/office/officeart/2005/8/layout/matrix3"/>
    <dgm:cxn modelId="{F45AB472-EE2F-FD4B-988E-C1DCEC8DBDD3}" type="presParOf" srcId="{D88F7099-C52F-184E-8292-CC936F3FE3C6}" destId="{B0DC45CC-4E67-2149-A0D3-F40D4A38F4E0}" srcOrd="2" destOrd="0" presId="urn:microsoft.com/office/officeart/2005/8/layout/matrix3"/>
    <dgm:cxn modelId="{283B0A61-0E7F-B74F-962F-1B35985D2DDE}" type="presParOf" srcId="{D88F7099-C52F-184E-8292-CC936F3FE3C6}" destId="{413A53B9-E2FA-434C-8399-37D6E8962F2A}" srcOrd="3" destOrd="0" presId="urn:microsoft.com/office/officeart/2005/8/layout/matrix3"/>
    <dgm:cxn modelId="{580778BE-7977-A24F-AB73-6680C3A2E1A2}" type="presParOf" srcId="{D88F7099-C52F-184E-8292-CC936F3FE3C6}" destId="{902A8351-F0F1-4242-8C46-623A2680E667}"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31F3D0A6-A3E0-409C-AA60-863A8BB7A64B}" type="doc">
      <dgm:prSet loTypeId="urn:microsoft.com/office/officeart/2005/8/layout/vList2" loCatId="list" qsTypeId="urn:microsoft.com/office/officeart/2005/8/quickstyle/simple4" qsCatId="simple" csTypeId="urn:microsoft.com/office/officeart/2005/8/colors/accent0_3" csCatId="mainScheme"/>
      <dgm:spPr/>
      <dgm:t>
        <a:bodyPr/>
        <a:lstStyle/>
        <a:p>
          <a:endParaRPr lang="en-US"/>
        </a:p>
      </dgm:t>
    </dgm:pt>
    <dgm:pt modelId="{94C5A416-035C-4521-AFF2-9E2240DBDA07}">
      <dgm:prSet/>
      <dgm:spPr/>
      <dgm:t>
        <a:bodyPr/>
        <a:lstStyle/>
        <a:p>
          <a:r>
            <a:rPr lang="en-US" b="0" i="0"/>
            <a:t>The environmental value has a dynamic relationship with the social and institutional value. </a:t>
          </a:r>
          <a:endParaRPr lang="en-US"/>
        </a:p>
      </dgm:t>
    </dgm:pt>
    <dgm:pt modelId="{F3407599-9082-477C-B91D-5F1DE571CACE}" type="parTrans" cxnId="{0847D4E9-B86B-42CF-BCA7-2C23C76DFED5}">
      <dgm:prSet/>
      <dgm:spPr/>
      <dgm:t>
        <a:bodyPr/>
        <a:lstStyle/>
        <a:p>
          <a:endParaRPr lang="en-US"/>
        </a:p>
      </dgm:t>
    </dgm:pt>
    <dgm:pt modelId="{A337CB75-393E-4FC9-86C1-FE37670BF7E9}" type="sibTrans" cxnId="{0847D4E9-B86B-42CF-BCA7-2C23C76DFED5}">
      <dgm:prSet/>
      <dgm:spPr/>
      <dgm:t>
        <a:bodyPr/>
        <a:lstStyle/>
        <a:p>
          <a:endParaRPr lang="en-US"/>
        </a:p>
      </dgm:t>
    </dgm:pt>
    <dgm:pt modelId="{096056BE-433B-4338-B5F3-C1C3B0EAC872}">
      <dgm:prSet/>
      <dgm:spPr/>
      <dgm:t>
        <a:bodyPr/>
        <a:lstStyle/>
        <a:p>
          <a:r>
            <a:rPr lang="en-US" b="0" i="0"/>
            <a:t>Changes at the environmental level require the generation of inclusion processes by several actors of society related to the generation of social value. \</a:t>
          </a:r>
          <a:endParaRPr lang="en-US"/>
        </a:p>
      </dgm:t>
    </dgm:pt>
    <dgm:pt modelId="{64B14610-815A-4A1D-8249-F7F81CDDA7EB}" type="parTrans" cxnId="{B7661478-3431-4492-ABED-758624381A27}">
      <dgm:prSet/>
      <dgm:spPr/>
      <dgm:t>
        <a:bodyPr/>
        <a:lstStyle/>
        <a:p>
          <a:endParaRPr lang="en-US"/>
        </a:p>
      </dgm:t>
    </dgm:pt>
    <dgm:pt modelId="{9973D803-FB7C-4F3B-B417-8176CD3F57BF}" type="sibTrans" cxnId="{B7661478-3431-4492-ABED-758624381A27}">
      <dgm:prSet/>
      <dgm:spPr/>
      <dgm:t>
        <a:bodyPr/>
        <a:lstStyle/>
        <a:p>
          <a:endParaRPr lang="en-US"/>
        </a:p>
      </dgm:t>
    </dgm:pt>
    <dgm:pt modelId="{1733B46D-6834-4569-A1EB-31C5CFD0CBBC}">
      <dgm:prSet/>
      <dgm:spPr/>
      <dgm:t>
        <a:bodyPr/>
        <a:lstStyle/>
        <a:p>
          <a:r>
            <a:rPr lang="en-US" b="0" i="0"/>
            <a:t>However, it also requires institutions and organizations to ensure that the preservation or improvement of the environment is done under a longterm vision and not only during the implementation of a specific initiative. </a:t>
          </a:r>
          <a:endParaRPr lang="en-US"/>
        </a:p>
      </dgm:t>
    </dgm:pt>
    <dgm:pt modelId="{551DE4E2-C984-4FAE-92C4-8847C6DA4F62}" type="parTrans" cxnId="{4BAEB486-455A-4F2C-BCB2-73437EA44B21}">
      <dgm:prSet/>
      <dgm:spPr/>
      <dgm:t>
        <a:bodyPr/>
        <a:lstStyle/>
        <a:p>
          <a:endParaRPr lang="en-US"/>
        </a:p>
      </dgm:t>
    </dgm:pt>
    <dgm:pt modelId="{6D57C3A9-6A40-4F48-9139-706B90171086}" type="sibTrans" cxnId="{4BAEB486-455A-4F2C-BCB2-73437EA44B21}">
      <dgm:prSet/>
      <dgm:spPr/>
      <dgm:t>
        <a:bodyPr/>
        <a:lstStyle/>
        <a:p>
          <a:endParaRPr lang="en-US"/>
        </a:p>
      </dgm:t>
    </dgm:pt>
    <dgm:pt modelId="{7B76933B-938A-4FFA-B4F9-9E2FC8A4F0C6}">
      <dgm:prSet/>
      <dgm:spPr/>
      <dgm:t>
        <a:bodyPr/>
        <a:lstStyle/>
        <a:p>
          <a:r>
            <a:rPr lang="en-US" b="0" i="0"/>
            <a:t>The creation of environmental value strengthens the social dynamics and the reconfiguration of the social fabric, especially in communities where social innovations focus on the use of the natural resources they have.</a:t>
          </a:r>
          <a:endParaRPr lang="en-US"/>
        </a:p>
      </dgm:t>
    </dgm:pt>
    <dgm:pt modelId="{5ECD1ADD-470C-463F-8A27-204B187E5B71}" type="parTrans" cxnId="{8C1B1B1C-B660-4ACC-AC71-9DCC9119B0C0}">
      <dgm:prSet/>
      <dgm:spPr/>
      <dgm:t>
        <a:bodyPr/>
        <a:lstStyle/>
        <a:p>
          <a:endParaRPr lang="en-US"/>
        </a:p>
      </dgm:t>
    </dgm:pt>
    <dgm:pt modelId="{14B34D9C-F962-405D-8F0A-127AF753891A}" type="sibTrans" cxnId="{8C1B1B1C-B660-4ACC-AC71-9DCC9119B0C0}">
      <dgm:prSet/>
      <dgm:spPr/>
      <dgm:t>
        <a:bodyPr/>
        <a:lstStyle/>
        <a:p>
          <a:endParaRPr lang="en-US"/>
        </a:p>
      </dgm:t>
    </dgm:pt>
    <dgm:pt modelId="{9053FFE7-143B-394D-8B17-EA14A792884D}" type="pres">
      <dgm:prSet presAssocID="{31F3D0A6-A3E0-409C-AA60-863A8BB7A64B}" presName="linear" presStyleCnt="0">
        <dgm:presLayoutVars>
          <dgm:animLvl val="lvl"/>
          <dgm:resizeHandles val="exact"/>
        </dgm:presLayoutVars>
      </dgm:prSet>
      <dgm:spPr/>
    </dgm:pt>
    <dgm:pt modelId="{A190461C-565C-2242-B545-2FA9549F8476}" type="pres">
      <dgm:prSet presAssocID="{94C5A416-035C-4521-AFF2-9E2240DBDA07}" presName="parentText" presStyleLbl="node1" presStyleIdx="0" presStyleCnt="4">
        <dgm:presLayoutVars>
          <dgm:chMax val="0"/>
          <dgm:bulletEnabled val="1"/>
        </dgm:presLayoutVars>
      </dgm:prSet>
      <dgm:spPr/>
    </dgm:pt>
    <dgm:pt modelId="{2EC5D583-C15F-F747-8962-20DCBDE9964E}" type="pres">
      <dgm:prSet presAssocID="{A337CB75-393E-4FC9-86C1-FE37670BF7E9}" presName="spacer" presStyleCnt="0"/>
      <dgm:spPr/>
    </dgm:pt>
    <dgm:pt modelId="{DF316C0A-03A3-EC49-8559-3FE05439491E}" type="pres">
      <dgm:prSet presAssocID="{096056BE-433B-4338-B5F3-C1C3B0EAC872}" presName="parentText" presStyleLbl="node1" presStyleIdx="1" presStyleCnt="4">
        <dgm:presLayoutVars>
          <dgm:chMax val="0"/>
          <dgm:bulletEnabled val="1"/>
        </dgm:presLayoutVars>
      </dgm:prSet>
      <dgm:spPr/>
    </dgm:pt>
    <dgm:pt modelId="{50F465EF-CACB-8946-A47A-8D84DC13407B}" type="pres">
      <dgm:prSet presAssocID="{9973D803-FB7C-4F3B-B417-8176CD3F57BF}" presName="spacer" presStyleCnt="0"/>
      <dgm:spPr/>
    </dgm:pt>
    <dgm:pt modelId="{10118587-CBCE-6B4F-9163-0A968C019BFB}" type="pres">
      <dgm:prSet presAssocID="{1733B46D-6834-4569-A1EB-31C5CFD0CBBC}" presName="parentText" presStyleLbl="node1" presStyleIdx="2" presStyleCnt="4">
        <dgm:presLayoutVars>
          <dgm:chMax val="0"/>
          <dgm:bulletEnabled val="1"/>
        </dgm:presLayoutVars>
      </dgm:prSet>
      <dgm:spPr/>
    </dgm:pt>
    <dgm:pt modelId="{0F14DE6F-859F-F045-BFEB-5125B0D08A53}" type="pres">
      <dgm:prSet presAssocID="{6D57C3A9-6A40-4F48-9139-706B90171086}" presName="spacer" presStyleCnt="0"/>
      <dgm:spPr/>
    </dgm:pt>
    <dgm:pt modelId="{545480D8-ACFA-F04B-BCE6-C2AE44E11D4A}" type="pres">
      <dgm:prSet presAssocID="{7B76933B-938A-4FFA-B4F9-9E2FC8A4F0C6}" presName="parentText" presStyleLbl="node1" presStyleIdx="3" presStyleCnt="4">
        <dgm:presLayoutVars>
          <dgm:chMax val="0"/>
          <dgm:bulletEnabled val="1"/>
        </dgm:presLayoutVars>
      </dgm:prSet>
      <dgm:spPr/>
    </dgm:pt>
  </dgm:ptLst>
  <dgm:cxnLst>
    <dgm:cxn modelId="{FFECA608-9651-1243-AC59-70D1CDEAC536}" type="presOf" srcId="{94C5A416-035C-4521-AFF2-9E2240DBDA07}" destId="{A190461C-565C-2242-B545-2FA9549F8476}" srcOrd="0" destOrd="0" presId="urn:microsoft.com/office/officeart/2005/8/layout/vList2"/>
    <dgm:cxn modelId="{8C1B1B1C-B660-4ACC-AC71-9DCC9119B0C0}" srcId="{31F3D0A6-A3E0-409C-AA60-863A8BB7A64B}" destId="{7B76933B-938A-4FFA-B4F9-9E2FC8A4F0C6}" srcOrd="3" destOrd="0" parTransId="{5ECD1ADD-470C-463F-8A27-204B187E5B71}" sibTransId="{14B34D9C-F962-405D-8F0A-127AF753891A}"/>
    <dgm:cxn modelId="{E37C6E38-D428-584D-9328-0927631169E3}" type="presOf" srcId="{096056BE-433B-4338-B5F3-C1C3B0EAC872}" destId="{DF316C0A-03A3-EC49-8559-3FE05439491E}" srcOrd="0" destOrd="0" presId="urn:microsoft.com/office/officeart/2005/8/layout/vList2"/>
    <dgm:cxn modelId="{EF41375D-0226-1E4C-93F9-793728B7B827}" type="presOf" srcId="{1733B46D-6834-4569-A1EB-31C5CFD0CBBC}" destId="{10118587-CBCE-6B4F-9163-0A968C019BFB}" srcOrd="0" destOrd="0" presId="urn:microsoft.com/office/officeart/2005/8/layout/vList2"/>
    <dgm:cxn modelId="{74702866-7E89-7D47-B5A4-9A0B51D5701E}" type="presOf" srcId="{7B76933B-938A-4FFA-B4F9-9E2FC8A4F0C6}" destId="{545480D8-ACFA-F04B-BCE6-C2AE44E11D4A}" srcOrd="0" destOrd="0" presId="urn:microsoft.com/office/officeart/2005/8/layout/vList2"/>
    <dgm:cxn modelId="{B7661478-3431-4492-ABED-758624381A27}" srcId="{31F3D0A6-A3E0-409C-AA60-863A8BB7A64B}" destId="{096056BE-433B-4338-B5F3-C1C3B0EAC872}" srcOrd="1" destOrd="0" parTransId="{64B14610-815A-4A1D-8249-F7F81CDDA7EB}" sibTransId="{9973D803-FB7C-4F3B-B417-8176CD3F57BF}"/>
    <dgm:cxn modelId="{4BAEB486-455A-4F2C-BCB2-73437EA44B21}" srcId="{31F3D0A6-A3E0-409C-AA60-863A8BB7A64B}" destId="{1733B46D-6834-4569-A1EB-31C5CFD0CBBC}" srcOrd="2" destOrd="0" parTransId="{551DE4E2-C984-4FAE-92C4-8847C6DA4F62}" sibTransId="{6D57C3A9-6A40-4F48-9139-706B90171086}"/>
    <dgm:cxn modelId="{F1687ED8-5F75-7D44-8C63-075840BF6B57}" type="presOf" srcId="{31F3D0A6-A3E0-409C-AA60-863A8BB7A64B}" destId="{9053FFE7-143B-394D-8B17-EA14A792884D}" srcOrd="0" destOrd="0" presId="urn:microsoft.com/office/officeart/2005/8/layout/vList2"/>
    <dgm:cxn modelId="{0847D4E9-B86B-42CF-BCA7-2C23C76DFED5}" srcId="{31F3D0A6-A3E0-409C-AA60-863A8BB7A64B}" destId="{94C5A416-035C-4521-AFF2-9E2240DBDA07}" srcOrd="0" destOrd="0" parTransId="{F3407599-9082-477C-B91D-5F1DE571CACE}" sibTransId="{A337CB75-393E-4FC9-86C1-FE37670BF7E9}"/>
    <dgm:cxn modelId="{5B5A0367-58ED-2844-BA12-C513F8C7221A}" type="presParOf" srcId="{9053FFE7-143B-394D-8B17-EA14A792884D}" destId="{A190461C-565C-2242-B545-2FA9549F8476}" srcOrd="0" destOrd="0" presId="urn:microsoft.com/office/officeart/2005/8/layout/vList2"/>
    <dgm:cxn modelId="{70BD2156-EED5-6B4C-B63E-03CCB8093BFE}" type="presParOf" srcId="{9053FFE7-143B-394D-8B17-EA14A792884D}" destId="{2EC5D583-C15F-F747-8962-20DCBDE9964E}" srcOrd="1" destOrd="0" presId="urn:microsoft.com/office/officeart/2005/8/layout/vList2"/>
    <dgm:cxn modelId="{56BBCD75-51D7-ED4F-8987-559EB6BA1FBD}" type="presParOf" srcId="{9053FFE7-143B-394D-8B17-EA14A792884D}" destId="{DF316C0A-03A3-EC49-8559-3FE05439491E}" srcOrd="2" destOrd="0" presId="urn:microsoft.com/office/officeart/2005/8/layout/vList2"/>
    <dgm:cxn modelId="{82A35B98-DCC0-D640-9794-B59CC79B26BE}" type="presParOf" srcId="{9053FFE7-143B-394D-8B17-EA14A792884D}" destId="{50F465EF-CACB-8946-A47A-8D84DC13407B}" srcOrd="3" destOrd="0" presId="urn:microsoft.com/office/officeart/2005/8/layout/vList2"/>
    <dgm:cxn modelId="{4AEBB8DF-48FB-F643-9AB1-865A6BA986DD}" type="presParOf" srcId="{9053FFE7-143B-394D-8B17-EA14A792884D}" destId="{10118587-CBCE-6B4F-9163-0A968C019BFB}" srcOrd="4" destOrd="0" presId="urn:microsoft.com/office/officeart/2005/8/layout/vList2"/>
    <dgm:cxn modelId="{E4A330C9-7F94-5F40-81C8-995FF47A0E5C}" type="presParOf" srcId="{9053FFE7-143B-394D-8B17-EA14A792884D}" destId="{0F14DE6F-859F-F045-BFEB-5125B0D08A53}" srcOrd="5" destOrd="0" presId="urn:microsoft.com/office/officeart/2005/8/layout/vList2"/>
    <dgm:cxn modelId="{00DA67F1-1D11-D943-985D-5A676D094624}" type="presParOf" srcId="{9053FFE7-143B-394D-8B17-EA14A792884D}" destId="{545480D8-ACFA-F04B-BCE6-C2AE44E11D4A}"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011A8E43-20C0-4D71-9A9C-AA642DF568B5}"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F776B579-7D4B-409B-B5A0-854D05767621}">
      <dgm:prSet/>
      <dgm:spPr/>
      <dgm:t>
        <a:bodyPr/>
        <a:lstStyle/>
        <a:p>
          <a:pPr>
            <a:lnSpc>
              <a:spcPct val="100000"/>
            </a:lnSpc>
          </a:pPr>
          <a:r>
            <a:rPr lang="en-US" b="0" i="0"/>
            <a:t>The economic value is strengthened by the creation of institutional value since mechanisms to capitalize social value are guaranteed and created, as is the case of the different impact investment schemes.</a:t>
          </a:r>
          <a:endParaRPr lang="en-US"/>
        </a:p>
      </dgm:t>
    </dgm:pt>
    <dgm:pt modelId="{BBC609F0-99AC-4BF2-AA8D-E7ACB06998A5}" type="parTrans" cxnId="{39D832C2-5737-4D27-9CEA-C76744EC7238}">
      <dgm:prSet/>
      <dgm:spPr/>
      <dgm:t>
        <a:bodyPr/>
        <a:lstStyle/>
        <a:p>
          <a:endParaRPr lang="en-US"/>
        </a:p>
      </dgm:t>
    </dgm:pt>
    <dgm:pt modelId="{906B8240-8AB9-476B-B846-32D4BA47324F}" type="sibTrans" cxnId="{39D832C2-5737-4D27-9CEA-C76744EC7238}">
      <dgm:prSet/>
      <dgm:spPr/>
      <dgm:t>
        <a:bodyPr/>
        <a:lstStyle/>
        <a:p>
          <a:pPr>
            <a:lnSpc>
              <a:spcPct val="100000"/>
            </a:lnSpc>
          </a:pPr>
          <a:endParaRPr lang="en-US"/>
        </a:p>
      </dgm:t>
    </dgm:pt>
    <dgm:pt modelId="{4EF63AAC-178F-4D78-A7E6-9063EBBFBCD8}">
      <dgm:prSet/>
      <dgm:spPr/>
      <dgm:t>
        <a:bodyPr/>
        <a:lstStyle/>
        <a:p>
          <a:pPr>
            <a:lnSpc>
              <a:spcPct val="100000"/>
            </a:lnSpc>
          </a:pPr>
          <a:r>
            <a:rPr lang="en-US" b="0" i="0"/>
            <a:t>This strengthening is reciprocal, since to the extent that it generates returns and profits, it promotes that the institutions and organizations that make up the institutional fabric look for the creation of more economic value creation schemes based on the capture of social value.</a:t>
          </a:r>
          <a:endParaRPr lang="en-US"/>
        </a:p>
      </dgm:t>
    </dgm:pt>
    <dgm:pt modelId="{E819B012-4092-4804-9CA1-D0F49678BDD0}" type="parTrans" cxnId="{45AAC123-5778-4F07-A5EF-9359C8CC970C}">
      <dgm:prSet/>
      <dgm:spPr/>
      <dgm:t>
        <a:bodyPr/>
        <a:lstStyle/>
        <a:p>
          <a:endParaRPr lang="en-US"/>
        </a:p>
      </dgm:t>
    </dgm:pt>
    <dgm:pt modelId="{C780CFE8-E5A0-40A8-8332-F3F143C524B5}" type="sibTrans" cxnId="{45AAC123-5778-4F07-A5EF-9359C8CC970C}">
      <dgm:prSet/>
      <dgm:spPr/>
      <dgm:t>
        <a:bodyPr/>
        <a:lstStyle/>
        <a:p>
          <a:endParaRPr lang="en-US"/>
        </a:p>
      </dgm:t>
    </dgm:pt>
    <dgm:pt modelId="{F7E0B82F-60E2-4404-B0EA-BD61AD3B10BC}" type="pres">
      <dgm:prSet presAssocID="{011A8E43-20C0-4D71-9A9C-AA642DF568B5}" presName="root" presStyleCnt="0">
        <dgm:presLayoutVars>
          <dgm:dir/>
          <dgm:resizeHandles val="exact"/>
        </dgm:presLayoutVars>
      </dgm:prSet>
      <dgm:spPr/>
    </dgm:pt>
    <dgm:pt modelId="{A380C8E0-5929-48C6-A96D-4DEC3B5C28FA}" type="pres">
      <dgm:prSet presAssocID="{011A8E43-20C0-4D71-9A9C-AA642DF568B5}" presName="container" presStyleCnt="0">
        <dgm:presLayoutVars>
          <dgm:dir/>
          <dgm:resizeHandles val="exact"/>
        </dgm:presLayoutVars>
      </dgm:prSet>
      <dgm:spPr/>
    </dgm:pt>
    <dgm:pt modelId="{2FA448F5-6793-4C16-B637-BD77BE5D2BEC}" type="pres">
      <dgm:prSet presAssocID="{F776B579-7D4B-409B-B5A0-854D05767621}" presName="compNode" presStyleCnt="0"/>
      <dgm:spPr/>
    </dgm:pt>
    <dgm:pt modelId="{8C645F40-AEAE-4E86-A282-FEE064FB0E6E}" type="pres">
      <dgm:prSet presAssocID="{F776B579-7D4B-409B-B5A0-854D05767621}" presName="iconBgRect" presStyleLbl="bgShp" presStyleIdx="0" presStyleCnt="2"/>
      <dgm:spPr/>
    </dgm:pt>
    <dgm:pt modelId="{384C2374-A758-489C-9AFA-174A831AAC36}" type="pres">
      <dgm:prSet presAssocID="{F776B579-7D4B-409B-B5A0-854D0576762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usiness Growth"/>
        </a:ext>
      </dgm:extLst>
    </dgm:pt>
    <dgm:pt modelId="{F90B4958-DB13-4128-B235-47594BF9D074}" type="pres">
      <dgm:prSet presAssocID="{F776B579-7D4B-409B-B5A0-854D05767621}" presName="spaceRect" presStyleCnt="0"/>
      <dgm:spPr/>
    </dgm:pt>
    <dgm:pt modelId="{6B0F413B-3A7D-40E0-ADF8-FCF5353281B5}" type="pres">
      <dgm:prSet presAssocID="{F776B579-7D4B-409B-B5A0-854D05767621}" presName="textRect" presStyleLbl="revTx" presStyleIdx="0" presStyleCnt="2">
        <dgm:presLayoutVars>
          <dgm:chMax val="1"/>
          <dgm:chPref val="1"/>
        </dgm:presLayoutVars>
      </dgm:prSet>
      <dgm:spPr/>
    </dgm:pt>
    <dgm:pt modelId="{7D5D531B-A75B-467B-8D9D-A0E4B5A56A4E}" type="pres">
      <dgm:prSet presAssocID="{906B8240-8AB9-476B-B846-32D4BA47324F}" presName="sibTrans" presStyleLbl="sibTrans2D1" presStyleIdx="0" presStyleCnt="0"/>
      <dgm:spPr/>
    </dgm:pt>
    <dgm:pt modelId="{63BB51DB-E69F-4EB6-B28A-1B7B115E64E5}" type="pres">
      <dgm:prSet presAssocID="{4EF63AAC-178F-4D78-A7E6-9063EBBFBCD8}" presName="compNode" presStyleCnt="0"/>
      <dgm:spPr/>
    </dgm:pt>
    <dgm:pt modelId="{933CDE69-FB5C-40AF-8427-16101F90EF4F}" type="pres">
      <dgm:prSet presAssocID="{4EF63AAC-178F-4D78-A7E6-9063EBBFBCD8}" presName="iconBgRect" presStyleLbl="bgShp" presStyleIdx="1" presStyleCnt="2"/>
      <dgm:spPr/>
    </dgm:pt>
    <dgm:pt modelId="{6F04D41F-16D2-4BB7-B746-23312D18D706}" type="pres">
      <dgm:prSet presAssocID="{4EF63AAC-178F-4D78-A7E6-9063EBBFBCD8}"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onnections"/>
        </a:ext>
      </dgm:extLst>
    </dgm:pt>
    <dgm:pt modelId="{7EE085DF-A937-4E9F-8790-7BE78822F226}" type="pres">
      <dgm:prSet presAssocID="{4EF63AAC-178F-4D78-A7E6-9063EBBFBCD8}" presName="spaceRect" presStyleCnt="0"/>
      <dgm:spPr/>
    </dgm:pt>
    <dgm:pt modelId="{09BBBDBF-27E3-4AA6-851D-9E1FDF001B69}" type="pres">
      <dgm:prSet presAssocID="{4EF63AAC-178F-4D78-A7E6-9063EBBFBCD8}" presName="textRect" presStyleLbl="revTx" presStyleIdx="1" presStyleCnt="2">
        <dgm:presLayoutVars>
          <dgm:chMax val="1"/>
          <dgm:chPref val="1"/>
        </dgm:presLayoutVars>
      </dgm:prSet>
      <dgm:spPr/>
    </dgm:pt>
  </dgm:ptLst>
  <dgm:cxnLst>
    <dgm:cxn modelId="{B713BC1F-4D3B-4ED5-8CB1-D4745251F0D6}" type="presOf" srcId="{F776B579-7D4B-409B-B5A0-854D05767621}" destId="{6B0F413B-3A7D-40E0-ADF8-FCF5353281B5}" srcOrd="0" destOrd="0" presId="urn:microsoft.com/office/officeart/2018/2/layout/IconCircleList"/>
    <dgm:cxn modelId="{45AAC123-5778-4F07-A5EF-9359C8CC970C}" srcId="{011A8E43-20C0-4D71-9A9C-AA642DF568B5}" destId="{4EF63AAC-178F-4D78-A7E6-9063EBBFBCD8}" srcOrd="1" destOrd="0" parTransId="{E819B012-4092-4804-9CA1-D0F49678BDD0}" sibTransId="{C780CFE8-E5A0-40A8-8332-F3F143C524B5}"/>
    <dgm:cxn modelId="{72EC0D73-B1F1-45BF-9503-83CE67C46A58}" type="presOf" srcId="{4EF63AAC-178F-4D78-A7E6-9063EBBFBCD8}" destId="{09BBBDBF-27E3-4AA6-851D-9E1FDF001B69}" srcOrd="0" destOrd="0" presId="urn:microsoft.com/office/officeart/2018/2/layout/IconCircleList"/>
    <dgm:cxn modelId="{39D832C2-5737-4D27-9CEA-C76744EC7238}" srcId="{011A8E43-20C0-4D71-9A9C-AA642DF568B5}" destId="{F776B579-7D4B-409B-B5A0-854D05767621}" srcOrd="0" destOrd="0" parTransId="{BBC609F0-99AC-4BF2-AA8D-E7ACB06998A5}" sibTransId="{906B8240-8AB9-476B-B846-32D4BA47324F}"/>
    <dgm:cxn modelId="{010321DA-6031-439B-A493-451B22BB158C}" type="presOf" srcId="{906B8240-8AB9-476B-B846-32D4BA47324F}" destId="{7D5D531B-A75B-467B-8D9D-A0E4B5A56A4E}" srcOrd="0" destOrd="0" presId="urn:microsoft.com/office/officeart/2018/2/layout/IconCircleList"/>
    <dgm:cxn modelId="{F0531BE3-3136-4632-9897-11966E8E8046}" type="presOf" srcId="{011A8E43-20C0-4D71-9A9C-AA642DF568B5}" destId="{F7E0B82F-60E2-4404-B0EA-BD61AD3B10BC}" srcOrd="0" destOrd="0" presId="urn:microsoft.com/office/officeart/2018/2/layout/IconCircleList"/>
    <dgm:cxn modelId="{EEF5A1FC-136D-42F2-9156-EC948AEDB24C}" type="presParOf" srcId="{F7E0B82F-60E2-4404-B0EA-BD61AD3B10BC}" destId="{A380C8E0-5929-48C6-A96D-4DEC3B5C28FA}" srcOrd="0" destOrd="0" presId="urn:microsoft.com/office/officeart/2018/2/layout/IconCircleList"/>
    <dgm:cxn modelId="{5AEE9FDA-3A11-4532-AFBE-5521D43400DB}" type="presParOf" srcId="{A380C8E0-5929-48C6-A96D-4DEC3B5C28FA}" destId="{2FA448F5-6793-4C16-B637-BD77BE5D2BEC}" srcOrd="0" destOrd="0" presId="urn:microsoft.com/office/officeart/2018/2/layout/IconCircleList"/>
    <dgm:cxn modelId="{894B094C-4F38-4986-9B2B-F3BC49404167}" type="presParOf" srcId="{2FA448F5-6793-4C16-B637-BD77BE5D2BEC}" destId="{8C645F40-AEAE-4E86-A282-FEE064FB0E6E}" srcOrd="0" destOrd="0" presId="urn:microsoft.com/office/officeart/2018/2/layout/IconCircleList"/>
    <dgm:cxn modelId="{1F87A6CD-B1A1-4A3E-BBA0-F0CC2D4721D7}" type="presParOf" srcId="{2FA448F5-6793-4C16-B637-BD77BE5D2BEC}" destId="{384C2374-A758-489C-9AFA-174A831AAC36}" srcOrd="1" destOrd="0" presId="urn:microsoft.com/office/officeart/2018/2/layout/IconCircleList"/>
    <dgm:cxn modelId="{B3A658E6-14ED-49C2-AA71-5879A030213D}" type="presParOf" srcId="{2FA448F5-6793-4C16-B637-BD77BE5D2BEC}" destId="{F90B4958-DB13-4128-B235-47594BF9D074}" srcOrd="2" destOrd="0" presId="urn:microsoft.com/office/officeart/2018/2/layout/IconCircleList"/>
    <dgm:cxn modelId="{266BAD3B-8692-41D8-9C7A-57BE610A05DF}" type="presParOf" srcId="{2FA448F5-6793-4C16-B637-BD77BE5D2BEC}" destId="{6B0F413B-3A7D-40E0-ADF8-FCF5353281B5}" srcOrd="3" destOrd="0" presId="urn:microsoft.com/office/officeart/2018/2/layout/IconCircleList"/>
    <dgm:cxn modelId="{B402FBF4-E37C-4D23-A1F1-946B007E9082}" type="presParOf" srcId="{A380C8E0-5929-48C6-A96D-4DEC3B5C28FA}" destId="{7D5D531B-A75B-467B-8D9D-A0E4B5A56A4E}" srcOrd="1" destOrd="0" presId="urn:microsoft.com/office/officeart/2018/2/layout/IconCircleList"/>
    <dgm:cxn modelId="{A5DC6C99-8B3C-4991-AB76-BD4AD6C5886F}" type="presParOf" srcId="{A380C8E0-5929-48C6-A96D-4DEC3B5C28FA}" destId="{63BB51DB-E69F-4EB6-B28A-1B7B115E64E5}" srcOrd="2" destOrd="0" presId="urn:microsoft.com/office/officeart/2018/2/layout/IconCircleList"/>
    <dgm:cxn modelId="{4F7C2D29-DCF2-4F52-8B7C-E466A5523FE6}" type="presParOf" srcId="{63BB51DB-E69F-4EB6-B28A-1B7B115E64E5}" destId="{933CDE69-FB5C-40AF-8427-16101F90EF4F}" srcOrd="0" destOrd="0" presId="urn:microsoft.com/office/officeart/2018/2/layout/IconCircleList"/>
    <dgm:cxn modelId="{C00596BE-A2FC-45E2-9818-CC56110D12BF}" type="presParOf" srcId="{63BB51DB-E69F-4EB6-B28A-1B7B115E64E5}" destId="{6F04D41F-16D2-4BB7-B746-23312D18D706}" srcOrd="1" destOrd="0" presId="urn:microsoft.com/office/officeart/2018/2/layout/IconCircleList"/>
    <dgm:cxn modelId="{9B656230-773E-4C95-9743-717B25670243}" type="presParOf" srcId="{63BB51DB-E69F-4EB6-B28A-1B7B115E64E5}" destId="{7EE085DF-A937-4E9F-8790-7BE78822F226}" srcOrd="2" destOrd="0" presId="urn:microsoft.com/office/officeart/2018/2/layout/IconCircleList"/>
    <dgm:cxn modelId="{8137CD7D-992D-4DAA-B402-3A35919897EE}" type="presParOf" srcId="{63BB51DB-E69F-4EB6-B28A-1B7B115E64E5}" destId="{09BBBDBF-27E3-4AA6-851D-9E1FDF001B69}"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50F88A-7F92-4566-A43C-60266363AD43}">
      <dsp:nvSpPr>
        <dsp:cNvPr id="0" name=""/>
        <dsp:cNvSpPr/>
      </dsp:nvSpPr>
      <dsp:spPr>
        <a:xfrm>
          <a:off x="1015286" y="733957"/>
          <a:ext cx="1111494" cy="111149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5413A9B-616A-470A-9AE1-05A4AB0C89F7}">
      <dsp:nvSpPr>
        <dsp:cNvPr id="0" name=""/>
        <dsp:cNvSpPr/>
      </dsp:nvSpPr>
      <dsp:spPr>
        <a:xfrm>
          <a:off x="336040" y="2254961"/>
          <a:ext cx="2469988" cy="12065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b="0" i="0" kern="1200"/>
            <a:t>Value creation is the attempt of an actor to increase the value that currently exists using resources and the implementation of some innovation process.</a:t>
          </a:r>
          <a:endParaRPr lang="en-US" sz="1100" kern="1200"/>
        </a:p>
      </dsp:txBody>
      <dsp:txXfrm>
        <a:off x="336040" y="2254961"/>
        <a:ext cx="2469988" cy="1206562"/>
      </dsp:txXfrm>
    </dsp:sp>
    <dsp:sp modelId="{CEDB9645-6918-4202-974B-67A48BCCD820}">
      <dsp:nvSpPr>
        <dsp:cNvPr id="0" name=""/>
        <dsp:cNvSpPr/>
      </dsp:nvSpPr>
      <dsp:spPr>
        <a:xfrm>
          <a:off x="3917523" y="733957"/>
          <a:ext cx="1111494" cy="111149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9A2987D-7D6F-46D7-84CA-348079188086}">
      <dsp:nvSpPr>
        <dsp:cNvPr id="0" name=""/>
        <dsp:cNvSpPr/>
      </dsp:nvSpPr>
      <dsp:spPr>
        <a:xfrm>
          <a:off x="3238276" y="2254961"/>
          <a:ext cx="2469988" cy="12065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b="0" i="0" kern="1200"/>
            <a:t>From the social perspective, the creation of value occurs when the utility perceived of the members of society is higher than the cost of all the resources used in its creation.</a:t>
          </a:r>
          <a:endParaRPr lang="en-US" sz="1100" kern="1200"/>
        </a:p>
      </dsp:txBody>
      <dsp:txXfrm>
        <a:off x="3238276" y="2254961"/>
        <a:ext cx="2469988" cy="1206562"/>
      </dsp:txXfrm>
    </dsp:sp>
    <dsp:sp modelId="{0BF69605-40BF-4A56-A994-F677336EF07D}">
      <dsp:nvSpPr>
        <dsp:cNvPr id="0" name=""/>
        <dsp:cNvSpPr/>
      </dsp:nvSpPr>
      <dsp:spPr>
        <a:xfrm>
          <a:off x="6819759" y="733957"/>
          <a:ext cx="1111494" cy="111149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871D670-CFE1-4BD4-88EC-ECB6447B5C67}">
      <dsp:nvSpPr>
        <dsp:cNvPr id="0" name=""/>
        <dsp:cNvSpPr/>
      </dsp:nvSpPr>
      <dsp:spPr>
        <a:xfrm>
          <a:off x="6140512" y="2254961"/>
          <a:ext cx="2469988" cy="12065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b="0" i="0" kern="1200"/>
            <a:t>The capture of value is vital in the analysis of value. It is not only about who generates value, but also who receives it and what is the willingness to pay it in a way that justifies the investment of resources made in its creation.</a:t>
          </a:r>
          <a:endParaRPr lang="en-US" sz="1100" kern="1200"/>
        </a:p>
      </dsp:txBody>
      <dsp:txXfrm>
        <a:off x="6140512" y="2254961"/>
        <a:ext cx="2469988" cy="12065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5673C6-1B66-4466-8C04-C171F79123C9}">
      <dsp:nvSpPr>
        <dsp:cNvPr id="0" name=""/>
        <dsp:cNvSpPr/>
      </dsp:nvSpPr>
      <dsp:spPr>
        <a:xfrm>
          <a:off x="0" y="659170"/>
          <a:ext cx="9404352" cy="121693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B7D70D2-DCDF-4621-82A4-815478A0E3A7}">
      <dsp:nvSpPr>
        <dsp:cNvPr id="0" name=""/>
        <dsp:cNvSpPr/>
      </dsp:nvSpPr>
      <dsp:spPr>
        <a:xfrm>
          <a:off x="368121" y="932979"/>
          <a:ext cx="669311" cy="66931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B1AB64F-C624-4AE4-8482-2BB5F2C5AC9D}">
      <dsp:nvSpPr>
        <dsp:cNvPr id="0" name=""/>
        <dsp:cNvSpPr/>
      </dsp:nvSpPr>
      <dsp:spPr>
        <a:xfrm>
          <a:off x="1405554" y="659170"/>
          <a:ext cx="7998797" cy="1216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792" tIns="128792" rIns="128792" bIns="128792" numCol="1" spcCol="1270" anchor="ctr" anchorCtr="0">
          <a:noAutofit/>
        </a:bodyPr>
        <a:lstStyle/>
        <a:p>
          <a:pPr marL="0" lvl="0" indent="0" algn="l" defTabSz="711200">
            <a:lnSpc>
              <a:spcPct val="100000"/>
            </a:lnSpc>
            <a:spcBef>
              <a:spcPct val="0"/>
            </a:spcBef>
            <a:spcAft>
              <a:spcPct val="35000"/>
            </a:spcAft>
            <a:buNone/>
          </a:pPr>
          <a:r>
            <a:rPr lang="en-US" sz="1600" b="0" i="0" kern="1200"/>
            <a:t>Regarding social innovation, the generation of value occurs when an actor responds to a problem innovatively and mobilizes a certain number of resources, changing the conditions that created it. </a:t>
          </a:r>
          <a:endParaRPr lang="en-US" sz="1600" kern="1200"/>
        </a:p>
      </dsp:txBody>
      <dsp:txXfrm>
        <a:off x="1405554" y="659170"/>
        <a:ext cx="7998797" cy="1216930"/>
      </dsp:txXfrm>
    </dsp:sp>
    <dsp:sp modelId="{E022ACF9-5277-4EFC-A600-3039024FFC32}">
      <dsp:nvSpPr>
        <dsp:cNvPr id="0" name=""/>
        <dsp:cNvSpPr/>
      </dsp:nvSpPr>
      <dsp:spPr>
        <a:xfrm>
          <a:off x="0" y="2180333"/>
          <a:ext cx="9404352" cy="121693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CCA9B8-4430-4544-8879-FC2FE4EC4F70}">
      <dsp:nvSpPr>
        <dsp:cNvPr id="0" name=""/>
        <dsp:cNvSpPr/>
      </dsp:nvSpPr>
      <dsp:spPr>
        <a:xfrm>
          <a:off x="368121" y="2454142"/>
          <a:ext cx="669311" cy="66931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9010EA9-9189-4948-B6A8-61572C9B6621}">
      <dsp:nvSpPr>
        <dsp:cNvPr id="0" name=""/>
        <dsp:cNvSpPr/>
      </dsp:nvSpPr>
      <dsp:spPr>
        <a:xfrm>
          <a:off x="1405554" y="2180333"/>
          <a:ext cx="7998797" cy="1216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792" tIns="128792" rIns="128792" bIns="128792" numCol="1" spcCol="1270" anchor="ctr" anchorCtr="0">
          <a:noAutofit/>
        </a:bodyPr>
        <a:lstStyle/>
        <a:p>
          <a:pPr marL="0" lvl="0" indent="0" algn="l" defTabSz="711200">
            <a:lnSpc>
              <a:spcPct val="100000"/>
            </a:lnSpc>
            <a:spcBef>
              <a:spcPct val="0"/>
            </a:spcBef>
            <a:spcAft>
              <a:spcPct val="35000"/>
            </a:spcAft>
            <a:buNone/>
          </a:pPr>
          <a:r>
            <a:rPr lang="en-US" sz="1600" b="0" i="0" kern="1200"/>
            <a:t>Besides, beneficiaries and society not only perceive an improvement in their living conditions for the implementation of social innovation but also recognize that the way they do it is better or more efficient to the form of doing now.</a:t>
          </a:r>
          <a:endParaRPr lang="en-US" sz="1600" kern="1200"/>
        </a:p>
      </dsp:txBody>
      <dsp:txXfrm>
        <a:off x="1405554" y="2180333"/>
        <a:ext cx="7998797" cy="121693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9EEBAD-9E6F-44DC-A5F2-9C0DE5C18226}">
      <dsp:nvSpPr>
        <dsp:cNvPr id="0" name=""/>
        <dsp:cNvSpPr/>
      </dsp:nvSpPr>
      <dsp:spPr>
        <a:xfrm>
          <a:off x="728024" y="803516"/>
          <a:ext cx="810000" cy="81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82BA4DE2-E9C1-476D-86B3-CF597D59DDAF}">
      <dsp:nvSpPr>
        <dsp:cNvPr id="0" name=""/>
        <dsp:cNvSpPr/>
      </dsp:nvSpPr>
      <dsp:spPr>
        <a:xfrm>
          <a:off x="233024" y="2058483"/>
          <a:ext cx="1800000" cy="171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US" sz="1100" b="0" i="0" kern="1200"/>
            <a:t>In the context of social innovations, this promise necessarily implies the intention of generating an intentional social change, through the attention of a social problem, achieving results or desirable effects not created spontaneously by the markets or by society. </a:t>
          </a:r>
          <a:endParaRPr lang="en-US" sz="1100" kern="1200"/>
        </a:p>
      </dsp:txBody>
      <dsp:txXfrm>
        <a:off x="233024" y="2058483"/>
        <a:ext cx="1800000" cy="1710000"/>
      </dsp:txXfrm>
    </dsp:sp>
    <dsp:sp modelId="{484976FA-6FFE-4AFA-8DC6-546CED11172A}">
      <dsp:nvSpPr>
        <dsp:cNvPr id="0" name=""/>
        <dsp:cNvSpPr/>
      </dsp:nvSpPr>
      <dsp:spPr>
        <a:xfrm>
          <a:off x="2843025" y="803516"/>
          <a:ext cx="810000" cy="81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892CF9B-FA81-4952-96D7-ED50FEB7B845}">
      <dsp:nvSpPr>
        <dsp:cNvPr id="0" name=""/>
        <dsp:cNvSpPr/>
      </dsp:nvSpPr>
      <dsp:spPr>
        <a:xfrm>
          <a:off x="2348025" y="2058483"/>
          <a:ext cx="1800000" cy="171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US" sz="1100" b="0" i="0" kern="1200"/>
            <a:t>The value proposition is the center of any social innovation since it determines its strategic focus and has profound implications for its structures, processes, and resource allocation. </a:t>
          </a:r>
          <a:endParaRPr lang="en-US" sz="1100" kern="1200"/>
        </a:p>
      </dsp:txBody>
      <dsp:txXfrm>
        <a:off x="2348025" y="2058483"/>
        <a:ext cx="1800000" cy="1710000"/>
      </dsp:txXfrm>
    </dsp:sp>
    <dsp:sp modelId="{5ADA6605-68BB-4145-A496-6C2E29A5FDE0}">
      <dsp:nvSpPr>
        <dsp:cNvPr id="0" name=""/>
        <dsp:cNvSpPr/>
      </dsp:nvSpPr>
      <dsp:spPr>
        <a:xfrm>
          <a:off x="4958025" y="803516"/>
          <a:ext cx="810000" cy="81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927BA2F-DB42-414C-B05C-5EBA545F69CC}">
      <dsp:nvSpPr>
        <dsp:cNvPr id="0" name=""/>
        <dsp:cNvSpPr/>
      </dsp:nvSpPr>
      <dsp:spPr>
        <a:xfrm>
          <a:off x="4463025" y="2058483"/>
          <a:ext cx="1800000" cy="171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US" sz="1100" b="0" i="0" kern="1200"/>
            <a:t>Therefore, the definition of a clear value proposition should be the first objective by anyone aspiring to lead a social innovation.</a:t>
          </a:r>
          <a:endParaRPr lang="en-US" sz="1100" kern="1200"/>
        </a:p>
      </dsp:txBody>
      <dsp:txXfrm>
        <a:off x="4463025" y="2058483"/>
        <a:ext cx="1800000" cy="1710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9320DE-7C7B-6840-8EE6-C5E216CC64DC}">
      <dsp:nvSpPr>
        <dsp:cNvPr id="0" name=""/>
        <dsp:cNvSpPr/>
      </dsp:nvSpPr>
      <dsp:spPr>
        <a:xfrm>
          <a:off x="0" y="0"/>
          <a:ext cx="7993699" cy="1825395"/>
        </a:xfrm>
        <a:prstGeom prst="roundRect">
          <a:avLst>
            <a:gd name="adj" fmla="val 10000"/>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0" i="0" kern="1200"/>
            <a:t>In the case of social innovations, due to their interest in generating multiple values, the identification of the client and beneficiary is crucial, because, in most of the times, who receives the benefit of the social innovation do not pay for it.</a:t>
          </a:r>
          <a:endParaRPr lang="en-US" sz="1800" kern="1200"/>
        </a:p>
      </dsp:txBody>
      <dsp:txXfrm>
        <a:off x="53464" y="53464"/>
        <a:ext cx="6107010" cy="1718467"/>
      </dsp:txXfrm>
    </dsp:sp>
    <dsp:sp modelId="{186848F0-8407-8F4D-A31A-C24A98F9F446}">
      <dsp:nvSpPr>
        <dsp:cNvPr id="0" name=""/>
        <dsp:cNvSpPr/>
      </dsp:nvSpPr>
      <dsp:spPr>
        <a:xfrm>
          <a:off x="1410652" y="2231038"/>
          <a:ext cx="7993699" cy="1825395"/>
        </a:xfrm>
        <a:prstGeom prst="roundRect">
          <a:avLst>
            <a:gd name="adj" fmla="val 10000"/>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0" i="0" kern="1200"/>
            <a:t>The importance of recognizing and differentiating them is a key to the operation since it defines how the initiative can fulfill its promise of value and at the same time achieve its economic sustainability.</a:t>
          </a:r>
          <a:endParaRPr lang="en-US" sz="1800" kern="1200"/>
        </a:p>
      </dsp:txBody>
      <dsp:txXfrm>
        <a:off x="1464116" y="2284502"/>
        <a:ext cx="5289611" cy="1718467"/>
      </dsp:txXfrm>
    </dsp:sp>
    <dsp:sp modelId="{A5CF3B10-0446-7748-ABBA-C6287D96CB73}">
      <dsp:nvSpPr>
        <dsp:cNvPr id="0" name=""/>
        <dsp:cNvSpPr/>
      </dsp:nvSpPr>
      <dsp:spPr>
        <a:xfrm>
          <a:off x="6807192" y="1434963"/>
          <a:ext cx="1186506" cy="1186506"/>
        </a:xfrm>
        <a:prstGeom prst="downArrow">
          <a:avLst>
            <a:gd name="adj1" fmla="val 55000"/>
            <a:gd name="adj2" fmla="val 45000"/>
          </a:avLst>
        </a:prstGeom>
        <a:solidFill>
          <a:schemeClr val="accent5">
            <a:alpha val="90000"/>
            <a:tint val="40000"/>
            <a:hueOff val="0"/>
            <a:satOff val="0"/>
            <a:lumOff val="0"/>
            <a:alphaOff val="0"/>
          </a:schemeClr>
        </a:solidFill>
        <a:ln w="19050" cap="rnd" cmpd="sng" algn="ctr">
          <a:solidFill>
            <a:schemeClr val="accent5">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074156" y="1434963"/>
        <a:ext cx="652578" cy="89284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6180FE-3D09-4BD8-9DD6-C2483476D19E}">
      <dsp:nvSpPr>
        <dsp:cNvPr id="0" name=""/>
        <dsp:cNvSpPr/>
      </dsp:nvSpPr>
      <dsp:spPr>
        <a:xfrm>
          <a:off x="0" y="657589"/>
          <a:ext cx="9404352" cy="121401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8B5A33-31EF-43D5-865A-6AA4C4BABF38}">
      <dsp:nvSpPr>
        <dsp:cNvPr id="0" name=""/>
        <dsp:cNvSpPr/>
      </dsp:nvSpPr>
      <dsp:spPr>
        <a:xfrm>
          <a:off x="367238" y="930742"/>
          <a:ext cx="667706" cy="66770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43F09B9-A91F-460A-86DC-E2DF294E3200}">
      <dsp:nvSpPr>
        <dsp:cNvPr id="0" name=""/>
        <dsp:cNvSpPr/>
      </dsp:nvSpPr>
      <dsp:spPr>
        <a:xfrm>
          <a:off x="1402183" y="657589"/>
          <a:ext cx="8002168" cy="12140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483" tIns="128483" rIns="128483" bIns="128483" numCol="1" spcCol="1270" anchor="ctr" anchorCtr="0">
          <a:noAutofit/>
        </a:bodyPr>
        <a:lstStyle/>
        <a:p>
          <a:pPr marL="0" lvl="0" indent="0" algn="l" defTabSz="755650">
            <a:lnSpc>
              <a:spcPct val="90000"/>
            </a:lnSpc>
            <a:spcBef>
              <a:spcPct val="0"/>
            </a:spcBef>
            <a:spcAft>
              <a:spcPct val="35000"/>
            </a:spcAft>
            <a:buNone/>
          </a:pPr>
          <a:r>
            <a:rPr lang="en-US" sz="1700" b="0" i="0" kern="1200"/>
            <a:t>The value proposition should answer the questions: What is our mission? Who is our client/beneficiary? What is it that our client/beneficiary values or needs?</a:t>
          </a:r>
          <a:endParaRPr lang="en-US" sz="1700" kern="1200"/>
        </a:p>
      </dsp:txBody>
      <dsp:txXfrm>
        <a:off x="1402183" y="657589"/>
        <a:ext cx="8002168" cy="1214011"/>
      </dsp:txXfrm>
    </dsp:sp>
    <dsp:sp modelId="{8FCD2B24-9582-4ED5-9E1C-D9C8FA795342}">
      <dsp:nvSpPr>
        <dsp:cNvPr id="0" name=""/>
        <dsp:cNvSpPr/>
      </dsp:nvSpPr>
      <dsp:spPr>
        <a:xfrm>
          <a:off x="0" y="2175104"/>
          <a:ext cx="9404352" cy="121401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6773A4-8CBE-4BF6-9945-65C1DAEA1078}">
      <dsp:nvSpPr>
        <dsp:cNvPr id="0" name=""/>
        <dsp:cNvSpPr/>
      </dsp:nvSpPr>
      <dsp:spPr>
        <a:xfrm>
          <a:off x="367238" y="2448257"/>
          <a:ext cx="667706" cy="66770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631E7D00-EC8A-4BA0-9FD5-F0158EF46C52}">
      <dsp:nvSpPr>
        <dsp:cNvPr id="0" name=""/>
        <dsp:cNvSpPr/>
      </dsp:nvSpPr>
      <dsp:spPr>
        <a:xfrm>
          <a:off x="1402183" y="2175104"/>
          <a:ext cx="8002168" cy="12140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483" tIns="128483" rIns="128483" bIns="128483" numCol="1" spcCol="1270" anchor="ctr" anchorCtr="0">
          <a:noAutofit/>
        </a:bodyPr>
        <a:lstStyle/>
        <a:p>
          <a:pPr marL="0" lvl="0" indent="0" algn="l" defTabSz="755650">
            <a:lnSpc>
              <a:spcPct val="90000"/>
            </a:lnSpc>
            <a:spcBef>
              <a:spcPct val="0"/>
            </a:spcBef>
            <a:spcAft>
              <a:spcPct val="35000"/>
            </a:spcAft>
            <a:buNone/>
          </a:pPr>
          <a:r>
            <a:rPr lang="en-US" sz="1700" b="0" i="0" kern="1200"/>
            <a:t>Once the initiative is clear to whom it is serving and why it is important for that group or actor, then it must be established how it will be done, that is, what kind of value will be created (economic, social, environmental, or institutional) and how they complement each other</a:t>
          </a:r>
          <a:endParaRPr lang="en-US" sz="1700" kern="1200"/>
        </a:p>
      </dsp:txBody>
      <dsp:txXfrm>
        <a:off x="1402183" y="2175104"/>
        <a:ext cx="8002168" cy="121401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E07A0F-B464-A44A-82C9-C85E34429FDF}">
      <dsp:nvSpPr>
        <dsp:cNvPr id="0" name=""/>
        <dsp:cNvSpPr/>
      </dsp:nvSpPr>
      <dsp:spPr>
        <a:xfrm>
          <a:off x="2309568" y="493679"/>
          <a:ext cx="3297725" cy="3297725"/>
        </a:xfrm>
        <a:prstGeom prst="blockArc">
          <a:avLst>
            <a:gd name="adj1" fmla="val 10800000"/>
            <a:gd name="adj2" fmla="val 16200000"/>
            <a:gd name="adj3" fmla="val 464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E540EF0-6EEB-0A46-B1AF-10D96D59E821}">
      <dsp:nvSpPr>
        <dsp:cNvPr id="0" name=""/>
        <dsp:cNvSpPr/>
      </dsp:nvSpPr>
      <dsp:spPr>
        <a:xfrm>
          <a:off x="2309568" y="493679"/>
          <a:ext cx="3297725" cy="3297725"/>
        </a:xfrm>
        <a:prstGeom prst="blockArc">
          <a:avLst>
            <a:gd name="adj1" fmla="val 5400000"/>
            <a:gd name="adj2" fmla="val 10800000"/>
            <a:gd name="adj3" fmla="val 464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E4D6F48-B268-244F-859F-D6FB72F0BC25}">
      <dsp:nvSpPr>
        <dsp:cNvPr id="0" name=""/>
        <dsp:cNvSpPr/>
      </dsp:nvSpPr>
      <dsp:spPr>
        <a:xfrm>
          <a:off x="2309568" y="493679"/>
          <a:ext cx="3297725" cy="3297725"/>
        </a:xfrm>
        <a:prstGeom prst="blockArc">
          <a:avLst>
            <a:gd name="adj1" fmla="val 0"/>
            <a:gd name="adj2" fmla="val 5400000"/>
            <a:gd name="adj3" fmla="val 464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9AF9382-F7A8-8A43-8CB7-6D3147311553}">
      <dsp:nvSpPr>
        <dsp:cNvPr id="0" name=""/>
        <dsp:cNvSpPr/>
      </dsp:nvSpPr>
      <dsp:spPr>
        <a:xfrm>
          <a:off x="2309568" y="493679"/>
          <a:ext cx="3297725" cy="3297725"/>
        </a:xfrm>
        <a:prstGeom prst="blockArc">
          <a:avLst>
            <a:gd name="adj1" fmla="val 16200000"/>
            <a:gd name="adj2" fmla="val 0"/>
            <a:gd name="adj3" fmla="val 464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77DAF2F-E0E1-7F46-BF57-BDF139022759}">
      <dsp:nvSpPr>
        <dsp:cNvPr id="0" name=""/>
        <dsp:cNvSpPr/>
      </dsp:nvSpPr>
      <dsp:spPr>
        <a:xfrm>
          <a:off x="3198829" y="1382941"/>
          <a:ext cx="1519202" cy="1519202"/>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GB" sz="1900" kern="1200" dirty="0"/>
            <a:t>Value Creation</a:t>
          </a:r>
        </a:p>
      </dsp:txBody>
      <dsp:txXfrm>
        <a:off x="3421311" y="1605423"/>
        <a:ext cx="1074238" cy="1074238"/>
      </dsp:txXfrm>
    </dsp:sp>
    <dsp:sp modelId="{3BE75F99-536E-D84E-A614-EB0C6EBA8055}">
      <dsp:nvSpPr>
        <dsp:cNvPr id="0" name=""/>
        <dsp:cNvSpPr/>
      </dsp:nvSpPr>
      <dsp:spPr>
        <a:xfrm>
          <a:off x="3426710" y="242"/>
          <a:ext cx="1063441" cy="1063441"/>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None/>
          </a:pPr>
          <a:r>
            <a:rPr lang="en-GB" sz="800" kern="1200" dirty="0"/>
            <a:t>Economic Value</a:t>
          </a:r>
        </a:p>
      </dsp:txBody>
      <dsp:txXfrm>
        <a:off x="3582447" y="155979"/>
        <a:ext cx="751967" cy="751967"/>
      </dsp:txXfrm>
    </dsp:sp>
    <dsp:sp modelId="{9131CC12-30F9-9C4D-B9AD-BCF078C55464}">
      <dsp:nvSpPr>
        <dsp:cNvPr id="0" name=""/>
        <dsp:cNvSpPr/>
      </dsp:nvSpPr>
      <dsp:spPr>
        <a:xfrm>
          <a:off x="5037289" y="1610821"/>
          <a:ext cx="1063441" cy="1063441"/>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None/>
          </a:pPr>
          <a:r>
            <a:rPr lang="en-GB" sz="800" kern="1200" dirty="0"/>
            <a:t>Social Value</a:t>
          </a:r>
        </a:p>
      </dsp:txBody>
      <dsp:txXfrm>
        <a:off x="5193026" y="1766558"/>
        <a:ext cx="751967" cy="751967"/>
      </dsp:txXfrm>
    </dsp:sp>
    <dsp:sp modelId="{38449E21-AE7B-AA4F-8601-323F658FAA2F}">
      <dsp:nvSpPr>
        <dsp:cNvPr id="0" name=""/>
        <dsp:cNvSpPr/>
      </dsp:nvSpPr>
      <dsp:spPr>
        <a:xfrm>
          <a:off x="3426710" y="3221400"/>
          <a:ext cx="1063441" cy="1063441"/>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None/>
          </a:pPr>
          <a:r>
            <a:rPr lang="en-GB" sz="800" kern="1200" dirty="0"/>
            <a:t>Environmental Value</a:t>
          </a:r>
        </a:p>
      </dsp:txBody>
      <dsp:txXfrm>
        <a:off x="3582447" y="3377137"/>
        <a:ext cx="751967" cy="751967"/>
      </dsp:txXfrm>
    </dsp:sp>
    <dsp:sp modelId="{3A0AC7DB-D983-F749-9782-B4B0668BD6BD}">
      <dsp:nvSpPr>
        <dsp:cNvPr id="0" name=""/>
        <dsp:cNvSpPr/>
      </dsp:nvSpPr>
      <dsp:spPr>
        <a:xfrm>
          <a:off x="1816131" y="1610821"/>
          <a:ext cx="1063441" cy="1063441"/>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None/>
          </a:pPr>
          <a:r>
            <a:rPr lang="en-GB" sz="800" kern="1200" dirty="0"/>
            <a:t>Institutional Value</a:t>
          </a:r>
        </a:p>
      </dsp:txBody>
      <dsp:txXfrm>
        <a:off x="1971868" y="1766558"/>
        <a:ext cx="751967" cy="75196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81B413-C266-1D4A-9962-307A21C65485}">
      <dsp:nvSpPr>
        <dsp:cNvPr id="0" name=""/>
        <dsp:cNvSpPr/>
      </dsp:nvSpPr>
      <dsp:spPr>
        <a:xfrm>
          <a:off x="0" y="0"/>
          <a:ext cx="7604559" cy="1258644"/>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0" i="0" kern="1200"/>
            <a:t>The environmental value, as well as the social value, is difficult to conceptualize, mainly because its impact may not be directly related to a specific group on which the change in their living conditions can be evaluated in a short period; instead, it is developed on a medium- and long-term perspective. Its capture is at a system level.</a:t>
          </a:r>
          <a:endParaRPr lang="en-US" sz="1400" kern="1200"/>
        </a:p>
      </dsp:txBody>
      <dsp:txXfrm>
        <a:off x="36864" y="36864"/>
        <a:ext cx="6246385" cy="1184916"/>
      </dsp:txXfrm>
    </dsp:sp>
    <dsp:sp modelId="{70A1F7AC-8B5B-0743-B38B-7B444D76EE44}">
      <dsp:nvSpPr>
        <dsp:cNvPr id="0" name=""/>
        <dsp:cNvSpPr/>
      </dsp:nvSpPr>
      <dsp:spPr>
        <a:xfrm>
          <a:off x="670990" y="1468418"/>
          <a:ext cx="7604559" cy="1258644"/>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0" i="0" kern="1200"/>
            <a:t>Therefore, its generation must take a view of multiple actors and not only those who implement social innovation.</a:t>
          </a:r>
          <a:endParaRPr lang="en-US" sz="1400" kern="1200"/>
        </a:p>
      </dsp:txBody>
      <dsp:txXfrm>
        <a:off x="707854" y="1505282"/>
        <a:ext cx="6041722" cy="1184916"/>
      </dsp:txXfrm>
    </dsp:sp>
    <dsp:sp modelId="{C58960DB-17D9-7349-8B45-FE41F58B0C0E}">
      <dsp:nvSpPr>
        <dsp:cNvPr id="0" name=""/>
        <dsp:cNvSpPr/>
      </dsp:nvSpPr>
      <dsp:spPr>
        <a:xfrm>
          <a:off x="1341981" y="2936836"/>
          <a:ext cx="7604559" cy="1258644"/>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0" i="0" kern="1200"/>
            <a:t>The environmental value is the result of the set of actions that, carried out from a systemic perspective, manage to increase or preserve, in a more efficient way, the environmental conditions, the natural capital, and the ecosystem of a given territory.</a:t>
          </a:r>
          <a:endParaRPr lang="en-US" sz="1400" kern="1200"/>
        </a:p>
      </dsp:txBody>
      <dsp:txXfrm>
        <a:off x="1378845" y="2973700"/>
        <a:ext cx="6041722" cy="1184916"/>
      </dsp:txXfrm>
    </dsp:sp>
    <dsp:sp modelId="{27C4C1F9-F4B8-C94D-B046-1FA1F2814BE0}">
      <dsp:nvSpPr>
        <dsp:cNvPr id="0" name=""/>
        <dsp:cNvSpPr/>
      </dsp:nvSpPr>
      <dsp:spPr>
        <a:xfrm>
          <a:off x="6786441" y="954471"/>
          <a:ext cx="818118" cy="818118"/>
        </a:xfrm>
        <a:prstGeom prst="downArrow">
          <a:avLst>
            <a:gd name="adj1" fmla="val 55000"/>
            <a:gd name="adj2" fmla="val 45000"/>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6970518" y="954471"/>
        <a:ext cx="449964" cy="615634"/>
      </dsp:txXfrm>
    </dsp:sp>
    <dsp:sp modelId="{31EA87D0-E530-5244-B24D-72A2E2D2AD84}">
      <dsp:nvSpPr>
        <dsp:cNvPr id="0" name=""/>
        <dsp:cNvSpPr/>
      </dsp:nvSpPr>
      <dsp:spPr>
        <a:xfrm>
          <a:off x="7457431" y="2414499"/>
          <a:ext cx="818118" cy="818118"/>
        </a:xfrm>
        <a:prstGeom prst="downArrow">
          <a:avLst>
            <a:gd name="adj1" fmla="val 55000"/>
            <a:gd name="adj2" fmla="val 45000"/>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641508" y="2414499"/>
        <a:ext cx="449964" cy="61563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29D9D9-3623-474E-9B7C-2966777B9936}">
      <dsp:nvSpPr>
        <dsp:cNvPr id="0" name=""/>
        <dsp:cNvSpPr/>
      </dsp:nvSpPr>
      <dsp:spPr>
        <a:xfrm>
          <a:off x="85120" y="162"/>
          <a:ext cx="4596484" cy="2918767"/>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06B402-67D3-AD43-A0EC-5941E580547E}">
      <dsp:nvSpPr>
        <dsp:cNvPr id="0" name=""/>
        <dsp:cNvSpPr/>
      </dsp:nvSpPr>
      <dsp:spPr>
        <a:xfrm>
          <a:off x="595840" y="485346"/>
          <a:ext cx="4596484" cy="2918767"/>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This type of value is a critical element in the constitution, strengthening, and sustainability of social innovations. </a:t>
          </a:r>
        </a:p>
      </dsp:txBody>
      <dsp:txXfrm>
        <a:off x="681328" y="570834"/>
        <a:ext cx="4425508" cy="2747791"/>
      </dsp:txXfrm>
    </dsp:sp>
    <dsp:sp modelId="{C6B7D45F-AB65-4241-8B14-18CB16266730}">
      <dsp:nvSpPr>
        <dsp:cNvPr id="0" name=""/>
        <dsp:cNvSpPr/>
      </dsp:nvSpPr>
      <dsp:spPr>
        <a:xfrm>
          <a:off x="5703045" y="162"/>
          <a:ext cx="4596484" cy="2918767"/>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6AFA2BF-2245-4647-9F34-E61E70F1E7DE}">
      <dsp:nvSpPr>
        <dsp:cNvPr id="0" name=""/>
        <dsp:cNvSpPr/>
      </dsp:nvSpPr>
      <dsp:spPr>
        <a:xfrm>
          <a:off x="6213765" y="485346"/>
          <a:ext cx="4596484" cy="2918767"/>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This value recognizes the importance of generating institutional conditions so that the generation of any value, especially social one, can be maintained over time, even when social innovation is no longer present.</a:t>
          </a:r>
        </a:p>
      </dsp:txBody>
      <dsp:txXfrm>
        <a:off x="6299253" y="570834"/>
        <a:ext cx="4425508" cy="274779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1B8909-5DFF-8C44-9D40-1811AF8CF1C6}">
      <dsp:nvSpPr>
        <dsp:cNvPr id="0" name=""/>
        <dsp:cNvSpPr/>
      </dsp:nvSpPr>
      <dsp:spPr>
        <a:xfrm>
          <a:off x="2655146" y="54186"/>
          <a:ext cx="2817706" cy="2817706"/>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r>
            <a:rPr lang="en-GB" sz="1200" kern="1200" dirty="0"/>
            <a:t>Social Value</a:t>
          </a:r>
        </a:p>
      </dsp:txBody>
      <dsp:txXfrm>
        <a:off x="2980266" y="433493"/>
        <a:ext cx="2167466" cy="894080"/>
      </dsp:txXfrm>
    </dsp:sp>
    <dsp:sp modelId="{61FB8EE7-0FF7-B342-92C5-E3A6069F5B1E}">
      <dsp:nvSpPr>
        <dsp:cNvPr id="0" name=""/>
        <dsp:cNvSpPr/>
      </dsp:nvSpPr>
      <dsp:spPr>
        <a:xfrm>
          <a:off x="3901439" y="1300480"/>
          <a:ext cx="2817706" cy="2817706"/>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r>
            <a:rPr lang="en-GB" sz="1200" kern="1200" dirty="0"/>
            <a:t>Economic Value</a:t>
          </a:r>
        </a:p>
      </dsp:txBody>
      <dsp:txXfrm>
        <a:off x="5418666" y="1625600"/>
        <a:ext cx="1083733" cy="2167466"/>
      </dsp:txXfrm>
    </dsp:sp>
    <dsp:sp modelId="{20B17671-DB32-0A46-8680-50DB5517AB97}">
      <dsp:nvSpPr>
        <dsp:cNvPr id="0" name=""/>
        <dsp:cNvSpPr/>
      </dsp:nvSpPr>
      <dsp:spPr>
        <a:xfrm>
          <a:off x="2655146" y="2546773"/>
          <a:ext cx="2817706" cy="2817706"/>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r>
            <a:rPr lang="en-GB" sz="1200" kern="1200" dirty="0"/>
            <a:t>Institutional Value</a:t>
          </a:r>
        </a:p>
      </dsp:txBody>
      <dsp:txXfrm>
        <a:off x="2980266" y="4091093"/>
        <a:ext cx="2167466" cy="894080"/>
      </dsp:txXfrm>
    </dsp:sp>
    <dsp:sp modelId="{C9EA07D0-6C0B-B74B-9377-698595CE60B9}">
      <dsp:nvSpPr>
        <dsp:cNvPr id="0" name=""/>
        <dsp:cNvSpPr/>
      </dsp:nvSpPr>
      <dsp:spPr>
        <a:xfrm>
          <a:off x="1408853" y="1300480"/>
          <a:ext cx="2817706" cy="2817706"/>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r>
            <a:rPr lang="en-GB" sz="1200" kern="1200" dirty="0"/>
            <a:t>Environmental Value</a:t>
          </a:r>
        </a:p>
      </dsp:txBody>
      <dsp:txXfrm>
        <a:off x="1625599" y="1625600"/>
        <a:ext cx="1083733" cy="216746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E95608-9857-3645-87B0-288B807E82F9}">
      <dsp:nvSpPr>
        <dsp:cNvPr id="0" name=""/>
        <dsp:cNvSpPr/>
      </dsp:nvSpPr>
      <dsp:spPr>
        <a:xfrm>
          <a:off x="420687" y="0"/>
          <a:ext cx="4773613" cy="4773613"/>
        </a:xfrm>
        <a:prstGeom prst="diamond">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564AD43-3E53-534E-A2C6-7D60C432695A}">
      <dsp:nvSpPr>
        <dsp:cNvPr id="0" name=""/>
        <dsp:cNvSpPr/>
      </dsp:nvSpPr>
      <dsp:spPr>
        <a:xfrm>
          <a:off x="874180" y="453493"/>
          <a:ext cx="1861709" cy="1861709"/>
        </a:xfrm>
        <a:prstGeom prst="round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b="0" i="0" kern="1200"/>
            <a:t>The economic value has a double relation with the social and environmental value. </a:t>
          </a:r>
          <a:endParaRPr lang="en-US" sz="900" kern="1200"/>
        </a:p>
      </dsp:txBody>
      <dsp:txXfrm>
        <a:off x="965061" y="544374"/>
        <a:ext cx="1679947" cy="1679947"/>
      </dsp:txXfrm>
    </dsp:sp>
    <dsp:sp modelId="{B0DC45CC-4E67-2149-A0D3-F40D4A38F4E0}">
      <dsp:nvSpPr>
        <dsp:cNvPr id="0" name=""/>
        <dsp:cNvSpPr/>
      </dsp:nvSpPr>
      <dsp:spPr>
        <a:xfrm>
          <a:off x="2879097" y="453493"/>
          <a:ext cx="1861709" cy="1861709"/>
        </a:xfrm>
        <a:prstGeom prst="roundRect">
          <a:avLst/>
        </a:prstGeom>
        <a:solidFill>
          <a:schemeClr val="accent5">
            <a:hueOff val="2079079"/>
            <a:satOff val="-1338"/>
            <a:lumOff val="915"/>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b="0" i="0" kern="1200"/>
            <a:t>On the one hand, the economic value guarantees the operation of the initiative, allowing it to carry out its actions and generate the social or environmental value. </a:t>
          </a:r>
          <a:endParaRPr lang="en-US" sz="900" kern="1200"/>
        </a:p>
      </dsp:txBody>
      <dsp:txXfrm>
        <a:off x="2969978" y="544374"/>
        <a:ext cx="1679947" cy="1679947"/>
      </dsp:txXfrm>
    </dsp:sp>
    <dsp:sp modelId="{413A53B9-E2FA-434C-8399-37D6E8962F2A}">
      <dsp:nvSpPr>
        <dsp:cNvPr id="0" name=""/>
        <dsp:cNvSpPr/>
      </dsp:nvSpPr>
      <dsp:spPr>
        <a:xfrm>
          <a:off x="874180" y="2458410"/>
          <a:ext cx="1861709" cy="1861709"/>
        </a:xfrm>
        <a:prstGeom prst="roundRect">
          <a:avLst/>
        </a:prstGeom>
        <a:solidFill>
          <a:schemeClr val="accent5">
            <a:hueOff val="4158159"/>
            <a:satOff val="-2675"/>
            <a:lumOff val="182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b="0" i="0" kern="1200"/>
            <a:t>On the other hand, social and environmental values strengthen the proposal of economic value, since they contribute to the legitimacy and credibility of the good or service that social innovation is offering. </a:t>
          </a:r>
          <a:endParaRPr lang="en-US" sz="900" kern="1200"/>
        </a:p>
      </dsp:txBody>
      <dsp:txXfrm>
        <a:off x="965061" y="2549291"/>
        <a:ext cx="1679947" cy="1679947"/>
      </dsp:txXfrm>
    </dsp:sp>
    <dsp:sp modelId="{902A8351-F0F1-4242-8C46-623A2680E667}">
      <dsp:nvSpPr>
        <dsp:cNvPr id="0" name=""/>
        <dsp:cNvSpPr/>
      </dsp:nvSpPr>
      <dsp:spPr>
        <a:xfrm>
          <a:off x="2879097" y="2458410"/>
          <a:ext cx="1861709" cy="1861709"/>
        </a:xfrm>
        <a:prstGeom prst="roundRect">
          <a:avLst/>
        </a:prstGeom>
        <a:solidFill>
          <a:schemeClr val="accent5">
            <a:hueOff val="6237238"/>
            <a:satOff val="-4013"/>
            <a:lumOff val="2744"/>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b="0" i="0" kern="1200"/>
            <a:t>This double relationship favors the construction of a virtuous circle, where the growth of one guarantees the fulfillment of the other and vice versa. Likewise, there is a risk situation, since the fall or lack of one of the values affects the other directly, creating a situation of tension in the generation of both values.</a:t>
          </a:r>
          <a:endParaRPr lang="en-US" sz="900" kern="1200"/>
        </a:p>
      </dsp:txBody>
      <dsp:txXfrm>
        <a:off x="2969978" y="2549291"/>
        <a:ext cx="1679947" cy="1679947"/>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90461C-565C-2242-B545-2FA9549F8476}">
      <dsp:nvSpPr>
        <dsp:cNvPr id="0" name=""/>
        <dsp:cNvSpPr/>
      </dsp:nvSpPr>
      <dsp:spPr>
        <a:xfrm>
          <a:off x="0" y="30742"/>
          <a:ext cx="5965393" cy="1003434"/>
        </a:xfrm>
        <a:prstGeom prst="roundRect">
          <a:avLst/>
        </a:prstGeom>
        <a:gradFill rotWithShape="0">
          <a:gsLst>
            <a:gs pos="0">
              <a:schemeClr val="dk2">
                <a:hueOff val="0"/>
                <a:satOff val="0"/>
                <a:lumOff val="0"/>
                <a:alphaOff val="0"/>
                <a:tint val="98000"/>
                <a:lumMod val="114000"/>
              </a:schemeClr>
            </a:gs>
            <a:gs pos="100000">
              <a:schemeClr val="dk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0" i="0" kern="1200"/>
            <a:t>The environmental value has a dynamic relationship with the social and institutional value. </a:t>
          </a:r>
          <a:endParaRPr lang="en-US" sz="1400" kern="1200"/>
        </a:p>
      </dsp:txBody>
      <dsp:txXfrm>
        <a:off x="48984" y="79726"/>
        <a:ext cx="5867425" cy="905466"/>
      </dsp:txXfrm>
    </dsp:sp>
    <dsp:sp modelId="{DF316C0A-03A3-EC49-8559-3FE05439491E}">
      <dsp:nvSpPr>
        <dsp:cNvPr id="0" name=""/>
        <dsp:cNvSpPr/>
      </dsp:nvSpPr>
      <dsp:spPr>
        <a:xfrm>
          <a:off x="0" y="1074497"/>
          <a:ext cx="5965393" cy="1003434"/>
        </a:xfrm>
        <a:prstGeom prst="roundRect">
          <a:avLst/>
        </a:prstGeom>
        <a:gradFill rotWithShape="0">
          <a:gsLst>
            <a:gs pos="0">
              <a:schemeClr val="dk2">
                <a:hueOff val="0"/>
                <a:satOff val="0"/>
                <a:lumOff val="0"/>
                <a:alphaOff val="0"/>
                <a:tint val="98000"/>
                <a:lumMod val="114000"/>
              </a:schemeClr>
            </a:gs>
            <a:gs pos="100000">
              <a:schemeClr val="dk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0" i="0" kern="1200"/>
            <a:t>Changes at the environmental level require the generation of inclusion processes by several actors of society related to the generation of social value. \</a:t>
          </a:r>
          <a:endParaRPr lang="en-US" sz="1400" kern="1200"/>
        </a:p>
      </dsp:txBody>
      <dsp:txXfrm>
        <a:off x="48984" y="1123481"/>
        <a:ext cx="5867425" cy="905466"/>
      </dsp:txXfrm>
    </dsp:sp>
    <dsp:sp modelId="{10118587-CBCE-6B4F-9163-0A968C019BFB}">
      <dsp:nvSpPr>
        <dsp:cNvPr id="0" name=""/>
        <dsp:cNvSpPr/>
      </dsp:nvSpPr>
      <dsp:spPr>
        <a:xfrm>
          <a:off x="0" y="2118252"/>
          <a:ext cx="5965393" cy="1003434"/>
        </a:xfrm>
        <a:prstGeom prst="roundRect">
          <a:avLst/>
        </a:prstGeom>
        <a:gradFill rotWithShape="0">
          <a:gsLst>
            <a:gs pos="0">
              <a:schemeClr val="dk2">
                <a:hueOff val="0"/>
                <a:satOff val="0"/>
                <a:lumOff val="0"/>
                <a:alphaOff val="0"/>
                <a:tint val="98000"/>
                <a:lumMod val="114000"/>
              </a:schemeClr>
            </a:gs>
            <a:gs pos="100000">
              <a:schemeClr val="dk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0" i="0" kern="1200"/>
            <a:t>However, it also requires institutions and organizations to ensure that the preservation or improvement of the environment is done under a longterm vision and not only during the implementation of a specific initiative. </a:t>
          </a:r>
          <a:endParaRPr lang="en-US" sz="1400" kern="1200"/>
        </a:p>
      </dsp:txBody>
      <dsp:txXfrm>
        <a:off x="48984" y="2167236"/>
        <a:ext cx="5867425" cy="905466"/>
      </dsp:txXfrm>
    </dsp:sp>
    <dsp:sp modelId="{545480D8-ACFA-F04B-BCE6-C2AE44E11D4A}">
      <dsp:nvSpPr>
        <dsp:cNvPr id="0" name=""/>
        <dsp:cNvSpPr/>
      </dsp:nvSpPr>
      <dsp:spPr>
        <a:xfrm>
          <a:off x="0" y="3162007"/>
          <a:ext cx="5965393" cy="1003434"/>
        </a:xfrm>
        <a:prstGeom prst="roundRect">
          <a:avLst/>
        </a:prstGeom>
        <a:gradFill rotWithShape="0">
          <a:gsLst>
            <a:gs pos="0">
              <a:schemeClr val="dk2">
                <a:hueOff val="0"/>
                <a:satOff val="0"/>
                <a:lumOff val="0"/>
                <a:alphaOff val="0"/>
                <a:tint val="98000"/>
                <a:lumMod val="114000"/>
              </a:schemeClr>
            </a:gs>
            <a:gs pos="100000">
              <a:schemeClr val="dk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0" i="0" kern="1200"/>
            <a:t>The creation of environmental value strengthens the social dynamics and the reconfiguration of the social fabric, especially in communities where social innovations focus on the use of the natural resources they have.</a:t>
          </a:r>
          <a:endParaRPr lang="en-US" sz="1400" kern="1200"/>
        </a:p>
      </dsp:txBody>
      <dsp:txXfrm>
        <a:off x="48984" y="3210991"/>
        <a:ext cx="5867425" cy="90546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645F40-AEAE-4E86-A282-FEE064FB0E6E}">
      <dsp:nvSpPr>
        <dsp:cNvPr id="0" name=""/>
        <dsp:cNvSpPr/>
      </dsp:nvSpPr>
      <dsp:spPr>
        <a:xfrm>
          <a:off x="170604" y="1528120"/>
          <a:ext cx="1139240" cy="113924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84C2374-A758-489C-9AFA-174A831AAC36}">
      <dsp:nvSpPr>
        <dsp:cNvPr id="0" name=""/>
        <dsp:cNvSpPr/>
      </dsp:nvSpPr>
      <dsp:spPr>
        <a:xfrm>
          <a:off x="409845" y="1767360"/>
          <a:ext cx="660759" cy="66075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B0F413B-3A7D-40E0-ADF8-FCF5353281B5}">
      <dsp:nvSpPr>
        <dsp:cNvPr id="0" name=""/>
        <dsp:cNvSpPr/>
      </dsp:nvSpPr>
      <dsp:spPr>
        <a:xfrm>
          <a:off x="1553967" y="1528120"/>
          <a:ext cx="2685351" cy="1139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US" sz="1100" b="0" i="0" kern="1200"/>
            <a:t>The economic value is strengthened by the creation of institutional value since mechanisms to capitalize social value are guaranteed and created, as is the case of the different impact investment schemes.</a:t>
          </a:r>
          <a:endParaRPr lang="en-US" sz="1100" kern="1200"/>
        </a:p>
      </dsp:txBody>
      <dsp:txXfrm>
        <a:off x="1553967" y="1528120"/>
        <a:ext cx="2685351" cy="1139240"/>
      </dsp:txXfrm>
    </dsp:sp>
    <dsp:sp modelId="{933CDE69-FB5C-40AF-8427-16101F90EF4F}">
      <dsp:nvSpPr>
        <dsp:cNvPr id="0" name=""/>
        <dsp:cNvSpPr/>
      </dsp:nvSpPr>
      <dsp:spPr>
        <a:xfrm>
          <a:off x="4707221" y="1528120"/>
          <a:ext cx="1139240" cy="113924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04D41F-16D2-4BB7-B746-23312D18D706}">
      <dsp:nvSpPr>
        <dsp:cNvPr id="0" name=""/>
        <dsp:cNvSpPr/>
      </dsp:nvSpPr>
      <dsp:spPr>
        <a:xfrm>
          <a:off x="4946462" y="1767360"/>
          <a:ext cx="660759" cy="66075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BBBDBF-27E3-4AA6-851D-9E1FDF001B69}">
      <dsp:nvSpPr>
        <dsp:cNvPr id="0" name=""/>
        <dsp:cNvSpPr/>
      </dsp:nvSpPr>
      <dsp:spPr>
        <a:xfrm>
          <a:off x="6090584" y="1528120"/>
          <a:ext cx="2685351" cy="1139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US" sz="1100" b="0" i="0" kern="1200"/>
            <a:t>This strengthening is reciprocal, since to the extent that it generates returns and profits, it promotes that the institutions and organizations that make up the institutional fabric look for the creation of more economic value creation schemes based on the capture of social value.</a:t>
          </a:r>
          <a:endParaRPr lang="en-US" sz="1100" kern="1200"/>
        </a:p>
      </dsp:txBody>
      <dsp:txXfrm>
        <a:off x="6090584" y="1528120"/>
        <a:ext cx="2685351" cy="113924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24B8C4-5192-8742-B3BF-61CEE23ABF08}" type="datetimeFigureOut">
              <a:rPr lang="en-US" smtClean="0"/>
              <a:t>11/24/22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3974C2-7943-7A46-977E-DFC2F2F9145E}" type="slidenum">
              <a:rPr lang="en-US" smtClean="0"/>
              <a:t>‹#›</a:t>
            </a:fld>
            <a:endParaRPr lang="en-US"/>
          </a:p>
        </p:txBody>
      </p:sp>
    </p:spTree>
    <p:extLst>
      <p:ext uri="{BB962C8B-B14F-4D97-AF65-F5344CB8AC3E}">
        <p14:creationId xmlns:p14="http://schemas.microsoft.com/office/powerpoint/2010/main" val="30858377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Given the complexity of the problem they serve and the context, it is necessary that they generate another type of value, be it economic, environmental, or institutional. Given this context, it is essential to recognize what is meant by value creation, as well as to establish the main types of value that exist and what motivate its creation and implementation of social innovations by organizations, institutions, and companies that come from all sectors.</a:t>
            </a:r>
          </a:p>
          <a:p>
            <a:endParaRPr lang="en-US" dirty="0"/>
          </a:p>
        </p:txBody>
      </p:sp>
      <p:sp>
        <p:nvSpPr>
          <p:cNvPr id="4" name="Slide Number Placeholder 3"/>
          <p:cNvSpPr>
            <a:spLocks noGrp="1"/>
          </p:cNvSpPr>
          <p:nvPr>
            <p:ph type="sldNum" sz="quarter" idx="5"/>
          </p:nvPr>
        </p:nvSpPr>
        <p:spPr/>
        <p:txBody>
          <a:bodyPr/>
          <a:lstStyle/>
          <a:p>
            <a:fld id="{C43974C2-7943-7A46-977E-DFC2F2F9145E}" type="slidenum">
              <a:rPr lang="en-US" smtClean="0"/>
              <a:t>3</a:t>
            </a:fld>
            <a:endParaRPr lang="en-US"/>
          </a:p>
        </p:txBody>
      </p:sp>
    </p:spTree>
    <p:extLst>
      <p:ext uri="{BB962C8B-B14F-4D97-AF65-F5344CB8AC3E}">
        <p14:creationId xmlns:p14="http://schemas.microsoft.com/office/powerpoint/2010/main" val="17723711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43974C2-7943-7A46-977E-DFC2F2F9145E}" type="slidenum">
              <a:rPr lang="en-US" smtClean="0"/>
              <a:t>6</a:t>
            </a:fld>
            <a:endParaRPr lang="en-US"/>
          </a:p>
        </p:txBody>
      </p:sp>
    </p:spTree>
    <p:extLst>
      <p:ext uri="{BB962C8B-B14F-4D97-AF65-F5344CB8AC3E}">
        <p14:creationId xmlns:p14="http://schemas.microsoft.com/office/powerpoint/2010/main" val="31825051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43974C2-7943-7A46-977E-DFC2F2F9145E}" type="slidenum">
              <a:rPr lang="en-US" smtClean="0"/>
              <a:t>7</a:t>
            </a:fld>
            <a:endParaRPr lang="en-US"/>
          </a:p>
        </p:txBody>
      </p:sp>
    </p:spTree>
    <p:extLst>
      <p:ext uri="{BB962C8B-B14F-4D97-AF65-F5344CB8AC3E}">
        <p14:creationId xmlns:p14="http://schemas.microsoft.com/office/powerpoint/2010/main" val="32007518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definition contemplates that, when the price exceeds the cost, the initiative generates economic value for the organization that is implementing it.</a:t>
            </a:r>
          </a:p>
          <a:p>
            <a:endParaRPr lang="en-US" dirty="0"/>
          </a:p>
        </p:txBody>
      </p:sp>
      <p:sp>
        <p:nvSpPr>
          <p:cNvPr id="4" name="Slide Number Placeholder 3"/>
          <p:cNvSpPr>
            <a:spLocks noGrp="1"/>
          </p:cNvSpPr>
          <p:nvPr>
            <p:ph type="sldNum" sz="quarter" idx="5"/>
          </p:nvPr>
        </p:nvSpPr>
        <p:spPr/>
        <p:txBody>
          <a:bodyPr/>
          <a:lstStyle/>
          <a:p>
            <a:fld id="{C43974C2-7943-7A46-977E-DFC2F2F9145E}" type="slidenum">
              <a:rPr lang="en-US" smtClean="0"/>
              <a:t>20</a:t>
            </a:fld>
            <a:endParaRPr lang="en-US"/>
          </a:p>
        </p:txBody>
      </p:sp>
    </p:spTree>
    <p:extLst>
      <p:ext uri="{BB962C8B-B14F-4D97-AF65-F5344CB8AC3E}">
        <p14:creationId xmlns:p14="http://schemas.microsoft.com/office/powerpoint/2010/main" val="8645041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43974C2-7943-7A46-977E-DFC2F2F9145E}" type="slidenum">
              <a:rPr lang="en-US" smtClean="0"/>
              <a:t>25</a:t>
            </a:fld>
            <a:endParaRPr lang="en-US"/>
          </a:p>
        </p:txBody>
      </p:sp>
    </p:spTree>
    <p:extLst>
      <p:ext uri="{BB962C8B-B14F-4D97-AF65-F5344CB8AC3E}">
        <p14:creationId xmlns:p14="http://schemas.microsoft.com/office/powerpoint/2010/main" val="26548210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43974C2-7943-7A46-977E-DFC2F2F9145E}" type="slidenum">
              <a:rPr lang="en-US" smtClean="0"/>
              <a:t>29</a:t>
            </a:fld>
            <a:endParaRPr lang="en-US"/>
          </a:p>
        </p:txBody>
      </p:sp>
    </p:spTree>
    <p:extLst>
      <p:ext uri="{BB962C8B-B14F-4D97-AF65-F5344CB8AC3E}">
        <p14:creationId xmlns:p14="http://schemas.microsoft.com/office/powerpoint/2010/main" val="2394864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GB"/>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57BB46F7-6C27-3743-A552-DBD9DE889191}" type="datetimeFigureOut">
              <a:rPr lang="en-US" smtClean="0"/>
              <a:t>11/24/22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E325B5-1602-BB4C-9200-2625DA54FBE9}" type="slidenum">
              <a:rPr lang="en-US" smtClean="0"/>
              <a:t>‹#›</a:t>
            </a:fld>
            <a:endParaRPr lang="en-US"/>
          </a:p>
        </p:txBody>
      </p:sp>
    </p:spTree>
    <p:extLst>
      <p:ext uri="{BB962C8B-B14F-4D97-AF65-F5344CB8AC3E}">
        <p14:creationId xmlns:p14="http://schemas.microsoft.com/office/powerpoint/2010/main" val="4879670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3"/>
          <p:cNvSpPr>
            <a:spLocks noGrp="1"/>
          </p:cNvSpPr>
          <p:nvPr>
            <p:ph type="dt" sz="half" idx="10"/>
          </p:nvPr>
        </p:nvSpPr>
        <p:spPr/>
        <p:txBody>
          <a:bodyPr/>
          <a:lstStyle/>
          <a:p>
            <a:fld id="{57BB46F7-6C27-3743-A552-DBD9DE889191}" type="datetimeFigureOut">
              <a:rPr lang="en-US" smtClean="0"/>
              <a:t>11/24/22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E325B5-1602-BB4C-9200-2625DA54FBE9}" type="slidenum">
              <a:rPr lang="en-US" smtClean="0"/>
              <a:t>‹#›</a:t>
            </a:fld>
            <a:endParaRPr lang="en-US"/>
          </a:p>
        </p:txBody>
      </p:sp>
    </p:spTree>
    <p:extLst>
      <p:ext uri="{BB962C8B-B14F-4D97-AF65-F5344CB8AC3E}">
        <p14:creationId xmlns:p14="http://schemas.microsoft.com/office/powerpoint/2010/main" val="5548474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7BB46F7-6C27-3743-A552-DBD9DE889191}" type="datetimeFigureOut">
              <a:rPr lang="en-US" smtClean="0"/>
              <a:t>11/24/22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E325B5-1602-BB4C-9200-2625DA54FBE9}" type="slidenum">
              <a:rPr lang="en-US" smtClean="0"/>
              <a:t>‹#›</a:t>
            </a:fld>
            <a:endParaRPr lang="en-US"/>
          </a:p>
        </p:txBody>
      </p:sp>
    </p:spTree>
    <p:extLst>
      <p:ext uri="{BB962C8B-B14F-4D97-AF65-F5344CB8AC3E}">
        <p14:creationId xmlns:p14="http://schemas.microsoft.com/office/powerpoint/2010/main" val="32403263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7BB46F7-6C27-3743-A552-DBD9DE889191}" type="datetimeFigureOut">
              <a:rPr lang="en-US" smtClean="0"/>
              <a:t>11/24/22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E325B5-1602-BB4C-9200-2625DA54FBE9}" type="slidenum">
              <a:rPr lang="en-US" smtClean="0"/>
              <a:t>‹#›</a:t>
            </a:fld>
            <a:endParaRPr lang="en-US"/>
          </a:p>
        </p:txBody>
      </p:sp>
    </p:spTree>
    <p:extLst>
      <p:ext uri="{BB962C8B-B14F-4D97-AF65-F5344CB8AC3E}">
        <p14:creationId xmlns:p14="http://schemas.microsoft.com/office/powerpoint/2010/main" val="39818944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7BB46F7-6C27-3743-A552-DBD9DE889191}" type="datetimeFigureOut">
              <a:rPr lang="en-US" smtClean="0"/>
              <a:t>11/24/22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5E325B5-1602-BB4C-9200-2625DA54FBE9}" type="slidenum">
              <a:rPr lang="en-US" smtClean="0"/>
              <a:t>‹#›</a:t>
            </a:fld>
            <a:endParaRPr lang="en-US"/>
          </a:p>
        </p:txBody>
      </p:sp>
    </p:spTree>
    <p:extLst>
      <p:ext uri="{BB962C8B-B14F-4D97-AF65-F5344CB8AC3E}">
        <p14:creationId xmlns:p14="http://schemas.microsoft.com/office/powerpoint/2010/main" val="1797933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7" name="Date Placeholder 2"/>
          <p:cNvSpPr>
            <a:spLocks noGrp="1"/>
          </p:cNvSpPr>
          <p:nvPr>
            <p:ph type="dt" sz="half" idx="10"/>
          </p:nvPr>
        </p:nvSpPr>
        <p:spPr/>
        <p:txBody>
          <a:bodyPr/>
          <a:lstStyle/>
          <a:p>
            <a:fld id="{57BB46F7-6C27-3743-A552-DBD9DE889191}" type="datetimeFigureOut">
              <a:rPr lang="en-US" smtClean="0"/>
              <a:t>11/24/22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25E325B5-1602-BB4C-9200-2625DA54FBE9}" type="slidenum">
              <a:rPr lang="en-US" smtClean="0"/>
              <a:t>‹#›</a:t>
            </a:fld>
            <a:endParaRPr lang="en-US"/>
          </a:p>
        </p:txBody>
      </p:sp>
    </p:spTree>
    <p:extLst>
      <p:ext uri="{BB962C8B-B14F-4D97-AF65-F5344CB8AC3E}">
        <p14:creationId xmlns:p14="http://schemas.microsoft.com/office/powerpoint/2010/main" val="5970628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57BB46F7-6C27-3743-A552-DBD9DE889191}" type="datetimeFigureOut">
              <a:rPr lang="en-US" smtClean="0"/>
              <a:t>11/24/22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25E325B5-1602-BB4C-9200-2625DA54FBE9}" type="slidenum">
              <a:rPr lang="en-US" smtClean="0"/>
              <a:t>‹#›</a:t>
            </a:fld>
            <a:endParaRPr lang="en-US"/>
          </a:p>
        </p:txBody>
      </p:sp>
    </p:spTree>
    <p:extLst>
      <p:ext uri="{BB962C8B-B14F-4D97-AF65-F5344CB8AC3E}">
        <p14:creationId xmlns:p14="http://schemas.microsoft.com/office/powerpoint/2010/main" val="40565720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7" name="Date Placeholder 4"/>
          <p:cNvSpPr>
            <a:spLocks noGrp="1"/>
          </p:cNvSpPr>
          <p:nvPr>
            <p:ph type="dt" sz="half" idx="10"/>
          </p:nvPr>
        </p:nvSpPr>
        <p:spPr/>
        <p:txBody>
          <a:bodyPr/>
          <a:lstStyle/>
          <a:p>
            <a:fld id="{57BB46F7-6C27-3743-A552-DBD9DE889191}" type="datetimeFigureOut">
              <a:rPr lang="en-US" smtClean="0"/>
              <a:t>11/24/22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25E325B5-1602-BB4C-9200-2625DA54FBE9}" type="slidenum">
              <a:rPr lang="en-US" smtClean="0"/>
              <a:t>‹#›</a:t>
            </a:fld>
            <a:endParaRPr lang="en-US"/>
          </a:p>
        </p:txBody>
      </p:sp>
    </p:spTree>
    <p:extLst>
      <p:ext uri="{BB962C8B-B14F-4D97-AF65-F5344CB8AC3E}">
        <p14:creationId xmlns:p14="http://schemas.microsoft.com/office/powerpoint/2010/main" val="1873000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7BB46F7-6C27-3743-A552-DBD9DE889191}" type="datetimeFigureOut">
              <a:rPr lang="en-US" smtClean="0"/>
              <a:t>11/24/22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E325B5-1602-BB4C-9200-2625DA54FBE9}" type="slidenum">
              <a:rPr lang="en-US" smtClean="0"/>
              <a:t>‹#›</a:t>
            </a:fld>
            <a:endParaRPr lang="en-US"/>
          </a:p>
        </p:txBody>
      </p:sp>
    </p:spTree>
    <p:extLst>
      <p:ext uri="{BB962C8B-B14F-4D97-AF65-F5344CB8AC3E}">
        <p14:creationId xmlns:p14="http://schemas.microsoft.com/office/powerpoint/2010/main" val="3279268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7BB46F7-6C27-3743-A552-DBD9DE889191}" type="datetimeFigureOut">
              <a:rPr lang="en-US" smtClean="0"/>
              <a:t>11/24/22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E325B5-1602-BB4C-9200-2625DA54FBE9}" type="slidenum">
              <a:rPr lang="en-US" smtClean="0"/>
              <a:t>‹#›</a:t>
            </a:fld>
            <a:endParaRPr lang="en-US"/>
          </a:p>
        </p:txBody>
      </p:sp>
    </p:spTree>
    <p:extLst>
      <p:ext uri="{BB962C8B-B14F-4D97-AF65-F5344CB8AC3E}">
        <p14:creationId xmlns:p14="http://schemas.microsoft.com/office/powerpoint/2010/main" val="29474753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GB"/>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57BB46F7-6C27-3743-A552-DBD9DE889191}" type="datetimeFigureOut">
              <a:rPr lang="en-US" smtClean="0"/>
              <a:t>11/24/22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E325B5-1602-BB4C-9200-2625DA54FBE9}" type="slidenum">
              <a:rPr lang="en-US" smtClean="0"/>
              <a:t>‹#›</a:t>
            </a:fld>
            <a:endParaRPr lang="en-US"/>
          </a:p>
        </p:txBody>
      </p:sp>
    </p:spTree>
    <p:extLst>
      <p:ext uri="{BB962C8B-B14F-4D97-AF65-F5344CB8AC3E}">
        <p14:creationId xmlns:p14="http://schemas.microsoft.com/office/powerpoint/2010/main" val="21382057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GB"/>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GB"/>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57BB46F7-6C27-3743-A552-DBD9DE889191}" type="datetimeFigureOut">
              <a:rPr lang="en-US" smtClean="0"/>
              <a:t>11/24/22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E325B5-1602-BB4C-9200-2625DA54FBE9}"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7757933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7BB46F7-6C27-3743-A552-DBD9DE889191}" type="datetimeFigureOut">
              <a:rPr lang="en-US" smtClean="0"/>
              <a:t>11/24/22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E325B5-1602-BB4C-9200-2625DA54FBE9}" type="slidenum">
              <a:rPr lang="en-US" smtClean="0"/>
              <a:t>‹#›</a:t>
            </a:fld>
            <a:endParaRPr lang="en-US"/>
          </a:p>
        </p:txBody>
      </p:sp>
    </p:spTree>
    <p:extLst>
      <p:ext uri="{BB962C8B-B14F-4D97-AF65-F5344CB8AC3E}">
        <p14:creationId xmlns:p14="http://schemas.microsoft.com/office/powerpoint/2010/main" val="34793465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57BB46F7-6C27-3743-A552-DBD9DE889191}" type="datetimeFigureOut">
              <a:rPr lang="en-US" smtClean="0"/>
              <a:t>11/24/22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E325B5-1602-BB4C-9200-2625DA54FBE9}" type="slidenum">
              <a:rPr lang="en-US" smtClean="0"/>
              <a:t>‹#›</a:t>
            </a:fld>
            <a:endParaRPr lang="en-US"/>
          </a:p>
        </p:txBody>
      </p:sp>
    </p:spTree>
    <p:extLst>
      <p:ext uri="{BB962C8B-B14F-4D97-AF65-F5344CB8AC3E}">
        <p14:creationId xmlns:p14="http://schemas.microsoft.com/office/powerpoint/2010/main" val="3150113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57BB46F7-6C27-3743-A552-DBD9DE889191}" type="datetimeFigureOut">
              <a:rPr lang="en-US" smtClean="0"/>
              <a:t>11/24/22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E325B5-1602-BB4C-9200-2625DA54FBE9}" type="slidenum">
              <a:rPr lang="en-US" smtClean="0"/>
              <a:t>‹#›</a:t>
            </a:fld>
            <a:endParaRPr lang="en-US"/>
          </a:p>
        </p:txBody>
      </p:sp>
    </p:spTree>
    <p:extLst>
      <p:ext uri="{BB962C8B-B14F-4D97-AF65-F5344CB8AC3E}">
        <p14:creationId xmlns:p14="http://schemas.microsoft.com/office/powerpoint/2010/main" val="3053352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7BB46F7-6C27-3743-A552-DBD9DE889191}" type="datetimeFigureOut">
              <a:rPr lang="en-US" smtClean="0"/>
              <a:t>11/24/22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E325B5-1602-BB4C-9200-2625DA54FBE9}" type="slidenum">
              <a:rPr lang="en-US" smtClean="0"/>
              <a:t>‹#›</a:t>
            </a:fld>
            <a:endParaRPr lang="en-US"/>
          </a:p>
        </p:txBody>
      </p:sp>
    </p:spTree>
    <p:extLst>
      <p:ext uri="{BB962C8B-B14F-4D97-AF65-F5344CB8AC3E}">
        <p14:creationId xmlns:p14="http://schemas.microsoft.com/office/powerpoint/2010/main" val="30953369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7BB46F7-6C27-3743-A552-DBD9DE889191}" type="datetimeFigureOut">
              <a:rPr lang="en-US" smtClean="0"/>
              <a:t>11/24/22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E325B5-1602-BB4C-9200-2625DA54FBE9}" type="slidenum">
              <a:rPr lang="en-US" smtClean="0"/>
              <a:t>‹#›</a:t>
            </a:fld>
            <a:endParaRPr lang="en-US"/>
          </a:p>
        </p:txBody>
      </p:sp>
    </p:spTree>
    <p:extLst>
      <p:ext uri="{BB962C8B-B14F-4D97-AF65-F5344CB8AC3E}">
        <p14:creationId xmlns:p14="http://schemas.microsoft.com/office/powerpoint/2010/main" val="40278947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GB"/>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57BB46F7-6C27-3743-A552-DBD9DE889191}" type="datetimeFigureOut">
              <a:rPr lang="en-US" smtClean="0"/>
              <a:t>11/24/22</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25E325B5-1602-BB4C-9200-2625DA54FBE9}" type="slidenum">
              <a:rPr lang="en-US" smtClean="0"/>
              <a:t>‹#›</a:t>
            </a:fld>
            <a:endParaRPr lang="en-US"/>
          </a:p>
        </p:txBody>
      </p:sp>
    </p:spTree>
    <p:extLst>
      <p:ext uri="{BB962C8B-B14F-4D97-AF65-F5344CB8AC3E}">
        <p14:creationId xmlns:p14="http://schemas.microsoft.com/office/powerpoint/2010/main" val="60233626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jpeg"/><Relationship Id="rId7" Type="http://schemas.openxmlformats.org/officeDocument/2006/relationships/diagramColors" Target="../diagrams/colors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6.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0.sv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5.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University of Rome Tor Vergata - Short Term Programs">
            <a:extLst>
              <a:ext uri="{FF2B5EF4-FFF2-40B4-BE49-F238E27FC236}">
                <a16:creationId xmlns:a16="http://schemas.microsoft.com/office/drawing/2014/main" id="{9AFE865F-36C0-7007-ED1A-6774267F365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5444" r="-2" b="6441"/>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9D55903E-09C2-EFE3-730B-4D4813CEA35A}"/>
              </a:ext>
            </a:extLst>
          </p:cNvPr>
          <p:cNvPicPr>
            <a:picLocks noChangeAspect="1"/>
          </p:cNvPicPr>
          <p:nvPr/>
        </p:nvPicPr>
        <p:blipFill rotWithShape="1">
          <a:blip r:embed="rId3"/>
          <a:srcRect t="33661" r="-2" b="4952"/>
          <a:stretch/>
        </p:blipFill>
        <p:spPr>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p:spPr>
      </p:pic>
      <p:sp>
        <p:nvSpPr>
          <p:cNvPr id="2" name="Title 1">
            <a:extLst>
              <a:ext uri="{FF2B5EF4-FFF2-40B4-BE49-F238E27FC236}">
                <a16:creationId xmlns:a16="http://schemas.microsoft.com/office/drawing/2014/main" id="{CB0E42D2-02E4-68E4-59B2-28EA39ACDA74}"/>
              </a:ext>
            </a:extLst>
          </p:cNvPr>
          <p:cNvSpPr>
            <a:spLocks noGrp="1"/>
          </p:cNvSpPr>
          <p:nvPr>
            <p:ph type="ctrTitle"/>
          </p:nvPr>
        </p:nvSpPr>
        <p:spPr>
          <a:xfrm>
            <a:off x="438912" y="1524659"/>
            <a:ext cx="5019074" cy="2774088"/>
          </a:xfrm>
        </p:spPr>
        <p:txBody>
          <a:bodyPr>
            <a:normAutofit/>
          </a:bodyPr>
          <a:lstStyle/>
          <a:p>
            <a:r>
              <a:rPr lang="en-US" sz="5400" b="1"/>
              <a:t>Social Innovation</a:t>
            </a:r>
          </a:p>
        </p:txBody>
      </p:sp>
      <p:sp>
        <p:nvSpPr>
          <p:cNvPr id="3" name="Subtitle 2">
            <a:extLst>
              <a:ext uri="{FF2B5EF4-FFF2-40B4-BE49-F238E27FC236}">
                <a16:creationId xmlns:a16="http://schemas.microsoft.com/office/drawing/2014/main" id="{277A212B-F2B9-844F-32CF-C17FC0337656}"/>
              </a:ext>
            </a:extLst>
          </p:cNvPr>
          <p:cNvSpPr>
            <a:spLocks noGrp="1"/>
          </p:cNvSpPr>
          <p:nvPr>
            <p:ph type="subTitle" idx="1"/>
          </p:nvPr>
        </p:nvSpPr>
        <p:spPr>
          <a:xfrm>
            <a:off x="438912" y="4687367"/>
            <a:ext cx="4917948" cy="1335024"/>
          </a:xfrm>
        </p:spPr>
        <p:txBody>
          <a:bodyPr>
            <a:normAutofit/>
          </a:bodyPr>
          <a:lstStyle/>
          <a:p>
            <a:r>
              <a:rPr lang="en-US" b="1"/>
              <a:t>DR. ADEDAPO ADEBAJO</a:t>
            </a:r>
          </a:p>
        </p:txBody>
      </p:sp>
    </p:spTree>
    <p:extLst>
      <p:ext uri="{BB962C8B-B14F-4D97-AF65-F5344CB8AC3E}">
        <p14:creationId xmlns:p14="http://schemas.microsoft.com/office/powerpoint/2010/main" val="14386955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683C0CF-7D06-C456-3383-5E4CEADF9D63}"/>
              </a:ext>
            </a:extLst>
          </p:cNvPr>
          <p:cNvSpPr>
            <a:spLocks noGrp="1"/>
          </p:cNvSpPr>
          <p:nvPr>
            <p:ph type="title"/>
          </p:nvPr>
        </p:nvSpPr>
        <p:spPr>
          <a:xfrm>
            <a:off x="731838" y="1505813"/>
            <a:ext cx="5015638" cy="2804400"/>
          </a:xfrm>
        </p:spPr>
        <p:txBody>
          <a:bodyPr vert="horz" wrap="square" lIns="0" tIns="0" rIns="0" bIns="0" rtlCol="0" anchor="b" anchorCtr="0">
            <a:normAutofit fontScale="90000"/>
          </a:bodyPr>
          <a:lstStyle/>
          <a:p>
            <a:pPr algn="ctr">
              <a:lnSpc>
                <a:spcPct val="90000"/>
              </a:lnSpc>
            </a:pPr>
            <a:r>
              <a:rPr lang="en-US" sz="4800" b="1" spc="-100" dirty="0"/>
              <a:t>LECTURE:</a:t>
            </a:r>
            <a:br>
              <a:rPr lang="en-US" sz="4800" b="1" spc="-100" dirty="0"/>
            </a:br>
            <a:br>
              <a:rPr lang="en-US" sz="4800" b="1" spc="-100" dirty="0"/>
            </a:br>
            <a:r>
              <a:rPr lang="en-US" sz="4800" b="1" spc="-100" dirty="0"/>
              <a:t>VALUE CREATION FROM SOCIAL INNOVATION</a:t>
            </a:r>
          </a:p>
        </p:txBody>
      </p:sp>
      <p:pic>
        <p:nvPicPr>
          <p:cNvPr id="6" name="Video 5">
            <a:extLst>
              <a:ext uri="{FF2B5EF4-FFF2-40B4-BE49-F238E27FC236}">
                <a16:creationId xmlns:a16="http://schemas.microsoft.com/office/drawing/2014/main" id="{30ED9594-CCDD-763D-4898-9F0B90F0914F}"/>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1" b="283"/>
          <a:stretch/>
        </p:blipFill>
        <p:spPr>
          <a:xfrm>
            <a:off x="7176162" y="2223217"/>
            <a:ext cx="4284000" cy="2402904"/>
          </a:xfrm>
          <a:custGeom>
            <a:avLst/>
            <a:gdLst/>
            <a:ahLst/>
            <a:cxnLst/>
            <a:rect l="l" t="t" r="r" b="b"/>
            <a:pathLst>
              <a:path w="4284000" h="5409338">
                <a:moveTo>
                  <a:pt x="0" y="0"/>
                </a:moveTo>
                <a:lnTo>
                  <a:pt x="4284000" y="0"/>
                </a:lnTo>
                <a:lnTo>
                  <a:pt x="4284000" y="5409338"/>
                </a:lnTo>
                <a:lnTo>
                  <a:pt x="0" y="5409338"/>
                </a:lnTo>
                <a:close/>
              </a:path>
            </a:pathLst>
          </a:custGeom>
        </p:spPr>
      </p:pic>
    </p:spTree>
    <p:extLst>
      <p:ext uri="{BB962C8B-B14F-4D97-AF65-F5344CB8AC3E}">
        <p14:creationId xmlns:p14="http://schemas.microsoft.com/office/powerpoint/2010/main" val="147479373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08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
                                        </p:tgtEl>
                                      </p:cBhvr>
                                    </p:cmd>
                                  </p:childTnLst>
                                </p:cTn>
                              </p:par>
                            </p:childTnLst>
                          </p:cTn>
                        </p:par>
                      </p:childTnLst>
                    </p:cTn>
                  </p:par>
                </p:childTnLst>
              </p:cTn>
              <p:nextCondLst>
                <p:cond evt="onClick" delay="0">
                  <p:tgtEl>
                    <p:spTgt spid="6"/>
                  </p:tgtEl>
                </p:cond>
              </p:nextCondLst>
            </p:seq>
            <p:video>
              <p:cMediaNode mute="1">
                <p:cTn id="12" repeatCount="indefinite" fill="hold" display="0">
                  <p:stCondLst>
                    <p:cond delay="indefinite"/>
                  </p:stCondLst>
                </p:cTn>
                <p:tgtEl>
                  <p:spTgt spid="6"/>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D66A86-0C89-C6EC-18B7-A29BA2197D8B}"/>
              </a:ext>
            </a:extLst>
          </p:cNvPr>
          <p:cNvSpPr>
            <a:spLocks noGrp="1"/>
          </p:cNvSpPr>
          <p:nvPr>
            <p:ph type="title"/>
          </p:nvPr>
        </p:nvSpPr>
        <p:spPr>
          <a:xfrm>
            <a:off x="648930" y="629266"/>
            <a:ext cx="6188190" cy="1622321"/>
          </a:xfrm>
        </p:spPr>
        <p:txBody>
          <a:bodyPr>
            <a:normAutofit/>
          </a:bodyPr>
          <a:lstStyle/>
          <a:p>
            <a:r>
              <a:rPr lang="en-US" dirty="0">
                <a:solidFill>
                  <a:srgbClr val="EBEBEB"/>
                </a:solidFill>
              </a:rPr>
              <a:t>Introduction</a:t>
            </a:r>
          </a:p>
        </p:txBody>
      </p:sp>
      <p:sp>
        <p:nvSpPr>
          <p:cNvPr id="24" name="Content Placeholder 2">
            <a:extLst>
              <a:ext uri="{FF2B5EF4-FFF2-40B4-BE49-F238E27FC236}">
                <a16:creationId xmlns:a16="http://schemas.microsoft.com/office/drawing/2014/main" id="{0B76E8F4-98AF-92B6-ED90-BBF1E8C0524C}"/>
              </a:ext>
            </a:extLst>
          </p:cNvPr>
          <p:cNvSpPr>
            <a:spLocks noGrp="1"/>
          </p:cNvSpPr>
          <p:nvPr>
            <p:ph idx="1"/>
          </p:nvPr>
        </p:nvSpPr>
        <p:spPr>
          <a:xfrm>
            <a:off x="648930" y="2438400"/>
            <a:ext cx="6188189" cy="3785419"/>
          </a:xfrm>
        </p:spPr>
        <p:txBody>
          <a:bodyPr>
            <a:normAutofit fontScale="92500" lnSpcReduction="20000"/>
          </a:bodyPr>
          <a:lstStyle/>
          <a:p>
            <a:pPr>
              <a:lnSpc>
                <a:spcPct val="90000"/>
              </a:lnSpc>
            </a:pPr>
            <a:r>
              <a:rPr lang="en-US" dirty="0">
                <a:solidFill>
                  <a:srgbClr val="FFFFFF"/>
                </a:solidFill>
              </a:rPr>
              <a:t>The objective of any social innovation is to address a problem more efficiently and effectively than previously, promoting social change integrally and holistically. </a:t>
            </a:r>
          </a:p>
          <a:p>
            <a:pPr>
              <a:lnSpc>
                <a:spcPct val="90000"/>
              </a:lnSpc>
            </a:pPr>
            <a:endParaRPr lang="en-US" dirty="0">
              <a:solidFill>
                <a:srgbClr val="FFFFFF"/>
              </a:solidFill>
            </a:endParaRPr>
          </a:p>
          <a:p>
            <a:pPr>
              <a:lnSpc>
                <a:spcPct val="90000"/>
              </a:lnSpc>
            </a:pPr>
            <a:r>
              <a:rPr lang="en-US" dirty="0">
                <a:solidFill>
                  <a:srgbClr val="FFFFFF"/>
                </a:solidFill>
              </a:rPr>
              <a:t>In other words, it seeks to generate new social, economic, institutional, and even cultural structures that transform the conditions or causes that gave rise to a specific problem.</a:t>
            </a:r>
          </a:p>
          <a:p>
            <a:pPr>
              <a:lnSpc>
                <a:spcPct val="90000"/>
              </a:lnSpc>
            </a:pPr>
            <a:endParaRPr lang="en-US" dirty="0">
              <a:solidFill>
                <a:srgbClr val="FFFFFF"/>
              </a:solidFill>
            </a:endParaRPr>
          </a:p>
          <a:p>
            <a:pPr>
              <a:lnSpc>
                <a:spcPct val="90000"/>
              </a:lnSpc>
            </a:pPr>
            <a:r>
              <a:rPr lang="en-US" dirty="0">
                <a:solidFill>
                  <a:srgbClr val="FFFFFF"/>
                </a:solidFill>
              </a:rPr>
              <a:t>The achievement of this result is the creation of social value, characterized by reducing or eradicating the barriers of exclusion of a group of society.</a:t>
            </a:r>
          </a:p>
        </p:txBody>
      </p:sp>
      <p:sp>
        <p:nvSpPr>
          <p:cNvPr id="25"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5" name="Picture 4" descr="One in a crowd">
            <a:extLst>
              <a:ext uri="{FF2B5EF4-FFF2-40B4-BE49-F238E27FC236}">
                <a16:creationId xmlns:a16="http://schemas.microsoft.com/office/drawing/2014/main" id="{B1C9D017-0D8B-D4F7-2E79-EA89635E5B5E}"/>
              </a:ext>
            </a:extLst>
          </p:cNvPr>
          <p:cNvPicPr>
            <a:picLocks noChangeAspect="1"/>
          </p:cNvPicPr>
          <p:nvPr/>
        </p:nvPicPr>
        <p:blipFill rotWithShape="1">
          <a:blip r:embed="rId4"/>
          <a:srcRect l="26281" r="19440"/>
          <a:stretch/>
        </p:blipFill>
        <p:spPr>
          <a:xfrm>
            <a:off x="7229175" y="1"/>
            <a:ext cx="4963245" cy="6858001"/>
          </a:xfrm>
          <a:custGeom>
            <a:avLst/>
            <a:gdLst/>
            <a:ahLst/>
            <a:cxnLst/>
            <a:rect l="l" t="t" r="r" b="b"/>
            <a:pathLst>
              <a:path w="4963245" h="6858001">
                <a:moveTo>
                  <a:pt x="1177" y="0"/>
                </a:moveTo>
                <a:lnTo>
                  <a:pt x="1344715" y="0"/>
                </a:lnTo>
                <a:lnTo>
                  <a:pt x="1344715" y="1"/>
                </a:lnTo>
                <a:lnTo>
                  <a:pt x="4963245" y="1"/>
                </a:lnTo>
                <a:lnTo>
                  <a:pt x="4963244" y="6858001"/>
                </a:lnTo>
                <a:lnTo>
                  <a:pt x="900697" y="6858001"/>
                </a:lnTo>
                <a:lnTo>
                  <a:pt x="900697" y="6858000"/>
                </a:lnTo>
                <a:lnTo>
                  <a:pt x="0" y="6858000"/>
                </a:lnTo>
                <a:lnTo>
                  <a:pt x="5883" y="6817538"/>
                </a:lnTo>
                <a:lnTo>
                  <a:pt x="23196" y="6698894"/>
                </a:lnTo>
                <a:lnTo>
                  <a:pt x="35299" y="6612483"/>
                </a:lnTo>
                <a:lnTo>
                  <a:pt x="48073" y="6509613"/>
                </a:lnTo>
                <a:lnTo>
                  <a:pt x="63369" y="6387541"/>
                </a:lnTo>
                <a:lnTo>
                  <a:pt x="79506" y="6252438"/>
                </a:lnTo>
                <a:lnTo>
                  <a:pt x="96483" y="6100191"/>
                </a:lnTo>
                <a:lnTo>
                  <a:pt x="114469" y="5934227"/>
                </a:lnTo>
                <a:lnTo>
                  <a:pt x="132454" y="5753862"/>
                </a:lnTo>
                <a:lnTo>
                  <a:pt x="150776" y="5561838"/>
                </a:lnTo>
                <a:lnTo>
                  <a:pt x="167753" y="5354726"/>
                </a:lnTo>
                <a:lnTo>
                  <a:pt x="184058" y="5138013"/>
                </a:lnTo>
                <a:lnTo>
                  <a:pt x="198849" y="4908956"/>
                </a:lnTo>
                <a:lnTo>
                  <a:pt x="212969" y="4670298"/>
                </a:lnTo>
                <a:lnTo>
                  <a:pt x="226248" y="4421352"/>
                </a:lnTo>
                <a:lnTo>
                  <a:pt x="230955" y="4293793"/>
                </a:lnTo>
                <a:lnTo>
                  <a:pt x="236165" y="4163492"/>
                </a:lnTo>
                <a:lnTo>
                  <a:pt x="241040" y="4031133"/>
                </a:lnTo>
                <a:lnTo>
                  <a:pt x="244234" y="3898087"/>
                </a:lnTo>
                <a:lnTo>
                  <a:pt x="247091" y="3762299"/>
                </a:lnTo>
                <a:lnTo>
                  <a:pt x="250117" y="3625139"/>
                </a:lnTo>
                <a:lnTo>
                  <a:pt x="252134" y="3485236"/>
                </a:lnTo>
                <a:lnTo>
                  <a:pt x="252134" y="3343961"/>
                </a:lnTo>
                <a:lnTo>
                  <a:pt x="253142" y="3201315"/>
                </a:lnTo>
                <a:lnTo>
                  <a:pt x="252134" y="3057297"/>
                </a:lnTo>
                <a:lnTo>
                  <a:pt x="250117" y="2911221"/>
                </a:lnTo>
                <a:lnTo>
                  <a:pt x="248268" y="2765146"/>
                </a:lnTo>
                <a:lnTo>
                  <a:pt x="244234" y="2617013"/>
                </a:lnTo>
                <a:lnTo>
                  <a:pt x="240032" y="2467509"/>
                </a:lnTo>
                <a:lnTo>
                  <a:pt x="235157" y="2318004"/>
                </a:lnTo>
                <a:lnTo>
                  <a:pt x="228266" y="2167128"/>
                </a:lnTo>
                <a:lnTo>
                  <a:pt x="220029" y="2014881"/>
                </a:lnTo>
                <a:lnTo>
                  <a:pt x="212129" y="1861947"/>
                </a:lnTo>
                <a:lnTo>
                  <a:pt x="202044" y="1709014"/>
                </a:lnTo>
                <a:lnTo>
                  <a:pt x="189941" y="1554023"/>
                </a:lnTo>
                <a:lnTo>
                  <a:pt x="177839" y="1401090"/>
                </a:lnTo>
                <a:lnTo>
                  <a:pt x="163887" y="1245413"/>
                </a:lnTo>
                <a:lnTo>
                  <a:pt x="148591" y="1089051"/>
                </a:lnTo>
                <a:lnTo>
                  <a:pt x="132455" y="934746"/>
                </a:lnTo>
                <a:lnTo>
                  <a:pt x="113629" y="778383"/>
                </a:lnTo>
                <a:lnTo>
                  <a:pt x="93458" y="622707"/>
                </a:lnTo>
                <a:lnTo>
                  <a:pt x="73455" y="466344"/>
                </a:lnTo>
                <a:lnTo>
                  <a:pt x="50091" y="310668"/>
                </a:lnTo>
                <a:lnTo>
                  <a:pt x="26222" y="155677"/>
                </a:lnTo>
                <a:close/>
              </a:path>
            </a:pathLst>
          </a:custGeom>
        </p:spPr>
      </p:pic>
    </p:spTree>
    <p:extLst>
      <p:ext uri="{BB962C8B-B14F-4D97-AF65-F5344CB8AC3E}">
        <p14:creationId xmlns:p14="http://schemas.microsoft.com/office/powerpoint/2010/main" val="1715869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A237E-DA73-99DC-B446-991750D8C74F}"/>
              </a:ext>
            </a:extLst>
          </p:cNvPr>
          <p:cNvSpPr>
            <a:spLocks noGrp="1"/>
          </p:cNvSpPr>
          <p:nvPr>
            <p:ph type="title"/>
          </p:nvPr>
        </p:nvSpPr>
        <p:spPr/>
        <p:txBody>
          <a:bodyPr/>
          <a:lstStyle/>
          <a:p>
            <a:r>
              <a:rPr lang="en-US" dirty="0"/>
              <a:t>What is Value Creation?</a:t>
            </a:r>
          </a:p>
        </p:txBody>
      </p:sp>
      <p:graphicFrame>
        <p:nvGraphicFramePr>
          <p:cNvPr id="7" name="Content Placeholder 2">
            <a:extLst>
              <a:ext uri="{FF2B5EF4-FFF2-40B4-BE49-F238E27FC236}">
                <a16:creationId xmlns:a16="http://schemas.microsoft.com/office/drawing/2014/main" id="{157C8FF5-CAD0-C48F-B7DD-9F30B2FDEF0E}"/>
              </a:ext>
            </a:extLst>
          </p:cNvPr>
          <p:cNvGraphicFramePr>
            <a:graphicFrameLocks noGrp="1"/>
          </p:cNvGraphicFramePr>
          <p:nvPr>
            <p:ph idx="1"/>
          </p:nvPr>
        </p:nvGraphicFramePr>
        <p:xfrm>
          <a:off x="1103312" y="2052918"/>
          <a:ext cx="8946541" cy="41954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239505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057" name="Rectangle 2056">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EFA662-02B1-B4E8-364C-C8B5C3EDF19F}"/>
              </a:ext>
            </a:extLst>
          </p:cNvPr>
          <p:cNvSpPr>
            <a:spLocks noGrp="1"/>
          </p:cNvSpPr>
          <p:nvPr>
            <p:ph type="title"/>
          </p:nvPr>
        </p:nvSpPr>
        <p:spPr>
          <a:xfrm>
            <a:off x="648930" y="629266"/>
            <a:ext cx="6188190" cy="1622321"/>
          </a:xfrm>
        </p:spPr>
        <p:txBody>
          <a:bodyPr>
            <a:normAutofit/>
          </a:bodyPr>
          <a:lstStyle/>
          <a:p>
            <a:r>
              <a:rPr lang="en-US">
                <a:solidFill>
                  <a:srgbClr val="EBEBEB"/>
                </a:solidFill>
              </a:rPr>
              <a:t>Generating Value</a:t>
            </a:r>
          </a:p>
        </p:txBody>
      </p:sp>
      <p:sp>
        <p:nvSpPr>
          <p:cNvPr id="3" name="Content Placeholder 2">
            <a:extLst>
              <a:ext uri="{FF2B5EF4-FFF2-40B4-BE49-F238E27FC236}">
                <a16:creationId xmlns:a16="http://schemas.microsoft.com/office/drawing/2014/main" id="{52574BFD-F541-18B5-2B4F-4F587D244C16}"/>
              </a:ext>
            </a:extLst>
          </p:cNvPr>
          <p:cNvSpPr>
            <a:spLocks noGrp="1"/>
          </p:cNvSpPr>
          <p:nvPr>
            <p:ph idx="1"/>
          </p:nvPr>
        </p:nvSpPr>
        <p:spPr>
          <a:xfrm>
            <a:off x="648930" y="2438400"/>
            <a:ext cx="6188189" cy="3785419"/>
          </a:xfrm>
        </p:spPr>
        <p:txBody>
          <a:bodyPr>
            <a:normAutofit fontScale="92500" lnSpcReduction="10000"/>
          </a:bodyPr>
          <a:lstStyle/>
          <a:p>
            <a:pPr>
              <a:lnSpc>
                <a:spcPct val="90000"/>
              </a:lnSpc>
            </a:pPr>
            <a:r>
              <a:rPr lang="en-US" sz="1900" dirty="0">
                <a:solidFill>
                  <a:srgbClr val="FFFFFF"/>
                </a:solidFill>
              </a:rPr>
              <a:t>The generation of value depends on two aspects:</a:t>
            </a:r>
          </a:p>
          <a:p>
            <a:pPr>
              <a:lnSpc>
                <a:spcPct val="90000"/>
              </a:lnSpc>
            </a:pPr>
            <a:endParaRPr lang="en-US" sz="1900" dirty="0">
              <a:solidFill>
                <a:srgbClr val="FFFFFF"/>
              </a:solidFill>
            </a:endParaRPr>
          </a:p>
          <a:p>
            <a:pPr>
              <a:lnSpc>
                <a:spcPct val="90000"/>
              </a:lnSpc>
            </a:pPr>
            <a:r>
              <a:rPr lang="en-US" sz="1900" dirty="0">
                <a:solidFill>
                  <a:srgbClr val="FFFFFF"/>
                </a:solidFill>
              </a:rPr>
              <a:t>First, the monetary amount that the user or beneficiary is willing to exchange must exceed the costs of the producer (money, time, effort, joy, and the like) of creating the value. </a:t>
            </a:r>
          </a:p>
          <a:p>
            <a:pPr>
              <a:lnSpc>
                <a:spcPct val="90000"/>
              </a:lnSpc>
            </a:pPr>
            <a:endParaRPr lang="en-US" sz="1900" dirty="0">
              <a:solidFill>
                <a:srgbClr val="FFFFFF"/>
              </a:solidFill>
            </a:endParaRPr>
          </a:p>
          <a:p>
            <a:pPr>
              <a:lnSpc>
                <a:spcPct val="90000"/>
              </a:lnSpc>
            </a:pPr>
            <a:r>
              <a:rPr lang="en-US" sz="1900" dirty="0">
                <a:solidFill>
                  <a:srgbClr val="FFFFFF"/>
                </a:solidFill>
              </a:rPr>
              <a:t>Second, the monetary amount that a user will exchange is a function of the perceived difference in performance between the new value (from the new focal task, product, or service) and the closest alternative of the target user (current job, product, or service) to satisfy the same need.</a:t>
            </a:r>
          </a:p>
        </p:txBody>
      </p:sp>
      <p:sp>
        <p:nvSpPr>
          <p:cNvPr id="2059"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2052" name="Picture 4" descr="5 Great Value Proposition Examples &amp; Why They Work">
            <a:extLst>
              <a:ext uri="{FF2B5EF4-FFF2-40B4-BE49-F238E27FC236}">
                <a16:creationId xmlns:a16="http://schemas.microsoft.com/office/drawing/2014/main" id="{2764C3E3-2DA3-256D-F69F-7FCC66DCC58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9827" r="31997" b="-1"/>
          <a:stretch/>
        </p:blipFill>
        <p:spPr bwMode="auto">
          <a:xfrm>
            <a:off x="7229175" y="1"/>
            <a:ext cx="4963245" cy="6858001"/>
          </a:xfrm>
          <a:custGeom>
            <a:avLst/>
            <a:gdLst/>
            <a:ahLst/>
            <a:cxnLst/>
            <a:rect l="l" t="t" r="r" b="b"/>
            <a:pathLst>
              <a:path w="4963245" h="6858001">
                <a:moveTo>
                  <a:pt x="1177" y="0"/>
                </a:moveTo>
                <a:lnTo>
                  <a:pt x="1344715" y="0"/>
                </a:lnTo>
                <a:lnTo>
                  <a:pt x="1344715" y="1"/>
                </a:lnTo>
                <a:lnTo>
                  <a:pt x="4963245" y="1"/>
                </a:lnTo>
                <a:lnTo>
                  <a:pt x="4963244" y="6858001"/>
                </a:lnTo>
                <a:lnTo>
                  <a:pt x="900697" y="6858001"/>
                </a:lnTo>
                <a:lnTo>
                  <a:pt x="900697" y="6858000"/>
                </a:lnTo>
                <a:lnTo>
                  <a:pt x="0" y="6858000"/>
                </a:lnTo>
                <a:lnTo>
                  <a:pt x="5883" y="6817538"/>
                </a:lnTo>
                <a:lnTo>
                  <a:pt x="23196" y="6698894"/>
                </a:lnTo>
                <a:lnTo>
                  <a:pt x="35299" y="6612483"/>
                </a:lnTo>
                <a:lnTo>
                  <a:pt x="48073" y="6509613"/>
                </a:lnTo>
                <a:lnTo>
                  <a:pt x="63369" y="6387541"/>
                </a:lnTo>
                <a:lnTo>
                  <a:pt x="79506" y="6252438"/>
                </a:lnTo>
                <a:lnTo>
                  <a:pt x="96483" y="6100191"/>
                </a:lnTo>
                <a:lnTo>
                  <a:pt x="114469" y="5934227"/>
                </a:lnTo>
                <a:lnTo>
                  <a:pt x="132454" y="5753862"/>
                </a:lnTo>
                <a:lnTo>
                  <a:pt x="150776" y="5561838"/>
                </a:lnTo>
                <a:lnTo>
                  <a:pt x="167753" y="5354726"/>
                </a:lnTo>
                <a:lnTo>
                  <a:pt x="184058" y="5138013"/>
                </a:lnTo>
                <a:lnTo>
                  <a:pt x="198849" y="4908956"/>
                </a:lnTo>
                <a:lnTo>
                  <a:pt x="212969" y="4670298"/>
                </a:lnTo>
                <a:lnTo>
                  <a:pt x="226248" y="4421352"/>
                </a:lnTo>
                <a:lnTo>
                  <a:pt x="230955" y="4293793"/>
                </a:lnTo>
                <a:lnTo>
                  <a:pt x="236165" y="4163492"/>
                </a:lnTo>
                <a:lnTo>
                  <a:pt x="241040" y="4031133"/>
                </a:lnTo>
                <a:lnTo>
                  <a:pt x="244234" y="3898087"/>
                </a:lnTo>
                <a:lnTo>
                  <a:pt x="247091" y="3762299"/>
                </a:lnTo>
                <a:lnTo>
                  <a:pt x="250117" y="3625139"/>
                </a:lnTo>
                <a:lnTo>
                  <a:pt x="252134" y="3485236"/>
                </a:lnTo>
                <a:lnTo>
                  <a:pt x="252134" y="3343961"/>
                </a:lnTo>
                <a:lnTo>
                  <a:pt x="253142" y="3201315"/>
                </a:lnTo>
                <a:lnTo>
                  <a:pt x="252134" y="3057297"/>
                </a:lnTo>
                <a:lnTo>
                  <a:pt x="250117" y="2911221"/>
                </a:lnTo>
                <a:lnTo>
                  <a:pt x="248268" y="2765146"/>
                </a:lnTo>
                <a:lnTo>
                  <a:pt x="244234" y="2617013"/>
                </a:lnTo>
                <a:lnTo>
                  <a:pt x="240032" y="2467509"/>
                </a:lnTo>
                <a:lnTo>
                  <a:pt x="235157" y="2318004"/>
                </a:lnTo>
                <a:lnTo>
                  <a:pt x="228266" y="2167128"/>
                </a:lnTo>
                <a:lnTo>
                  <a:pt x="220029" y="2014881"/>
                </a:lnTo>
                <a:lnTo>
                  <a:pt x="212129" y="1861947"/>
                </a:lnTo>
                <a:lnTo>
                  <a:pt x="202044" y="1709014"/>
                </a:lnTo>
                <a:lnTo>
                  <a:pt x="189941" y="1554023"/>
                </a:lnTo>
                <a:lnTo>
                  <a:pt x="177839" y="1401090"/>
                </a:lnTo>
                <a:lnTo>
                  <a:pt x="163887" y="1245413"/>
                </a:lnTo>
                <a:lnTo>
                  <a:pt x="148591" y="1089051"/>
                </a:lnTo>
                <a:lnTo>
                  <a:pt x="132455" y="934746"/>
                </a:lnTo>
                <a:lnTo>
                  <a:pt x="113629" y="778383"/>
                </a:lnTo>
                <a:lnTo>
                  <a:pt x="93458" y="622707"/>
                </a:lnTo>
                <a:lnTo>
                  <a:pt x="73455" y="466344"/>
                </a:lnTo>
                <a:lnTo>
                  <a:pt x="50091" y="310668"/>
                </a:lnTo>
                <a:lnTo>
                  <a:pt x="26222" y="155677"/>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6826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48067-840C-9685-8008-73CD7CDFF967}"/>
              </a:ext>
            </a:extLst>
          </p:cNvPr>
          <p:cNvSpPr>
            <a:spLocks noGrp="1"/>
          </p:cNvSpPr>
          <p:nvPr>
            <p:ph type="title"/>
          </p:nvPr>
        </p:nvSpPr>
        <p:spPr>
          <a:xfrm>
            <a:off x="646111" y="452718"/>
            <a:ext cx="9404723" cy="1400530"/>
          </a:xfrm>
        </p:spPr>
        <p:txBody>
          <a:bodyPr>
            <a:normAutofit/>
          </a:bodyPr>
          <a:lstStyle/>
          <a:p>
            <a:r>
              <a:rPr lang="en-US"/>
              <a:t>Value Creation from Social Innovation</a:t>
            </a:r>
          </a:p>
        </p:txBody>
      </p:sp>
      <p:graphicFrame>
        <p:nvGraphicFramePr>
          <p:cNvPr id="5" name="Content Placeholder 2">
            <a:extLst>
              <a:ext uri="{FF2B5EF4-FFF2-40B4-BE49-F238E27FC236}">
                <a16:creationId xmlns:a16="http://schemas.microsoft.com/office/drawing/2014/main" id="{38FE300C-CD9C-4E7E-5F69-B6BF80DDF795}"/>
              </a:ext>
            </a:extLst>
          </p:cNvPr>
          <p:cNvGraphicFramePr>
            <a:graphicFrameLocks noGrp="1"/>
          </p:cNvGraphicFramePr>
          <p:nvPr>
            <p:ph idx="1"/>
            <p:extLst>
              <p:ext uri="{D42A27DB-BD31-4B8C-83A1-F6EECF244321}">
                <p14:modId xmlns:p14="http://schemas.microsoft.com/office/powerpoint/2010/main" val="2262033453"/>
              </p:ext>
            </p:extLst>
          </p:nvPr>
        </p:nvGraphicFramePr>
        <p:xfrm>
          <a:off x="646111" y="2140085"/>
          <a:ext cx="9404352" cy="40564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3021948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5" name="Picture 4" descr="White arrows going to the red target">
            <a:extLst>
              <a:ext uri="{FF2B5EF4-FFF2-40B4-BE49-F238E27FC236}">
                <a16:creationId xmlns:a16="http://schemas.microsoft.com/office/drawing/2014/main" id="{BEEA9133-DDC7-FB22-B63D-A06621AE64EC}"/>
              </a:ext>
            </a:extLst>
          </p:cNvPr>
          <p:cNvPicPr>
            <a:picLocks noChangeAspect="1"/>
          </p:cNvPicPr>
          <p:nvPr/>
        </p:nvPicPr>
        <p:blipFill rotWithShape="1">
          <a:blip r:embed="rId4">
            <a:alphaModFix/>
          </a:blip>
          <a:srcRect b="15730"/>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4F571EA7-BDC6-4E6F-A47A-B5D39E5E7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3353316" y="0"/>
            <a:ext cx="7770296"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3D2E53BE-6F30-8F39-C07A-162E2C3F2B7A}"/>
              </a:ext>
            </a:extLst>
          </p:cNvPr>
          <p:cNvSpPr>
            <a:spLocks noGrp="1"/>
          </p:cNvSpPr>
          <p:nvPr>
            <p:ph type="title"/>
          </p:nvPr>
        </p:nvSpPr>
        <p:spPr>
          <a:xfrm>
            <a:off x="3491931" y="295728"/>
            <a:ext cx="6557921" cy="767688"/>
          </a:xfrm>
        </p:spPr>
        <p:txBody>
          <a:bodyPr anchor="b">
            <a:normAutofit/>
          </a:bodyPr>
          <a:lstStyle/>
          <a:p>
            <a:r>
              <a:rPr lang="en-US" sz="2600"/>
              <a:t>Value Creation from Social Innovation </a:t>
            </a:r>
          </a:p>
        </p:txBody>
      </p:sp>
      <p:sp>
        <p:nvSpPr>
          <p:cNvPr id="14" name="Rectangle 11">
            <a:extLst>
              <a:ext uri="{FF2B5EF4-FFF2-40B4-BE49-F238E27FC236}">
                <a16:creationId xmlns:a16="http://schemas.microsoft.com/office/drawing/2014/main" id="{526152D8-615F-4A5A-886D-E14B136CD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3352800" y="1295400"/>
            <a:ext cx="7772400" cy="5562600"/>
          </a:xfrm>
          <a:prstGeom prst="rect">
            <a:avLst/>
          </a:prstGeom>
          <a:solidFill>
            <a:schemeClr val="bg1">
              <a:alpha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13DDDA2-49BB-FE1F-74E8-D08E8614CE81}"/>
              </a:ext>
            </a:extLst>
          </p:cNvPr>
          <p:cNvSpPr>
            <a:spLocks noGrp="1"/>
          </p:cNvSpPr>
          <p:nvPr>
            <p:ph idx="1"/>
          </p:nvPr>
        </p:nvSpPr>
        <p:spPr>
          <a:xfrm>
            <a:off x="3491932" y="1447800"/>
            <a:ext cx="6557921" cy="4800599"/>
          </a:xfrm>
        </p:spPr>
        <p:txBody>
          <a:bodyPr anchor="t">
            <a:normAutofit/>
          </a:bodyPr>
          <a:lstStyle/>
          <a:p>
            <a:pPr marL="0" indent="0" algn="ctr">
              <a:buNone/>
            </a:pPr>
            <a:r>
              <a:rPr lang="en-US" sz="1800" dirty="0"/>
              <a:t>The creation of value by a social innovation seeks to understand how its implementation attends more efficiently and effectively a problem (creation of value) and achieves the transformation of society in the medium or long term (capture value).</a:t>
            </a:r>
          </a:p>
          <a:p>
            <a:pPr algn="ctr"/>
            <a:endParaRPr lang="en-US" sz="1800" dirty="0"/>
          </a:p>
        </p:txBody>
      </p:sp>
    </p:spTree>
    <p:extLst>
      <p:ext uri="{BB962C8B-B14F-4D97-AF65-F5344CB8AC3E}">
        <p14:creationId xmlns:p14="http://schemas.microsoft.com/office/powerpoint/2010/main" val="18580917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Colourful carved figures of humans">
            <a:extLst>
              <a:ext uri="{FF2B5EF4-FFF2-40B4-BE49-F238E27FC236}">
                <a16:creationId xmlns:a16="http://schemas.microsoft.com/office/drawing/2014/main" id="{0B09AF80-4A51-FCD5-5F81-E9C46E63CBB9}"/>
              </a:ext>
            </a:extLst>
          </p:cNvPr>
          <p:cNvPicPr>
            <a:picLocks noChangeAspect="1"/>
          </p:cNvPicPr>
          <p:nvPr/>
        </p:nvPicPr>
        <p:blipFill rotWithShape="1">
          <a:blip r:embed="rId2">
            <a:alphaModFix amt="35000"/>
          </a:blip>
          <a:srcRect t="21052"/>
          <a:stretch/>
        </p:blipFill>
        <p:spPr>
          <a:xfrm>
            <a:off x="20" y="-1"/>
            <a:ext cx="12191980" cy="6858000"/>
          </a:xfrm>
          <a:prstGeom prst="rect">
            <a:avLst/>
          </a:prstGeom>
        </p:spPr>
      </p:pic>
      <p:sp>
        <p:nvSpPr>
          <p:cNvPr id="2" name="Title 1">
            <a:extLst>
              <a:ext uri="{FF2B5EF4-FFF2-40B4-BE49-F238E27FC236}">
                <a16:creationId xmlns:a16="http://schemas.microsoft.com/office/drawing/2014/main" id="{ED01D21A-7C48-17A7-1BAA-E141D84728A6}"/>
              </a:ext>
            </a:extLst>
          </p:cNvPr>
          <p:cNvSpPr>
            <a:spLocks noGrp="1"/>
          </p:cNvSpPr>
          <p:nvPr>
            <p:ph type="title"/>
          </p:nvPr>
        </p:nvSpPr>
        <p:spPr>
          <a:xfrm>
            <a:off x="646111" y="452718"/>
            <a:ext cx="9404723" cy="1400530"/>
          </a:xfrm>
        </p:spPr>
        <p:txBody>
          <a:bodyPr>
            <a:normAutofit/>
          </a:bodyPr>
          <a:lstStyle/>
          <a:p>
            <a:r>
              <a:rPr lang="en-US" dirty="0"/>
              <a:t>Creating Multiple Values</a:t>
            </a:r>
          </a:p>
        </p:txBody>
      </p:sp>
      <p:sp>
        <p:nvSpPr>
          <p:cNvPr id="9" name="Rectangle 8">
            <a:extLst>
              <a:ext uri="{FF2B5EF4-FFF2-40B4-BE49-F238E27FC236}">
                <a16:creationId xmlns:a16="http://schemas.microsoft.com/office/drawing/2014/main" id="{0D187C4E-14B9-4504-B200-5127823FA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7D19CF1F-C5FB-BD33-B606-F95EE764B9FE}"/>
              </a:ext>
            </a:extLst>
          </p:cNvPr>
          <p:cNvSpPr>
            <a:spLocks noGrp="1"/>
          </p:cNvSpPr>
          <p:nvPr>
            <p:ph idx="1"/>
          </p:nvPr>
        </p:nvSpPr>
        <p:spPr>
          <a:xfrm>
            <a:off x="1103312" y="2052918"/>
            <a:ext cx="8946541" cy="4195481"/>
          </a:xfrm>
        </p:spPr>
        <p:txBody>
          <a:bodyPr>
            <a:normAutofit/>
          </a:bodyPr>
          <a:lstStyle/>
          <a:p>
            <a:r>
              <a:rPr lang="en-US" dirty="0"/>
              <a:t>Due to the complexity of the problems that social innovations seek to address, it is necessary that they find the creation of multiple values, and not only a single type of value.</a:t>
            </a:r>
          </a:p>
          <a:p>
            <a:endParaRPr lang="en-US" dirty="0"/>
          </a:p>
          <a:p>
            <a:r>
              <a:rPr lang="en-US" dirty="0"/>
              <a:t>The creation of various values refers to the idea that the sustainability of the organization implies several types of value such as environmental, social, economic (or financial), and institutional value.</a:t>
            </a:r>
          </a:p>
          <a:p>
            <a:endParaRPr lang="en-US" dirty="0"/>
          </a:p>
        </p:txBody>
      </p:sp>
    </p:spTree>
    <p:extLst>
      <p:ext uri="{BB962C8B-B14F-4D97-AF65-F5344CB8AC3E}">
        <p14:creationId xmlns:p14="http://schemas.microsoft.com/office/powerpoint/2010/main" val="9823022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9640A06-13FD-820F-517B-5937E140B777}"/>
              </a:ext>
            </a:extLst>
          </p:cNvPr>
          <p:cNvSpPr>
            <a:spLocks noGrp="1"/>
          </p:cNvSpPr>
          <p:nvPr>
            <p:ph type="title"/>
          </p:nvPr>
        </p:nvSpPr>
        <p:spPr>
          <a:xfrm>
            <a:off x="648930" y="629266"/>
            <a:ext cx="6188190" cy="1622321"/>
          </a:xfrm>
        </p:spPr>
        <p:txBody>
          <a:bodyPr>
            <a:normAutofit/>
          </a:bodyPr>
          <a:lstStyle/>
          <a:p>
            <a:r>
              <a:rPr lang="en-US">
                <a:solidFill>
                  <a:srgbClr val="EBEBEB"/>
                </a:solidFill>
              </a:rPr>
              <a:t>Shared Value</a:t>
            </a:r>
          </a:p>
        </p:txBody>
      </p:sp>
      <p:sp>
        <p:nvSpPr>
          <p:cNvPr id="3" name="Content Placeholder 2">
            <a:extLst>
              <a:ext uri="{FF2B5EF4-FFF2-40B4-BE49-F238E27FC236}">
                <a16:creationId xmlns:a16="http://schemas.microsoft.com/office/drawing/2014/main" id="{812325D3-B0B5-DD98-498A-CAB064F0CD5A}"/>
              </a:ext>
            </a:extLst>
          </p:cNvPr>
          <p:cNvSpPr>
            <a:spLocks noGrp="1"/>
          </p:cNvSpPr>
          <p:nvPr>
            <p:ph idx="1"/>
          </p:nvPr>
        </p:nvSpPr>
        <p:spPr>
          <a:xfrm>
            <a:off x="648930" y="2438400"/>
            <a:ext cx="6188189" cy="3785419"/>
          </a:xfrm>
        </p:spPr>
        <p:txBody>
          <a:bodyPr>
            <a:normAutofit fontScale="92500" lnSpcReduction="10000"/>
          </a:bodyPr>
          <a:lstStyle/>
          <a:p>
            <a:pPr>
              <a:lnSpc>
                <a:spcPct val="90000"/>
              </a:lnSpc>
            </a:pPr>
            <a:r>
              <a:rPr lang="en-US" sz="1900" dirty="0">
                <a:solidFill>
                  <a:srgbClr val="FFFFFF"/>
                </a:solidFill>
              </a:rPr>
              <a:t>The concept of shared value means that values can benefit other entities beyond their creator, and the creation of collective value refers to collaboration between partners to create value.</a:t>
            </a:r>
          </a:p>
          <a:p>
            <a:pPr>
              <a:lnSpc>
                <a:spcPct val="90000"/>
              </a:lnSpc>
            </a:pPr>
            <a:endParaRPr lang="en-US" sz="1900" dirty="0">
              <a:solidFill>
                <a:srgbClr val="FFFFFF"/>
              </a:solidFill>
            </a:endParaRPr>
          </a:p>
          <a:p>
            <a:pPr>
              <a:lnSpc>
                <a:spcPct val="90000"/>
              </a:lnSpc>
            </a:pPr>
            <a:r>
              <a:rPr lang="en-US" sz="1900" dirty="0">
                <a:solidFill>
                  <a:srgbClr val="FFFFFF"/>
                </a:solidFill>
              </a:rPr>
              <a:t>The creation of value in social innovations is usually subject to the conjunction of efforts by multiple actors, unlike what happens in economics innovations.</a:t>
            </a:r>
          </a:p>
          <a:p>
            <a:pPr>
              <a:lnSpc>
                <a:spcPct val="90000"/>
              </a:lnSpc>
            </a:pPr>
            <a:endParaRPr lang="en-US" sz="1900" dirty="0">
              <a:solidFill>
                <a:srgbClr val="FFFFFF"/>
              </a:solidFill>
            </a:endParaRPr>
          </a:p>
          <a:p>
            <a:pPr>
              <a:lnSpc>
                <a:spcPct val="90000"/>
              </a:lnSpc>
            </a:pPr>
            <a:r>
              <a:rPr lang="en-US" sz="1900" dirty="0">
                <a:solidFill>
                  <a:srgbClr val="FFFFFF"/>
                </a:solidFill>
              </a:rPr>
              <a:t>To achieve social change, the effort of a single actor is not enough, but it is necessary to promote spaces for the co-creation of value.</a:t>
            </a:r>
          </a:p>
        </p:txBody>
      </p:sp>
      <p:sp>
        <p:nvSpPr>
          <p:cNvPr id="12"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5" name="Picture 4" descr="Red toy person in front of two lines of white figures">
            <a:extLst>
              <a:ext uri="{FF2B5EF4-FFF2-40B4-BE49-F238E27FC236}">
                <a16:creationId xmlns:a16="http://schemas.microsoft.com/office/drawing/2014/main" id="{DB885845-EF03-5A3A-49D8-36190A074AF9}"/>
              </a:ext>
            </a:extLst>
          </p:cNvPr>
          <p:cNvPicPr>
            <a:picLocks noChangeAspect="1"/>
          </p:cNvPicPr>
          <p:nvPr/>
        </p:nvPicPr>
        <p:blipFill rotWithShape="1">
          <a:blip r:embed="rId3"/>
          <a:srcRect l="28166" r="24250"/>
          <a:stretch/>
        </p:blipFill>
        <p:spPr>
          <a:xfrm>
            <a:off x="7229175" y="1"/>
            <a:ext cx="4963245" cy="6858001"/>
          </a:xfrm>
          <a:custGeom>
            <a:avLst/>
            <a:gdLst/>
            <a:ahLst/>
            <a:cxnLst/>
            <a:rect l="l" t="t" r="r" b="b"/>
            <a:pathLst>
              <a:path w="4963245" h="6858001">
                <a:moveTo>
                  <a:pt x="1177" y="0"/>
                </a:moveTo>
                <a:lnTo>
                  <a:pt x="1344715" y="0"/>
                </a:lnTo>
                <a:lnTo>
                  <a:pt x="1344715" y="1"/>
                </a:lnTo>
                <a:lnTo>
                  <a:pt x="4963245" y="1"/>
                </a:lnTo>
                <a:lnTo>
                  <a:pt x="4963244" y="6858001"/>
                </a:lnTo>
                <a:lnTo>
                  <a:pt x="900697" y="6858001"/>
                </a:lnTo>
                <a:lnTo>
                  <a:pt x="900697" y="6858000"/>
                </a:lnTo>
                <a:lnTo>
                  <a:pt x="0" y="6858000"/>
                </a:lnTo>
                <a:lnTo>
                  <a:pt x="5883" y="6817538"/>
                </a:lnTo>
                <a:lnTo>
                  <a:pt x="23196" y="6698894"/>
                </a:lnTo>
                <a:lnTo>
                  <a:pt x="35299" y="6612483"/>
                </a:lnTo>
                <a:lnTo>
                  <a:pt x="48073" y="6509613"/>
                </a:lnTo>
                <a:lnTo>
                  <a:pt x="63369" y="6387541"/>
                </a:lnTo>
                <a:lnTo>
                  <a:pt x="79506" y="6252438"/>
                </a:lnTo>
                <a:lnTo>
                  <a:pt x="96483" y="6100191"/>
                </a:lnTo>
                <a:lnTo>
                  <a:pt x="114469" y="5934227"/>
                </a:lnTo>
                <a:lnTo>
                  <a:pt x="132454" y="5753862"/>
                </a:lnTo>
                <a:lnTo>
                  <a:pt x="150776" y="5561838"/>
                </a:lnTo>
                <a:lnTo>
                  <a:pt x="167753" y="5354726"/>
                </a:lnTo>
                <a:lnTo>
                  <a:pt x="184058" y="5138013"/>
                </a:lnTo>
                <a:lnTo>
                  <a:pt x="198849" y="4908956"/>
                </a:lnTo>
                <a:lnTo>
                  <a:pt x="212969" y="4670298"/>
                </a:lnTo>
                <a:lnTo>
                  <a:pt x="226248" y="4421352"/>
                </a:lnTo>
                <a:lnTo>
                  <a:pt x="230955" y="4293793"/>
                </a:lnTo>
                <a:lnTo>
                  <a:pt x="236165" y="4163492"/>
                </a:lnTo>
                <a:lnTo>
                  <a:pt x="241040" y="4031133"/>
                </a:lnTo>
                <a:lnTo>
                  <a:pt x="244234" y="3898087"/>
                </a:lnTo>
                <a:lnTo>
                  <a:pt x="247091" y="3762299"/>
                </a:lnTo>
                <a:lnTo>
                  <a:pt x="250117" y="3625139"/>
                </a:lnTo>
                <a:lnTo>
                  <a:pt x="252134" y="3485236"/>
                </a:lnTo>
                <a:lnTo>
                  <a:pt x="252134" y="3343961"/>
                </a:lnTo>
                <a:lnTo>
                  <a:pt x="253142" y="3201315"/>
                </a:lnTo>
                <a:lnTo>
                  <a:pt x="252134" y="3057297"/>
                </a:lnTo>
                <a:lnTo>
                  <a:pt x="250117" y="2911221"/>
                </a:lnTo>
                <a:lnTo>
                  <a:pt x="248268" y="2765146"/>
                </a:lnTo>
                <a:lnTo>
                  <a:pt x="244234" y="2617013"/>
                </a:lnTo>
                <a:lnTo>
                  <a:pt x="240032" y="2467509"/>
                </a:lnTo>
                <a:lnTo>
                  <a:pt x="235157" y="2318004"/>
                </a:lnTo>
                <a:lnTo>
                  <a:pt x="228266" y="2167128"/>
                </a:lnTo>
                <a:lnTo>
                  <a:pt x="220029" y="2014881"/>
                </a:lnTo>
                <a:lnTo>
                  <a:pt x="212129" y="1861947"/>
                </a:lnTo>
                <a:lnTo>
                  <a:pt x="202044" y="1709014"/>
                </a:lnTo>
                <a:lnTo>
                  <a:pt x="189941" y="1554023"/>
                </a:lnTo>
                <a:lnTo>
                  <a:pt x="177839" y="1401090"/>
                </a:lnTo>
                <a:lnTo>
                  <a:pt x="163887" y="1245413"/>
                </a:lnTo>
                <a:lnTo>
                  <a:pt x="148591" y="1089051"/>
                </a:lnTo>
                <a:lnTo>
                  <a:pt x="132455" y="934746"/>
                </a:lnTo>
                <a:lnTo>
                  <a:pt x="113629" y="778383"/>
                </a:lnTo>
                <a:lnTo>
                  <a:pt x="93458" y="622707"/>
                </a:lnTo>
                <a:lnTo>
                  <a:pt x="73455" y="466344"/>
                </a:lnTo>
                <a:lnTo>
                  <a:pt x="50091" y="310668"/>
                </a:lnTo>
                <a:lnTo>
                  <a:pt x="26222" y="155677"/>
                </a:lnTo>
                <a:close/>
              </a:path>
            </a:pathLst>
          </a:custGeom>
        </p:spPr>
      </p:pic>
    </p:spTree>
    <p:extLst>
      <p:ext uri="{BB962C8B-B14F-4D97-AF65-F5344CB8AC3E}">
        <p14:creationId xmlns:p14="http://schemas.microsoft.com/office/powerpoint/2010/main" val="34228541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245857A-B7FA-FFF8-8B84-FC170F3BA3E4}"/>
              </a:ext>
            </a:extLst>
          </p:cNvPr>
          <p:cNvSpPr>
            <a:spLocks noGrp="1"/>
          </p:cNvSpPr>
          <p:nvPr>
            <p:ph type="title"/>
          </p:nvPr>
        </p:nvSpPr>
        <p:spPr>
          <a:xfrm>
            <a:off x="648930" y="629266"/>
            <a:ext cx="6188190" cy="1622321"/>
          </a:xfrm>
        </p:spPr>
        <p:txBody>
          <a:bodyPr>
            <a:normAutofit/>
          </a:bodyPr>
          <a:lstStyle/>
          <a:p>
            <a:r>
              <a:rPr lang="en-US">
                <a:solidFill>
                  <a:srgbClr val="EBEBEB"/>
                </a:solidFill>
              </a:rPr>
              <a:t>Shared Value</a:t>
            </a:r>
          </a:p>
        </p:txBody>
      </p:sp>
      <p:sp>
        <p:nvSpPr>
          <p:cNvPr id="3" name="Content Placeholder 2">
            <a:extLst>
              <a:ext uri="{FF2B5EF4-FFF2-40B4-BE49-F238E27FC236}">
                <a16:creationId xmlns:a16="http://schemas.microsoft.com/office/drawing/2014/main" id="{1D5B87D1-A910-4C31-9F2E-631D04373F96}"/>
              </a:ext>
            </a:extLst>
          </p:cNvPr>
          <p:cNvSpPr>
            <a:spLocks noGrp="1"/>
          </p:cNvSpPr>
          <p:nvPr>
            <p:ph idx="1"/>
          </p:nvPr>
        </p:nvSpPr>
        <p:spPr>
          <a:xfrm>
            <a:off x="648930" y="2438400"/>
            <a:ext cx="6188189" cy="3785419"/>
          </a:xfrm>
        </p:spPr>
        <p:txBody>
          <a:bodyPr>
            <a:normAutofit lnSpcReduction="10000"/>
          </a:bodyPr>
          <a:lstStyle/>
          <a:p>
            <a:pPr>
              <a:lnSpc>
                <a:spcPct val="90000"/>
              </a:lnSpc>
            </a:pPr>
            <a:r>
              <a:rPr lang="en-US" sz="1700" dirty="0">
                <a:solidFill>
                  <a:srgbClr val="FFFFFF"/>
                </a:solidFill>
              </a:rPr>
              <a:t>The context of value creation is as important as the competences of its contributors since the co-creation of value is influenced not only by the interactions between actors but also by the context that frames the exchange of resources.</a:t>
            </a:r>
          </a:p>
          <a:p>
            <a:pPr>
              <a:lnSpc>
                <a:spcPct val="90000"/>
              </a:lnSpc>
            </a:pPr>
            <a:endParaRPr lang="en-US" sz="1700" dirty="0">
              <a:solidFill>
                <a:srgbClr val="FFFFFF"/>
              </a:solidFill>
            </a:endParaRPr>
          </a:p>
          <a:p>
            <a:pPr>
              <a:lnSpc>
                <a:spcPct val="90000"/>
              </a:lnSpc>
            </a:pPr>
            <a:r>
              <a:rPr lang="en-US" sz="1700" dirty="0">
                <a:solidFill>
                  <a:srgbClr val="FFFFFF"/>
                </a:solidFill>
              </a:rPr>
              <a:t>The generation and capture of multiple forms of value is the way in which a social innovation achieves the objectives for which it was developed.</a:t>
            </a:r>
          </a:p>
          <a:p>
            <a:pPr>
              <a:lnSpc>
                <a:spcPct val="90000"/>
              </a:lnSpc>
            </a:pPr>
            <a:endParaRPr lang="en-US" sz="1700" dirty="0">
              <a:solidFill>
                <a:srgbClr val="FFFFFF"/>
              </a:solidFill>
            </a:endParaRPr>
          </a:p>
          <a:p>
            <a:pPr>
              <a:lnSpc>
                <a:spcPct val="90000"/>
              </a:lnSpc>
            </a:pPr>
            <a:r>
              <a:rPr lang="en-US" sz="1700" dirty="0">
                <a:solidFill>
                  <a:srgbClr val="FFFFFF"/>
                </a:solidFill>
              </a:rPr>
              <a:t>the results of the generation of value should include the improvement of living conditions, justice, environmental conservation, equity, improvement of health, better education, among others</a:t>
            </a:r>
          </a:p>
        </p:txBody>
      </p:sp>
      <p:sp>
        <p:nvSpPr>
          <p:cNvPr id="11"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5" name="Picture 4" descr="Colourful carved figures of humans">
            <a:extLst>
              <a:ext uri="{FF2B5EF4-FFF2-40B4-BE49-F238E27FC236}">
                <a16:creationId xmlns:a16="http://schemas.microsoft.com/office/drawing/2014/main" id="{B4F66C70-3FC5-68AA-4B3E-109F99990881}"/>
              </a:ext>
            </a:extLst>
          </p:cNvPr>
          <p:cNvPicPr>
            <a:picLocks noChangeAspect="1"/>
          </p:cNvPicPr>
          <p:nvPr/>
        </p:nvPicPr>
        <p:blipFill rotWithShape="1">
          <a:blip r:embed="rId3"/>
          <a:srcRect l="24334" r="24101" b="-1"/>
          <a:stretch/>
        </p:blipFill>
        <p:spPr>
          <a:xfrm>
            <a:off x="7229175" y="1"/>
            <a:ext cx="4963245" cy="6858001"/>
          </a:xfrm>
          <a:custGeom>
            <a:avLst/>
            <a:gdLst/>
            <a:ahLst/>
            <a:cxnLst/>
            <a:rect l="l" t="t" r="r" b="b"/>
            <a:pathLst>
              <a:path w="4963245" h="6858001">
                <a:moveTo>
                  <a:pt x="1177" y="0"/>
                </a:moveTo>
                <a:lnTo>
                  <a:pt x="1344715" y="0"/>
                </a:lnTo>
                <a:lnTo>
                  <a:pt x="1344715" y="1"/>
                </a:lnTo>
                <a:lnTo>
                  <a:pt x="4963245" y="1"/>
                </a:lnTo>
                <a:lnTo>
                  <a:pt x="4963244" y="6858001"/>
                </a:lnTo>
                <a:lnTo>
                  <a:pt x="900697" y="6858001"/>
                </a:lnTo>
                <a:lnTo>
                  <a:pt x="900697" y="6858000"/>
                </a:lnTo>
                <a:lnTo>
                  <a:pt x="0" y="6858000"/>
                </a:lnTo>
                <a:lnTo>
                  <a:pt x="5883" y="6817538"/>
                </a:lnTo>
                <a:lnTo>
                  <a:pt x="23196" y="6698894"/>
                </a:lnTo>
                <a:lnTo>
                  <a:pt x="35299" y="6612483"/>
                </a:lnTo>
                <a:lnTo>
                  <a:pt x="48073" y="6509613"/>
                </a:lnTo>
                <a:lnTo>
                  <a:pt x="63369" y="6387541"/>
                </a:lnTo>
                <a:lnTo>
                  <a:pt x="79506" y="6252438"/>
                </a:lnTo>
                <a:lnTo>
                  <a:pt x="96483" y="6100191"/>
                </a:lnTo>
                <a:lnTo>
                  <a:pt x="114469" y="5934227"/>
                </a:lnTo>
                <a:lnTo>
                  <a:pt x="132454" y="5753862"/>
                </a:lnTo>
                <a:lnTo>
                  <a:pt x="150776" y="5561838"/>
                </a:lnTo>
                <a:lnTo>
                  <a:pt x="167753" y="5354726"/>
                </a:lnTo>
                <a:lnTo>
                  <a:pt x="184058" y="5138013"/>
                </a:lnTo>
                <a:lnTo>
                  <a:pt x="198849" y="4908956"/>
                </a:lnTo>
                <a:lnTo>
                  <a:pt x="212969" y="4670298"/>
                </a:lnTo>
                <a:lnTo>
                  <a:pt x="226248" y="4421352"/>
                </a:lnTo>
                <a:lnTo>
                  <a:pt x="230955" y="4293793"/>
                </a:lnTo>
                <a:lnTo>
                  <a:pt x="236165" y="4163492"/>
                </a:lnTo>
                <a:lnTo>
                  <a:pt x="241040" y="4031133"/>
                </a:lnTo>
                <a:lnTo>
                  <a:pt x="244234" y="3898087"/>
                </a:lnTo>
                <a:lnTo>
                  <a:pt x="247091" y="3762299"/>
                </a:lnTo>
                <a:lnTo>
                  <a:pt x="250117" y="3625139"/>
                </a:lnTo>
                <a:lnTo>
                  <a:pt x="252134" y="3485236"/>
                </a:lnTo>
                <a:lnTo>
                  <a:pt x="252134" y="3343961"/>
                </a:lnTo>
                <a:lnTo>
                  <a:pt x="253142" y="3201315"/>
                </a:lnTo>
                <a:lnTo>
                  <a:pt x="252134" y="3057297"/>
                </a:lnTo>
                <a:lnTo>
                  <a:pt x="250117" y="2911221"/>
                </a:lnTo>
                <a:lnTo>
                  <a:pt x="248268" y="2765146"/>
                </a:lnTo>
                <a:lnTo>
                  <a:pt x="244234" y="2617013"/>
                </a:lnTo>
                <a:lnTo>
                  <a:pt x="240032" y="2467509"/>
                </a:lnTo>
                <a:lnTo>
                  <a:pt x="235157" y="2318004"/>
                </a:lnTo>
                <a:lnTo>
                  <a:pt x="228266" y="2167128"/>
                </a:lnTo>
                <a:lnTo>
                  <a:pt x="220029" y="2014881"/>
                </a:lnTo>
                <a:lnTo>
                  <a:pt x="212129" y="1861947"/>
                </a:lnTo>
                <a:lnTo>
                  <a:pt x="202044" y="1709014"/>
                </a:lnTo>
                <a:lnTo>
                  <a:pt x="189941" y="1554023"/>
                </a:lnTo>
                <a:lnTo>
                  <a:pt x="177839" y="1401090"/>
                </a:lnTo>
                <a:lnTo>
                  <a:pt x="163887" y="1245413"/>
                </a:lnTo>
                <a:lnTo>
                  <a:pt x="148591" y="1089051"/>
                </a:lnTo>
                <a:lnTo>
                  <a:pt x="132455" y="934746"/>
                </a:lnTo>
                <a:lnTo>
                  <a:pt x="113629" y="778383"/>
                </a:lnTo>
                <a:lnTo>
                  <a:pt x="93458" y="622707"/>
                </a:lnTo>
                <a:lnTo>
                  <a:pt x="73455" y="466344"/>
                </a:lnTo>
                <a:lnTo>
                  <a:pt x="50091" y="310668"/>
                </a:lnTo>
                <a:lnTo>
                  <a:pt x="26222" y="155677"/>
                </a:lnTo>
                <a:close/>
              </a:path>
            </a:pathLst>
          </a:custGeom>
        </p:spPr>
      </p:pic>
    </p:spTree>
    <p:extLst>
      <p:ext uri="{BB962C8B-B14F-4D97-AF65-F5344CB8AC3E}">
        <p14:creationId xmlns:p14="http://schemas.microsoft.com/office/powerpoint/2010/main" val="39548970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3074" name="Picture 2" descr="The Necessity of a Value Proposition - Commercial Integrator">
            <a:extLst>
              <a:ext uri="{FF2B5EF4-FFF2-40B4-BE49-F238E27FC236}">
                <a16:creationId xmlns:a16="http://schemas.microsoft.com/office/drawing/2014/main" id="{4D7D43D8-D1B7-31A3-F7E4-52D452686F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306" r="2805"/>
          <a:stretch/>
        </p:blipFill>
        <p:spPr bwMode="auto">
          <a:xfrm>
            <a:off x="20" y="-1"/>
            <a:ext cx="12191980" cy="6858000"/>
          </a:xfrm>
          <a:prstGeom prst="rect">
            <a:avLst/>
          </a:prstGeom>
          <a:noFill/>
          <a:extLst>
            <a:ext uri="{909E8E84-426E-40DD-AFC4-6F175D3DCCD1}">
              <a14:hiddenFill xmlns:a14="http://schemas.microsoft.com/office/drawing/2010/main">
                <a:solidFill>
                  <a:srgbClr val="FFFFFF"/>
                </a:solidFill>
              </a14:hiddenFill>
            </a:ext>
          </a:extLst>
        </p:spPr>
      </p:pic>
      <p:sp>
        <p:nvSpPr>
          <p:cNvPr id="3086" name="Rectangle 3085">
            <a:extLst>
              <a:ext uri="{FF2B5EF4-FFF2-40B4-BE49-F238E27FC236}">
                <a16:creationId xmlns:a16="http://schemas.microsoft.com/office/drawing/2014/main" id="{8D489E29-742E-4D34-AB08-CE3217805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6053153" y="1320127"/>
            <a:ext cx="4812846" cy="4195481"/>
          </a:xfrm>
          <a:prstGeom prst="rect">
            <a:avLst/>
          </a:prstGeom>
          <a:solidFill>
            <a:schemeClr val="bg1">
              <a:alpha val="8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394A22-E884-225C-E24E-A8FFB6C03A12}"/>
              </a:ext>
            </a:extLst>
          </p:cNvPr>
          <p:cNvSpPr>
            <a:spLocks noGrp="1"/>
          </p:cNvSpPr>
          <p:nvPr>
            <p:ph type="title"/>
          </p:nvPr>
        </p:nvSpPr>
        <p:spPr>
          <a:xfrm>
            <a:off x="6374887" y="1641860"/>
            <a:ext cx="4204298" cy="1034728"/>
          </a:xfrm>
        </p:spPr>
        <p:txBody>
          <a:bodyPr>
            <a:normAutofit/>
          </a:bodyPr>
          <a:lstStyle/>
          <a:p>
            <a:r>
              <a:rPr lang="en-US" sz="2800"/>
              <a:t>Value Proposition</a:t>
            </a:r>
          </a:p>
        </p:txBody>
      </p:sp>
      <p:sp>
        <p:nvSpPr>
          <p:cNvPr id="3" name="Content Placeholder 2">
            <a:extLst>
              <a:ext uri="{FF2B5EF4-FFF2-40B4-BE49-F238E27FC236}">
                <a16:creationId xmlns:a16="http://schemas.microsoft.com/office/drawing/2014/main" id="{46A0F8A6-6188-9DBC-4DD7-CE4F445B3E98}"/>
              </a:ext>
            </a:extLst>
          </p:cNvPr>
          <p:cNvSpPr>
            <a:spLocks noGrp="1"/>
          </p:cNvSpPr>
          <p:nvPr>
            <p:ph idx="1"/>
          </p:nvPr>
        </p:nvSpPr>
        <p:spPr>
          <a:xfrm>
            <a:off x="6374886" y="2809812"/>
            <a:ext cx="4169380" cy="2384064"/>
          </a:xfrm>
        </p:spPr>
        <p:txBody>
          <a:bodyPr>
            <a:normAutofit/>
          </a:bodyPr>
          <a:lstStyle/>
          <a:p>
            <a:pPr>
              <a:lnSpc>
                <a:spcPct val="90000"/>
              </a:lnSpc>
            </a:pPr>
            <a:r>
              <a:rPr lang="en-US" sz="1800" dirty="0"/>
              <a:t>Value proposition is a promise to respond, in some way, to an unmet need, and it can include social, organizational, and environmental benefits as a basis for the economic, social, ecological, and institutional values of the clients and other stakeholders.</a:t>
            </a:r>
          </a:p>
        </p:txBody>
      </p:sp>
    </p:spTree>
    <p:extLst>
      <p:ext uri="{BB962C8B-B14F-4D97-AF65-F5344CB8AC3E}">
        <p14:creationId xmlns:p14="http://schemas.microsoft.com/office/powerpoint/2010/main" val="19142736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8">
            <a:extLst>
              <a:ext uri="{FF2B5EF4-FFF2-40B4-BE49-F238E27FC236}">
                <a16:creationId xmlns:a16="http://schemas.microsoft.com/office/drawing/2014/main" id="{4E78424C-6FD0-41F8-9CAA-5DC19C4235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861187-9606-5071-7284-BCA4012358C8}"/>
              </a:ext>
            </a:extLst>
          </p:cNvPr>
          <p:cNvSpPr>
            <a:spLocks noGrp="1"/>
          </p:cNvSpPr>
          <p:nvPr>
            <p:ph type="title"/>
          </p:nvPr>
        </p:nvSpPr>
        <p:spPr>
          <a:xfrm>
            <a:off x="643855" y="1447800"/>
            <a:ext cx="3108626" cy="4572000"/>
          </a:xfrm>
        </p:spPr>
        <p:txBody>
          <a:bodyPr anchor="ctr">
            <a:normAutofit/>
          </a:bodyPr>
          <a:lstStyle/>
          <a:p>
            <a:r>
              <a:rPr lang="en-US" sz="3200">
                <a:solidFill>
                  <a:srgbClr val="F2F2F2"/>
                </a:solidFill>
              </a:rPr>
              <a:t>Value Proposition</a:t>
            </a:r>
          </a:p>
        </p:txBody>
      </p:sp>
      <p:sp>
        <p:nvSpPr>
          <p:cNvPr id="18" name="Freeform: Shape 10">
            <a:extLst>
              <a:ext uri="{FF2B5EF4-FFF2-40B4-BE49-F238E27FC236}">
                <a16:creationId xmlns:a16="http://schemas.microsoft.com/office/drawing/2014/main" id="{DD136760-57DC-4301-8BEA-B71AD2D139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61310" y="0"/>
            <a:ext cx="8030690" cy="6858000"/>
          </a:xfrm>
          <a:custGeom>
            <a:avLst/>
            <a:gdLst>
              <a:gd name="connsiteX0" fmla="*/ 1176 w 8030690"/>
              <a:gd name="connsiteY0" fmla="*/ 0 h 6858000"/>
              <a:gd name="connsiteX1" fmla="*/ 1344715 w 8030690"/>
              <a:gd name="connsiteY1" fmla="*/ 0 h 6858000"/>
              <a:gd name="connsiteX2" fmla="*/ 1344715 w 8030690"/>
              <a:gd name="connsiteY2" fmla="*/ 0 h 6858000"/>
              <a:gd name="connsiteX3" fmla="*/ 8030690 w 8030690"/>
              <a:gd name="connsiteY3" fmla="*/ 0 h 6858000"/>
              <a:gd name="connsiteX4" fmla="*/ 8030690 w 8030690"/>
              <a:gd name="connsiteY4" fmla="*/ 6858000 h 6858000"/>
              <a:gd name="connsiteX5" fmla="*/ 477746 w 8030690"/>
              <a:gd name="connsiteY5" fmla="*/ 6858000 h 6858000"/>
              <a:gd name="connsiteX6" fmla="*/ 477746 w 8030690"/>
              <a:gd name="connsiteY6" fmla="*/ 6858000 h 6858000"/>
              <a:gd name="connsiteX7" fmla="*/ 0 w 8030690"/>
              <a:gd name="connsiteY7" fmla="*/ 6858000 h 6858000"/>
              <a:gd name="connsiteX8" fmla="*/ 5883 w 8030690"/>
              <a:gd name="connsiteY8" fmla="*/ 6817538 h 6858000"/>
              <a:gd name="connsiteX9" fmla="*/ 23196 w 8030690"/>
              <a:gd name="connsiteY9" fmla="*/ 6698894 h 6858000"/>
              <a:gd name="connsiteX10" fmla="*/ 35298 w 8030690"/>
              <a:gd name="connsiteY10" fmla="*/ 6612483 h 6858000"/>
              <a:gd name="connsiteX11" fmla="*/ 48073 w 8030690"/>
              <a:gd name="connsiteY11" fmla="*/ 6509613 h 6858000"/>
              <a:gd name="connsiteX12" fmla="*/ 63369 w 8030690"/>
              <a:gd name="connsiteY12" fmla="*/ 6387541 h 6858000"/>
              <a:gd name="connsiteX13" fmla="*/ 79506 w 8030690"/>
              <a:gd name="connsiteY13" fmla="*/ 6252438 h 6858000"/>
              <a:gd name="connsiteX14" fmla="*/ 96483 w 8030690"/>
              <a:gd name="connsiteY14" fmla="*/ 6100191 h 6858000"/>
              <a:gd name="connsiteX15" fmla="*/ 114468 w 8030690"/>
              <a:gd name="connsiteY15" fmla="*/ 5934227 h 6858000"/>
              <a:gd name="connsiteX16" fmla="*/ 132454 w 8030690"/>
              <a:gd name="connsiteY16" fmla="*/ 5753862 h 6858000"/>
              <a:gd name="connsiteX17" fmla="*/ 150775 w 8030690"/>
              <a:gd name="connsiteY17" fmla="*/ 5561838 h 6858000"/>
              <a:gd name="connsiteX18" fmla="*/ 167752 w 8030690"/>
              <a:gd name="connsiteY18" fmla="*/ 5354726 h 6858000"/>
              <a:gd name="connsiteX19" fmla="*/ 184057 w 8030690"/>
              <a:gd name="connsiteY19" fmla="*/ 5138013 h 6858000"/>
              <a:gd name="connsiteX20" fmla="*/ 198849 w 8030690"/>
              <a:gd name="connsiteY20" fmla="*/ 4908956 h 6858000"/>
              <a:gd name="connsiteX21" fmla="*/ 212968 w 8030690"/>
              <a:gd name="connsiteY21" fmla="*/ 4670298 h 6858000"/>
              <a:gd name="connsiteX22" fmla="*/ 226248 w 8030690"/>
              <a:gd name="connsiteY22" fmla="*/ 4421352 h 6858000"/>
              <a:gd name="connsiteX23" fmla="*/ 230954 w 8030690"/>
              <a:gd name="connsiteY23" fmla="*/ 4293793 h 6858000"/>
              <a:gd name="connsiteX24" fmla="*/ 236165 w 8030690"/>
              <a:gd name="connsiteY24" fmla="*/ 4163491 h 6858000"/>
              <a:gd name="connsiteX25" fmla="*/ 241039 w 8030690"/>
              <a:gd name="connsiteY25" fmla="*/ 4031132 h 6858000"/>
              <a:gd name="connsiteX26" fmla="*/ 244233 w 8030690"/>
              <a:gd name="connsiteY26" fmla="*/ 3898087 h 6858000"/>
              <a:gd name="connsiteX27" fmla="*/ 247091 w 8030690"/>
              <a:gd name="connsiteY27" fmla="*/ 3762298 h 6858000"/>
              <a:gd name="connsiteX28" fmla="*/ 250116 w 8030690"/>
              <a:gd name="connsiteY28" fmla="*/ 3625138 h 6858000"/>
              <a:gd name="connsiteX29" fmla="*/ 252133 w 8030690"/>
              <a:gd name="connsiteY29" fmla="*/ 3485235 h 6858000"/>
              <a:gd name="connsiteX30" fmla="*/ 252133 w 8030690"/>
              <a:gd name="connsiteY30" fmla="*/ 3343960 h 6858000"/>
              <a:gd name="connsiteX31" fmla="*/ 253142 w 8030690"/>
              <a:gd name="connsiteY31" fmla="*/ 3201314 h 6858000"/>
              <a:gd name="connsiteX32" fmla="*/ 252133 w 8030690"/>
              <a:gd name="connsiteY32" fmla="*/ 3057296 h 6858000"/>
              <a:gd name="connsiteX33" fmla="*/ 250116 w 8030690"/>
              <a:gd name="connsiteY33" fmla="*/ 2911221 h 6858000"/>
              <a:gd name="connsiteX34" fmla="*/ 248267 w 8030690"/>
              <a:gd name="connsiteY34" fmla="*/ 2765145 h 6858000"/>
              <a:gd name="connsiteX35" fmla="*/ 244233 w 8030690"/>
              <a:gd name="connsiteY35" fmla="*/ 2617013 h 6858000"/>
              <a:gd name="connsiteX36" fmla="*/ 240031 w 8030690"/>
              <a:gd name="connsiteY36" fmla="*/ 2467508 h 6858000"/>
              <a:gd name="connsiteX37" fmla="*/ 235156 w 8030690"/>
              <a:gd name="connsiteY37" fmla="*/ 2318004 h 6858000"/>
              <a:gd name="connsiteX38" fmla="*/ 228265 w 8030690"/>
              <a:gd name="connsiteY38" fmla="*/ 2167128 h 6858000"/>
              <a:gd name="connsiteX39" fmla="*/ 220028 w 8030690"/>
              <a:gd name="connsiteY39" fmla="*/ 2014880 h 6858000"/>
              <a:gd name="connsiteX40" fmla="*/ 212128 w 8030690"/>
              <a:gd name="connsiteY40" fmla="*/ 1861947 h 6858000"/>
              <a:gd name="connsiteX41" fmla="*/ 202043 w 8030690"/>
              <a:gd name="connsiteY41" fmla="*/ 1709013 h 6858000"/>
              <a:gd name="connsiteX42" fmla="*/ 189940 w 8030690"/>
              <a:gd name="connsiteY42" fmla="*/ 1554023 h 6858000"/>
              <a:gd name="connsiteX43" fmla="*/ 177838 w 8030690"/>
              <a:gd name="connsiteY43" fmla="*/ 1401089 h 6858000"/>
              <a:gd name="connsiteX44" fmla="*/ 163886 w 8030690"/>
              <a:gd name="connsiteY44" fmla="*/ 1245413 h 6858000"/>
              <a:gd name="connsiteX45" fmla="*/ 148590 w 8030690"/>
              <a:gd name="connsiteY45" fmla="*/ 1089050 h 6858000"/>
              <a:gd name="connsiteX46" fmla="*/ 132454 w 8030690"/>
              <a:gd name="connsiteY46" fmla="*/ 934745 h 6858000"/>
              <a:gd name="connsiteX47" fmla="*/ 113628 w 8030690"/>
              <a:gd name="connsiteY47" fmla="*/ 778383 h 6858000"/>
              <a:gd name="connsiteX48" fmla="*/ 93457 w 8030690"/>
              <a:gd name="connsiteY48" fmla="*/ 622706 h 6858000"/>
              <a:gd name="connsiteX49" fmla="*/ 73454 w 8030690"/>
              <a:gd name="connsiteY49" fmla="*/ 466344 h 6858000"/>
              <a:gd name="connsiteX50" fmla="*/ 50090 w 8030690"/>
              <a:gd name="connsiteY50" fmla="*/ 310667 h 6858000"/>
              <a:gd name="connsiteX51" fmla="*/ 26222 w 8030690"/>
              <a:gd name="connsiteY51" fmla="*/ 15567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8030690" h="6858000">
                <a:moveTo>
                  <a:pt x="1176" y="0"/>
                </a:moveTo>
                <a:lnTo>
                  <a:pt x="1344715" y="0"/>
                </a:lnTo>
                <a:lnTo>
                  <a:pt x="1344715" y="0"/>
                </a:lnTo>
                <a:lnTo>
                  <a:pt x="8030690" y="0"/>
                </a:lnTo>
                <a:lnTo>
                  <a:pt x="8030690" y="6858000"/>
                </a:lnTo>
                <a:lnTo>
                  <a:pt x="477746" y="6858000"/>
                </a:lnTo>
                <a:lnTo>
                  <a:pt x="477746" y="6858000"/>
                </a:lnTo>
                <a:lnTo>
                  <a:pt x="0" y="6858000"/>
                </a:lnTo>
                <a:lnTo>
                  <a:pt x="5883" y="6817538"/>
                </a:lnTo>
                <a:lnTo>
                  <a:pt x="23196" y="6698894"/>
                </a:lnTo>
                <a:lnTo>
                  <a:pt x="35298" y="6612483"/>
                </a:lnTo>
                <a:lnTo>
                  <a:pt x="48073" y="6509613"/>
                </a:lnTo>
                <a:lnTo>
                  <a:pt x="63369" y="6387541"/>
                </a:lnTo>
                <a:lnTo>
                  <a:pt x="79506" y="6252438"/>
                </a:lnTo>
                <a:lnTo>
                  <a:pt x="96483" y="6100191"/>
                </a:lnTo>
                <a:lnTo>
                  <a:pt x="114468" y="5934227"/>
                </a:lnTo>
                <a:lnTo>
                  <a:pt x="132454" y="5753862"/>
                </a:lnTo>
                <a:lnTo>
                  <a:pt x="150775" y="5561838"/>
                </a:lnTo>
                <a:lnTo>
                  <a:pt x="167752" y="5354726"/>
                </a:lnTo>
                <a:lnTo>
                  <a:pt x="184057" y="5138013"/>
                </a:lnTo>
                <a:lnTo>
                  <a:pt x="198849" y="4908956"/>
                </a:lnTo>
                <a:lnTo>
                  <a:pt x="212968" y="4670298"/>
                </a:lnTo>
                <a:lnTo>
                  <a:pt x="226248" y="4421352"/>
                </a:lnTo>
                <a:lnTo>
                  <a:pt x="230954" y="4293793"/>
                </a:lnTo>
                <a:lnTo>
                  <a:pt x="236165" y="4163491"/>
                </a:lnTo>
                <a:lnTo>
                  <a:pt x="241039" y="4031132"/>
                </a:lnTo>
                <a:lnTo>
                  <a:pt x="244233" y="3898087"/>
                </a:lnTo>
                <a:lnTo>
                  <a:pt x="247091" y="3762298"/>
                </a:lnTo>
                <a:lnTo>
                  <a:pt x="250116" y="3625138"/>
                </a:lnTo>
                <a:lnTo>
                  <a:pt x="252133" y="3485235"/>
                </a:lnTo>
                <a:lnTo>
                  <a:pt x="252133" y="3343960"/>
                </a:lnTo>
                <a:lnTo>
                  <a:pt x="253142" y="3201314"/>
                </a:lnTo>
                <a:lnTo>
                  <a:pt x="252133" y="3057296"/>
                </a:lnTo>
                <a:lnTo>
                  <a:pt x="250116" y="2911221"/>
                </a:lnTo>
                <a:lnTo>
                  <a:pt x="248267" y="2765145"/>
                </a:lnTo>
                <a:lnTo>
                  <a:pt x="244233" y="2617013"/>
                </a:lnTo>
                <a:lnTo>
                  <a:pt x="240031" y="2467508"/>
                </a:lnTo>
                <a:lnTo>
                  <a:pt x="235156" y="2318004"/>
                </a:lnTo>
                <a:lnTo>
                  <a:pt x="228265" y="2167128"/>
                </a:lnTo>
                <a:lnTo>
                  <a:pt x="220028" y="2014880"/>
                </a:lnTo>
                <a:lnTo>
                  <a:pt x="212128" y="1861947"/>
                </a:lnTo>
                <a:lnTo>
                  <a:pt x="202043" y="1709013"/>
                </a:lnTo>
                <a:lnTo>
                  <a:pt x="189940" y="1554023"/>
                </a:lnTo>
                <a:lnTo>
                  <a:pt x="177838" y="1401089"/>
                </a:lnTo>
                <a:lnTo>
                  <a:pt x="163886" y="1245413"/>
                </a:lnTo>
                <a:lnTo>
                  <a:pt x="148590" y="1089050"/>
                </a:lnTo>
                <a:lnTo>
                  <a:pt x="132454" y="934745"/>
                </a:lnTo>
                <a:lnTo>
                  <a:pt x="113628" y="778383"/>
                </a:lnTo>
                <a:lnTo>
                  <a:pt x="93457" y="622706"/>
                </a:lnTo>
                <a:lnTo>
                  <a:pt x="73454" y="466344"/>
                </a:lnTo>
                <a:lnTo>
                  <a:pt x="50090" y="310667"/>
                </a:lnTo>
                <a:lnTo>
                  <a:pt x="26222" y="15567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11">
            <a:extLst>
              <a:ext uri="{FF2B5EF4-FFF2-40B4-BE49-F238E27FC236}">
                <a16:creationId xmlns:a16="http://schemas.microsoft.com/office/drawing/2014/main" id="{BDC58DEA-1307-4F44-AD47-E613D8B76A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4811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p:nvSpPr>
          <p:cNvPr id="20" name="Rectangle 14">
            <a:extLst>
              <a:ext uri="{FF2B5EF4-FFF2-40B4-BE49-F238E27FC236}">
                <a16:creationId xmlns:a16="http://schemas.microsoft.com/office/drawing/2014/main" id="{C99B912D-1E4B-42AF-A2BE-CFEFEC916E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21" name="Content Placeholder 2">
            <a:extLst>
              <a:ext uri="{FF2B5EF4-FFF2-40B4-BE49-F238E27FC236}">
                <a16:creationId xmlns:a16="http://schemas.microsoft.com/office/drawing/2014/main" id="{D0393645-3ABC-0169-B52D-0FC5B8E9EE43}"/>
              </a:ext>
            </a:extLst>
          </p:cNvPr>
          <p:cNvGraphicFramePr>
            <a:graphicFrameLocks noGrp="1"/>
          </p:cNvGraphicFramePr>
          <p:nvPr>
            <p:ph idx="1"/>
            <p:extLst>
              <p:ext uri="{D42A27DB-BD31-4B8C-83A1-F6EECF244321}">
                <p14:modId xmlns:p14="http://schemas.microsoft.com/office/powerpoint/2010/main" val="2911902282"/>
              </p:ext>
            </p:extLst>
          </p:nvPr>
        </p:nvGraphicFramePr>
        <p:xfrm>
          <a:off x="5048250" y="1447800"/>
          <a:ext cx="6496050"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80325938"/>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7CAA9-0FC8-AE18-5CBF-0F7B3D8A7B0E}"/>
              </a:ext>
            </a:extLst>
          </p:cNvPr>
          <p:cNvSpPr>
            <a:spLocks noGrp="1"/>
          </p:cNvSpPr>
          <p:nvPr>
            <p:ph type="title"/>
          </p:nvPr>
        </p:nvSpPr>
        <p:spPr>
          <a:xfrm>
            <a:off x="646111" y="452718"/>
            <a:ext cx="9404723" cy="1400530"/>
          </a:xfrm>
        </p:spPr>
        <p:txBody>
          <a:bodyPr>
            <a:normAutofit/>
          </a:bodyPr>
          <a:lstStyle/>
          <a:p>
            <a:r>
              <a:rPr lang="en-US" dirty="0"/>
              <a:t>Value Proposition</a:t>
            </a:r>
          </a:p>
        </p:txBody>
      </p:sp>
      <p:graphicFrame>
        <p:nvGraphicFramePr>
          <p:cNvPr id="5" name="Content Placeholder 2">
            <a:extLst>
              <a:ext uri="{FF2B5EF4-FFF2-40B4-BE49-F238E27FC236}">
                <a16:creationId xmlns:a16="http://schemas.microsoft.com/office/drawing/2014/main" id="{9B93386E-AA2E-DB41-791D-3B3A8B4D34C7}"/>
              </a:ext>
            </a:extLst>
          </p:cNvPr>
          <p:cNvGraphicFramePr>
            <a:graphicFrameLocks noGrp="1"/>
          </p:cNvGraphicFramePr>
          <p:nvPr>
            <p:ph idx="1"/>
            <p:extLst>
              <p:ext uri="{D42A27DB-BD31-4B8C-83A1-F6EECF244321}">
                <p14:modId xmlns:p14="http://schemas.microsoft.com/office/powerpoint/2010/main" val="3212185244"/>
              </p:ext>
            </p:extLst>
          </p:nvPr>
        </p:nvGraphicFramePr>
        <p:xfrm>
          <a:off x="646111" y="2140085"/>
          <a:ext cx="9404352" cy="40564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940232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7897C7-A603-8D00-E0AF-305937CBE0BC}"/>
              </a:ext>
            </a:extLst>
          </p:cNvPr>
          <p:cNvSpPr>
            <a:spLocks noGrp="1"/>
          </p:cNvSpPr>
          <p:nvPr>
            <p:ph type="title"/>
          </p:nvPr>
        </p:nvSpPr>
        <p:spPr>
          <a:xfrm>
            <a:off x="646111" y="452718"/>
            <a:ext cx="9404723" cy="1400530"/>
          </a:xfrm>
        </p:spPr>
        <p:txBody>
          <a:bodyPr>
            <a:normAutofit/>
          </a:bodyPr>
          <a:lstStyle/>
          <a:p>
            <a:r>
              <a:rPr lang="en-US" dirty="0"/>
              <a:t>Value Proposition</a:t>
            </a:r>
          </a:p>
        </p:txBody>
      </p:sp>
      <p:graphicFrame>
        <p:nvGraphicFramePr>
          <p:cNvPr id="7" name="Content Placeholder 2">
            <a:extLst>
              <a:ext uri="{FF2B5EF4-FFF2-40B4-BE49-F238E27FC236}">
                <a16:creationId xmlns:a16="http://schemas.microsoft.com/office/drawing/2014/main" id="{CE2D1D33-DECF-54AD-8D5F-96AA879D8A1C}"/>
              </a:ext>
            </a:extLst>
          </p:cNvPr>
          <p:cNvGraphicFramePr>
            <a:graphicFrameLocks noGrp="1"/>
          </p:cNvGraphicFramePr>
          <p:nvPr>
            <p:ph idx="1"/>
            <p:extLst>
              <p:ext uri="{D42A27DB-BD31-4B8C-83A1-F6EECF244321}">
                <p14:modId xmlns:p14="http://schemas.microsoft.com/office/powerpoint/2010/main" val="3418150751"/>
              </p:ext>
            </p:extLst>
          </p:nvPr>
        </p:nvGraphicFramePr>
        <p:xfrm>
          <a:off x="1393824" y="1405647"/>
          <a:ext cx="9404352" cy="40467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980545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505109-06ED-1BCB-2D51-1D100024CB45}"/>
              </a:ext>
            </a:extLst>
          </p:cNvPr>
          <p:cNvSpPr>
            <a:spLocks noGrp="1"/>
          </p:cNvSpPr>
          <p:nvPr>
            <p:ph type="title"/>
          </p:nvPr>
        </p:nvSpPr>
        <p:spPr/>
        <p:txBody>
          <a:bodyPr/>
          <a:lstStyle/>
          <a:p>
            <a:r>
              <a:rPr lang="en-US" dirty="0"/>
              <a:t>Multiple Values Generated by Social Innovation</a:t>
            </a:r>
          </a:p>
        </p:txBody>
      </p:sp>
      <p:graphicFrame>
        <p:nvGraphicFramePr>
          <p:cNvPr id="4" name="Diagram 3">
            <a:extLst>
              <a:ext uri="{FF2B5EF4-FFF2-40B4-BE49-F238E27FC236}">
                <a16:creationId xmlns:a16="http://schemas.microsoft.com/office/drawing/2014/main" id="{47EFCB7A-43FF-0AE5-BC9C-3415E77553EF}"/>
              </a:ext>
            </a:extLst>
          </p:cNvPr>
          <p:cNvGraphicFramePr/>
          <p:nvPr>
            <p:extLst>
              <p:ext uri="{D42A27DB-BD31-4B8C-83A1-F6EECF244321}">
                <p14:modId xmlns:p14="http://schemas.microsoft.com/office/powerpoint/2010/main" val="3991117543"/>
              </p:ext>
            </p:extLst>
          </p:nvPr>
        </p:nvGraphicFramePr>
        <p:xfrm>
          <a:off x="1390041" y="2120197"/>
          <a:ext cx="7916862" cy="42850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062214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B5DEAC-9A9F-0EE8-20AD-9ED1A2E40D45}"/>
              </a:ext>
            </a:extLst>
          </p:cNvPr>
          <p:cNvSpPr>
            <a:spLocks noGrp="1"/>
          </p:cNvSpPr>
          <p:nvPr>
            <p:ph type="title"/>
          </p:nvPr>
        </p:nvSpPr>
        <p:spPr>
          <a:xfrm>
            <a:off x="648930" y="629266"/>
            <a:ext cx="6188190" cy="1622321"/>
          </a:xfrm>
        </p:spPr>
        <p:txBody>
          <a:bodyPr>
            <a:normAutofit/>
          </a:bodyPr>
          <a:lstStyle/>
          <a:p>
            <a:r>
              <a:rPr lang="en-US">
                <a:solidFill>
                  <a:srgbClr val="EBEBEB"/>
                </a:solidFill>
              </a:rPr>
              <a:t>Social Value</a:t>
            </a:r>
          </a:p>
        </p:txBody>
      </p:sp>
      <p:sp>
        <p:nvSpPr>
          <p:cNvPr id="12"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14" name="Freeform: Shape 13">
            <a:extLst>
              <a:ext uri="{FF2B5EF4-FFF2-40B4-BE49-F238E27FC236}">
                <a16:creationId xmlns:a16="http://schemas.microsoft.com/office/drawing/2014/main" id="{AC3BF0FA-36FA-4CE9-840E-F7C3A8F16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6281796" y="947378"/>
            <a:ext cx="6858001" cy="4963245"/>
          </a:xfrm>
          <a:custGeom>
            <a:avLst/>
            <a:gdLst>
              <a:gd name="connsiteX0" fmla="*/ 6858001 w 6858001"/>
              <a:gd name="connsiteY0" fmla="*/ 1177 h 4963245"/>
              <a:gd name="connsiteX1" fmla="*/ 6858001 w 6858001"/>
              <a:gd name="connsiteY1" fmla="*/ 1344715 h 4963245"/>
              <a:gd name="connsiteX2" fmla="*/ 6858000 w 6858001"/>
              <a:gd name="connsiteY2" fmla="*/ 1344715 h 4963245"/>
              <a:gd name="connsiteX3" fmla="*/ 6858000 w 6858001"/>
              <a:gd name="connsiteY3" fmla="*/ 4963245 h 4963245"/>
              <a:gd name="connsiteX4" fmla="*/ 0 w 6858001"/>
              <a:gd name="connsiteY4" fmla="*/ 4963244 h 4963245"/>
              <a:gd name="connsiteX5" fmla="*/ 0 w 6858001"/>
              <a:gd name="connsiteY5" fmla="*/ 900697 h 4963245"/>
              <a:gd name="connsiteX6" fmla="*/ 1 w 6858001"/>
              <a:gd name="connsiteY6" fmla="*/ 900697 h 4963245"/>
              <a:gd name="connsiteX7" fmla="*/ 1 w 6858001"/>
              <a:gd name="connsiteY7" fmla="*/ 0 h 4963245"/>
              <a:gd name="connsiteX8" fmla="*/ 40463 w 6858001"/>
              <a:gd name="connsiteY8" fmla="*/ 5883 h 4963245"/>
              <a:gd name="connsiteX9" fmla="*/ 159107 w 6858001"/>
              <a:gd name="connsiteY9" fmla="*/ 23196 h 4963245"/>
              <a:gd name="connsiteX10" fmla="*/ 245518 w 6858001"/>
              <a:gd name="connsiteY10" fmla="*/ 35299 h 4963245"/>
              <a:gd name="connsiteX11" fmla="*/ 348388 w 6858001"/>
              <a:gd name="connsiteY11" fmla="*/ 48073 h 4963245"/>
              <a:gd name="connsiteX12" fmla="*/ 470460 w 6858001"/>
              <a:gd name="connsiteY12" fmla="*/ 63369 h 4963245"/>
              <a:gd name="connsiteX13" fmla="*/ 605563 w 6858001"/>
              <a:gd name="connsiteY13" fmla="*/ 79506 h 4963245"/>
              <a:gd name="connsiteX14" fmla="*/ 757810 w 6858001"/>
              <a:gd name="connsiteY14" fmla="*/ 96483 h 4963245"/>
              <a:gd name="connsiteX15" fmla="*/ 923774 w 6858001"/>
              <a:gd name="connsiteY15" fmla="*/ 114469 h 4963245"/>
              <a:gd name="connsiteX16" fmla="*/ 1104139 w 6858001"/>
              <a:gd name="connsiteY16" fmla="*/ 132454 h 4963245"/>
              <a:gd name="connsiteX17" fmla="*/ 1296163 w 6858001"/>
              <a:gd name="connsiteY17" fmla="*/ 150776 h 4963245"/>
              <a:gd name="connsiteX18" fmla="*/ 1503275 w 6858001"/>
              <a:gd name="connsiteY18" fmla="*/ 167753 h 4963245"/>
              <a:gd name="connsiteX19" fmla="*/ 1719988 w 6858001"/>
              <a:gd name="connsiteY19" fmla="*/ 184058 h 4963245"/>
              <a:gd name="connsiteX20" fmla="*/ 1949045 w 6858001"/>
              <a:gd name="connsiteY20" fmla="*/ 198849 h 4963245"/>
              <a:gd name="connsiteX21" fmla="*/ 2187703 w 6858001"/>
              <a:gd name="connsiteY21" fmla="*/ 212969 h 4963245"/>
              <a:gd name="connsiteX22" fmla="*/ 2436649 w 6858001"/>
              <a:gd name="connsiteY22" fmla="*/ 226248 h 4963245"/>
              <a:gd name="connsiteX23" fmla="*/ 2564208 w 6858001"/>
              <a:gd name="connsiteY23" fmla="*/ 230955 h 4963245"/>
              <a:gd name="connsiteX24" fmla="*/ 2694509 w 6858001"/>
              <a:gd name="connsiteY24" fmla="*/ 236165 h 4963245"/>
              <a:gd name="connsiteX25" fmla="*/ 2826868 w 6858001"/>
              <a:gd name="connsiteY25" fmla="*/ 241040 h 4963245"/>
              <a:gd name="connsiteX26" fmla="*/ 2959914 w 6858001"/>
              <a:gd name="connsiteY26" fmla="*/ 244234 h 4963245"/>
              <a:gd name="connsiteX27" fmla="*/ 3095702 w 6858001"/>
              <a:gd name="connsiteY27" fmla="*/ 247091 h 4963245"/>
              <a:gd name="connsiteX28" fmla="*/ 3232862 w 6858001"/>
              <a:gd name="connsiteY28" fmla="*/ 250117 h 4963245"/>
              <a:gd name="connsiteX29" fmla="*/ 3372765 w 6858001"/>
              <a:gd name="connsiteY29" fmla="*/ 252134 h 4963245"/>
              <a:gd name="connsiteX30" fmla="*/ 3514040 w 6858001"/>
              <a:gd name="connsiteY30" fmla="*/ 252134 h 4963245"/>
              <a:gd name="connsiteX31" fmla="*/ 3656686 w 6858001"/>
              <a:gd name="connsiteY31" fmla="*/ 253142 h 4963245"/>
              <a:gd name="connsiteX32" fmla="*/ 3800704 w 6858001"/>
              <a:gd name="connsiteY32" fmla="*/ 252134 h 4963245"/>
              <a:gd name="connsiteX33" fmla="*/ 3946780 w 6858001"/>
              <a:gd name="connsiteY33" fmla="*/ 250117 h 4963245"/>
              <a:gd name="connsiteX34" fmla="*/ 4092855 w 6858001"/>
              <a:gd name="connsiteY34" fmla="*/ 248268 h 4963245"/>
              <a:gd name="connsiteX35" fmla="*/ 4240988 w 6858001"/>
              <a:gd name="connsiteY35" fmla="*/ 244234 h 4963245"/>
              <a:gd name="connsiteX36" fmla="*/ 4390492 w 6858001"/>
              <a:gd name="connsiteY36" fmla="*/ 240032 h 4963245"/>
              <a:gd name="connsiteX37" fmla="*/ 4539997 w 6858001"/>
              <a:gd name="connsiteY37" fmla="*/ 235157 h 4963245"/>
              <a:gd name="connsiteX38" fmla="*/ 4690873 w 6858001"/>
              <a:gd name="connsiteY38" fmla="*/ 228266 h 4963245"/>
              <a:gd name="connsiteX39" fmla="*/ 4843120 w 6858001"/>
              <a:gd name="connsiteY39" fmla="*/ 220029 h 4963245"/>
              <a:gd name="connsiteX40" fmla="*/ 4996054 w 6858001"/>
              <a:gd name="connsiteY40" fmla="*/ 212129 h 4963245"/>
              <a:gd name="connsiteX41" fmla="*/ 5148987 w 6858001"/>
              <a:gd name="connsiteY41" fmla="*/ 202044 h 4963245"/>
              <a:gd name="connsiteX42" fmla="*/ 5303978 w 6858001"/>
              <a:gd name="connsiteY42" fmla="*/ 189941 h 4963245"/>
              <a:gd name="connsiteX43" fmla="*/ 5456911 w 6858001"/>
              <a:gd name="connsiteY43" fmla="*/ 177839 h 4963245"/>
              <a:gd name="connsiteX44" fmla="*/ 5612588 w 6858001"/>
              <a:gd name="connsiteY44" fmla="*/ 163887 h 4963245"/>
              <a:gd name="connsiteX45" fmla="*/ 5768950 w 6858001"/>
              <a:gd name="connsiteY45" fmla="*/ 148591 h 4963245"/>
              <a:gd name="connsiteX46" fmla="*/ 5923255 w 6858001"/>
              <a:gd name="connsiteY46" fmla="*/ 132455 h 4963245"/>
              <a:gd name="connsiteX47" fmla="*/ 6079618 w 6858001"/>
              <a:gd name="connsiteY47" fmla="*/ 113629 h 4963245"/>
              <a:gd name="connsiteX48" fmla="*/ 6235294 w 6858001"/>
              <a:gd name="connsiteY48" fmla="*/ 93458 h 4963245"/>
              <a:gd name="connsiteX49" fmla="*/ 6391657 w 6858001"/>
              <a:gd name="connsiteY49" fmla="*/ 73455 h 4963245"/>
              <a:gd name="connsiteX50" fmla="*/ 6547333 w 6858001"/>
              <a:gd name="connsiteY50" fmla="*/ 50091 h 4963245"/>
              <a:gd name="connsiteX51" fmla="*/ 6702324 w 6858001"/>
              <a:gd name="connsiteY51" fmla="*/ 26222 h 4963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4963245">
                <a:moveTo>
                  <a:pt x="6858001" y="1177"/>
                </a:moveTo>
                <a:lnTo>
                  <a:pt x="6858001" y="1344715"/>
                </a:lnTo>
                <a:lnTo>
                  <a:pt x="6858000" y="1344715"/>
                </a:lnTo>
                <a:lnTo>
                  <a:pt x="6858000" y="4963245"/>
                </a:lnTo>
                <a:lnTo>
                  <a:pt x="0" y="4963244"/>
                </a:lnTo>
                <a:lnTo>
                  <a:pt x="0" y="900697"/>
                </a:lnTo>
                <a:lnTo>
                  <a:pt x="1" y="900697"/>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8" y="241040"/>
                </a:lnTo>
                <a:lnTo>
                  <a:pt x="2959914" y="244234"/>
                </a:lnTo>
                <a:lnTo>
                  <a:pt x="3095702" y="247091"/>
                </a:lnTo>
                <a:lnTo>
                  <a:pt x="3232862" y="250117"/>
                </a:lnTo>
                <a:lnTo>
                  <a:pt x="3372765" y="252134"/>
                </a:lnTo>
                <a:lnTo>
                  <a:pt x="3514040" y="252134"/>
                </a:lnTo>
                <a:lnTo>
                  <a:pt x="3656686" y="253142"/>
                </a:lnTo>
                <a:lnTo>
                  <a:pt x="3800704" y="252134"/>
                </a:lnTo>
                <a:lnTo>
                  <a:pt x="3946780" y="250117"/>
                </a:lnTo>
                <a:lnTo>
                  <a:pt x="4092855"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sp>
      <p:pic>
        <p:nvPicPr>
          <p:cNvPr id="7" name="Graphic 6" descr="Social Network">
            <a:extLst>
              <a:ext uri="{FF2B5EF4-FFF2-40B4-BE49-F238E27FC236}">
                <a16:creationId xmlns:a16="http://schemas.microsoft.com/office/drawing/2014/main" id="{0B44BD1E-FC80-F8BA-E5BB-71E765F2E37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9871" y="1721993"/>
            <a:ext cx="3414010" cy="3414010"/>
          </a:xfrm>
          <a:prstGeom prst="rect">
            <a:avLst/>
          </a:prstGeom>
          <a:effectLst/>
        </p:spPr>
      </p:pic>
      <p:sp>
        <p:nvSpPr>
          <p:cNvPr id="16" name="Rectangle 15">
            <a:extLst>
              <a:ext uri="{FF2B5EF4-FFF2-40B4-BE49-F238E27FC236}">
                <a16:creationId xmlns:a16="http://schemas.microsoft.com/office/drawing/2014/main" id="{D6F18ACE-6E82-4ADC-8A2F-A1771B309B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FF6C7113-B440-6AC6-7222-B2D061BCAB1A}"/>
              </a:ext>
            </a:extLst>
          </p:cNvPr>
          <p:cNvSpPr>
            <a:spLocks noGrp="1"/>
          </p:cNvSpPr>
          <p:nvPr>
            <p:ph idx="1"/>
          </p:nvPr>
        </p:nvSpPr>
        <p:spPr>
          <a:xfrm>
            <a:off x="648930" y="2438400"/>
            <a:ext cx="6188189" cy="3785419"/>
          </a:xfrm>
        </p:spPr>
        <p:txBody>
          <a:bodyPr>
            <a:normAutofit/>
          </a:bodyPr>
          <a:lstStyle/>
          <a:p>
            <a:r>
              <a:rPr lang="en-US">
                <a:solidFill>
                  <a:srgbClr val="FFFFFF"/>
                </a:solidFill>
              </a:rPr>
              <a:t>The creation of social value is the raison d’être of any social innovation, which can be understood as “the search for social progress, by removing barriers that preclude inclusion, helping those vulnerable or lack of voice and mitigate the externalities of economic activity”.</a:t>
            </a:r>
          </a:p>
          <a:p>
            <a:endParaRPr lang="en-US">
              <a:solidFill>
                <a:srgbClr val="FFFFFF"/>
              </a:solidFill>
            </a:endParaRPr>
          </a:p>
        </p:txBody>
      </p:sp>
    </p:spTree>
    <p:extLst>
      <p:ext uri="{BB962C8B-B14F-4D97-AF65-F5344CB8AC3E}">
        <p14:creationId xmlns:p14="http://schemas.microsoft.com/office/powerpoint/2010/main" val="3271746459"/>
      </p:ext>
    </p:extLst>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77DA5E6-D786-31BB-4DC8-39C2B8142311}"/>
              </a:ext>
            </a:extLst>
          </p:cNvPr>
          <p:cNvSpPr>
            <a:spLocks noGrp="1"/>
          </p:cNvSpPr>
          <p:nvPr>
            <p:ph type="title"/>
          </p:nvPr>
        </p:nvSpPr>
        <p:spPr>
          <a:xfrm>
            <a:off x="648930" y="629266"/>
            <a:ext cx="6188190" cy="1622321"/>
          </a:xfrm>
        </p:spPr>
        <p:txBody>
          <a:bodyPr>
            <a:normAutofit/>
          </a:bodyPr>
          <a:lstStyle/>
          <a:p>
            <a:r>
              <a:rPr lang="en-US">
                <a:solidFill>
                  <a:srgbClr val="EBEBEB"/>
                </a:solidFill>
              </a:rPr>
              <a:t>Social Value</a:t>
            </a:r>
          </a:p>
        </p:txBody>
      </p:sp>
      <p:sp>
        <p:nvSpPr>
          <p:cNvPr id="3" name="Content Placeholder 2">
            <a:extLst>
              <a:ext uri="{FF2B5EF4-FFF2-40B4-BE49-F238E27FC236}">
                <a16:creationId xmlns:a16="http://schemas.microsoft.com/office/drawing/2014/main" id="{AED6DC15-5998-8D9F-AC02-64CFB7CDF1D1}"/>
              </a:ext>
            </a:extLst>
          </p:cNvPr>
          <p:cNvSpPr>
            <a:spLocks noGrp="1"/>
          </p:cNvSpPr>
          <p:nvPr>
            <p:ph idx="1"/>
          </p:nvPr>
        </p:nvSpPr>
        <p:spPr>
          <a:xfrm>
            <a:off x="648930" y="1854820"/>
            <a:ext cx="6188189" cy="3785419"/>
          </a:xfrm>
        </p:spPr>
        <p:txBody>
          <a:bodyPr>
            <a:normAutofit lnSpcReduction="10000"/>
          </a:bodyPr>
          <a:lstStyle/>
          <a:p>
            <a:pPr>
              <a:lnSpc>
                <a:spcPct val="90000"/>
              </a:lnSpc>
            </a:pPr>
            <a:endParaRPr lang="en-US" sz="1900" dirty="0">
              <a:solidFill>
                <a:srgbClr val="FFFFFF"/>
              </a:solidFill>
            </a:endParaRPr>
          </a:p>
          <a:p>
            <a:pPr>
              <a:lnSpc>
                <a:spcPct val="90000"/>
              </a:lnSpc>
            </a:pPr>
            <a:r>
              <a:rPr lang="en-US" sz="1900" dirty="0">
                <a:solidFill>
                  <a:srgbClr val="FFFFFF"/>
                </a:solidFill>
              </a:rPr>
              <a:t>This definition consists of two parts:</a:t>
            </a:r>
          </a:p>
          <a:p>
            <a:pPr>
              <a:lnSpc>
                <a:spcPct val="90000"/>
              </a:lnSpc>
            </a:pPr>
            <a:endParaRPr lang="en-US" sz="1900" dirty="0">
              <a:solidFill>
                <a:srgbClr val="FFFFFF"/>
              </a:solidFill>
            </a:endParaRPr>
          </a:p>
          <a:p>
            <a:pPr>
              <a:lnSpc>
                <a:spcPct val="90000"/>
              </a:lnSpc>
            </a:pPr>
            <a:r>
              <a:rPr lang="en-US" sz="1900" dirty="0">
                <a:solidFill>
                  <a:srgbClr val="FFFFFF"/>
                </a:solidFill>
              </a:rPr>
              <a:t>First, it seeks a benefit for society focusing on a particular group and having a positive impact on society. This characteristic means that social value is a form of social change and not only a way to meet a market need. </a:t>
            </a:r>
          </a:p>
          <a:p>
            <a:pPr>
              <a:lnSpc>
                <a:spcPct val="90000"/>
              </a:lnSpc>
            </a:pPr>
            <a:endParaRPr lang="en-US" sz="1900" dirty="0">
              <a:solidFill>
                <a:srgbClr val="FFFFFF"/>
              </a:solidFill>
            </a:endParaRPr>
          </a:p>
          <a:p>
            <a:pPr>
              <a:lnSpc>
                <a:spcPct val="90000"/>
              </a:lnSpc>
            </a:pPr>
            <a:r>
              <a:rPr lang="en-US" sz="1900" dirty="0">
                <a:solidFill>
                  <a:srgbClr val="FFFFFF"/>
                </a:solidFill>
              </a:rPr>
              <a:t>Second, part of the idea that social value can be generated in multiple ways, including the inclusion of groups or populations through the removal of barriers.</a:t>
            </a:r>
          </a:p>
        </p:txBody>
      </p:sp>
      <p:sp>
        <p:nvSpPr>
          <p:cNvPr id="16"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5" name="Picture 4" descr="Person with idea concept">
            <a:extLst>
              <a:ext uri="{FF2B5EF4-FFF2-40B4-BE49-F238E27FC236}">
                <a16:creationId xmlns:a16="http://schemas.microsoft.com/office/drawing/2014/main" id="{8CF75126-0FB0-7C7C-011C-61ABA8913EEE}"/>
              </a:ext>
            </a:extLst>
          </p:cNvPr>
          <p:cNvPicPr>
            <a:picLocks noChangeAspect="1"/>
          </p:cNvPicPr>
          <p:nvPr/>
        </p:nvPicPr>
        <p:blipFill rotWithShape="1">
          <a:blip r:embed="rId3"/>
          <a:srcRect l="25846" r="25845" b="-2"/>
          <a:stretch/>
        </p:blipFill>
        <p:spPr>
          <a:xfrm>
            <a:off x="7229175" y="1"/>
            <a:ext cx="4963245" cy="6858001"/>
          </a:xfrm>
          <a:custGeom>
            <a:avLst/>
            <a:gdLst/>
            <a:ahLst/>
            <a:cxnLst/>
            <a:rect l="l" t="t" r="r" b="b"/>
            <a:pathLst>
              <a:path w="4963245" h="6858001">
                <a:moveTo>
                  <a:pt x="1177" y="0"/>
                </a:moveTo>
                <a:lnTo>
                  <a:pt x="1344715" y="0"/>
                </a:lnTo>
                <a:lnTo>
                  <a:pt x="1344715" y="1"/>
                </a:lnTo>
                <a:lnTo>
                  <a:pt x="4963245" y="1"/>
                </a:lnTo>
                <a:lnTo>
                  <a:pt x="4963244" y="6858001"/>
                </a:lnTo>
                <a:lnTo>
                  <a:pt x="900697" y="6858001"/>
                </a:lnTo>
                <a:lnTo>
                  <a:pt x="900697" y="6858000"/>
                </a:lnTo>
                <a:lnTo>
                  <a:pt x="0" y="6858000"/>
                </a:lnTo>
                <a:lnTo>
                  <a:pt x="5883" y="6817538"/>
                </a:lnTo>
                <a:lnTo>
                  <a:pt x="23196" y="6698894"/>
                </a:lnTo>
                <a:lnTo>
                  <a:pt x="35299" y="6612483"/>
                </a:lnTo>
                <a:lnTo>
                  <a:pt x="48073" y="6509613"/>
                </a:lnTo>
                <a:lnTo>
                  <a:pt x="63369" y="6387541"/>
                </a:lnTo>
                <a:lnTo>
                  <a:pt x="79506" y="6252438"/>
                </a:lnTo>
                <a:lnTo>
                  <a:pt x="96483" y="6100191"/>
                </a:lnTo>
                <a:lnTo>
                  <a:pt x="114469" y="5934227"/>
                </a:lnTo>
                <a:lnTo>
                  <a:pt x="132454" y="5753862"/>
                </a:lnTo>
                <a:lnTo>
                  <a:pt x="150776" y="5561838"/>
                </a:lnTo>
                <a:lnTo>
                  <a:pt x="167753" y="5354726"/>
                </a:lnTo>
                <a:lnTo>
                  <a:pt x="184058" y="5138013"/>
                </a:lnTo>
                <a:lnTo>
                  <a:pt x="198849" y="4908956"/>
                </a:lnTo>
                <a:lnTo>
                  <a:pt x="212969" y="4670298"/>
                </a:lnTo>
                <a:lnTo>
                  <a:pt x="226248" y="4421352"/>
                </a:lnTo>
                <a:lnTo>
                  <a:pt x="230955" y="4293793"/>
                </a:lnTo>
                <a:lnTo>
                  <a:pt x="236165" y="4163492"/>
                </a:lnTo>
                <a:lnTo>
                  <a:pt x="241040" y="4031133"/>
                </a:lnTo>
                <a:lnTo>
                  <a:pt x="244234" y="3898087"/>
                </a:lnTo>
                <a:lnTo>
                  <a:pt x="247091" y="3762299"/>
                </a:lnTo>
                <a:lnTo>
                  <a:pt x="250117" y="3625139"/>
                </a:lnTo>
                <a:lnTo>
                  <a:pt x="252134" y="3485236"/>
                </a:lnTo>
                <a:lnTo>
                  <a:pt x="252134" y="3343961"/>
                </a:lnTo>
                <a:lnTo>
                  <a:pt x="253142" y="3201315"/>
                </a:lnTo>
                <a:lnTo>
                  <a:pt x="252134" y="3057297"/>
                </a:lnTo>
                <a:lnTo>
                  <a:pt x="250117" y="2911221"/>
                </a:lnTo>
                <a:lnTo>
                  <a:pt x="248268" y="2765146"/>
                </a:lnTo>
                <a:lnTo>
                  <a:pt x="244234" y="2617013"/>
                </a:lnTo>
                <a:lnTo>
                  <a:pt x="240032" y="2467509"/>
                </a:lnTo>
                <a:lnTo>
                  <a:pt x="235157" y="2318004"/>
                </a:lnTo>
                <a:lnTo>
                  <a:pt x="228266" y="2167128"/>
                </a:lnTo>
                <a:lnTo>
                  <a:pt x="220029" y="2014881"/>
                </a:lnTo>
                <a:lnTo>
                  <a:pt x="212129" y="1861947"/>
                </a:lnTo>
                <a:lnTo>
                  <a:pt x="202044" y="1709014"/>
                </a:lnTo>
                <a:lnTo>
                  <a:pt x="189941" y="1554023"/>
                </a:lnTo>
                <a:lnTo>
                  <a:pt x="177839" y="1401090"/>
                </a:lnTo>
                <a:lnTo>
                  <a:pt x="163887" y="1245413"/>
                </a:lnTo>
                <a:lnTo>
                  <a:pt x="148591" y="1089051"/>
                </a:lnTo>
                <a:lnTo>
                  <a:pt x="132455" y="934746"/>
                </a:lnTo>
                <a:lnTo>
                  <a:pt x="113629" y="778383"/>
                </a:lnTo>
                <a:lnTo>
                  <a:pt x="93458" y="622707"/>
                </a:lnTo>
                <a:lnTo>
                  <a:pt x="73455" y="466344"/>
                </a:lnTo>
                <a:lnTo>
                  <a:pt x="50091" y="310668"/>
                </a:lnTo>
                <a:lnTo>
                  <a:pt x="26222" y="155677"/>
                </a:lnTo>
                <a:close/>
              </a:path>
            </a:pathLst>
          </a:custGeom>
        </p:spPr>
      </p:pic>
    </p:spTree>
    <p:extLst>
      <p:ext uri="{BB962C8B-B14F-4D97-AF65-F5344CB8AC3E}">
        <p14:creationId xmlns:p14="http://schemas.microsoft.com/office/powerpoint/2010/main" val="4385112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369F5B-1292-21EC-9049-DA59F4CEE1A1}"/>
              </a:ext>
            </a:extLst>
          </p:cNvPr>
          <p:cNvSpPr>
            <a:spLocks noGrp="1"/>
          </p:cNvSpPr>
          <p:nvPr>
            <p:ph type="title"/>
          </p:nvPr>
        </p:nvSpPr>
        <p:spPr>
          <a:xfrm>
            <a:off x="650668" y="629266"/>
            <a:ext cx="6828512" cy="1641986"/>
          </a:xfrm>
        </p:spPr>
        <p:txBody>
          <a:bodyPr>
            <a:normAutofit/>
          </a:bodyPr>
          <a:lstStyle/>
          <a:p>
            <a:r>
              <a:rPr lang="en-US" dirty="0"/>
              <a:t>Economic Value</a:t>
            </a:r>
          </a:p>
        </p:txBody>
      </p:sp>
      <p:pic>
        <p:nvPicPr>
          <p:cNvPr id="5" name="Picture 4" descr="Old wrinkled hands with some coins">
            <a:extLst>
              <a:ext uri="{FF2B5EF4-FFF2-40B4-BE49-F238E27FC236}">
                <a16:creationId xmlns:a16="http://schemas.microsoft.com/office/drawing/2014/main" id="{F28C3F62-E82E-55AC-8314-F1E693F25E2E}"/>
              </a:ext>
            </a:extLst>
          </p:cNvPr>
          <p:cNvPicPr>
            <a:picLocks noChangeAspect="1"/>
          </p:cNvPicPr>
          <p:nvPr/>
        </p:nvPicPr>
        <p:blipFill rotWithShape="1">
          <a:blip r:embed="rId3"/>
          <a:srcRect l="19789" r="40704" b="-1"/>
          <a:stretch/>
        </p:blipFill>
        <p:spPr>
          <a:xfrm>
            <a:off x="8135860" y="10"/>
            <a:ext cx="4058949" cy="6857990"/>
          </a:xfrm>
          <a:prstGeom prst="rect">
            <a:avLst/>
          </a:prstGeom>
        </p:spPr>
      </p:pic>
      <p:sp>
        <p:nvSpPr>
          <p:cNvPr id="9" name="Rectangle 8">
            <a:extLst>
              <a:ext uri="{FF2B5EF4-FFF2-40B4-BE49-F238E27FC236}">
                <a16:creationId xmlns:a16="http://schemas.microsoft.com/office/drawing/2014/main" id="{14701A01-E306-48FB-A661-2335BB38BA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B58CBA04-F647-94F9-F29F-93BF555A96EA}"/>
              </a:ext>
            </a:extLst>
          </p:cNvPr>
          <p:cNvSpPr>
            <a:spLocks noGrp="1"/>
          </p:cNvSpPr>
          <p:nvPr>
            <p:ph idx="1"/>
          </p:nvPr>
        </p:nvSpPr>
        <p:spPr>
          <a:xfrm>
            <a:off x="641885" y="2025445"/>
            <a:ext cx="6828512" cy="3809999"/>
          </a:xfrm>
        </p:spPr>
        <p:txBody>
          <a:bodyPr>
            <a:normAutofit/>
          </a:bodyPr>
          <a:lstStyle/>
          <a:p>
            <a:r>
              <a:rPr lang="en-US" dirty="0"/>
              <a:t>The economic value is perhaps the best known, mainly because it is used as a measure of organizational success for most of the twentieth century. This value implies maximizing the benefit that organizations capture while minimizing the cost of production.</a:t>
            </a:r>
          </a:p>
          <a:p>
            <a:endParaRPr lang="en-US" dirty="0"/>
          </a:p>
          <a:p>
            <a:r>
              <a:rPr lang="en-US" dirty="0"/>
              <a:t>Economic value is those whose benefit can be freely captured and remunerated by its recipients, with a price that exceeds its production cost.</a:t>
            </a:r>
          </a:p>
          <a:p>
            <a:endParaRPr lang="en-US" dirty="0"/>
          </a:p>
        </p:txBody>
      </p:sp>
    </p:spTree>
    <p:extLst>
      <p:ext uri="{BB962C8B-B14F-4D97-AF65-F5344CB8AC3E}">
        <p14:creationId xmlns:p14="http://schemas.microsoft.com/office/powerpoint/2010/main" val="28195649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D53560-3862-FF03-5597-C1B189F203B1}"/>
              </a:ext>
            </a:extLst>
          </p:cNvPr>
          <p:cNvSpPr>
            <a:spLocks noGrp="1"/>
          </p:cNvSpPr>
          <p:nvPr>
            <p:ph type="title"/>
          </p:nvPr>
        </p:nvSpPr>
        <p:spPr>
          <a:xfrm>
            <a:off x="648930" y="629266"/>
            <a:ext cx="6188190" cy="1622321"/>
          </a:xfrm>
        </p:spPr>
        <p:txBody>
          <a:bodyPr>
            <a:normAutofit/>
          </a:bodyPr>
          <a:lstStyle/>
          <a:p>
            <a:r>
              <a:rPr lang="en-US">
                <a:solidFill>
                  <a:srgbClr val="EBEBEB"/>
                </a:solidFill>
              </a:rPr>
              <a:t>Economic Value</a:t>
            </a:r>
          </a:p>
        </p:txBody>
      </p:sp>
      <p:sp>
        <p:nvSpPr>
          <p:cNvPr id="25"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27" name="Freeform: Shape 26">
            <a:extLst>
              <a:ext uri="{FF2B5EF4-FFF2-40B4-BE49-F238E27FC236}">
                <a16:creationId xmlns:a16="http://schemas.microsoft.com/office/drawing/2014/main" id="{AC3BF0FA-36FA-4CE9-840E-F7C3A8F16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6281796" y="947378"/>
            <a:ext cx="6858001" cy="4963245"/>
          </a:xfrm>
          <a:custGeom>
            <a:avLst/>
            <a:gdLst>
              <a:gd name="connsiteX0" fmla="*/ 6858001 w 6858001"/>
              <a:gd name="connsiteY0" fmla="*/ 1177 h 4963245"/>
              <a:gd name="connsiteX1" fmla="*/ 6858001 w 6858001"/>
              <a:gd name="connsiteY1" fmla="*/ 1344715 h 4963245"/>
              <a:gd name="connsiteX2" fmla="*/ 6858000 w 6858001"/>
              <a:gd name="connsiteY2" fmla="*/ 1344715 h 4963245"/>
              <a:gd name="connsiteX3" fmla="*/ 6858000 w 6858001"/>
              <a:gd name="connsiteY3" fmla="*/ 4963245 h 4963245"/>
              <a:gd name="connsiteX4" fmla="*/ 0 w 6858001"/>
              <a:gd name="connsiteY4" fmla="*/ 4963244 h 4963245"/>
              <a:gd name="connsiteX5" fmla="*/ 0 w 6858001"/>
              <a:gd name="connsiteY5" fmla="*/ 900697 h 4963245"/>
              <a:gd name="connsiteX6" fmla="*/ 1 w 6858001"/>
              <a:gd name="connsiteY6" fmla="*/ 900697 h 4963245"/>
              <a:gd name="connsiteX7" fmla="*/ 1 w 6858001"/>
              <a:gd name="connsiteY7" fmla="*/ 0 h 4963245"/>
              <a:gd name="connsiteX8" fmla="*/ 40463 w 6858001"/>
              <a:gd name="connsiteY8" fmla="*/ 5883 h 4963245"/>
              <a:gd name="connsiteX9" fmla="*/ 159107 w 6858001"/>
              <a:gd name="connsiteY9" fmla="*/ 23196 h 4963245"/>
              <a:gd name="connsiteX10" fmla="*/ 245518 w 6858001"/>
              <a:gd name="connsiteY10" fmla="*/ 35299 h 4963245"/>
              <a:gd name="connsiteX11" fmla="*/ 348388 w 6858001"/>
              <a:gd name="connsiteY11" fmla="*/ 48073 h 4963245"/>
              <a:gd name="connsiteX12" fmla="*/ 470460 w 6858001"/>
              <a:gd name="connsiteY12" fmla="*/ 63369 h 4963245"/>
              <a:gd name="connsiteX13" fmla="*/ 605563 w 6858001"/>
              <a:gd name="connsiteY13" fmla="*/ 79506 h 4963245"/>
              <a:gd name="connsiteX14" fmla="*/ 757810 w 6858001"/>
              <a:gd name="connsiteY14" fmla="*/ 96483 h 4963245"/>
              <a:gd name="connsiteX15" fmla="*/ 923774 w 6858001"/>
              <a:gd name="connsiteY15" fmla="*/ 114469 h 4963245"/>
              <a:gd name="connsiteX16" fmla="*/ 1104139 w 6858001"/>
              <a:gd name="connsiteY16" fmla="*/ 132454 h 4963245"/>
              <a:gd name="connsiteX17" fmla="*/ 1296163 w 6858001"/>
              <a:gd name="connsiteY17" fmla="*/ 150776 h 4963245"/>
              <a:gd name="connsiteX18" fmla="*/ 1503275 w 6858001"/>
              <a:gd name="connsiteY18" fmla="*/ 167753 h 4963245"/>
              <a:gd name="connsiteX19" fmla="*/ 1719988 w 6858001"/>
              <a:gd name="connsiteY19" fmla="*/ 184058 h 4963245"/>
              <a:gd name="connsiteX20" fmla="*/ 1949045 w 6858001"/>
              <a:gd name="connsiteY20" fmla="*/ 198849 h 4963245"/>
              <a:gd name="connsiteX21" fmla="*/ 2187703 w 6858001"/>
              <a:gd name="connsiteY21" fmla="*/ 212969 h 4963245"/>
              <a:gd name="connsiteX22" fmla="*/ 2436649 w 6858001"/>
              <a:gd name="connsiteY22" fmla="*/ 226248 h 4963245"/>
              <a:gd name="connsiteX23" fmla="*/ 2564208 w 6858001"/>
              <a:gd name="connsiteY23" fmla="*/ 230955 h 4963245"/>
              <a:gd name="connsiteX24" fmla="*/ 2694509 w 6858001"/>
              <a:gd name="connsiteY24" fmla="*/ 236165 h 4963245"/>
              <a:gd name="connsiteX25" fmla="*/ 2826868 w 6858001"/>
              <a:gd name="connsiteY25" fmla="*/ 241040 h 4963245"/>
              <a:gd name="connsiteX26" fmla="*/ 2959914 w 6858001"/>
              <a:gd name="connsiteY26" fmla="*/ 244234 h 4963245"/>
              <a:gd name="connsiteX27" fmla="*/ 3095702 w 6858001"/>
              <a:gd name="connsiteY27" fmla="*/ 247091 h 4963245"/>
              <a:gd name="connsiteX28" fmla="*/ 3232862 w 6858001"/>
              <a:gd name="connsiteY28" fmla="*/ 250117 h 4963245"/>
              <a:gd name="connsiteX29" fmla="*/ 3372765 w 6858001"/>
              <a:gd name="connsiteY29" fmla="*/ 252134 h 4963245"/>
              <a:gd name="connsiteX30" fmla="*/ 3514040 w 6858001"/>
              <a:gd name="connsiteY30" fmla="*/ 252134 h 4963245"/>
              <a:gd name="connsiteX31" fmla="*/ 3656686 w 6858001"/>
              <a:gd name="connsiteY31" fmla="*/ 253142 h 4963245"/>
              <a:gd name="connsiteX32" fmla="*/ 3800704 w 6858001"/>
              <a:gd name="connsiteY32" fmla="*/ 252134 h 4963245"/>
              <a:gd name="connsiteX33" fmla="*/ 3946780 w 6858001"/>
              <a:gd name="connsiteY33" fmla="*/ 250117 h 4963245"/>
              <a:gd name="connsiteX34" fmla="*/ 4092855 w 6858001"/>
              <a:gd name="connsiteY34" fmla="*/ 248268 h 4963245"/>
              <a:gd name="connsiteX35" fmla="*/ 4240988 w 6858001"/>
              <a:gd name="connsiteY35" fmla="*/ 244234 h 4963245"/>
              <a:gd name="connsiteX36" fmla="*/ 4390492 w 6858001"/>
              <a:gd name="connsiteY36" fmla="*/ 240032 h 4963245"/>
              <a:gd name="connsiteX37" fmla="*/ 4539997 w 6858001"/>
              <a:gd name="connsiteY37" fmla="*/ 235157 h 4963245"/>
              <a:gd name="connsiteX38" fmla="*/ 4690873 w 6858001"/>
              <a:gd name="connsiteY38" fmla="*/ 228266 h 4963245"/>
              <a:gd name="connsiteX39" fmla="*/ 4843120 w 6858001"/>
              <a:gd name="connsiteY39" fmla="*/ 220029 h 4963245"/>
              <a:gd name="connsiteX40" fmla="*/ 4996054 w 6858001"/>
              <a:gd name="connsiteY40" fmla="*/ 212129 h 4963245"/>
              <a:gd name="connsiteX41" fmla="*/ 5148987 w 6858001"/>
              <a:gd name="connsiteY41" fmla="*/ 202044 h 4963245"/>
              <a:gd name="connsiteX42" fmla="*/ 5303978 w 6858001"/>
              <a:gd name="connsiteY42" fmla="*/ 189941 h 4963245"/>
              <a:gd name="connsiteX43" fmla="*/ 5456911 w 6858001"/>
              <a:gd name="connsiteY43" fmla="*/ 177839 h 4963245"/>
              <a:gd name="connsiteX44" fmla="*/ 5612588 w 6858001"/>
              <a:gd name="connsiteY44" fmla="*/ 163887 h 4963245"/>
              <a:gd name="connsiteX45" fmla="*/ 5768950 w 6858001"/>
              <a:gd name="connsiteY45" fmla="*/ 148591 h 4963245"/>
              <a:gd name="connsiteX46" fmla="*/ 5923255 w 6858001"/>
              <a:gd name="connsiteY46" fmla="*/ 132455 h 4963245"/>
              <a:gd name="connsiteX47" fmla="*/ 6079618 w 6858001"/>
              <a:gd name="connsiteY47" fmla="*/ 113629 h 4963245"/>
              <a:gd name="connsiteX48" fmla="*/ 6235294 w 6858001"/>
              <a:gd name="connsiteY48" fmla="*/ 93458 h 4963245"/>
              <a:gd name="connsiteX49" fmla="*/ 6391657 w 6858001"/>
              <a:gd name="connsiteY49" fmla="*/ 73455 h 4963245"/>
              <a:gd name="connsiteX50" fmla="*/ 6547333 w 6858001"/>
              <a:gd name="connsiteY50" fmla="*/ 50091 h 4963245"/>
              <a:gd name="connsiteX51" fmla="*/ 6702324 w 6858001"/>
              <a:gd name="connsiteY51" fmla="*/ 26222 h 4963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4963245">
                <a:moveTo>
                  <a:pt x="6858001" y="1177"/>
                </a:moveTo>
                <a:lnTo>
                  <a:pt x="6858001" y="1344715"/>
                </a:lnTo>
                <a:lnTo>
                  <a:pt x="6858000" y="1344715"/>
                </a:lnTo>
                <a:lnTo>
                  <a:pt x="6858000" y="4963245"/>
                </a:lnTo>
                <a:lnTo>
                  <a:pt x="0" y="4963244"/>
                </a:lnTo>
                <a:lnTo>
                  <a:pt x="0" y="900697"/>
                </a:lnTo>
                <a:lnTo>
                  <a:pt x="1" y="900697"/>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8" y="241040"/>
                </a:lnTo>
                <a:lnTo>
                  <a:pt x="2959914" y="244234"/>
                </a:lnTo>
                <a:lnTo>
                  <a:pt x="3095702" y="247091"/>
                </a:lnTo>
                <a:lnTo>
                  <a:pt x="3232862" y="250117"/>
                </a:lnTo>
                <a:lnTo>
                  <a:pt x="3372765" y="252134"/>
                </a:lnTo>
                <a:lnTo>
                  <a:pt x="3514040" y="252134"/>
                </a:lnTo>
                <a:lnTo>
                  <a:pt x="3656686" y="253142"/>
                </a:lnTo>
                <a:lnTo>
                  <a:pt x="3800704" y="252134"/>
                </a:lnTo>
                <a:lnTo>
                  <a:pt x="3946780" y="250117"/>
                </a:lnTo>
                <a:lnTo>
                  <a:pt x="4092855"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sp>
      <p:pic>
        <p:nvPicPr>
          <p:cNvPr id="20" name="Graphic 19" descr="Business Growth">
            <a:extLst>
              <a:ext uri="{FF2B5EF4-FFF2-40B4-BE49-F238E27FC236}">
                <a16:creationId xmlns:a16="http://schemas.microsoft.com/office/drawing/2014/main" id="{DEFF80BB-D708-2292-EDE5-C7601A995CF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9871" y="1721993"/>
            <a:ext cx="3414010" cy="3414010"/>
          </a:xfrm>
          <a:prstGeom prst="rect">
            <a:avLst/>
          </a:prstGeom>
          <a:effectLst/>
        </p:spPr>
      </p:pic>
      <p:sp>
        <p:nvSpPr>
          <p:cNvPr id="29" name="Rectangle 28">
            <a:extLst>
              <a:ext uri="{FF2B5EF4-FFF2-40B4-BE49-F238E27FC236}">
                <a16:creationId xmlns:a16="http://schemas.microsoft.com/office/drawing/2014/main" id="{D6F18ACE-6E82-4ADC-8A2F-A1771B309B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5C2AD3C9-70F5-25E2-31A3-0D5177D9B626}"/>
              </a:ext>
            </a:extLst>
          </p:cNvPr>
          <p:cNvSpPr>
            <a:spLocks noGrp="1"/>
          </p:cNvSpPr>
          <p:nvPr>
            <p:ph idx="1"/>
          </p:nvPr>
        </p:nvSpPr>
        <p:spPr>
          <a:xfrm>
            <a:off x="648930" y="2438400"/>
            <a:ext cx="6188189" cy="3785419"/>
          </a:xfrm>
        </p:spPr>
        <p:txBody>
          <a:bodyPr>
            <a:normAutofit/>
          </a:bodyPr>
          <a:lstStyle/>
          <a:p>
            <a:pPr marL="0" indent="0">
              <a:lnSpc>
                <a:spcPct val="90000"/>
              </a:lnSpc>
              <a:buNone/>
            </a:pPr>
            <a:r>
              <a:rPr lang="en-US" sz="1700" dirty="0">
                <a:solidFill>
                  <a:srgbClr val="FFFFFF"/>
                </a:solidFill>
              </a:rPr>
              <a:t>Three important points stand out from this definition. </a:t>
            </a:r>
          </a:p>
          <a:p>
            <a:pPr>
              <a:lnSpc>
                <a:spcPct val="90000"/>
              </a:lnSpc>
            </a:pPr>
            <a:r>
              <a:rPr lang="en-US" sz="1700" dirty="0">
                <a:solidFill>
                  <a:srgbClr val="FFFFFF"/>
                </a:solidFill>
              </a:rPr>
              <a:t>First, there is a free exchange, where the customer or client decides to pay a higher price than the cost of production. </a:t>
            </a:r>
          </a:p>
          <a:p>
            <a:pPr>
              <a:lnSpc>
                <a:spcPct val="90000"/>
              </a:lnSpc>
            </a:pPr>
            <a:endParaRPr lang="en-US" sz="1700" dirty="0">
              <a:solidFill>
                <a:srgbClr val="FFFFFF"/>
              </a:solidFill>
            </a:endParaRPr>
          </a:p>
          <a:p>
            <a:pPr>
              <a:lnSpc>
                <a:spcPct val="90000"/>
              </a:lnSpc>
            </a:pPr>
            <a:r>
              <a:rPr lang="en-US" sz="1700" dirty="0">
                <a:solidFill>
                  <a:srgbClr val="FFFFFF"/>
                </a:solidFill>
              </a:rPr>
              <a:t>Second, customer perceives that is capturing benefit with the purchase of this product, which may be related to the equivalent value that it generates (social, environmental, or institutional). </a:t>
            </a:r>
          </a:p>
          <a:p>
            <a:pPr>
              <a:lnSpc>
                <a:spcPct val="90000"/>
              </a:lnSpc>
            </a:pPr>
            <a:endParaRPr lang="en-US" sz="1700" dirty="0">
              <a:solidFill>
                <a:srgbClr val="FFFFFF"/>
              </a:solidFill>
            </a:endParaRPr>
          </a:p>
          <a:p>
            <a:pPr>
              <a:lnSpc>
                <a:spcPct val="90000"/>
              </a:lnSpc>
            </a:pPr>
            <a:r>
              <a:rPr lang="en-US" sz="1700" dirty="0">
                <a:solidFill>
                  <a:srgbClr val="FFFFFF"/>
                </a:solidFill>
              </a:rPr>
              <a:t>Third, there is a positive margin between the cost of production and the sale price, creating utility.</a:t>
            </a:r>
          </a:p>
        </p:txBody>
      </p:sp>
    </p:spTree>
    <p:extLst>
      <p:ext uri="{BB962C8B-B14F-4D97-AF65-F5344CB8AC3E}">
        <p14:creationId xmlns:p14="http://schemas.microsoft.com/office/powerpoint/2010/main" val="25005519"/>
      </p:ext>
    </p:extLst>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5DC555-4026-5DF0-E166-7003F9D2970A}"/>
              </a:ext>
            </a:extLst>
          </p:cNvPr>
          <p:cNvSpPr>
            <a:spLocks noGrp="1"/>
          </p:cNvSpPr>
          <p:nvPr>
            <p:ph type="title"/>
          </p:nvPr>
        </p:nvSpPr>
        <p:spPr/>
        <p:txBody>
          <a:bodyPr/>
          <a:lstStyle/>
          <a:p>
            <a:r>
              <a:rPr lang="en-US" dirty="0"/>
              <a:t>Economic Value</a:t>
            </a:r>
          </a:p>
        </p:txBody>
      </p:sp>
      <p:sp>
        <p:nvSpPr>
          <p:cNvPr id="3" name="Content Placeholder 2">
            <a:extLst>
              <a:ext uri="{FF2B5EF4-FFF2-40B4-BE49-F238E27FC236}">
                <a16:creationId xmlns:a16="http://schemas.microsoft.com/office/drawing/2014/main" id="{F6DC4253-AD92-3C6D-0931-97E487337245}"/>
              </a:ext>
            </a:extLst>
          </p:cNvPr>
          <p:cNvSpPr>
            <a:spLocks noGrp="1"/>
          </p:cNvSpPr>
          <p:nvPr>
            <p:ph idx="1"/>
          </p:nvPr>
        </p:nvSpPr>
        <p:spPr/>
        <p:txBody>
          <a:bodyPr/>
          <a:lstStyle/>
          <a:p>
            <a:r>
              <a:rPr lang="en-US" dirty="0"/>
              <a:t>Under this perspective, social innovation can make economic value, provided that the cost of producing a benefit or impact is less than the benefits received by society. </a:t>
            </a:r>
          </a:p>
          <a:p>
            <a:r>
              <a:rPr lang="en-US" dirty="0"/>
              <a:t>One way to visualize this relationship is the Social Impact Bonds, which show how an organization generates a more significant impact and at a lower cost than the traditional way in which it was carried out, giving it economical and profitable value.</a:t>
            </a:r>
          </a:p>
        </p:txBody>
      </p:sp>
    </p:spTree>
    <p:extLst>
      <p:ext uri="{BB962C8B-B14F-4D97-AF65-F5344CB8AC3E}">
        <p14:creationId xmlns:p14="http://schemas.microsoft.com/office/powerpoint/2010/main" val="31218964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EE4BD-D8AC-A533-70F5-2038DEAFDB2A}"/>
              </a:ext>
            </a:extLst>
          </p:cNvPr>
          <p:cNvSpPr>
            <a:spLocks noGrp="1"/>
          </p:cNvSpPr>
          <p:nvPr>
            <p:ph type="title"/>
          </p:nvPr>
        </p:nvSpPr>
        <p:spPr/>
        <p:txBody>
          <a:bodyPr/>
          <a:lstStyle/>
          <a:p>
            <a:r>
              <a:rPr lang="en-US" dirty="0"/>
              <a:t>Environmental Value</a:t>
            </a:r>
          </a:p>
        </p:txBody>
      </p:sp>
      <p:graphicFrame>
        <p:nvGraphicFramePr>
          <p:cNvPr id="7" name="Content Placeholder 2">
            <a:extLst>
              <a:ext uri="{FF2B5EF4-FFF2-40B4-BE49-F238E27FC236}">
                <a16:creationId xmlns:a16="http://schemas.microsoft.com/office/drawing/2014/main" id="{A06D0EB4-1098-3689-B1DC-02999FAEB0A0}"/>
              </a:ext>
            </a:extLst>
          </p:cNvPr>
          <p:cNvGraphicFramePr>
            <a:graphicFrameLocks noGrp="1"/>
          </p:cNvGraphicFramePr>
          <p:nvPr>
            <p:ph idx="1"/>
          </p:nvPr>
        </p:nvGraphicFramePr>
        <p:xfrm>
          <a:off x="1103312" y="2052918"/>
          <a:ext cx="8946541" cy="41954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837906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747F1B4-B831-4277-8AB0-32767F7EB7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1" name="Freeform 7">
            <a:extLst>
              <a:ext uri="{FF2B5EF4-FFF2-40B4-BE49-F238E27FC236}">
                <a16:creationId xmlns:a16="http://schemas.microsoft.com/office/drawing/2014/main" id="{D80CFA21-AB7C-4BEB-9BFF-05764FBBF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DF2B8881-F209-8935-10BF-638A93B122B7}"/>
              </a:ext>
            </a:extLst>
          </p:cNvPr>
          <p:cNvSpPr>
            <a:spLocks noGrp="1"/>
          </p:cNvSpPr>
          <p:nvPr>
            <p:ph type="title"/>
          </p:nvPr>
        </p:nvSpPr>
        <p:spPr>
          <a:xfrm>
            <a:off x="648930" y="629267"/>
            <a:ext cx="9252154" cy="1016654"/>
          </a:xfrm>
        </p:spPr>
        <p:txBody>
          <a:bodyPr>
            <a:normAutofit/>
          </a:bodyPr>
          <a:lstStyle/>
          <a:p>
            <a:r>
              <a:rPr lang="en-US" dirty="0">
                <a:solidFill>
                  <a:srgbClr val="EBEBEB"/>
                </a:solidFill>
              </a:rPr>
              <a:t>Institutional Value</a:t>
            </a:r>
          </a:p>
        </p:txBody>
      </p:sp>
      <p:sp>
        <p:nvSpPr>
          <p:cNvPr id="13" name="Rectangle 12">
            <a:extLst>
              <a:ext uri="{FF2B5EF4-FFF2-40B4-BE49-F238E27FC236}">
                <a16:creationId xmlns:a16="http://schemas.microsoft.com/office/drawing/2014/main" id="{12F7E335-851A-4CAE-B09F-E657819D4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5" name="Freeform: Shape 14">
            <a:extLst>
              <a:ext uri="{FF2B5EF4-FFF2-40B4-BE49-F238E27FC236}">
                <a16:creationId xmlns:a16="http://schemas.microsoft.com/office/drawing/2014/main" id="{10B541F0-7F6E-402E-84D8-CF96EACA5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8" cy="5095933"/>
          </a:xfrm>
          <a:custGeom>
            <a:avLst/>
            <a:gdLst>
              <a:gd name="connsiteX0" fmla="*/ 1 w 12192418"/>
              <a:gd name="connsiteY0" fmla="*/ 0 h 5095933"/>
              <a:gd name="connsiteX1" fmla="*/ 71932 w 12192418"/>
              <a:gd name="connsiteY1" fmla="*/ 12261 h 5095933"/>
              <a:gd name="connsiteX2" fmla="*/ 282849 w 12192418"/>
              <a:gd name="connsiteY2" fmla="*/ 48343 h 5095933"/>
              <a:gd name="connsiteX3" fmla="*/ 436464 w 12192418"/>
              <a:gd name="connsiteY3" fmla="*/ 73565 h 5095933"/>
              <a:gd name="connsiteX4" fmla="*/ 619339 w 12192418"/>
              <a:gd name="connsiteY4" fmla="*/ 100188 h 5095933"/>
              <a:gd name="connsiteX5" fmla="*/ 836351 w 12192418"/>
              <a:gd name="connsiteY5" fmla="*/ 132066 h 5095933"/>
              <a:gd name="connsiteX6" fmla="*/ 1076528 w 12192418"/>
              <a:gd name="connsiteY6" fmla="*/ 165696 h 5095933"/>
              <a:gd name="connsiteX7" fmla="*/ 1347184 w 12192418"/>
              <a:gd name="connsiteY7" fmla="*/ 201077 h 5095933"/>
              <a:gd name="connsiteX8" fmla="*/ 1642223 w 12192418"/>
              <a:gd name="connsiteY8" fmla="*/ 238560 h 5095933"/>
              <a:gd name="connsiteX9" fmla="*/ 1962864 w 12192418"/>
              <a:gd name="connsiteY9" fmla="*/ 276043 h 5095933"/>
              <a:gd name="connsiteX10" fmla="*/ 2304232 w 12192418"/>
              <a:gd name="connsiteY10" fmla="*/ 314227 h 5095933"/>
              <a:gd name="connsiteX11" fmla="*/ 2672421 w 12192418"/>
              <a:gd name="connsiteY11" fmla="*/ 349608 h 5095933"/>
              <a:gd name="connsiteX12" fmla="*/ 3057678 w 12192418"/>
              <a:gd name="connsiteY12" fmla="*/ 383588 h 5095933"/>
              <a:gd name="connsiteX13" fmla="*/ 3464881 w 12192418"/>
              <a:gd name="connsiteY13" fmla="*/ 414415 h 5095933"/>
              <a:gd name="connsiteX14" fmla="*/ 3889152 w 12192418"/>
              <a:gd name="connsiteY14" fmla="*/ 443841 h 5095933"/>
              <a:gd name="connsiteX15" fmla="*/ 4331710 w 12192418"/>
              <a:gd name="connsiteY15" fmla="*/ 471515 h 5095933"/>
              <a:gd name="connsiteX16" fmla="*/ 4558476 w 12192418"/>
              <a:gd name="connsiteY16" fmla="*/ 481324 h 5095933"/>
              <a:gd name="connsiteX17" fmla="*/ 4790118 w 12192418"/>
              <a:gd name="connsiteY17" fmla="*/ 492183 h 5095933"/>
              <a:gd name="connsiteX18" fmla="*/ 5025418 w 12192418"/>
              <a:gd name="connsiteY18" fmla="*/ 502342 h 5095933"/>
              <a:gd name="connsiteX19" fmla="*/ 5261937 w 12192418"/>
              <a:gd name="connsiteY19" fmla="*/ 508998 h 5095933"/>
              <a:gd name="connsiteX20" fmla="*/ 5503332 w 12192418"/>
              <a:gd name="connsiteY20" fmla="*/ 514953 h 5095933"/>
              <a:gd name="connsiteX21" fmla="*/ 5747167 w 12192418"/>
              <a:gd name="connsiteY21" fmla="*/ 521259 h 5095933"/>
              <a:gd name="connsiteX22" fmla="*/ 5995877 w 12192418"/>
              <a:gd name="connsiteY22" fmla="*/ 525463 h 5095933"/>
              <a:gd name="connsiteX23" fmla="*/ 6247026 w 12192418"/>
              <a:gd name="connsiteY23" fmla="*/ 525463 h 5095933"/>
              <a:gd name="connsiteX24" fmla="*/ 6500613 w 12192418"/>
              <a:gd name="connsiteY24" fmla="*/ 527565 h 5095933"/>
              <a:gd name="connsiteX25" fmla="*/ 6756639 w 12192418"/>
              <a:gd name="connsiteY25" fmla="*/ 525463 h 5095933"/>
              <a:gd name="connsiteX26" fmla="*/ 7016322 w 12192418"/>
              <a:gd name="connsiteY26" fmla="*/ 521259 h 5095933"/>
              <a:gd name="connsiteX27" fmla="*/ 7276005 w 12192418"/>
              <a:gd name="connsiteY27" fmla="*/ 517406 h 5095933"/>
              <a:gd name="connsiteX28" fmla="*/ 7539345 w 12192418"/>
              <a:gd name="connsiteY28" fmla="*/ 508998 h 5095933"/>
              <a:gd name="connsiteX29" fmla="*/ 7805124 w 12192418"/>
              <a:gd name="connsiteY29" fmla="*/ 500241 h 5095933"/>
              <a:gd name="connsiteX30" fmla="*/ 8070903 w 12192418"/>
              <a:gd name="connsiteY30" fmla="*/ 490082 h 5095933"/>
              <a:gd name="connsiteX31" fmla="*/ 8339121 w 12192418"/>
              <a:gd name="connsiteY31" fmla="*/ 475719 h 5095933"/>
              <a:gd name="connsiteX32" fmla="*/ 8609776 w 12192418"/>
              <a:gd name="connsiteY32" fmla="*/ 458554 h 5095933"/>
              <a:gd name="connsiteX33" fmla="*/ 8881651 w 12192418"/>
              <a:gd name="connsiteY33" fmla="*/ 442089 h 5095933"/>
              <a:gd name="connsiteX34" fmla="*/ 9153526 w 12192418"/>
              <a:gd name="connsiteY34" fmla="*/ 421071 h 5095933"/>
              <a:gd name="connsiteX35" fmla="*/ 9429058 w 12192418"/>
              <a:gd name="connsiteY35" fmla="*/ 395849 h 5095933"/>
              <a:gd name="connsiteX36" fmla="*/ 9700933 w 12192418"/>
              <a:gd name="connsiteY36" fmla="*/ 370626 h 5095933"/>
              <a:gd name="connsiteX37" fmla="*/ 9977684 w 12192418"/>
              <a:gd name="connsiteY37" fmla="*/ 341551 h 5095933"/>
              <a:gd name="connsiteX38" fmla="*/ 10255655 w 12192418"/>
              <a:gd name="connsiteY38" fmla="*/ 309673 h 5095933"/>
              <a:gd name="connsiteX39" fmla="*/ 10529968 w 12192418"/>
              <a:gd name="connsiteY39" fmla="*/ 276043 h 5095933"/>
              <a:gd name="connsiteX40" fmla="*/ 10807939 w 12192418"/>
              <a:gd name="connsiteY40" fmla="*/ 236809 h 5095933"/>
              <a:gd name="connsiteX41" fmla="*/ 11084690 w 12192418"/>
              <a:gd name="connsiteY41" fmla="*/ 194772 h 5095933"/>
              <a:gd name="connsiteX42" fmla="*/ 11362661 w 12192418"/>
              <a:gd name="connsiteY42" fmla="*/ 153085 h 5095933"/>
              <a:gd name="connsiteX43" fmla="*/ 11639412 w 12192418"/>
              <a:gd name="connsiteY43" fmla="*/ 104392 h 5095933"/>
              <a:gd name="connsiteX44" fmla="*/ 11914945 w 12192418"/>
              <a:gd name="connsiteY44" fmla="*/ 54648 h 5095933"/>
              <a:gd name="connsiteX45" fmla="*/ 12191696 w 12192418"/>
              <a:gd name="connsiteY45" fmla="*/ 2452 h 5095933"/>
              <a:gd name="connsiteX46" fmla="*/ 12191696 w 12192418"/>
              <a:gd name="connsiteY46" fmla="*/ 2109542 h 5095933"/>
              <a:gd name="connsiteX47" fmla="*/ 12191999 w 12192418"/>
              <a:gd name="connsiteY47" fmla="*/ 2109542 h 5095933"/>
              <a:gd name="connsiteX48" fmla="*/ 12191999 w 12192418"/>
              <a:gd name="connsiteY48" fmla="*/ 2802467 h 5095933"/>
              <a:gd name="connsiteX49" fmla="*/ 12192418 w 12192418"/>
              <a:gd name="connsiteY49" fmla="*/ 2802467 h 5095933"/>
              <a:gd name="connsiteX50" fmla="*/ 12192418 w 12192418"/>
              <a:gd name="connsiteY50" fmla="*/ 5095933 h 5095933"/>
              <a:gd name="connsiteX51" fmla="*/ 1 w 12192418"/>
              <a:gd name="connsiteY51" fmla="*/ 5095933 h 5095933"/>
              <a:gd name="connsiteX52" fmla="*/ 1 w 12192418"/>
              <a:gd name="connsiteY52" fmla="*/ 4074529 h 5095933"/>
              <a:gd name="connsiteX53" fmla="*/ 0 w 12192418"/>
              <a:gd name="connsiteY53" fmla="*/ 4074529 h 5095933"/>
              <a:gd name="connsiteX54" fmla="*/ 0 w 12192418"/>
              <a:gd name="connsiteY54" fmla="*/ 2109542 h 5095933"/>
              <a:gd name="connsiteX55" fmla="*/ 1 w 12192418"/>
              <a:gd name="connsiteY55" fmla="*/ 2109542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2192418" h="5095933">
                <a:moveTo>
                  <a:pt x="1" y="0"/>
                </a:moveTo>
                <a:lnTo>
                  <a:pt x="71932" y="12261"/>
                </a:lnTo>
                <a:lnTo>
                  <a:pt x="282849" y="48343"/>
                </a:lnTo>
                <a:lnTo>
                  <a:pt x="436464" y="73565"/>
                </a:lnTo>
                <a:lnTo>
                  <a:pt x="619339" y="100188"/>
                </a:lnTo>
                <a:lnTo>
                  <a:pt x="836351" y="132066"/>
                </a:lnTo>
                <a:lnTo>
                  <a:pt x="1076528" y="165696"/>
                </a:lnTo>
                <a:lnTo>
                  <a:pt x="1347184" y="201077"/>
                </a:lnTo>
                <a:lnTo>
                  <a:pt x="1642223" y="238560"/>
                </a:lnTo>
                <a:lnTo>
                  <a:pt x="1962864" y="276043"/>
                </a:lnTo>
                <a:lnTo>
                  <a:pt x="2304232" y="314227"/>
                </a:lnTo>
                <a:lnTo>
                  <a:pt x="2672421" y="349608"/>
                </a:lnTo>
                <a:lnTo>
                  <a:pt x="3057678" y="383588"/>
                </a:lnTo>
                <a:lnTo>
                  <a:pt x="3464881" y="414415"/>
                </a:lnTo>
                <a:lnTo>
                  <a:pt x="3889152" y="443841"/>
                </a:lnTo>
                <a:lnTo>
                  <a:pt x="4331710" y="471515"/>
                </a:lnTo>
                <a:lnTo>
                  <a:pt x="4558476" y="481324"/>
                </a:lnTo>
                <a:lnTo>
                  <a:pt x="4790118" y="492183"/>
                </a:lnTo>
                <a:lnTo>
                  <a:pt x="5025418" y="502342"/>
                </a:lnTo>
                <a:lnTo>
                  <a:pt x="5261937" y="508998"/>
                </a:lnTo>
                <a:lnTo>
                  <a:pt x="5503332" y="514953"/>
                </a:lnTo>
                <a:lnTo>
                  <a:pt x="5747167" y="521259"/>
                </a:lnTo>
                <a:lnTo>
                  <a:pt x="5995877" y="525463"/>
                </a:lnTo>
                <a:lnTo>
                  <a:pt x="6247026" y="525463"/>
                </a:lnTo>
                <a:lnTo>
                  <a:pt x="6500613" y="527565"/>
                </a:lnTo>
                <a:lnTo>
                  <a:pt x="6756639" y="525463"/>
                </a:lnTo>
                <a:lnTo>
                  <a:pt x="7016322" y="521259"/>
                </a:lnTo>
                <a:lnTo>
                  <a:pt x="7276005" y="517406"/>
                </a:lnTo>
                <a:lnTo>
                  <a:pt x="7539345" y="508998"/>
                </a:lnTo>
                <a:lnTo>
                  <a:pt x="7805124" y="500241"/>
                </a:lnTo>
                <a:lnTo>
                  <a:pt x="8070903" y="490082"/>
                </a:lnTo>
                <a:lnTo>
                  <a:pt x="8339121" y="475719"/>
                </a:lnTo>
                <a:lnTo>
                  <a:pt x="8609776" y="458554"/>
                </a:lnTo>
                <a:lnTo>
                  <a:pt x="8881651" y="442089"/>
                </a:lnTo>
                <a:lnTo>
                  <a:pt x="9153526" y="421071"/>
                </a:lnTo>
                <a:lnTo>
                  <a:pt x="9429058" y="395849"/>
                </a:lnTo>
                <a:lnTo>
                  <a:pt x="9700933" y="370626"/>
                </a:lnTo>
                <a:lnTo>
                  <a:pt x="9977684" y="341551"/>
                </a:lnTo>
                <a:lnTo>
                  <a:pt x="10255655" y="309673"/>
                </a:lnTo>
                <a:lnTo>
                  <a:pt x="10529968" y="276043"/>
                </a:lnTo>
                <a:lnTo>
                  <a:pt x="10807939" y="236809"/>
                </a:lnTo>
                <a:lnTo>
                  <a:pt x="11084690" y="194772"/>
                </a:lnTo>
                <a:lnTo>
                  <a:pt x="11362661" y="153085"/>
                </a:lnTo>
                <a:lnTo>
                  <a:pt x="11639412" y="104392"/>
                </a:lnTo>
                <a:lnTo>
                  <a:pt x="11914945" y="54648"/>
                </a:lnTo>
                <a:lnTo>
                  <a:pt x="12191696" y="2452"/>
                </a:lnTo>
                <a:lnTo>
                  <a:pt x="12191696" y="2109542"/>
                </a:lnTo>
                <a:lnTo>
                  <a:pt x="12191999" y="2109542"/>
                </a:lnTo>
                <a:lnTo>
                  <a:pt x="12191999" y="2802467"/>
                </a:lnTo>
                <a:lnTo>
                  <a:pt x="12192418" y="2802467"/>
                </a:lnTo>
                <a:lnTo>
                  <a:pt x="12192418" y="5095933"/>
                </a:lnTo>
                <a:lnTo>
                  <a:pt x="1" y="5095933"/>
                </a:lnTo>
                <a:lnTo>
                  <a:pt x="1" y="4074529"/>
                </a:lnTo>
                <a:lnTo>
                  <a:pt x="0" y="4074529"/>
                </a:lnTo>
                <a:lnTo>
                  <a:pt x="0" y="2109542"/>
                </a:lnTo>
                <a:lnTo>
                  <a:pt x="1" y="2109542"/>
                </a:lnTo>
                <a:close/>
              </a:path>
            </a:pathLst>
          </a:custGeom>
          <a:solidFill>
            <a:schemeClr val="bg1"/>
          </a:solidFill>
          <a:ln>
            <a:noFill/>
          </a:ln>
        </p:spPr>
      </p:sp>
      <p:graphicFrame>
        <p:nvGraphicFramePr>
          <p:cNvPr id="5" name="Content Placeholder 2">
            <a:extLst>
              <a:ext uri="{FF2B5EF4-FFF2-40B4-BE49-F238E27FC236}">
                <a16:creationId xmlns:a16="http://schemas.microsoft.com/office/drawing/2014/main" id="{63D15C54-DC77-39CF-8DBC-4B502738D6FD}"/>
              </a:ext>
            </a:extLst>
          </p:cNvPr>
          <p:cNvGraphicFramePr>
            <a:graphicFrameLocks noGrp="1"/>
          </p:cNvGraphicFramePr>
          <p:nvPr>
            <p:ph idx="1"/>
            <p:extLst>
              <p:ext uri="{D42A27DB-BD31-4B8C-83A1-F6EECF244321}">
                <p14:modId xmlns:p14="http://schemas.microsoft.com/office/powerpoint/2010/main" val="342780820"/>
              </p:ext>
            </p:extLst>
          </p:nvPr>
        </p:nvGraphicFramePr>
        <p:xfrm>
          <a:off x="648930" y="2810256"/>
          <a:ext cx="10895370" cy="34042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43254619"/>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D9B8FD4-CDEB-4EB4-B4DE-C89E119389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0" name="Freeform 36">
            <a:extLst>
              <a:ext uri="{FF2B5EF4-FFF2-40B4-BE49-F238E27FC236}">
                <a16:creationId xmlns:a16="http://schemas.microsoft.com/office/drawing/2014/main" id="{5A2E3D1D-9E9F-4739-BA14-D4D7FA9FBD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12" name="Freeform: Shape 11">
            <a:extLst>
              <a:ext uri="{FF2B5EF4-FFF2-40B4-BE49-F238E27FC236}">
                <a16:creationId xmlns:a16="http://schemas.microsoft.com/office/drawing/2014/main" id="{1FFB365B-E9DC-4859-B8AB-CB83EEBE4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ADAB9C8-EB37-4914-A699-C716FC8FE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921DD7B5-52FF-05D5-E23F-2AF39D85DB4A}"/>
              </a:ext>
            </a:extLst>
          </p:cNvPr>
          <p:cNvSpPr>
            <a:spLocks noGrp="1"/>
          </p:cNvSpPr>
          <p:nvPr>
            <p:ph type="title"/>
          </p:nvPr>
        </p:nvSpPr>
        <p:spPr>
          <a:xfrm>
            <a:off x="653143" y="1645920"/>
            <a:ext cx="3522879" cy="4470821"/>
          </a:xfrm>
        </p:spPr>
        <p:txBody>
          <a:bodyPr>
            <a:normAutofit/>
          </a:bodyPr>
          <a:lstStyle/>
          <a:p>
            <a:pPr algn="r"/>
            <a:r>
              <a:rPr lang="en-US">
                <a:solidFill>
                  <a:schemeClr val="bg2"/>
                </a:solidFill>
              </a:rPr>
              <a:t>Institutional Value</a:t>
            </a:r>
          </a:p>
        </p:txBody>
      </p:sp>
      <p:sp>
        <p:nvSpPr>
          <p:cNvPr id="3" name="Content Placeholder 2">
            <a:extLst>
              <a:ext uri="{FF2B5EF4-FFF2-40B4-BE49-F238E27FC236}">
                <a16:creationId xmlns:a16="http://schemas.microsoft.com/office/drawing/2014/main" id="{FFFF0E8A-79E3-DC2B-DCE1-08ED382456FD}"/>
              </a:ext>
            </a:extLst>
          </p:cNvPr>
          <p:cNvSpPr>
            <a:spLocks noGrp="1"/>
          </p:cNvSpPr>
          <p:nvPr>
            <p:ph idx="1"/>
          </p:nvPr>
        </p:nvSpPr>
        <p:spPr>
          <a:xfrm>
            <a:off x="5204109" y="1645920"/>
            <a:ext cx="6269434" cy="4470821"/>
          </a:xfrm>
        </p:spPr>
        <p:txBody>
          <a:bodyPr>
            <a:normAutofit/>
          </a:bodyPr>
          <a:lstStyle/>
          <a:p>
            <a:r>
              <a:rPr lang="en-US" dirty="0"/>
              <a:t>The institutional value contemplates the creation and strengthening of the institutional fabric within the territories and society where they operate (Portales, 2015). This strengthening focuses on creating norms, laws, and public or private organizations capable of guaranteeing all the inhabitant’s access to their rights, as well as generating democratic mechanisms that oblige them to comply.</a:t>
            </a:r>
          </a:p>
        </p:txBody>
      </p:sp>
    </p:spTree>
    <p:extLst>
      <p:ext uri="{BB962C8B-B14F-4D97-AF65-F5344CB8AC3E}">
        <p14:creationId xmlns:p14="http://schemas.microsoft.com/office/powerpoint/2010/main" val="32664203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FCBC7B-B0A8-8F0C-3B0F-E8C3EA87E8EB}"/>
              </a:ext>
            </a:extLst>
          </p:cNvPr>
          <p:cNvSpPr>
            <a:spLocks noGrp="1"/>
          </p:cNvSpPr>
          <p:nvPr>
            <p:ph type="title"/>
          </p:nvPr>
        </p:nvSpPr>
        <p:spPr>
          <a:xfrm>
            <a:off x="646111" y="452718"/>
            <a:ext cx="9404723" cy="1400530"/>
          </a:xfrm>
        </p:spPr>
        <p:txBody>
          <a:bodyPr>
            <a:normAutofit/>
          </a:bodyPr>
          <a:lstStyle/>
          <a:p>
            <a:r>
              <a:rPr lang="en-US"/>
              <a:t>Institutional Value</a:t>
            </a:r>
            <a:endParaRPr lang="en-US" dirty="0"/>
          </a:p>
        </p:txBody>
      </p:sp>
      <p:sp>
        <p:nvSpPr>
          <p:cNvPr id="3" name="Content Placeholder 2">
            <a:extLst>
              <a:ext uri="{FF2B5EF4-FFF2-40B4-BE49-F238E27FC236}">
                <a16:creationId xmlns:a16="http://schemas.microsoft.com/office/drawing/2014/main" id="{D7CF4433-DE7F-F6A3-792B-4C3A48C08FD5}"/>
              </a:ext>
            </a:extLst>
          </p:cNvPr>
          <p:cNvSpPr>
            <a:spLocks noGrp="1"/>
          </p:cNvSpPr>
          <p:nvPr>
            <p:ph idx="1"/>
          </p:nvPr>
        </p:nvSpPr>
        <p:spPr>
          <a:xfrm>
            <a:off x="1103312" y="2052918"/>
            <a:ext cx="8946541" cy="4195481"/>
          </a:xfrm>
        </p:spPr>
        <p:txBody>
          <a:bodyPr>
            <a:normAutofit/>
          </a:bodyPr>
          <a:lstStyle/>
          <a:p>
            <a:r>
              <a:rPr lang="en-US" dirty="0"/>
              <a:t>The institutional fabric includes not only public institutions but also private organizations, all working on creating processes of participation and linkage between different sectors of society, encouraging each of the actors to contribute to social change. </a:t>
            </a:r>
          </a:p>
          <a:p>
            <a:endParaRPr lang="en-US" dirty="0"/>
          </a:p>
          <a:p>
            <a:r>
              <a:rPr lang="en-US" dirty="0"/>
              <a:t>With the participation of social, economic, and public actors as agents of social change, social innovation can play a crucial role in improving the interactions between human and sustainable environment.</a:t>
            </a:r>
          </a:p>
        </p:txBody>
      </p:sp>
    </p:spTree>
    <p:extLst>
      <p:ext uri="{BB962C8B-B14F-4D97-AF65-F5344CB8AC3E}">
        <p14:creationId xmlns:p14="http://schemas.microsoft.com/office/powerpoint/2010/main" val="10878387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9A5E5-C4D4-27FE-A4FB-FA00A605568E}"/>
              </a:ext>
            </a:extLst>
          </p:cNvPr>
          <p:cNvSpPr>
            <a:spLocks noGrp="1"/>
          </p:cNvSpPr>
          <p:nvPr>
            <p:ph type="title"/>
          </p:nvPr>
        </p:nvSpPr>
        <p:spPr/>
        <p:txBody>
          <a:bodyPr/>
          <a:lstStyle/>
          <a:p>
            <a:r>
              <a:rPr lang="en-US" dirty="0"/>
              <a:t>Relations Between Values</a:t>
            </a:r>
          </a:p>
        </p:txBody>
      </p:sp>
      <p:graphicFrame>
        <p:nvGraphicFramePr>
          <p:cNvPr id="4" name="Diagram 3">
            <a:extLst>
              <a:ext uri="{FF2B5EF4-FFF2-40B4-BE49-F238E27FC236}">
                <a16:creationId xmlns:a16="http://schemas.microsoft.com/office/drawing/2014/main" id="{D86127AE-FEC2-BB4B-6BC1-A102CDBE4F22}"/>
              </a:ext>
            </a:extLst>
          </p:cNvPr>
          <p:cNvGraphicFramePr/>
          <p:nvPr>
            <p:extLst>
              <p:ext uri="{D42A27DB-BD31-4B8C-83A1-F6EECF244321}">
                <p14:modId xmlns:p14="http://schemas.microsoft.com/office/powerpoint/2010/main" val="29001713"/>
              </p:ext>
            </p:extLst>
          </p:nvPr>
        </p:nvGraphicFramePr>
        <p:xfrm>
          <a:off x="-14748" y="1152983"/>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Content Placeholder 2">
            <a:extLst>
              <a:ext uri="{FF2B5EF4-FFF2-40B4-BE49-F238E27FC236}">
                <a16:creationId xmlns:a16="http://schemas.microsoft.com/office/drawing/2014/main" id="{D3789922-C09F-4413-4490-E4A57CFE16D0}"/>
              </a:ext>
            </a:extLst>
          </p:cNvPr>
          <p:cNvSpPr>
            <a:spLocks noGrp="1"/>
          </p:cNvSpPr>
          <p:nvPr>
            <p:ph idx="1"/>
          </p:nvPr>
        </p:nvSpPr>
        <p:spPr>
          <a:xfrm>
            <a:off x="7241458" y="1592826"/>
            <a:ext cx="4527755" cy="4655573"/>
          </a:xfrm>
        </p:spPr>
        <p:txBody>
          <a:bodyPr>
            <a:normAutofit/>
          </a:bodyPr>
          <a:lstStyle/>
          <a:p>
            <a:pPr algn="just"/>
            <a:r>
              <a:rPr lang="en-US" dirty="0"/>
              <a:t>Social value is at the center of social innovation since its capture by the beneficiaries evidences its success; however, to guarantee its sustainability it is necessary to identify how it relates to other values.</a:t>
            </a:r>
          </a:p>
        </p:txBody>
      </p:sp>
    </p:spTree>
    <p:extLst>
      <p:ext uri="{BB962C8B-B14F-4D97-AF65-F5344CB8AC3E}">
        <p14:creationId xmlns:p14="http://schemas.microsoft.com/office/powerpoint/2010/main" val="41809205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BE6F9A3-300E-47F5-B41C-C8C5E758D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B32268-EE21-27DB-ED76-2C7AE12B6F5A}"/>
              </a:ext>
            </a:extLst>
          </p:cNvPr>
          <p:cNvSpPr>
            <a:spLocks noGrp="1"/>
          </p:cNvSpPr>
          <p:nvPr>
            <p:ph type="title"/>
          </p:nvPr>
        </p:nvSpPr>
        <p:spPr>
          <a:xfrm>
            <a:off x="648929" y="1063417"/>
            <a:ext cx="3505495" cy="4675396"/>
          </a:xfrm>
        </p:spPr>
        <p:txBody>
          <a:bodyPr anchor="ctr">
            <a:normAutofit/>
          </a:bodyPr>
          <a:lstStyle/>
          <a:p>
            <a:r>
              <a:rPr lang="en-US">
                <a:solidFill>
                  <a:srgbClr val="F2F2F2"/>
                </a:solidFill>
              </a:rPr>
              <a:t>Relations Between Values</a:t>
            </a:r>
          </a:p>
        </p:txBody>
      </p:sp>
      <p:sp>
        <p:nvSpPr>
          <p:cNvPr id="11" name="Rectangle 10">
            <a:extLst>
              <a:ext uri="{FF2B5EF4-FFF2-40B4-BE49-F238E27FC236}">
                <a16:creationId xmlns:a16="http://schemas.microsoft.com/office/drawing/2014/main" id="{61B4701B-39FE-43B8-86AA-D6B8789C22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ounded Rectangle 9">
            <a:extLst>
              <a:ext uri="{FF2B5EF4-FFF2-40B4-BE49-F238E27FC236}">
                <a16:creationId xmlns:a16="http://schemas.microsoft.com/office/drawing/2014/main" id="{E9A7EF13-49FA-4355-971A-34B065F35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484632"/>
            <a:ext cx="6584098" cy="5739187"/>
          </a:xfrm>
          <a:prstGeom prst="roundRect">
            <a:avLst>
              <a:gd name="adj" fmla="val 0"/>
            </a:avLst>
          </a:prstGeom>
          <a:ln w="12700" cap="sq">
            <a:solidFill>
              <a:schemeClr val="bg1">
                <a:lumMod val="75000"/>
              </a:schemeClr>
            </a:solidFill>
            <a:miter lim="800000"/>
          </a:ln>
          <a:effectLst>
            <a:outerShdw blurRad="63500" dist="25400" dir="5400000" algn="tl" rotWithShape="0">
              <a:srgbClr val="000000">
                <a:alpha val="3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92CF3C3E-0F7B-4F0C-8EBD-BDD38E9C66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CD48EE0B-A4CB-A55F-FB9F-C3A06120D205}"/>
              </a:ext>
            </a:extLst>
          </p:cNvPr>
          <p:cNvGraphicFramePr>
            <a:graphicFrameLocks noGrp="1"/>
          </p:cNvGraphicFramePr>
          <p:nvPr>
            <p:ph idx="1"/>
            <p:extLst>
              <p:ext uri="{D42A27DB-BD31-4B8C-83A1-F6EECF244321}">
                <p14:modId xmlns:p14="http://schemas.microsoft.com/office/powerpoint/2010/main" val="1086291486"/>
              </p:ext>
            </p:extLst>
          </p:nvPr>
        </p:nvGraphicFramePr>
        <p:xfrm>
          <a:off x="5608638" y="965200"/>
          <a:ext cx="5614987" cy="4773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53664369"/>
      </p:ext>
    </p:extLst>
  </p:cSld>
  <p:clrMapOvr>
    <a:overrideClrMapping bg1="lt1" tx1="dk1" bg2="lt2" tx2="dk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035205-41D9-70AB-7982-C72F81E7EEB5}"/>
              </a:ext>
            </a:extLst>
          </p:cNvPr>
          <p:cNvSpPr>
            <a:spLocks noGrp="1"/>
          </p:cNvSpPr>
          <p:nvPr>
            <p:ph type="title"/>
          </p:nvPr>
        </p:nvSpPr>
        <p:spPr>
          <a:xfrm>
            <a:off x="648930" y="629266"/>
            <a:ext cx="6188190" cy="1622321"/>
          </a:xfrm>
        </p:spPr>
        <p:txBody>
          <a:bodyPr>
            <a:normAutofit/>
          </a:bodyPr>
          <a:lstStyle/>
          <a:p>
            <a:r>
              <a:rPr lang="en-US">
                <a:solidFill>
                  <a:srgbClr val="EBEBEB"/>
                </a:solidFill>
              </a:rPr>
              <a:t>Relations Between Values</a:t>
            </a:r>
          </a:p>
        </p:txBody>
      </p:sp>
      <p:sp>
        <p:nvSpPr>
          <p:cNvPr id="3" name="Content Placeholder 2">
            <a:extLst>
              <a:ext uri="{FF2B5EF4-FFF2-40B4-BE49-F238E27FC236}">
                <a16:creationId xmlns:a16="http://schemas.microsoft.com/office/drawing/2014/main" id="{3812D73C-4B24-C567-29B7-83E9A9BC807E}"/>
              </a:ext>
            </a:extLst>
          </p:cNvPr>
          <p:cNvSpPr>
            <a:spLocks noGrp="1"/>
          </p:cNvSpPr>
          <p:nvPr>
            <p:ph idx="1"/>
          </p:nvPr>
        </p:nvSpPr>
        <p:spPr>
          <a:xfrm>
            <a:off x="648930" y="2438400"/>
            <a:ext cx="6188189" cy="3785419"/>
          </a:xfrm>
        </p:spPr>
        <p:txBody>
          <a:bodyPr>
            <a:normAutofit/>
          </a:bodyPr>
          <a:lstStyle/>
          <a:p>
            <a:pPr>
              <a:lnSpc>
                <a:spcPct val="90000"/>
              </a:lnSpc>
            </a:pPr>
            <a:r>
              <a:rPr lang="en-US">
                <a:solidFill>
                  <a:srgbClr val="FFFFFF"/>
                </a:solidFill>
              </a:rPr>
              <a:t>The institutional value strengthened social value since through it guarantees the change of the social and economic structures that sustain the problem to which it seeks to respond. </a:t>
            </a:r>
          </a:p>
          <a:p>
            <a:pPr>
              <a:lnSpc>
                <a:spcPct val="90000"/>
              </a:lnSpc>
            </a:pPr>
            <a:r>
              <a:rPr lang="en-US">
                <a:solidFill>
                  <a:srgbClr val="FFFFFF"/>
                </a:solidFill>
              </a:rPr>
              <a:t>This change reduces the effort to be made to generate social value since it provides the necessary tools so that it can be carried out more efficiently, either because the institutional fabric itself promotes it or because it does not create obstacles for its development.</a:t>
            </a:r>
          </a:p>
        </p:txBody>
      </p:sp>
      <p:sp>
        <p:nvSpPr>
          <p:cNvPr id="11"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5" name="Picture 4">
            <a:extLst>
              <a:ext uri="{FF2B5EF4-FFF2-40B4-BE49-F238E27FC236}">
                <a16:creationId xmlns:a16="http://schemas.microsoft.com/office/drawing/2014/main" id="{427C6EBF-2646-D87A-9C1E-68653C829AE0}"/>
              </a:ext>
            </a:extLst>
          </p:cNvPr>
          <p:cNvPicPr>
            <a:picLocks noChangeAspect="1"/>
          </p:cNvPicPr>
          <p:nvPr/>
        </p:nvPicPr>
        <p:blipFill rotWithShape="1">
          <a:blip r:embed="rId3"/>
          <a:srcRect l="31862" r="27429"/>
          <a:stretch/>
        </p:blipFill>
        <p:spPr>
          <a:xfrm>
            <a:off x="7229175" y="1"/>
            <a:ext cx="4963245" cy="6858001"/>
          </a:xfrm>
          <a:custGeom>
            <a:avLst/>
            <a:gdLst/>
            <a:ahLst/>
            <a:cxnLst/>
            <a:rect l="l" t="t" r="r" b="b"/>
            <a:pathLst>
              <a:path w="4963245" h="6858001">
                <a:moveTo>
                  <a:pt x="1177" y="0"/>
                </a:moveTo>
                <a:lnTo>
                  <a:pt x="1344715" y="0"/>
                </a:lnTo>
                <a:lnTo>
                  <a:pt x="1344715" y="1"/>
                </a:lnTo>
                <a:lnTo>
                  <a:pt x="4963245" y="1"/>
                </a:lnTo>
                <a:lnTo>
                  <a:pt x="4963244" y="6858001"/>
                </a:lnTo>
                <a:lnTo>
                  <a:pt x="900697" y="6858001"/>
                </a:lnTo>
                <a:lnTo>
                  <a:pt x="900697" y="6858000"/>
                </a:lnTo>
                <a:lnTo>
                  <a:pt x="0" y="6858000"/>
                </a:lnTo>
                <a:lnTo>
                  <a:pt x="5883" y="6817538"/>
                </a:lnTo>
                <a:lnTo>
                  <a:pt x="23196" y="6698894"/>
                </a:lnTo>
                <a:lnTo>
                  <a:pt x="35299" y="6612483"/>
                </a:lnTo>
                <a:lnTo>
                  <a:pt x="48073" y="6509613"/>
                </a:lnTo>
                <a:lnTo>
                  <a:pt x="63369" y="6387541"/>
                </a:lnTo>
                <a:lnTo>
                  <a:pt x="79506" y="6252438"/>
                </a:lnTo>
                <a:lnTo>
                  <a:pt x="96483" y="6100191"/>
                </a:lnTo>
                <a:lnTo>
                  <a:pt x="114469" y="5934227"/>
                </a:lnTo>
                <a:lnTo>
                  <a:pt x="132454" y="5753862"/>
                </a:lnTo>
                <a:lnTo>
                  <a:pt x="150776" y="5561838"/>
                </a:lnTo>
                <a:lnTo>
                  <a:pt x="167753" y="5354726"/>
                </a:lnTo>
                <a:lnTo>
                  <a:pt x="184058" y="5138013"/>
                </a:lnTo>
                <a:lnTo>
                  <a:pt x="198849" y="4908956"/>
                </a:lnTo>
                <a:lnTo>
                  <a:pt x="212969" y="4670298"/>
                </a:lnTo>
                <a:lnTo>
                  <a:pt x="226248" y="4421352"/>
                </a:lnTo>
                <a:lnTo>
                  <a:pt x="230955" y="4293793"/>
                </a:lnTo>
                <a:lnTo>
                  <a:pt x="236165" y="4163492"/>
                </a:lnTo>
                <a:lnTo>
                  <a:pt x="241040" y="4031133"/>
                </a:lnTo>
                <a:lnTo>
                  <a:pt x="244234" y="3898087"/>
                </a:lnTo>
                <a:lnTo>
                  <a:pt x="247091" y="3762299"/>
                </a:lnTo>
                <a:lnTo>
                  <a:pt x="250117" y="3625139"/>
                </a:lnTo>
                <a:lnTo>
                  <a:pt x="252134" y="3485236"/>
                </a:lnTo>
                <a:lnTo>
                  <a:pt x="252134" y="3343961"/>
                </a:lnTo>
                <a:lnTo>
                  <a:pt x="253142" y="3201315"/>
                </a:lnTo>
                <a:lnTo>
                  <a:pt x="252134" y="3057297"/>
                </a:lnTo>
                <a:lnTo>
                  <a:pt x="250117" y="2911221"/>
                </a:lnTo>
                <a:lnTo>
                  <a:pt x="248268" y="2765146"/>
                </a:lnTo>
                <a:lnTo>
                  <a:pt x="244234" y="2617013"/>
                </a:lnTo>
                <a:lnTo>
                  <a:pt x="240032" y="2467509"/>
                </a:lnTo>
                <a:lnTo>
                  <a:pt x="235157" y="2318004"/>
                </a:lnTo>
                <a:lnTo>
                  <a:pt x="228266" y="2167128"/>
                </a:lnTo>
                <a:lnTo>
                  <a:pt x="220029" y="2014881"/>
                </a:lnTo>
                <a:lnTo>
                  <a:pt x="212129" y="1861947"/>
                </a:lnTo>
                <a:lnTo>
                  <a:pt x="202044" y="1709014"/>
                </a:lnTo>
                <a:lnTo>
                  <a:pt x="189941" y="1554023"/>
                </a:lnTo>
                <a:lnTo>
                  <a:pt x="177839" y="1401090"/>
                </a:lnTo>
                <a:lnTo>
                  <a:pt x="163887" y="1245413"/>
                </a:lnTo>
                <a:lnTo>
                  <a:pt x="148591" y="1089051"/>
                </a:lnTo>
                <a:lnTo>
                  <a:pt x="132455" y="934746"/>
                </a:lnTo>
                <a:lnTo>
                  <a:pt x="113629" y="778383"/>
                </a:lnTo>
                <a:lnTo>
                  <a:pt x="93458" y="622707"/>
                </a:lnTo>
                <a:lnTo>
                  <a:pt x="73455" y="466344"/>
                </a:lnTo>
                <a:lnTo>
                  <a:pt x="50091" y="310668"/>
                </a:lnTo>
                <a:lnTo>
                  <a:pt x="26222" y="155677"/>
                </a:lnTo>
                <a:close/>
              </a:path>
            </a:pathLst>
          </a:custGeom>
        </p:spPr>
      </p:pic>
    </p:spTree>
    <p:extLst>
      <p:ext uri="{BB962C8B-B14F-4D97-AF65-F5344CB8AC3E}">
        <p14:creationId xmlns:p14="http://schemas.microsoft.com/office/powerpoint/2010/main" val="16177768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442830-4BB7-EA26-79B0-3190F123AEA3}"/>
              </a:ext>
            </a:extLst>
          </p:cNvPr>
          <p:cNvSpPr>
            <a:spLocks noGrp="1"/>
          </p:cNvSpPr>
          <p:nvPr>
            <p:ph type="title"/>
          </p:nvPr>
        </p:nvSpPr>
        <p:spPr>
          <a:xfrm>
            <a:off x="648930" y="629266"/>
            <a:ext cx="9252154" cy="1223983"/>
          </a:xfrm>
        </p:spPr>
        <p:txBody>
          <a:bodyPr>
            <a:normAutofit/>
          </a:bodyPr>
          <a:lstStyle/>
          <a:p>
            <a:r>
              <a:rPr lang="en-US"/>
              <a:t>Relations Between Values</a:t>
            </a:r>
          </a:p>
        </p:txBody>
      </p:sp>
      <p:graphicFrame>
        <p:nvGraphicFramePr>
          <p:cNvPr id="5" name="Content Placeholder 2">
            <a:extLst>
              <a:ext uri="{FF2B5EF4-FFF2-40B4-BE49-F238E27FC236}">
                <a16:creationId xmlns:a16="http://schemas.microsoft.com/office/drawing/2014/main" id="{4FDCDB68-9756-D9C3-D0DE-C5BD6FF67256}"/>
              </a:ext>
            </a:extLst>
          </p:cNvPr>
          <p:cNvGraphicFramePr>
            <a:graphicFrameLocks noGrp="1"/>
          </p:cNvGraphicFramePr>
          <p:nvPr>
            <p:ph idx="1"/>
            <p:extLst>
              <p:ext uri="{D42A27DB-BD31-4B8C-83A1-F6EECF244321}">
                <p14:modId xmlns:p14="http://schemas.microsoft.com/office/powerpoint/2010/main" val="3840460261"/>
              </p:ext>
            </p:extLst>
          </p:nvPr>
        </p:nvGraphicFramePr>
        <p:xfrm>
          <a:off x="1103311" y="2052214"/>
          <a:ext cx="5965394" cy="41961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491243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D260D2-2096-DA9F-4F18-6090B90A4066}"/>
              </a:ext>
            </a:extLst>
          </p:cNvPr>
          <p:cNvSpPr>
            <a:spLocks noGrp="1"/>
          </p:cNvSpPr>
          <p:nvPr>
            <p:ph type="title"/>
          </p:nvPr>
        </p:nvSpPr>
        <p:spPr/>
        <p:txBody>
          <a:bodyPr/>
          <a:lstStyle/>
          <a:p>
            <a:r>
              <a:rPr lang="en-US" dirty="0"/>
              <a:t>Relations Between Values</a:t>
            </a:r>
          </a:p>
        </p:txBody>
      </p:sp>
      <p:graphicFrame>
        <p:nvGraphicFramePr>
          <p:cNvPr id="7" name="Content Placeholder 2">
            <a:extLst>
              <a:ext uri="{FF2B5EF4-FFF2-40B4-BE49-F238E27FC236}">
                <a16:creationId xmlns:a16="http://schemas.microsoft.com/office/drawing/2014/main" id="{0B6343F2-FF53-3F28-6843-CC503EB01B3E}"/>
              </a:ext>
            </a:extLst>
          </p:cNvPr>
          <p:cNvGraphicFramePr>
            <a:graphicFrameLocks noGrp="1"/>
          </p:cNvGraphicFramePr>
          <p:nvPr>
            <p:ph idx="1"/>
            <p:extLst>
              <p:ext uri="{D42A27DB-BD31-4B8C-83A1-F6EECF244321}">
                <p14:modId xmlns:p14="http://schemas.microsoft.com/office/powerpoint/2010/main" val="2549036356"/>
              </p:ext>
            </p:extLst>
          </p:nvPr>
        </p:nvGraphicFramePr>
        <p:xfrm>
          <a:off x="1104293" y="1331259"/>
          <a:ext cx="8946541" cy="41954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936981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 name="Picture 9">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1">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4" name="Picture 13">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6" name="Picture 15">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8" name="Rectangle 17">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8CCAADC2-891A-04EE-BBAF-C085554AD05C}"/>
              </a:ext>
            </a:extLst>
          </p:cNvPr>
          <p:cNvSpPr>
            <a:spLocks noGrp="1"/>
          </p:cNvSpPr>
          <p:nvPr>
            <p:ph type="title"/>
          </p:nvPr>
        </p:nvSpPr>
        <p:spPr>
          <a:xfrm>
            <a:off x="5282382" y="1454964"/>
            <a:ext cx="6261917" cy="3308840"/>
          </a:xfrm>
        </p:spPr>
        <p:txBody>
          <a:bodyPr vert="horz" lIns="91440" tIns="45720" rIns="91440" bIns="45720" rtlCol="0" anchor="b">
            <a:normAutofit/>
          </a:bodyPr>
          <a:lstStyle/>
          <a:p>
            <a:r>
              <a:rPr lang="en-US" sz="7200"/>
              <a:t>Questions?</a:t>
            </a:r>
          </a:p>
        </p:txBody>
      </p:sp>
      <p:pic>
        <p:nvPicPr>
          <p:cNvPr id="4" name="Picture 3" descr="Question marks in a line and one question mark is lit">
            <a:extLst>
              <a:ext uri="{FF2B5EF4-FFF2-40B4-BE49-F238E27FC236}">
                <a16:creationId xmlns:a16="http://schemas.microsoft.com/office/drawing/2014/main" id="{462C61B8-11E0-69B9-0463-12E8C668226D}"/>
              </a:ext>
            </a:extLst>
          </p:cNvPr>
          <p:cNvPicPr>
            <a:picLocks noChangeAspect="1"/>
          </p:cNvPicPr>
          <p:nvPr/>
        </p:nvPicPr>
        <p:blipFill rotWithShape="1">
          <a:blip r:embed="rId7"/>
          <a:srcRect l="4987" r="49902" b="-1"/>
          <a:stretch/>
        </p:blipFill>
        <p:spPr>
          <a:xfrm>
            <a:off x="-1" y="10"/>
            <a:ext cx="4634681" cy="6857990"/>
          </a:xfrm>
          <a:prstGeom prst="rect">
            <a:avLst/>
          </a:prstGeom>
        </p:spPr>
      </p:pic>
    </p:spTree>
    <p:extLst>
      <p:ext uri="{BB962C8B-B14F-4D97-AF65-F5344CB8AC3E}">
        <p14:creationId xmlns:p14="http://schemas.microsoft.com/office/powerpoint/2010/main" val="3649506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{CB1FBD71-F536-A24C-929D-BA1C4EA7A237}tf10001062</Template>
  <TotalTime>741</TotalTime>
  <Words>2327</Words>
  <Application>Microsoft Macintosh PowerPoint</Application>
  <PresentationFormat>Widescreen</PresentationFormat>
  <Paragraphs>125</Paragraphs>
  <Slides>30</Slides>
  <Notes>6</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Calibri</vt:lpstr>
      <vt:lpstr>Century Gothic</vt:lpstr>
      <vt:lpstr>Wingdings 3</vt:lpstr>
      <vt:lpstr>Ion</vt:lpstr>
      <vt:lpstr>Social Innovation</vt:lpstr>
      <vt:lpstr>LECTURE:  VALUE CREATION FROM SOCIAL INNOVATION</vt:lpstr>
      <vt:lpstr>Introduction</vt:lpstr>
      <vt:lpstr>What is Value Creation?</vt:lpstr>
      <vt:lpstr>Generating Value</vt:lpstr>
      <vt:lpstr>Value Creation from Social Innovation</vt:lpstr>
      <vt:lpstr>Value Creation from Social Innovation </vt:lpstr>
      <vt:lpstr>Creating Multiple Values</vt:lpstr>
      <vt:lpstr>Shared Value</vt:lpstr>
      <vt:lpstr>Shared Value</vt:lpstr>
      <vt:lpstr>Value Proposition</vt:lpstr>
      <vt:lpstr>Value Proposition</vt:lpstr>
      <vt:lpstr>Value Proposition</vt:lpstr>
      <vt:lpstr>Value Proposition</vt:lpstr>
      <vt:lpstr>Multiple Values Generated by Social Innovation</vt:lpstr>
      <vt:lpstr>Social Value</vt:lpstr>
      <vt:lpstr>Social Value</vt:lpstr>
      <vt:lpstr>Economic Value</vt:lpstr>
      <vt:lpstr>Economic Value</vt:lpstr>
      <vt:lpstr>Economic Value</vt:lpstr>
      <vt:lpstr>Environmental Value</vt:lpstr>
      <vt:lpstr>Institutional Value</vt:lpstr>
      <vt:lpstr>Institutional Value</vt:lpstr>
      <vt:lpstr>Institutional Value</vt:lpstr>
      <vt:lpstr>Relations Between Values</vt:lpstr>
      <vt:lpstr>Relations Between Values</vt:lpstr>
      <vt:lpstr>Relations Between Values</vt:lpstr>
      <vt:lpstr>Relations Between Values</vt:lpstr>
      <vt:lpstr>Relations Between Values</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Innovation</dc:title>
  <dc:creator>Adedapo Adebajo</dc:creator>
  <cp:lastModifiedBy>Adedapo Adebajo</cp:lastModifiedBy>
  <cp:revision>2</cp:revision>
  <dcterms:created xsi:type="dcterms:W3CDTF">2022-11-24T12:21:07Z</dcterms:created>
  <dcterms:modified xsi:type="dcterms:W3CDTF">2022-11-25T00:42:53Z</dcterms:modified>
</cp:coreProperties>
</file>