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08" r:id="rId2"/>
    <p:sldId id="262" r:id="rId3"/>
    <p:sldId id="341" r:id="rId4"/>
    <p:sldId id="342" r:id="rId5"/>
    <p:sldId id="343" r:id="rId6"/>
    <p:sldId id="344" r:id="rId7"/>
    <p:sldId id="345" r:id="rId8"/>
    <p:sldId id="346" r:id="rId9"/>
    <p:sldId id="347"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329" r:id="rId31"/>
    <p:sldId id="330" r:id="rId32"/>
    <p:sldId id="331" r:id="rId33"/>
    <p:sldId id="332" r:id="rId34"/>
    <p:sldId id="333" r:id="rId35"/>
    <p:sldId id="334" r:id="rId36"/>
    <p:sldId id="335" r:id="rId37"/>
    <p:sldId id="336" r:id="rId38"/>
    <p:sldId id="340"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952"/>
  </p:normalViewPr>
  <p:slideViewPr>
    <p:cSldViewPr snapToGrid="0">
      <p:cViewPr varScale="1">
        <p:scale>
          <a:sx n="116" d="100"/>
          <a:sy n="116" d="100"/>
        </p:scale>
        <p:origin x="4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31FB9B-0550-4D41-931F-9E188098D611}" type="doc">
      <dgm:prSet loTypeId="urn:microsoft.com/office/officeart/2005/8/layout/list1" loCatId="" qsTypeId="urn:microsoft.com/office/officeart/2005/8/quickstyle/3d1" qsCatId="3D" csTypeId="urn:microsoft.com/office/officeart/2005/8/colors/accent1_2" csCatId="accent1" phldr="1"/>
      <dgm:spPr/>
      <dgm:t>
        <a:bodyPr/>
        <a:lstStyle/>
        <a:p>
          <a:endParaRPr lang="en-GB"/>
        </a:p>
      </dgm:t>
    </dgm:pt>
    <dgm:pt modelId="{ACA5A78D-09DB-4B4D-9412-CE28C044D704}">
      <dgm:prSet phldrT="[Text]"/>
      <dgm:spPr/>
      <dgm:t>
        <a:bodyPr/>
        <a:lstStyle/>
        <a:p>
          <a:r>
            <a:rPr lang="en-GB" dirty="0"/>
            <a:t>Positive Impact</a:t>
          </a:r>
        </a:p>
      </dgm:t>
    </dgm:pt>
    <dgm:pt modelId="{B10921D9-4DA0-0044-8E44-6A23E0B62A4C}" type="parTrans" cxnId="{198CA1B8-8A4B-E949-9700-77DA535DD3AA}">
      <dgm:prSet/>
      <dgm:spPr/>
      <dgm:t>
        <a:bodyPr/>
        <a:lstStyle/>
        <a:p>
          <a:endParaRPr lang="en-GB"/>
        </a:p>
      </dgm:t>
    </dgm:pt>
    <dgm:pt modelId="{817A971E-1EC7-624E-B71B-8F2C8720529F}" type="sibTrans" cxnId="{198CA1B8-8A4B-E949-9700-77DA535DD3AA}">
      <dgm:prSet/>
      <dgm:spPr/>
      <dgm:t>
        <a:bodyPr/>
        <a:lstStyle/>
        <a:p>
          <a:endParaRPr lang="en-GB"/>
        </a:p>
      </dgm:t>
    </dgm:pt>
    <dgm:pt modelId="{3253A7A5-EFE8-BD46-A8D6-984AA007650A}">
      <dgm:prSet phldrT="[Text]"/>
      <dgm:spPr/>
      <dgm:t>
        <a:bodyPr/>
        <a:lstStyle/>
        <a:p>
          <a:r>
            <a:rPr lang="en-GB" dirty="0"/>
            <a:t>Negative Impact</a:t>
          </a:r>
        </a:p>
      </dgm:t>
    </dgm:pt>
    <dgm:pt modelId="{0AA7FB28-5A01-0544-AEAD-953E4E411994}" type="parTrans" cxnId="{F6D3B4AB-7529-4B4B-9D6E-BE7B7FA9876F}">
      <dgm:prSet/>
      <dgm:spPr/>
      <dgm:t>
        <a:bodyPr/>
        <a:lstStyle/>
        <a:p>
          <a:endParaRPr lang="en-GB"/>
        </a:p>
      </dgm:t>
    </dgm:pt>
    <dgm:pt modelId="{5A039E2C-A6B4-D246-8493-7C6AF92AB26D}" type="sibTrans" cxnId="{F6D3B4AB-7529-4B4B-9D6E-BE7B7FA9876F}">
      <dgm:prSet/>
      <dgm:spPr/>
      <dgm:t>
        <a:bodyPr/>
        <a:lstStyle/>
        <a:p>
          <a:endParaRPr lang="en-GB"/>
        </a:p>
      </dgm:t>
    </dgm:pt>
    <dgm:pt modelId="{9929126A-185D-D646-8DCD-EEA85F4E0C70}">
      <dgm:prSet phldrT="[Text]"/>
      <dgm:spPr/>
      <dgm:t>
        <a:bodyPr/>
        <a:lstStyle/>
        <a:p>
          <a:r>
            <a:rPr lang="en-GB" dirty="0"/>
            <a:t>Indirect Impact</a:t>
          </a:r>
        </a:p>
      </dgm:t>
    </dgm:pt>
    <dgm:pt modelId="{FFEEE3CE-A4C8-124E-9E41-F976AFB92015}" type="parTrans" cxnId="{C2B8B079-25DE-714E-99F6-71B37A325729}">
      <dgm:prSet/>
      <dgm:spPr/>
      <dgm:t>
        <a:bodyPr/>
        <a:lstStyle/>
        <a:p>
          <a:endParaRPr lang="en-GB"/>
        </a:p>
      </dgm:t>
    </dgm:pt>
    <dgm:pt modelId="{4B41BB57-D566-D442-ACEE-FDC6C468FC57}" type="sibTrans" cxnId="{C2B8B079-25DE-714E-99F6-71B37A325729}">
      <dgm:prSet/>
      <dgm:spPr/>
      <dgm:t>
        <a:bodyPr/>
        <a:lstStyle/>
        <a:p>
          <a:endParaRPr lang="en-GB"/>
        </a:p>
      </dgm:t>
    </dgm:pt>
    <dgm:pt modelId="{4382287A-C281-C141-AD9B-6D316BF541A4}">
      <dgm:prSet/>
      <dgm:spPr/>
      <dgm:t>
        <a:bodyPr/>
        <a:lstStyle/>
        <a:p>
          <a:r>
            <a:rPr lang="en-GB" dirty="0"/>
            <a:t>Direct Impact </a:t>
          </a:r>
        </a:p>
      </dgm:t>
    </dgm:pt>
    <dgm:pt modelId="{1F61F840-D198-A34A-8B3B-996096FBB186}" type="parTrans" cxnId="{8D37ABB2-D9C5-EB4C-93B6-7367D8C64082}">
      <dgm:prSet/>
      <dgm:spPr/>
      <dgm:t>
        <a:bodyPr/>
        <a:lstStyle/>
        <a:p>
          <a:endParaRPr lang="en-GB"/>
        </a:p>
      </dgm:t>
    </dgm:pt>
    <dgm:pt modelId="{0B6BC4CE-1C82-AD4E-A7FC-70F4FF12489E}" type="sibTrans" cxnId="{8D37ABB2-D9C5-EB4C-93B6-7367D8C64082}">
      <dgm:prSet/>
      <dgm:spPr/>
      <dgm:t>
        <a:bodyPr/>
        <a:lstStyle/>
        <a:p>
          <a:endParaRPr lang="en-GB"/>
        </a:p>
      </dgm:t>
    </dgm:pt>
    <dgm:pt modelId="{A81063CB-A718-FA48-8AD8-8110D869A0F9}" type="pres">
      <dgm:prSet presAssocID="{4731FB9B-0550-4D41-931F-9E188098D611}" presName="linear" presStyleCnt="0">
        <dgm:presLayoutVars>
          <dgm:dir/>
          <dgm:animLvl val="lvl"/>
          <dgm:resizeHandles val="exact"/>
        </dgm:presLayoutVars>
      </dgm:prSet>
      <dgm:spPr/>
    </dgm:pt>
    <dgm:pt modelId="{5EF7A1EF-89E6-FD46-BECB-3137103FAE5B}" type="pres">
      <dgm:prSet presAssocID="{ACA5A78D-09DB-4B4D-9412-CE28C044D704}" presName="parentLin" presStyleCnt="0"/>
      <dgm:spPr/>
    </dgm:pt>
    <dgm:pt modelId="{2F48E65E-9181-9C4E-890B-BB86D59ABE5B}" type="pres">
      <dgm:prSet presAssocID="{ACA5A78D-09DB-4B4D-9412-CE28C044D704}" presName="parentLeftMargin" presStyleLbl="node1" presStyleIdx="0" presStyleCnt="4"/>
      <dgm:spPr/>
    </dgm:pt>
    <dgm:pt modelId="{B09A6CB9-2D51-474C-9441-3B08D8E5944A}" type="pres">
      <dgm:prSet presAssocID="{ACA5A78D-09DB-4B4D-9412-CE28C044D704}" presName="parentText" presStyleLbl="node1" presStyleIdx="0" presStyleCnt="4">
        <dgm:presLayoutVars>
          <dgm:chMax val="0"/>
          <dgm:bulletEnabled val="1"/>
        </dgm:presLayoutVars>
      </dgm:prSet>
      <dgm:spPr/>
    </dgm:pt>
    <dgm:pt modelId="{67144D69-DDA0-C144-87C1-2B966C8588F8}" type="pres">
      <dgm:prSet presAssocID="{ACA5A78D-09DB-4B4D-9412-CE28C044D704}" presName="negativeSpace" presStyleCnt="0"/>
      <dgm:spPr/>
    </dgm:pt>
    <dgm:pt modelId="{274142BD-D053-5D46-901A-05165F3E78CC}" type="pres">
      <dgm:prSet presAssocID="{ACA5A78D-09DB-4B4D-9412-CE28C044D704}" presName="childText" presStyleLbl="conFgAcc1" presStyleIdx="0" presStyleCnt="4">
        <dgm:presLayoutVars>
          <dgm:bulletEnabled val="1"/>
        </dgm:presLayoutVars>
      </dgm:prSet>
      <dgm:spPr/>
    </dgm:pt>
    <dgm:pt modelId="{8E724CEB-5A97-5D45-98A4-B26A7B4B066E}" type="pres">
      <dgm:prSet presAssocID="{817A971E-1EC7-624E-B71B-8F2C8720529F}" presName="spaceBetweenRectangles" presStyleCnt="0"/>
      <dgm:spPr/>
    </dgm:pt>
    <dgm:pt modelId="{2302086A-218E-4746-AC6D-667F0109A5C4}" type="pres">
      <dgm:prSet presAssocID="{3253A7A5-EFE8-BD46-A8D6-984AA007650A}" presName="parentLin" presStyleCnt="0"/>
      <dgm:spPr/>
    </dgm:pt>
    <dgm:pt modelId="{648D5C93-2C3A-6D4E-A61E-B5922B12CBB5}" type="pres">
      <dgm:prSet presAssocID="{3253A7A5-EFE8-BD46-A8D6-984AA007650A}" presName="parentLeftMargin" presStyleLbl="node1" presStyleIdx="0" presStyleCnt="4"/>
      <dgm:spPr/>
    </dgm:pt>
    <dgm:pt modelId="{195A6FA4-9D9E-9444-B468-E33595620B7A}" type="pres">
      <dgm:prSet presAssocID="{3253A7A5-EFE8-BD46-A8D6-984AA007650A}" presName="parentText" presStyleLbl="node1" presStyleIdx="1" presStyleCnt="4">
        <dgm:presLayoutVars>
          <dgm:chMax val="0"/>
          <dgm:bulletEnabled val="1"/>
        </dgm:presLayoutVars>
      </dgm:prSet>
      <dgm:spPr/>
    </dgm:pt>
    <dgm:pt modelId="{854BC902-8488-0842-A5D1-D1EF9FAB1466}" type="pres">
      <dgm:prSet presAssocID="{3253A7A5-EFE8-BD46-A8D6-984AA007650A}" presName="negativeSpace" presStyleCnt="0"/>
      <dgm:spPr/>
    </dgm:pt>
    <dgm:pt modelId="{C79F3C74-FD05-1040-A6F3-FBFCD1392492}" type="pres">
      <dgm:prSet presAssocID="{3253A7A5-EFE8-BD46-A8D6-984AA007650A}" presName="childText" presStyleLbl="conFgAcc1" presStyleIdx="1" presStyleCnt="4">
        <dgm:presLayoutVars>
          <dgm:bulletEnabled val="1"/>
        </dgm:presLayoutVars>
      </dgm:prSet>
      <dgm:spPr/>
    </dgm:pt>
    <dgm:pt modelId="{5155E05D-1E0D-794C-8813-3C321215E915}" type="pres">
      <dgm:prSet presAssocID="{5A039E2C-A6B4-D246-8493-7C6AF92AB26D}" presName="spaceBetweenRectangles" presStyleCnt="0"/>
      <dgm:spPr/>
    </dgm:pt>
    <dgm:pt modelId="{D0DF4A77-5FE6-7A4E-813D-6D8722D77D47}" type="pres">
      <dgm:prSet presAssocID="{4382287A-C281-C141-AD9B-6D316BF541A4}" presName="parentLin" presStyleCnt="0"/>
      <dgm:spPr/>
    </dgm:pt>
    <dgm:pt modelId="{ED281857-ED9F-C147-AA80-09A16E971365}" type="pres">
      <dgm:prSet presAssocID="{4382287A-C281-C141-AD9B-6D316BF541A4}" presName="parentLeftMargin" presStyleLbl="node1" presStyleIdx="1" presStyleCnt="4"/>
      <dgm:spPr/>
    </dgm:pt>
    <dgm:pt modelId="{609087D8-613D-2043-980A-CD31172605CB}" type="pres">
      <dgm:prSet presAssocID="{4382287A-C281-C141-AD9B-6D316BF541A4}" presName="parentText" presStyleLbl="node1" presStyleIdx="2" presStyleCnt="4">
        <dgm:presLayoutVars>
          <dgm:chMax val="0"/>
          <dgm:bulletEnabled val="1"/>
        </dgm:presLayoutVars>
      </dgm:prSet>
      <dgm:spPr/>
    </dgm:pt>
    <dgm:pt modelId="{09C369B9-AFED-C845-88F8-043266E3CF11}" type="pres">
      <dgm:prSet presAssocID="{4382287A-C281-C141-AD9B-6D316BF541A4}" presName="negativeSpace" presStyleCnt="0"/>
      <dgm:spPr/>
    </dgm:pt>
    <dgm:pt modelId="{9326CC16-9360-AF41-9964-40D99CD7409F}" type="pres">
      <dgm:prSet presAssocID="{4382287A-C281-C141-AD9B-6D316BF541A4}" presName="childText" presStyleLbl="conFgAcc1" presStyleIdx="2" presStyleCnt="4">
        <dgm:presLayoutVars>
          <dgm:bulletEnabled val="1"/>
        </dgm:presLayoutVars>
      </dgm:prSet>
      <dgm:spPr/>
    </dgm:pt>
    <dgm:pt modelId="{AA18A8C9-F726-FD48-A853-F5F4E4A2324E}" type="pres">
      <dgm:prSet presAssocID="{0B6BC4CE-1C82-AD4E-A7FC-70F4FF12489E}" presName="spaceBetweenRectangles" presStyleCnt="0"/>
      <dgm:spPr/>
    </dgm:pt>
    <dgm:pt modelId="{9B95C65E-E223-CC47-B91C-CA360394DBD0}" type="pres">
      <dgm:prSet presAssocID="{9929126A-185D-D646-8DCD-EEA85F4E0C70}" presName="parentLin" presStyleCnt="0"/>
      <dgm:spPr/>
    </dgm:pt>
    <dgm:pt modelId="{5863A66C-C55B-1647-83D2-0C1CB3AC6061}" type="pres">
      <dgm:prSet presAssocID="{9929126A-185D-D646-8DCD-EEA85F4E0C70}" presName="parentLeftMargin" presStyleLbl="node1" presStyleIdx="2" presStyleCnt="4"/>
      <dgm:spPr/>
    </dgm:pt>
    <dgm:pt modelId="{3CD3CE5D-670F-4843-BCC3-837BBB4BF720}" type="pres">
      <dgm:prSet presAssocID="{9929126A-185D-D646-8DCD-EEA85F4E0C70}" presName="parentText" presStyleLbl="node1" presStyleIdx="3" presStyleCnt="4">
        <dgm:presLayoutVars>
          <dgm:chMax val="0"/>
          <dgm:bulletEnabled val="1"/>
        </dgm:presLayoutVars>
      </dgm:prSet>
      <dgm:spPr/>
    </dgm:pt>
    <dgm:pt modelId="{66BFF735-D949-8D41-86FB-DD97178471AC}" type="pres">
      <dgm:prSet presAssocID="{9929126A-185D-D646-8DCD-EEA85F4E0C70}" presName="negativeSpace" presStyleCnt="0"/>
      <dgm:spPr/>
    </dgm:pt>
    <dgm:pt modelId="{D033F73C-4591-A548-B11E-F4EAECCEAC2D}" type="pres">
      <dgm:prSet presAssocID="{9929126A-185D-D646-8DCD-EEA85F4E0C70}" presName="childText" presStyleLbl="conFgAcc1" presStyleIdx="3" presStyleCnt="4">
        <dgm:presLayoutVars>
          <dgm:bulletEnabled val="1"/>
        </dgm:presLayoutVars>
      </dgm:prSet>
      <dgm:spPr/>
    </dgm:pt>
  </dgm:ptLst>
  <dgm:cxnLst>
    <dgm:cxn modelId="{286A5710-F1E3-C741-8AA7-04F805E38659}" type="presOf" srcId="{4382287A-C281-C141-AD9B-6D316BF541A4}" destId="{609087D8-613D-2043-980A-CD31172605CB}" srcOrd="1" destOrd="0" presId="urn:microsoft.com/office/officeart/2005/8/layout/list1"/>
    <dgm:cxn modelId="{742E8614-9A6E-A642-923E-4A66C9018C32}" type="presOf" srcId="{3253A7A5-EFE8-BD46-A8D6-984AA007650A}" destId="{195A6FA4-9D9E-9444-B468-E33595620B7A}" srcOrd="1" destOrd="0" presId="urn:microsoft.com/office/officeart/2005/8/layout/list1"/>
    <dgm:cxn modelId="{B7372D2A-026C-9141-945A-B60976A27580}" type="presOf" srcId="{3253A7A5-EFE8-BD46-A8D6-984AA007650A}" destId="{648D5C93-2C3A-6D4E-A61E-B5922B12CBB5}" srcOrd="0" destOrd="0" presId="urn:microsoft.com/office/officeart/2005/8/layout/list1"/>
    <dgm:cxn modelId="{BFCE6B75-715F-6547-A1EC-0E19A1F561AE}" type="presOf" srcId="{4382287A-C281-C141-AD9B-6D316BF541A4}" destId="{ED281857-ED9F-C147-AA80-09A16E971365}" srcOrd="0" destOrd="0" presId="urn:microsoft.com/office/officeart/2005/8/layout/list1"/>
    <dgm:cxn modelId="{C2B8B079-25DE-714E-99F6-71B37A325729}" srcId="{4731FB9B-0550-4D41-931F-9E188098D611}" destId="{9929126A-185D-D646-8DCD-EEA85F4E0C70}" srcOrd="3" destOrd="0" parTransId="{FFEEE3CE-A4C8-124E-9E41-F976AFB92015}" sibTransId="{4B41BB57-D566-D442-ACEE-FDC6C468FC57}"/>
    <dgm:cxn modelId="{0C363688-5708-A641-8554-0D49001DC503}" type="presOf" srcId="{4731FB9B-0550-4D41-931F-9E188098D611}" destId="{A81063CB-A718-FA48-8AD8-8110D869A0F9}" srcOrd="0" destOrd="0" presId="urn:microsoft.com/office/officeart/2005/8/layout/list1"/>
    <dgm:cxn modelId="{E7F9AB9A-6B7F-3449-8B40-5A27993E175A}" type="presOf" srcId="{9929126A-185D-D646-8DCD-EEA85F4E0C70}" destId="{3CD3CE5D-670F-4843-BCC3-837BBB4BF720}" srcOrd="1" destOrd="0" presId="urn:microsoft.com/office/officeart/2005/8/layout/list1"/>
    <dgm:cxn modelId="{7B98FDA3-D861-4741-B1E1-52AA53C95ED7}" type="presOf" srcId="{ACA5A78D-09DB-4B4D-9412-CE28C044D704}" destId="{B09A6CB9-2D51-474C-9441-3B08D8E5944A}" srcOrd="1" destOrd="0" presId="urn:microsoft.com/office/officeart/2005/8/layout/list1"/>
    <dgm:cxn modelId="{F6D3B4AB-7529-4B4B-9D6E-BE7B7FA9876F}" srcId="{4731FB9B-0550-4D41-931F-9E188098D611}" destId="{3253A7A5-EFE8-BD46-A8D6-984AA007650A}" srcOrd="1" destOrd="0" parTransId="{0AA7FB28-5A01-0544-AEAD-953E4E411994}" sibTransId="{5A039E2C-A6B4-D246-8493-7C6AF92AB26D}"/>
    <dgm:cxn modelId="{8D37ABB2-D9C5-EB4C-93B6-7367D8C64082}" srcId="{4731FB9B-0550-4D41-931F-9E188098D611}" destId="{4382287A-C281-C141-AD9B-6D316BF541A4}" srcOrd="2" destOrd="0" parTransId="{1F61F840-D198-A34A-8B3B-996096FBB186}" sibTransId="{0B6BC4CE-1C82-AD4E-A7FC-70F4FF12489E}"/>
    <dgm:cxn modelId="{198CA1B8-8A4B-E949-9700-77DA535DD3AA}" srcId="{4731FB9B-0550-4D41-931F-9E188098D611}" destId="{ACA5A78D-09DB-4B4D-9412-CE28C044D704}" srcOrd="0" destOrd="0" parTransId="{B10921D9-4DA0-0044-8E44-6A23E0B62A4C}" sibTransId="{817A971E-1EC7-624E-B71B-8F2C8720529F}"/>
    <dgm:cxn modelId="{54F55FF8-275E-CA4F-8C43-01AEC36CE84B}" type="presOf" srcId="{ACA5A78D-09DB-4B4D-9412-CE28C044D704}" destId="{2F48E65E-9181-9C4E-890B-BB86D59ABE5B}" srcOrd="0" destOrd="0" presId="urn:microsoft.com/office/officeart/2005/8/layout/list1"/>
    <dgm:cxn modelId="{4A42ACF9-7678-EB47-940F-07B768CDC13C}" type="presOf" srcId="{9929126A-185D-D646-8DCD-EEA85F4E0C70}" destId="{5863A66C-C55B-1647-83D2-0C1CB3AC6061}" srcOrd="0" destOrd="0" presId="urn:microsoft.com/office/officeart/2005/8/layout/list1"/>
    <dgm:cxn modelId="{6813A02B-B39B-C04C-8084-F97F7E974ED4}" type="presParOf" srcId="{A81063CB-A718-FA48-8AD8-8110D869A0F9}" destId="{5EF7A1EF-89E6-FD46-BECB-3137103FAE5B}" srcOrd="0" destOrd="0" presId="urn:microsoft.com/office/officeart/2005/8/layout/list1"/>
    <dgm:cxn modelId="{C1D05B83-A15B-6347-827F-19E9B447D212}" type="presParOf" srcId="{5EF7A1EF-89E6-FD46-BECB-3137103FAE5B}" destId="{2F48E65E-9181-9C4E-890B-BB86D59ABE5B}" srcOrd="0" destOrd="0" presId="urn:microsoft.com/office/officeart/2005/8/layout/list1"/>
    <dgm:cxn modelId="{ED088D0C-672C-DF4F-ABA1-685CB722CF06}" type="presParOf" srcId="{5EF7A1EF-89E6-FD46-BECB-3137103FAE5B}" destId="{B09A6CB9-2D51-474C-9441-3B08D8E5944A}" srcOrd="1" destOrd="0" presId="urn:microsoft.com/office/officeart/2005/8/layout/list1"/>
    <dgm:cxn modelId="{D5DBF585-AE86-4F49-A2DC-D80B5FB567C6}" type="presParOf" srcId="{A81063CB-A718-FA48-8AD8-8110D869A0F9}" destId="{67144D69-DDA0-C144-87C1-2B966C8588F8}" srcOrd="1" destOrd="0" presId="urn:microsoft.com/office/officeart/2005/8/layout/list1"/>
    <dgm:cxn modelId="{6B22B817-610A-A043-9733-C3C0F8FCD1DD}" type="presParOf" srcId="{A81063CB-A718-FA48-8AD8-8110D869A0F9}" destId="{274142BD-D053-5D46-901A-05165F3E78CC}" srcOrd="2" destOrd="0" presId="urn:microsoft.com/office/officeart/2005/8/layout/list1"/>
    <dgm:cxn modelId="{F3E6F49D-83BA-2842-94D9-1AFA76C25EBD}" type="presParOf" srcId="{A81063CB-A718-FA48-8AD8-8110D869A0F9}" destId="{8E724CEB-5A97-5D45-98A4-B26A7B4B066E}" srcOrd="3" destOrd="0" presId="urn:microsoft.com/office/officeart/2005/8/layout/list1"/>
    <dgm:cxn modelId="{E4B49528-B92A-2544-B2B6-F3CD0F414C87}" type="presParOf" srcId="{A81063CB-A718-FA48-8AD8-8110D869A0F9}" destId="{2302086A-218E-4746-AC6D-667F0109A5C4}" srcOrd="4" destOrd="0" presId="urn:microsoft.com/office/officeart/2005/8/layout/list1"/>
    <dgm:cxn modelId="{61C51B86-FB22-6A46-A3D8-36590959D67B}" type="presParOf" srcId="{2302086A-218E-4746-AC6D-667F0109A5C4}" destId="{648D5C93-2C3A-6D4E-A61E-B5922B12CBB5}" srcOrd="0" destOrd="0" presId="urn:microsoft.com/office/officeart/2005/8/layout/list1"/>
    <dgm:cxn modelId="{14AFB5D3-9BAB-D44D-9A47-4E29A2FDA242}" type="presParOf" srcId="{2302086A-218E-4746-AC6D-667F0109A5C4}" destId="{195A6FA4-9D9E-9444-B468-E33595620B7A}" srcOrd="1" destOrd="0" presId="urn:microsoft.com/office/officeart/2005/8/layout/list1"/>
    <dgm:cxn modelId="{B9D87BCD-EFA0-B942-B016-6F8FA0194E27}" type="presParOf" srcId="{A81063CB-A718-FA48-8AD8-8110D869A0F9}" destId="{854BC902-8488-0842-A5D1-D1EF9FAB1466}" srcOrd="5" destOrd="0" presId="urn:microsoft.com/office/officeart/2005/8/layout/list1"/>
    <dgm:cxn modelId="{D22EBD05-B23C-4242-9ACC-03B10705C79C}" type="presParOf" srcId="{A81063CB-A718-FA48-8AD8-8110D869A0F9}" destId="{C79F3C74-FD05-1040-A6F3-FBFCD1392492}" srcOrd="6" destOrd="0" presId="urn:microsoft.com/office/officeart/2005/8/layout/list1"/>
    <dgm:cxn modelId="{BE984B04-0076-364A-AACE-741605A9342A}" type="presParOf" srcId="{A81063CB-A718-FA48-8AD8-8110D869A0F9}" destId="{5155E05D-1E0D-794C-8813-3C321215E915}" srcOrd="7" destOrd="0" presId="urn:microsoft.com/office/officeart/2005/8/layout/list1"/>
    <dgm:cxn modelId="{D0500E67-EB58-1344-8E3A-5FAF9D39BC73}" type="presParOf" srcId="{A81063CB-A718-FA48-8AD8-8110D869A0F9}" destId="{D0DF4A77-5FE6-7A4E-813D-6D8722D77D47}" srcOrd="8" destOrd="0" presId="urn:microsoft.com/office/officeart/2005/8/layout/list1"/>
    <dgm:cxn modelId="{B2F910DC-7B33-4949-9B67-DB48E5421905}" type="presParOf" srcId="{D0DF4A77-5FE6-7A4E-813D-6D8722D77D47}" destId="{ED281857-ED9F-C147-AA80-09A16E971365}" srcOrd="0" destOrd="0" presId="urn:microsoft.com/office/officeart/2005/8/layout/list1"/>
    <dgm:cxn modelId="{0A468D2C-C3F4-0C42-BA3C-1D4C68A62834}" type="presParOf" srcId="{D0DF4A77-5FE6-7A4E-813D-6D8722D77D47}" destId="{609087D8-613D-2043-980A-CD31172605CB}" srcOrd="1" destOrd="0" presId="urn:microsoft.com/office/officeart/2005/8/layout/list1"/>
    <dgm:cxn modelId="{CFBD841A-33C3-6C49-A09E-5DB2A8BDC417}" type="presParOf" srcId="{A81063CB-A718-FA48-8AD8-8110D869A0F9}" destId="{09C369B9-AFED-C845-88F8-043266E3CF11}" srcOrd="9" destOrd="0" presId="urn:microsoft.com/office/officeart/2005/8/layout/list1"/>
    <dgm:cxn modelId="{F26D1A28-1808-CC42-BCA3-0B3D22188096}" type="presParOf" srcId="{A81063CB-A718-FA48-8AD8-8110D869A0F9}" destId="{9326CC16-9360-AF41-9964-40D99CD7409F}" srcOrd="10" destOrd="0" presId="urn:microsoft.com/office/officeart/2005/8/layout/list1"/>
    <dgm:cxn modelId="{07D2BE49-3BD6-F04B-AE61-E72BAF7A7311}" type="presParOf" srcId="{A81063CB-A718-FA48-8AD8-8110D869A0F9}" destId="{AA18A8C9-F726-FD48-A853-F5F4E4A2324E}" srcOrd="11" destOrd="0" presId="urn:microsoft.com/office/officeart/2005/8/layout/list1"/>
    <dgm:cxn modelId="{4E74B728-2564-9F40-B905-059712DC6BA4}" type="presParOf" srcId="{A81063CB-A718-FA48-8AD8-8110D869A0F9}" destId="{9B95C65E-E223-CC47-B91C-CA360394DBD0}" srcOrd="12" destOrd="0" presId="urn:microsoft.com/office/officeart/2005/8/layout/list1"/>
    <dgm:cxn modelId="{11726A75-5A33-FC49-988D-9798AC80D9FC}" type="presParOf" srcId="{9B95C65E-E223-CC47-B91C-CA360394DBD0}" destId="{5863A66C-C55B-1647-83D2-0C1CB3AC6061}" srcOrd="0" destOrd="0" presId="urn:microsoft.com/office/officeart/2005/8/layout/list1"/>
    <dgm:cxn modelId="{7CEBB656-14D3-054D-9835-5253151EA99D}" type="presParOf" srcId="{9B95C65E-E223-CC47-B91C-CA360394DBD0}" destId="{3CD3CE5D-670F-4843-BCC3-837BBB4BF720}" srcOrd="1" destOrd="0" presId="urn:microsoft.com/office/officeart/2005/8/layout/list1"/>
    <dgm:cxn modelId="{14717518-1A1A-3340-93FB-47CA94CE6DD9}" type="presParOf" srcId="{A81063CB-A718-FA48-8AD8-8110D869A0F9}" destId="{66BFF735-D949-8D41-86FB-DD97178471AC}" srcOrd="13" destOrd="0" presId="urn:microsoft.com/office/officeart/2005/8/layout/list1"/>
    <dgm:cxn modelId="{B6D25901-D993-0A4A-8FC6-CA3417088745}" type="presParOf" srcId="{A81063CB-A718-FA48-8AD8-8110D869A0F9}" destId="{D033F73C-4591-A548-B11E-F4EAECCEAC2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EEED76-052F-4CDC-8950-C771A4F5DE24}" type="doc">
      <dgm:prSet loTypeId="urn:microsoft.com/office/officeart/2016/7/layout/LinearBlockProcessNumbered" loCatId="process" qsTypeId="urn:microsoft.com/office/officeart/2005/8/quickstyle/simple1" qsCatId="simple" csTypeId="urn:microsoft.com/office/officeart/2005/8/colors/colorful5" csCatId="colorful" phldr="1"/>
      <dgm:spPr/>
      <dgm:t>
        <a:bodyPr/>
        <a:lstStyle/>
        <a:p>
          <a:endParaRPr lang="en-US"/>
        </a:p>
      </dgm:t>
    </dgm:pt>
    <dgm:pt modelId="{50419F50-F342-4468-962E-CB6E3EF245AE}">
      <dgm:prSet/>
      <dgm:spPr/>
      <dgm:t>
        <a:bodyPr/>
        <a:lstStyle/>
        <a:p>
          <a:r>
            <a:rPr lang="en-US" b="0" i="0"/>
            <a:t>The products are the goods or services delivered to the beneficiaries directly and as a result of the work of the social enterprise.</a:t>
          </a:r>
          <a:endParaRPr lang="en-US"/>
        </a:p>
      </dgm:t>
    </dgm:pt>
    <dgm:pt modelId="{C4AC7562-3949-4FEF-94D3-8D06B8B83BAE}" type="parTrans" cxnId="{F56A1AD9-9BBB-4779-B6FD-EFAB788F40DA}">
      <dgm:prSet/>
      <dgm:spPr/>
      <dgm:t>
        <a:bodyPr/>
        <a:lstStyle/>
        <a:p>
          <a:endParaRPr lang="en-US"/>
        </a:p>
      </dgm:t>
    </dgm:pt>
    <dgm:pt modelId="{1DC3EEB5-E9A0-433E-9760-F2B0CB5EEE60}" type="sibTrans" cxnId="{F56A1AD9-9BBB-4779-B6FD-EFAB788F40DA}">
      <dgm:prSet phldrT="01"/>
      <dgm:spPr/>
      <dgm:t>
        <a:bodyPr/>
        <a:lstStyle/>
        <a:p>
          <a:r>
            <a:rPr lang="en-US"/>
            <a:t>01</a:t>
          </a:r>
        </a:p>
      </dgm:t>
    </dgm:pt>
    <dgm:pt modelId="{93949858-C681-4E20-A6A9-9B7DFEE4CE87}">
      <dgm:prSet/>
      <dgm:spPr/>
      <dgm:t>
        <a:bodyPr/>
        <a:lstStyle/>
        <a:p>
          <a:r>
            <a:rPr lang="en-US" b="0" i="0" dirty="0"/>
            <a:t>The results/outcomes are the changes in the capacities and the conditions of development that will allow reaching the expected goal/ impact. They are the results achieved in a short–medium term as a result of a set of activities developed in a strategic and oriented manner.</a:t>
          </a:r>
          <a:endParaRPr lang="en-US" dirty="0"/>
        </a:p>
      </dgm:t>
    </dgm:pt>
    <dgm:pt modelId="{EC7F80F2-7BDD-4CD4-92CE-1B2611A54BDB}" type="parTrans" cxnId="{1E99DD43-D58D-451B-B294-60B0FB8FA428}">
      <dgm:prSet/>
      <dgm:spPr/>
      <dgm:t>
        <a:bodyPr/>
        <a:lstStyle/>
        <a:p>
          <a:endParaRPr lang="en-US"/>
        </a:p>
      </dgm:t>
    </dgm:pt>
    <dgm:pt modelId="{8910F8FA-84E2-4978-8CB5-CF443B43FF38}" type="sibTrans" cxnId="{1E99DD43-D58D-451B-B294-60B0FB8FA428}">
      <dgm:prSet phldrT="02"/>
      <dgm:spPr/>
      <dgm:t>
        <a:bodyPr/>
        <a:lstStyle/>
        <a:p>
          <a:r>
            <a:rPr lang="en-US"/>
            <a:t>02</a:t>
          </a:r>
        </a:p>
      </dgm:t>
    </dgm:pt>
    <dgm:pt modelId="{EF5445A5-5766-45E9-AD68-943A8893E30D}">
      <dgm:prSet/>
      <dgm:spPr/>
      <dgm:t>
        <a:bodyPr/>
        <a:lstStyle/>
        <a:p>
          <a:r>
            <a:rPr lang="en-US" b="0" i="0" dirty="0"/>
            <a:t>The impacts are changes in the long term in the groups or communities attributed to the work carried out by the social enterprise as part of its social mission.</a:t>
          </a:r>
          <a:endParaRPr lang="en-US" dirty="0"/>
        </a:p>
      </dgm:t>
    </dgm:pt>
    <dgm:pt modelId="{FF6362A9-46FD-49A2-B5B2-A36EB0F7D624}" type="parTrans" cxnId="{A6E8236A-0E0B-4FA3-BAE7-E87330B3B5C9}">
      <dgm:prSet/>
      <dgm:spPr/>
      <dgm:t>
        <a:bodyPr/>
        <a:lstStyle/>
        <a:p>
          <a:endParaRPr lang="en-US"/>
        </a:p>
      </dgm:t>
    </dgm:pt>
    <dgm:pt modelId="{38BC227B-D395-46C8-AAC1-322551989759}" type="sibTrans" cxnId="{A6E8236A-0E0B-4FA3-BAE7-E87330B3B5C9}">
      <dgm:prSet phldrT="03"/>
      <dgm:spPr/>
      <dgm:t>
        <a:bodyPr/>
        <a:lstStyle/>
        <a:p>
          <a:r>
            <a:rPr lang="en-US"/>
            <a:t>03</a:t>
          </a:r>
        </a:p>
      </dgm:t>
    </dgm:pt>
    <dgm:pt modelId="{1ED021BC-175B-EB40-BB52-1307089F0481}" type="pres">
      <dgm:prSet presAssocID="{3BEEED76-052F-4CDC-8950-C771A4F5DE24}" presName="Name0" presStyleCnt="0">
        <dgm:presLayoutVars>
          <dgm:animLvl val="lvl"/>
          <dgm:resizeHandles val="exact"/>
        </dgm:presLayoutVars>
      </dgm:prSet>
      <dgm:spPr/>
    </dgm:pt>
    <dgm:pt modelId="{C7779187-6CCD-A942-A66F-4A38ED5DA024}" type="pres">
      <dgm:prSet presAssocID="{50419F50-F342-4468-962E-CB6E3EF245AE}" presName="compositeNode" presStyleCnt="0">
        <dgm:presLayoutVars>
          <dgm:bulletEnabled val="1"/>
        </dgm:presLayoutVars>
      </dgm:prSet>
      <dgm:spPr/>
    </dgm:pt>
    <dgm:pt modelId="{F2A526CE-E2FE-2548-9EEF-E836322EBC42}" type="pres">
      <dgm:prSet presAssocID="{50419F50-F342-4468-962E-CB6E3EF245AE}" presName="bgRect" presStyleLbl="alignNode1" presStyleIdx="0" presStyleCnt="3"/>
      <dgm:spPr/>
    </dgm:pt>
    <dgm:pt modelId="{089A8C90-26C3-D74B-A9FC-A6B5E0D9993B}" type="pres">
      <dgm:prSet presAssocID="{1DC3EEB5-E9A0-433E-9760-F2B0CB5EEE60}" presName="sibTransNodeRect" presStyleLbl="alignNode1" presStyleIdx="0" presStyleCnt="3">
        <dgm:presLayoutVars>
          <dgm:chMax val="0"/>
          <dgm:bulletEnabled val="1"/>
        </dgm:presLayoutVars>
      </dgm:prSet>
      <dgm:spPr/>
    </dgm:pt>
    <dgm:pt modelId="{F90F8633-A539-0C4B-96E7-3ED82189C0A0}" type="pres">
      <dgm:prSet presAssocID="{50419F50-F342-4468-962E-CB6E3EF245AE}" presName="nodeRect" presStyleLbl="alignNode1" presStyleIdx="0" presStyleCnt="3">
        <dgm:presLayoutVars>
          <dgm:bulletEnabled val="1"/>
        </dgm:presLayoutVars>
      </dgm:prSet>
      <dgm:spPr/>
    </dgm:pt>
    <dgm:pt modelId="{02F4BA1B-07F2-0844-8A07-8031602B1825}" type="pres">
      <dgm:prSet presAssocID="{1DC3EEB5-E9A0-433E-9760-F2B0CB5EEE60}" presName="sibTrans" presStyleCnt="0"/>
      <dgm:spPr/>
    </dgm:pt>
    <dgm:pt modelId="{7B69C533-06C7-FD48-8F6F-D69F58E4BE82}" type="pres">
      <dgm:prSet presAssocID="{93949858-C681-4E20-A6A9-9B7DFEE4CE87}" presName="compositeNode" presStyleCnt="0">
        <dgm:presLayoutVars>
          <dgm:bulletEnabled val="1"/>
        </dgm:presLayoutVars>
      </dgm:prSet>
      <dgm:spPr/>
    </dgm:pt>
    <dgm:pt modelId="{C410C64F-FB76-F543-8EDE-D62ADA792F7B}" type="pres">
      <dgm:prSet presAssocID="{93949858-C681-4E20-A6A9-9B7DFEE4CE87}" presName="bgRect" presStyleLbl="alignNode1" presStyleIdx="1" presStyleCnt="3" custScaleY="214680"/>
      <dgm:spPr/>
    </dgm:pt>
    <dgm:pt modelId="{37E8F055-E9AB-D345-B7C1-49E9C650168E}" type="pres">
      <dgm:prSet presAssocID="{8910F8FA-84E2-4978-8CB5-CF443B43FF38}" presName="sibTransNodeRect" presStyleLbl="alignNode1" presStyleIdx="1" presStyleCnt="3">
        <dgm:presLayoutVars>
          <dgm:chMax val="0"/>
          <dgm:bulletEnabled val="1"/>
        </dgm:presLayoutVars>
      </dgm:prSet>
      <dgm:spPr/>
    </dgm:pt>
    <dgm:pt modelId="{6DA1A234-0016-B54E-8DB8-EFEF39B4416D}" type="pres">
      <dgm:prSet presAssocID="{93949858-C681-4E20-A6A9-9B7DFEE4CE87}" presName="nodeRect" presStyleLbl="alignNode1" presStyleIdx="1" presStyleCnt="3">
        <dgm:presLayoutVars>
          <dgm:bulletEnabled val="1"/>
        </dgm:presLayoutVars>
      </dgm:prSet>
      <dgm:spPr/>
    </dgm:pt>
    <dgm:pt modelId="{81DFAFFE-184F-D146-A85D-4175AFC7AC79}" type="pres">
      <dgm:prSet presAssocID="{8910F8FA-84E2-4978-8CB5-CF443B43FF38}" presName="sibTrans" presStyleCnt="0"/>
      <dgm:spPr/>
    </dgm:pt>
    <dgm:pt modelId="{385D689B-C3CA-144D-8940-B782316D42AF}" type="pres">
      <dgm:prSet presAssocID="{EF5445A5-5766-45E9-AD68-943A8893E30D}" presName="compositeNode" presStyleCnt="0">
        <dgm:presLayoutVars>
          <dgm:bulletEnabled val="1"/>
        </dgm:presLayoutVars>
      </dgm:prSet>
      <dgm:spPr/>
    </dgm:pt>
    <dgm:pt modelId="{F239961C-4449-3942-AA68-B8F57C0FA3AF}" type="pres">
      <dgm:prSet presAssocID="{EF5445A5-5766-45E9-AD68-943A8893E30D}" presName="bgRect" presStyleLbl="alignNode1" presStyleIdx="2" presStyleCnt="3" custScaleY="154736"/>
      <dgm:spPr/>
    </dgm:pt>
    <dgm:pt modelId="{37E8E30B-FCF6-6140-B05F-1AFF8E86A68F}" type="pres">
      <dgm:prSet presAssocID="{38BC227B-D395-46C8-AAC1-322551989759}" presName="sibTransNodeRect" presStyleLbl="alignNode1" presStyleIdx="2" presStyleCnt="3">
        <dgm:presLayoutVars>
          <dgm:chMax val="0"/>
          <dgm:bulletEnabled val="1"/>
        </dgm:presLayoutVars>
      </dgm:prSet>
      <dgm:spPr/>
    </dgm:pt>
    <dgm:pt modelId="{2C6CB691-C754-B54D-9549-51EB6FFBFF2C}" type="pres">
      <dgm:prSet presAssocID="{EF5445A5-5766-45E9-AD68-943A8893E30D}" presName="nodeRect" presStyleLbl="alignNode1" presStyleIdx="2" presStyleCnt="3">
        <dgm:presLayoutVars>
          <dgm:bulletEnabled val="1"/>
        </dgm:presLayoutVars>
      </dgm:prSet>
      <dgm:spPr/>
    </dgm:pt>
  </dgm:ptLst>
  <dgm:cxnLst>
    <dgm:cxn modelId="{5D8CD537-481A-3747-A7EA-689602B2828D}" type="presOf" srcId="{EF5445A5-5766-45E9-AD68-943A8893E30D}" destId="{F239961C-4449-3942-AA68-B8F57C0FA3AF}" srcOrd="0" destOrd="0" presId="urn:microsoft.com/office/officeart/2016/7/layout/LinearBlockProcessNumbered"/>
    <dgm:cxn modelId="{64CEFA42-1468-F749-989A-03727EC2BA14}" type="presOf" srcId="{8910F8FA-84E2-4978-8CB5-CF443B43FF38}" destId="{37E8F055-E9AB-D345-B7C1-49E9C650168E}" srcOrd="0" destOrd="0" presId="urn:microsoft.com/office/officeart/2016/7/layout/LinearBlockProcessNumbered"/>
    <dgm:cxn modelId="{1E99DD43-D58D-451B-B294-60B0FB8FA428}" srcId="{3BEEED76-052F-4CDC-8950-C771A4F5DE24}" destId="{93949858-C681-4E20-A6A9-9B7DFEE4CE87}" srcOrd="1" destOrd="0" parTransId="{EC7F80F2-7BDD-4CD4-92CE-1B2611A54BDB}" sibTransId="{8910F8FA-84E2-4978-8CB5-CF443B43FF38}"/>
    <dgm:cxn modelId="{6E7D865E-C17F-C242-99C3-61F9BA9D6884}" type="presOf" srcId="{93949858-C681-4E20-A6A9-9B7DFEE4CE87}" destId="{6DA1A234-0016-B54E-8DB8-EFEF39B4416D}" srcOrd="1" destOrd="0" presId="urn:microsoft.com/office/officeart/2016/7/layout/LinearBlockProcessNumbered"/>
    <dgm:cxn modelId="{A6E8236A-0E0B-4FA3-BAE7-E87330B3B5C9}" srcId="{3BEEED76-052F-4CDC-8950-C771A4F5DE24}" destId="{EF5445A5-5766-45E9-AD68-943A8893E30D}" srcOrd="2" destOrd="0" parTransId="{FF6362A9-46FD-49A2-B5B2-A36EB0F7D624}" sibTransId="{38BC227B-D395-46C8-AAC1-322551989759}"/>
    <dgm:cxn modelId="{801A3A6E-6435-BA4A-AA47-BEC88B269CD8}" type="presOf" srcId="{50419F50-F342-4468-962E-CB6E3EF245AE}" destId="{F90F8633-A539-0C4B-96E7-3ED82189C0A0}" srcOrd="1" destOrd="0" presId="urn:microsoft.com/office/officeart/2016/7/layout/LinearBlockProcessNumbered"/>
    <dgm:cxn modelId="{46B59899-EB8F-4041-98F7-0CCCA01436ED}" type="presOf" srcId="{50419F50-F342-4468-962E-CB6E3EF245AE}" destId="{F2A526CE-E2FE-2548-9EEF-E836322EBC42}" srcOrd="0" destOrd="0" presId="urn:microsoft.com/office/officeart/2016/7/layout/LinearBlockProcessNumbered"/>
    <dgm:cxn modelId="{4E1F67B1-4DE6-5942-8FD8-EB382C4CC56B}" type="presOf" srcId="{1DC3EEB5-E9A0-433E-9760-F2B0CB5EEE60}" destId="{089A8C90-26C3-D74B-A9FC-A6B5E0D9993B}" srcOrd="0" destOrd="0" presId="urn:microsoft.com/office/officeart/2016/7/layout/LinearBlockProcessNumbered"/>
    <dgm:cxn modelId="{EAF29CC3-1E32-C649-9A64-42D15CCD5235}" type="presOf" srcId="{3BEEED76-052F-4CDC-8950-C771A4F5DE24}" destId="{1ED021BC-175B-EB40-BB52-1307089F0481}" srcOrd="0" destOrd="0" presId="urn:microsoft.com/office/officeart/2016/7/layout/LinearBlockProcessNumbered"/>
    <dgm:cxn modelId="{4E4B70C6-A40C-8145-AA06-EDAA5DDFB6DF}" type="presOf" srcId="{93949858-C681-4E20-A6A9-9B7DFEE4CE87}" destId="{C410C64F-FB76-F543-8EDE-D62ADA792F7B}" srcOrd="0" destOrd="0" presId="urn:microsoft.com/office/officeart/2016/7/layout/LinearBlockProcessNumbered"/>
    <dgm:cxn modelId="{F56A1AD9-9BBB-4779-B6FD-EFAB788F40DA}" srcId="{3BEEED76-052F-4CDC-8950-C771A4F5DE24}" destId="{50419F50-F342-4468-962E-CB6E3EF245AE}" srcOrd="0" destOrd="0" parTransId="{C4AC7562-3949-4FEF-94D3-8D06B8B83BAE}" sibTransId="{1DC3EEB5-E9A0-433E-9760-F2B0CB5EEE60}"/>
    <dgm:cxn modelId="{4B4B41ED-0BF7-614D-9B85-D7664008672E}" type="presOf" srcId="{EF5445A5-5766-45E9-AD68-943A8893E30D}" destId="{2C6CB691-C754-B54D-9549-51EB6FFBFF2C}" srcOrd="1" destOrd="0" presId="urn:microsoft.com/office/officeart/2016/7/layout/LinearBlockProcessNumbered"/>
    <dgm:cxn modelId="{6BBDAFFB-5DA9-5847-ABEE-B60FD36610BB}" type="presOf" srcId="{38BC227B-D395-46C8-AAC1-322551989759}" destId="{37E8E30B-FCF6-6140-B05F-1AFF8E86A68F}" srcOrd="0" destOrd="0" presId="urn:microsoft.com/office/officeart/2016/7/layout/LinearBlockProcessNumbered"/>
    <dgm:cxn modelId="{AAEEE0B2-D1E0-594C-891D-7AE56C383EF8}" type="presParOf" srcId="{1ED021BC-175B-EB40-BB52-1307089F0481}" destId="{C7779187-6CCD-A942-A66F-4A38ED5DA024}" srcOrd="0" destOrd="0" presId="urn:microsoft.com/office/officeart/2016/7/layout/LinearBlockProcessNumbered"/>
    <dgm:cxn modelId="{A3076232-FD89-DE47-95F2-80051FC2FD13}" type="presParOf" srcId="{C7779187-6CCD-A942-A66F-4A38ED5DA024}" destId="{F2A526CE-E2FE-2548-9EEF-E836322EBC42}" srcOrd="0" destOrd="0" presId="urn:microsoft.com/office/officeart/2016/7/layout/LinearBlockProcessNumbered"/>
    <dgm:cxn modelId="{A91B7DCC-34EA-D841-833C-793D7447527B}" type="presParOf" srcId="{C7779187-6CCD-A942-A66F-4A38ED5DA024}" destId="{089A8C90-26C3-D74B-A9FC-A6B5E0D9993B}" srcOrd="1" destOrd="0" presId="urn:microsoft.com/office/officeart/2016/7/layout/LinearBlockProcessNumbered"/>
    <dgm:cxn modelId="{D747F274-8D4C-CC40-B09F-3DC1F741055E}" type="presParOf" srcId="{C7779187-6CCD-A942-A66F-4A38ED5DA024}" destId="{F90F8633-A539-0C4B-96E7-3ED82189C0A0}" srcOrd="2" destOrd="0" presId="urn:microsoft.com/office/officeart/2016/7/layout/LinearBlockProcessNumbered"/>
    <dgm:cxn modelId="{5FA7B023-AB8C-F843-9E7D-584F7AC3BBE6}" type="presParOf" srcId="{1ED021BC-175B-EB40-BB52-1307089F0481}" destId="{02F4BA1B-07F2-0844-8A07-8031602B1825}" srcOrd="1" destOrd="0" presId="urn:microsoft.com/office/officeart/2016/7/layout/LinearBlockProcessNumbered"/>
    <dgm:cxn modelId="{26BFCB04-7C23-A94A-A152-1BA6F4579CE2}" type="presParOf" srcId="{1ED021BC-175B-EB40-BB52-1307089F0481}" destId="{7B69C533-06C7-FD48-8F6F-D69F58E4BE82}" srcOrd="2" destOrd="0" presId="urn:microsoft.com/office/officeart/2016/7/layout/LinearBlockProcessNumbered"/>
    <dgm:cxn modelId="{D88667D3-5B02-EF4D-853F-F807C5646DC8}" type="presParOf" srcId="{7B69C533-06C7-FD48-8F6F-D69F58E4BE82}" destId="{C410C64F-FB76-F543-8EDE-D62ADA792F7B}" srcOrd="0" destOrd="0" presId="urn:microsoft.com/office/officeart/2016/7/layout/LinearBlockProcessNumbered"/>
    <dgm:cxn modelId="{44985AFA-F0FD-624D-BE04-12893096B9BC}" type="presParOf" srcId="{7B69C533-06C7-FD48-8F6F-D69F58E4BE82}" destId="{37E8F055-E9AB-D345-B7C1-49E9C650168E}" srcOrd="1" destOrd="0" presId="urn:microsoft.com/office/officeart/2016/7/layout/LinearBlockProcessNumbered"/>
    <dgm:cxn modelId="{CF96B52E-FA2D-3F43-82F4-29912EE2DDAF}" type="presParOf" srcId="{7B69C533-06C7-FD48-8F6F-D69F58E4BE82}" destId="{6DA1A234-0016-B54E-8DB8-EFEF39B4416D}" srcOrd="2" destOrd="0" presId="urn:microsoft.com/office/officeart/2016/7/layout/LinearBlockProcessNumbered"/>
    <dgm:cxn modelId="{B39F8ABE-94D3-934F-B732-FD49BEA69B8A}" type="presParOf" srcId="{1ED021BC-175B-EB40-BB52-1307089F0481}" destId="{81DFAFFE-184F-D146-A85D-4175AFC7AC79}" srcOrd="3" destOrd="0" presId="urn:microsoft.com/office/officeart/2016/7/layout/LinearBlockProcessNumbered"/>
    <dgm:cxn modelId="{3CBCE35F-92E3-B047-A931-7C9C589B4D91}" type="presParOf" srcId="{1ED021BC-175B-EB40-BB52-1307089F0481}" destId="{385D689B-C3CA-144D-8940-B782316D42AF}" srcOrd="4" destOrd="0" presId="urn:microsoft.com/office/officeart/2016/7/layout/LinearBlockProcessNumbered"/>
    <dgm:cxn modelId="{47CB0231-96F4-C14E-B5B0-A10EC081A173}" type="presParOf" srcId="{385D689B-C3CA-144D-8940-B782316D42AF}" destId="{F239961C-4449-3942-AA68-B8F57C0FA3AF}" srcOrd="0" destOrd="0" presId="urn:microsoft.com/office/officeart/2016/7/layout/LinearBlockProcessNumbered"/>
    <dgm:cxn modelId="{00D679EA-1EE8-BD46-AB81-7049EB5C41B4}" type="presParOf" srcId="{385D689B-C3CA-144D-8940-B782316D42AF}" destId="{37E8E30B-FCF6-6140-B05F-1AFF8E86A68F}" srcOrd="1" destOrd="0" presId="urn:microsoft.com/office/officeart/2016/7/layout/LinearBlockProcessNumbered"/>
    <dgm:cxn modelId="{C2960542-C46C-3D4C-BD1E-5CF2E98E7FA1}" type="presParOf" srcId="{385D689B-C3CA-144D-8940-B782316D42AF}" destId="{2C6CB691-C754-B54D-9549-51EB6FFBFF2C}"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6B7E8A-35EE-47FB-B972-873BFC4A9D8C}" type="doc">
      <dgm:prSet loTypeId="urn:microsoft.com/office/officeart/2008/layout/LinedList" loCatId="list" qsTypeId="urn:microsoft.com/office/officeart/2005/8/quickstyle/simple4" qsCatId="simple" csTypeId="urn:microsoft.com/office/officeart/2005/8/colors/colorful2" csCatId="colorful" phldr="1"/>
      <dgm:spPr/>
      <dgm:t>
        <a:bodyPr/>
        <a:lstStyle/>
        <a:p>
          <a:endParaRPr lang="en-US"/>
        </a:p>
      </dgm:t>
    </dgm:pt>
    <dgm:pt modelId="{7BE88ED3-BD36-42D2-A954-EA0DA3103DD5}">
      <dgm:prSet/>
      <dgm:spPr/>
      <dgm:t>
        <a:bodyPr/>
        <a:lstStyle/>
        <a:p>
          <a:r>
            <a:rPr lang="en-US" b="0" i="0" dirty="0"/>
            <a:t>One of the main challenges facing a social innovation project is to show the impact it is having and how it is positively transforming society.</a:t>
          </a:r>
          <a:endParaRPr lang="en-US" dirty="0"/>
        </a:p>
      </dgm:t>
    </dgm:pt>
    <dgm:pt modelId="{87D93D4E-F7A0-43C3-BAA7-A12DC00138A2}" type="parTrans" cxnId="{E279A93A-15FF-4DAE-92EF-9AA632BF56FF}">
      <dgm:prSet/>
      <dgm:spPr/>
      <dgm:t>
        <a:bodyPr/>
        <a:lstStyle/>
        <a:p>
          <a:endParaRPr lang="en-US"/>
        </a:p>
      </dgm:t>
    </dgm:pt>
    <dgm:pt modelId="{A1E509E5-5748-4A9D-93D1-3D6C5A2C3F1B}" type="sibTrans" cxnId="{E279A93A-15FF-4DAE-92EF-9AA632BF56FF}">
      <dgm:prSet/>
      <dgm:spPr/>
      <dgm:t>
        <a:bodyPr/>
        <a:lstStyle/>
        <a:p>
          <a:endParaRPr lang="en-US"/>
        </a:p>
      </dgm:t>
    </dgm:pt>
    <dgm:pt modelId="{1E973055-5963-48AF-A784-CE734E75B3F9}">
      <dgm:prSet/>
      <dgm:spPr/>
      <dgm:t>
        <a:bodyPr/>
        <a:lstStyle/>
        <a:p>
          <a:r>
            <a:rPr lang="en-US" b="0" i="0"/>
            <a:t>In the case of social innovations, this impact is the attention and fulfillment of its social mission or the generation of its social value.</a:t>
          </a:r>
          <a:endParaRPr lang="en-US"/>
        </a:p>
      </dgm:t>
    </dgm:pt>
    <dgm:pt modelId="{A58DC7F7-55CC-4233-8212-09C6BD371C17}" type="parTrans" cxnId="{0CEC81A0-E2D4-4D35-AA3B-3C9A82003178}">
      <dgm:prSet/>
      <dgm:spPr/>
      <dgm:t>
        <a:bodyPr/>
        <a:lstStyle/>
        <a:p>
          <a:endParaRPr lang="en-US"/>
        </a:p>
      </dgm:t>
    </dgm:pt>
    <dgm:pt modelId="{593D59B4-2792-40EF-84DE-AFF497EEAAF2}" type="sibTrans" cxnId="{0CEC81A0-E2D4-4D35-AA3B-3C9A82003178}">
      <dgm:prSet/>
      <dgm:spPr/>
      <dgm:t>
        <a:bodyPr/>
        <a:lstStyle/>
        <a:p>
          <a:endParaRPr lang="en-US"/>
        </a:p>
      </dgm:t>
    </dgm:pt>
    <dgm:pt modelId="{5A97C183-3517-48E3-A26F-D60C7C8E4EB7}">
      <dgm:prSet/>
      <dgm:spPr/>
      <dgm:t>
        <a:bodyPr/>
        <a:lstStyle/>
        <a:p>
          <a:r>
            <a:rPr lang="en-US" b="0" i="0" dirty="0"/>
            <a:t>The assessment and monitoring of social impact is a crucial element for social innovations because it shows how and to what extent the innovations are fulfilling the social mission. </a:t>
          </a:r>
          <a:endParaRPr lang="en-US" dirty="0"/>
        </a:p>
      </dgm:t>
    </dgm:pt>
    <dgm:pt modelId="{D02BA676-3DB2-47FF-A9F2-10F4D48BC8ED}" type="parTrans" cxnId="{33DF1514-27C0-48D1-86F4-DACD3B02966B}">
      <dgm:prSet/>
      <dgm:spPr/>
      <dgm:t>
        <a:bodyPr/>
        <a:lstStyle/>
        <a:p>
          <a:endParaRPr lang="en-US"/>
        </a:p>
      </dgm:t>
    </dgm:pt>
    <dgm:pt modelId="{E4D70A42-5367-4F6F-882A-9A2D0245CF20}" type="sibTrans" cxnId="{33DF1514-27C0-48D1-86F4-DACD3B02966B}">
      <dgm:prSet/>
      <dgm:spPr/>
      <dgm:t>
        <a:bodyPr/>
        <a:lstStyle/>
        <a:p>
          <a:endParaRPr lang="en-US"/>
        </a:p>
      </dgm:t>
    </dgm:pt>
    <dgm:pt modelId="{698AFA5C-E0AF-4B3C-AC09-9E5EDF179EA3}">
      <dgm:prSet/>
      <dgm:spPr/>
      <dgm:t>
        <a:bodyPr/>
        <a:lstStyle/>
        <a:p>
          <a:r>
            <a:rPr lang="en-US" b="0" i="0"/>
            <a:t>This type of evaluation covers a vast range of activities and applies to the entire life cycle of social innovation, adapting the several concerns and social issues in different points of the intervention.</a:t>
          </a:r>
          <a:endParaRPr lang="en-US"/>
        </a:p>
      </dgm:t>
    </dgm:pt>
    <dgm:pt modelId="{9CCFC44D-4A9D-4DA9-AAC0-45069611675C}" type="parTrans" cxnId="{B7BBDFE1-F4AD-4DDB-B411-7DACBF37FCB7}">
      <dgm:prSet/>
      <dgm:spPr/>
      <dgm:t>
        <a:bodyPr/>
        <a:lstStyle/>
        <a:p>
          <a:endParaRPr lang="en-US"/>
        </a:p>
      </dgm:t>
    </dgm:pt>
    <dgm:pt modelId="{B38F8610-901D-4B49-93A7-37BD11DD2C82}" type="sibTrans" cxnId="{B7BBDFE1-F4AD-4DDB-B411-7DACBF37FCB7}">
      <dgm:prSet/>
      <dgm:spPr/>
      <dgm:t>
        <a:bodyPr/>
        <a:lstStyle/>
        <a:p>
          <a:endParaRPr lang="en-US"/>
        </a:p>
      </dgm:t>
    </dgm:pt>
    <dgm:pt modelId="{F97A3646-BA65-2B4C-9A13-C99781FD59AD}" type="pres">
      <dgm:prSet presAssocID="{8A6B7E8A-35EE-47FB-B972-873BFC4A9D8C}" presName="vert0" presStyleCnt="0">
        <dgm:presLayoutVars>
          <dgm:dir/>
          <dgm:animOne val="branch"/>
          <dgm:animLvl val="lvl"/>
        </dgm:presLayoutVars>
      </dgm:prSet>
      <dgm:spPr/>
    </dgm:pt>
    <dgm:pt modelId="{74CDBB47-8A28-9344-8592-19FB32634063}" type="pres">
      <dgm:prSet presAssocID="{7BE88ED3-BD36-42D2-A954-EA0DA3103DD5}" presName="thickLine" presStyleLbl="alignNode1" presStyleIdx="0" presStyleCnt="4"/>
      <dgm:spPr/>
    </dgm:pt>
    <dgm:pt modelId="{A6BD2FA7-18FB-244A-91E5-F479462FE3C9}" type="pres">
      <dgm:prSet presAssocID="{7BE88ED3-BD36-42D2-A954-EA0DA3103DD5}" presName="horz1" presStyleCnt="0"/>
      <dgm:spPr/>
    </dgm:pt>
    <dgm:pt modelId="{4BF00151-2ED4-1547-AC0D-04F454E80DD4}" type="pres">
      <dgm:prSet presAssocID="{7BE88ED3-BD36-42D2-A954-EA0DA3103DD5}" presName="tx1" presStyleLbl="revTx" presStyleIdx="0" presStyleCnt="4"/>
      <dgm:spPr/>
    </dgm:pt>
    <dgm:pt modelId="{70AF28D1-708C-F949-A7D9-E3445CCA0387}" type="pres">
      <dgm:prSet presAssocID="{7BE88ED3-BD36-42D2-A954-EA0DA3103DD5}" presName="vert1" presStyleCnt="0"/>
      <dgm:spPr/>
    </dgm:pt>
    <dgm:pt modelId="{D0C893BE-BD7F-0A46-8D67-CCB1318F9E45}" type="pres">
      <dgm:prSet presAssocID="{1E973055-5963-48AF-A784-CE734E75B3F9}" presName="thickLine" presStyleLbl="alignNode1" presStyleIdx="1" presStyleCnt="4"/>
      <dgm:spPr/>
    </dgm:pt>
    <dgm:pt modelId="{569584ED-1F7B-F14D-A183-285EEEB32BA3}" type="pres">
      <dgm:prSet presAssocID="{1E973055-5963-48AF-A784-CE734E75B3F9}" presName="horz1" presStyleCnt="0"/>
      <dgm:spPr/>
    </dgm:pt>
    <dgm:pt modelId="{948325EF-E594-FE41-9439-6F6154942235}" type="pres">
      <dgm:prSet presAssocID="{1E973055-5963-48AF-A784-CE734E75B3F9}" presName="tx1" presStyleLbl="revTx" presStyleIdx="1" presStyleCnt="4"/>
      <dgm:spPr/>
    </dgm:pt>
    <dgm:pt modelId="{5D64CF31-AB6E-1942-A12B-72E0D9A0CB51}" type="pres">
      <dgm:prSet presAssocID="{1E973055-5963-48AF-A784-CE734E75B3F9}" presName="vert1" presStyleCnt="0"/>
      <dgm:spPr/>
    </dgm:pt>
    <dgm:pt modelId="{95346FAD-954B-5C47-BFF9-E3AFC14006D2}" type="pres">
      <dgm:prSet presAssocID="{5A97C183-3517-48E3-A26F-D60C7C8E4EB7}" presName="thickLine" presStyleLbl="alignNode1" presStyleIdx="2" presStyleCnt="4"/>
      <dgm:spPr/>
    </dgm:pt>
    <dgm:pt modelId="{D2B9ED2A-4D39-0549-ABBA-59E9EF337FDC}" type="pres">
      <dgm:prSet presAssocID="{5A97C183-3517-48E3-A26F-D60C7C8E4EB7}" presName="horz1" presStyleCnt="0"/>
      <dgm:spPr/>
    </dgm:pt>
    <dgm:pt modelId="{BFA610DB-CB94-4543-96E4-550CD6D80987}" type="pres">
      <dgm:prSet presAssocID="{5A97C183-3517-48E3-A26F-D60C7C8E4EB7}" presName="tx1" presStyleLbl="revTx" presStyleIdx="2" presStyleCnt="4"/>
      <dgm:spPr/>
    </dgm:pt>
    <dgm:pt modelId="{02C38C57-2315-6347-91F1-80F5B542306A}" type="pres">
      <dgm:prSet presAssocID="{5A97C183-3517-48E3-A26F-D60C7C8E4EB7}" presName="vert1" presStyleCnt="0"/>
      <dgm:spPr/>
    </dgm:pt>
    <dgm:pt modelId="{AF96F589-26BC-324E-A9E3-F6B16BC8B87E}" type="pres">
      <dgm:prSet presAssocID="{698AFA5C-E0AF-4B3C-AC09-9E5EDF179EA3}" presName="thickLine" presStyleLbl="alignNode1" presStyleIdx="3" presStyleCnt="4"/>
      <dgm:spPr/>
    </dgm:pt>
    <dgm:pt modelId="{A1495E97-15D5-7042-B28E-D86F2A0447B6}" type="pres">
      <dgm:prSet presAssocID="{698AFA5C-E0AF-4B3C-AC09-9E5EDF179EA3}" presName="horz1" presStyleCnt="0"/>
      <dgm:spPr/>
    </dgm:pt>
    <dgm:pt modelId="{340146E0-9F70-364D-868F-374054253D47}" type="pres">
      <dgm:prSet presAssocID="{698AFA5C-E0AF-4B3C-AC09-9E5EDF179EA3}" presName="tx1" presStyleLbl="revTx" presStyleIdx="3" presStyleCnt="4"/>
      <dgm:spPr/>
    </dgm:pt>
    <dgm:pt modelId="{02669EC2-ADE8-7849-82E6-DB4FC2484AB9}" type="pres">
      <dgm:prSet presAssocID="{698AFA5C-E0AF-4B3C-AC09-9E5EDF179EA3}" presName="vert1" presStyleCnt="0"/>
      <dgm:spPr/>
    </dgm:pt>
  </dgm:ptLst>
  <dgm:cxnLst>
    <dgm:cxn modelId="{33DF1514-27C0-48D1-86F4-DACD3B02966B}" srcId="{8A6B7E8A-35EE-47FB-B972-873BFC4A9D8C}" destId="{5A97C183-3517-48E3-A26F-D60C7C8E4EB7}" srcOrd="2" destOrd="0" parTransId="{D02BA676-3DB2-47FF-A9F2-10F4D48BC8ED}" sibTransId="{E4D70A42-5367-4F6F-882A-9A2D0245CF20}"/>
    <dgm:cxn modelId="{E279A93A-15FF-4DAE-92EF-9AA632BF56FF}" srcId="{8A6B7E8A-35EE-47FB-B972-873BFC4A9D8C}" destId="{7BE88ED3-BD36-42D2-A954-EA0DA3103DD5}" srcOrd="0" destOrd="0" parTransId="{87D93D4E-F7A0-43C3-BAA7-A12DC00138A2}" sibTransId="{A1E509E5-5748-4A9D-93D1-3D6C5A2C3F1B}"/>
    <dgm:cxn modelId="{B81FF446-12B2-2B4A-9FC7-2823B7B3FF28}" type="presOf" srcId="{5A97C183-3517-48E3-A26F-D60C7C8E4EB7}" destId="{BFA610DB-CB94-4543-96E4-550CD6D80987}" srcOrd="0" destOrd="0" presId="urn:microsoft.com/office/officeart/2008/layout/LinedList"/>
    <dgm:cxn modelId="{974E1E90-6276-9B49-BDDE-35AA8AB38071}" type="presOf" srcId="{698AFA5C-E0AF-4B3C-AC09-9E5EDF179EA3}" destId="{340146E0-9F70-364D-868F-374054253D47}" srcOrd="0" destOrd="0" presId="urn:microsoft.com/office/officeart/2008/layout/LinedList"/>
    <dgm:cxn modelId="{0CEC81A0-E2D4-4D35-AA3B-3C9A82003178}" srcId="{8A6B7E8A-35EE-47FB-B972-873BFC4A9D8C}" destId="{1E973055-5963-48AF-A784-CE734E75B3F9}" srcOrd="1" destOrd="0" parTransId="{A58DC7F7-55CC-4233-8212-09C6BD371C17}" sibTransId="{593D59B4-2792-40EF-84DE-AFF497EEAAF2}"/>
    <dgm:cxn modelId="{563ADEDF-A299-904D-9596-682CF0646217}" type="presOf" srcId="{7BE88ED3-BD36-42D2-A954-EA0DA3103DD5}" destId="{4BF00151-2ED4-1547-AC0D-04F454E80DD4}" srcOrd="0" destOrd="0" presId="urn:microsoft.com/office/officeart/2008/layout/LinedList"/>
    <dgm:cxn modelId="{B7BBDFE1-F4AD-4DDB-B411-7DACBF37FCB7}" srcId="{8A6B7E8A-35EE-47FB-B972-873BFC4A9D8C}" destId="{698AFA5C-E0AF-4B3C-AC09-9E5EDF179EA3}" srcOrd="3" destOrd="0" parTransId="{9CCFC44D-4A9D-4DA9-AAC0-45069611675C}" sibTransId="{B38F8610-901D-4B49-93A7-37BD11DD2C82}"/>
    <dgm:cxn modelId="{4D30E0E4-38C4-2A47-9DAE-EA7E212D7304}" type="presOf" srcId="{8A6B7E8A-35EE-47FB-B972-873BFC4A9D8C}" destId="{F97A3646-BA65-2B4C-9A13-C99781FD59AD}" srcOrd="0" destOrd="0" presId="urn:microsoft.com/office/officeart/2008/layout/LinedList"/>
    <dgm:cxn modelId="{E90B03E9-3AFE-C542-A193-F0BBB22921D2}" type="presOf" srcId="{1E973055-5963-48AF-A784-CE734E75B3F9}" destId="{948325EF-E594-FE41-9439-6F6154942235}" srcOrd="0" destOrd="0" presId="urn:microsoft.com/office/officeart/2008/layout/LinedList"/>
    <dgm:cxn modelId="{26F08F6F-31A3-E949-BC29-4AEAB1D7A349}" type="presParOf" srcId="{F97A3646-BA65-2B4C-9A13-C99781FD59AD}" destId="{74CDBB47-8A28-9344-8592-19FB32634063}" srcOrd="0" destOrd="0" presId="urn:microsoft.com/office/officeart/2008/layout/LinedList"/>
    <dgm:cxn modelId="{63F3C71C-0324-CD4E-A8BF-2A371BC00912}" type="presParOf" srcId="{F97A3646-BA65-2B4C-9A13-C99781FD59AD}" destId="{A6BD2FA7-18FB-244A-91E5-F479462FE3C9}" srcOrd="1" destOrd="0" presId="urn:microsoft.com/office/officeart/2008/layout/LinedList"/>
    <dgm:cxn modelId="{9E282F3B-4369-EB4B-97F5-E927E44658D0}" type="presParOf" srcId="{A6BD2FA7-18FB-244A-91E5-F479462FE3C9}" destId="{4BF00151-2ED4-1547-AC0D-04F454E80DD4}" srcOrd="0" destOrd="0" presId="urn:microsoft.com/office/officeart/2008/layout/LinedList"/>
    <dgm:cxn modelId="{C1D20DB5-08CE-3340-9F73-42A618C4F42E}" type="presParOf" srcId="{A6BD2FA7-18FB-244A-91E5-F479462FE3C9}" destId="{70AF28D1-708C-F949-A7D9-E3445CCA0387}" srcOrd="1" destOrd="0" presId="urn:microsoft.com/office/officeart/2008/layout/LinedList"/>
    <dgm:cxn modelId="{E22E051F-F9F4-A04A-9BDA-AF0A142736E6}" type="presParOf" srcId="{F97A3646-BA65-2B4C-9A13-C99781FD59AD}" destId="{D0C893BE-BD7F-0A46-8D67-CCB1318F9E45}" srcOrd="2" destOrd="0" presId="urn:microsoft.com/office/officeart/2008/layout/LinedList"/>
    <dgm:cxn modelId="{13C62883-FD74-8943-9480-1BA2B75763A5}" type="presParOf" srcId="{F97A3646-BA65-2B4C-9A13-C99781FD59AD}" destId="{569584ED-1F7B-F14D-A183-285EEEB32BA3}" srcOrd="3" destOrd="0" presId="urn:microsoft.com/office/officeart/2008/layout/LinedList"/>
    <dgm:cxn modelId="{1E2506EB-28F1-AE48-A6DB-610B56380337}" type="presParOf" srcId="{569584ED-1F7B-F14D-A183-285EEEB32BA3}" destId="{948325EF-E594-FE41-9439-6F6154942235}" srcOrd="0" destOrd="0" presId="urn:microsoft.com/office/officeart/2008/layout/LinedList"/>
    <dgm:cxn modelId="{C9A8A123-5519-5D4B-A211-96853A0C70E7}" type="presParOf" srcId="{569584ED-1F7B-F14D-A183-285EEEB32BA3}" destId="{5D64CF31-AB6E-1942-A12B-72E0D9A0CB51}" srcOrd="1" destOrd="0" presId="urn:microsoft.com/office/officeart/2008/layout/LinedList"/>
    <dgm:cxn modelId="{3848E26B-AA2A-E44A-BC4F-A2D1DBB758FD}" type="presParOf" srcId="{F97A3646-BA65-2B4C-9A13-C99781FD59AD}" destId="{95346FAD-954B-5C47-BFF9-E3AFC14006D2}" srcOrd="4" destOrd="0" presId="urn:microsoft.com/office/officeart/2008/layout/LinedList"/>
    <dgm:cxn modelId="{ABE90BAC-A3EE-144B-BBD9-320D6C06A6EB}" type="presParOf" srcId="{F97A3646-BA65-2B4C-9A13-C99781FD59AD}" destId="{D2B9ED2A-4D39-0549-ABBA-59E9EF337FDC}" srcOrd="5" destOrd="0" presId="urn:microsoft.com/office/officeart/2008/layout/LinedList"/>
    <dgm:cxn modelId="{3556675C-6AB1-2D45-AB1E-52FFE790C523}" type="presParOf" srcId="{D2B9ED2A-4D39-0549-ABBA-59E9EF337FDC}" destId="{BFA610DB-CB94-4543-96E4-550CD6D80987}" srcOrd="0" destOrd="0" presId="urn:microsoft.com/office/officeart/2008/layout/LinedList"/>
    <dgm:cxn modelId="{43B2588A-634D-524B-978E-AB916E377B60}" type="presParOf" srcId="{D2B9ED2A-4D39-0549-ABBA-59E9EF337FDC}" destId="{02C38C57-2315-6347-91F1-80F5B542306A}" srcOrd="1" destOrd="0" presId="urn:microsoft.com/office/officeart/2008/layout/LinedList"/>
    <dgm:cxn modelId="{9EECF777-329B-E24C-8385-B3FA8F630DF8}" type="presParOf" srcId="{F97A3646-BA65-2B4C-9A13-C99781FD59AD}" destId="{AF96F589-26BC-324E-A9E3-F6B16BC8B87E}" srcOrd="6" destOrd="0" presId="urn:microsoft.com/office/officeart/2008/layout/LinedList"/>
    <dgm:cxn modelId="{62FA3798-7071-0C44-AA41-EDC0E50375CE}" type="presParOf" srcId="{F97A3646-BA65-2B4C-9A13-C99781FD59AD}" destId="{A1495E97-15D5-7042-B28E-D86F2A0447B6}" srcOrd="7" destOrd="0" presId="urn:microsoft.com/office/officeart/2008/layout/LinedList"/>
    <dgm:cxn modelId="{9DA1AA51-C106-0742-8A10-5E347F1BB420}" type="presParOf" srcId="{A1495E97-15D5-7042-B28E-D86F2A0447B6}" destId="{340146E0-9F70-364D-868F-374054253D47}" srcOrd="0" destOrd="0" presId="urn:microsoft.com/office/officeart/2008/layout/LinedList"/>
    <dgm:cxn modelId="{01653325-C9B9-6B45-8B37-E5BFFAA066A2}" type="presParOf" srcId="{A1495E97-15D5-7042-B28E-D86F2A0447B6}" destId="{02669EC2-ADE8-7849-82E6-DB4FC2484AB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142BD-D053-5D46-901A-05165F3E78CC}">
      <dsp:nvSpPr>
        <dsp:cNvPr id="0" name=""/>
        <dsp:cNvSpPr/>
      </dsp:nvSpPr>
      <dsp:spPr>
        <a:xfrm>
          <a:off x="0" y="370634"/>
          <a:ext cx="7615104" cy="5796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B09A6CB9-2D51-474C-9441-3B08D8E5944A}">
      <dsp:nvSpPr>
        <dsp:cNvPr id="0" name=""/>
        <dsp:cNvSpPr/>
      </dsp:nvSpPr>
      <dsp:spPr>
        <a:xfrm>
          <a:off x="380755" y="31154"/>
          <a:ext cx="5330572" cy="678960"/>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483" tIns="0" rIns="201483" bIns="0" numCol="1" spcCol="1270" anchor="ctr" anchorCtr="0">
          <a:noAutofit/>
        </a:bodyPr>
        <a:lstStyle/>
        <a:p>
          <a:pPr marL="0" lvl="0" indent="0" algn="l" defTabSz="1022350">
            <a:lnSpc>
              <a:spcPct val="90000"/>
            </a:lnSpc>
            <a:spcBef>
              <a:spcPct val="0"/>
            </a:spcBef>
            <a:spcAft>
              <a:spcPct val="35000"/>
            </a:spcAft>
            <a:buNone/>
          </a:pPr>
          <a:r>
            <a:rPr lang="en-GB" sz="2300" kern="1200" dirty="0"/>
            <a:t>Positive Impact</a:t>
          </a:r>
        </a:p>
      </dsp:txBody>
      <dsp:txXfrm>
        <a:off x="413899" y="64298"/>
        <a:ext cx="5264284" cy="612672"/>
      </dsp:txXfrm>
    </dsp:sp>
    <dsp:sp modelId="{C79F3C74-FD05-1040-A6F3-FBFCD1392492}">
      <dsp:nvSpPr>
        <dsp:cNvPr id="0" name=""/>
        <dsp:cNvSpPr/>
      </dsp:nvSpPr>
      <dsp:spPr>
        <a:xfrm>
          <a:off x="0" y="1413914"/>
          <a:ext cx="7615104" cy="5796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95A6FA4-9D9E-9444-B468-E33595620B7A}">
      <dsp:nvSpPr>
        <dsp:cNvPr id="0" name=""/>
        <dsp:cNvSpPr/>
      </dsp:nvSpPr>
      <dsp:spPr>
        <a:xfrm>
          <a:off x="380755" y="1074434"/>
          <a:ext cx="5330572" cy="678960"/>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483" tIns="0" rIns="201483" bIns="0" numCol="1" spcCol="1270" anchor="ctr" anchorCtr="0">
          <a:noAutofit/>
        </a:bodyPr>
        <a:lstStyle/>
        <a:p>
          <a:pPr marL="0" lvl="0" indent="0" algn="l" defTabSz="1022350">
            <a:lnSpc>
              <a:spcPct val="90000"/>
            </a:lnSpc>
            <a:spcBef>
              <a:spcPct val="0"/>
            </a:spcBef>
            <a:spcAft>
              <a:spcPct val="35000"/>
            </a:spcAft>
            <a:buNone/>
          </a:pPr>
          <a:r>
            <a:rPr lang="en-GB" sz="2300" kern="1200" dirty="0"/>
            <a:t>Negative Impact</a:t>
          </a:r>
        </a:p>
      </dsp:txBody>
      <dsp:txXfrm>
        <a:off x="413899" y="1107578"/>
        <a:ext cx="5264284" cy="612672"/>
      </dsp:txXfrm>
    </dsp:sp>
    <dsp:sp modelId="{9326CC16-9360-AF41-9964-40D99CD7409F}">
      <dsp:nvSpPr>
        <dsp:cNvPr id="0" name=""/>
        <dsp:cNvSpPr/>
      </dsp:nvSpPr>
      <dsp:spPr>
        <a:xfrm>
          <a:off x="0" y="2457194"/>
          <a:ext cx="7615104" cy="5796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609087D8-613D-2043-980A-CD31172605CB}">
      <dsp:nvSpPr>
        <dsp:cNvPr id="0" name=""/>
        <dsp:cNvSpPr/>
      </dsp:nvSpPr>
      <dsp:spPr>
        <a:xfrm>
          <a:off x="380755" y="2117714"/>
          <a:ext cx="5330572" cy="678960"/>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483" tIns="0" rIns="201483" bIns="0" numCol="1" spcCol="1270" anchor="ctr" anchorCtr="0">
          <a:noAutofit/>
        </a:bodyPr>
        <a:lstStyle/>
        <a:p>
          <a:pPr marL="0" lvl="0" indent="0" algn="l" defTabSz="1022350">
            <a:lnSpc>
              <a:spcPct val="90000"/>
            </a:lnSpc>
            <a:spcBef>
              <a:spcPct val="0"/>
            </a:spcBef>
            <a:spcAft>
              <a:spcPct val="35000"/>
            </a:spcAft>
            <a:buNone/>
          </a:pPr>
          <a:r>
            <a:rPr lang="en-GB" sz="2300" kern="1200" dirty="0"/>
            <a:t>Direct Impact </a:t>
          </a:r>
        </a:p>
      </dsp:txBody>
      <dsp:txXfrm>
        <a:off x="413899" y="2150858"/>
        <a:ext cx="5264284" cy="612672"/>
      </dsp:txXfrm>
    </dsp:sp>
    <dsp:sp modelId="{D033F73C-4591-A548-B11E-F4EAECCEAC2D}">
      <dsp:nvSpPr>
        <dsp:cNvPr id="0" name=""/>
        <dsp:cNvSpPr/>
      </dsp:nvSpPr>
      <dsp:spPr>
        <a:xfrm>
          <a:off x="0" y="3500474"/>
          <a:ext cx="7615104" cy="5796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a:outerShdw blurRad="38100" dist="25400"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CD3CE5D-670F-4843-BCC3-837BBB4BF720}">
      <dsp:nvSpPr>
        <dsp:cNvPr id="0" name=""/>
        <dsp:cNvSpPr/>
      </dsp:nvSpPr>
      <dsp:spPr>
        <a:xfrm>
          <a:off x="380755" y="3160994"/>
          <a:ext cx="5330572" cy="678960"/>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1483" tIns="0" rIns="201483" bIns="0" numCol="1" spcCol="1270" anchor="ctr" anchorCtr="0">
          <a:noAutofit/>
        </a:bodyPr>
        <a:lstStyle/>
        <a:p>
          <a:pPr marL="0" lvl="0" indent="0" algn="l" defTabSz="1022350">
            <a:lnSpc>
              <a:spcPct val="90000"/>
            </a:lnSpc>
            <a:spcBef>
              <a:spcPct val="0"/>
            </a:spcBef>
            <a:spcAft>
              <a:spcPct val="35000"/>
            </a:spcAft>
            <a:buNone/>
          </a:pPr>
          <a:r>
            <a:rPr lang="en-GB" sz="2300" kern="1200" dirty="0"/>
            <a:t>Indirect Impact</a:t>
          </a:r>
        </a:p>
      </dsp:txBody>
      <dsp:txXfrm>
        <a:off x="413899" y="3194138"/>
        <a:ext cx="5264284" cy="6126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A526CE-E2FE-2548-9EEF-E836322EBC42}">
      <dsp:nvSpPr>
        <dsp:cNvPr id="0" name=""/>
        <dsp:cNvSpPr/>
      </dsp:nvSpPr>
      <dsp:spPr>
        <a:xfrm>
          <a:off x="438" y="98381"/>
          <a:ext cx="1776616" cy="2131940"/>
        </a:xfrm>
        <a:prstGeom prst="rect">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90" tIns="0" rIns="175490" bIns="330200" numCol="1" spcCol="1270" anchor="t" anchorCtr="0">
          <a:noAutofit/>
        </a:bodyPr>
        <a:lstStyle/>
        <a:p>
          <a:pPr marL="0" lvl="0" indent="0" algn="l" defTabSz="488950">
            <a:lnSpc>
              <a:spcPct val="90000"/>
            </a:lnSpc>
            <a:spcBef>
              <a:spcPct val="0"/>
            </a:spcBef>
            <a:spcAft>
              <a:spcPct val="35000"/>
            </a:spcAft>
            <a:buNone/>
          </a:pPr>
          <a:r>
            <a:rPr lang="en-US" sz="1100" b="0" i="0" kern="1200"/>
            <a:t>The products are the goods or services delivered to the beneficiaries directly and as a result of the work of the social enterprise.</a:t>
          </a:r>
          <a:endParaRPr lang="en-US" sz="1100" kern="1200"/>
        </a:p>
      </dsp:txBody>
      <dsp:txXfrm>
        <a:off x="438" y="951157"/>
        <a:ext cx="1776616" cy="1279164"/>
      </dsp:txXfrm>
    </dsp:sp>
    <dsp:sp modelId="{089A8C90-26C3-D74B-A9FC-A6B5E0D9993B}">
      <dsp:nvSpPr>
        <dsp:cNvPr id="0" name=""/>
        <dsp:cNvSpPr/>
      </dsp:nvSpPr>
      <dsp:spPr>
        <a:xfrm>
          <a:off x="438" y="98381"/>
          <a:ext cx="1776616" cy="852776"/>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75490" tIns="165100" rIns="175490" bIns="165100" numCol="1" spcCol="1270" anchor="ctr" anchorCtr="0">
          <a:noAutofit/>
        </a:bodyPr>
        <a:lstStyle/>
        <a:p>
          <a:pPr marL="0" lvl="0" indent="0" algn="l" defTabSz="1644650">
            <a:lnSpc>
              <a:spcPct val="90000"/>
            </a:lnSpc>
            <a:spcBef>
              <a:spcPct val="0"/>
            </a:spcBef>
            <a:spcAft>
              <a:spcPct val="35000"/>
            </a:spcAft>
            <a:buNone/>
          </a:pPr>
          <a:r>
            <a:rPr lang="en-US" sz="3700" kern="1200"/>
            <a:t>01</a:t>
          </a:r>
        </a:p>
      </dsp:txBody>
      <dsp:txXfrm>
        <a:off x="438" y="98381"/>
        <a:ext cx="1776616" cy="852776"/>
      </dsp:txXfrm>
    </dsp:sp>
    <dsp:sp modelId="{C410C64F-FB76-F543-8EDE-D62ADA792F7B}">
      <dsp:nvSpPr>
        <dsp:cNvPr id="0" name=""/>
        <dsp:cNvSpPr/>
      </dsp:nvSpPr>
      <dsp:spPr>
        <a:xfrm>
          <a:off x="1919185" y="98381"/>
          <a:ext cx="1776616" cy="4576849"/>
        </a:xfrm>
        <a:prstGeom prst="rect">
          <a:avLst/>
        </a:prstGeom>
        <a:solidFill>
          <a:schemeClr val="accent5">
            <a:hueOff val="3118619"/>
            <a:satOff val="-2006"/>
            <a:lumOff val="1372"/>
            <a:alphaOff val="0"/>
          </a:schemeClr>
        </a:solidFill>
        <a:ln w="19050" cap="rnd" cmpd="sng" algn="ctr">
          <a:solidFill>
            <a:schemeClr val="accent5">
              <a:hueOff val="3118619"/>
              <a:satOff val="-2006"/>
              <a:lumOff val="137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90" tIns="0" rIns="175490" bIns="330200" numCol="1" spcCol="1270" anchor="t" anchorCtr="0">
          <a:noAutofit/>
        </a:bodyPr>
        <a:lstStyle/>
        <a:p>
          <a:pPr marL="0" lvl="0" indent="0" algn="l" defTabSz="488950">
            <a:lnSpc>
              <a:spcPct val="90000"/>
            </a:lnSpc>
            <a:spcBef>
              <a:spcPct val="0"/>
            </a:spcBef>
            <a:spcAft>
              <a:spcPct val="35000"/>
            </a:spcAft>
            <a:buNone/>
          </a:pPr>
          <a:r>
            <a:rPr lang="en-US" sz="1100" b="0" i="0" kern="1200" dirty="0"/>
            <a:t>The results/outcomes are the changes in the capacities and the conditions of development that will allow reaching the expected goal/ impact. They are the results achieved in a short–medium term as a result of a set of activities developed in a strategic and oriented manner.</a:t>
          </a:r>
          <a:endParaRPr lang="en-US" sz="1100" kern="1200" dirty="0"/>
        </a:p>
      </dsp:txBody>
      <dsp:txXfrm>
        <a:off x="1919185" y="1929121"/>
        <a:ext cx="1776616" cy="2746109"/>
      </dsp:txXfrm>
    </dsp:sp>
    <dsp:sp modelId="{37E8F055-E9AB-D345-B7C1-49E9C650168E}">
      <dsp:nvSpPr>
        <dsp:cNvPr id="0" name=""/>
        <dsp:cNvSpPr/>
      </dsp:nvSpPr>
      <dsp:spPr>
        <a:xfrm>
          <a:off x="1919185" y="1320836"/>
          <a:ext cx="1776616" cy="852776"/>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75490" tIns="165100" rIns="175490" bIns="165100" numCol="1" spcCol="1270" anchor="ctr" anchorCtr="0">
          <a:noAutofit/>
        </a:bodyPr>
        <a:lstStyle/>
        <a:p>
          <a:pPr marL="0" lvl="0" indent="0" algn="l" defTabSz="1644650">
            <a:lnSpc>
              <a:spcPct val="90000"/>
            </a:lnSpc>
            <a:spcBef>
              <a:spcPct val="0"/>
            </a:spcBef>
            <a:spcAft>
              <a:spcPct val="35000"/>
            </a:spcAft>
            <a:buNone/>
          </a:pPr>
          <a:r>
            <a:rPr lang="en-US" sz="3700" kern="1200"/>
            <a:t>02</a:t>
          </a:r>
        </a:p>
      </dsp:txBody>
      <dsp:txXfrm>
        <a:off x="1919185" y="1320836"/>
        <a:ext cx="1776616" cy="852776"/>
      </dsp:txXfrm>
    </dsp:sp>
    <dsp:sp modelId="{F239961C-4449-3942-AA68-B8F57C0FA3AF}">
      <dsp:nvSpPr>
        <dsp:cNvPr id="0" name=""/>
        <dsp:cNvSpPr/>
      </dsp:nvSpPr>
      <dsp:spPr>
        <a:xfrm>
          <a:off x="3837931" y="98381"/>
          <a:ext cx="1776616" cy="3298879"/>
        </a:xfrm>
        <a:prstGeom prst="rect">
          <a:avLst/>
        </a:prstGeom>
        <a:solidFill>
          <a:schemeClr val="accent5">
            <a:hueOff val="6237238"/>
            <a:satOff val="-4013"/>
            <a:lumOff val="2744"/>
            <a:alphaOff val="0"/>
          </a:schemeClr>
        </a:solidFill>
        <a:ln w="19050" cap="rnd" cmpd="sng" algn="ctr">
          <a:solidFill>
            <a:schemeClr val="accent5">
              <a:hueOff val="6237238"/>
              <a:satOff val="-4013"/>
              <a:lumOff val="274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490" tIns="0" rIns="175490" bIns="330200" numCol="1" spcCol="1270" anchor="t" anchorCtr="0">
          <a:noAutofit/>
        </a:bodyPr>
        <a:lstStyle/>
        <a:p>
          <a:pPr marL="0" lvl="0" indent="0" algn="l" defTabSz="488950">
            <a:lnSpc>
              <a:spcPct val="90000"/>
            </a:lnSpc>
            <a:spcBef>
              <a:spcPct val="0"/>
            </a:spcBef>
            <a:spcAft>
              <a:spcPct val="35000"/>
            </a:spcAft>
            <a:buNone/>
          </a:pPr>
          <a:r>
            <a:rPr lang="en-US" sz="1100" b="0" i="0" kern="1200" dirty="0"/>
            <a:t>The impacts are changes in the long term in the groups or communities attributed to the work carried out by the social enterprise as part of its social mission.</a:t>
          </a:r>
          <a:endParaRPr lang="en-US" sz="1100" kern="1200" dirty="0"/>
        </a:p>
      </dsp:txBody>
      <dsp:txXfrm>
        <a:off x="3837931" y="1417933"/>
        <a:ext cx="1776616" cy="1979327"/>
      </dsp:txXfrm>
    </dsp:sp>
    <dsp:sp modelId="{37E8E30B-FCF6-6140-B05F-1AFF8E86A68F}">
      <dsp:nvSpPr>
        <dsp:cNvPr id="0" name=""/>
        <dsp:cNvSpPr/>
      </dsp:nvSpPr>
      <dsp:spPr>
        <a:xfrm>
          <a:off x="3837931" y="681851"/>
          <a:ext cx="1776616" cy="852776"/>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75490" tIns="165100" rIns="175490" bIns="165100" numCol="1" spcCol="1270" anchor="ctr" anchorCtr="0">
          <a:noAutofit/>
        </a:bodyPr>
        <a:lstStyle/>
        <a:p>
          <a:pPr marL="0" lvl="0" indent="0" algn="l" defTabSz="1644650">
            <a:lnSpc>
              <a:spcPct val="90000"/>
            </a:lnSpc>
            <a:spcBef>
              <a:spcPct val="0"/>
            </a:spcBef>
            <a:spcAft>
              <a:spcPct val="35000"/>
            </a:spcAft>
            <a:buNone/>
          </a:pPr>
          <a:r>
            <a:rPr lang="en-US" sz="3700" kern="1200"/>
            <a:t>03</a:t>
          </a:r>
        </a:p>
      </dsp:txBody>
      <dsp:txXfrm>
        <a:off x="3837931" y="681851"/>
        <a:ext cx="1776616" cy="8527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DBB47-8A28-9344-8592-19FB32634063}">
      <dsp:nvSpPr>
        <dsp:cNvPr id="0" name=""/>
        <dsp:cNvSpPr/>
      </dsp:nvSpPr>
      <dsp:spPr>
        <a:xfrm>
          <a:off x="0" y="0"/>
          <a:ext cx="6496050"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4BF00151-2ED4-1547-AC0D-04F454E80DD4}">
      <dsp:nvSpPr>
        <dsp:cNvPr id="0" name=""/>
        <dsp:cNvSpPr/>
      </dsp:nvSpPr>
      <dsp:spPr>
        <a:xfrm>
          <a:off x="0" y="0"/>
          <a:ext cx="6496050" cy="114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0" i="0" kern="1200" dirty="0"/>
            <a:t>One of the main challenges facing a social innovation project is to show the impact it is having and how it is positively transforming society.</a:t>
          </a:r>
          <a:endParaRPr lang="en-US" sz="1700" kern="1200" dirty="0"/>
        </a:p>
      </dsp:txBody>
      <dsp:txXfrm>
        <a:off x="0" y="0"/>
        <a:ext cx="6496050" cy="1143000"/>
      </dsp:txXfrm>
    </dsp:sp>
    <dsp:sp modelId="{D0C893BE-BD7F-0A46-8D67-CCB1318F9E45}">
      <dsp:nvSpPr>
        <dsp:cNvPr id="0" name=""/>
        <dsp:cNvSpPr/>
      </dsp:nvSpPr>
      <dsp:spPr>
        <a:xfrm>
          <a:off x="0" y="1143000"/>
          <a:ext cx="6496050" cy="0"/>
        </a:xfrm>
        <a:prstGeom prst="line">
          <a:avLst/>
        </a:prstGeom>
        <a:gradFill rotWithShape="0">
          <a:gsLst>
            <a:gs pos="0">
              <a:schemeClr val="accent2">
                <a:hueOff val="451605"/>
                <a:satOff val="-2211"/>
                <a:lumOff val="1242"/>
                <a:alphaOff val="0"/>
                <a:tint val="98000"/>
                <a:lumMod val="114000"/>
              </a:schemeClr>
            </a:gs>
            <a:gs pos="100000">
              <a:schemeClr val="accent2">
                <a:hueOff val="451605"/>
                <a:satOff val="-2211"/>
                <a:lumOff val="1242"/>
                <a:alphaOff val="0"/>
                <a:shade val="90000"/>
                <a:lumMod val="84000"/>
              </a:schemeClr>
            </a:gs>
          </a:gsLst>
          <a:lin ang="5400000" scaled="0"/>
        </a:gradFill>
        <a:ln w="9525" cap="rnd" cmpd="sng" algn="ctr">
          <a:solidFill>
            <a:schemeClr val="accent2">
              <a:hueOff val="451605"/>
              <a:satOff val="-2211"/>
              <a:lumOff val="1242"/>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948325EF-E594-FE41-9439-6F6154942235}">
      <dsp:nvSpPr>
        <dsp:cNvPr id="0" name=""/>
        <dsp:cNvSpPr/>
      </dsp:nvSpPr>
      <dsp:spPr>
        <a:xfrm>
          <a:off x="0" y="1143000"/>
          <a:ext cx="6496050" cy="114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0" i="0" kern="1200"/>
            <a:t>In the case of social innovations, this impact is the attention and fulfillment of its social mission or the generation of its social value.</a:t>
          </a:r>
          <a:endParaRPr lang="en-US" sz="1700" kern="1200"/>
        </a:p>
      </dsp:txBody>
      <dsp:txXfrm>
        <a:off x="0" y="1143000"/>
        <a:ext cx="6496050" cy="1143000"/>
      </dsp:txXfrm>
    </dsp:sp>
    <dsp:sp modelId="{95346FAD-954B-5C47-BFF9-E3AFC14006D2}">
      <dsp:nvSpPr>
        <dsp:cNvPr id="0" name=""/>
        <dsp:cNvSpPr/>
      </dsp:nvSpPr>
      <dsp:spPr>
        <a:xfrm>
          <a:off x="0" y="2286000"/>
          <a:ext cx="6496050" cy="0"/>
        </a:xfrm>
        <a:prstGeom prst="line">
          <a:avLst/>
        </a:prstGeom>
        <a:gradFill rotWithShape="0">
          <a:gsLst>
            <a:gs pos="0">
              <a:schemeClr val="accent2">
                <a:hueOff val="903209"/>
                <a:satOff val="-4421"/>
                <a:lumOff val="2483"/>
                <a:alphaOff val="0"/>
                <a:tint val="98000"/>
                <a:lumMod val="114000"/>
              </a:schemeClr>
            </a:gs>
            <a:gs pos="100000">
              <a:schemeClr val="accent2">
                <a:hueOff val="903209"/>
                <a:satOff val="-4421"/>
                <a:lumOff val="2483"/>
                <a:alphaOff val="0"/>
                <a:shade val="90000"/>
                <a:lumMod val="84000"/>
              </a:schemeClr>
            </a:gs>
          </a:gsLst>
          <a:lin ang="5400000" scaled="0"/>
        </a:gradFill>
        <a:ln w="9525" cap="rnd" cmpd="sng" algn="ctr">
          <a:solidFill>
            <a:schemeClr val="accent2">
              <a:hueOff val="903209"/>
              <a:satOff val="-4421"/>
              <a:lumOff val="2483"/>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BFA610DB-CB94-4543-96E4-550CD6D80987}">
      <dsp:nvSpPr>
        <dsp:cNvPr id="0" name=""/>
        <dsp:cNvSpPr/>
      </dsp:nvSpPr>
      <dsp:spPr>
        <a:xfrm>
          <a:off x="0" y="2286000"/>
          <a:ext cx="6496050" cy="114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0" i="0" kern="1200" dirty="0"/>
            <a:t>The assessment and monitoring of social impact is a crucial element for social innovations because it shows how and to what extent the innovations are fulfilling the social mission. </a:t>
          </a:r>
          <a:endParaRPr lang="en-US" sz="1700" kern="1200" dirty="0"/>
        </a:p>
      </dsp:txBody>
      <dsp:txXfrm>
        <a:off x="0" y="2286000"/>
        <a:ext cx="6496050" cy="1143000"/>
      </dsp:txXfrm>
    </dsp:sp>
    <dsp:sp modelId="{AF96F589-26BC-324E-A9E3-F6B16BC8B87E}">
      <dsp:nvSpPr>
        <dsp:cNvPr id="0" name=""/>
        <dsp:cNvSpPr/>
      </dsp:nvSpPr>
      <dsp:spPr>
        <a:xfrm>
          <a:off x="0" y="3429000"/>
          <a:ext cx="6496050" cy="0"/>
        </a:xfrm>
        <a:prstGeom prst="line">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w="9525" cap="rnd" cmpd="sng" algn="ctr">
          <a:solidFill>
            <a:schemeClr val="accent2">
              <a:hueOff val="1354814"/>
              <a:satOff val="-6632"/>
              <a:lumOff val="372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340146E0-9F70-364D-868F-374054253D47}">
      <dsp:nvSpPr>
        <dsp:cNvPr id="0" name=""/>
        <dsp:cNvSpPr/>
      </dsp:nvSpPr>
      <dsp:spPr>
        <a:xfrm>
          <a:off x="0" y="3429000"/>
          <a:ext cx="6496050" cy="114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0" i="0" kern="1200"/>
            <a:t>This type of evaluation covers a vast range of activities and applies to the entire life cycle of social innovation, adapting the several concerns and social issues in different points of the intervention.</a:t>
          </a:r>
          <a:endParaRPr lang="en-US" sz="1700" kern="1200"/>
        </a:p>
      </dsp:txBody>
      <dsp:txXfrm>
        <a:off x="0" y="3429000"/>
        <a:ext cx="6496050" cy="114300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397464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3547613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592297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0EF8992-D54D-514E-8E16-66BB3140FDE7}" type="datetimeFigureOut">
              <a:rPr lang="en-US" smtClean="0"/>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46838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0EF8992-D54D-514E-8E16-66BB3140FDE7}" type="datetimeFigureOut">
              <a:rPr lang="en-US" smtClean="0"/>
              <a:t>11/28/22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3624807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958405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00075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3491135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0EF8992-D54D-514E-8E16-66BB3140FDE7}" type="datetimeFigureOut">
              <a:rPr lang="en-US" smtClean="0"/>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936820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0EF8992-D54D-514E-8E16-66BB3140FDE7}" type="datetimeFigureOut">
              <a:rPr lang="en-US" smtClean="0"/>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2194975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363476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87815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4023131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2710017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1629573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2947221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0EF8992-D54D-514E-8E16-66BB3140FDE7}" type="datetimeFigureOut">
              <a:rPr lang="en-US" smtClean="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4A58ED-9B9E-A247-84F9-A20C93D9C742}" type="slidenum">
              <a:rPr lang="en-US" smtClean="0"/>
              <a:t>‹#›</a:t>
            </a:fld>
            <a:endParaRPr lang="en-US"/>
          </a:p>
        </p:txBody>
      </p:sp>
    </p:spTree>
    <p:extLst>
      <p:ext uri="{BB962C8B-B14F-4D97-AF65-F5344CB8AC3E}">
        <p14:creationId xmlns:p14="http://schemas.microsoft.com/office/powerpoint/2010/main" val="2779047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0EF8992-D54D-514E-8E16-66BB3140FDE7}" type="datetimeFigureOut">
              <a:rPr lang="en-US" smtClean="0"/>
              <a:t>11/28/22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44A58ED-9B9E-A247-84F9-A20C93D9C742}" type="slidenum">
              <a:rPr lang="en-US" smtClean="0"/>
              <a:t>‹#›</a:t>
            </a:fld>
            <a:endParaRPr lang="en-US"/>
          </a:p>
        </p:txBody>
      </p:sp>
    </p:spTree>
    <p:extLst>
      <p:ext uri="{BB962C8B-B14F-4D97-AF65-F5344CB8AC3E}">
        <p14:creationId xmlns:p14="http://schemas.microsoft.com/office/powerpoint/2010/main" val="418562863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1505813"/>
            <a:ext cx="5015638" cy="2804400"/>
          </a:xfrm>
        </p:spPr>
        <p:txBody>
          <a:bodyPr vert="horz" wrap="square" lIns="0" tIns="0" rIns="0" bIns="0" rtlCol="0" anchor="b" anchorCtr="0">
            <a:normAutofit/>
          </a:bodyPr>
          <a:lstStyle/>
          <a:p>
            <a:pPr algn="ctr">
              <a:lnSpc>
                <a:spcPct val="90000"/>
              </a:lnSpc>
            </a:pPr>
            <a:r>
              <a:rPr lang="en-US" sz="4800" b="1" spc="-100" dirty="0"/>
              <a:t>LECTURE:</a:t>
            </a:r>
            <a:br>
              <a:rPr lang="en-US" sz="4800" b="1" spc="-100" dirty="0"/>
            </a:br>
            <a:br>
              <a:rPr lang="en-US" sz="4800" b="1" spc="-100" dirty="0"/>
            </a:br>
            <a:r>
              <a:rPr lang="en-US" sz="4800" b="1" spc="-100" dirty="0"/>
              <a:t>SOCIAL IMPACT ASSESSMENT</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2F3F3D71-1568-2952-8337-6D96CB95F582}"/>
              </a:ext>
            </a:extLst>
          </p:cNvPr>
          <p:cNvSpPr>
            <a:spLocks noGrp="1"/>
          </p:cNvSpPr>
          <p:nvPr>
            <p:ph type="title"/>
          </p:nvPr>
        </p:nvSpPr>
        <p:spPr>
          <a:xfrm>
            <a:off x="806195" y="804672"/>
            <a:ext cx="3521359" cy="5248656"/>
          </a:xfrm>
        </p:spPr>
        <p:txBody>
          <a:bodyPr anchor="ctr">
            <a:normAutofit/>
          </a:bodyPr>
          <a:lstStyle/>
          <a:p>
            <a:pPr algn="ctr"/>
            <a:r>
              <a:rPr lang="en-US" dirty="0"/>
              <a:t>What is Social Impact?</a:t>
            </a:r>
            <a:endParaRPr lang="en-US"/>
          </a:p>
        </p:txBody>
      </p:sp>
      <p:sp>
        <p:nvSpPr>
          <p:cNvPr id="3" name="Content Placeholder 2">
            <a:extLst>
              <a:ext uri="{FF2B5EF4-FFF2-40B4-BE49-F238E27FC236}">
                <a16:creationId xmlns:a16="http://schemas.microsoft.com/office/drawing/2014/main" id="{F65F58F0-60A3-E7AD-C1E0-7C49663E4C18}"/>
              </a:ext>
            </a:extLst>
          </p:cNvPr>
          <p:cNvSpPr>
            <a:spLocks noGrp="1"/>
          </p:cNvSpPr>
          <p:nvPr>
            <p:ph idx="1"/>
          </p:nvPr>
        </p:nvSpPr>
        <p:spPr>
          <a:xfrm>
            <a:off x="4985875" y="1058059"/>
            <a:ext cx="6399930" cy="5248657"/>
          </a:xfrm>
        </p:spPr>
        <p:txBody>
          <a:bodyPr anchor="ctr">
            <a:normAutofit/>
          </a:bodyPr>
          <a:lstStyle/>
          <a:p>
            <a:r>
              <a:rPr lang="en-GB" dirty="0">
                <a:latin typeface="+mn-lt"/>
              </a:rPr>
              <a:t>S</a:t>
            </a:r>
            <a:r>
              <a:rPr lang="en-GB" i="0" dirty="0">
                <a:effectLst/>
                <a:latin typeface="+mn-lt"/>
              </a:rPr>
              <a:t>ocial impact can be defined as the effect on people and communities that happens as a result of an action or inaction, an activity, project, programme or policy.</a:t>
            </a:r>
          </a:p>
          <a:p>
            <a:r>
              <a:rPr lang="en-GB" b="0" i="0" dirty="0">
                <a:effectLst/>
                <a:latin typeface="+mn-lt"/>
              </a:rPr>
              <a:t>Social impact is a positive change on people and the planet better understood through a well-designed theory of </a:t>
            </a:r>
            <a:r>
              <a:rPr lang="en-GB" dirty="0">
                <a:latin typeface="+mn-lt"/>
              </a:rPr>
              <a:t>change, that is </a:t>
            </a:r>
            <a:r>
              <a:rPr lang="en-GB" b="0" i="0" dirty="0">
                <a:effectLst/>
                <a:latin typeface="+mn-lt"/>
              </a:rPr>
              <a:t>designed and implemented to improve the outcome. </a:t>
            </a:r>
          </a:p>
          <a:p>
            <a:r>
              <a:rPr lang="en-GB" i="0" dirty="0">
                <a:effectLst/>
                <a:latin typeface="+mn-lt"/>
              </a:rPr>
              <a:t>Social impact is the result of activities that drive change to address social injustices and challenges.</a:t>
            </a:r>
          </a:p>
          <a:p>
            <a:pPr marL="0" indent="0">
              <a:buNone/>
            </a:pPr>
            <a:br>
              <a:rPr lang="en-GB" dirty="0">
                <a:latin typeface="+mn-lt"/>
              </a:rPr>
            </a:br>
            <a:endParaRPr lang="en-US" dirty="0">
              <a:latin typeface="+mn-lt"/>
            </a:endParaRPr>
          </a:p>
        </p:txBody>
      </p:sp>
    </p:spTree>
    <p:extLst>
      <p:ext uri="{BB962C8B-B14F-4D97-AF65-F5344CB8AC3E}">
        <p14:creationId xmlns:p14="http://schemas.microsoft.com/office/powerpoint/2010/main" val="1863110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EABBB-3B2C-F9FD-CC57-4D6E70FE2153}"/>
              </a:ext>
            </a:extLst>
          </p:cNvPr>
          <p:cNvSpPr>
            <a:spLocks noGrp="1"/>
          </p:cNvSpPr>
          <p:nvPr>
            <p:ph type="title"/>
          </p:nvPr>
        </p:nvSpPr>
        <p:spPr/>
        <p:txBody>
          <a:bodyPr/>
          <a:lstStyle/>
          <a:p>
            <a:r>
              <a:rPr lang="en-US" dirty="0"/>
              <a:t>Types of Social Impact</a:t>
            </a:r>
          </a:p>
        </p:txBody>
      </p:sp>
      <p:graphicFrame>
        <p:nvGraphicFramePr>
          <p:cNvPr id="4" name="Diagram 3">
            <a:extLst>
              <a:ext uri="{FF2B5EF4-FFF2-40B4-BE49-F238E27FC236}">
                <a16:creationId xmlns:a16="http://schemas.microsoft.com/office/drawing/2014/main" id="{2F6B4D72-0144-C4F8-C9AB-7B8ACFA6368C}"/>
              </a:ext>
            </a:extLst>
          </p:cNvPr>
          <p:cNvGraphicFramePr/>
          <p:nvPr>
            <p:extLst>
              <p:ext uri="{D42A27DB-BD31-4B8C-83A1-F6EECF244321}">
                <p14:modId xmlns:p14="http://schemas.microsoft.com/office/powerpoint/2010/main" val="1042292127"/>
              </p:ext>
            </p:extLst>
          </p:nvPr>
        </p:nvGraphicFramePr>
        <p:xfrm>
          <a:off x="2141166" y="1853248"/>
          <a:ext cx="7615104" cy="4111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2886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EA5ED15F-0AD1-E86C-0A65-4604CD853AD9}"/>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Positive Impact</a:t>
            </a:r>
          </a:p>
        </p:txBody>
      </p:sp>
      <p:sp>
        <p:nvSpPr>
          <p:cNvPr id="3" name="Content Placeholder 2">
            <a:extLst>
              <a:ext uri="{FF2B5EF4-FFF2-40B4-BE49-F238E27FC236}">
                <a16:creationId xmlns:a16="http://schemas.microsoft.com/office/drawing/2014/main" id="{EE355E43-7893-163F-F91C-B9AB0DE31850}"/>
              </a:ext>
            </a:extLst>
          </p:cNvPr>
          <p:cNvSpPr>
            <a:spLocks noGrp="1"/>
          </p:cNvSpPr>
          <p:nvPr>
            <p:ph idx="1"/>
          </p:nvPr>
        </p:nvSpPr>
        <p:spPr>
          <a:xfrm>
            <a:off x="5101999" y="690880"/>
            <a:ext cx="4947854" cy="5557519"/>
          </a:xfrm>
        </p:spPr>
        <p:txBody>
          <a:bodyPr anchor="ctr">
            <a:normAutofit/>
          </a:bodyPr>
          <a:lstStyle/>
          <a:p>
            <a:pPr>
              <a:buFont typeface="Wingdings" pitchFamily="2" charset="2"/>
              <a:buChar char="Ø"/>
            </a:pPr>
            <a:r>
              <a:rPr lang="en-GB" b="0" i="0" dirty="0">
                <a:effectLst/>
                <a:latin typeface="+mn-lt"/>
              </a:rPr>
              <a:t>Improving youth outcome measured based on a holistic evaluation</a:t>
            </a:r>
          </a:p>
          <a:p>
            <a:pPr>
              <a:buFont typeface="Wingdings" pitchFamily="2" charset="2"/>
              <a:buChar char="Ø"/>
            </a:pPr>
            <a:r>
              <a:rPr lang="en-GB" b="0" i="0" dirty="0">
                <a:effectLst/>
                <a:latin typeface="+mn-lt"/>
              </a:rPr>
              <a:t>Improving a profitable coffee supply chain financial and social outcomes</a:t>
            </a:r>
          </a:p>
          <a:p>
            <a:pPr>
              <a:buFont typeface="Wingdings" pitchFamily="2" charset="2"/>
              <a:buChar char="Ø"/>
            </a:pPr>
            <a:r>
              <a:rPr lang="en-GB" b="0" i="0" dirty="0">
                <a:effectLst/>
                <a:latin typeface="+mn-lt"/>
              </a:rPr>
              <a:t>Increasing gender equality through financial inclusion</a:t>
            </a:r>
            <a:br>
              <a:rPr lang="en-GB" b="0" i="0" dirty="0">
                <a:effectLst/>
                <a:latin typeface="+mn-lt"/>
              </a:rPr>
            </a:br>
            <a:endParaRPr lang="en-GB" b="0" i="0" dirty="0">
              <a:effectLst/>
              <a:latin typeface="+mn-lt"/>
            </a:endParaRPr>
          </a:p>
          <a:p>
            <a:pPr>
              <a:buFont typeface="Wingdings" pitchFamily="2" charset="2"/>
              <a:buChar char="Ø"/>
            </a:pPr>
            <a:endParaRPr lang="en-US" dirty="0">
              <a:latin typeface="+mn-lt"/>
            </a:endParaRPr>
          </a:p>
        </p:txBody>
      </p:sp>
    </p:spTree>
    <p:extLst>
      <p:ext uri="{BB962C8B-B14F-4D97-AF65-F5344CB8AC3E}">
        <p14:creationId xmlns:p14="http://schemas.microsoft.com/office/powerpoint/2010/main" val="2362989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BC451E02-1FBB-686A-78F5-60E2AE38D2C1}"/>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Negative Impact</a:t>
            </a:r>
          </a:p>
        </p:txBody>
      </p:sp>
      <p:sp>
        <p:nvSpPr>
          <p:cNvPr id="3" name="Content Placeholder 2">
            <a:extLst>
              <a:ext uri="{FF2B5EF4-FFF2-40B4-BE49-F238E27FC236}">
                <a16:creationId xmlns:a16="http://schemas.microsoft.com/office/drawing/2014/main" id="{C0E05A54-E858-B5A0-6574-5EBB948347B8}"/>
              </a:ext>
            </a:extLst>
          </p:cNvPr>
          <p:cNvSpPr>
            <a:spLocks noGrp="1"/>
          </p:cNvSpPr>
          <p:nvPr>
            <p:ph idx="1"/>
          </p:nvPr>
        </p:nvSpPr>
        <p:spPr>
          <a:xfrm>
            <a:off x="5101999" y="690880"/>
            <a:ext cx="4947854" cy="5557519"/>
          </a:xfrm>
        </p:spPr>
        <p:txBody>
          <a:bodyPr anchor="ctr">
            <a:normAutofit/>
          </a:bodyPr>
          <a:lstStyle/>
          <a:p>
            <a:pPr>
              <a:buFont typeface="Wingdings" pitchFamily="2" charset="2"/>
              <a:buChar char="Ø"/>
            </a:pPr>
            <a:r>
              <a:rPr lang="en-GB" b="0" i="0" dirty="0">
                <a:effectLst/>
                <a:latin typeface="+mn-lt"/>
              </a:rPr>
              <a:t>Persistently lower wages for a worker without healthcare insurance</a:t>
            </a:r>
          </a:p>
          <a:p>
            <a:pPr>
              <a:buFont typeface="Wingdings" pitchFamily="2" charset="2"/>
              <a:buChar char="Ø"/>
            </a:pPr>
            <a:r>
              <a:rPr lang="en-GB" b="0" i="0" dirty="0">
                <a:effectLst/>
                <a:latin typeface="+mn-lt"/>
              </a:rPr>
              <a:t>Increased pollution in city or ocean</a:t>
            </a:r>
          </a:p>
          <a:p>
            <a:pPr>
              <a:buFont typeface="Wingdings" pitchFamily="2" charset="2"/>
              <a:buChar char="Ø"/>
            </a:pPr>
            <a:r>
              <a:rPr lang="en-GB" b="0" i="0" dirty="0">
                <a:effectLst/>
                <a:latin typeface="+mn-lt"/>
              </a:rPr>
              <a:t>Persistent social isolation due to mental illness</a:t>
            </a:r>
          </a:p>
          <a:p>
            <a:pPr>
              <a:buFont typeface="Wingdings" pitchFamily="2" charset="2"/>
              <a:buChar char="Ø"/>
            </a:pPr>
            <a:r>
              <a:rPr lang="en-GB" b="0" i="0" dirty="0">
                <a:effectLst/>
                <a:latin typeface="+mn-lt"/>
              </a:rPr>
              <a:t>Lack of </a:t>
            </a:r>
            <a:r>
              <a:rPr lang="en-GB" dirty="0">
                <a:latin typeface="+mn-lt"/>
              </a:rPr>
              <a:t>social mobility of </a:t>
            </a:r>
            <a:r>
              <a:rPr lang="en-GB" b="0" i="0" dirty="0">
                <a:effectLst/>
                <a:latin typeface="+mn-lt"/>
              </a:rPr>
              <a:t>refugees</a:t>
            </a:r>
          </a:p>
          <a:p>
            <a:pPr>
              <a:buFont typeface="Wingdings" pitchFamily="2" charset="2"/>
              <a:buChar char="Ø"/>
            </a:pPr>
            <a:endParaRPr lang="en-US" dirty="0">
              <a:latin typeface="+mn-lt"/>
            </a:endParaRPr>
          </a:p>
        </p:txBody>
      </p:sp>
    </p:spTree>
    <p:extLst>
      <p:ext uri="{BB962C8B-B14F-4D97-AF65-F5344CB8AC3E}">
        <p14:creationId xmlns:p14="http://schemas.microsoft.com/office/powerpoint/2010/main" val="3114666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FDF83320-1D10-3B3A-047C-F80DB80E1203}"/>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Direct Impact </a:t>
            </a:r>
          </a:p>
        </p:txBody>
      </p:sp>
      <p:sp>
        <p:nvSpPr>
          <p:cNvPr id="3" name="Content Placeholder 2">
            <a:extLst>
              <a:ext uri="{FF2B5EF4-FFF2-40B4-BE49-F238E27FC236}">
                <a16:creationId xmlns:a16="http://schemas.microsoft.com/office/drawing/2014/main" id="{CAB321A4-0CA3-06D0-FEBE-2659EBC2F8F3}"/>
              </a:ext>
            </a:extLst>
          </p:cNvPr>
          <p:cNvSpPr>
            <a:spLocks noGrp="1"/>
          </p:cNvSpPr>
          <p:nvPr>
            <p:ph idx="1"/>
          </p:nvPr>
        </p:nvSpPr>
        <p:spPr>
          <a:xfrm>
            <a:off x="5101999" y="690880"/>
            <a:ext cx="4947854" cy="5557519"/>
          </a:xfrm>
        </p:spPr>
        <p:txBody>
          <a:bodyPr anchor="ctr">
            <a:normAutofit/>
          </a:bodyPr>
          <a:lstStyle/>
          <a:p>
            <a:r>
              <a:rPr lang="en-GB" b="0" i="0" dirty="0">
                <a:effectLst/>
                <a:latin typeface="+mn-lt"/>
              </a:rPr>
              <a:t>Direct impacts occur through direct interaction with a product or service. An organization is training people with disabilities (PWD) to find employment; the direct impact would be the number of training provided, employment (new jobs) where PWD was placed.</a:t>
            </a:r>
          </a:p>
          <a:p>
            <a:endParaRPr lang="en-US" dirty="0">
              <a:latin typeface="+mn-lt"/>
            </a:endParaRPr>
          </a:p>
        </p:txBody>
      </p:sp>
    </p:spTree>
    <p:extLst>
      <p:ext uri="{BB962C8B-B14F-4D97-AF65-F5344CB8AC3E}">
        <p14:creationId xmlns:p14="http://schemas.microsoft.com/office/powerpoint/2010/main" val="4052792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B4716DC9-8B1D-2BB7-424C-743696BE3AFF}"/>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Indirect Impact</a:t>
            </a:r>
          </a:p>
        </p:txBody>
      </p:sp>
      <p:sp>
        <p:nvSpPr>
          <p:cNvPr id="3" name="Content Placeholder 2">
            <a:extLst>
              <a:ext uri="{FF2B5EF4-FFF2-40B4-BE49-F238E27FC236}">
                <a16:creationId xmlns:a16="http://schemas.microsoft.com/office/drawing/2014/main" id="{17ADD7EB-F2D8-0B3F-7C74-6C8181AF8094}"/>
              </a:ext>
            </a:extLst>
          </p:cNvPr>
          <p:cNvSpPr>
            <a:spLocks noGrp="1"/>
          </p:cNvSpPr>
          <p:nvPr>
            <p:ph idx="1"/>
          </p:nvPr>
        </p:nvSpPr>
        <p:spPr>
          <a:xfrm>
            <a:off x="5101999" y="690880"/>
            <a:ext cx="4947854" cy="5557519"/>
          </a:xfrm>
        </p:spPr>
        <p:txBody>
          <a:bodyPr anchor="ctr">
            <a:normAutofit/>
          </a:bodyPr>
          <a:lstStyle/>
          <a:p>
            <a:r>
              <a:rPr lang="en-GB" b="0" i="0" dirty="0">
                <a:effectLst/>
                <a:latin typeface="+mn-lt"/>
              </a:rPr>
              <a:t>The indirect impact is best described as being created by an organization due to their access to their products or services. While the organization may not have directly generated the impact, it was made possible through its outputs.  </a:t>
            </a:r>
          </a:p>
          <a:p>
            <a:r>
              <a:rPr lang="en-GB" b="0" i="0" dirty="0">
                <a:effectLst/>
                <a:latin typeface="+mn-lt"/>
              </a:rPr>
              <a:t>For example, in the above example (DIRECT IMPACT), when people with disabilities find employment, additional family members of four can get financial support or improve financial status within a family.</a:t>
            </a:r>
            <a:endParaRPr lang="en-US" dirty="0">
              <a:latin typeface="+mn-lt"/>
            </a:endParaRPr>
          </a:p>
        </p:txBody>
      </p:sp>
    </p:spTree>
    <p:extLst>
      <p:ext uri="{BB962C8B-B14F-4D97-AF65-F5344CB8AC3E}">
        <p14:creationId xmlns:p14="http://schemas.microsoft.com/office/powerpoint/2010/main" val="3016591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03AEEB-B266-4197-5880-B231B5C0BB98}"/>
              </a:ext>
            </a:extLst>
          </p:cNvPr>
          <p:cNvSpPr>
            <a:spLocks noGrp="1"/>
          </p:cNvSpPr>
          <p:nvPr>
            <p:ph type="title"/>
          </p:nvPr>
        </p:nvSpPr>
        <p:spPr>
          <a:xfrm>
            <a:off x="648929" y="1063417"/>
            <a:ext cx="3505495" cy="4675396"/>
          </a:xfrm>
        </p:spPr>
        <p:txBody>
          <a:bodyPr anchor="ctr">
            <a:normAutofit/>
          </a:bodyPr>
          <a:lstStyle/>
          <a:p>
            <a:r>
              <a:rPr lang="en-US" dirty="0">
                <a:solidFill>
                  <a:srgbClr val="F2F2F2"/>
                </a:solidFill>
              </a:rPr>
              <a:t>Product vs Outcome vs Impact</a:t>
            </a:r>
          </a:p>
        </p:txBody>
      </p:sp>
      <p:sp>
        <p:nvSpPr>
          <p:cNvPr id="14" name="Rectangle 13">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7" name="Content Placeholder 2">
            <a:extLst>
              <a:ext uri="{FF2B5EF4-FFF2-40B4-BE49-F238E27FC236}">
                <a16:creationId xmlns:a16="http://schemas.microsoft.com/office/drawing/2014/main" id="{1A0B98DB-DDD4-D48E-5B03-84C081F4F74B}"/>
              </a:ext>
            </a:extLst>
          </p:cNvPr>
          <p:cNvGraphicFramePr>
            <a:graphicFrameLocks noGrp="1"/>
          </p:cNvGraphicFramePr>
          <p:nvPr>
            <p:ph idx="1"/>
            <p:extLst>
              <p:ext uri="{D42A27DB-BD31-4B8C-83A1-F6EECF244321}">
                <p14:modId xmlns:p14="http://schemas.microsoft.com/office/powerpoint/2010/main" val="1175563530"/>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8622123"/>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20AD1B7B-87D1-D9C7-0D9B-B7C4B561E622}"/>
              </a:ext>
            </a:extLst>
          </p:cNvPr>
          <p:cNvSpPr>
            <a:spLocks noGrp="1"/>
          </p:cNvSpPr>
          <p:nvPr>
            <p:ph type="title"/>
          </p:nvPr>
        </p:nvSpPr>
        <p:spPr>
          <a:xfrm>
            <a:off x="647700" y="709670"/>
            <a:ext cx="3108626" cy="4572000"/>
          </a:xfrm>
        </p:spPr>
        <p:txBody>
          <a:bodyPr anchor="ctr">
            <a:normAutofit/>
          </a:bodyPr>
          <a:lstStyle/>
          <a:p>
            <a:r>
              <a:rPr lang="en-US" sz="3200" dirty="0">
                <a:solidFill>
                  <a:srgbClr val="F2F2F2"/>
                </a:solidFill>
              </a:rPr>
              <a:t>Social Impact in Social Innovation</a:t>
            </a:r>
          </a:p>
        </p:txBody>
      </p:sp>
      <p:sp>
        <p:nvSpPr>
          <p:cNvPr id="13" name="Freeform: Shape 12">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7" name="Rectangle 16">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6" name="Content Placeholder 3">
            <a:extLst>
              <a:ext uri="{FF2B5EF4-FFF2-40B4-BE49-F238E27FC236}">
                <a16:creationId xmlns:a16="http://schemas.microsoft.com/office/drawing/2014/main" id="{7BFB1EF1-6863-D82E-6179-6D4110EF1BEC}"/>
              </a:ext>
            </a:extLst>
          </p:cNvPr>
          <p:cNvGraphicFramePr>
            <a:graphicFrameLocks noGrp="1"/>
          </p:cNvGraphicFramePr>
          <p:nvPr>
            <p:ph idx="1"/>
            <p:extLst>
              <p:ext uri="{D42A27DB-BD31-4B8C-83A1-F6EECF244321}">
                <p14:modId xmlns:p14="http://schemas.microsoft.com/office/powerpoint/2010/main" val="3987624857"/>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159786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 name="Picture 4" descr="Magnifying glass showing decling performance">
            <a:extLst>
              <a:ext uri="{FF2B5EF4-FFF2-40B4-BE49-F238E27FC236}">
                <a16:creationId xmlns:a16="http://schemas.microsoft.com/office/drawing/2014/main" id="{789E9A96-0E77-AA25-BBCB-72B2998E5280}"/>
              </a:ext>
            </a:extLst>
          </p:cNvPr>
          <p:cNvPicPr>
            <a:picLocks noChangeAspect="1"/>
          </p:cNvPicPr>
          <p:nvPr/>
        </p:nvPicPr>
        <p:blipFill rotWithShape="1">
          <a:blip r:embed="rId3">
            <a:alphaModFix/>
          </a:blip>
          <a:srcRect t="1436" b="14295"/>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4F571EA7-BDC6-4E6F-A47A-B5D39E5E7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3316" y="0"/>
            <a:ext cx="7770296"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360BB5D-5056-D82E-84A0-768704C0D196}"/>
              </a:ext>
            </a:extLst>
          </p:cNvPr>
          <p:cNvSpPr>
            <a:spLocks noGrp="1"/>
          </p:cNvSpPr>
          <p:nvPr>
            <p:ph type="title"/>
          </p:nvPr>
        </p:nvSpPr>
        <p:spPr>
          <a:xfrm>
            <a:off x="3491931" y="295728"/>
            <a:ext cx="6557921" cy="767688"/>
          </a:xfrm>
        </p:spPr>
        <p:txBody>
          <a:bodyPr anchor="b">
            <a:normAutofit/>
          </a:bodyPr>
          <a:lstStyle/>
          <a:p>
            <a:r>
              <a:rPr lang="en-US" sz="2800"/>
              <a:t>What is Social Impact Assessment?</a:t>
            </a:r>
          </a:p>
        </p:txBody>
      </p:sp>
      <p:sp>
        <p:nvSpPr>
          <p:cNvPr id="17" name="Rectangle 16">
            <a:extLst>
              <a:ext uri="{FF2B5EF4-FFF2-40B4-BE49-F238E27FC236}">
                <a16:creationId xmlns:a16="http://schemas.microsoft.com/office/drawing/2014/main" id="{526152D8-615F-4A5A-886D-E14B136CD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3352800" y="1295400"/>
            <a:ext cx="7772400" cy="5562600"/>
          </a:xfrm>
          <a:prstGeom prst="rect">
            <a:avLst/>
          </a:prstGeom>
          <a:solidFill>
            <a:schemeClr val="bg1">
              <a:alpha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AA6229-4281-53F3-2D11-A1EA6C0E6C7E}"/>
              </a:ext>
            </a:extLst>
          </p:cNvPr>
          <p:cNvSpPr>
            <a:spLocks noGrp="1"/>
          </p:cNvSpPr>
          <p:nvPr>
            <p:ph idx="1"/>
          </p:nvPr>
        </p:nvSpPr>
        <p:spPr>
          <a:xfrm>
            <a:off x="3491932" y="1447800"/>
            <a:ext cx="6557921" cy="4800599"/>
          </a:xfrm>
        </p:spPr>
        <p:txBody>
          <a:bodyPr anchor="t">
            <a:normAutofit/>
          </a:bodyPr>
          <a:lstStyle/>
          <a:p>
            <a:r>
              <a:rPr lang="en-US" sz="1800"/>
              <a:t>Social Impact Assessment (SIA) is the process of analyzing, monitoring, and managing the intended and unintended consequences, positive and negative, of the interventions and of which any process of social change generates.</a:t>
            </a:r>
          </a:p>
          <a:p>
            <a:r>
              <a:rPr lang="en-US" sz="1800"/>
              <a:t>It is a systematic and objective assessment of an intervention for the development in progress or already concluded its conception, its implementation, and its results.</a:t>
            </a:r>
          </a:p>
          <a:p>
            <a:r>
              <a:rPr lang="en-US" sz="1800"/>
              <a:t>The SIA arises from the need to show how the actions undertaken by a particular organization, which aims to improve the living conditions of a specific group, achieve their purpose.</a:t>
            </a:r>
          </a:p>
        </p:txBody>
      </p:sp>
    </p:spTree>
    <p:extLst>
      <p:ext uri="{BB962C8B-B14F-4D97-AF65-F5344CB8AC3E}">
        <p14:creationId xmlns:p14="http://schemas.microsoft.com/office/powerpoint/2010/main" val="1857453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0BB5D-5056-D82E-84A0-768704C0D196}"/>
              </a:ext>
            </a:extLst>
          </p:cNvPr>
          <p:cNvSpPr>
            <a:spLocks noGrp="1"/>
          </p:cNvSpPr>
          <p:nvPr>
            <p:ph type="title"/>
          </p:nvPr>
        </p:nvSpPr>
        <p:spPr>
          <a:xfrm>
            <a:off x="646111" y="452718"/>
            <a:ext cx="9404723" cy="1400530"/>
          </a:xfrm>
        </p:spPr>
        <p:txBody>
          <a:bodyPr>
            <a:normAutofit/>
          </a:bodyPr>
          <a:lstStyle/>
          <a:p>
            <a:r>
              <a:rPr lang="en-US" dirty="0"/>
              <a:t>Social Impact Assessment</a:t>
            </a:r>
            <a:endParaRPr lang="en-US"/>
          </a:p>
        </p:txBody>
      </p:sp>
      <p:sp>
        <p:nvSpPr>
          <p:cNvPr id="3" name="Content Placeholder 2">
            <a:extLst>
              <a:ext uri="{FF2B5EF4-FFF2-40B4-BE49-F238E27FC236}">
                <a16:creationId xmlns:a16="http://schemas.microsoft.com/office/drawing/2014/main" id="{83AA6229-4281-53F3-2D11-A1EA6C0E6C7E}"/>
              </a:ext>
            </a:extLst>
          </p:cNvPr>
          <p:cNvSpPr>
            <a:spLocks noGrp="1"/>
          </p:cNvSpPr>
          <p:nvPr>
            <p:ph idx="1"/>
          </p:nvPr>
        </p:nvSpPr>
        <p:spPr>
          <a:xfrm>
            <a:off x="1103312" y="2052918"/>
            <a:ext cx="8946541" cy="4195481"/>
          </a:xfrm>
        </p:spPr>
        <p:txBody>
          <a:bodyPr>
            <a:normAutofit/>
          </a:bodyPr>
          <a:lstStyle/>
          <a:p>
            <a:r>
              <a:rPr lang="en-US" dirty="0"/>
              <a:t>It is also a constant learning and monitoring mechanism, through which organizations can improve their efficiency regarding the social work they perform, as well as validate the intervention model on which they work.</a:t>
            </a:r>
            <a:endParaRPr lang="en-US"/>
          </a:p>
          <a:p>
            <a:r>
              <a:rPr lang="en-US" dirty="0"/>
              <a:t>The diversity of social issues and organizations working to highlight their impacts makes it challenging to establish a single methodology or process to carry out a SIA since each will present particularities based on different factors (context, intervention model, the territory, among others)</a:t>
            </a:r>
            <a:endParaRPr lang="en-US"/>
          </a:p>
        </p:txBody>
      </p:sp>
    </p:spTree>
    <p:extLst>
      <p:ext uri="{BB962C8B-B14F-4D97-AF65-F5344CB8AC3E}">
        <p14:creationId xmlns:p14="http://schemas.microsoft.com/office/powerpoint/2010/main" val="3410092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25C3E-C27F-B631-BF49-61959CB36009}"/>
              </a:ext>
            </a:extLst>
          </p:cNvPr>
          <p:cNvSpPr>
            <a:spLocks noGrp="1"/>
          </p:cNvSpPr>
          <p:nvPr>
            <p:ph type="title"/>
          </p:nvPr>
        </p:nvSpPr>
        <p:spPr>
          <a:xfrm>
            <a:off x="646111" y="452718"/>
            <a:ext cx="9404723" cy="1400530"/>
          </a:xfrm>
        </p:spPr>
        <p:txBody>
          <a:bodyPr>
            <a:normAutofit/>
          </a:bodyPr>
          <a:lstStyle/>
          <a:p>
            <a:r>
              <a:rPr lang="en-US" dirty="0"/>
              <a:t>Social Impact Assessment (SIA)</a:t>
            </a:r>
          </a:p>
        </p:txBody>
      </p:sp>
      <p:sp>
        <p:nvSpPr>
          <p:cNvPr id="3" name="Content Placeholder 2">
            <a:extLst>
              <a:ext uri="{FF2B5EF4-FFF2-40B4-BE49-F238E27FC236}">
                <a16:creationId xmlns:a16="http://schemas.microsoft.com/office/drawing/2014/main" id="{5617FC5C-FBDE-E8A6-7992-663775EAE1F8}"/>
              </a:ext>
            </a:extLst>
          </p:cNvPr>
          <p:cNvSpPr>
            <a:spLocks noGrp="1"/>
          </p:cNvSpPr>
          <p:nvPr>
            <p:ph idx="1"/>
          </p:nvPr>
        </p:nvSpPr>
        <p:spPr>
          <a:xfrm>
            <a:off x="1103312" y="2052918"/>
            <a:ext cx="8946541" cy="4195481"/>
          </a:xfrm>
        </p:spPr>
        <p:txBody>
          <a:bodyPr>
            <a:normAutofit/>
          </a:bodyPr>
          <a:lstStyle/>
          <a:p>
            <a:pPr>
              <a:lnSpc>
                <a:spcPct val="90000"/>
              </a:lnSpc>
            </a:pPr>
            <a:endParaRPr lang="en-US" sz="1700" dirty="0"/>
          </a:p>
          <a:p>
            <a:pPr>
              <a:lnSpc>
                <a:spcPct val="90000"/>
              </a:lnSpc>
            </a:pPr>
            <a:r>
              <a:rPr lang="en-US" sz="1700" dirty="0"/>
              <a:t>SIA contemplates qualitatively (e.g., improvement of the provision of medical care), quantitatively (e.g., increase in the number of treated patients that would otherwise not be treated) and/or the monetization of the results (e.g., assigning a value to the benefits for each patient treated, as well as to the benefits for society). </a:t>
            </a:r>
          </a:p>
          <a:p>
            <a:pPr>
              <a:lnSpc>
                <a:spcPct val="90000"/>
              </a:lnSpc>
            </a:pPr>
            <a:r>
              <a:rPr lang="en-US" sz="1700" dirty="0"/>
              <a:t>A complete approach to measuring impact requires a formal evaluation that also translates the social impact into economic value. The social impact is not only measured but also addressed into the impact value equation, which balances the interests of the beneficiaries with the results and the investors.</a:t>
            </a:r>
          </a:p>
        </p:txBody>
      </p:sp>
    </p:spTree>
    <p:extLst>
      <p:ext uri="{BB962C8B-B14F-4D97-AF65-F5344CB8AC3E}">
        <p14:creationId xmlns:p14="http://schemas.microsoft.com/office/powerpoint/2010/main" val="1155702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477AA-110E-ACA3-881B-1AB815A48546}"/>
              </a:ext>
            </a:extLst>
          </p:cNvPr>
          <p:cNvSpPr>
            <a:spLocks noGrp="1"/>
          </p:cNvSpPr>
          <p:nvPr>
            <p:ph type="title"/>
          </p:nvPr>
        </p:nvSpPr>
        <p:spPr>
          <a:xfrm>
            <a:off x="650669" y="629266"/>
            <a:ext cx="3330328" cy="1641986"/>
          </a:xfrm>
        </p:spPr>
        <p:txBody>
          <a:bodyPr>
            <a:normAutofit/>
          </a:bodyPr>
          <a:lstStyle/>
          <a:p>
            <a:pPr>
              <a:lnSpc>
                <a:spcPct val="90000"/>
              </a:lnSpc>
            </a:pPr>
            <a:r>
              <a:rPr lang="en-US" sz="3600" dirty="0"/>
              <a:t>Conducting SIA</a:t>
            </a:r>
          </a:p>
        </p:txBody>
      </p:sp>
      <p:pic>
        <p:nvPicPr>
          <p:cNvPr id="5" name="Picture 4" descr="Pipette adding DNA sample to a petri dish">
            <a:extLst>
              <a:ext uri="{FF2B5EF4-FFF2-40B4-BE49-F238E27FC236}">
                <a16:creationId xmlns:a16="http://schemas.microsoft.com/office/drawing/2014/main" id="{2F121A4D-2746-8C3B-C32E-8F2A297FF137}"/>
              </a:ext>
            </a:extLst>
          </p:cNvPr>
          <p:cNvPicPr>
            <a:picLocks noChangeAspect="1"/>
          </p:cNvPicPr>
          <p:nvPr/>
        </p:nvPicPr>
        <p:blipFill rotWithShape="1">
          <a:blip r:embed="rId3"/>
          <a:srcRect r="17321"/>
          <a:stretch/>
        </p:blipFill>
        <p:spPr>
          <a:xfrm>
            <a:off x="4634680" y="10"/>
            <a:ext cx="7560130" cy="6857990"/>
          </a:xfrm>
          <a:prstGeom prst="rect">
            <a:avLst/>
          </a:prstGeom>
        </p:spPr>
      </p:pic>
      <p:sp>
        <p:nvSpPr>
          <p:cNvPr id="9" name="Rectangle 8">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E8839B5-B97B-9369-907B-37576EB7D186}"/>
              </a:ext>
            </a:extLst>
          </p:cNvPr>
          <p:cNvSpPr>
            <a:spLocks noGrp="1"/>
          </p:cNvSpPr>
          <p:nvPr>
            <p:ph idx="1"/>
          </p:nvPr>
        </p:nvSpPr>
        <p:spPr>
          <a:xfrm>
            <a:off x="650669" y="2438400"/>
            <a:ext cx="3330328" cy="3809999"/>
          </a:xfrm>
        </p:spPr>
        <p:txBody>
          <a:bodyPr>
            <a:normAutofit/>
          </a:bodyPr>
          <a:lstStyle/>
          <a:p>
            <a:r>
              <a:rPr lang="en-US" dirty="0"/>
              <a:t>There are series of steps and considerations to ensure a well conducted SIA:</a:t>
            </a:r>
          </a:p>
          <a:p>
            <a:pPr lvl="1"/>
            <a:endParaRPr lang="en-US" dirty="0"/>
          </a:p>
        </p:txBody>
      </p:sp>
    </p:spTree>
    <p:extLst>
      <p:ext uri="{BB962C8B-B14F-4D97-AF65-F5344CB8AC3E}">
        <p14:creationId xmlns:p14="http://schemas.microsoft.com/office/powerpoint/2010/main" val="184004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ED0B0-E092-1B5D-547D-866AC23E1C58}"/>
              </a:ext>
            </a:extLst>
          </p:cNvPr>
          <p:cNvSpPr>
            <a:spLocks noGrp="1"/>
          </p:cNvSpPr>
          <p:nvPr>
            <p:ph type="title"/>
          </p:nvPr>
        </p:nvSpPr>
        <p:spPr>
          <a:xfrm>
            <a:off x="646111" y="452718"/>
            <a:ext cx="9404723" cy="1400530"/>
          </a:xfrm>
        </p:spPr>
        <p:txBody>
          <a:bodyPr>
            <a:normAutofit/>
          </a:bodyPr>
          <a:lstStyle/>
          <a:p>
            <a:r>
              <a:rPr lang="en-US" dirty="0"/>
              <a:t>Relevance of the intervention</a:t>
            </a:r>
            <a:endParaRPr lang="en-US"/>
          </a:p>
        </p:txBody>
      </p:sp>
      <p:sp>
        <p:nvSpPr>
          <p:cNvPr id="3" name="Content Placeholder 2">
            <a:extLst>
              <a:ext uri="{FF2B5EF4-FFF2-40B4-BE49-F238E27FC236}">
                <a16:creationId xmlns:a16="http://schemas.microsoft.com/office/drawing/2014/main" id="{5D3A3928-DBD0-61DE-72E8-427616D08634}"/>
              </a:ext>
            </a:extLst>
          </p:cNvPr>
          <p:cNvSpPr>
            <a:spLocks noGrp="1"/>
          </p:cNvSpPr>
          <p:nvPr>
            <p:ph idx="1"/>
          </p:nvPr>
        </p:nvSpPr>
        <p:spPr>
          <a:xfrm>
            <a:off x="1103312" y="2052918"/>
            <a:ext cx="8946541" cy="4195481"/>
          </a:xfrm>
        </p:spPr>
        <p:txBody>
          <a:bodyPr>
            <a:normAutofit/>
          </a:bodyPr>
          <a:lstStyle/>
          <a:p>
            <a:r>
              <a:rPr lang="en-US" dirty="0"/>
              <a:t>It focuses on defining the significance of social innovation at three different levels. </a:t>
            </a:r>
          </a:p>
          <a:p>
            <a:r>
              <a:rPr lang="en-US" dirty="0"/>
              <a:t>The first, they are toward the organization, its mission, vision, and values, responds to the questioning of why it is relevant for the organization to carry it out. </a:t>
            </a:r>
          </a:p>
          <a:p>
            <a:r>
              <a:rPr lang="en-US" dirty="0"/>
              <a:t>The second level focuses on the importance or relevance of the problem in the territory where it takes place. </a:t>
            </a:r>
          </a:p>
          <a:p>
            <a:r>
              <a:rPr lang="en-US" dirty="0"/>
              <a:t>The third level is the degree of alignment that the problem has at a national and international level, that is, for whom it is most relevant to address this problem.</a:t>
            </a:r>
          </a:p>
          <a:p>
            <a:endParaRPr lang="en-US" dirty="0"/>
          </a:p>
        </p:txBody>
      </p:sp>
    </p:spTree>
    <p:extLst>
      <p:ext uri="{BB962C8B-B14F-4D97-AF65-F5344CB8AC3E}">
        <p14:creationId xmlns:p14="http://schemas.microsoft.com/office/powerpoint/2010/main" val="2518636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splay stock market numbers">
            <a:extLst>
              <a:ext uri="{FF2B5EF4-FFF2-40B4-BE49-F238E27FC236}">
                <a16:creationId xmlns:a16="http://schemas.microsoft.com/office/drawing/2014/main" id="{FF406E88-80A0-0BD0-A881-F796A50871AD}"/>
              </a:ext>
            </a:extLst>
          </p:cNvPr>
          <p:cNvPicPr>
            <a:picLocks noChangeAspect="1"/>
          </p:cNvPicPr>
          <p:nvPr/>
        </p:nvPicPr>
        <p:blipFill rotWithShape="1">
          <a:blip r:embed="rId2">
            <a:alphaModFix amt="35000"/>
          </a:blip>
          <a:srcRect t="6415" b="9315"/>
          <a:stretch/>
        </p:blipFill>
        <p:spPr>
          <a:xfrm>
            <a:off x="20" y="-1"/>
            <a:ext cx="12191980" cy="6858000"/>
          </a:xfrm>
          <a:prstGeom prst="rect">
            <a:avLst/>
          </a:prstGeom>
        </p:spPr>
      </p:pic>
      <p:sp>
        <p:nvSpPr>
          <p:cNvPr id="2" name="Title 1">
            <a:extLst>
              <a:ext uri="{FF2B5EF4-FFF2-40B4-BE49-F238E27FC236}">
                <a16:creationId xmlns:a16="http://schemas.microsoft.com/office/drawing/2014/main" id="{74AF316C-C7D6-EDCD-7DB5-5CF0F02C782C}"/>
              </a:ext>
            </a:extLst>
          </p:cNvPr>
          <p:cNvSpPr>
            <a:spLocks noGrp="1"/>
          </p:cNvSpPr>
          <p:nvPr>
            <p:ph type="title"/>
          </p:nvPr>
        </p:nvSpPr>
        <p:spPr>
          <a:xfrm>
            <a:off x="646111" y="452718"/>
            <a:ext cx="9404723" cy="1400530"/>
          </a:xfrm>
        </p:spPr>
        <p:txBody>
          <a:bodyPr>
            <a:normAutofit/>
          </a:bodyPr>
          <a:lstStyle/>
          <a:p>
            <a:r>
              <a:rPr lang="en-US" dirty="0"/>
              <a:t>Social Impact Model</a:t>
            </a:r>
          </a:p>
        </p:txBody>
      </p:sp>
      <p:sp>
        <p:nvSpPr>
          <p:cNvPr id="3" name="Content Placeholder 2">
            <a:extLst>
              <a:ext uri="{FF2B5EF4-FFF2-40B4-BE49-F238E27FC236}">
                <a16:creationId xmlns:a16="http://schemas.microsoft.com/office/drawing/2014/main" id="{D0CD6B01-10FD-9754-0CCC-D5C15DE1C968}"/>
              </a:ext>
            </a:extLst>
          </p:cNvPr>
          <p:cNvSpPr>
            <a:spLocks noGrp="1"/>
          </p:cNvSpPr>
          <p:nvPr>
            <p:ph idx="1"/>
          </p:nvPr>
        </p:nvSpPr>
        <p:spPr>
          <a:xfrm>
            <a:off x="1103312" y="2052918"/>
            <a:ext cx="8946541" cy="4195481"/>
          </a:xfrm>
        </p:spPr>
        <p:txBody>
          <a:bodyPr>
            <a:normAutofit/>
          </a:bodyPr>
          <a:lstStyle/>
          <a:p>
            <a:r>
              <a:rPr lang="en-US" dirty="0"/>
              <a:t>This stage focuses on demonstrating the process that social innovation will follow to achieve the stated objective, resulting in indicators for monitoring and management in the short, medium, and long term. </a:t>
            </a:r>
          </a:p>
        </p:txBody>
      </p:sp>
    </p:spTree>
    <p:extLst>
      <p:ext uri="{BB962C8B-B14F-4D97-AF65-F5344CB8AC3E}">
        <p14:creationId xmlns:p14="http://schemas.microsoft.com/office/powerpoint/2010/main" val="129121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reaching for a paper on a table full of paper and sticky notes">
            <a:extLst>
              <a:ext uri="{FF2B5EF4-FFF2-40B4-BE49-F238E27FC236}">
                <a16:creationId xmlns:a16="http://schemas.microsoft.com/office/drawing/2014/main" id="{94A20070-4DBC-67B6-F758-635B4ABA2858}"/>
              </a:ext>
            </a:extLst>
          </p:cNvPr>
          <p:cNvPicPr>
            <a:picLocks noChangeAspect="1"/>
          </p:cNvPicPr>
          <p:nvPr/>
        </p:nvPicPr>
        <p:blipFill rotWithShape="1">
          <a:blip r:embed="rId2">
            <a:alphaModFix amt="35000"/>
          </a:blip>
          <a:srcRect t="8913" b="6817"/>
          <a:stretch/>
        </p:blipFill>
        <p:spPr>
          <a:xfrm>
            <a:off x="20" y="-1"/>
            <a:ext cx="12191980" cy="6858000"/>
          </a:xfrm>
          <a:prstGeom prst="rect">
            <a:avLst/>
          </a:prstGeom>
        </p:spPr>
      </p:pic>
      <p:sp>
        <p:nvSpPr>
          <p:cNvPr id="2" name="Title 1">
            <a:extLst>
              <a:ext uri="{FF2B5EF4-FFF2-40B4-BE49-F238E27FC236}">
                <a16:creationId xmlns:a16="http://schemas.microsoft.com/office/drawing/2014/main" id="{ECB5D805-A7D6-B6E2-9C3C-C1DCCF744948}"/>
              </a:ext>
            </a:extLst>
          </p:cNvPr>
          <p:cNvSpPr>
            <a:spLocks noGrp="1"/>
          </p:cNvSpPr>
          <p:nvPr>
            <p:ph type="title"/>
          </p:nvPr>
        </p:nvSpPr>
        <p:spPr>
          <a:xfrm>
            <a:off x="646111" y="452718"/>
            <a:ext cx="9404723" cy="1400530"/>
          </a:xfrm>
        </p:spPr>
        <p:txBody>
          <a:bodyPr>
            <a:normAutofit/>
          </a:bodyPr>
          <a:lstStyle/>
          <a:p>
            <a:r>
              <a:rPr lang="en-US" dirty="0"/>
              <a:t>Evaluation design</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C870373-F391-286E-32B7-D699B69DD30E}"/>
              </a:ext>
            </a:extLst>
          </p:cNvPr>
          <p:cNvSpPr>
            <a:spLocks noGrp="1"/>
          </p:cNvSpPr>
          <p:nvPr>
            <p:ph idx="1"/>
          </p:nvPr>
        </p:nvSpPr>
        <p:spPr>
          <a:xfrm>
            <a:off x="1103312" y="2052918"/>
            <a:ext cx="8946541" cy="4195481"/>
          </a:xfrm>
        </p:spPr>
        <p:txBody>
          <a:bodyPr>
            <a:normAutofit/>
          </a:bodyPr>
          <a:lstStyle/>
          <a:p>
            <a:r>
              <a:rPr lang="en-US" dirty="0"/>
              <a:t>It establishes the objectives and scope of the evaluation per se, not the intervention. This delimitation is a function of the time it takes the implementation and who will serve to make decisions. It constitutes the basis of evidence that is going to be collected, stored and how the data will be validated.</a:t>
            </a:r>
          </a:p>
          <a:p>
            <a:endParaRPr lang="en-US" dirty="0"/>
          </a:p>
        </p:txBody>
      </p:sp>
    </p:spTree>
    <p:extLst>
      <p:ext uri="{BB962C8B-B14F-4D97-AF65-F5344CB8AC3E}">
        <p14:creationId xmlns:p14="http://schemas.microsoft.com/office/powerpoint/2010/main" val="7060186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mplex maths formulae on a blackboard">
            <a:extLst>
              <a:ext uri="{FF2B5EF4-FFF2-40B4-BE49-F238E27FC236}">
                <a16:creationId xmlns:a16="http://schemas.microsoft.com/office/drawing/2014/main" id="{C91B36A9-2EE0-C473-EFF8-BD076E96A9DF}"/>
              </a:ext>
            </a:extLst>
          </p:cNvPr>
          <p:cNvPicPr>
            <a:picLocks noChangeAspect="1"/>
          </p:cNvPicPr>
          <p:nvPr/>
        </p:nvPicPr>
        <p:blipFill rotWithShape="1">
          <a:blip r:embed="rId2">
            <a:alphaModFix amt="35000"/>
          </a:blip>
          <a:srcRect t="18208" b="4737"/>
          <a:stretch/>
        </p:blipFill>
        <p:spPr>
          <a:xfrm>
            <a:off x="20" y="-1"/>
            <a:ext cx="12191980" cy="6858000"/>
          </a:xfrm>
          <a:prstGeom prst="rect">
            <a:avLst/>
          </a:prstGeom>
        </p:spPr>
      </p:pic>
      <p:sp>
        <p:nvSpPr>
          <p:cNvPr id="2" name="Title 1">
            <a:extLst>
              <a:ext uri="{FF2B5EF4-FFF2-40B4-BE49-F238E27FC236}">
                <a16:creationId xmlns:a16="http://schemas.microsoft.com/office/drawing/2014/main" id="{BAAA3C7D-F3FD-038F-A7ED-38A85289D694}"/>
              </a:ext>
            </a:extLst>
          </p:cNvPr>
          <p:cNvSpPr>
            <a:spLocks noGrp="1"/>
          </p:cNvSpPr>
          <p:nvPr>
            <p:ph type="title"/>
          </p:nvPr>
        </p:nvSpPr>
        <p:spPr>
          <a:xfrm>
            <a:off x="646111" y="452718"/>
            <a:ext cx="9404723" cy="1400530"/>
          </a:xfrm>
        </p:spPr>
        <p:txBody>
          <a:bodyPr>
            <a:normAutofit/>
          </a:bodyPr>
          <a:lstStyle/>
          <a:p>
            <a:r>
              <a:rPr lang="en-US" dirty="0"/>
              <a:t>Evaluation Methodology</a:t>
            </a:r>
          </a:p>
        </p:txBody>
      </p:sp>
      <p:sp>
        <p:nvSpPr>
          <p:cNvPr id="3" name="Content Placeholder 2">
            <a:extLst>
              <a:ext uri="{FF2B5EF4-FFF2-40B4-BE49-F238E27FC236}">
                <a16:creationId xmlns:a16="http://schemas.microsoft.com/office/drawing/2014/main" id="{6EB71D0B-5D0B-5370-2A9C-BABEEFD47DD8}"/>
              </a:ext>
            </a:extLst>
          </p:cNvPr>
          <p:cNvSpPr>
            <a:spLocks noGrp="1"/>
          </p:cNvSpPr>
          <p:nvPr>
            <p:ph idx="1"/>
          </p:nvPr>
        </p:nvSpPr>
        <p:spPr>
          <a:xfrm>
            <a:off x="1103312" y="2052918"/>
            <a:ext cx="8946541" cy="4195481"/>
          </a:xfrm>
        </p:spPr>
        <p:txBody>
          <a:bodyPr>
            <a:normAutofit/>
          </a:bodyPr>
          <a:lstStyle/>
          <a:p>
            <a:r>
              <a:rPr lang="en-US" dirty="0"/>
              <a:t>With the definition of the objectives and scope of the evaluation, the next steps are a specification of the methods for collecting and analyzing the information, as well as the times and deliverables.</a:t>
            </a:r>
          </a:p>
          <a:p>
            <a:endParaRPr lang="en-US" dirty="0"/>
          </a:p>
          <a:p>
            <a:pPr marL="0" indent="0">
              <a:buNone/>
            </a:pPr>
            <a:endParaRPr lang="en-US" dirty="0"/>
          </a:p>
        </p:txBody>
      </p:sp>
    </p:spTree>
    <p:extLst>
      <p:ext uri="{BB962C8B-B14F-4D97-AF65-F5344CB8AC3E}">
        <p14:creationId xmlns:p14="http://schemas.microsoft.com/office/powerpoint/2010/main" val="3233626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38931-AD05-60CF-ECCD-E79594009D6C}"/>
              </a:ext>
            </a:extLst>
          </p:cNvPr>
          <p:cNvSpPr>
            <a:spLocks noGrp="1"/>
          </p:cNvSpPr>
          <p:nvPr>
            <p:ph type="title"/>
          </p:nvPr>
        </p:nvSpPr>
        <p:spPr>
          <a:xfrm>
            <a:off x="646111" y="452718"/>
            <a:ext cx="9404723" cy="1400530"/>
          </a:xfrm>
        </p:spPr>
        <p:txBody>
          <a:bodyPr>
            <a:normAutofit/>
          </a:bodyPr>
          <a:lstStyle/>
          <a:p>
            <a:r>
              <a:rPr lang="en-US" dirty="0"/>
              <a:t>Dissemination and deliverables. </a:t>
            </a:r>
          </a:p>
        </p:txBody>
      </p:sp>
      <p:sp>
        <p:nvSpPr>
          <p:cNvPr id="3" name="Content Placeholder 2">
            <a:extLst>
              <a:ext uri="{FF2B5EF4-FFF2-40B4-BE49-F238E27FC236}">
                <a16:creationId xmlns:a16="http://schemas.microsoft.com/office/drawing/2014/main" id="{DB5B65B0-3DF8-E64A-02EA-AC3F97CA3232}"/>
              </a:ext>
            </a:extLst>
          </p:cNvPr>
          <p:cNvSpPr>
            <a:spLocks noGrp="1"/>
          </p:cNvSpPr>
          <p:nvPr>
            <p:ph idx="1"/>
          </p:nvPr>
        </p:nvSpPr>
        <p:spPr>
          <a:xfrm>
            <a:off x="1103312" y="2052918"/>
            <a:ext cx="8946541" cy="4195481"/>
          </a:xfrm>
        </p:spPr>
        <p:txBody>
          <a:bodyPr>
            <a:normAutofit/>
          </a:bodyPr>
          <a:lstStyle/>
          <a:p>
            <a:r>
              <a:rPr lang="en-US" dirty="0"/>
              <a:t>The quality, level, and effectiveness of the impact are evaluated based on the analysis of the collected data. It focuses on reviewing the result and the measurement process, providing information for future improvements. It is also the opportunity to establish dialogues with the different interest groups according to their level and type of participation.</a:t>
            </a:r>
          </a:p>
        </p:txBody>
      </p:sp>
    </p:spTree>
    <p:extLst>
      <p:ext uri="{BB962C8B-B14F-4D97-AF65-F5344CB8AC3E}">
        <p14:creationId xmlns:p14="http://schemas.microsoft.com/office/powerpoint/2010/main" val="2917565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7EBE3237-F22F-4456-A312-A20249F3D1B2}"/>
              </a:ext>
            </a:extLst>
          </p:cNvPr>
          <p:cNvSpPr>
            <a:spLocks noGrp="1"/>
          </p:cNvSpPr>
          <p:nvPr>
            <p:ph type="title"/>
          </p:nvPr>
        </p:nvSpPr>
        <p:spPr>
          <a:xfrm>
            <a:off x="806195" y="804672"/>
            <a:ext cx="3521359" cy="5248656"/>
          </a:xfrm>
        </p:spPr>
        <p:txBody>
          <a:bodyPr anchor="ctr">
            <a:normAutofit/>
          </a:bodyPr>
          <a:lstStyle/>
          <a:p>
            <a:pPr algn="ctr"/>
            <a:r>
              <a:rPr lang="en-US" dirty="0"/>
              <a:t>Measuring Social Impact</a:t>
            </a:r>
            <a:endParaRPr lang="en-US"/>
          </a:p>
        </p:txBody>
      </p:sp>
      <p:sp>
        <p:nvSpPr>
          <p:cNvPr id="3" name="Content Placeholder 2">
            <a:extLst>
              <a:ext uri="{FF2B5EF4-FFF2-40B4-BE49-F238E27FC236}">
                <a16:creationId xmlns:a16="http://schemas.microsoft.com/office/drawing/2014/main" id="{08D30D19-037A-8822-6FD2-B124650D8FBC}"/>
              </a:ext>
            </a:extLst>
          </p:cNvPr>
          <p:cNvSpPr>
            <a:spLocks noGrp="1"/>
          </p:cNvSpPr>
          <p:nvPr>
            <p:ph idx="1"/>
          </p:nvPr>
        </p:nvSpPr>
        <p:spPr>
          <a:xfrm>
            <a:off x="4975861" y="804671"/>
            <a:ext cx="6399930" cy="5248657"/>
          </a:xfrm>
        </p:spPr>
        <p:txBody>
          <a:bodyPr anchor="ctr">
            <a:normAutofit/>
          </a:bodyPr>
          <a:lstStyle/>
          <a:p>
            <a:r>
              <a:rPr lang="en-US" dirty="0"/>
              <a:t>Measuring the social impacts of social innovation is not an easy task and is usually related to its level of maturity. From this perspective, there are five different levels:</a:t>
            </a:r>
          </a:p>
        </p:txBody>
      </p:sp>
    </p:spTree>
    <p:extLst>
      <p:ext uri="{BB962C8B-B14F-4D97-AF65-F5344CB8AC3E}">
        <p14:creationId xmlns:p14="http://schemas.microsoft.com/office/powerpoint/2010/main" val="2182739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9A03481C-4956-CB2D-69D5-C9F2E4FD914D}"/>
              </a:ext>
            </a:extLst>
          </p:cNvPr>
          <p:cNvPicPr>
            <a:picLocks noChangeAspect="1"/>
          </p:cNvPicPr>
          <p:nvPr/>
        </p:nvPicPr>
        <p:blipFill rotWithShape="1">
          <a:blip r:embed="rId2">
            <a:alphaModFix amt="35000"/>
          </a:blip>
          <a:srcRect t="3608" b="12122"/>
          <a:stretch/>
        </p:blipFill>
        <p:spPr>
          <a:xfrm>
            <a:off x="20" y="-1"/>
            <a:ext cx="12191980" cy="6858000"/>
          </a:xfrm>
          <a:prstGeom prst="rect">
            <a:avLst/>
          </a:prstGeom>
        </p:spPr>
      </p:pic>
      <p:sp>
        <p:nvSpPr>
          <p:cNvPr id="2" name="Title 1">
            <a:extLst>
              <a:ext uri="{FF2B5EF4-FFF2-40B4-BE49-F238E27FC236}">
                <a16:creationId xmlns:a16="http://schemas.microsoft.com/office/drawing/2014/main" id="{9714B98A-CAEB-74D3-B466-06AC262723F4}"/>
              </a:ext>
            </a:extLst>
          </p:cNvPr>
          <p:cNvSpPr>
            <a:spLocks noGrp="1"/>
          </p:cNvSpPr>
          <p:nvPr>
            <p:ph type="title"/>
          </p:nvPr>
        </p:nvSpPr>
        <p:spPr>
          <a:xfrm>
            <a:off x="646111" y="452718"/>
            <a:ext cx="9404723" cy="1400530"/>
          </a:xfrm>
        </p:spPr>
        <p:txBody>
          <a:bodyPr>
            <a:normAutofit/>
          </a:bodyPr>
          <a:lstStyle/>
          <a:p>
            <a:r>
              <a:rPr lang="en-US" dirty="0"/>
              <a:t>Emergent </a:t>
            </a:r>
          </a:p>
        </p:txBody>
      </p:sp>
      <p:sp>
        <p:nvSpPr>
          <p:cNvPr id="3" name="Content Placeholder 2">
            <a:extLst>
              <a:ext uri="{FF2B5EF4-FFF2-40B4-BE49-F238E27FC236}">
                <a16:creationId xmlns:a16="http://schemas.microsoft.com/office/drawing/2014/main" id="{A5AE97D3-CB09-F33B-93FD-6E9896D26A48}"/>
              </a:ext>
            </a:extLst>
          </p:cNvPr>
          <p:cNvSpPr>
            <a:spLocks noGrp="1"/>
          </p:cNvSpPr>
          <p:nvPr>
            <p:ph idx="1"/>
          </p:nvPr>
        </p:nvSpPr>
        <p:spPr>
          <a:xfrm>
            <a:off x="1103312" y="2052918"/>
            <a:ext cx="8946541" cy="4195481"/>
          </a:xfrm>
        </p:spPr>
        <p:txBody>
          <a:bodyPr>
            <a:normAutofit/>
          </a:bodyPr>
          <a:lstStyle/>
          <a:p>
            <a:r>
              <a:rPr lang="en-US" dirty="0"/>
              <a:t>The information or measurement supports internal decisions by tracking revenues and expenses. It focuses on maintaining the operation and survival of the organization.</a:t>
            </a:r>
          </a:p>
        </p:txBody>
      </p:sp>
    </p:spTree>
    <p:extLst>
      <p:ext uri="{BB962C8B-B14F-4D97-AF65-F5344CB8AC3E}">
        <p14:creationId xmlns:p14="http://schemas.microsoft.com/office/powerpoint/2010/main" val="40329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335B9-46BD-9048-008F-246E372BABC0}"/>
              </a:ext>
            </a:extLst>
          </p:cNvPr>
          <p:cNvSpPr>
            <a:spLocks noGrp="1"/>
          </p:cNvSpPr>
          <p:nvPr>
            <p:ph type="title"/>
          </p:nvPr>
        </p:nvSpPr>
        <p:spPr>
          <a:xfrm>
            <a:off x="646111" y="452718"/>
            <a:ext cx="9404723" cy="1400530"/>
          </a:xfrm>
        </p:spPr>
        <p:txBody>
          <a:bodyPr>
            <a:normAutofit/>
          </a:bodyPr>
          <a:lstStyle/>
          <a:p>
            <a:r>
              <a:rPr lang="en-US" dirty="0"/>
              <a:t>Established</a:t>
            </a:r>
          </a:p>
        </p:txBody>
      </p:sp>
      <p:sp>
        <p:nvSpPr>
          <p:cNvPr id="3" name="Content Placeholder 2">
            <a:extLst>
              <a:ext uri="{FF2B5EF4-FFF2-40B4-BE49-F238E27FC236}">
                <a16:creationId xmlns:a16="http://schemas.microsoft.com/office/drawing/2014/main" id="{78799CFE-F056-BC92-18EF-86A19C21E16E}"/>
              </a:ext>
            </a:extLst>
          </p:cNvPr>
          <p:cNvSpPr>
            <a:spLocks noGrp="1"/>
          </p:cNvSpPr>
          <p:nvPr>
            <p:ph idx="1"/>
          </p:nvPr>
        </p:nvSpPr>
        <p:spPr>
          <a:xfrm>
            <a:off x="1103312" y="2052918"/>
            <a:ext cx="8946541" cy="4195481"/>
          </a:xfrm>
        </p:spPr>
        <p:txBody>
          <a:bodyPr>
            <a:normAutofit/>
          </a:bodyPr>
          <a:lstStyle/>
          <a:p>
            <a:r>
              <a:rPr lang="en-US" dirty="0"/>
              <a:t>It focuses on evaluating the quantity and quality of the products and services delivered to the market and beneficiaries. The information helps to make decisions about the value generated by the product or service in a specific market niche and how is exploited.</a:t>
            </a:r>
          </a:p>
        </p:txBody>
      </p:sp>
    </p:spTree>
    <p:extLst>
      <p:ext uri="{BB962C8B-B14F-4D97-AF65-F5344CB8AC3E}">
        <p14:creationId xmlns:p14="http://schemas.microsoft.com/office/powerpoint/2010/main" val="26212894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aming object">
            <a:extLst>
              <a:ext uri="{FF2B5EF4-FFF2-40B4-BE49-F238E27FC236}">
                <a16:creationId xmlns:a16="http://schemas.microsoft.com/office/drawing/2014/main" id="{0723327C-3EAA-F501-F5D1-B327E7A221E9}"/>
              </a:ext>
            </a:extLst>
          </p:cNvPr>
          <p:cNvPicPr>
            <a:picLocks noChangeAspect="1"/>
          </p:cNvPicPr>
          <p:nvPr/>
        </p:nvPicPr>
        <p:blipFill rotWithShape="1">
          <a:blip r:embed="rId2">
            <a:alphaModFix amt="35000"/>
          </a:blip>
          <a:srcRect t="15094"/>
          <a:stretch/>
        </p:blipFill>
        <p:spPr>
          <a:xfrm>
            <a:off x="20" y="-1"/>
            <a:ext cx="12191980" cy="6858000"/>
          </a:xfrm>
          <a:prstGeom prst="rect">
            <a:avLst/>
          </a:prstGeom>
        </p:spPr>
      </p:pic>
      <p:sp>
        <p:nvSpPr>
          <p:cNvPr id="2" name="Title 1">
            <a:extLst>
              <a:ext uri="{FF2B5EF4-FFF2-40B4-BE49-F238E27FC236}">
                <a16:creationId xmlns:a16="http://schemas.microsoft.com/office/drawing/2014/main" id="{EFB16B72-25E6-B825-B897-086BBD072CA0}"/>
              </a:ext>
            </a:extLst>
          </p:cNvPr>
          <p:cNvSpPr>
            <a:spLocks noGrp="1"/>
          </p:cNvSpPr>
          <p:nvPr>
            <p:ph type="title"/>
          </p:nvPr>
        </p:nvSpPr>
        <p:spPr>
          <a:xfrm>
            <a:off x="646111" y="452718"/>
            <a:ext cx="9404723" cy="1400530"/>
          </a:xfrm>
        </p:spPr>
        <p:txBody>
          <a:bodyPr>
            <a:normAutofit/>
          </a:bodyPr>
          <a:lstStyle/>
          <a:p>
            <a:r>
              <a:rPr lang="en-US" dirty="0"/>
              <a:t>Driven by objectives</a:t>
            </a:r>
          </a:p>
        </p:txBody>
      </p:sp>
      <p:sp>
        <p:nvSpPr>
          <p:cNvPr id="3" name="Content Placeholder 2">
            <a:extLst>
              <a:ext uri="{FF2B5EF4-FFF2-40B4-BE49-F238E27FC236}">
                <a16:creationId xmlns:a16="http://schemas.microsoft.com/office/drawing/2014/main" id="{A355E763-7CA4-85A4-ADE5-CCD5A6BB8353}"/>
              </a:ext>
            </a:extLst>
          </p:cNvPr>
          <p:cNvSpPr>
            <a:spLocks noGrp="1"/>
          </p:cNvSpPr>
          <p:nvPr>
            <p:ph idx="1"/>
          </p:nvPr>
        </p:nvSpPr>
        <p:spPr>
          <a:xfrm>
            <a:off x="1103312" y="2052918"/>
            <a:ext cx="8946541" cy="4195481"/>
          </a:xfrm>
        </p:spPr>
        <p:txBody>
          <a:bodyPr>
            <a:normAutofit/>
          </a:bodyPr>
          <a:lstStyle/>
          <a:p>
            <a:r>
              <a:rPr lang="en-US" dirty="0"/>
              <a:t>It seeks to measure, directly or indirectly, the social impact created in the beneficiary, mainly at the level of direct effects. It begins to be a strategy to acquire more investments that allow the model to scale.</a:t>
            </a:r>
          </a:p>
        </p:txBody>
      </p:sp>
    </p:spTree>
    <p:extLst>
      <p:ext uri="{BB962C8B-B14F-4D97-AF65-F5344CB8AC3E}">
        <p14:creationId xmlns:p14="http://schemas.microsoft.com/office/powerpoint/2010/main" val="3647142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ngled shot of pen on a graph">
            <a:extLst>
              <a:ext uri="{FF2B5EF4-FFF2-40B4-BE49-F238E27FC236}">
                <a16:creationId xmlns:a16="http://schemas.microsoft.com/office/drawing/2014/main" id="{8F00E235-6DF5-E457-2A36-042021AF0F90}"/>
              </a:ext>
            </a:extLst>
          </p:cNvPr>
          <p:cNvPicPr>
            <a:picLocks noChangeAspect="1"/>
          </p:cNvPicPr>
          <p:nvPr/>
        </p:nvPicPr>
        <p:blipFill rotWithShape="1">
          <a:blip r:embed="rId2">
            <a:alphaModFix amt="35000"/>
          </a:blip>
          <a:srcRect t="9441" b="6289"/>
          <a:stretch/>
        </p:blipFill>
        <p:spPr>
          <a:xfrm>
            <a:off x="20" y="-1"/>
            <a:ext cx="12191980" cy="6858000"/>
          </a:xfrm>
          <a:prstGeom prst="rect">
            <a:avLst/>
          </a:prstGeom>
        </p:spPr>
      </p:pic>
      <p:sp>
        <p:nvSpPr>
          <p:cNvPr id="2" name="Title 1">
            <a:extLst>
              <a:ext uri="{FF2B5EF4-FFF2-40B4-BE49-F238E27FC236}">
                <a16:creationId xmlns:a16="http://schemas.microsoft.com/office/drawing/2014/main" id="{C2017864-5094-F5EF-1BE5-AE36F5A017E6}"/>
              </a:ext>
            </a:extLst>
          </p:cNvPr>
          <p:cNvSpPr>
            <a:spLocks noGrp="1"/>
          </p:cNvSpPr>
          <p:nvPr>
            <p:ph type="title"/>
          </p:nvPr>
        </p:nvSpPr>
        <p:spPr>
          <a:xfrm>
            <a:off x="646111" y="452718"/>
            <a:ext cx="9404723" cy="1400530"/>
          </a:xfrm>
        </p:spPr>
        <p:txBody>
          <a:bodyPr>
            <a:normAutofit/>
          </a:bodyPr>
          <a:lstStyle/>
          <a:p>
            <a:r>
              <a:rPr lang="en-US" dirty="0"/>
              <a:t>Integrated</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D12607A-4F5A-DBE5-2C86-2CEEB984F78A}"/>
              </a:ext>
            </a:extLst>
          </p:cNvPr>
          <p:cNvSpPr>
            <a:spLocks noGrp="1"/>
          </p:cNvSpPr>
          <p:nvPr>
            <p:ph idx="1"/>
          </p:nvPr>
        </p:nvSpPr>
        <p:spPr>
          <a:xfrm>
            <a:off x="1103312" y="2052918"/>
            <a:ext cx="8946541" cy="4195481"/>
          </a:xfrm>
        </p:spPr>
        <p:txBody>
          <a:bodyPr>
            <a:normAutofit/>
          </a:bodyPr>
          <a:lstStyle/>
          <a:p>
            <a:r>
              <a:rPr lang="en-US" dirty="0"/>
              <a:t>They incorporate performance metrics in the company’s processes, from a social and economic perspective. The measurement becomes a key aspect of decision making.</a:t>
            </a:r>
          </a:p>
        </p:txBody>
      </p:sp>
    </p:spTree>
    <p:extLst>
      <p:ext uri="{BB962C8B-B14F-4D97-AF65-F5344CB8AC3E}">
        <p14:creationId xmlns:p14="http://schemas.microsoft.com/office/powerpoint/2010/main" val="2818488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productivity items">
            <a:extLst>
              <a:ext uri="{FF2B5EF4-FFF2-40B4-BE49-F238E27FC236}">
                <a16:creationId xmlns:a16="http://schemas.microsoft.com/office/drawing/2014/main" id="{F483530C-9201-A6C1-318F-D65EE4EEE17D}"/>
              </a:ext>
            </a:extLst>
          </p:cNvPr>
          <p:cNvPicPr>
            <a:picLocks noChangeAspect="1"/>
          </p:cNvPicPr>
          <p:nvPr/>
        </p:nvPicPr>
        <p:blipFill rotWithShape="1">
          <a:blip r:embed="rId2">
            <a:alphaModFix amt="35000"/>
          </a:blip>
          <a:srcRect b="15730"/>
          <a:stretch/>
        </p:blipFill>
        <p:spPr>
          <a:xfrm>
            <a:off x="20" y="-1"/>
            <a:ext cx="12191980" cy="6858000"/>
          </a:xfrm>
          <a:prstGeom prst="rect">
            <a:avLst/>
          </a:prstGeom>
        </p:spPr>
      </p:pic>
      <p:sp>
        <p:nvSpPr>
          <p:cNvPr id="2" name="Title 1">
            <a:extLst>
              <a:ext uri="{FF2B5EF4-FFF2-40B4-BE49-F238E27FC236}">
                <a16:creationId xmlns:a16="http://schemas.microsoft.com/office/drawing/2014/main" id="{E3B23FB5-E003-7943-552B-3CA07D2DF7CD}"/>
              </a:ext>
            </a:extLst>
          </p:cNvPr>
          <p:cNvSpPr>
            <a:spLocks noGrp="1"/>
          </p:cNvSpPr>
          <p:nvPr>
            <p:ph type="title"/>
          </p:nvPr>
        </p:nvSpPr>
        <p:spPr>
          <a:xfrm>
            <a:off x="646111" y="452718"/>
            <a:ext cx="9404723" cy="1400530"/>
          </a:xfrm>
        </p:spPr>
        <p:txBody>
          <a:bodyPr>
            <a:normAutofit/>
          </a:bodyPr>
          <a:lstStyle/>
          <a:p>
            <a:r>
              <a:rPr lang="en-US" dirty="0"/>
              <a:t>Evolutionary</a:t>
            </a:r>
          </a:p>
        </p:txBody>
      </p:sp>
      <p:sp>
        <p:nvSpPr>
          <p:cNvPr id="3" name="Content Placeholder 2">
            <a:extLst>
              <a:ext uri="{FF2B5EF4-FFF2-40B4-BE49-F238E27FC236}">
                <a16:creationId xmlns:a16="http://schemas.microsoft.com/office/drawing/2014/main" id="{4AE826EB-4FF7-8591-0E3E-47620D9B9DB0}"/>
              </a:ext>
            </a:extLst>
          </p:cNvPr>
          <p:cNvSpPr>
            <a:spLocks noGrp="1"/>
          </p:cNvSpPr>
          <p:nvPr>
            <p:ph idx="1"/>
          </p:nvPr>
        </p:nvSpPr>
        <p:spPr>
          <a:xfrm>
            <a:off x="1103312" y="2052918"/>
            <a:ext cx="8946541" cy="4195481"/>
          </a:xfrm>
        </p:spPr>
        <p:txBody>
          <a:bodyPr>
            <a:normAutofit/>
          </a:bodyPr>
          <a:lstStyle/>
          <a:p>
            <a:r>
              <a:rPr lang="en-US" dirty="0"/>
              <a:t>Performance results are used to promote the allocation of resources and to review strategies to ensure the continuous improvement of social impacts. You enter a process of constant learning.</a:t>
            </a:r>
          </a:p>
        </p:txBody>
      </p:sp>
    </p:spTree>
    <p:extLst>
      <p:ext uri="{BB962C8B-B14F-4D97-AF65-F5344CB8AC3E}">
        <p14:creationId xmlns:p14="http://schemas.microsoft.com/office/powerpoint/2010/main" val="318513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A4E9BE3-0DE4-4858-5FF7-DFA679E5F21C}"/>
              </a:ext>
            </a:extLst>
          </p:cNvPr>
          <p:cNvSpPr>
            <a:spLocks noGrp="1"/>
          </p:cNvSpPr>
          <p:nvPr>
            <p:ph type="title"/>
          </p:nvPr>
        </p:nvSpPr>
        <p:spPr>
          <a:xfrm>
            <a:off x="647701" y="1454964"/>
            <a:ext cx="4799009" cy="3308840"/>
          </a:xfrm>
        </p:spPr>
        <p:txBody>
          <a:bodyPr vert="horz" lIns="91440" tIns="45720" rIns="91440" bIns="45720" rtlCol="0" anchor="b">
            <a:normAutofit/>
          </a:bodyPr>
          <a:lstStyle/>
          <a:p>
            <a:pPr>
              <a:lnSpc>
                <a:spcPct val="90000"/>
              </a:lnSpc>
            </a:pPr>
            <a:r>
              <a:rPr lang="en-US" sz="5000"/>
              <a:t>Metrics and Indicators of Assessing Social Impact </a:t>
            </a:r>
          </a:p>
        </p:txBody>
      </p:sp>
      <p:pic>
        <p:nvPicPr>
          <p:cNvPr id="4" name="Picture 3" descr="Financial graphs on a dark display">
            <a:extLst>
              <a:ext uri="{FF2B5EF4-FFF2-40B4-BE49-F238E27FC236}">
                <a16:creationId xmlns:a16="http://schemas.microsoft.com/office/drawing/2014/main" id="{D413CC98-A280-484F-EFCD-1A5BE69383D8}"/>
              </a:ext>
            </a:extLst>
          </p:cNvPr>
          <p:cNvPicPr>
            <a:picLocks noChangeAspect="1"/>
          </p:cNvPicPr>
          <p:nvPr/>
        </p:nvPicPr>
        <p:blipFill rotWithShape="1">
          <a:blip r:embed="rId7"/>
          <a:srcRect l="19311" r="25119"/>
          <a:stretch/>
        </p:blipFill>
        <p:spPr>
          <a:xfrm>
            <a:off x="6094411" y="10"/>
            <a:ext cx="6097590" cy="6857990"/>
          </a:xfrm>
          <a:prstGeom prst="rect">
            <a:avLst/>
          </a:prstGeom>
        </p:spPr>
      </p:pic>
      <p:sp>
        <p:nvSpPr>
          <p:cNvPr id="20" name="Rectangle 19">
            <a:extLst>
              <a:ext uri="{FF2B5EF4-FFF2-40B4-BE49-F238E27FC236}">
                <a16:creationId xmlns:a16="http://schemas.microsoft.com/office/drawing/2014/main" id="{4A5788BB-481F-4FC7-AD49-73D20DDD6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34663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D13EB-B3B3-7910-FD17-D3DCFE3A811E}"/>
              </a:ext>
            </a:extLst>
          </p:cNvPr>
          <p:cNvSpPr>
            <a:spLocks noGrp="1"/>
          </p:cNvSpPr>
          <p:nvPr>
            <p:ph type="title"/>
          </p:nvPr>
        </p:nvSpPr>
        <p:spPr/>
        <p:txBody>
          <a:bodyPr/>
          <a:lstStyle/>
          <a:p>
            <a:r>
              <a:rPr lang="en-US" dirty="0"/>
              <a:t>Impact Evaluation</a:t>
            </a:r>
          </a:p>
        </p:txBody>
      </p:sp>
      <p:sp>
        <p:nvSpPr>
          <p:cNvPr id="3" name="Content Placeholder 2">
            <a:extLst>
              <a:ext uri="{FF2B5EF4-FFF2-40B4-BE49-F238E27FC236}">
                <a16:creationId xmlns:a16="http://schemas.microsoft.com/office/drawing/2014/main" id="{1AE081F0-8D14-A996-5A7A-D808052ADCB0}"/>
              </a:ext>
            </a:extLst>
          </p:cNvPr>
          <p:cNvSpPr>
            <a:spLocks noGrp="1"/>
          </p:cNvSpPr>
          <p:nvPr>
            <p:ph idx="1"/>
          </p:nvPr>
        </p:nvSpPr>
        <p:spPr/>
        <p:txBody>
          <a:bodyPr/>
          <a:lstStyle/>
          <a:p>
            <a:r>
              <a:rPr lang="en-US" dirty="0"/>
              <a:t>In the case of social innovations, impact assessment is not only focused on knowing what the change that is taking place in the living conditions of the population or how it is transforming the environment where it takes place is. </a:t>
            </a:r>
          </a:p>
          <a:p>
            <a:r>
              <a:rPr lang="en-US" dirty="0"/>
              <a:t>It also implies a bridge of dialogue with actors from the same sector or other sectors with the interest of adding them to the initiative or of obtaining greater economic or institutional support in the following stages of its implementation.</a:t>
            </a:r>
          </a:p>
        </p:txBody>
      </p:sp>
    </p:spTree>
    <p:extLst>
      <p:ext uri="{BB962C8B-B14F-4D97-AF65-F5344CB8AC3E}">
        <p14:creationId xmlns:p14="http://schemas.microsoft.com/office/powerpoint/2010/main" val="1609891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D13EB-B3B3-7910-FD17-D3DCFE3A811E}"/>
              </a:ext>
            </a:extLst>
          </p:cNvPr>
          <p:cNvSpPr>
            <a:spLocks noGrp="1"/>
          </p:cNvSpPr>
          <p:nvPr>
            <p:ph type="title"/>
          </p:nvPr>
        </p:nvSpPr>
        <p:spPr/>
        <p:txBody>
          <a:bodyPr/>
          <a:lstStyle/>
          <a:p>
            <a:r>
              <a:rPr lang="en-US" dirty="0"/>
              <a:t>Impact Evaluation</a:t>
            </a:r>
          </a:p>
        </p:txBody>
      </p:sp>
      <p:sp>
        <p:nvSpPr>
          <p:cNvPr id="3" name="Content Placeholder 2">
            <a:extLst>
              <a:ext uri="{FF2B5EF4-FFF2-40B4-BE49-F238E27FC236}">
                <a16:creationId xmlns:a16="http://schemas.microsoft.com/office/drawing/2014/main" id="{1AE081F0-8D14-A996-5A7A-D808052ADCB0}"/>
              </a:ext>
            </a:extLst>
          </p:cNvPr>
          <p:cNvSpPr>
            <a:spLocks noGrp="1"/>
          </p:cNvSpPr>
          <p:nvPr>
            <p:ph idx="1"/>
          </p:nvPr>
        </p:nvSpPr>
        <p:spPr/>
        <p:txBody>
          <a:bodyPr/>
          <a:lstStyle/>
          <a:p>
            <a:r>
              <a:rPr lang="en-US" dirty="0"/>
              <a:t>It is through impact assessment that social innovation achieves better relationships and increases the capacity of society to act, and even raises the efficiency of the solution it is carrying out.</a:t>
            </a:r>
          </a:p>
          <a:p>
            <a:r>
              <a:rPr lang="en-US" dirty="0"/>
              <a:t>Impact evaluation implies an understanding of the expected impact in each of the different moments of social innovation by the participate actors, especially those involved as investors or sources of financing. </a:t>
            </a:r>
          </a:p>
          <a:p>
            <a:r>
              <a:rPr lang="en-US" dirty="0"/>
              <a:t>The impact of social innovation is linked to the financial and social objectives of the organization that carries it out, settling in the management and processes necessary to meet those objectives</a:t>
            </a:r>
          </a:p>
        </p:txBody>
      </p:sp>
    </p:spTree>
    <p:extLst>
      <p:ext uri="{BB962C8B-B14F-4D97-AF65-F5344CB8AC3E}">
        <p14:creationId xmlns:p14="http://schemas.microsoft.com/office/powerpoint/2010/main" val="2207905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0B16-B52D-9C00-D30B-C402C51E8761}"/>
              </a:ext>
            </a:extLst>
          </p:cNvPr>
          <p:cNvSpPr>
            <a:spLocks noGrp="1"/>
          </p:cNvSpPr>
          <p:nvPr>
            <p:ph type="title"/>
          </p:nvPr>
        </p:nvSpPr>
        <p:spPr/>
        <p:txBody>
          <a:bodyPr/>
          <a:lstStyle/>
          <a:p>
            <a:r>
              <a:rPr lang="en-US" dirty="0"/>
              <a:t>Dimensions for Understanding Social Impact</a:t>
            </a:r>
          </a:p>
        </p:txBody>
      </p:sp>
      <p:sp>
        <p:nvSpPr>
          <p:cNvPr id="3" name="Content Placeholder 2">
            <a:extLst>
              <a:ext uri="{FF2B5EF4-FFF2-40B4-BE49-F238E27FC236}">
                <a16:creationId xmlns:a16="http://schemas.microsoft.com/office/drawing/2014/main" id="{5FB87207-48FF-304F-FA66-FEAD0836D9C1}"/>
              </a:ext>
            </a:extLst>
          </p:cNvPr>
          <p:cNvSpPr>
            <a:spLocks noGrp="1"/>
          </p:cNvSpPr>
          <p:nvPr>
            <p:ph idx="1"/>
          </p:nvPr>
        </p:nvSpPr>
        <p:spPr/>
        <p:txBody>
          <a:bodyPr/>
          <a:lstStyle/>
          <a:p>
            <a:r>
              <a:rPr lang="en-US" dirty="0"/>
              <a:t>In this sense, an excellent way to establish a dialogue with other stakeholders is the dimensions proposed by the Impact Management Project. </a:t>
            </a:r>
          </a:p>
          <a:p>
            <a:r>
              <a:rPr lang="en-US" dirty="0"/>
              <a:t>These dimensions seek to fully understand the impact that social innovation has, as well as the contribution and the risks exposed in its implementation. These dimensions are: What?, How much?, Who?, Contribution and Risk.</a:t>
            </a:r>
          </a:p>
        </p:txBody>
      </p:sp>
      <p:sp>
        <p:nvSpPr>
          <p:cNvPr id="4" name="Down Arrow 3">
            <a:extLst>
              <a:ext uri="{FF2B5EF4-FFF2-40B4-BE49-F238E27FC236}">
                <a16:creationId xmlns:a16="http://schemas.microsoft.com/office/drawing/2014/main" id="{D300EC19-38C3-A06D-BD47-126A2766299B}"/>
              </a:ext>
            </a:extLst>
          </p:cNvPr>
          <p:cNvSpPr/>
          <p:nvPr/>
        </p:nvSpPr>
        <p:spPr>
          <a:xfrm>
            <a:off x="5001658" y="4627084"/>
            <a:ext cx="2445744" cy="177819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8260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C5554202-67DC-6E80-854D-87224A28E656}"/>
              </a:ext>
            </a:extLst>
          </p:cNvPr>
          <p:cNvGraphicFramePr>
            <a:graphicFrameLocks noGrp="1"/>
          </p:cNvGraphicFramePr>
          <p:nvPr>
            <p:extLst>
              <p:ext uri="{D42A27DB-BD31-4B8C-83A1-F6EECF244321}">
                <p14:modId xmlns:p14="http://schemas.microsoft.com/office/powerpoint/2010/main" val="2720939341"/>
              </p:ext>
            </p:extLst>
          </p:nvPr>
        </p:nvGraphicFramePr>
        <p:xfrm>
          <a:off x="1057619" y="1200839"/>
          <a:ext cx="9981282" cy="5155892"/>
        </p:xfrm>
        <a:graphic>
          <a:graphicData uri="http://schemas.openxmlformats.org/drawingml/2006/table">
            <a:tbl>
              <a:tblPr firstRow="1" bandRow="1">
                <a:tableStyleId>{5940675A-B579-460E-94D1-54222C63F5DA}</a:tableStyleId>
              </a:tblPr>
              <a:tblGrid>
                <a:gridCol w="1996256">
                  <a:extLst>
                    <a:ext uri="{9D8B030D-6E8A-4147-A177-3AD203B41FA5}">
                      <a16:colId xmlns:a16="http://schemas.microsoft.com/office/drawing/2014/main" val="1194133880"/>
                    </a:ext>
                  </a:extLst>
                </a:gridCol>
                <a:gridCol w="7985026">
                  <a:extLst>
                    <a:ext uri="{9D8B030D-6E8A-4147-A177-3AD203B41FA5}">
                      <a16:colId xmlns:a16="http://schemas.microsoft.com/office/drawing/2014/main" val="3541079935"/>
                    </a:ext>
                  </a:extLst>
                </a:gridCol>
              </a:tblGrid>
              <a:tr h="535392">
                <a:tc gridSpan="2">
                  <a:txBody>
                    <a:bodyPr/>
                    <a:lstStyle/>
                    <a:p>
                      <a:pPr algn="ctr"/>
                      <a:r>
                        <a:rPr lang="en-US" b="1" dirty="0"/>
                        <a:t>Dimensions</a:t>
                      </a:r>
                    </a:p>
                  </a:txBody>
                  <a:tcPr/>
                </a:tc>
                <a:tc hMerge="1">
                  <a:txBody>
                    <a:bodyPr/>
                    <a:lstStyle/>
                    <a:p>
                      <a:endParaRPr lang="en-US" dirty="0"/>
                    </a:p>
                  </a:txBody>
                  <a:tcPr/>
                </a:tc>
                <a:extLst>
                  <a:ext uri="{0D108BD9-81ED-4DB2-BD59-A6C34878D82A}">
                    <a16:rowId xmlns:a16="http://schemas.microsoft.com/office/drawing/2014/main" val="1126811906"/>
                  </a:ext>
                </a:extLst>
              </a:tr>
              <a:tr h="924100">
                <a:tc>
                  <a:txBody>
                    <a:bodyPr/>
                    <a:lstStyle/>
                    <a:p>
                      <a:r>
                        <a:rPr lang="en-US" b="1" dirty="0"/>
                        <a:t>What?</a:t>
                      </a:r>
                    </a:p>
                  </a:txBody>
                  <a:tcPr/>
                </a:tc>
                <a:tc>
                  <a:txBody>
                    <a:bodyPr/>
                    <a:lstStyle/>
                    <a:p>
                      <a:r>
                        <a:rPr lang="en-US" dirty="0"/>
                        <a:t>Understand what an outcome relates to and how important it is.</a:t>
                      </a:r>
                    </a:p>
                  </a:txBody>
                  <a:tcPr/>
                </a:tc>
                <a:extLst>
                  <a:ext uri="{0D108BD9-81ED-4DB2-BD59-A6C34878D82A}">
                    <a16:rowId xmlns:a16="http://schemas.microsoft.com/office/drawing/2014/main" val="915626823"/>
                  </a:ext>
                </a:extLst>
              </a:tr>
              <a:tr h="924100">
                <a:tc>
                  <a:txBody>
                    <a:bodyPr/>
                    <a:lstStyle/>
                    <a:p>
                      <a:r>
                        <a:rPr lang="en-US" b="1" dirty="0"/>
                        <a:t>How much?</a:t>
                      </a:r>
                    </a:p>
                  </a:txBody>
                  <a:tcPr/>
                </a:tc>
                <a:tc>
                  <a:txBody>
                    <a:bodyPr/>
                    <a:lstStyle/>
                    <a:p>
                      <a:r>
                        <a:rPr lang="en-US" dirty="0"/>
                        <a:t>Understand how important an effect is, in a given period of time.</a:t>
                      </a:r>
                    </a:p>
                  </a:txBody>
                  <a:tcPr/>
                </a:tc>
                <a:extLst>
                  <a:ext uri="{0D108BD9-81ED-4DB2-BD59-A6C34878D82A}">
                    <a16:rowId xmlns:a16="http://schemas.microsoft.com/office/drawing/2014/main" val="3374974660"/>
                  </a:ext>
                </a:extLst>
              </a:tr>
              <a:tr h="924100">
                <a:tc>
                  <a:txBody>
                    <a:bodyPr/>
                    <a:lstStyle/>
                    <a:p>
                      <a:r>
                        <a:rPr lang="en-US" b="1" dirty="0"/>
                        <a:t>Who? </a:t>
                      </a:r>
                    </a:p>
                  </a:txBody>
                  <a:tcPr/>
                </a:tc>
                <a:tc>
                  <a:txBody>
                    <a:bodyPr/>
                    <a:lstStyle/>
                    <a:p>
                      <a:r>
                        <a:rPr lang="en-US" dirty="0"/>
                        <a:t>Understand who experiences an effect and how dissatisfied the target population is.</a:t>
                      </a:r>
                    </a:p>
                  </a:txBody>
                  <a:tcPr/>
                </a:tc>
                <a:extLst>
                  <a:ext uri="{0D108BD9-81ED-4DB2-BD59-A6C34878D82A}">
                    <a16:rowId xmlns:a16="http://schemas.microsoft.com/office/drawing/2014/main" val="130588303"/>
                  </a:ext>
                </a:extLst>
              </a:tr>
              <a:tr h="924100">
                <a:tc>
                  <a:txBody>
                    <a:bodyPr/>
                    <a:lstStyle/>
                    <a:p>
                      <a:r>
                        <a:rPr lang="en-US" b="1" dirty="0"/>
                        <a:t>Contribution</a:t>
                      </a:r>
                    </a:p>
                  </a:txBody>
                  <a:tcPr/>
                </a:tc>
                <a:tc>
                  <a:txBody>
                    <a:bodyPr/>
                    <a:lstStyle/>
                    <a:p>
                      <a:r>
                        <a:rPr lang="en-US" dirty="0"/>
                        <a:t>Understand how an effect compares and makes a contribution.</a:t>
                      </a:r>
                    </a:p>
                  </a:txBody>
                  <a:tcPr/>
                </a:tc>
                <a:extLst>
                  <a:ext uri="{0D108BD9-81ED-4DB2-BD59-A6C34878D82A}">
                    <a16:rowId xmlns:a16="http://schemas.microsoft.com/office/drawing/2014/main" val="2807027833"/>
                  </a:ext>
                </a:extLst>
              </a:tr>
              <a:tr h="924100">
                <a:tc>
                  <a:txBody>
                    <a:bodyPr/>
                    <a:lstStyle/>
                    <a:p>
                      <a:r>
                        <a:rPr lang="en-US" b="1" dirty="0"/>
                        <a:t>Risk</a:t>
                      </a:r>
                    </a:p>
                  </a:txBody>
                  <a:tcPr/>
                </a:tc>
                <a:tc>
                  <a:txBody>
                    <a:bodyPr/>
                    <a:lstStyle/>
                    <a:p>
                      <a:r>
                        <a:rPr lang="en-US" dirty="0"/>
                        <a:t>Understand what risk factors are significant and how likely they are to happen.</a:t>
                      </a:r>
                    </a:p>
                  </a:txBody>
                  <a:tcPr/>
                </a:tc>
                <a:extLst>
                  <a:ext uri="{0D108BD9-81ED-4DB2-BD59-A6C34878D82A}">
                    <a16:rowId xmlns:a16="http://schemas.microsoft.com/office/drawing/2014/main" val="3717474365"/>
                  </a:ext>
                </a:extLst>
              </a:tr>
            </a:tbl>
          </a:graphicData>
        </a:graphic>
      </p:graphicFrame>
    </p:spTree>
    <p:extLst>
      <p:ext uri="{BB962C8B-B14F-4D97-AF65-F5344CB8AC3E}">
        <p14:creationId xmlns:p14="http://schemas.microsoft.com/office/powerpoint/2010/main" val="2778405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871B7-A0EB-61E8-D4A6-BDAB6AD82EC9}"/>
              </a:ext>
            </a:extLst>
          </p:cNvPr>
          <p:cNvSpPr>
            <a:spLocks noGrp="1"/>
          </p:cNvSpPr>
          <p:nvPr>
            <p:ph type="title"/>
          </p:nvPr>
        </p:nvSpPr>
        <p:spPr/>
        <p:txBody>
          <a:bodyPr/>
          <a:lstStyle/>
          <a:p>
            <a:r>
              <a:rPr lang="en-US" dirty="0"/>
              <a:t>Frameworks for Impact Evaluation</a:t>
            </a:r>
          </a:p>
        </p:txBody>
      </p:sp>
      <p:sp>
        <p:nvSpPr>
          <p:cNvPr id="3" name="Content Placeholder 2">
            <a:extLst>
              <a:ext uri="{FF2B5EF4-FFF2-40B4-BE49-F238E27FC236}">
                <a16:creationId xmlns:a16="http://schemas.microsoft.com/office/drawing/2014/main" id="{ADF23ED0-E4D5-0BC8-03BE-4CEDDB34E966}"/>
              </a:ext>
            </a:extLst>
          </p:cNvPr>
          <p:cNvSpPr>
            <a:spLocks noGrp="1"/>
          </p:cNvSpPr>
          <p:nvPr>
            <p:ph idx="1"/>
          </p:nvPr>
        </p:nvSpPr>
        <p:spPr/>
        <p:txBody>
          <a:bodyPr/>
          <a:lstStyle/>
          <a:p>
            <a:r>
              <a:rPr lang="en-US" dirty="0"/>
              <a:t>Different social innovation stakeholders have created several frameworks that allow organizations or social groups from all sectors of society to establish points of comparison regarding the results that different social innovations have at the local, national, and international levels.</a:t>
            </a:r>
          </a:p>
        </p:txBody>
      </p:sp>
      <p:sp>
        <p:nvSpPr>
          <p:cNvPr id="4" name="Down Arrow 3">
            <a:extLst>
              <a:ext uri="{FF2B5EF4-FFF2-40B4-BE49-F238E27FC236}">
                <a16:creationId xmlns:a16="http://schemas.microsoft.com/office/drawing/2014/main" id="{3D734D1D-0B6E-69C7-3A5B-3EAA23D44817}"/>
              </a:ext>
            </a:extLst>
          </p:cNvPr>
          <p:cNvSpPr/>
          <p:nvPr/>
        </p:nvSpPr>
        <p:spPr>
          <a:xfrm>
            <a:off x="4825388" y="4263528"/>
            <a:ext cx="2622014" cy="17957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51045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387C42E4-97B4-F8C6-4BC9-298E9362678A}"/>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Global Reporting Initiative</a:t>
            </a:r>
          </a:p>
        </p:txBody>
      </p:sp>
      <p:sp>
        <p:nvSpPr>
          <p:cNvPr id="3" name="Content Placeholder 2">
            <a:extLst>
              <a:ext uri="{FF2B5EF4-FFF2-40B4-BE49-F238E27FC236}">
                <a16:creationId xmlns:a16="http://schemas.microsoft.com/office/drawing/2014/main" id="{E2054D90-0E40-97E9-6918-BC38CC909B4C}"/>
              </a:ext>
            </a:extLst>
          </p:cNvPr>
          <p:cNvSpPr>
            <a:spLocks noGrp="1"/>
          </p:cNvSpPr>
          <p:nvPr>
            <p:ph idx="1"/>
          </p:nvPr>
        </p:nvSpPr>
        <p:spPr>
          <a:xfrm>
            <a:off x="5101999" y="690880"/>
            <a:ext cx="4947854" cy="5557519"/>
          </a:xfrm>
        </p:spPr>
        <p:txBody>
          <a:bodyPr anchor="ctr">
            <a:normAutofit/>
          </a:bodyPr>
          <a:lstStyle/>
          <a:p>
            <a:r>
              <a:rPr lang="en-US" dirty="0"/>
              <a:t>GRI helps companies and governments around the world to understand and communicate their impact on critical sustainability issues, such as climate change, human rights, governance, and social welfare. The development of the GRI Sustainability Reporting Standards tool into considerations contributions from multiple stakeholders and rooted in the public interest.</a:t>
            </a:r>
          </a:p>
        </p:txBody>
      </p:sp>
    </p:spTree>
    <p:extLst>
      <p:ext uri="{BB962C8B-B14F-4D97-AF65-F5344CB8AC3E}">
        <p14:creationId xmlns:p14="http://schemas.microsoft.com/office/powerpoint/2010/main" val="10835172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C7730ADB-2C65-97EB-678A-A0C086044B6F}"/>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Social Return on Investments (SROI)</a:t>
            </a:r>
          </a:p>
        </p:txBody>
      </p:sp>
      <p:sp>
        <p:nvSpPr>
          <p:cNvPr id="3" name="Content Placeholder 2">
            <a:extLst>
              <a:ext uri="{FF2B5EF4-FFF2-40B4-BE49-F238E27FC236}">
                <a16:creationId xmlns:a16="http://schemas.microsoft.com/office/drawing/2014/main" id="{724C7500-F37D-E8B0-45C4-C3EFF807E107}"/>
              </a:ext>
            </a:extLst>
          </p:cNvPr>
          <p:cNvSpPr>
            <a:spLocks noGrp="1"/>
          </p:cNvSpPr>
          <p:nvPr>
            <p:ph idx="1"/>
          </p:nvPr>
        </p:nvSpPr>
        <p:spPr>
          <a:xfrm>
            <a:off x="5101999" y="690880"/>
            <a:ext cx="4947854" cy="5557519"/>
          </a:xfrm>
        </p:spPr>
        <p:txBody>
          <a:bodyPr anchor="ctr">
            <a:normAutofit/>
          </a:bodyPr>
          <a:lstStyle/>
          <a:p>
            <a:r>
              <a:rPr lang="en-US" dirty="0"/>
              <a:t>This method adds principles of extra-financial value measurement about the resources invested, that is, the social and environmental value not reflected in conventional financial accounts. The SROI analysis produces a report of how an organization, program, project, or initiative create value and offer a coefficient that indicates the relationship between total monetary amount invested and the result obtained by each dollar, euro or pounds.</a:t>
            </a:r>
          </a:p>
        </p:txBody>
      </p:sp>
    </p:spTree>
    <p:extLst>
      <p:ext uri="{BB962C8B-B14F-4D97-AF65-F5344CB8AC3E}">
        <p14:creationId xmlns:p14="http://schemas.microsoft.com/office/powerpoint/2010/main" val="24407921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BDA8360D-5B58-3823-7C5C-865F61A47A17}"/>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Impact Reporting and Investment Standards (IRIS)</a:t>
            </a:r>
          </a:p>
        </p:txBody>
      </p:sp>
      <p:sp>
        <p:nvSpPr>
          <p:cNvPr id="3" name="Content Placeholder 2">
            <a:extLst>
              <a:ext uri="{FF2B5EF4-FFF2-40B4-BE49-F238E27FC236}">
                <a16:creationId xmlns:a16="http://schemas.microsoft.com/office/drawing/2014/main" id="{9AEB1961-4F7C-FFEA-428C-F8DB7CD3DA8D}"/>
              </a:ext>
            </a:extLst>
          </p:cNvPr>
          <p:cNvSpPr>
            <a:spLocks noGrp="1"/>
          </p:cNvSpPr>
          <p:nvPr>
            <p:ph idx="1"/>
          </p:nvPr>
        </p:nvSpPr>
        <p:spPr>
          <a:xfrm>
            <a:off x="5101999" y="690880"/>
            <a:ext cx="4947854" cy="5557519"/>
          </a:xfrm>
        </p:spPr>
        <p:txBody>
          <a:bodyPr anchor="ctr">
            <a:normAutofit/>
          </a:bodyPr>
          <a:lstStyle/>
          <a:p>
            <a:r>
              <a:rPr lang="en-US" dirty="0"/>
              <a:t>Created for assessing impact investments</a:t>
            </a:r>
          </a:p>
          <a:p>
            <a:r>
              <a:rPr lang="en-US" dirty="0"/>
              <a:t>It is a platform that integrates accepted performance metrics that are used to measure the social, environmental, and financial results of an organization.</a:t>
            </a:r>
          </a:p>
        </p:txBody>
      </p:sp>
    </p:spTree>
    <p:extLst>
      <p:ext uri="{BB962C8B-B14F-4D97-AF65-F5344CB8AC3E}">
        <p14:creationId xmlns:p14="http://schemas.microsoft.com/office/powerpoint/2010/main" val="122575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36E2727C-1EA9-CAD4-8796-492B468B16F9}"/>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Global Impact Investing Rating System (GIIRS)</a:t>
            </a:r>
          </a:p>
        </p:txBody>
      </p:sp>
      <p:sp>
        <p:nvSpPr>
          <p:cNvPr id="3" name="Content Placeholder 2">
            <a:extLst>
              <a:ext uri="{FF2B5EF4-FFF2-40B4-BE49-F238E27FC236}">
                <a16:creationId xmlns:a16="http://schemas.microsoft.com/office/drawing/2014/main" id="{A557BFC3-9374-CE9F-6991-177C3799E29C}"/>
              </a:ext>
            </a:extLst>
          </p:cNvPr>
          <p:cNvSpPr>
            <a:spLocks noGrp="1"/>
          </p:cNvSpPr>
          <p:nvPr>
            <p:ph idx="1"/>
          </p:nvPr>
        </p:nvSpPr>
        <p:spPr>
          <a:xfrm>
            <a:off x="5101999" y="690880"/>
            <a:ext cx="4947854" cy="5557519"/>
          </a:xfrm>
        </p:spPr>
        <p:txBody>
          <a:bodyPr anchor="ctr">
            <a:normAutofit/>
          </a:bodyPr>
          <a:lstStyle/>
          <a:p>
            <a:r>
              <a:rPr lang="en-US" dirty="0"/>
              <a:t>It is a comprehensive and transparent system to assess the social and environmental impact of companies and market funds with a qualification and analysis approach analogous to the investment classifications of Morningstar and Capital IQ financial analytics.</a:t>
            </a:r>
          </a:p>
          <a:p>
            <a:r>
              <a:rPr lang="en-US" dirty="0"/>
              <a:t>It is the only entity that has a focus on the impact performance of private companies; that uses an intersectoral and geographically crossed methodology; and that provides transparent, independent, and verified data.</a:t>
            </a:r>
          </a:p>
        </p:txBody>
      </p:sp>
    </p:spTree>
    <p:extLst>
      <p:ext uri="{BB962C8B-B14F-4D97-AF65-F5344CB8AC3E}">
        <p14:creationId xmlns:p14="http://schemas.microsoft.com/office/powerpoint/2010/main" val="40990982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AEBCAAF3-67D6-02D2-5BC4-B41A4BE48DB7}"/>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Progress out of Poverty Index (PPI)</a:t>
            </a:r>
          </a:p>
        </p:txBody>
      </p:sp>
      <p:sp>
        <p:nvSpPr>
          <p:cNvPr id="3" name="Content Placeholder 2">
            <a:extLst>
              <a:ext uri="{FF2B5EF4-FFF2-40B4-BE49-F238E27FC236}">
                <a16:creationId xmlns:a16="http://schemas.microsoft.com/office/drawing/2014/main" id="{D499CF58-7AEE-2EFE-21D4-D09774C7C1B4}"/>
              </a:ext>
            </a:extLst>
          </p:cNvPr>
          <p:cNvSpPr>
            <a:spLocks noGrp="1"/>
          </p:cNvSpPr>
          <p:nvPr>
            <p:ph idx="1"/>
          </p:nvPr>
        </p:nvSpPr>
        <p:spPr>
          <a:xfrm>
            <a:off x="5101999" y="690880"/>
            <a:ext cx="4947854" cy="5557519"/>
          </a:xfrm>
        </p:spPr>
        <p:txBody>
          <a:bodyPr anchor="ctr">
            <a:normAutofit/>
          </a:bodyPr>
          <a:lstStyle/>
          <a:p>
            <a:r>
              <a:rPr lang="en-US" dirty="0"/>
              <a:t>It was created by the Grameen Bank Foundation to determine the probability that a particular household is living below the poverty line, allows organizations to identify clients, clients or employees who are more likely to be poor, integrating objective poverty data into their assessments and making strategic decisions.</a:t>
            </a:r>
          </a:p>
        </p:txBody>
      </p:sp>
    </p:spTree>
    <p:extLst>
      <p:ext uri="{BB962C8B-B14F-4D97-AF65-F5344CB8AC3E}">
        <p14:creationId xmlns:p14="http://schemas.microsoft.com/office/powerpoint/2010/main" val="3843033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04C35600-3700-5A02-FAB2-7C07FDA8E59E}"/>
              </a:ext>
            </a:extLst>
          </p:cNvPr>
          <p:cNvSpPr>
            <a:spLocks noGrp="1"/>
          </p:cNvSpPr>
          <p:nvPr>
            <p:ph type="title"/>
          </p:nvPr>
        </p:nvSpPr>
        <p:spPr>
          <a:xfrm>
            <a:off x="806195" y="804672"/>
            <a:ext cx="3521359" cy="5248656"/>
          </a:xfrm>
        </p:spPr>
        <p:txBody>
          <a:bodyPr anchor="ctr">
            <a:normAutofit/>
          </a:bodyPr>
          <a:lstStyle/>
          <a:p>
            <a:pPr algn="ctr"/>
            <a:r>
              <a:rPr lang="en-US" dirty="0"/>
              <a:t>Conclusion</a:t>
            </a:r>
            <a:endParaRPr lang="en-US"/>
          </a:p>
        </p:txBody>
      </p:sp>
      <p:sp>
        <p:nvSpPr>
          <p:cNvPr id="3" name="Content Placeholder 2">
            <a:extLst>
              <a:ext uri="{FF2B5EF4-FFF2-40B4-BE49-F238E27FC236}">
                <a16:creationId xmlns:a16="http://schemas.microsoft.com/office/drawing/2014/main" id="{A8B169B9-0685-6645-6A16-A7E7935A3EAD}"/>
              </a:ext>
            </a:extLst>
          </p:cNvPr>
          <p:cNvSpPr>
            <a:spLocks noGrp="1"/>
          </p:cNvSpPr>
          <p:nvPr>
            <p:ph idx="1"/>
          </p:nvPr>
        </p:nvSpPr>
        <p:spPr>
          <a:xfrm>
            <a:off x="4975861" y="804671"/>
            <a:ext cx="6399930" cy="5248657"/>
          </a:xfrm>
        </p:spPr>
        <p:txBody>
          <a:bodyPr anchor="ctr">
            <a:normAutofit/>
          </a:bodyPr>
          <a:lstStyle/>
          <a:p>
            <a:pPr>
              <a:lnSpc>
                <a:spcPct val="90000"/>
              </a:lnSpc>
            </a:pPr>
            <a:r>
              <a:rPr lang="en-US" sz="1600"/>
              <a:t>The social impact is at the center of all social innovation initiatives, its achievement reflected in the fulfillment of the social mission and the rationale for these initiatives.</a:t>
            </a:r>
          </a:p>
          <a:p>
            <a:pPr>
              <a:lnSpc>
                <a:spcPct val="90000"/>
              </a:lnSpc>
            </a:pPr>
            <a:r>
              <a:rPr lang="en-US" sz="1600"/>
              <a:t>Generating schemes that show the impact that social innovations cause allow to recognize which are the factors that create a better effect on the problem they wish to address.</a:t>
            </a:r>
          </a:p>
          <a:p>
            <a:pPr>
              <a:lnSpc>
                <a:spcPct val="90000"/>
              </a:lnSpc>
            </a:pPr>
            <a:r>
              <a:rPr lang="en-US" sz="1600"/>
              <a:t>It also allows establishing more efficient communication processes with its stakeholders, especially those that finance or invest in the development and implementation of this solution.</a:t>
            </a:r>
          </a:p>
          <a:p>
            <a:pPr>
              <a:lnSpc>
                <a:spcPct val="90000"/>
              </a:lnSpc>
            </a:pPr>
            <a:r>
              <a:rPr lang="en-US" sz="1600"/>
              <a:t>Despite the benefits that an impact evaluation can have for social innovations, regardless of which sector they come from, it is essential to consider the reasons, the purpose, and the moment to carry it out.</a:t>
            </a:r>
          </a:p>
          <a:p>
            <a:pPr>
              <a:lnSpc>
                <a:spcPct val="90000"/>
              </a:lnSpc>
            </a:pPr>
            <a:r>
              <a:rPr lang="en-US" sz="1600"/>
              <a:t>To demonstrate the impact of social innovation is not only to show how it satisfies the needs of a specific sector through an innovative solution, but the process of generating information is also a vehicle for empowering society and strengthening the relationships between different actors.</a:t>
            </a:r>
          </a:p>
        </p:txBody>
      </p:sp>
    </p:spTree>
    <p:extLst>
      <p:ext uri="{BB962C8B-B14F-4D97-AF65-F5344CB8AC3E}">
        <p14:creationId xmlns:p14="http://schemas.microsoft.com/office/powerpoint/2010/main" val="25711468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AADC2-891A-04EE-BBAF-C085554AD05C}"/>
              </a:ext>
            </a:extLst>
          </p:cNvPr>
          <p:cNvSpPr>
            <a:spLocks noGrp="1"/>
          </p:cNvSpPr>
          <p:nvPr>
            <p:ph type="title"/>
          </p:nvPr>
        </p:nvSpPr>
        <p:spPr>
          <a:xfrm>
            <a:off x="5282382" y="1454964"/>
            <a:ext cx="6261917" cy="3308840"/>
          </a:xfrm>
        </p:spPr>
        <p:txBody>
          <a:bodyPr vert="horz" lIns="91440" tIns="45720" rIns="91440" bIns="45720" rtlCol="0" anchor="b">
            <a:normAutofit/>
          </a:bodyPr>
          <a:lstStyle/>
          <a:p>
            <a:r>
              <a:rPr lang="en-US" sz="7200"/>
              <a:t>Questions?</a:t>
            </a:r>
          </a:p>
        </p:txBody>
      </p:sp>
      <p:pic>
        <p:nvPicPr>
          <p:cNvPr id="4" name="Picture 3" descr="Question marks in a line and one question mark is lit">
            <a:extLst>
              <a:ext uri="{FF2B5EF4-FFF2-40B4-BE49-F238E27FC236}">
                <a16:creationId xmlns:a16="http://schemas.microsoft.com/office/drawing/2014/main" id="{462C61B8-11E0-69B9-0463-12E8C668226D}"/>
              </a:ext>
            </a:extLst>
          </p:cNvPr>
          <p:cNvPicPr>
            <a:picLocks noChangeAspect="1"/>
          </p:cNvPicPr>
          <p:nvPr/>
        </p:nvPicPr>
        <p:blipFill rotWithShape="1">
          <a:blip r:embed="rId2"/>
          <a:srcRect l="4987" r="49902" b="-1"/>
          <a:stretch/>
        </p:blipFill>
        <p:spPr>
          <a:xfrm>
            <a:off x="-1" y="10"/>
            <a:ext cx="4634681" cy="6857990"/>
          </a:xfrm>
          <a:prstGeom prst="rect">
            <a:avLst/>
          </a:prstGeom>
        </p:spPr>
      </p:pic>
    </p:spTree>
    <p:extLst>
      <p:ext uri="{BB962C8B-B14F-4D97-AF65-F5344CB8AC3E}">
        <p14:creationId xmlns:p14="http://schemas.microsoft.com/office/powerpoint/2010/main" val="3649506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403</TotalTime>
  <Words>2258</Words>
  <Application>Microsoft Macintosh PowerPoint</Application>
  <PresentationFormat>Widescreen</PresentationFormat>
  <Paragraphs>120</Paragraphs>
  <Slides>38</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Century Gothic</vt:lpstr>
      <vt:lpstr>Wingdings</vt:lpstr>
      <vt:lpstr>Wingdings 3</vt:lpstr>
      <vt:lpstr>Ion</vt:lpstr>
      <vt:lpstr>Social Innovation</vt:lpstr>
      <vt:lpstr>LECTURE:  SOCIAL IMPACT ASSESSMENT</vt:lpstr>
      <vt:lpstr>What is Social Impact?</vt:lpstr>
      <vt:lpstr>Types of Social Impact</vt:lpstr>
      <vt:lpstr>Positive Impact</vt:lpstr>
      <vt:lpstr>Negative Impact</vt:lpstr>
      <vt:lpstr>Direct Impact </vt:lpstr>
      <vt:lpstr>Indirect Impact</vt:lpstr>
      <vt:lpstr>Product vs Outcome vs Impact</vt:lpstr>
      <vt:lpstr>Social Impact in Social Innovation</vt:lpstr>
      <vt:lpstr>What is Social Impact Assessment?</vt:lpstr>
      <vt:lpstr>Social Impact Assessment</vt:lpstr>
      <vt:lpstr>Social Impact Assessment (SIA)</vt:lpstr>
      <vt:lpstr>Conducting SIA</vt:lpstr>
      <vt:lpstr>Relevance of the intervention</vt:lpstr>
      <vt:lpstr>Social Impact Model</vt:lpstr>
      <vt:lpstr>Evaluation design</vt:lpstr>
      <vt:lpstr>Evaluation Methodology</vt:lpstr>
      <vt:lpstr>Dissemination and deliverables. </vt:lpstr>
      <vt:lpstr>Measuring Social Impact</vt:lpstr>
      <vt:lpstr>Emergent </vt:lpstr>
      <vt:lpstr>Established</vt:lpstr>
      <vt:lpstr>Driven by objectives</vt:lpstr>
      <vt:lpstr>Integrated</vt:lpstr>
      <vt:lpstr>Evolutionary</vt:lpstr>
      <vt:lpstr>Metrics and Indicators of Assessing Social Impact </vt:lpstr>
      <vt:lpstr>Impact Evaluation</vt:lpstr>
      <vt:lpstr>Impact Evaluation</vt:lpstr>
      <vt:lpstr>Dimensions for Understanding Social Impact</vt:lpstr>
      <vt:lpstr>PowerPoint Presentation</vt:lpstr>
      <vt:lpstr>Frameworks for Impact Evaluation</vt:lpstr>
      <vt:lpstr>Global Reporting Initiative</vt:lpstr>
      <vt:lpstr>Social Return on Investments (SROI)</vt:lpstr>
      <vt:lpstr>Impact Reporting and Investment Standards (IRIS)</vt:lpstr>
      <vt:lpstr>Global Impact Investing Rating System (GIIRS)</vt:lpstr>
      <vt:lpstr>Progress out of Poverty Index (PPI)</vt:lpstr>
      <vt:lpstr>Conclusion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3</cp:revision>
  <dcterms:created xsi:type="dcterms:W3CDTF">2022-11-28T10:10:52Z</dcterms:created>
  <dcterms:modified xsi:type="dcterms:W3CDTF">2022-11-28T16:54:20Z</dcterms:modified>
</cp:coreProperties>
</file>