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6"/>
  </p:notesMasterIdLst>
  <p:sldIdLst>
    <p:sldId id="308" r:id="rId2"/>
    <p:sldId id="309" r:id="rId3"/>
    <p:sldId id="310" r:id="rId4"/>
    <p:sldId id="324" r:id="rId5"/>
    <p:sldId id="325" r:id="rId6"/>
    <p:sldId id="326" r:id="rId7"/>
    <p:sldId id="327" r:id="rId8"/>
    <p:sldId id="329" r:id="rId9"/>
    <p:sldId id="330" r:id="rId10"/>
    <p:sldId id="331" r:id="rId11"/>
    <p:sldId id="332" r:id="rId12"/>
    <p:sldId id="333" r:id="rId13"/>
    <p:sldId id="328" r:id="rId14"/>
    <p:sldId id="334" r:id="rId15"/>
    <p:sldId id="335" r:id="rId16"/>
    <p:sldId id="336" r:id="rId17"/>
    <p:sldId id="337" r:id="rId18"/>
    <p:sldId id="338" r:id="rId19"/>
    <p:sldId id="339" r:id="rId20"/>
    <p:sldId id="340" r:id="rId21"/>
    <p:sldId id="342" r:id="rId22"/>
    <p:sldId id="341" r:id="rId23"/>
    <p:sldId id="346" r:id="rId24"/>
    <p:sldId id="343" r:id="rId25"/>
    <p:sldId id="344" r:id="rId26"/>
    <p:sldId id="345" r:id="rId27"/>
    <p:sldId id="347" r:id="rId28"/>
    <p:sldId id="349" r:id="rId29"/>
    <p:sldId id="350" r:id="rId30"/>
    <p:sldId id="351" r:id="rId31"/>
    <p:sldId id="352" r:id="rId32"/>
    <p:sldId id="353" r:id="rId33"/>
    <p:sldId id="354" r:id="rId34"/>
    <p:sldId id="355"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753"/>
    <p:restoredTop sz="95940"/>
  </p:normalViewPr>
  <p:slideViewPr>
    <p:cSldViewPr snapToGrid="0">
      <p:cViewPr varScale="1">
        <p:scale>
          <a:sx n="90" d="100"/>
          <a:sy n="90" d="100"/>
        </p:scale>
        <p:origin x="232" y="6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87F8612-421E-9944-B70C-4DB5848F1F90}" type="doc">
      <dgm:prSet loTypeId="urn:microsoft.com/office/officeart/2005/8/layout/hProcess9" loCatId="" qsTypeId="urn:microsoft.com/office/officeart/2005/8/quickstyle/simple5" qsCatId="simple" csTypeId="urn:microsoft.com/office/officeart/2005/8/colors/accent1_2" csCatId="accent1" phldr="1"/>
      <dgm:spPr/>
      <dgm:t>
        <a:bodyPr/>
        <a:lstStyle/>
        <a:p>
          <a:endParaRPr lang="en-GB"/>
        </a:p>
      </dgm:t>
    </dgm:pt>
    <dgm:pt modelId="{6F0A968F-E01C-7144-8DCE-445A50F1A5EF}">
      <dgm:prSet phldrT="[Text]"/>
      <dgm:spPr/>
      <dgm:t>
        <a:bodyPr/>
        <a:lstStyle/>
        <a:p>
          <a:r>
            <a:rPr lang="en-GB" b="1" dirty="0"/>
            <a:t>Prompts, Inspirations and Diagnos</a:t>
          </a:r>
          <a:r>
            <a:rPr lang="en-GB" dirty="0"/>
            <a:t>es</a:t>
          </a:r>
        </a:p>
      </dgm:t>
    </dgm:pt>
    <dgm:pt modelId="{4D81004E-F5F6-0A4A-9430-8A7D2D291700}" type="parTrans" cxnId="{BD1E04CE-7B15-C143-BF82-8BA677F8B8C1}">
      <dgm:prSet/>
      <dgm:spPr/>
      <dgm:t>
        <a:bodyPr/>
        <a:lstStyle/>
        <a:p>
          <a:endParaRPr lang="en-GB"/>
        </a:p>
      </dgm:t>
    </dgm:pt>
    <dgm:pt modelId="{23C4C57B-5C18-0748-AB25-5F4E49C1F66A}" type="sibTrans" cxnId="{BD1E04CE-7B15-C143-BF82-8BA677F8B8C1}">
      <dgm:prSet/>
      <dgm:spPr/>
      <dgm:t>
        <a:bodyPr/>
        <a:lstStyle/>
        <a:p>
          <a:endParaRPr lang="en-GB"/>
        </a:p>
      </dgm:t>
    </dgm:pt>
    <dgm:pt modelId="{9C6BAFE3-A7BA-DC4B-A8EE-E0902014ECB4}">
      <dgm:prSet phldrT="[Text]"/>
      <dgm:spPr/>
      <dgm:t>
        <a:bodyPr/>
        <a:lstStyle/>
        <a:p>
          <a:r>
            <a:rPr lang="en-GB" dirty="0"/>
            <a:t>Framing the question</a:t>
          </a:r>
        </a:p>
      </dgm:t>
    </dgm:pt>
    <dgm:pt modelId="{523878E3-4CB6-6948-8D06-BD737553E7F2}" type="parTrans" cxnId="{77C2330C-8CF9-9547-90FC-E3B04B2209D1}">
      <dgm:prSet/>
      <dgm:spPr/>
      <dgm:t>
        <a:bodyPr/>
        <a:lstStyle/>
        <a:p>
          <a:endParaRPr lang="en-GB"/>
        </a:p>
      </dgm:t>
    </dgm:pt>
    <dgm:pt modelId="{3B771B9F-3A1D-7A4C-B378-78822DF57C04}" type="sibTrans" cxnId="{77C2330C-8CF9-9547-90FC-E3B04B2209D1}">
      <dgm:prSet/>
      <dgm:spPr/>
      <dgm:t>
        <a:bodyPr/>
        <a:lstStyle/>
        <a:p>
          <a:endParaRPr lang="en-GB"/>
        </a:p>
      </dgm:t>
    </dgm:pt>
    <dgm:pt modelId="{85D31140-7B74-AE42-AEC2-00BACE8EA5B9}">
      <dgm:prSet phldrT="[Text]"/>
      <dgm:spPr/>
      <dgm:t>
        <a:bodyPr/>
        <a:lstStyle/>
        <a:p>
          <a:r>
            <a:rPr lang="en-GB" dirty="0"/>
            <a:t>Recognising the problem</a:t>
          </a:r>
        </a:p>
      </dgm:t>
    </dgm:pt>
    <dgm:pt modelId="{440A5C4F-1DA4-6D49-868E-E6A5F5CF8EDB}" type="parTrans" cxnId="{EE6B10AB-F09A-8B42-A2EA-E3D52387E323}">
      <dgm:prSet/>
      <dgm:spPr/>
      <dgm:t>
        <a:bodyPr/>
        <a:lstStyle/>
        <a:p>
          <a:endParaRPr lang="en-GB"/>
        </a:p>
      </dgm:t>
    </dgm:pt>
    <dgm:pt modelId="{DF6B555D-B2A4-2B49-BAD0-7E4A02690177}" type="sibTrans" cxnId="{EE6B10AB-F09A-8B42-A2EA-E3D52387E323}">
      <dgm:prSet/>
      <dgm:spPr/>
      <dgm:t>
        <a:bodyPr/>
        <a:lstStyle/>
        <a:p>
          <a:endParaRPr lang="en-GB"/>
        </a:p>
      </dgm:t>
    </dgm:pt>
    <dgm:pt modelId="{7896EBBD-C499-BF46-8917-649EDE77C82F}">
      <dgm:prSet phldrT="[Text]"/>
      <dgm:spPr/>
      <dgm:t>
        <a:bodyPr/>
        <a:lstStyle/>
        <a:p>
          <a:r>
            <a:rPr lang="en-GB" b="1" dirty="0"/>
            <a:t>Proposals and Ideas</a:t>
          </a:r>
        </a:p>
      </dgm:t>
    </dgm:pt>
    <dgm:pt modelId="{7377D4F6-8386-824D-9FDD-B990246E5EF4}" type="parTrans" cxnId="{AC99D6C4-EE9F-C54D-882F-9F9F97A3D88E}">
      <dgm:prSet/>
      <dgm:spPr/>
      <dgm:t>
        <a:bodyPr/>
        <a:lstStyle/>
        <a:p>
          <a:endParaRPr lang="en-GB"/>
        </a:p>
      </dgm:t>
    </dgm:pt>
    <dgm:pt modelId="{29D24016-649C-0C4E-A885-C1DBDAA9DC47}" type="sibTrans" cxnId="{AC99D6C4-EE9F-C54D-882F-9F9F97A3D88E}">
      <dgm:prSet/>
      <dgm:spPr/>
      <dgm:t>
        <a:bodyPr/>
        <a:lstStyle/>
        <a:p>
          <a:endParaRPr lang="en-GB"/>
        </a:p>
      </dgm:t>
    </dgm:pt>
    <dgm:pt modelId="{5A1C2DFF-18EB-464F-A360-2C7BB952BFDF}">
      <dgm:prSet phldrT="[Text]"/>
      <dgm:spPr/>
      <dgm:t>
        <a:bodyPr/>
        <a:lstStyle/>
        <a:p>
          <a:r>
            <a:rPr lang="en-GB" dirty="0"/>
            <a:t>Finding the right answer</a:t>
          </a:r>
        </a:p>
      </dgm:t>
    </dgm:pt>
    <dgm:pt modelId="{70D59C82-6554-EF41-A06D-53FF8FEB5CE2}" type="parTrans" cxnId="{76977F14-BB11-3143-A8DA-E01C99F66B40}">
      <dgm:prSet/>
      <dgm:spPr/>
      <dgm:t>
        <a:bodyPr/>
        <a:lstStyle/>
        <a:p>
          <a:endParaRPr lang="en-GB"/>
        </a:p>
      </dgm:t>
    </dgm:pt>
    <dgm:pt modelId="{5012C222-34EC-2846-85D1-4F3423E52199}" type="sibTrans" cxnId="{76977F14-BB11-3143-A8DA-E01C99F66B40}">
      <dgm:prSet/>
      <dgm:spPr/>
      <dgm:t>
        <a:bodyPr/>
        <a:lstStyle/>
        <a:p>
          <a:endParaRPr lang="en-GB"/>
        </a:p>
      </dgm:t>
    </dgm:pt>
    <dgm:pt modelId="{0B7D802B-BD1A-4F45-8E8A-8924D4EAC541}">
      <dgm:prSet phldrT="[Text]"/>
      <dgm:spPr/>
      <dgm:t>
        <a:bodyPr/>
        <a:lstStyle/>
        <a:p>
          <a:r>
            <a:rPr lang="en-GB" b="1" dirty="0"/>
            <a:t>Prototyping and Pilots</a:t>
          </a:r>
        </a:p>
      </dgm:t>
    </dgm:pt>
    <dgm:pt modelId="{F47B18A5-19A0-EB4B-B636-136E6A612A2A}" type="parTrans" cxnId="{E1DC7EB4-5A88-0E4D-8C28-68114EA4722D}">
      <dgm:prSet/>
      <dgm:spPr/>
      <dgm:t>
        <a:bodyPr/>
        <a:lstStyle/>
        <a:p>
          <a:endParaRPr lang="en-GB"/>
        </a:p>
      </dgm:t>
    </dgm:pt>
    <dgm:pt modelId="{0AB2BAA5-B371-8240-B321-19A43B71CB6E}" type="sibTrans" cxnId="{E1DC7EB4-5A88-0E4D-8C28-68114EA4722D}">
      <dgm:prSet/>
      <dgm:spPr/>
      <dgm:t>
        <a:bodyPr/>
        <a:lstStyle/>
        <a:p>
          <a:endParaRPr lang="en-GB"/>
        </a:p>
      </dgm:t>
    </dgm:pt>
    <dgm:pt modelId="{D3AD0224-FAA4-E840-84A0-A3AD6CA527BD}">
      <dgm:prSet phldrT="[Text]"/>
      <dgm:spPr/>
      <dgm:t>
        <a:bodyPr/>
        <a:lstStyle/>
        <a:p>
          <a:r>
            <a:rPr lang="en-GB" dirty="0"/>
            <a:t>Prototypes, pilots &amp; trials</a:t>
          </a:r>
        </a:p>
      </dgm:t>
    </dgm:pt>
    <dgm:pt modelId="{E6521167-EA3B-C549-9FE5-23F22AB79096}" type="parTrans" cxnId="{FE0CF007-52EC-484A-8228-BBB9B96B2460}">
      <dgm:prSet/>
      <dgm:spPr/>
      <dgm:t>
        <a:bodyPr/>
        <a:lstStyle/>
        <a:p>
          <a:endParaRPr lang="en-GB"/>
        </a:p>
      </dgm:t>
    </dgm:pt>
    <dgm:pt modelId="{28AD5E5F-661D-9D4B-9996-91890CF2C1CA}" type="sibTrans" cxnId="{FE0CF007-52EC-484A-8228-BBB9B96B2460}">
      <dgm:prSet/>
      <dgm:spPr/>
      <dgm:t>
        <a:bodyPr/>
        <a:lstStyle/>
        <a:p>
          <a:endParaRPr lang="en-GB"/>
        </a:p>
      </dgm:t>
    </dgm:pt>
    <dgm:pt modelId="{952917E1-FED3-8F4D-BACC-17E78D24A2FB}">
      <dgm:prSet phldrT="[Text]"/>
      <dgm:spPr/>
      <dgm:t>
        <a:bodyPr/>
        <a:lstStyle/>
        <a:p>
          <a:r>
            <a:rPr lang="en-GB" dirty="0"/>
            <a:t>Finance for emerging ideas</a:t>
          </a:r>
        </a:p>
      </dgm:t>
    </dgm:pt>
    <dgm:pt modelId="{EB9F0365-E440-3B4D-AC9F-D7C83753AE7F}" type="parTrans" cxnId="{0E9F533B-56C3-0A4F-AE7B-57EEDA791095}">
      <dgm:prSet/>
      <dgm:spPr/>
      <dgm:t>
        <a:bodyPr/>
        <a:lstStyle/>
        <a:p>
          <a:endParaRPr lang="en-GB"/>
        </a:p>
      </dgm:t>
    </dgm:pt>
    <dgm:pt modelId="{08897AF2-970C-0E49-906B-D13D910E3A50}" type="sibTrans" cxnId="{0E9F533B-56C3-0A4F-AE7B-57EEDA791095}">
      <dgm:prSet/>
      <dgm:spPr/>
      <dgm:t>
        <a:bodyPr/>
        <a:lstStyle/>
        <a:p>
          <a:endParaRPr lang="en-GB"/>
        </a:p>
      </dgm:t>
    </dgm:pt>
    <dgm:pt modelId="{9A5FDE51-B478-5E47-988D-5145209AC91F}">
      <dgm:prSet/>
      <dgm:spPr/>
      <dgm:t>
        <a:bodyPr/>
        <a:lstStyle/>
        <a:p>
          <a:r>
            <a:rPr lang="en-GB" b="1" dirty="0"/>
            <a:t>Sustaining</a:t>
          </a:r>
        </a:p>
      </dgm:t>
    </dgm:pt>
    <dgm:pt modelId="{F92F87A9-F716-2A46-AE76-813F1CDC2DED}" type="parTrans" cxnId="{0A4458C9-2920-B247-A8E4-75FB03D07927}">
      <dgm:prSet/>
      <dgm:spPr/>
      <dgm:t>
        <a:bodyPr/>
        <a:lstStyle/>
        <a:p>
          <a:endParaRPr lang="en-GB"/>
        </a:p>
      </dgm:t>
    </dgm:pt>
    <dgm:pt modelId="{0EA6705E-7FFC-2D4C-A7D1-8AC962651E33}" type="sibTrans" cxnId="{0A4458C9-2920-B247-A8E4-75FB03D07927}">
      <dgm:prSet/>
      <dgm:spPr/>
      <dgm:t>
        <a:bodyPr/>
        <a:lstStyle/>
        <a:p>
          <a:endParaRPr lang="en-GB"/>
        </a:p>
      </dgm:t>
    </dgm:pt>
    <dgm:pt modelId="{7D57DBF2-537A-3E49-993F-31287C910DDB}">
      <dgm:prSet/>
      <dgm:spPr/>
      <dgm:t>
        <a:bodyPr/>
        <a:lstStyle/>
        <a:p>
          <a:r>
            <a:rPr lang="en-GB" b="1" dirty="0"/>
            <a:t>Scaling</a:t>
          </a:r>
        </a:p>
      </dgm:t>
    </dgm:pt>
    <dgm:pt modelId="{18030FC2-1C70-2546-A700-8559D13DB67A}" type="parTrans" cxnId="{D3EE5E9C-9092-2B44-908B-D2C6777132E9}">
      <dgm:prSet/>
      <dgm:spPr/>
      <dgm:t>
        <a:bodyPr/>
        <a:lstStyle/>
        <a:p>
          <a:endParaRPr lang="en-GB"/>
        </a:p>
      </dgm:t>
    </dgm:pt>
    <dgm:pt modelId="{4FC70FD0-938B-F849-997C-97A476AE33DA}" type="sibTrans" cxnId="{D3EE5E9C-9092-2B44-908B-D2C6777132E9}">
      <dgm:prSet/>
      <dgm:spPr/>
      <dgm:t>
        <a:bodyPr/>
        <a:lstStyle/>
        <a:p>
          <a:endParaRPr lang="en-GB"/>
        </a:p>
      </dgm:t>
    </dgm:pt>
    <dgm:pt modelId="{F66AEDC8-66D7-654C-8487-1C343F94257F}">
      <dgm:prSet/>
      <dgm:spPr/>
      <dgm:t>
        <a:bodyPr/>
        <a:lstStyle/>
        <a:p>
          <a:r>
            <a:rPr lang="en-GB" b="1" dirty="0"/>
            <a:t>Systemic Change</a:t>
          </a:r>
        </a:p>
      </dgm:t>
    </dgm:pt>
    <dgm:pt modelId="{4FA4D841-94B7-B644-B555-B038562063D0}" type="parTrans" cxnId="{C6FF3C6F-36A6-E243-97EB-3DD9A4CC502D}">
      <dgm:prSet/>
      <dgm:spPr/>
      <dgm:t>
        <a:bodyPr/>
        <a:lstStyle/>
        <a:p>
          <a:endParaRPr lang="en-GB"/>
        </a:p>
      </dgm:t>
    </dgm:pt>
    <dgm:pt modelId="{A3DFEC21-CEA5-4040-BDE3-2DF9066C042A}" type="sibTrans" cxnId="{C6FF3C6F-36A6-E243-97EB-3DD9A4CC502D}">
      <dgm:prSet/>
      <dgm:spPr/>
      <dgm:t>
        <a:bodyPr/>
        <a:lstStyle/>
        <a:p>
          <a:endParaRPr lang="en-GB"/>
        </a:p>
      </dgm:t>
    </dgm:pt>
    <dgm:pt modelId="{DAE31724-EB4B-8646-8464-9DFC30DE80E6}">
      <dgm:prSet/>
      <dgm:spPr/>
      <dgm:t>
        <a:bodyPr/>
        <a:lstStyle/>
        <a:p>
          <a:r>
            <a:rPr lang="en-GB" dirty="0"/>
            <a:t>Creating a business</a:t>
          </a:r>
        </a:p>
      </dgm:t>
    </dgm:pt>
    <dgm:pt modelId="{8C579FFD-5E87-B147-8AA0-3268DEB239D4}" type="parTrans" cxnId="{D1F84B6D-C4B4-E14E-B965-13F92D2AE77B}">
      <dgm:prSet/>
      <dgm:spPr/>
      <dgm:t>
        <a:bodyPr/>
        <a:lstStyle/>
        <a:p>
          <a:endParaRPr lang="en-GB"/>
        </a:p>
      </dgm:t>
    </dgm:pt>
    <dgm:pt modelId="{9D2D80E3-B740-0C4C-891C-C9E56259C198}" type="sibTrans" cxnId="{D1F84B6D-C4B4-E14E-B965-13F92D2AE77B}">
      <dgm:prSet/>
      <dgm:spPr/>
      <dgm:t>
        <a:bodyPr/>
        <a:lstStyle/>
        <a:p>
          <a:endParaRPr lang="en-GB"/>
        </a:p>
      </dgm:t>
    </dgm:pt>
    <dgm:pt modelId="{3259502F-C124-D241-ACA0-360E0BD72364}">
      <dgm:prSet phldrT="[Text]"/>
      <dgm:spPr/>
      <dgm:t>
        <a:bodyPr/>
        <a:lstStyle/>
        <a:p>
          <a:r>
            <a:rPr lang="en-GB" dirty="0"/>
            <a:t>From symptom to cause</a:t>
          </a:r>
        </a:p>
      </dgm:t>
    </dgm:pt>
    <dgm:pt modelId="{541836F1-1A81-0F43-BC97-D1EF5DDC7BEA}" type="parTrans" cxnId="{B439DB25-850F-8644-A38F-E3673ABFCBB4}">
      <dgm:prSet/>
      <dgm:spPr/>
      <dgm:t>
        <a:bodyPr/>
        <a:lstStyle/>
        <a:p>
          <a:endParaRPr lang="en-GB"/>
        </a:p>
      </dgm:t>
    </dgm:pt>
    <dgm:pt modelId="{1005C0F5-0D5F-D14C-B4F0-AE240B7913F6}" type="sibTrans" cxnId="{B439DB25-850F-8644-A38F-E3673ABFCBB4}">
      <dgm:prSet/>
      <dgm:spPr/>
      <dgm:t>
        <a:bodyPr/>
        <a:lstStyle/>
        <a:p>
          <a:endParaRPr lang="en-GB"/>
        </a:p>
      </dgm:t>
    </dgm:pt>
    <dgm:pt modelId="{F9B3E6AB-C7F3-1B44-80D1-1CC8C4585C8A}">
      <dgm:prSet phldrT="[Text]"/>
      <dgm:spPr/>
      <dgm:t>
        <a:bodyPr/>
        <a:lstStyle/>
        <a:p>
          <a:r>
            <a:rPr lang="en-GB" dirty="0"/>
            <a:t>Imagining the solution</a:t>
          </a:r>
        </a:p>
      </dgm:t>
    </dgm:pt>
    <dgm:pt modelId="{11D1678B-BF9C-324E-BA25-6FA639DEC231}" type="parTrans" cxnId="{F5E501B5-B5B1-A844-ADE2-F525CC04201B}">
      <dgm:prSet/>
      <dgm:spPr/>
      <dgm:t>
        <a:bodyPr/>
        <a:lstStyle/>
        <a:p>
          <a:endParaRPr lang="en-GB"/>
        </a:p>
      </dgm:t>
    </dgm:pt>
    <dgm:pt modelId="{30995441-B8AB-7049-BE02-E5ECF4718AF8}" type="sibTrans" cxnId="{F5E501B5-B5B1-A844-ADE2-F525CC04201B}">
      <dgm:prSet/>
      <dgm:spPr/>
      <dgm:t>
        <a:bodyPr/>
        <a:lstStyle/>
        <a:p>
          <a:endParaRPr lang="en-GB"/>
        </a:p>
      </dgm:t>
    </dgm:pt>
    <dgm:pt modelId="{A3445490-8F45-454E-B1BF-E82F64A4A0D5}">
      <dgm:prSet phldrT="[Text]"/>
      <dgm:spPr/>
      <dgm:t>
        <a:bodyPr/>
        <a:lstStyle/>
        <a:p>
          <a:r>
            <a:rPr lang="en-GB" dirty="0"/>
            <a:t>Thinking differently</a:t>
          </a:r>
        </a:p>
      </dgm:t>
    </dgm:pt>
    <dgm:pt modelId="{DCAB69DF-B308-4148-B406-BC856F2252C0}" type="parTrans" cxnId="{ADDC5EF2-C56A-834F-8020-86395CFF1E24}">
      <dgm:prSet/>
      <dgm:spPr/>
      <dgm:t>
        <a:bodyPr/>
        <a:lstStyle/>
        <a:p>
          <a:endParaRPr lang="en-GB"/>
        </a:p>
      </dgm:t>
    </dgm:pt>
    <dgm:pt modelId="{C29CD11B-B179-DB4D-82BB-F4EA7F29B680}" type="sibTrans" cxnId="{ADDC5EF2-C56A-834F-8020-86395CFF1E24}">
      <dgm:prSet/>
      <dgm:spPr/>
      <dgm:t>
        <a:bodyPr/>
        <a:lstStyle/>
        <a:p>
          <a:endParaRPr lang="en-GB"/>
        </a:p>
      </dgm:t>
    </dgm:pt>
    <dgm:pt modelId="{85C4DDED-E7AD-D24F-BD21-6C089E108405}">
      <dgm:prSet phldrT="[Text]"/>
      <dgm:spPr/>
      <dgm:t>
        <a:bodyPr/>
        <a:lstStyle/>
        <a:p>
          <a:r>
            <a:rPr lang="en-GB" dirty="0"/>
            <a:t>Open innovation</a:t>
          </a:r>
        </a:p>
      </dgm:t>
    </dgm:pt>
    <dgm:pt modelId="{D89C2841-573D-1940-A453-809A054BEE2B}" type="parTrans" cxnId="{A80BF032-A711-1E4A-9E8E-35334D39D00F}">
      <dgm:prSet/>
      <dgm:spPr/>
      <dgm:t>
        <a:bodyPr/>
        <a:lstStyle/>
        <a:p>
          <a:endParaRPr lang="en-GB"/>
        </a:p>
      </dgm:t>
    </dgm:pt>
    <dgm:pt modelId="{E5A13419-63FE-3048-A9C0-212DDB9AE96D}" type="sibTrans" cxnId="{A80BF032-A711-1E4A-9E8E-35334D39D00F}">
      <dgm:prSet/>
      <dgm:spPr/>
      <dgm:t>
        <a:bodyPr/>
        <a:lstStyle/>
        <a:p>
          <a:endParaRPr lang="en-GB"/>
        </a:p>
      </dgm:t>
    </dgm:pt>
    <dgm:pt modelId="{C2952934-69CA-B446-99F8-7FA529EDFA06}">
      <dgm:prSet phldrT="[Text]"/>
      <dgm:spPr/>
      <dgm:t>
        <a:bodyPr/>
        <a:lstStyle/>
        <a:p>
          <a:r>
            <a:rPr lang="en-GB" dirty="0"/>
            <a:t>Participation</a:t>
          </a:r>
        </a:p>
      </dgm:t>
    </dgm:pt>
    <dgm:pt modelId="{A36A04CB-2E81-8847-9EBC-4D75D618A50F}" type="parTrans" cxnId="{0EEAC34B-F2D7-7E45-A751-D79D7A646AE2}">
      <dgm:prSet/>
      <dgm:spPr/>
      <dgm:t>
        <a:bodyPr/>
        <a:lstStyle/>
        <a:p>
          <a:endParaRPr lang="en-GB"/>
        </a:p>
      </dgm:t>
    </dgm:pt>
    <dgm:pt modelId="{AFCB689B-6D27-4A4A-8083-9C15F0071A93}" type="sibTrans" cxnId="{0EEAC34B-F2D7-7E45-A751-D79D7A646AE2}">
      <dgm:prSet/>
      <dgm:spPr/>
      <dgm:t>
        <a:bodyPr/>
        <a:lstStyle/>
        <a:p>
          <a:endParaRPr lang="en-GB"/>
        </a:p>
      </dgm:t>
    </dgm:pt>
    <dgm:pt modelId="{A05FACFC-9137-C049-A558-E0CEAF01955D}">
      <dgm:prSet phldrT="[Text]"/>
      <dgm:spPr/>
      <dgm:t>
        <a:bodyPr/>
        <a:lstStyle/>
        <a:p>
          <a:r>
            <a:rPr lang="en-GB" dirty="0"/>
            <a:t>Facilitating participation </a:t>
          </a:r>
        </a:p>
      </dgm:t>
    </dgm:pt>
    <dgm:pt modelId="{166A8414-F917-D840-AEC5-69D5CA6E062C}" type="parTrans" cxnId="{1EBC1679-1AC0-2A48-B74F-8DBF0473D6FA}">
      <dgm:prSet/>
      <dgm:spPr/>
      <dgm:t>
        <a:bodyPr/>
        <a:lstStyle/>
        <a:p>
          <a:endParaRPr lang="en-GB"/>
        </a:p>
      </dgm:t>
    </dgm:pt>
    <dgm:pt modelId="{10C68AA5-A269-F440-8B36-25B67091F581}" type="sibTrans" cxnId="{1EBC1679-1AC0-2A48-B74F-8DBF0473D6FA}">
      <dgm:prSet/>
      <dgm:spPr/>
      <dgm:t>
        <a:bodyPr/>
        <a:lstStyle/>
        <a:p>
          <a:endParaRPr lang="en-GB"/>
        </a:p>
      </dgm:t>
    </dgm:pt>
    <dgm:pt modelId="{DAAE2142-DADC-CA4F-9475-9076A8AFF1B9}">
      <dgm:prSet phldrT="[Text]"/>
      <dgm:spPr/>
      <dgm:t>
        <a:bodyPr/>
        <a:lstStyle/>
        <a:p>
          <a:r>
            <a:rPr lang="en-GB" dirty="0"/>
            <a:t>Institutions</a:t>
          </a:r>
        </a:p>
      </dgm:t>
    </dgm:pt>
    <dgm:pt modelId="{742A40DA-A590-1643-9921-B0EC1475C73B}" type="parTrans" cxnId="{F891523B-8A65-8549-8254-586C22BD54E7}">
      <dgm:prSet/>
      <dgm:spPr/>
      <dgm:t>
        <a:bodyPr/>
        <a:lstStyle/>
        <a:p>
          <a:endParaRPr lang="en-GB"/>
        </a:p>
      </dgm:t>
    </dgm:pt>
    <dgm:pt modelId="{E8C5ABE7-7F23-B949-ADF0-75157F2638AD}" type="sibTrans" cxnId="{F891523B-8A65-8549-8254-586C22BD54E7}">
      <dgm:prSet/>
      <dgm:spPr/>
      <dgm:t>
        <a:bodyPr/>
        <a:lstStyle/>
        <a:p>
          <a:endParaRPr lang="en-GB"/>
        </a:p>
      </dgm:t>
    </dgm:pt>
    <dgm:pt modelId="{86327FB8-A0AC-DD40-9C6F-FB0D62FF366A}">
      <dgm:prSet/>
      <dgm:spPr/>
      <dgm:t>
        <a:bodyPr/>
        <a:lstStyle/>
        <a:p>
          <a:r>
            <a:rPr lang="en-GB" dirty="0"/>
            <a:t>Ownership and organisational form</a:t>
          </a:r>
        </a:p>
      </dgm:t>
    </dgm:pt>
    <dgm:pt modelId="{592B671D-6F27-4B47-9E46-35E132330E0D}" type="parTrans" cxnId="{B3C5AA14-6642-E54B-8612-9CD85D23FFDF}">
      <dgm:prSet/>
      <dgm:spPr/>
      <dgm:t>
        <a:bodyPr/>
        <a:lstStyle/>
        <a:p>
          <a:endParaRPr lang="en-GB"/>
        </a:p>
      </dgm:t>
    </dgm:pt>
    <dgm:pt modelId="{B8C60CD6-EB68-884C-B9E5-E991796D6E8C}" type="sibTrans" cxnId="{B3C5AA14-6642-E54B-8612-9CD85D23FFDF}">
      <dgm:prSet/>
      <dgm:spPr/>
      <dgm:t>
        <a:bodyPr/>
        <a:lstStyle/>
        <a:p>
          <a:endParaRPr lang="en-GB"/>
        </a:p>
      </dgm:t>
    </dgm:pt>
    <dgm:pt modelId="{7AAB7FAF-14C7-1C47-B709-70BEB757E9B9}">
      <dgm:prSet/>
      <dgm:spPr/>
      <dgm:t>
        <a:bodyPr/>
        <a:lstStyle/>
        <a:p>
          <a:r>
            <a:rPr lang="en-GB" dirty="0"/>
            <a:t>Governance</a:t>
          </a:r>
        </a:p>
      </dgm:t>
    </dgm:pt>
    <dgm:pt modelId="{16E7A34D-AED0-414F-85DC-C29E2B0E2337}" type="parTrans" cxnId="{8278F681-3D26-5147-A924-5DE5DB3D35C7}">
      <dgm:prSet/>
      <dgm:spPr/>
      <dgm:t>
        <a:bodyPr/>
        <a:lstStyle/>
        <a:p>
          <a:endParaRPr lang="en-GB"/>
        </a:p>
      </dgm:t>
    </dgm:pt>
    <dgm:pt modelId="{4FED5922-EBC6-A644-A7D9-BC62B0AFF55B}" type="sibTrans" cxnId="{8278F681-3D26-5147-A924-5DE5DB3D35C7}">
      <dgm:prSet/>
      <dgm:spPr/>
      <dgm:t>
        <a:bodyPr/>
        <a:lstStyle/>
        <a:p>
          <a:endParaRPr lang="en-GB"/>
        </a:p>
      </dgm:t>
    </dgm:pt>
    <dgm:pt modelId="{D166732C-E575-BB4B-981E-BA7EED379A34}">
      <dgm:prSet/>
      <dgm:spPr/>
      <dgm:t>
        <a:bodyPr/>
        <a:lstStyle/>
        <a:p>
          <a:r>
            <a:rPr lang="en-GB" dirty="0"/>
            <a:t>Organisational models</a:t>
          </a:r>
        </a:p>
      </dgm:t>
    </dgm:pt>
    <dgm:pt modelId="{ED22D002-5546-684D-B302-064667450F30}" type="parTrans" cxnId="{85D01D92-6596-D247-BBF2-C827F9FF14ED}">
      <dgm:prSet/>
      <dgm:spPr/>
      <dgm:t>
        <a:bodyPr/>
        <a:lstStyle/>
        <a:p>
          <a:endParaRPr lang="en-GB"/>
        </a:p>
      </dgm:t>
    </dgm:pt>
    <dgm:pt modelId="{855917AA-1D6F-DE43-85DC-1E5295B61251}" type="sibTrans" cxnId="{85D01D92-6596-D247-BBF2-C827F9FF14ED}">
      <dgm:prSet/>
      <dgm:spPr/>
      <dgm:t>
        <a:bodyPr/>
        <a:lstStyle/>
        <a:p>
          <a:endParaRPr lang="en-GB"/>
        </a:p>
      </dgm:t>
    </dgm:pt>
    <dgm:pt modelId="{38E94CEA-ACDA-4B45-BB6B-8AA32CFB2EBE}">
      <dgm:prSet/>
      <dgm:spPr/>
      <dgm:t>
        <a:bodyPr/>
        <a:lstStyle/>
        <a:p>
          <a:r>
            <a:rPr lang="en-GB" dirty="0"/>
            <a:t>Operations</a:t>
          </a:r>
        </a:p>
      </dgm:t>
    </dgm:pt>
    <dgm:pt modelId="{0C03CFCF-E1D7-124C-BE19-2FCEE925C5FE}" type="parTrans" cxnId="{E91E0E3A-6B5B-8F45-AB0D-5F9652C070D3}">
      <dgm:prSet/>
      <dgm:spPr/>
      <dgm:t>
        <a:bodyPr/>
        <a:lstStyle/>
        <a:p>
          <a:endParaRPr lang="en-GB"/>
        </a:p>
      </dgm:t>
    </dgm:pt>
    <dgm:pt modelId="{AAC01B88-FD6C-9D40-9E13-1288E9A4E7F5}" type="sibTrans" cxnId="{E91E0E3A-6B5B-8F45-AB0D-5F9652C070D3}">
      <dgm:prSet/>
      <dgm:spPr/>
      <dgm:t>
        <a:bodyPr/>
        <a:lstStyle/>
        <a:p>
          <a:endParaRPr lang="en-GB"/>
        </a:p>
      </dgm:t>
    </dgm:pt>
    <dgm:pt modelId="{82F35D41-4BF5-B644-85F9-54D6D1A20521}">
      <dgm:prSet/>
      <dgm:spPr/>
      <dgm:t>
        <a:bodyPr/>
        <a:lstStyle/>
        <a:p>
          <a:r>
            <a:rPr lang="en-GB" dirty="0"/>
            <a:t>Venture finance</a:t>
          </a:r>
        </a:p>
      </dgm:t>
    </dgm:pt>
    <dgm:pt modelId="{3BB466CF-6EC0-0A42-9ACB-27E179CB3886}" type="parTrans" cxnId="{7929CF3C-7E19-AB44-85B6-6602C34B710F}">
      <dgm:prSet/>
      <dgm:spPr/>
      <dgm:t>
        <a:bodyPr/>
        <a:lstStyle/>
        <a:p>
          <a:endParaRPr lang="en-GB"/>
        </a:p>
      </dgm:t>
    </dgm:pt>
    <dgm:pt modelId="{BA169704-394E-6642-A6CF-E9674D994D6E}" type="sibTrans" cxnId="{7929CF3C-7E19-AB44-85B6-6602C34B710F}">
      <dgm:prSet/>
      <dgm:spPr/>
      <dgm:t>
        <a:bodyPr/>
        <a:lstStyle/>
        <a:p>
          <a:endParaRPr lang="en-GB"/>
        </a:p>
      </dgm:t>
    </dgm:pt>
    <dgm:pt modelId="{30E5E31C-A65F-6D4B-911C-6E8440391CFA}">
      <dgm:prSet/>
      <dgm:spPr/>
      <dgm:t>
        <a:bodyPr/>
        <a:lstStyle/>
        <a:p>
          <a:r>
            <a:rPr lang="en-GB" dirty="0"/>
            <a:t>Public sector</a:t>
          </a:r>
        </a:p>
      </dgm:t>
    </dgm:pt>
    <dgm:pt modelId="{88CDC596-7C0A-6C4F-B597-0DA283CFD948}" type="parTrans" cxnId="{4431A9E2-BDA6-4545-B2FA-D898F5674F5A}">
      <dgm:prSet/>
      <dgm:spPr/>
      <dgm:t>
        <a:bodyPr/>
        <a:lstStyle/>
        <a:p>
          <a:endParaRPr lang="en-GB"/>
        </a:p>
      </dgm:t>
    </dgm:pt>
    <dgm:pt modelId="{1EC2BFE9-CF1A-4B4F-96CD-632397B1EC57}" type="sibTrans" cxnId="{4431A9E2-BDA6-4545-B2FA-D898F5674F5A}">
      <dgm:prSet/>
      <dgm:spPr/>
      <dgm:t>
        <a:bodyPr/>
        <a:lstStyle/>
        <a:p>
          <a:endParaRPr lang="en-GB"/>
        </a:p>
      </dgm:t>
    </dgm:pt>
    <dgm:pt modelId="{15C6DBCE-C34B-CC40-A820-74F83B2841E9}">
      <dgm:prSet/>
      <dgm:spPr/>
      <dgm:t>
        <a:bodyPr/>
        <a:lstStyle/>
        <a:p>
          <a:r>
            <a:rPr lang="en-GB" dirty="0"/>
            <a:t>Generative diffusion</a:t>
          </a:r>
        </a:p>
      </dgm:t>
    </dgm:pt>
    <dgm:pt modelId="{146A736A-79A5-E647-8B79-30C4ED6E4FAB}" type="parTrans" cxnId="{2BA2C025-AB61-EE45-B0EF-AC52E7F3DAAF}">
      <dgm:prSet/>
      <dgm:spPr/>
      <dgm:t>
        <a:bodyPr/>
        <a:lstStyle/>
        <a:p>
          <a:endParaRPr lang="en-GB"/>
        </a:p>
      </dgm:t>
    </dgm:pt>
    <dgm:pt modelId="{FF415265-F05D-0143-B7F3-46D3CDB0EAAE}" type="sibTrans" cxnId="{2BA2C025-AB61-EE45-B0EF-AC52E7F3DAAF}">
      <dgm:prSet/>
      <dgm:spPr/>
      <dgm:t>
        <a:bodyPr/>
        <a:lstStyle/>
        <a:p>
          <a:endParaRPr lang="en-GB"/>
        </a:p>
      </dgm:t>
    </dgm:pt>
    <dgm:pt modelId="{6B720A8A-B3D1-7049-944F-FF7F600291EC}">
      <dgm:prSet/>
      <dgm:spPr/>
      <dgm:t>
        <a:bodyPr/>
        <a:lstStyle/>
        <a:p>
          <a:r>
            <a:rPr lang="en-GB" dirty="0"/>
            <a:t>Inspiration</a:t>
          </a:r>
        </a:p>
      </dgm:t>
    </dgm:pt>
    <dgm:pt modelId="{E34383F7-F648-0E41-909B-E562FEFA754C}" type="parTrans" cxnId="{23AFCA9A-8652-DF49-BAEE-5D7B78720747}">
      <dgm:prSet/>
      <dgm:spPr/>
      <dgm:t>
        <a:bodyPr/>
        <a:lstStyle/>
        <a:p>
          <a:endParaRPr lang="en-GB"/>
        </a:p>
      </dgm:t>
    </dgm:pt>
    <dgm:pt modelId="{18B28B91-084D-A44D-8589-BAE0A7F4A4DB}" type="sibTrans" cxnId="{23AFCA9A-8652-DF49-BAEE-5D7B78720747}">
      <dgm:prSet/>
      <dgm:spPr/>
      <dgm:t>
        <a:bodyPr/>
        <a:lstStyle/>
        <a:p>
          <a:endParaRPr lang="en-GB"/>
        </a:p>
      </dgm:t>
    </dgm:pt>
    <dgm:pt modelId="{1E566E32-3DAF-E044-A05A-E23AA2E2429D}">
      <dgm:prSet/>
      <dgm:spPr/>
      <dgm:t>
        <a:bodyPr/>
        <a:lstStyle/>
        <a:p>
          <a:r>
            <a:rPr lang="en-GB" dirty="0"/>
            <a:t>Diffusing demand</a:t>
          </a:r>
        </a:p>
      </dgm:t>
    </dgm:pt>
    <dgm:pt modelId="{C4233EB1-CC9F-6D43-981F-EA24A35026D6}" type="parTrans" cxnId="{73383850-352A-F643-9E8C-4A812F7A36D2}">
      <dgm:prSet/>
      <dgm:spPr/>
      <dgm:t>
        <a:bodyPr/>
        <a:lstStyle/>
        <a:p>
          <a:endParaRPr lang="en-GB"/>
        </a:p>
      </dgm:t>
    </dgm:pt>
    <dgm:pt modelId="{756FDBC0-0AC9-384C-8EAA-737E245DE375}" type="sibTrans" cxnId="{73383850-352A-F643-9E8C-4A812F7A36D2}">
      <dgm:prSet/>
      <dgm:spPr/>
      <dgm:t>
        <a:bodyPr/>
        <a:lstStyle/>
        <a:p>
          <a:endParaRPr lang="en-GB"/>
        </a:p>
      </dgm:t>
    </dgm:pt>
    <dgm:pt modelId="{36143E21-EC0D-0B43-B95D-BB02512BF554}">
      <dgm:prSet/>
      <dgm:spPr/>
      <dgm:t>
        <a:bodyPr/>
        <a:lstStyle/>
        <a:p>
          <a:r>
            <a:rPr lang="en-GB" dirty="0"/>
            <a:t>Scaling and diffusion in the public sector</a:t>
          </a:r>
        </a:p>
      </dgm:t>
    </dgm:pt>
    <dgm:pt modelId="{384704E0-30E4-DA4B-B200-C26A0CDBC575}" type="parTrans" cxnId="{B52F0E78-83B5-9743-9A70-0BBEE573DE32}">
      <dgm:prSet/>
      <dgm:spPr/>
      <dgm:t>
        <a:bodyPr/>
        <a:lstStyle/>
        <a:p>
          <a:endParaRPr lang="en-GB"/>
        </a:p>
      </dgm:t>
    </dgm:pt>
    <dgm:pt modelId="{F3201942-9457-6044-9707-3EA38AA0E06A}" type="sibTrans" cxnId="{B52F0E78-83B5-9743-9A70-0BBEE573DE32}">
      <dgm:prSet/>
      <dgm:spPr/>
      <dgm:t>
        <a:bodyPr/>
        <a:lstStyle/>
        <a:p>
          <a:endParaRPr lang="en-GB"/>
        </a:p>
      </dgm:t>
    </dgm:pt>
    <dgm:pt modelId="{97DB8BEF-0C22-C24A-969B-9EF088168765}">
      <dgm:prSet/>
      <dgm:spPr/>
      <dgm:t>
        <a:bodyPr/>
        <a:lstStyle/>
        <a:p>
          <a:r>
            <a:rPr lang="en-GB" dirty="0"/>
            <a:t>Commissioning and procurement</a:t>
          </a:r>
        </a:p>
      </dgm:t>
    </dgm:pt>
    <dgm:pt modelId="{C9617759-BFEA-EB4F-9E89-C856F92F7978}" type="parTrans" cxnId="{F9CF405B-3D9A-6446-803C-9687BAE288FE}">
      <dgm:prSet/>
      <dgm:spPr/>
      <dgm:t>
        <a:bodyPr/>
        <a:lstStyle/>
        <a:p>
          <a:endParaRPr lang="en-GB"/>
        </a:p>
      </dgm:t>
    </dgm:pt>
    <dgm:pt modelId="{9AE753D5-12C3-0943-9AE8-62851828CFED}" type="sibTrans" cxnId="{F9CF405B-3D9A-6446-803C-9687BAE288FE}">
      <dgm:prSet/>
      <dgm:spPr/>
      <dgm:t>
        <a:bodyPr/>
        <a:lstStyle/>
        <a:p>
          <a:endParaRPr lang="en-GB"/>
        </a:p>
      </dgm:t>
    </dgm:pt>
    <dgm:pt modelId="{52E16F03-A7D7-8A44-B300-9EADA7A8F66F}">
      <dgm:prSet/>
      <dgm:spPr/>
      <dgm:t>
        <a:bodyPr/>
        <a:lstStyle/>
        <a:p>
          <a:r>
            <a:rPr lang="en-GB" dirty="0"/>
            <a:t>Transmitters</a:t>
          </a:r>
        </a:p>
      </dgm:t>
    </dgm:pt>
    <dgm:pt modelId="{82D2539B-BFE7-944F-A505-F111646E48E0}" type="parTrans" cxnId="{8A0A5E2C-D76F-1043-BE36-F3A6878A2450}">
      <dgm:prSet/>
      <dgm:spPr/>
      <dgm:t>
        <a:bodyPr/>
        <a:lstStyle/>
        <a:p>
          <a:endParaRPr lang="en-GB"/>
        </a:p>
      </dgm:t>
    </dgm:pt>
    <dgm:pt modelId="{C78E8886-6A48-7344-83F8-D46C224A0932}" type="sibTrans" cxnId="{8A0A5E2C-D76F-1043-BE36-F3A6878A2450}">
      <dgm:prSet/>
      <dgm:spPr/>
      <dgm:t>
        <a:bodyPr/>
        <a:lstStyle/>
        <a:p>
          <a:endParaRPr lang="en-GB"/>
        </a:p>
      </dgm:t>
    </dgm:pt>
    <dgm:pt modelId="{FCDFC4A1-7925-CC45-9359-1B00E31CC441}">
      <dgm:prSet/>
      <dgm:spPr/>
      <dgm:t>
        <a:bodyPr/>
        <a:lstStyle/>
        <a:p>
          <a:endParaRPr lang="en-GB" dirty="0"/>
        </a:p>
      </dgm:t>
    </dgm:pt>
    <dgm:pt modelId="{14863CA1-6BDE-6242-BC27-2E8F8AC28DE6}" type="parTrans" cxnId="{45E83921-F307-E64A-9D1C-9418DABE7688}">
      <dgm:prSet/>
      <dgm:spPr/>
      <dgm:t>
        <a:bodyPr/>
        <a:lstStyle/>
        <a:p>
          <a:endParaRPr lang="en-GB"/>
        </a:p>
      </dgm:t>
    </dgm:pt>
    <dgm:pt modelId="{DD9531BC-50C1-974B-BAF7-2F2294808F55}" type="sibTrans" cxnId="{45E83921-F307-E64A-9D1C-9418DABE7688}">
      <dgm:prSet/>
      <dgm:spPr/>
      <dgm:t>
        <a:bodyPr/>
        <a:lstStyle/>
        <a:p>
          <a:endParaRPr lang="en-GB"/>
        </a:p>
      </dgm:t>
    </dgm:pt>
    <dgm:pt modelId="{47CAE80A-40FE-C144-9654-291DA02AC6BF}">
      <dgm:prSet/>
      <dgm:spPr/>
      <dgm:t>
        <a:bodyPr/>
        <a:lstStyle/>
        <a:p>
          <a:r>
            <a:rPr lang="en-GB" dirty="0"/>
            <a:t>Suppliers of innovation</a:t>
          </a:r>
        </a:p>
      </dgm:t>
    </dgm:pt>
    <dgm:pt modelId="{1E1F998F-78DF-8141-B188-4718EC32B997}" type="parTrans" cxnId="{9AE99EDE-1A25-0E46-8A24-954D9F22C00F}">
      <dgm:prSet/>
      <dgm:spPr/>
      <dgm:t>
        <a:bodyPr/>
        <a:lstStyle/>
        <a:p>
          <a:endParaRPr lang="en-GB"/>
        </a:p>
      </dgm:t>
    </dgm:pt>
    <dgm:pt modelId="{B7919109-86EE-C449-885F-ABB3DC8D7EDD}" type="sibTrans" cxnId="{9AE99EDE-1A25-0E46-8A24-954D9F22C00F}">
      <dgm:prSet/>
      <dgm:spPr/>
      <dgm:t>
        <a:bodyPr/>
        <a:lstStyle/>
        <a:p>
          <a:endParaRPr lang="en-GB"/>
        </a:p>
      </dgm:t>
    </dgm:pt>
    <dgm:pt modelId="{6A9A931B-DE50-A54D-B5CA-41208FE3DB43}">
      <dgm:prSet/>
      <dgm:spPr/>
      <dgm:t>
        <a:bodyPr/>
        <a:lstStyle/>
        <a:p>
          <a:r>
            <a:rPr lang="en-GB" dirty="0"/>
            <a:t>Organisation and scale</a:t>
          </a:r>
        </a:p>
      </dgm:t>
    </dgm:pt>
    <dgm:pt modelId="{FBE50CF3-49EA-B849-B997-0EED4D286078}" type="parTrans" cxnId="{20CFA286-EBFE-9746-9022-57F53D1D182B}">
      <dgm:prSet/>
      <dgm:spPr/>
      <dgm:t>
        <a:bodyPr/>
        <a:lstStyle/>
        <a:p>
          <a:endParaRPr lang="en-GB"/>
        </a:p>
      </dgm:t>
    </dgm:pt>
    <dgm:pt modelId="{69F68DC8-8D45-F344-98C9-F162648C2980}" type="sibTrans" cxnId="{20CFA286-EBFE-9746-9022-57F53D1D182B}">
      <dgm:prSet/>
      <dgm:spPr/>
      <dgm:t>
        <a:bodyPr/>
        <a:lstStyle/>
        <a:p>
          <a:endParaRPr lang="en-GB"/>
        </a:p>
      </dgm:t>
    </dgm:pt>
    <dgm:pt modelId="{8B21DE4B-F774-3D42-9469-CA950C1AA231}" type="pres">
      <dgm:prSet presAssocID="{687F8612-421E-9944-B70C-4DB5848F1F90}" presName="CompostProcess" presStyleCnt="0">
        <dgm:presLayoutVars>
          <dgm:dir/>
          <dgm:resizeHandles val="exact"/>
        </dgm:presLayoutVars>
      </dgm:prSet>
      <dgm:spPr/>
    </dgm:pt>
    <dgm:pt modelId="{25C18D2D-489E-774D-BB61-0EA08C66E5FC}" type="pres">
      <dgm:prSet presAssocID="{687F8612-421E-9944-B70C-4DB5848F1F90}" presName="arrow" presStyleLbl="bgShp" presStyleIdx="0" presStyleCnt="1"/>
      <dgm:spPr/>
    </dgm:pt>
    <dgm:pt modelId="{FCB31182-F191-1A4E-92FC-E4163154E6DB}" type="pres">
      <dgm:prSet presAssocID="{687F8612-421E-9944-B70C-4DB5848F1F90}" presName="linearProcess" presStyleCnt="0"/>
      <dgm:spPr/>
    </dgm:pt>
    <dgm:pt modelId="{C247AF06-E100-AC47-86C1-979EF4C33086}" type="pres">
      <dgm:prSet presAssocID="{6F0A968F-E01C-7144-8DCE-445A50F1A5EF}" presName="textNode" presStyleLbl="node1" presStyleIdx="0" presStyleCnt="6">
        <dgm:presLayoutVars>
          <dgm:bulletEnabled val="1"/>
        </dgm:presLayoutVars>
      </dgm:prSet>
      <dgm:spPr/>
    </dgm:pt>
    <dgm:pt modelId="{DF126859-E3BC-7347-BED2-A62F5E7A4201}" type="pres">
      <dgm:prSet presAssocID="{23C4C57B-5C18-0748-AB25-5F4E49C1F66A}" presName="sibTrans" presStyleCnt="0"/>
      <dgm:spPr/>
    </dgm:pt>
    <dgm:pt modelId="{6B1115B4-847F-7340-B36C-45D1BD42E607}" type="pres">
      <dgm:prSet presAssocID="{7896EBBD-C499-BF46-8917-649EDE77C82F}" presName="textNode" presStyleLbl="node1" presStyleIdx="1" presStyleCnt="6">
        <dgm:presLayoutVars>
          <dgm:bulletEnabled val="1"/>
        </dgm:presLayoutVars>
      </dgm:prSet>
      <dgm:spPr/>
    </dgm:pt>
    <dgm:pt modelId="{AFE253EB-2C72-594C-8495-C6F3099CCA1E}" type="pres">
      <dgm:prSet presAssocID="{29D24016-649C-0C4E-A885-C1DBDAA9DC47}" presName="sibTrans" presStyleCnt="0"/>
      <dgm:spPr/>
    </dgm:pt>
    <dgm:pt modelId="{662BB058-B9F4-7942-9626-9BC37C5B8BC4}" type="pres">
      <dgm:prSet presAssocID="{0B7D802B-BD1A-4F45-8E8A-8924D4EAC541}" presName="textNode" presStyleLbl="node1" presStyleIdx="2" presStyleCnt="6">
        <dgm:presLayoutVars>
          <dgm:bulletEnabled val="1"/>
        </dgm:presLayoutVars>
      </dgm:prSet>
      <dgm:spPr/>
    </dgm:pt>
    <dgm:pt modelId="{47A4F563-FF0A-F34C-A504-0C685B18E6AE}" type="pres">
      <dgm:prSet presAssocID="{0AB2BAA5-B371-8240-B321-19A43B71CB6E}" presName="sibTrans" presStyleCnt="0"/>
      <dgm:spPr/>
    </dgm:pt>
    <dgm:pt modelId="{B7C221E4-B185-6C4E-AA8D-14795E6CDB0F}" type="pres">
      <dgm:prSet presAssocID="{9A5FDE51-B478-5E47-988D-5145209AC91F}" presName="textNode" presStyleLbl="node1" presStyleIdx="3" presStyleCnt="6">
        <dgm:presLayoutVars>
          <dgm:bulletEnabled val="1"/>
        </dgm:presLayoutVars>
      </dgm:prSet>
      <dgm:spPr/>
    </dgm:pt>
    <dgm:pt modelId="{AA61EF73-6344-2047-9CFF-77BCF630BE1D}" type="pres">
      <dgm:prSet presAssocID="{0EA6705E-7FFC-2D4C-A7D1-8AC962651E33}" presName="sibTrans" presStyleCnt="0"/>
      <dgm:spPr/>
    </dgm:pt>
    <dgm:pt modelId="{9ECAD045-8FA8-5948-A320-42862FC4DEB8}" type="pres">
      <dgm:prSet presAssocID="{7D57DBF2-537A-3E49-993F-31287C910DDB}" presName="textNode" presStyleLbl="node1" presStyleIdx="4" presStyleCnt="6">
        <dgm:presLayoutVars>
          <dgm:bulletEnabled val="1"/>
        </dgm:presLayoutVars>
      </dgm:prSet>
      <dgm:spPr/>
    </dgm:pt>
    <dgm:pt modelId="{A0951F8C-F0B1-9242-9BBA-5820046C164C}" type="pres">
      <dgm:prSet presAssocID="{4FC70FD0-938B-F849-997C-97A476AE33DA}" presName="sibTrans" presStyleCnt="0"/>
      <dgm:spPr/>
    </dgm:pt>
    <dgm:pt modelId="{3829196F-1D9D-F44D-BCA7-FDF2259689FD}" type="pres">
      <dgm:prSet presAssocID="{F66AEDC8-66D7-654C-8487-1C343F94257F}" presName="textNode" presStyleLbl="node1" presStyleIdx="5" presStyleCnt="6">
        <dgm:presLayoutVars>
          <dgm:bulletEnabled val="1"/>
        </dgm:presLayoutVars>
      </dgm:prSet>
      <dgm:spPr/>
    </dgm:pt>
  </dgm:ptLst>
  <dgm:cxnLst>
    <dgm:cxn modelId="{FE0CF007-52EC-484A-8228-BBB9B96B2460}" srcId="{0B7D802B-BD1A-4F45-8E8A-8924D4EAC541}" destId="{D3AD0224-FAA4-E840-84A0-A3AD6CA527BD}" srcOrd="0" destOrd="0" parTransId="{E6521167-EA3B-C549-9FE5-23F22AB79096}" sibTransId="{28AD5E5F-661D-9D4B-9996-91890CF2C1CA}"/>
    <dgm:cxn modelId="{77C2330C-8CF9-9547-90FC-E3B04B2209D1}" srcId="{6F0A968F-E01C-7144-8DCE-445A50F1A5EF}" destId="{9C6BAFE3-A7BA-DC4B-A8EE-E0902014ECB4}" srcOrd="0" destOrd="0" parTransId="{523878E3-4CB6-6948-8D06-BD737553E7F2}" sibTransId="{3B771B9F-3A1D-7A4C-B378-78822DF57C04}"/>
    <dgm:cxn modelId="{D834B60D-26D4-0447-BB3C-180719186278}" type="presOf" srcId="{A05FACFC-9137-C049-A558-E0CEAF01955D}" destId="{6B1115B4-847F-7340-B36C-45D1BD42E607}" srcOrd="0" destOrd="6" presId="urn:microsoft.com/office/officeart/2005/8/layout/hProcess9"/>
    <dgm:cxn modelId="{B5D1480E-B429-9045-819B-97E267D334C8}" type="presOf" srcId="{D166732C-E575-BB4B-981E-BA7EED379A34}" destId="{B7C221E4-B185-6C4E-AA8D-14795E6CDB0F}" srcOrd="0" destOrd="4" presId="urn:microsoft.com/office/officeart/2005/8/layout/hProcess9"/>
    <dgm:cxn modelId="{5E9DA70E-2EDF-0848-A776-1CECE1501D9A}" type="presOf" srcId="{9C6BAFE3-A7BA-DC4B-A8EE-E0902014ECB4}" destId="{C247AF06-E100-AC47-86C1-979EF4C33086}" srcOrd="0" destOrd="1" presId="urn:microsoft.com/office/officeart/2005/8/layout/hProcess9"/>
    <dgm:cxn modelId="{9F1F3A0F-301C-4442-B0F7-661AC692AEC4}" type="presOf" srcId="{47CAE80A-40FE-C144-9654-291DA02AC6BF}" destId="{9ECAD045-8FA8-5948-A320-42862FC4DEB8}" srcOrd="0" destOrd="6" presId="urn:microsoft.com/office/officeart/2005/8/layout/hProcess9"/>
    <dgm:cxn modelId="{76977F14-BB11-3143-A8DA-E01C99F66B40}" srcId="{7896EBBD-C499-BF46-8917-649EDE77C82F}" destId="{5A1C2DFF-18EB-464F-A360-2C7BB952BFDF}" srcOrd="0" destOrd="0" parTransId="{70D59C82-6554-EF41-A06D-53FF8FEB5CE2}" sibTransId="{5012C222-34EC-2846-85D1-4F3423E52199}"/>
    <dgm:cxn modelId="{B3C5AA14-6642-E54B-8612-9CD85D23FFDF}" srcId="{9A5FDE51-B478-5E47-988D-5145209AC91F}" destId="{86327FB8-A0AC-DD40-9C6F-FB0D62FF366A}" srcOrd="1" destOrd="0" parTransId="{592B671D-6F27-4B47-9E46-35E132330E0D}" sibTransId="{B8C60CD6-EB68-884C-B9E5-E991796D6E8C}"/>
    <dgm:cxn modelId="{45E83921-F307-E64A-9D1C-9418DABE7688}" srcId="{7D57DBF2-537A-3E49-993F-31287C910DDB}" destId="{FCDFC4A1-7925-CC45-9359-1B00E31CC441}" srcOrd="8" destOrd="0" parTransId="{14863CA1-6BDE-6242-BC27-2E8F8AC28DE6}" sibTransId="{DD9531BC-50C1-974B-BAF7-2F2294808F55}"/>
    <dgm:cxn modelId="{2BA2C025-AB61-EE45-B0EF-AC52E7F3DAAF}" srcId="{7D57DBF2-537A-3E49-993F-31287C910DDB}" destId="{15C6DBCE-C34B-CC40-A820-74F83B2841E9}" srcOrd="0" destOrd="0" parTransId="{146A736A-79A5-E647-8B79-30C4ED6E4FAB}" sibTransId="{FF415265-F05D-0143-B7F3-46D3CDB0EAAE}"/>
    <dgm:cxn modelId="{B439DB25-850F-8644-A38F-E3673ABFCBB4}" srcId="{6F0A968F-E01C-7144-8DCE-445A50F1A5EF}" destId="{3259502F-C124-D241-ACA0-360E0BD72364}" srcOrd="2" destOrd="0" parTransId="{541836F1-1A81-0F43-BC97-D1EF5DDC7BEA}" sibTransId="{1005C0F5-0D5F-D14C-B4F0-AE240B7913F6}"/>
    <dgm:cxn modelId="{D9623629-1E0A-5C40-9ACF-F14DAF143F60}" type="presOf" srcId="{DAAE2142-DADC-CA4F-9475-9076A8AFF1B9}" destId="{6B1115B4-847F-7340-B36C-45D1BD42E607}" srcOrd="0" destOrd="7" presId="urn:microsoft.com/office/officeart/2005/8/layout/hProcess9"/>
    <dgm:cxn modelId="{60E19E2A-DBFF-0841-9DE4-68610BCB13DD}" type="presOf" srcId="{3259502F-C124-D241-ACA0-360E0BD72364}" destId="{C247AF06-E100-AC47-86C1-979EF4C33086}" srcOrd="0" destOrd="3" presId="urn:microsoft.com/office/officeart/2005/8/layout/hProcess9"/>
    <dgm:cxn modelId="{8A0A5E2C-D76F-1043-BE36-F3A6878A2450}" srcId="{7D57DBF2-537A-3E49-993F-31287C910DDB}" destId="{52E16F03-A7D7-8A44-B300-9EADA7A8F66F}" srcOrd="6" destOrd="0" parTransId="{82D2539B-BFE7-944F-A505-F111646E48E0}" sibTransId="{C78E8886-6A48-7344-83F8-D46C224A0932}"/>
    <dgm:cxn modelId="{53387A2F-3676-D344-8CF1-8DD2389638B8}" type="presOf" srcId="{687F8612-421E-9944-B70C-4DB5848F1F90}" destId="{8B21DE4B-F774-3D42-9469-CA950C1AA231}" srcOrd="0" destOrd="0" presId="urn:microsoft.com/office/officeart/2005/8/layout/hProcess9"/>
    <dgm:cxn modelId="{A80BF032-A711-1E4A-9E8E-35334D39D00F}" srcId="{7896EBBD-C499-BF46-8917-649EDE77C82F}" destId="{85C4DDED-E7AD-D24F-BD21-6C089E108405}" srcOrd="3" destOrd="0" parTransId="{D89C2841-573D-1940-A453-809A054BEE2B}" sibTransId="{E5A13419-63FE-3048-A9C0-212DDB9AE96D}"/>
    <dgm:cxn modelId="{E91E0E3A-6B5B-8F45-AB0D-5F9652C070D3}" srcId="{9A5FDE51-B478-5E47-988D-5145209AC91F}" destId="{38E94CEA-ACDA-4B45-BB6B-8AA32CFB2EBE}" srcOrd="4" destOrd="0" parTransId="{0C03CFCF-E1D7-124C-BE19-2FCEE925C5FE}" sibTransId="{AAC01B88-FD6C-9D40-9E13-1288E9A4E7F5}"/>
    <dgm:cxn modelId="{F891523B-8A65-8549-8254-586C22BD54E7}" srcId="{7896EBBD-C499-BF46-8917-649EDE77C82F}" destId="{DAAE2142-DADC-CA4F-9475-9076A8AFF1B9}" srcOrd="6" destOrd="0" parTransId="{742A40DA-A590-1643-9921-B0EC1475C73B}" sibTransId="{E8C5ABE7-7F23-B949-ADF0-75157F2638AD}"/>
    <dgm:cxn modelId="{0E9F533B-56C3-0A4F-AE7B-57EEDA791095}" srcId="{0B7D802B-BD1A-4F45-8E8A-8924D4EAC541}" destId="{952917E1-FED3-8F4D-BACC-17E78D24A2FB}" srcOrd="1" destOrd="0" parTransId="{EB9F0365-E440-3B4D-AC9F-D7C83753AE7F}" sibTransId="{08897AF2-970C-0E49-906B-D13D910E3A50}"/>
    <dgm:cxn modelId="{7929CF3C-7E19-AB44-85B6-6602C34B710F}" srcId="{9A5FDE51-B478-5E47-988D-5145209AC91F}" destId="{82F35D41-4BF5-B644-85F9-54D6D1A20521}" srcOrd="5" destOrd="0" parTransId="{3BB466CF-6EC0-0A42-9ACB-27E179CB3886}" sibTransId="{BA169704-394E-6642-A6CF-E9674D994D6E}"/>
    <dgm:cxn modelId="{D4D0633E-4F07-E544-B4FC-20CD9D55EC72}" type="presOf" srcId="{D3AD0224-FAA4-E840-84A0-A3AD6CA527BD}" destId="{662BB058-B9F4-7942-9626-9BC37C5B8BC4}" srcOrd="0" destOrd="1" presId="urn:microsoft.com/office/officeart/2005/8/layout/hProcess9"/>
    <dgm:cxn modelId="{D73DD23F-9247-CB4A-BDBD-B60D30D95B33}" type="presOf" srcId="{86327FB8-A0AC-DD40-9C6F-FB0D62FF366A}" destId="{B7C221E4-B185-6C4E-AA8D-14795E6CDB0F}" srcOrd="0" destOrd="2" presId="urn:microsoft.com/office/officeart/2005/8/layout/hProcess9"/>
    <dgm:cxn modelId="{A0500F44-6F63-634D-990B-A1D14C834CF6}" type="presOf" srcId="{85C4DDED-E7AD-D24F-BD21-6C089E108405}" destId="{6B1115B4-847F-7340-B36C-45D1BD42E607}" srcOrd="0" destOrd="4" presId="urn:microsoft.com/office/officeart/2005/8/layout/hProcess9"/>
    <dgm:cxn modelId="{04507745-02CE-004E-84FA-55FE464FE9B1}" type="presOf" srcId="{952917E1-FED3-8F4D-BACC-17E78D24A2FB}" destId="{662BB058-B9F4-7942-9626-9BC37C5B8BC4}" srcOrd="0" destOrd="2" presId="urn:microsoft.com/office/officeart/2005/8/layout/hProcess9"/>
    <dgm:cxn modelId="{33CE3F46-8FCF-094B-8442-18C12B24F993}" type="presOf" srcId="{15C6DBCE-C34B-CC40-A820-74F83B2841E9}" destId="{9ECAD045-8FA8-5948-A320-42862FC4DEB8}" srcOrd="0" destOrd="1" presId="urn:microsoft.com/office/officeart/2005/8/layout/hProcess9"/>
    <dgm:cxn modelId="{0EEAC34B-F2D7-7E45-A751-D79D7A646AE2}" srcId="{7896EBBD-C499-BF46-8917-649EDE77C82F}" destId="{C2952934-69CA-B446-99F8-7FA529EDFA06}" srcOrd="4" destOrd="0" parTransId="{A36A04CB-2E81-8847-9EBC-4D75D618A50F}" sibTransId="{AFCB689B-6D27-4A4A-8083-9C15F0071A93}"/>
    <dgm:cxn modelId="{73383850-352A-F643-9E8C-4A812F7A36D2}" srcId="{7D57DBF2-537A-3E49-993F-31287C910DDB}" destId="{1E566E32-3DAF-E044-A05A-E23AA2E2429D}" srcOrd="2" destOrd="0" parTransId="{C4233EB1-CC9F-6D43-981F-EA24A35026D6}" sibTransId="{756FDBC0-0AC9-384C-8EAA-737E245DE375}"/>
    <dgm:cxn modelId="{F9CF405B-3D9A-6446-803C-9687BAE288FE}" srcId="{7D57DBF2-537A-3E49-993F-31287C910DDB}" destId="{97DB8BEF-0C22-C24A-969B-9EF088168765}" srcOrd="4" destOrd="0" parTransId="{C9617759-BFEA-EB4F-9E89-C856F92F7978}" sibTransId="{9AE753D5-12C3-0943-9AE8-62851828CFED}"/>
    <dgm:cxn modelId="{C0BA855B-AFA4-BE48-AAFF-F03D144F4748}" type="presOf" srcId="{38E94CEA-ACDA-4B45-BB6B-8AA32CFB2EBE}" destId="{B7C221E4-B185-6C4E-AA8D-14795E6CDB0F}" srcOrd="0" destOrd="5" presId="urn:microsoft.com/office/officeart/2005/8/layout/hProcess9"/>
    <dgm:cxn modelId="{1126C363-5C2A-4B42-8829-CDD8C48119EF}" type="presOf" srcId="{7D57DBF2-537A-3E49-993F-31287C910DDB}" destId="{9ECAD045-8FA8-5948-A320-42862FC4DEB8}" srcOrd="0" destOrd="0" presId="urn:microsoft.com/office/officeart/2005/8/layout/hProcess9"/>
    <dgm:cxn modelId="{2EEA3267-802A-8342-8DFF-7FC279DF36A9}" type="presOf" srcId="{7896EBBD-C499-BF46-8917-649EDE77C82F}" destId="{6B1115B4-847F-7340-B36C-45D1BD42E607}" srcOrd="0" destOrd="0" presId="urn:microsoft.com/office/officeart/2005/8/layout/hProcess9"/>
    <dgm:cxn modelId="{D1F84B6D-C4B4-E14E-B965-13F92D2AE77B}" srcId="{9A5FDE51-B478-5E47-988D-5145209AC91F}" destId="{DAE31724-EB4B-8646-8464-9DFC30DE80E6}" srcOrd="0" destOrd="0" parTransId="{8C579FFD-5E87-B147-8AA0-3268DEB239D4}" sibTransId="{9D2D80E3-B740-0C4C-891C-C9E56259C198}"/>
    <dgm:cxn modelId="{C6FF3C6F-36A6-E243-97EB-3DD9A4CC502D}" srcId="{687F8612-421E-9944-B70C-4DB5848F1F90}" destId="{F66AEDC8-66D7-654C-8487-1C343F94257F}" srcOrd="5" destOrd="0" parTransId="{4FA4D841-94B7-B644-B555-B038562063D0}" sibTransId="{A3DFEC21-CEA5-4040-BDE3-2DF9066C042A}"/>
    <dgm:cxn modelId="{FF998971-7246-2240-94BA-F248C383BAB7}" type="presOf" srcId="{7AAB7FAF-14C7-1C47-B709-70BEB757E9B9}" destId="{B7C221E4-B185-6C4E-AA8D-14795E6CDB0F}" srcOrd="0" destOrd="3" presId="urn:microsoft.com/office/officeart/2005/8/layout/hProcess9"/>
    <dgm:cxn modelId="{978B9377-EFCC-2941-B0A7-9FFF97F3F031}" type="presOf" srcId="{F66AEDC8-66D7-654C-8487-1C343F94257F}" destId="{3829196F-1D9D-F44D-BCA7-FDF2259689FD}" srcOrd="0" destOrd="0" presId="urn:microsoft.com/office/officeart/2005/8/layout/hProcess9"/>
    <dgm:cxn modelId="{B52F0E78-83B5-9743-9A70-0BBEE573DE32}" srcId="{7D57DBF2-537A-3E49-993F-31287C910DDB}" destId="{36143E21-EC0D-0B43-B95D-BB02512BF554}" srcOrd="3" destOrd="0" parTransId="{384704E0-30E4-DA4B-B200-C26A0CDBC575}" sibTransId="{F3201942-9457-6044-9707-3EA38AA0E06A}"/>
    <dgm:cxn modelId="{1EBC1679-1AC0-2A48-B74F-8DBF0473D6FA}" srcId="{7896EBBD-C499-BF46-8917-649EDE77C82F}" destId="{A05FACFC-9137-C049-A558-E0CEAF01955D}" srcOrd="5" destOrd="0" parTransId="{166A8414-F917-D840-AEC5-69D5CA6E062C}" sibTransId="{10C68AA5-A269-F440-8B36-25B67091F581}"/>
    <dgm:cxn modelId="{C801F17C-AFFD-C14B-AC3E-DF991B8FAE5F}" type="presOf" srcId="{C2952934-69CA-B446-99F8-7FA529EDFA06}" destId="{6B1115B4-847F-7340-B36C-45D1BD42E607}" srcOrd="0" destOrd="5" presId="urn:microsoft.com/office/officeart/2005/8/layout/hProcess9"/>
    <dgm:cxn modelId="{7C6ADF7D-AA5B-9649-8F08-FABF667E7617}" type="presOf" srcId="{82F35D41-4BF5-B644-85F9-54D6D1A20521}" destId="{B7C221E4-B185-6C4E-AA8D-14795E6CDB0F}" srcOrd="0" destOrd="6" presId="urn:microsoft.com/office/officeart/2005/8/layout/hProcess9"/>
    <dgm:cxn modelId="{8278F681-3D26-5147-A924-5DE5DB3D35C7}" srcId="{9A5FDE51-B478-5E47-988D-5145209AC91F}" destId="{7AAB7FAF-14C7-1C47-B709-70BEB757E9B9}" srcOrd="2" destOrd="0" parTransId="{16E7A34D-AED0-414F-85DC-C29E2B0E2337}" sibTransId="{4FED5922-EBC6-A644-A7D9-BC62B0AFF55B}"/>
    <dgm:cxn modelId="{20CFA286-EBFE-9746-9022-57F53D1D182B}" srcId="{7D57DBF2-537A-3E49-993F-31287C910DDB}" destId="{6A9A931B-DE50-A54D-B5CA-41208FE3DB43}" srcOrd="7" destOrd="0" parTransId="{FBE50CF3-49EA-B849-B997-0EED4D286078}" sibTransId="{69F68DC8-8D45-F344-98C9-F162648C2980}"/>
    <dgm:cxn modelId="{74722087-541E-7E4E-B2B6-65C74A4FC52E}" type="presOf" srcId="{0B7D802B-BD1A-4F45-8E8A-8924D4EAC541}" destId="{662BB058-B9F4-7942-9626-9BC37C5B8BC4}" srcOrd="0" destOrd="0" presId="urn:microsoft.com/office/officeart/2005/8/layout/hProcess9"/>
    <dgm:cxn modelId="{CDCA418D-CAD4-7647-899A-DD6536C05074}" type="presOf" srcId="{FCDFC4A1-7925-CC45-9359-1B00E31CC441}" destId="{9ECAD045-8FA8-5948-A320-42862FC4DEB8}" srcOrd="0" destOrd="9" presId="urn:microsoft.com/office/officeart/2005/8/layout/hProcess9"/>
    <dgm:cxn modelId="{D8A46D91-2AF2-E445-A165-DBB44D0240BD}" type="presOf" srcId="{6A9A931B-DE50-A54D-B5CA-41208FE3DB43}" destId="{9ECAD045-8FA8-5948-A320-42862FC4DEB8}" srcOrd="0" destOrd="8" presId="urn:microsoft.com/office/officeart/2005/8/layout/hProcess9"/>
    <dgm:cxn modelId="{85D01D92-6596-D247-BBF2-C827F9FF14ED}" srcId="{9A5FDE51-B478-5E47-988D-5145209AC91F}" destId="{D166732C-E575-BB4B-981E-BA7EED379A34}" srcOrd="3" destOrd="0" parTransId="{ED22D002-5546-684D-B302-064667450F30}" sibTransId="{855917AA-1D6F-DE43-85DC-1E5295B61251}"/>
    <dgm:cxn modelId="{37B32D93-FCDA-FF4E-A32E-0B21398F362F}" type="presOf" srcId="{6B720A8A-B3D1-7049-944F-FF7F600291EC}" destId="{9ECAD045-8FA8-5948-A320-42862FC4DEB8}" srcOrd="0" destOrd="2" presId="urn:microsoft.com/office/officeart/2005/8/layout/hProcess9"/>
    <dgm:cxn modelId="{23AFCA9A-8652-DF49-BAEE-5D7B78720747}" srcId="{7D57DBF2-537A-3E49-993F-31287C910DDB}" destId="{6B720A8A-B3D1-7049-944F-FF7F600291EC}" srcOrd="1" destOrd="0" parTransId="{E34383F7-F648-0E41-909B-E562FEFA754C}" sibTransId="{18B28B91-084D-A44D-8589-BAE0A7F4A4DB}"/>
    <dgm:cxn modelId="{D3EE5E9C-9092-2B44-908B-D2C6777132E9}" srcId="{687F8612-421E-9944-B70C-4DB5848F1F90}" destId="{7D57DBF2-537A-3E49-993F-31287C910DDB}" srcOrd="4" destOrd="0" parTransId="{18030FC2-1C70-2546-A700-8559D13DB67A}" sibTransId="{4FC70FD0-938B-F849-997C-97A476AE33DA}"/>
    <dgm:cxn modelId="{AA94FC9C-3D04-0D41-BB41-6DB92F2AE6D5}" type="presOf" srcId="{6F0A968F-E01C-7144-8DCE-445A50F1A5EF}" destId="{C247AF06-E100-AC47-86C1-979EF4C33086}" srcOrd="0" destOrd="0" presId="urn:microsoft.com/office/officeart/2005/8/layout/hProcess9"/>
    <dgm:cxn modelId="{57FA8BA7-81AF-204F-87BC-ACE6969AED80}" type="presOf" srcId="{52E16F03-A7D7-8A44-B300-9EADA7A8F66F}" destId="{9ECAD045-8FA8-5948-A320-42862FC4DEB8}" srcOrd="0" destOrd="7" presId="urn:microsoft.com/office/officeart/2005/8/layout/hProcess9"/>
    <dgm:cxn modelId="{EE6B10AB-F09A-8B42-A2EA-E3D52387E323}" srcId="{6F0A968F-E01C-7144-8DCE-445A50F1A5EF}" destId="{85D31140-7B74-AE42-AEC2-00BACE8EA5B9}" srcOrd="1" destOrd="0" parTransId="{440A5C4F-1DA4-6D49-868E-E6A5F5CF8EDB}" sibTransId="{DF6B555D-B2A4-2B49-BAD0-7E4A02690177}"/>
    <dgm:cxn modelId="{E1DC7EB4-5A88-0E4D-8C28-68114EA4722D}" srcId="{687F8612-421E-9944-B70C-4DB5848F1F90}" destId="{0B7D802B-BD1A-4F45-8E8A-8924D4EAC541}" srcOrd="2" destOrd="0" parTransId="{F47B18A5-19A0-EB4B-B636-136E6A612A2A}" sibTransId="{0AB2BAA5-B371-8240-B321-19A43B71CB6E}"/>
    <dgm:cxn modelId="{F5E501B5-B5B1-A844-ADE2-F525CC04201B}" srcId="{7896EBBD-C499-BF46-8917-649EDE77C82F}" destId="{F9B3E6AB-C7F3-1B44-80D1-1CC8C4585C8A}" srcOrd="1" destOrd="0" parTransId="{11D1678B-BF9C-324E-BA25-6FA639DEC231}" sibTransId="{30995441-B8AB-7049-BE02-E5ECF4718AF8}"/>
    <dgm:cxn modelId="{817BC5B8-8BB8-2E4B-A886-D5F2DE19ED4C}" type="presOf" srcId="{DAE31724-EB4B-8646-8464-9DFC30DE80E6}" destId="{B7C221E4-B185-6C4E-AA8D-14795E6CDB0F}" srcOrd="0" destOrd="1" presId="urn:microsoft.com/office/officeart/2005/8/layout/hProcess9"/>
    <dgm:cxn modelId="{4F5AA9BD-B00F-3448-8272-B96070C1C413}" type="presOf" srcId="{9A5FDE51-B478-5E47-988D-5145209AC91F}" destId="{B7C221E4-B185-6C4E-AA8D-14795E6CDB0F}" srcOrd="0" destOrd="0" presId="urn:microsoft.com/office/officeart/2005/8/layout/hProcess9"/>
    <dgm:cxn modelId="{4DC2B6BF-C9E3-8F41-9741-3D18CEE3B487}" type="presOf" srcId="{5A1C2DFF-18EB-464F-A360-2C7BB952BFDF}" destId="{6B1115B4-847F-7340-B36C-45D1BD42E607}" srcOrd="0" destOrd="1" presId="urn:microsoft.com/office/officeart/2005/8/layout/hProcess9"/>
    <dgm:cxn modelId="{8E866AC4-130A-324C-B5B0-658B076967A9}" type="presOf" srcId="{30E5E31C-A65F-6D4B-911C-6E8440391CFA}" destId="{B7C221E4-B185-6C4E-AA8D-14795E6CDB0F}" srcOrd="0" destOrd="7" presId="urn:microsoft.com/office/officeart/2005/8/layout/hProcess9"/>
    <dgm:cxn modelId="{AC99D6C4-EE9F-C54D-882F-9F9F97A3D88E}" srcId="{687F8612-421E-9944-B70C-4DB5848F1F90}" destId="{7896EBBD-C499-BF46-8917-649EDE77C82F}" srcOrd="1" destOrd="0" parTransId="{7377D4F6-8386-824D-9FDD-B990246E5EF4}" sibTransId="{29D24016-649C-0C4E-A885-C1DBDAA9DC47}"/>
    <dgm:cxn modelId="{0A4458C9-2920-B247-A8E4-75FB03D07927}" srcId="{687F8612-421E-9944-B70C-4DB5848F1F90}" destId="{9A5FDE51-B478-5E47-988D-5145209AC91F}" srcOrd="3" destOrd="0" parTransId="{F92F87A9-F716-2A46-AE76-813F1CDC2DED}" sibTransId="{0EA6705E-7FFC-2D4C-A7D1-8AC962651E33}"/>
    <dgm:cxn modelId="{BD1E04CE-7B15-C143-BF82-8BA677F8B8C1}" srcId="{687F8612-421E-9944-B70C-4DB5848F1F90}" destId="{6F0A968F-E01C-7144-8DCE-445A50F1A5EF}" srcOrd="0" destOrd="0" parTransId="{4D81004E-F5F6-0A4A-9430-8A7D2D291700}" sibTransId="{23C4C57B-5C18-0748-AB25-5F4E49C1F66A}"/>
    <dgm:cxn modelId="{A5B454CE-64C8-9947-A4E8-8F2A1F6683C7}" type="presOf" srcId="{36143E21-EC0D-0B43-B95D-BB02512BF554}" destId="{9ECAD045-8FA8-5948-A320-42862FC4DEB8}" srcOrd="0" destOrd="4" presId="urn:microsoft.com/office/officeart/2005/8/layout/hProcess9"/>
    <dgm:cxn modelId="{A0BBBCDA-F488-4746-A720-D5A3A5E0339E}" type="presOf" srcId="{A3445490-8F45-454E-B1BF-E82F64A4A0D5}" destId="{6B1115B4-847F-7340-B36C-45D1BD42E607}" srcOrd="0" destOrd="3" presId="urn:microsoft.com/office/officeart/2005/8/layout/hProcess9"/>
    <dgm:cxn modelId="{9AE99EDE-1A25-0E46-8A24-954D9F22C00F}" srcId="{7D57DBF2-537A-3E49-993F-31287C910DDB}" destId="{47CAE80A-40FE-C144-9654-291DA02AC6BF}" srcOrd="5" destOrd="0" parTransId="{1E1F998F-78DF-8141-B188-4718EC32B997}" sibTransId="{B7919109-86EE-C449-885F-ABB3DC8D7EDD}"/>
    <dgm:cxn modelId="{AA12A3DF-30BD-1442-9817-48E7E68AA360}" type="presOf" srcId="{1E566E32-3DAF-E044-A05A-E23AA2E2429D}" destId="{9ECAD045-8FA8-5948-A320-42862FC4DEB8}" srcOrd="0" destOrd="3" presId="urn:microsoft.com/office/officeart/2005/8/layout/hProcess9"/>
    <dgm:cxn modelId="{4431A9E2-BDA6-4545-B2FA-D898F5674F5A}" srcId="{9A5FDE51-B478-5E47-988D-5145209AC91F}" destId="{30E5E31C-A65F-6D4B-911C-6E8440391CFA}" srcOrd="6" destOrd="0" parTransId="{88CDC596-7C0A-6C4F-B597-0DA283CFD948}" sibTransId="{1EC2BFE9-CF1A-4B4F-96CD-632397B1EC57}"/>
    <dgm:cxn modelId="{36ABDBE6-9632-5B4F-8D90-7400A771E51D}" type="presOf" srcId="{85D31140-7B74-AE42-AEC2-00BACE8EA5B9}" destId="{C247AF06-E100-AC47-86C1-979EF4C33086}" srcOrd="0" destOrd="2" presId="urn:microsoft.com/office/officeart/2005/8/layout/hProcess9"/>
    <dgm:cxn modelId="{9415ADE8-152A-3E4D-896A-8F61EA8575AA}" type="presOf" srcId="{97DB8BEF-0C22-C24A-969B-9EF088168765}" destId="{9ECAD045-8FA8-5948-A320-42862FC4DEB8}" srcOrd="0" destOrd="5" presId="urn:microsoft.com/office/officeart/2005/8/layout/hProcess9"/>
    <dgm:cxn modelId="{ADDC5EF2-C56A-834F-8020-86395CFF1E24}" srcId="{7896EBBD-C499-BF46-8917-649EDE77C82F}" destId="{A3445490-8F45-454E-B1BF-E82F64A4A0D5}" srcOrd="2" destOrd="0" parTransId="{DCAB69DF-B308-4148-B406-BC856F2252C0}" sibTransId="{C29CD11B-B179-DB4D-82BB-F4EA7F29B680}"/>
    <dgm:cxn modelId="{D17CFEF6-8146-3E42-A768-CF1CB5D8F67A}" type="presOf" srcId="{F9B3E6AB-C7F3-1B44-80D1-1CC8C4585C8A}" destId="{6B1115B4-847F-7340-B36C-45D1BD42E607}" srcOrd="0" destOrd="2" presId="urn:microsoft.com/office/officeart/2005/8/layout/hProcess9"/>
    <dgm:cxn modelId="{9C38A48E-3B0D-8740-87FC-3779A19560C1}" type="presParOf" srcId="{8B21DE4B-F774-3D42-9469-CA950C1AA231}" destId="{25C18D2D-489E-774D-BB61-0EA08C66E5FC}" srcOrd="0" destOrd="0" presId="urn:microsoft.com/office/officeart/2005/8/layout/hProcess9"/>
    <dgm:cxn modelId="{134D723D-AC1B-804D-A1A6-68607DEEC9BF}" type="presParOf" srcId="{8B21DE4B-F774-3D42-9469-CA950C1AA231}" destId="{FCB31182-F191-1A4E-92FC-E4163154E6DB}" srcOrd="1" destOrd="0" presId="urn:microsoft.com/office/officeart/2005/8/layout/hProcess9"/>
    <dgm:cxn modelId="{26D7C211-080F-354F-9EE1-9B61B0628D3D}" type="presParOf" srcId="{FCB31182-F191-1A4E-92FC-E4163154E6DB}" destId="{C247AF06-E100-AC47-86C1-979EF4C33086}" srcOrd="0" destOrd="0" presId="urn:microsoft.com/office/officeart/2005/8/layout/hProcess9"/>
    <dgm:cxn modelId="{AAD68615-9F14-9F43-BACF-C58B10EAD414}" type="presParOf" srcId="{FCB31182-F191-1A4E-92FC-E4163154E6DB}" destId="{DF126859-E3BC-7347-BED2-A62F5E7A4201}" srcOrd="1" destOrd="0" presId="urn:microsoft.com/office/officeart/2005/8/layout/hProcess9"/>
    <dgm:cxn modelId="{EC6BB0B7-98D0-B94B-BF7D-EEF8B2F758B6}" type="presParOf" srcId="{FCB31182-F191-1A4E-92FC-E4163154E6DB}" destId="{6B1115B4-847F-7340-B36C-45D1BD42E607}" srcOrd="2" destOrd="0" presId="urn:microsoft.com/office/officeart/2005/8/layout/hProcess9"/>
    <dgm:cxn modelId="{9634ABA5-65F2-2144-8E9B-027092BBD75C}" type="presParOf" srcId="{FCB31182-F191-1A4E-92FC-E4163154E6DB}" destId="{AFE253EB-2C72-594C-8495-C6F3099CCA1E}" srcOrd="3" destOrd="0" presId="urn:microsoft.com/office/officeart/2005/8/layout/hProcess9"/>
    <dgm:cxn modelId="{B7402B5F-E69B-7640-994D-654F5747E6FB}" type="presParOf" srcId="{FCB31182-F191-1A4E-92FC-E4163154E6DB}" destId="{662BB058-B9F4-7942-9626-9BC37C5B8BC4}" srcOrd="4" destOrd="0" presId="urn:microsoft.com/office/officeart/2005/8/layout/hProcess9"/>
    <dgm:cxn modelId="{711C2DF8-5813-0543-A1C2-B057144CBF66}" type="presParOf" srcId="{FCB31182-F191-1A4E-92FC-E4163154E6DB}" destId="{47A4F563-FF0A-F34C-A504-0C685B18E6AE}" srcOrd="5" destOrd="0" presId="urn:microsoft.com/office/officeart/2005/8/layout/hProcess9"/>
    <dgm:cxn modelId="{2E3E2C66-DD15-594B-8354-2ABF56BB3460}" type="presParOf" srcId="{FCB31182-F191-1A4E-92FC-E4163154E6DB}" destId="{B7C221E4-B185-6C4E-AA8D-14795E6CDB0F}" srcOrd="6" destOrd="0" presId="urn:microsoft.com/office/officeart/2005/8/layout/hProcess9"/>
    <dgm:cxn modelId="{5836EDD8-C814-BF41-9876-8D2DE05BA22E}" type="presParOf" srcId="{FCB31182-F191-1A4E-92FC-E4163154E6DB}" destId="{AA61EF73-6344-2047-9CFF-77BCF630BE1D}" srcOrd="7" destOrd="0" presId="urn:microsoft.com/office/officeart/2005/8/layout/hProcess9"/>
    <dgm:cxn modelId="{B304DA92-0376-D34D-A9BB-BDF3303A98D3}" type="presParOf" srcId="{FCB31182-F191-1A4E-92FC-E4163154E6DB}" destId="{9ECAD045-8FA8-5948-A320-42862FC4DEB8}" srcOrd="8" destOrd="0" presId="urn:microsoft.com/office/officeart/2005/8/layout/hProcess9"/>
    <dgm:cxn modelId="{3F3271D3-4B4D-E34A-BC00-FCDE857FF95D}" type="presParOf" srcId="{FCB31182-F191-1A4E-92FC-E4163154E6DB}" destId="{A0951F8C-F0B1-9242-9BBA-5820046C164C}" srcOrd="9" destOrd="0" presId="urn:microsoft.com/office/officeart/2005/8/layout/hProcess9"/>
    <dgm:cxn modelId="{8AF71C73-A391-F54E-BF42-7CAE613D92B5}" type="presParOf" srcId="{FCB31182-F191-1A4E-92FC-E4163154E6DB}" destId="{3829196F-1D9D-F44D-BCA7-FDF2259689FD}" srcOrd="10"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EAA8607-2297-4A29-A8C0-89689B706EC1}" type="doc">
      <dgm:prSet loTypeId="urn:microsoft.com/office/officeart/2005/8/layout/bProcess2" loCatId="process" qsTypeId="urn:microsoft.com/office/officeart/2005/8/quickstyle/simple1" qsCatId="simple" csTypeId="urn:microsoft.com/office/officeart/2005/8/colors/accent1_2" csCatId="accent1"/>
      <dgm:spPr/>
      <dgm:t>
        <a:bodyPr/>
        <a:lstStyle/>
        <a:p>
          <a:endParaRPr lang="en-US"/>
        </a:p>
      </dgm:t>
    </dgm:pt>
    <dgm:pt modelId="{C12CA8CC-1C6C-4ACD-858B-BE0B2B3227D4}">
      <dgm:prSet/>
      <dgm:spPr/>
      <dgm:t>
        <a:bodyPr/>
        <a:lstStyle/>
        <a:p>
          <a:r>
            <a:rPr lang="en-US"/>
            <a:t>For those that do pass through a period of successful prototyping and testing, launching a service or product on a sustainable basis involves the development of an economic model that will secure its financial future.</a:t>
          </a:r>
        </a:p>
      </dgm:t>
    </dgm:pt>
    <dgm:pt modelId="{E562C7A3-0C79-4E81-941B-80E0B74E73A7}" type="parTrans" cxnId="{CF346F4E-D878-4AD4-955B-6963D9575F3A}">
      <dgm:prSet/>
      <dgm:spPr/>
      <dgm:t>
        <a:bodyPr/>
        <a:lstStyle/>
        <a:p>
          <a:endParaRPr lang="en-US"/>
        </a:p>
      </dgm:t>
    </dgm:pt>
    <dgm:pt modelId="{45406EC1-A44C-4712-88AB-2C5CA28B7A06}" type="sibTrans" cxnId="{CF346F4E-D878-4AD4-955B-6963D9575F3A}">
      <dgm:prSet/>
      <dgm:spPr/>
      <dgm:t>
        <a:bodyPr/>
        <a:lstStyle/>
        <a:p>
          <a:endParaRPr lang="en-US"/>
        </a:p>
      </dgm:t>
    </dgm:pt>
    <dgm:pt modelId="{64EB6D82-9FF1-45F7-8C06-B9610CB3AF62}">
      <dgm:prSet/>
      <dgm:spPr/>
      <dgm:t>
        <a:bodyPr/>
        <a:lstStyle/>
        <a:p>
          <a:r>
            <a:rPr lang="en-US"/>
            <a:t>In the public sector, making an idea sustainable requires integrating the innovation into budgetary processes.</a:t>
          </a:r>
        </a:p>
      </dgm:t>
    </dgm:pt>
    <dgm:pt modelId="{D803646A-87BA-400A-8CDD-69F75E1BB3CE}" type="parTrans" cxnId="{DEEA665A-282F-4709-B6F1-9C3994266DC6}">
      <dgm:prSet/>
      <dgm:spPr/>
      <dgm:t>
        <a:bodyPr/>
        <a:lstStyle/>
        <a:p>
          <a:endParaRPr lang="en-US"/>
        </a:p>
      </dgm:t>
    </dgm:pt>
    <dgm:pt modelId="{F611B4D0-79B3-4651-9D20-F4BEC6A6804A}" type="sibTrans" cxnId="{DEEA665A-282F-4709-B6F1-9C3994266DC6}">
      <dgm:prSet/>
      <dgm:spPr/>
      <dgm:t>
        <a:bodyPr/>
        <a:lstStyle/>
        <a:p>
          <a:endParaRPr lang="en-US"/>
        </a:p>
      </dgm:t>
    </dgm:pt>
    <dgm:pt modelId="{889A5F86-FB48-0A48-88A7-A51A4EC5B36B}" type="pres">
      <dgm:prSet presAssocID="{9EAA8607-2297-4A29-A8C0-89689B706EC1}" presName="diagram" presStyleCnt="0">
        <dgm:presLayoutVars>
          <dgm:dir/>
          <dgm:resizeHandles/>
        </dgm:presLayoutVars>
      </dgm:prSet>
      <dgm:spPr/>
    </dgm:pt>
    <dgm:pt modelId="{3B47DA8D-7BB0-3147-B29C-08EF9A8C88EF}" type="pres">
      <dgm:prSet presAssocID="{C12CA8CC-1C6C-4ACD-858B-BE0B2B3227D4}" presName="firstNode" presStyleLbl="node1" presStyleIdx="0" presStyleCnt="2">
        <dgm:presLayoutVars>
          <dgm:bulletEnabled val="1"/>
        </dgm:presLayoutVars>
      </dgm:prSet>
      <dgm:spPr/>
    </dgm:pt>
    <dgm:pt modelId="{F280A3EC-4163-424B-8FDC-8ED2AA14EF5C}" type="pres">
      <dgm:prSet presAssocID="{45406EC1-A44C-4712-88AB-2C5CA28B7A06}" presName="sibTrans" presStyleLbl="sibTrans2D1" presStyleIdx="0" presStyleCnt="1"/>
      <dgm:spPr/>
    </dgm:pt>
    <dgm:pt modelId="{84C6073D-3D86-2A4B-B30A-0BB256044CBE}" type="pres">
      <dgm:prSet presAssocID="{64EB6D82-9FF1-45F7-8C06-B9610CB3AF62}" presName="lastNode" presStyleLbl="node1" presStyleIdx="1" presStyleCnt="2">
        <dgm:presLayoutVars>
          <dgm:bulletEnabled val="1"/>
        </dgm:presLayoutVars>
      </dgm:prSet>
      <dgm:spPr/>
    </dgm:pt>
  </dgm:ptLst>
  <dgm:cxnLst>
    <dgm:cxn modelId="{26A2C61C-6A55-C94D-BC09-BD6BB16DBC9F}" type="presOf" srcId="{9EAA8607-2297-4A29-A8C0-89689B706EC1}" destId="{889A5F86-FB48-0A48-88A7-A51A4EC5B36B}" srcOrd="0" destOrd="0" presId="urn:microsoft.com/office/officeart/2005/8/layout/bProcess2"/>
    <dgm:cxn modelId="{CF346F4E-D878-4AD4-955B-6963D9575F3A}" srcId="{9EAA8607-2297-4A29-A8C0-89689B706EC1}" destId="{C12CA8CC-1C6C-4ACD-858B-BE0B2B3227D4}" srcOrd="0" destOrd="0" parTransId="{E562C7A3-0C79-4E81-941B-80E0B74E73A7}" sibTransId="{45406EC1-A44C-4712-88AB-2C5CA28B7A06}"/>
    <dgm:cxn modelId="{DEEA665A-282F-4709-B6F1-9C3994266DC6}" srcId="{9EAA8607-2297-4A29-A8C0-89689B706EC1}" destId="{64EB6D82-9FF1-45F7-8C06-B9610CB3AF62}" srcOrd="1" destOrd="0" parTransId="{D803646A-87BA-400A-8CDD-69F75E1BB3CE}" sibTransId="{F611B4D0-79B3-4651-9D20-F4BEC6A6804A}"/>
    <dgm:cxn modelId="{2C6C4D95-385B-A54D-AC39-61700006F59F}" type="presOf" srcId="{C12CA8CC-1C6C-4ACD-858B-BE0B2B3227D4}" destId="{3B47DA8D-7BB0-3147-B29C-08EF9A8C88EF}" srcOrd="0" destOrd="0" presId="urn:microsoft.com/office/officeart/2005/8/layout/bProcess2"/>
    <dgm:cxn modelId="{B86915DA-7A09-FB4A-A6B9-D0086A1D9C25}" type="presOf" srcId="{64EB6D82-9FF1-45F7-8C06-B9610CB3AF62}" destId="{84C6073D-3D86-2A4B-B30A-0BB256044CBE}" srcOrd="0" destOrd="0" presId="urn:microsoft.com/office/officeart/2005/8/layout/bProcess2"/>
    <dgm:cxn modelId="{F3F7C8F4-04E0-DD48-9F1D-542223022C57}" type="presOf" srcId="{45406EC1-A44C-4712-88AB-2C5CA28B7A06}" destId="{F280A3EC-4163-424B-8FDC-8ED2AA14EF5C}" srcOrd="0" destOrd="0" presId="urn:microsoft.com/office/officeart/2005/8/layout/bProcess2"/>
    <dgm:cxn modelId="{619FF608-4C4A-2742-B293-7A9FFAFADF45}" type="presParOf" srcId="{889A5F86-FB48-0A48-88A7-A51A4EC5B36B}" destId="{3B47DA8D-7BB0-3147-B29C-08EF9A8C88EF}" srcOrd="0" destOrd="0" presId="urn:microsoft.com/office/officeart/2005/8/layout/bProcess2"/>
    <dgm:cxn modelId="{0F670B6F-E495-2D44-BB8B-F2592689DCEC}" type="presParOf" srcId="{889A5F86-FB48-0A48-88A7-A51A4EC5B36B}" destId="{F280A3EC-4163-424B-8FDC-8ED2AA14EF5C}" srcOrd="1" destOrd="0" presId="urn:microsoft.com/office/officeart/2005/8/layout/bProcess2"/>
    <dgm:cxn modelId="{FEBA31AE-E9D6-4642-B79B-69DBB72A3A6B}" type="presParOf" srcId="{889A5F86-FB48-0A48-88A7-A51A4EC5B36B}" destId="{84C6073D-3D86-2A4B-B30A-0BB256044CBE}" srcOrd="2" destOrd="0" presId="urn:microsoft.com/office/officeart/2005/8/layout/b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87F8612-421E-9944-B70C-4DB5848F1F90}" type="doc">
      <dgm:prSet loTypeId="urn:microsoft.com/office/officeart/2005/8/layout/hProcess9" loCatId="" qsTypeId="urn:microsoft.com/office/officeart/2005/8/quickstyle/simple5" qsCatId="simple" csTypeId="urn:microsoft.com/office/officeart/2005/8/colors/accent1_2" csCatId="accent1" phldr="1"/>
      <dgm:spPr/>
      <dgm:t>
        <a:bodyPr/>
        <a:lstStyle/>
        <a:p>
          <a:endParaRPr lang="en-GB"/>
        </a:p>
      </dgm:t>
    </dgm:pt>
    <dgm:pt modelId="{6F0A968F-E01C-7144-8DCE-445A50F1A5EF}">
      <dgm:prSet phldrT="[Text]"/>
      <dgm:spPr/>
      <dgm:t>
        <a:bodyPr/>
        <a:lstStyle/>
        <a:p>
          <a:r>
            <a:rPr lang="en-GB" b="1" dirty="0"/>
            <a:t>Prompts, Inspirations and Diagnos</a:t>
          </a:r>
          <a:r>
            <a:rPr lang="en-GB" dirty="0"/>
            <a:t>es</a:t>
          </a:r>
        </a:p>
      </dgm:t>
    </dgm:pt>
    <dgm:pt modelId="{4D81004E-F5F6-0A4A-9430-8A7D2D291700}" type="parTrans" cxnId="{BD1E04CE-7B15-C143-BF82-8BA677F8B8C1}">
      <dgm:prSet/>
      <dgm:spPr/>
      <dgm:t>
        <a:bodyPr/>
        <a:lstStyle/>
        <a:p>
          <a:endParaRPr lang="en-GB"/>
        </a:p>
      </dgm:t>
    </dgm:pt>
    <dgm:pt modelId="{23C4C57B-5C18-0748-AB25-5F4E49C1F66A}" type="sibTrans" cxnId="{BD1E04CE-7B15-C143-BF82-8BA677F8B8C1}">
      <dgm:prSet/>
      <dgm:spPr/>
      <dgm:t>
        <a:bodyPr/>
        <a:lstStyle/>
        <a:p>
          <a:endParaRPr lang="en-GB"/>
        </a:p>
      </dgm:t>
    </dgm:pt>
    <dgm:pt modelId="{9C6BAFE3-A7BA-DC4B-A8EE-E0902014ECB4}">
      <dgm:prSet phldrT="[Text]"/>
      <dgm:spPr/>
      <dgm:t>
        <a:bodyPr/>
        <a:lstStyle/>
        <a:p>
          <a:r>
            <a:rPr lang="en-GB" dirty="0"/>
            <a:t>Framing the question</a:t>
          </a:r>
        </a:p>
      </dgm:t>
    </dgm:pt>
    <dgm:pt modelId="{523878E3-4CB6-6948-8D06-BD737553E7F2}" type="parTrans" cxnId="{77C2330C-8CF9-9547-90FC-E3B04B2209D1}">
      <dgm:prSet/>
      <dgm:spPr/>
      <dgm:t>
        <a:bodyPr/>
        <a:lstStyle/>
        <a:p>
          <a:endParaRPr lang="en-GB"/>
        </a:p>
      </dgm:t>
    </dgm:pt>
    <dgm:pt modelId="{3B771B9F-3A1D-7A4C-B378-78822DF57C04}" type="sibTrans" cxnId="{77C2330C-8CF9-9547-90FC-E3B04B2209D1}">
      <dgm:prSet/>
      <dgm:spPr/>
      <dgm:t>
        <a:bodyPr/>
        <a:lstStyle/>
        <a:p>
          <a:endParaRPr lang="en-GB"/>
        </a:p>
      </dgm:t>
    </dgm:pt>
    <dgm:pt modelId="{85D31140-7B74-AE42-AEC2-00BACE8EA5B9}">
      <dgm:prSet phldrT="[Text]"/>
      <dgm:spPr/>
      <dgm:t>
        <a:bodyPr/>
        <a:lstStyle/>
        <a:p>
          <a:r>
            <a:rPr lang="en-GB" dirty="0"/>
            <a:t>Recognising the problem</a:t>
          </a:r>
        </a:p>
      </dgm:t>
    </dgm:pt>
    <dgm:pt modelId="{440A5C4F-1DA4-6D49-868E-E6A5F5CF8EDB}" type="parTrans" cxnId="{EE6B10AB-F09A-8B42-A2EA-E3D52387E323}">
      <dgm:prSet/>
      <dgm:spPr/>
      <dgm:t>
        <a:bodyPr/>
        <a:lstStyle/>
        <a:p>
          <a:endParaRPr lang="en-GB"/>
        </a:p>
      </dgm:t>
    </dgm:pt>
    <dgm:pt modelId="{DF6B555D-B2A4-2B49-BAD0-7E4A02690177}" type="sibTrans" cxnId="{EE6B10AB-F09A-8B42-A2EA-E3D52387E323}">
      <dgm:prSet/>
      <dgm:spPr/>
      <dgm:t>
        <a:bodyPr/>
        <a:lstStyle/>
        <a:p>
          <a:endParaRPr lang="en-GB"/>
        </a:p>
      </dgm:t>
    </dgm:pt>
    <dgm:pt modelId="{7896EBBD-C499-BF46-8917-649EDE77C82F}">
      <dgm:prSet phldrT="[Text]"/>
      <dgm:spPr/>
      <dgm:t>
        <a:bodyPr/>
        <a:lstStyle/>
        <a:p>
          <a:r>
            <a:rPr lang="en-GB" b="1" dirty="0"/>
            <a:t>Proposals and Ideas</a:t>
          </a:r>
        </a:p>
      </dgm:t>
    </dgm:pt>
    <dgm:pt modelId="{7377D4F6-8386-824D-9FDD-B990246E5EF4}" type="parTrans" cxnId="{AC99D6C4-EE9F-C54D-882F-9F9F97A3D88E}">
      <dgm:prSet/>
      <dgm:spPr/>
      <dgm:t>
        <a:bodyPr/>
        <a:lstStyle/>
        <a:p>
          <a:endParaRPr lang="en-GB"/>
        </a:p>
      </dgm:t>
    </dgm:pt>
    <dgm:pt modelId="{29D24016-649C-0C4E-A885-C1DBDAA9DC47}" type="sibTrans" cxnId="{AC99D6C4-EE9F-C54D-882F-9F9F97A3D88E}">
      <dgm:prSet/>
      <dgm:spPr/>
      <dgm:t>
        <a:bodyPr/>
        <a:lstStyle/>
        <a:p>
          <a:endParaRPr lang="en-GB"/>
        </a:p>
      </dgm:t>
    </dgm:pt>
    <dgm:pt modelId="{5A1C2DFF-18EB-464F-A360-2C7BB952BFDF}">
      <dgm:prSet phldrT="[Text]"/>
      <dgm:spPr/>
      <dgm:t>
        <a:bodyPr/>
        <a:lstStyle/>
        <a:p>
          <a:r>
            <a:rPr lang="en-GB" dirty="0"/>
            <a:t>Finding the right answer</a:t>
          </a:r>
        </a:p>
      </dgm:t>
    </dgm:pt>
    <dgm:pt modelId="{70D59C82-6554-EF41-A06D-53FF8FEB5CE2}" type="parTrans" cxnId="{76977F14-BB11-3143-A8DA-E01C99F66B40}">
      <dgm:prSet/>
      <dgm:spPr/>
      <dgm:t>
        <a:bodyPr/>
        <a:lstStyle/>
        <a:p>
          <a:endParaRPr lang="en-GB"/>
        </a:p>
      </dgm:t>
    </dgm:pt>
    <dgm:pt modelId="{5012C222-34EC-2846-85D1-4F3423E52199}" type="sibTrans" cxnId="{76977F14-BB11-3143-A8DA-E01C99F66B40}">
      <dgm:prSet/>
      <dgm:spPr/>
      <dgm:t>
        <a:bodyPr/>
        <a:lstStyle/>
        <a:p>
          <a:endParaRPr lang="en-GB"/>
        </a:p>
      </dgm:t>
    </dgm:pt>
    <dgm:pt modelId="{0B7D802B-BD1A-4F45-8E8A-8924D4EAC541}">
      <dgm:prSet phldrT="[Text]"/>
      <dgm:spPr/>
      <dgm:t>
        <a:bodyPr/>
        <a:lstStyle/>
        <a:p>
          <a:r>
            <a:rPr lang="en-GB" b="1" dirty="0"/>
            <a:t>Prototyping and Pilots</a:t>
          </a:r>
        </a:p>
      </dgm:t>
    </dgm:pt>
    <dgm:pt modelId="{F47B18A5-19A0-EB4B-B636-136E6A612A2A}" type="parTrans" cxnId="{E1DC7EB4-5A88-0E4D-8C28-68114EA4722D}">
      <dgm:prSet/>
      <dgm:spPr/>
      <dgm:t>
        <a:bodyPr/>
        <a:lstStyle/>
        <a:p>
          <a:endParaRPr lang="en-GB"/>
        </a:p>
      </dgm:t>
    </dgm:pt>
    <dgm:pt modelId="{0AB2BAA5-B371-8240-B321-19A43B71CB6E}" type="sibTrans" cxnId="{E1DC7EB4-5A88-0E4D-8C28-68114EA4722D}">
      <dgm:prSet/>
      <dgm:spPr/>
      <dgm:t>
        <a:bodyPr/>
        <a:lstStyle/>
        <a:p>
          <a:endParaRPr lang="en-GB"/>
        </a:p>
      </dgm:t>
    </dgm:pt>
    <dgm:pt modelId="{D3AD0224-FAA4-E840-84A0-A3AD6CA527BD}">
      <dgm:prSet phldrT="[Text]"/>
      <dgm:spPr/>
      <dgm:t>
        <a:bodyPr/>
        <a:lstStyle/>
        <a:p>
          <a:r>
            <a:rPr lang="en-GB" dirty="0"/>
            <a:t>Prototypes, pilots &amp; trials</a:t>
          </a:r>
        </a:p>
      </dgm:t>
    </dgm:pt>
    <dgm:pt modelId="{E6521167-EA3B-C549-9FE5-23F22AB79096}" type="parTrans" cxnId="{FE0CF007-52EC-484A-8228-BBB9B96B2460}">
      <dgm:prSet/>
      <dgm:spPr/>
      <dgm:t>
        <a:bodyPr/>
        <a:lstStyle/>
        <a:p>
          <a:endParaRPr lang="en-GB"/>
        </a:p>
      </dgm:t>
    </dgm:pt>
    <dgm:pt modelId="{28AD5E5F-661D-9D4B-9996-91890CF2C1CA}" type="sibTrans" cxnId="{FE0CF007-52EC-484A-8228-BBB9B96B2460}">
      <dgm:prSet/>
      <dgm:spPr/>
      <dgm:t>
        <a:bodyPr/>
        <a:lstStyle/>
        <a:p>
          <a:endParaRPr lang="en-GB"/>
        </a:p>
      </dgm:t>
    </dgm:pt>
    <dgm:pt modelId="{952917E1-FED3-8F4D-BACC-17E78D24A2FB}">
      <dgm:prSet phldrT="[Text]"/>
      <dgm:spPr/>
      <dgm:t>
        <a:bodyPr/>
        <a:lstStyle/>
        <a:p>
          <a:r>
            <a:rPr lang="en-GB" dirty="0"/>
            <a:t>Finance for emerging ideas</a:t>
          </a:r>
        </a:p>
      </dgm:t>
    </dgm:pt>
    <dgm:pt modelId="{EB9F0365-E440-3B4D-AC9F-D7C83753AE7F}" type="parTrans" cxnId="{0E9F533B-56C3-0A4F-AE7B-57EEDA791095}">
      <dgm:prSet/>
      <dgm:spPr/>
      <dgm:t>
        <a:bodyPr/>
        <a:lstStyle/>
        <a:p>
          <a:endParaRPr lang="en-GB"/>
        </a:p>
      </dgm:t>
    </dgm:pt>
    <dgm:pt modelId="{08897AF2-970C-0E49-906B-D13D910E3A50}" type="sibTrans" cxnId="{0E9F533B-56C3-0A4F-AE7B-57EEDA791095}">
      <dgm:prSet/>
      <dgm:spPr/>
      <dgm:t>
        <a:bodyPr/>
        <a:lstStyle/>
        <a:p>
          <a:endParaRPr lang="en-GB"/>
        </a:p>
      </dgm:t>
    </dgm:pt>
    <dgm:pt modelId="{9A5FDE51-B478-5E47-988D-5145209AC91F}">
      <dgm:prSet/>
      <dgm:spPr/>
      <dgm:t>
        <a:bodyPr/>
        <a:lstStyle/>
        <a:p>
          <a:r>
            <a:rPr lang="en-GB" b="1" dirty="0"/>
            <a:t>Sustaining</a:t>
          </a:r>
        </a:p>
      </dgm:t>
    </dgm:pt>
    <dgm:pt modelId="{F92F87A9-F716-2A46-AE76-813F1CDC2DED}" type="parTrans" cxnId="{0A4458C9-2920-B247-A8E4-75FB03D07927}">
      <dgm:prSet/>
      <dgm:spPr/>
      <dgm:t>
        <a:bodyPr/>
        <a:lstStyle/>
        <a:p>
          <a:endParaRPr lang="en-GB"/>
        </a:p>
      </dgm:t>
    </dgm:pt>
    <dgm:pt modelId="{0EA6705E-7FFC-2D4C-A7D1-8AC962651E33}" type="sibTrans" cxnId="{0A4458C9-2920-B247-A8E4-75FB03D07927}">
      <dgm:prSet/>
      <dgm:spPr/>
      <dgm:t>
        <a:bodyPr/>
        <a:lstStyle/>
        <a:p>
          <a:endParaRPr lang="en-GB"/>
        </a:p>
      </dgm:t>
    </dgm:pt>
    <dgm:pt modelId="{7D57DBF2-537A-3E49-993F-31287C910DDB}">
      <dgm:prSet/>
      <dgm:spPr/>
      <dgm:t>
        <a:bodyPr/>
        <a:lstStyle/>
        <a:p>
          <a:r>
            <a:rPr lang="en-GB" b="1" dirty="0"/>
            <a:t>Scaling</a:t>
          </a:r>
        </a:p>
      </dgm:t>
    </dgm:pt>
    <dgm:pt modelId="{18030FC2-1C70-2546-A700-8559D13DB67A}" type="parTrans" cxnId="{D3EE5E9C-9092-2B44-908B-D2C6777132E9}">
      <dgm:prSet/>
      <dgm:spPr/>
      <dgm:t>
        <a:bodyPr/>
        <a:lstStyle/>
        <a:p>
          <a:endParaRPr lang="en-GB"/>
        </a:p>
      </dgm:t>
    </dgm:pt>
    <dgm:pt modelId="{4FC70FD0-938B-F849-997C-97A476AE33DA}" type="sibTrans" cxnId="{D3EE5E9C-9092-2B44-908B-D2C6777132E9}">
      <dgm:prSet/>
      <dgm:spPr/>
      <dgm:t>
        <a:bodyPr/>
        <a:lstStyle/>
        <a:p>
          <a:endParaRPr lang="en-GB"/>
        </a:p>
      </dgm:t>
    </dgm:pt>
    <dgm:pt modelId="{F66AEDC8-66D7-654C-8487-1C343F94257F}">
      <dgm:prSet/>
      <dgm:spPr/>
      <dgm:t>
        <a:bodyPr/>
        <a:lstStyle/>
        <a:p>
          <a:r>
            <a:rPr lang="en-GB" b="1" dirty="0"/>
            <a:t>Systemic Change</a:t>
          </a:r>
        </a:p>
      </dgm:t>
    </dgm:pt>
    <dgm:pt modelId="{4FA4D841-94B7-B644-B555-B038562063D0}" type="parTrans" cxnId="{C6FF3C6F-36A6-E243-97EB-3DD9A4CC502D}">
      <dgm:prSet/>
      <dgm:spPr/>
      <dgm:t>
        <a:bodyPr/>
        <a:lstStyle/>
        <a:p>
          <a:endParaRPr lang="en-GB"/>
        </a:p>
      </dgm:t>
    </dgm:pt>
    <dgm:pt modelId="{A3DFEC21-CEA5-4040-BDE3-2DF9066C042A}" type="sibTrans" cxnId="{C6FF3C6F-36A6-E243-97EB-3DD9A4CC502D}">
      <dgm:prSet/>
      <dgm:spPr/>
      <dgm:t>
        <a:bodyPr/>
        <a:lstStyle/>
        <a:p>
          <a:endParaRPr lang="en-GB"/>
        </a:p>
      </dgm:t>
    </dgm:pt>
    <dgm:pt modelId="{DAE31724-EB4B-8646-8464-9DFC30DE80E6}">
      <dgm:prSet/>
      <dgm:spPr/>
      <dgm:t>
        <a:bodyPr/>
        <a:lstStyle/>
        <a:p>
          <a:r>
            <a:rPr lang="en-GB" dirty="0"/>
            <a:t>Creating a business</a:t>
          </a:r>
        </a:p>
      </dgm:t>
    </dgm:pt>
    <dgm:pt modelId="{8C579FFD-5E87-B147-8AA0-3268DEB239D4}" type="parTrans" cxnId="{D1F84B6D-C4B4-E14E-B965-13F92D2AE77B}">
      <dgm:prSet/>
      <dgm:spPr/>
      <dgm:t>
        <a:bodyPr/>
        <a:lstStyle/>
        <a:p>
          <a:endParaRPr lang="en-GB"/>
        </a:p>
      </dgm:t>
    </dgm:pt>
    <dgm:pt modelId="{9D2D80E3-B740-0C4C-891C-C9E56259C198}" type="sibTrans" cxnId="{D1F84B6D-C4B4-E14E-B965-13F92D2AE77B}">
      <dgm:prSet/>
      <dgm:spPr/>
      <dgm:t>
        <a:bodyPr/>
        <a:lstStyle/>
        <a:p>
          <a:endParaRPr lang="en-GB"/>
        </a:p>
      </dgm:t>
    </dgm:pt>
    <dgm:pt modelId="{3259502F-C124-D241-ACA0-360E0BD72364}">
      <dgm:prSet phldrT="[Text]"/>
      <dgm:spPr/>
      <dgm:t>
        <a:bodyPr/>
        <a:lstStyle/>
        <a:p>
          <a:r>
            <a:rPr lang="en-GB" dirty="0"/>
            <a:t>From symptom to cause</a:t>
          </a:r>
        </a:p>
      </dgm:t>
    </dgm:pt>
    <dgm:pt modelId="{541836F1-1A81-0F43-BC97-D1EF5DDC7BEA}" type="parTrans" cxnId="{B439DB25-850F-8644-A38F-E3673ABFCBB4}">
      <dgm:prSet/>
      <dgm:spPr/>
      <dgm:t>
        <a:bodyPr/>
        <a:lstStyle/>
        <a:p>
          <a:endParaRPr lang="en-GB"/>
        </a:p>
      </dgm:t>
    </dgm:pt>
    <dgm:pt modelId="{1005C0F5-0D5F-D14C-B4F0-AE240B7913F6}" type="sibTrans" cxnId="{B439DB25-850F-8644-A38F-E3673ABFCBB4}">
      <dgm:prSet/>
      <dgm:spPr/>
      <dgm:t>
        <a:bodyPr/>
        <a:lstStyle/>
        <a:p>
          <a:endParaRPr lang="en-GB"/>
        </a:p>
      </dgm:t>
    </dgm:pt>
    <dgm:pt modelId="{F9B3E6AB-C7F3-1B44-80D1-1CC8C4585C8A}">
      <dgm:prSet phldrT="[Text]"/>
      <dgm:spPr/>
      <dgm:t>
        <a:bodyPr/>
        <a:lstStyle/>
        <a:p>
          <a:r>
            <a:rPr lang="en-GB" dirty="0"/>
            <a:t>Imagining the solution</a:t>
          </a:r>
        </a:p>
      </dgm:t>
    </dgm:pt>
    <dgm:pt modelId="{11D1678B-BF9C-324E-BA25-6FA639DEC231}" type="parTrans" cxnId="{F5E501B5-B5B1-A844-ADE2-F525CC04201B}">
      <dgm:prSet/>
      <dgm:spPr/>
      <dgm:t>
        <a:bodyPr/>
        <a:lstStyle/>
        <a:p>
          <a:endParaRPr lang="en-GB"/>
        </a:p>
      </dgm:t>
    </dgm:pt>
    <dgm:pt modelId="{30995441-B8AB-7049-BE02-E5ECF4718AF8}" type="sibTrans" cxnId="{F5E501B5-B5B1-A844-ADE2-F525CC04201B}">
      <dgm:prSet/>
      <dgm:spPr/>
      <dgm:t>
        <a:bodyPr/>
        <a:lstStyle/>
        <a:p>
          <a:endParaRPr lang="en-GB"/>
        </a:p>
      </dgm:t>
    </dgm:pt>
    <dgm:pt modelId="{A3445490-8F45-454E-B1BF-E82F64A4A0D5}">
      <dgm:prSet phldrT="[Text]"/>
      <dgm:spPr/>
      <dgm:t>
        <a:bodyPr/>
        <a:lstStyle/>
        <a:p>
          <a:r>
            <a:rPr lang="en-GB" dirty="0"/>
            <a:t>Thinking differently</a:t>
          </a:r>
        </a:p>
      </dgm:t>
    </dgm:pt>
    <dgm:pt modelId="{DCAB69DF-B308-4148-B406-BC856F2252C0}" type="parTrans" cxnId="{ADDC5EF2-C56A-834F-8020-86395CFF1E24}">
      <dgm:prSet/>
      <dgm:spPr/>
      <dgm:t>
        <a:bodyPr/>
        <a:lstStyle/>
        <a:p>
          <a:endParaRPr lang="en-GB"/>
        </a:p>
      </dgm:t>
    </dgm:pt>
    <dgm:pt modelId="{C29CD11B-B179-DB4D-82BB-F4EA7F29B680}" type="sibTrans" cxnId="{ADDC5EF2-C56A-834F-8020-86395CFF1E24}">
      <dgm:prSet/>
      <dgm:spPr/>
      <dgm:t>
        <a:bodyPr/>
        <a:lstStyle/>
        <a:p>
          <a:endParaRPr lang="en-GB"/>
        </a:p>
      </dgm:t>
    </dgm:pt>
    <dgm:pt modelId="{85C4DDED-E7AD-D24F-BD21-6C089E108405}">
      <dgm:prSet phldrT="[Text]"/>
      <dgm:spPr/>
      <dgm:t>
        <a:bodyPr/>
        <a:lstStyle/>
        <a:p>
          <a:r>
            <a:rPr lang="en-GB" dirty="0"/>
            <a:t>Open innovation</a:t>
          </a:r>
        </a:p>
      </dgm:t>
    </dgm:pt>
    <dgm:pt modelId="{D89C2841-573D-1940-A453-809A054BEE2B}" type="parTrans" cxnId="{A80BF032-A711-1E4A-9E8E-35334D39D00F}">
      <dgm:prSet/>
      <dgm:spPr/>
      <dgm:t>
        <a:bodyPr/>
        <a:lstStyle/>
        <a:p>
          <a:endParaRPr lang="en-GB"/>
        </a:p>
      </dgm:t>
    </dgm:pt>
    <dgm:pt modelId="{E5A13419-63FE-3048-A9C0-212DDB9AE96D}" type="sibTrans" cxnId="{A80BF032-A711-1E4A-9E8E-35334D39D00F}">
      <dgm:prSet/>
      <dgm:spPr/>
      <dgm:t>
        <a:bodyPr/>
        <a:lstStyle/>
        <a:p>
          <a:endParaRPr lang="en-GB"/>
        </a:p>
      </dgm:t>
    </dgm:pt>
    <dgm:pt modelId="{C2952934-69CA-B446-99F8-7FA529EDFA06}">
      <dgm:prSet phldrT="[Text]"/>
      <dgm:spPr/>
      <dgm:t>
        <a:bodyPr/>
        <a:lstStyle/>
        <a:p>
          <a:r>
            <a:rPr lang="en-GB" dirty="0"/>
            <a:t>Participation</a:t>
          </a:r>
        </a:p>
      </dgm:t>
    </dgm:pt>
    <dgm:pt modelId="{A36A04CB-2E81-8847-9EBC-4D75D618A50F}" type="parTrans" cxnId="{0EEAC34B-F2D7-7E45-A751-D79D7A646AE2}">
      <dgm:prSet/>
      <dgm:spPr/>
      <dgm:t>
        <a:bodyPr/>
        <a:lstStyle/>
        <a:p>
          <a:endParaRPr lang="en-GB"/>
        </a:p>
      </dgm:t>
    </dgm:pt>
    <dgm:pt modelId="{AFCB689B-6D27-4A4A-8083-9C15F0071A93}" type="sibTrans" cxnId="{0EEAC34B-F2D7-7E45-A751-D79D7A646AE2}">
      <dgm:prSet/>
      <dgm:spPr/>
      <dgm:t>
        <a:bodyPr/>
        <a:lstStyle/>
        <a:p>
          <a:endParaRPr lang="en-GB"/>
        </a:p>
      </dgm:t>
    </dgm:pt>
    <dgm:pt modelId="{A05FACFC-9137-C049-A558-E0CEAF01955D}">
      <dgm:prSet phldrT="[Text]"/>
      <dgm:spPr/>
      <dgm:t>
        <a:bodyPr/>
        <a:lstStyle/>
        <a:p>
          <a:r>
            <a:rPr lang="en-GB" dirty="0"/>
            <a:t>Facilitating participation </a:t>
          </a:r>
        </a:p>
      </dgm:t>
    </dgm:pt>
    <dgm:pt modelId="{166A8414-F917-D840-AEC5-69D5CA6E062C}" type="parTrans" cxnId="{1EBC1679-1AC0-2A48-B74F-8DBF0473D6FA}">
      <dgm:prSet/>
      <dgm:spPr/>
      <dgm:t>
        <a:bodyPr/>
        <a:lstStyle/>
        <a:p>
          <a:endParaRPr lang="en-GB"/>
        </a:p>
      </dgm:t>
    </dgm:pt>
    <dgm:pt modelId="{10C68AA5-A269-F440-8B36-25B67091F581}" type="sibTrans" cxnId="{1EBC1679-1AC0-2A48-B74F-8DBF0473D6FA}">
      <dgm:prSet/>
      <dgm:spPr/>
      <dgm:t>
        <a:bodyPr/>
        <a:lstStyle/>
        <a:p>
          <a:endParaRPr lang="en-GB"/>
        </a:p>
      </dgm:t>
    </dgm:pt>
    <dgm:pt modelId="{DAAE2142-DADC-CA4F-9475-9076A8AFF1B9}">
      <dgm:prSet phldrT="[Text]"/>
      <dgm:spPr/>
      <dgm:t>
        <a:bodyPr/>
        <a:lstStyle/>
        <a:p>
          <a:r>
            <a:rPr lang="en-GB" dirty="0"/>
            <a:t>Institutions</a:t>
          </a:r>
        </a:p>
      </dgm:t>
    </dgm:pt>
    <dgm:pt modelId="{742A40DA-A590-1643-9921-B0EC1475C73B}" type="parTrans" cxnId="{F891523B-8A65-8549-8254-586C22BD54E7}">
      <dgm:prSet/>
      <dgm:spPr/>
      <dgm:t>
        <a:bodyPr/>
        <a:lstStyle/>
        <a:p>
          <a:endParaRPr lang="en-GB"/>
        </a:p>
      </dgm:t>
    </dgm:pt>
    <dgm:pt modelId="{E8C5ABE7-7F23-B949-ADF0-75157F2638AD}" type="sibTrans" cxnId="{F891523B-8A65-8549-8254-586C22BD54E7}">
      <dgm:prSet/>
      <dgm:spPr/>
      <dgm:t>
        <a:bodyPr/>
        <a:lstStyle/>
        <a:p>
          <a:endParaRPr lang="en-GB"/>
        </a:p>
      </dgm:t>
    </dgm:pt>
    <dgm:pt modelId="{86327FB8-A0AC-DD40-9C6F-FB0D62FF366A}">
      <dgm:prSet/>
      <dgm:spPr/>
      <dgm:t>
        <a:bodyPr/>
        <a:lstStyle/>
        <a:p>
          <a:r>
            <a:rPr lang="en-GB" dirty="0"/>
            <a:t>Ownership and organisational form</a:t>
          </a:r>
        </a:p>
      </dgm:t>
    </dgm:pt>
    <dgm:pt modelId="{592B671D-6F27-4B47-9E46-35E132330E0D}" type="parTrans" cxnId="{B3C5AA14-6642-E54B-8612-9CD85D23FFDF}">
      <dgm:prSet/>
      <dgm:spPr/>
      <dgm:t>
        <a:bodyPr/>
        <a:lstStyle/>
        <a:p>
          <a:endParaRPr lang="en-GB"/>
        </a:p>
      </dgm:t>
    </dgm:pt>
    <dgm:pt modelId="{B8C60CD6-EB68-884C-B9E5-E991796D6E8C}" type="sibTrans" cxnId="{B3C5AA14-6642-E54B-8612-9CD85D23FFDF}">
      <dgm:prSet/>
      <dgm:spPr/>
      <dgm:t>
        <a:bodyPr/>
        <a:lstStyle/>
        <a:p>
          <a:endParaRPr lang="en-GB"/>
        </a:p>
      </dgm:t>
    </dgm:pt>
    <dgm:pt modelId="{7AAB7FAF-14C7-1C47-B709-70BEB757E9B9}">
      <dgm:prSet/>
      <dgm:spPr/>
      <dgm:t>
        <a:bodyPr/>
        <a:lstStyle/>
        <a:p>
          <a:r>
            <a:rPr lang="en-GB" dirty="0"/>
            <a:t>Governance</a:t>
          </a:r>
        </a:p>
      </dgm:t>
    </dgm:pt>
    <dgm:pt modelId="{16E7A34D-AED0-414F-85DC-C29E2B0E2337}" type="parTrans" cxnId="{8278F681-3D26-5147-A924-5DE5DB3D35C7}">
      <dgm:prSet/>
      <dgm:spPr/>
      <dgm:t>
        <a:bodyPr/>
        <a:lstStyle/>
        <a:p>
          <a:endParaRPr lang="en-GB"/>
        </a:p>
      </dgm:t>
    </dgm:pt>
    <dgm:pt modelId="{4FED5922-EBC6-A644-A7D9-BC62B0AFF55B}" type="sibTrans" cxnId="{8278F681-3D26-5147-A924-5DE5DB3D35C7}">
      <dgm:prSet/>
      <dgm:spPr/>
      <dgm:t>
        <a:bodyPr/>
        <a:lstStyle/>
        <a:p>
          <a:endParaRPr lang="en-GB"/>
        </a:p>
      </dgm:t>
    </dgm:pt>
    <dgm:pt modelId="{D166732C-E575-BB4B-981E-BA7EED379A34}">
      <dgm:prSet/>
      <dgm:spPr/>
      <dgm:t>
        <a:bodyPr/>
        <a:lstStyle/>
        <a:p>
          <a:r>
            <a:rPr lang="en-GB" dirty="0"/>
            <a:t>Organisational models</a:t>
          </a:r>
        </a:p>
      </dgm:t>
    </dgm:pt>
    <dgm:pt modelId="{ED22D002-5546-684D-B302-064667450F30}" type="parTrans" cxnId="{85D01D92-6596-D247-BBF2-C827F9FF14ED}">
      <dgm:prSet/>
      <dgm:spPr/>
      <dgm:t>
        <a:bodyPr/>
        <a:lstStyle/>
        <a:p>
          <a:endParaRPr lang="en-GB"/>
        </a:p>
      </dgm:t>
    </dgm:pt>
    <dgm:pt modelId="{855917AA-1D6F-DE43-85DC-1E5295B61251}" type="sibTrans" cxnId="{85D01D92-6596-D247-BBF2-C827F9FF14ED}">
      <dgm:prSet/>
      <dgm:spPr/>
      <dgm:t>
        <a:bodyPr/>
        <a:lstStyle/>
        <a:p>
          <a:endParaRPr lang="en-GB"/>
        </a:p>
      </dgm:t>
    </dgm:pt>
    <dgm:pt modelId="{38E94CEA-ACDA-4B45-BB6B-8AA32CFB2EBE}">
      <dgm:prSet/>
      <dgm:spPr/>
      <dgm:t>
        <a:bodyPr/>
        <a:lstStyle/>
        <a:p>
          <a:r>
            <a:rPr lang="en-GB" dirty="0"/>
            <a:t>Operations</a:t>
          </a:r>
        </a:p>
      </dgm:t>
    </dgm:pt>
    <dgm:pt modelId="{0C03CFCF-E1D7-124C-BE19-2FCEE925C5FE}" type="parTrans" cxnId="{E91E0E3A-6B5B-8F45-AB0D-5F9652C070D3}">
      <dgm:prSet/>
      <dgm:spPr/>
      <dgm:t>
        <a:bodyPr/>
        <a:lstStyle/>
        <a:p>
          <a:endParaRPr lang="en-GB"/>
        </a:p>
      </dgm:t>
    </dgm:pt>
    <dgm:pt modelId="{AAC01B88-FD6C-9D40-9E13-1288E9A4E7F5}" type="sibTrans" cxnId="{E91E0E3A-6B5B-8F45-AB0D-5F9652C070D3}">
      <dgm:prSet/>
      <dgm:spPr/>
      <dgm:t>
        <a:bodyPr/>
        <a:lstStyle/>
        <a:p>
          <a:endParaRPr lang="en-GB"/>
        </a:p>
      </dgm:t>
    </dgm:pt>
    <dgm:pt modelId="{82F35D41-4BF5-B644-85F9-54D6D1A20521}">
      <dgm:prSet/>
      <dgm:spPr/>
      <dgm:t>
        <a:bodyPr/>
        <a:lstStyle/>
        <a:p>
          <a:r>
            <a:rPr lang="en-GB" dirty="0"/>
            <a:t>Venture finance</a:t>
          </a:r>
        </a:p>
      </dgm:t>
    </dgm:pt>
    <dgm:pt modelId="{3BB466CF-6EC0-0A42-9ACB-27E179CB3886}" type="parTrans" cxnId="{7929CF3C-7E19-AB44-85B6-6602C34B710F}">
      <dgm:prSet/>
      <dgm:spPr/>
      <dgm:t>
        <a:bodyPr/>
        <a:lstStyle/>
        <a:p>
          <a:endParaRPr lang="en-GB"/>
        </a:p>
      </dgm:t>
    </dgm:pt>
    <dgm:pt modelId="{BA169704-394E-6642-A6CF-E9674D994D6E}" type="sibTrans" cxnId="{7929CF3C-7E19-AB44-85B6-6602C34B710F}">
      <dgm:prSet/>
      <dgm:spPr/>
      <dgm:t>
        <a:bodyPr/>
        <a:lstStyle/>
        <a:p>
          <a:endParaRPr lang="en-GB"/>
        </a:p>
      </dgm:t>
    </dgm:pt>
    <dgm:pt modelId="{30E5E31C-A65F-6D4B-911C-6E8440391CFA}">
      <dgm:prSet/>
      <dgm:spPr/>
      <dgm:t>
        <a:bodyPr/>
        <a:lstStyle/>
        <a:p>
          <a:r>
            <a:rPr lang="en-GB" dirty="0"/>
            <a:t>Public sector</a:t>
          </a:r>
        </a:p>
      </dgm:t>
    </dgm:pt>
    <dgm:pt modelId="{88CDC596-7C0A-6C4F-B597-0DA283CFD948}" type="parTrans" cxnId="{4431A9E2-BDA6-4545-B2FA-D898F5674F5A}">
      <dgm:prSet/>
      <dgm:spPr/>
      <dgm:t>
        <a:bodyPr/>
        <a:lstStyle/>
        <a:p>
          <a:endParaRPr lang="en-GB"/>
        </a:p>
      </dgm:t>
    </dgm:pt>
    <dgm:pt modelId="{1EC2BFE9-CF1A-4B4F-96CD-632397B1EC57}" type="sibTrans" cxnId="{4431A9E2-BDA6-4545-B2FA-D898F5674F5A}">
      <dgm:prSet/>
      <dgm:spPr/>
      <dgm:t>
        <a:bodyPr/>
        <a:lstStyle/>
        <a:p>
          <a:endParaRPr lang="en-GB"/>
        </a:p>
      </dgm:t>
    </dgm:pt>
    <dgm:pt modelId="{15C6DBCE-C34B-CC40-A820-74F83B2841E9}">
      <dgm:prSet/>
      <dgm:spPr/>
      <dgm:t>
        <a:bodyPr/>
        <a:lstStyle/>
        <a:p>
          <a:r>
            <a:rPr lang="en-GB" dirty="0"/>
            <a:t>Generative diffusion</a:t>
          </a:r>
        </a:p>
      </dgm:t>
    </dgm:pt>
    <dgm:pt modelId="{146A736A-79A5-E647-8B79-30C4ED6E4FAB}" type="parTrans" cxnId="{2BA2C025-AB61-EE45-B0EF-AC52E7F3DAAF}">
      <dgm:prSet/>
      <dgm:spPr/>
      <dgm:t>
        <a:bodyPr/>
        <a:lstStyle/>
        <a:p>
          <a:endParaRPr lang="en-GB"/>
        </a:p>
      </dgm:t>
    </dgm:pt>
    <dgm:pt modelId="{FF415265-F05D-0143-B7F3-46D3CDB0EAAE}" type="sibTrans" cxnId="{2BA2C025-AB61-EE45-B0EF-AC52E7F3DAAF}">
      <dgm:prSet/>
      <dgm:spPr/>
      <dgm:t>
        <a:bodyPr/>
        <a:lstStyle/>
        <a:p>
          <a:endParaRPr lang="en-GB"/>
        </a:p>
      </dgm:t>
    </dgm:pt>
    <dgm:pt modelId="{6B720A8A-B3D1-7049-944F-FF7F600291EC}">
      <dgm:prSet/>
      <dgm:spPr/>
      <dgm:t>
        <a:bodyPr/>
        <a:lstStyle/>
        <a:p>
          <a:r>
            <a:rPr lang="en-GB" dirty="0"/>
            <a:t>Inspiration</a:t>
          </a:r>
        </a:p>
      </dgm:t>
    </dgm:pt>
    <dgm:pt modelId="{E34383F7-F648-0E41-909B-E562FEFA754C}" type="parTrans" cxnId="{23AFCA9A-8652-DF49-BAEE-5D7B78720747}">
      <dgm:prSet/>
      <dgm:spPr/>
      <dgm:t>
        <a:bodyPr/>
        <a:lstStyle/>
        <a:p>
          <a:endParaRPr lang="en-GB"/>
        </a:p>
      </dgm:t>
    </dgm:pt>
    <dgm:pt modelId="{18B28B91-084D-A44D-8589-BAE0A7F4A4DB}" type="sibTrans" cxnId="{23AFCA9A-8652-DF49-BAEE-5D7B78720747}">
      <dgm:prSet/>
      <dgm:spPr/>
      <dgm:t>
        <a:bodyPr/>
        <a:lstStyle/>
        <a:p>
          <a:endParaRPr lang="en-GB"/>
        </a:p>
      </dgm:t>
    </dgm:pt>
    <dgm:pt modelId="{1E566E32-3DAF-E044-A05A-E23AA2E2429D}">
      <dgm:prSet/>
      <dgm:spPr/>
      <dgm:t>
        <a:bodyPr/>
        <a:lstStyle/>
        <a:p>
          <a:r>
            <a:rPr lang="en-GB" dirty="0"/>
            <a:t>Diffusing demand</a:t>
          </a:r>
        </a:p>
      </dgm:t>
    </dgm:pt>
    <dgm:pt modelId="{C4233EB1-CC9F-6D43-981F-EA24A35026D6}" type="parTrans" cxnId="{73383850-352A-F643-9E8C-4A812F7A36D2}">
      <dgm:prSet/>
      <dgm:spPr/>
      <dgm:t>
        <a:bodyPr/>
        <a:lstStyle/>
        <a:p>
          <a:endParaRPr lang="en-GB"/>
        </a:p>
      </dgm:t>
    </dgm:pt>
    <dgm:pt modelId="{756FDBC0-0AC9-384C-8EAA-737E245DE375}" type="sibTrans" cxnId="{73383850-352A-F643-9E8C-4A812F7A36D2}">
      <dgm:prSet/>
      <dgm:spPr/>
      <dgm:t>
        <a:bodyPr/>
        <a:lstStyle/>
        <a:p>
          <a:endParaRPr lang="en-GB"/>
        </a:p>
      </dgm:t>
    </dgm:pt>
    <dgm:pt modelId="{36143E21-EC0D-0B43-B95D-BB02512BF554}">
      <dgm:prSet/>
      <dgm:spPr/>
      <dgm:t>
        <a:bodyPr/>
        <a:lstStyle/>
        <a:p>
          <a:r>
            <a:rPr lang="en-GB" dirty="0"/>
            <a:t>Scaling and diffusion in the public sector</a:t>
          </a:r>
        </a:p>
      </dgm:t>
    </dgm:pt>
    <dgm:pt modelId="{384704E0-30E4-DA4B-B200-C26A0CDBC575}" type="parTrans" cxnId="{B52F0E78-83B5-9743-9A70-0BBEE573DE32}">
      <dgm:prSet/>
      <dgm:spPr/>
      <dgm:t>
        <a:bodyPr/>
        <a:lstStyle/>
        <a:p>
          <a:endParaRPr lang="en-GB"/>
        </a:p>
      </dgm:t>
    </dgm:pt>
    <dgm:pt modelId="{F3201942-9457-6044-9707-3EA38AA0E06A}" type="sibTrans" cxnId="{B52F0E78-83B5-9743-9A70-0BBEE573DE32}">
      <dgm:prSet/>
      <dgm:spPr/>
      <dgm:t>
        <a:bodyPr/>
        <a:lstStyle/>
        <a:p>
          <a:endParaRPr lang="en-GB"/>
        </a:p>
      </dgm:t>
    </dgm:pt>
    <dgm:pt modelId="{97DB8BEF-0C22-C24A-969B-9EF088168765}">
      <dgm:prSet/>
      <dgm:spPr/>
      <dgm:t>
        <a:bodyPr/>
        <a:lstStyle/>
        <a:p>
          <a:r>
            <a:rPr lang="en-GB" dirty="0"/>
            <a:t>Commissioning and procurement</a:t>
          </a:r>
        </a:p>
      </dgm:t>
    </dgm:pt>
    <dgm:pt modelId="{C9617759-BFEA-EB4F-9E89-C856F92F7978}" type="parTrans" cxnId="{F9CF405B-3D9A-6446-803C-9687BAE288FE}">
      <dgm:prSet/>
      <dgm:spPr/>
      <dgm:t>
        <a:bodyPr/>
        <a:lstStyle/>
        <a:p>
          <a:endParaRPr lang="en-GB"/>
        </a:p>
      </dgm:t>
    </dgm:pt>
    <dgm:pt modelId="{9AE753D5-12C3-0943-9AE8-62851828CFED}" type="sibTrans" cxnId="{F9CF405B-3D9A-6446-803C-9687BAE288FE}">
      <dgm:prSet/>
      <dgm:spPr/>
      <dgm:t>
        <a:bodyPr/>
        <a:lstStyle/>
        <a:p>
          <a:endParaRPr lang="en-GB"/>
        </a:p>
      </dgm:t>
    </dgm:pt>
    <dgm:pt modelId="{52E16F03-A7D7-8A44-B300-9EADA7A8F66F}">
      <dgm:prSet/>
      <dgm:spPr/>
      <dgm:t>
        <a:bodyPr/>
        <a:lstStyle/>
        <a:p>
          <a:r>
            <a:rPr lang="en-GB" dirty="0"/>
            <a:t>Transmitters</a:t>
          </a:r>
        </a:p>
      </dgm:t>
    </dgm:pt>
    <dgm:pt modelId="{82D2539B-BFE7-944F-A505-F111646E48E0}" type="parTrans" cxnId="{8A0A5E2C-D76F-1043-BE36-F3A6878A2450}">
      <dgm:prSet/>
      <dgm:spPr/>
      <dgm:t>
        <a:bodyPr/>
        <a:lstStyle/>
        <a:p>
          <a:endParaRPr lang="en-GB"/>
        </a:p>
      </dgm:t>
    </dgm:pt>
    <dgm:pt modelId="{C78E8886-6A48-7344-83F8-D46C224A0932}" type="sibTrans" cxnId="{8A0A5E2C-D76F-1043-BE36-F3A6878A2450}">
      <dgm:prSet/>
      <dgm:spPr/>
      <dgm:t>
        <a:bodyPr/>
        <a:lstStyle/>
        <a:p>
          <a:endParaRPr lang="en-GB"/>
        </a:p>
      </dgm:t>
    </dgm:pt>
    <dgm:pt modelId="{FCDFC4A1-7925-CC45-9359-1B00E31CC441}">
      <dgm:prSet/>
      <dgm:spPr/>
      <dgm:t>
        <a:bodyPr/>
        <a:lstStyle/>
        <a:p>
          <a:endParaRPr lang="en-GB" dirty="0"/>
        </a:p>
      </dgm:t>
    </dgm:pt>
    <dgm:pt modelId="{14863CA1-6BDE-6242-BC27-2E8F8AC28DE6}" type="parTrans" cxnId="{45E83921-F307-E64A-9D1C-9418DABE7688}">
      <dgm:prSet/>
      <dgm:spPr/>
      <dgm:t>
        <a:bodyPr/>
        <a:lstStyle/>
        <a:p>
          <a:endParaRPr lang="en-GB"/>
        </a:p>
      </dgm:t>
    </dgm:pt>
    <dgm:pt modelId="{DD9531BC-50C1-974B-BAF7-2F2294808F55}" type="sibTrans" cxnId="{45E83921-F307-E64A-9D1C-9418DABE7688}">
      <dgm:prSet/>
      <dgm:spPr/>
      <dgm:t>
        <a:bodyPr/>
        <a:lstStyle/>
        <a:p>
          <a:endParaRPr lang="en-GB"/>
        </a:p>
      </dgm:t>
    </dgm:pt>
    <dgm:pt modelId="{47CAE80A-40FE-C144-9654-291DA02AC6BF}">
      <dgm:prSet/>
      <dgm:spPr/>
      <dgm:t>
        <a:bodyPr/>
        <a:lstStyle/>
        <a:p>
          <a:r>
            <a:rPr lang="en-GB" dirty="0"/>
            <a:t>Suppliers of innovation</a:t>
          </a:r>
        </a:p>
      </dgm:t>
    </dgm:pt>
    <dgm:pt modelId="{1E1F998F-78DF-8141-B188-4718EC32B997}" type="parTrans" cxnId="{9AE99EDE-1A25-0E46-8A24-954D9F22C00F}">
      <dgm:prSet/>
      <dgm:spPr/>
      <dgm:t>
        <a:bodyPr/>
        <a:lstStyle/>
        <a:p>
          <a:endParaRPr lang="en-GB"/>
        </a:p>
      </dgm:t>
    </dgm:pt>
    <dgm:pt modelId="{B7919109-86EE-C449-885F-ABB3DC8D7EDD}" type="sibTrans" cxnId="{9AE99EDE-1A25-0E46-8A24-954D9F22C00F}">
      <dgm:prSet/>
      <dgm:spPr/>
      <dgm:t>
        <a:bodyPr/>
        <a:lstStyle/>
        <a:p>
          <a:endParaRPr lang="en-GB"/>
        </a:p>
      </dgm:t>
    </dgm:pt>
    <dgm:pt modelId="{6A9A931B-DE50-A54D-B5CA-41208FE3DB43}">
      <dgm:prSet/>
      <dgm:spPr/>
      <dgm:t>
        <a:bodyPr/>
        <a:lstStyle/>
        <a:p>
          <a:r>
            <a:rPr lang="en-GB" dirty="0"/>
            <a:t>Organisation and scale</a:t>
          </a:r>
        </a:p>
      </dgm:t>
    </dgm:pt>
    <dgm:pt modelId="{FBE50CF3-49EA-B849-B997-0EED4D286078}" type="parTrans" cxnId="{20CFA286-EBFE-9746-9022-57F53D1D182B}">
      <dgm:prSet/>
      <dgm:spPr/>
      <dgm:t>
        <a:bodyPr/>
        <a:lstStyle/>
        <a:p>
          <a:endParaRPr lang="en-GB"/>
        </a:p>
      </dgm:t>
    </dgm:pt>
    <dgm:pt modelId="{69F68DC8-8D45-F344-98C9-F162648C2980}" type="sibTrans" cxnId="{20CFA286-EBFE-9746-9022-57F53D1D182B}">
      <dgm:prSet/>
      <dgm:spPr/>
      <dgm:t>
        <a:bodyPr/>
        <a:lstStyle/>
        <a:p>
          <a:endParaRPr lang="en-GB"/>
        </a:p>
      </dgm:t>
    </dgm:pt>
    <dgm:pt modelId="{8B21DE4B-F774-3D42-9469-CA950C1AA231}" type="pres">
      <dgm:prSet presAssocID="{687F8612-421E-9944-B70C-4DB5848F1F90}" presName="CompostProcess" presStyleCnt="0">
        <dgm:presLayoutVars>
          <dgm:dir/>
          <dgm:resizeHandles val="exact"/>
        </dgm:presLayoutVars>
      </dgm:prSet>
      <dgm:spPr/>
    </dgm:pt>
    <dgm:pt modelId="{25C18D2D-489E-774D-BB61-0EA08C66E5FC}" type="pres">
      <dgm:prSet presAssocID="{687F8612-421E-9944-B70C-4DB5848F1F90}" presName="arrow" presStyleLbl="bgShp" presStyleIdx="0" presStyleCnt="1"/>
      <dgm:spPr/>
    </dgm:pt>
    <dgm:pt modelId="{FCB31182-F191-1A4E-92FC-E4163154E6DB}" type="pres">
      <dgm:prSet presAssocID="{687F8612-421E-9944-B70C-4DB5848F1F90}" presName="linearProcess" presStyleCnt="0"/>
      <dgm:spPr/>
    </dgm:pt>
    <dgm:pt modelId="{C247AF06-E100-AC47-86C1-979EF4C33086}" type="pres">
      <dgm:prSet presAssocID="{6F0A968F-E01C-7144-8DCE-445A50F1A5EF}" presName="textNode" presStyleLbl="node1" presStyleIdx="0" presStyleCnt="6">
        <dgm:presLayoutVars>
          <dgm:bulletEnabled val="1"/>
        </dgm:presLayoutVars>
      </dgm:prSet>
      <dgm:spPr/>
    </dgm:pt>
    <dgm:pt modelId="{DF126859-E3BC-7347-BED2-A62F5E7A4201}" type="pres">
      <dgm:prSet presAssocID="{23C4C57B-5C18-0748-AB25-5F4E49C1F66A}" presName="sibTrans" presStyleCnt="0"/>
      <dgm:spPr/>
    </dgm:pt>
    <dgm:pt modelId="{6B1115B4-847F-7340-B36C-45D1BD42E607}" type="pres">
      <dgm:prSet presAssocID="{7896EBBD-C499-BF46-8917-649EDE77C82F}" presName="textNode" presStyleLbl="node1" presStyleIdx="1" presStyleCnt="6">
        <dgm:presLayoutVars>
          <dgm:bulletEnabled val="1"/>
        </dgm:presLayoutVars>
      </dgm:prSet>
      <dgm:spPr/>
    </dgm:pt>
    <dgm:pt modelId="{AFE253EB-2C72-594C-8495-C6F3099CCA1E}" type="pres">
      <dgm:prSet presAssocID="{29D24016-649C-0C4E-A885-C1DBDAA9DC47}" presName="sibTrans" presStyleCnt="0"/>
      <dgm:spPr/>
    </dgm:pt>
    <dgm:pt modelId="{662BB058-B9F4-7942-9626-9BC37C5B8BC4}" type="pres">
      <dgm:prSet presAssocID="{0B7D802B-BD1A-4F45-8E8A-8924D4EAC541}" presName="textNode" presStyleLbl="node1" presStyleIdx="2" presStyleCnt="6">
        <dgm:presLayoutVars>
          <dgm:bulletEnabled val="1"/>
        </dgm:presLayoutVars>
      </dgm:prSet>
      <dgm:spPr/>
    </dgm:pt>
    <dgm:pt modelId="{47A4F563-FF0A-F34C-A504-0C685B18E6AE}" type="pres">
      <dgm:prSet presAssocID="{0AB2BAA5-B371-8240-B321-19A43B71CB6E}" presName="sibTrans" presStyleCnt="0"/>
      <dgm:spPr/>
    </dgm:pt>
    <dgm:pt modelId="{B7C221E4-B185-6C4E-AA8D-14795E6CDB0F}" type="pres">
      <dgm:prSet presAssocID="{9A5FDE51-B478-5E47-988D-5145209AC91F}" presName="textNode" presStyleLbl="node1" presStyleIdx="3" presStyleCnt="6">
        <dgm:presLayoutVars>
          <dgm:bulletEnabled val="1"/>
        </dgm:presLayoutVars>
      </dgm:prSet>
      <dgm:spPr/>
    </dgm:pt>
    <dgm:pt modelId="{AA61EF73-6344-2047-9CFF-77BCF630BE1D}" type="pres">
      <dgm:prSet presAssocID="{0EA6705E-7FFC-2D4C-A7D1-8AC962651E33}" presName="sibTrans" presStyleCnt="0"/>
      <dgm:spPr/>
    </dgm:pt>
    <dgm:pt modelId="{9ECAD045-8FA8-5948-A320-42862FC4DEB8}" type="pres">
      <dgm:prSet presAssocID="{7D57DBF2-537A-3E49-993F-31287C910DDB}" presName="textNode" presStyleLbl="node1" presStyleIdx="4" presStyleCnt="6">
        <dgm:presLayoutVars>
          <dgm:bulletEnabled val="1"/>
        </dgm:presLayoutVars>
      </dgm:prSet>
      <dgm:spPr/>
    </dgm:pt>
    <dgm:pt modelId="{A0951F8C-F0B1-9242-9BBA-5820046C164C}" type="pres">
      <dgm:prSet presAssocID="{4FC70FD0-938B-F849-997C-97A476AE33DA}" presName="sibTrans" presStyleCnt="0"/>
      <dgm:spPr/>
    </dgm:pt>
    <dgm:pt modelId="{3829196F-1D9D-F44D-BCA7-FDF2259689FD}" type="pres">
      <dgm:prSet presAssocID="{F66AEDC8-66D7-654C-8487-1C343F94257F}" presName="textNode" presStyleLbl="node1" presStyleIdx="5" presStyleCnt="6">
        <dgm:presLayoutVars>
          <dgm:bulletEnabled val="1"/>
        </dgm:presLayoutVars>
      </dgm:prSet>
      <dgm:spPr/>
    </dgm:pt>
  </dgm:ptLst>
  <dgm:cxnLst>
    <dgm:cxn modelId="{FE0CF007-52EC-484A-8228-BBB9B96B2460}" srcId="{0B7D802B-BD1A-4F45-8E8A-8924D4EAC541}" destId="{D3AD0224-FAA4-E840-84A0-A3AD6CA527BD}" srcOrd="0" destOrd="0" parTransId="{E6521167-EA3B-C549-9FE5-23F22AB79096}" sibTransId="{28AD5E5F-661D-9D4B-9996-91890CF2C1CA}"/>
    <dgm:cxn modelId="{77C2330C-8CF9-9547-90FC-E3B04B2209D1}" srcId="{6F0A968F-E01C-7144-8DCE-445A50F1A5EF}" destId="{9C6BAFE3-A7BA-DC4B-A8EE-E0902014ECB4}" srcOrd="0" destOrd="0" parTransId="{523878E3-4CB6-6948-8D06-BD737553E7F2}" sibTransId="{3B771B9F-3A1D-7A4C-B378-78822DF57C04}"/>
    <dgm:cxn modelId="{D834B60D-26D4-0447-BB3C-180719186278}" type="presOf" srcId="{A05FACFC-9137-C049-A558-E0CEAF01955D}" destId="{6B1115B4-847F-7340-B36C-45D1BD42E607}" srcOrd="0" destOrd="6" presId="urn:microsoft.com/office/officeart/2005/8/layout/hProcess9"/>
    <dgm:cxn modelId="{B5D1480E-B429-9045-819B-97E267D334C8}" type="presOf" srcId="{D166732C-E575-BB4B-981E-BA7EED379A34}" destId="{B7C221E4-B185-6C4E-AA8D-14795E6CDB0F}" srcOrd="0" destOrd="4" presId="urn:microsoft.com/office/officeart/2005/8/layout/hProcess9"/>
    <dgm:cxn modelId="{5E9DA70E-2EDF-0848-A776-1CECE1501D9A}" type="presOf" srcId="{9C6BAFE3-A7BA-DC4B-A8EE-E0902014ECB4}" destId="{C247AF06-E100-AC47-86C1-979EF4C33086}" srcOrd="0" destOrd="1" presId="urn:microsoft.com/office/officeart/2005/8/layout/hProcess9"/>
    <dgm:cxn modelId="{9F1F3A0F-301C-4442-B0F7-661AC692AEC4}" type="presOf" srcId="{47CAE80A-40FE-C144-9654-291DA02AC6BF}" destId="{9ECAD045-8FA8-5948-A320-42862FC4DEB8}" srcOrd="0" destOrd="6" presId="urn:microsoft.com/office/officeart/2005/8/layout/hProcess9"/>
    <dgm:cxn modelId="{76977F14-BB11-3143-A8DA-E01C99F66B40}" srcId="{7896EBBD-C499-BF46-8917-649EDE77C82F}" destId="{5A1C2DFF-18EB-464F-A360-2C7BB952BFDF}" srcOrd="0" destOrd="0" parTransId="{70D59C82-6554-EF41-A06D-53FF8FEB5CE2}" sibTransId="{5012C222-34EC-2846-85D1-4F3423E52199}"/>
    <dgm:cxn modelId="{B3C5AA14-6642-E54B-8612-9CD85D23FFDF}" srcId="{9A5FDE51-B478-5E47-988D-5145209AC91F}" destId="{86327FB8-A0AC-DD40-9C6F-FB0D62FF366A}" srcOrd="1" destOrd="0" parTransId="{592B671D-6F27-4B47-9E46-35E132330E0D}" sibTransId="{B8C60CD6-EB68-884C-B9E5-E991796D6E8C}"/>
    <dgm:cxn modelId="{45E83921-F307-E64A-9D1C-9418DABE7688}" srcId="{7D57DBF2-537A-3E49-993F-31287C910DDB}" destId="{FCDFC4A1-7925-CC45-9359-1B00E31CC441}" srcOrd="8" destOrd="0" parTransId="{14863CA1-6BDE-6242-BC27-2E8F8AC28DE6}" sibTransId="{DD9531BC-50C1-974B-BAF7-2F2294808F55}"/>
    <dgm:cxn modelId="{2BA2C025-AB61-EE45-B0EF-AC52E7F3DAAF}" srcId="{7D57DBF2-537A-3E49-993F-31287C910DDB}" destId="{15C6DBCE-C34B-CC40-A820-74F83B2841E9}" srcOrd="0" destOrd="0" parTransId="{146A736A-79A5-E647-8B79-30C4ED6E4FAB}" sibTransId="{FF415265-F05D-0143-B7F3-46D3CDB0EAAE}"/>
    <dgm:cxn modelId="{B439DB25-850F-8644-A38F-E3673ABFCBB4}" srcId="{6F0A968F-E01C-7144-8DCE-445A50F1A5EF}" destId="{3259502F-C124-D241-ACA0-360E0BD72364}" srcOrd="2" destOrd="0" parTransId="{541836F1-1A81-0F43-BC97-D1EF5DDC7BEA}" sibTransId="{1005C0F5-0D5F-D14C-B4F0-AE240B7913F6}"/>
    <dgm:cxn modelId="{D9623629-1E0A-5C40-9ACF-F14DAF143F60}" type="presOf" srcId="{DAAE2142-DADC-CA4F-9475-9076A8AFF1B9}" destId="{6B1115B4-847F-7340-B36C-45D1BD42E607}" srcOrd="0" destOrd="7" presId="urn:microsoft.com/office/officeart/2005/8/layout/hProcess9"/>
    <dgm:cxn modelId="{60E19E2A-DBFF-0841-9DE4-68610BCB13DD}" type="presOf" srcId="{3259502F-C124-D241-ACA0-360E0BD72364}" destId="{C247AF06-E100-AC47-86C1-979EF4C33086}" srcOrd="0" destOrd="3" presId="urn:microsoft.com/office/officeart/2005/8/layout/hProcess9"/>
    <dgm:cxn modelId="{8A0A5E2C-D76F-1043-BE36-F3A6878A2450}" srcId="{7D57DBF2-537A-3E49-993F-31287C910DDB}" destId="{52E16F03-A7D7-8A44-B300-9EADA7A8F66F}" srcOrd="6" destOrd="0" parTransId="{82D2539B-BFE7-944F-A505-F111646E48E0}" sibTransId="{C78E8886-6A48-7344-83F8-D46C224A0932}"/>
    <dgm:cxn modelId="{53387A2F-3676-D344-8CF1-8DD2389638B8}" type="presOf" srcId="{687F8612-421E-9944-B70C-4DB5848F1F90}" destId="{8B21DE4B-F774-3D42-9469-CA950C1AA231}" srcOrd="0" destOrd="0" presId="urn:microsoft.com/office/officeart/2005/8/layout/hProcess9"/>
    <dgm:cxn modelId="{A80BF032-A711-1E4A-9E8E-35334D39D00F}" srcId="{7896EBBD-C499-BF46-8917-649EDE77C82F}" destId="{85C4DDED-E7AD-D24F-BD21-6C089E108405}" srcOrd="3" destOrd="0" parTransId="{D89C2841-573D-1940-A453-809A054BEE2B}" sibTransId="{E5A13419-63FE-3048-A9C0-212DDB9AE96D}"/>
    <dgm:cxn modelId="{E91E0E3A-6B5B-8F45-AB0D-5F9652C070D3}" srcId="{9A5FDE51-B478-5E47-988D-5145209AC91F}" destId="{38E94CEA-ACDA-4B45-BB6B-8AA32CFB2EBE}" srcOrd="4" destOrd="0" parTransId="{0C03CFCF-E1D7-124C-BE19-2FCEE925C5FE}" sibTransId="{AAC01B88-FD6C-9D40-9E13-1288E9A4E7F5}"/>
    <dgm:cxn modelId="{F891523B-8A65-8549-8254-586C22BD54E7}" srcId="{7896EBBD-C499-BF46-8917-649EDE77C82F}" destId="{DAAE2142-DADC-CA4F-9475-9076A8AFF1B9}" srcOrd="6" destOrd="0" parTransId="{742A40DA-A590-1643-9921-B0EC1475C73B}" sibTransId="{E8C5ABE7-7F23-B949-ADF0-75157F2638AD}"/>
    <dgm:cxn modelId="{0E9F533B-56C3-0A4F-AE7B-57EEDA791095}" srcId="{0B7D802B-BD1A-4F45-8E8A-8924D4EAC541}" destId="{952917E1-FED3-8F4D-BACC-17E78D24A2FB}" srcOrd="1" destOrd="0" parTransId="{EB9F0365-E440-3B4D-AC9F-D7C83753AE7F}" sibTransId="{08897AF2-970C-0E49-906B-D13D910E3A50}"/>
    <dgm:cxn modelId="{7929CF3C-7E19-AB44-85B6-6602C34B710F}" srcId="{9A5FDE51-B478-5E47-988D-5145209AC91F}" destId="{82F35D41-4BF5-B644-85F9-54D6D1A20521}" srcOrd="5" destOrd="0" parTransId="{3BB466CF-6EC0-0A42-9ACB-27E179CB3886}" sibTransId="{BA169704-394E-6642-A6CF-E9674D994D6E}"/>
    <dgm:cxn modelId="{D4D0633E-4F07-E544-B4FC-20CD9D55EC72}" type="presOf" srcId="{D3AD0224-FAA4-E840-84A0-A3AD6CA527BD}" destId="{662BB058-B9F4-7942-9626-9BC37C5B8BC4}" srcOrd="0" destOrd="1" presId="urn:microsoft.com/office/officeart/2005/8/layout/hProcess9"/>
    <dgm:cxn modelId="{D73DD23F-9247-CB4A-BDBD-B60D30D95B33}" type="presOf" srcId="{86327FB8-A0AC-DD40-9C6F-FB0D62FF366A}" destId="{B7C221E4-B185-6C4E-AA8D-14795E6CDB0F}" srcOrd="0" destOrd="2" presId="urn:microsoft.com/office/officeart/2005/8/layout/hProcess9"/>
    <dgm:cxn modelId="{A0500F44-6F63-634D-990B-A1D14C834CF6}" type="presOf" srcId="{85C4DDED-E7AD-D24F-BD21-6C089E108405}" destId="{6B1115B4-847F-7340-B36C-45D1BD42E607}" srcOrd="0" destOrd="4" presId="urn:microsoft.com/office/officeart/2005/8/layout/hProcess9"/>
    <dgm:cxn modelId="{04507745-02CE-004E-84FA-55FE464FE9B1}" type="presOf" srcId="{952917E1-FED3-8F4D-BACC-17E78D24A2FB}" destId="{662BB058-B9F4-7942-9626-9BC37C5B8BC4}" srcOrd="0" destOrd="2" presId="urn:microsoft.com/office/officeart/2005/8/layout/hProcess9"/>
    <dgm:cxn modelId="{33CE3F46-8FCF-094B-8442-18C12B24F993}" type="presOf" srcId="{15C6DBCE-C34B-CC40-A820-74F83B2841E9}" destId="{9ECAD045-8FA8-5948-A320-42862FC4DEB8}" srcOrd="0" destOrd="1" presId="urn:microsoft.com/office/officeart/2005/8/layout/hProcess9"/>
    <dgm:cxn modelId="{0EEAC34B-F2D7-7E45-A751-D79D7A646AE2}" srcId="{7896EBBD-C499-BF46-8917-649EDE77C82F}" destId="{C2952934-69CA-B446-99F8-7FA529EDFA06}" srcOrd="4" destOrd="0" parTransId="{A36A04CB-2E81-8847-9EBC-4D75D618A50F}" sibTransId="{AFCB689B-6D27-4A4A-8083-9C15F0071A93}"/>
    <dgm:cxn modelId="{73383850-352A-F643-9E8C-4A812F7A36D2}" srcId="{7D57DBF2-537A-3E49-993F-31287C910DDB}" destId="{1E566E32-3DAF-E044-A05A-E23AA2E2429D}" srcOrd="2" destOrd="0" parTransId="{C4233EB1-CC9F-6D43-981F-EA24A35026D6}" sibTransId="{756FDBC0-0AC9-384C-8EAA-737E245DE375}"/>
    <dgm:cxn modelId="{F9CF405B-3D9A-6446-803C-9687BAE288FE}" srcId="{7D57DBF2-537A-3E49-993F-31287C910DDB}" destId="{97DB8BEF-0C22-C24A-969B-9EF088168765}" srcOrd="4" destOrd="0" parTransId="{C9617759-BFEA-EB4F-9E89-C856F92F7978}" sibTransId="{9AE753D5-12C3-0943-9AE8-62851828CFED}"/>
    <dgm:cxn modelId="{C0BA855B-AFA4-BE48-AAFF-F03D144F4748}" type="presOf" srcId="{38E94CEA-ACDA-4B45-BB6B-8AA32CFB2EBE}" destId="{B7C221E4-B185-6C4E-AA8D-14795E6CDB0F}" srcOrd="0" destOrd="5" presId="urn:microsoft.com/office/officeart/2005/8/layout/hProcess9"/>
    <dgm:cxn modelId="{1126C363-5C2A-4B42-8829-CDD8C48119EF}" type="presOf" srcId="{7D57DBF2-537A-3E49-993F-31287C910DDB}" destId="{9ECAD045-8FA8-5948-A320-42862FC4DEB8}" srcOrd="0" destOrd="0" presId="urn:microsoft.com/office/officeart/2005/8/layout/hProcess9"/>
    <dgm:cxn modelId="{2EEA3267-802A-8342-8DFF-7FC279DF36A9}" type="presOf" srcId="{7896EBBD-C499-BF46-8917-649EDE77C82F}" destId="{6B1115B4-847F-7340-B36C-45D1BD42E607}" srcOrd="0" destOrd="0" presId="urn:microsoft.com/office/officeart/2005/8/layout/hProcess9"/>
    <dgm:cxn modelId="{D1F84B6D-C4B4-E14E-B965-13F92D2AE77B}" srcId="{9A5FDE51-B478-5E47-988D-5145209AC91F}" destId="{DAE31724-EB4B-8646-8464-9DFC30DE80E6}" srcOrd="0" destOrd="0" parTransId="{8C579FFD-5E87-B147-8AA0-3268DEB239D4}" sibTransId="{9D2D80E3-B740-0C4C-891C-C9E56259C198}"/>
    <dgm:cxn modelId="{C6FF3C6F-36A6-E243-97EB-3DD9A4CC502D}" srcId="{687F8612-421E-9944-B70C-4DB5848F1F90}" destId="{F66AEDC8-66D7-654C-8487-1C343F94257F}" srcOrd="5" destOrd="0" parTransId="{4FA4D841-94B7-B644-B555-B038562063D0}" sibTransId="{A3DFEC21-CEA5-4040-BDE3-2DF9066C042A}"/>
    <dgm:cxn modelId="{FF998971-7246-2240-94BA-F248C383BAB7}" type="presOf" srcId="{7AAB7FAF-14C7-1C47-B709-70BEB757E9B9}" destId="{B7C221E4-B185-6C4E-AA8D-14795E6CDB0F}" srcOrd="0" destOrd="3" presId="urn:microsoft.com/office/officeart/2005/8/layout/hProcess9"/>
    <dgm:cxn modelId="{978B9377-EFCC-2941-B0A7-9FFF97F3F031}" type="presOf" srcId="{F66AEDC8-66D7-654C-8487-1C343F94257F}" destId="{3829196F-1D9D-F44D-BCA7-FDF2259689FD}" srcOrd="0" destOrd="0" presId="urn:microsoft.com/office/officeart/2005/8/layout/hProcess9"/>
    <dgm:cxn modelId="{B52F0E78-83B5-9743-9A70-0BBEE573DE32}" srcId="{7D57DBF2-537A-3E49-993F-31287C910DDB}" destId="{36143E21-EC0D-0B43-B95D-BB02512BF554}" srcOrd="3" destOrd="0" parTransId="{384704E0-30E4-DA4B-B200-C26A0CDBC575}" sibTransId="{F3201942-9457-6044-9707-3EA38AA0E06A}"/>
    <dgm:cxn modelId="{1EBC1679-1AC0-2A48-B74F-8DBF0473D6FA}" srcId="{7896EBBD-C499-BF46-8917-649EDE77C82F}" destId="{A05FACFC-9137-C049-A558-E0CEAF01955D}" srcOrd="5" destOrd="0" parTransId="{166A8414-F917-D840-AEC5-69D5CA6E062C}" sibTransId="{10C68AA5-A269-F440-8B36-25B67091F581}"/>
    <dgm:cxn modelId="{C801F17C-AFFD-C14B-AC3E-DF991B8FAE5F}" type="presOf" srcId="{C2952934-69CA-B446-99F8-7FA529EDFA06}" destId="{6B1115B4-847F-7340-B36C-45D1BD42E607}" srcOrd="0" destOrd="5" presId="urn:microsoft.com/office/officeart/2005/8/layout/hProcess9"/>
    <dgm:cxn modelId="{7C6ADF7D-AA5B-9649-8F08-FABF667E7617}" type="presOf" srcId="{82F35D41-4BF5-B644-85F9-54D6D1A20521}" destId="{B7C221E4-B185-6C4E-AA8D-14795E6CDB0F}" srcOrd="0" destOrd="6" presId="urn:microsoft.com/office/officeart/2005/8/layout/hProcess9"/>
    <dgm:cxn modelId="{8278F681-3D26-5147-A924-5DE5DB3D35C7}" srcId="{9A5FDE51-B478-5E47-988D-5145209AC91F}" destId="{7AAB7FAF-14C7-1C47-B709-70BEB757E9B9}" srcOrd="2" destOrd="0" parTransId="{16E7A34D-AED0-414F-85DC-C29E2B0E2337}" sibTransId="{4FED5922-EBC6-A644-A7D9-BC62B0AFF55B}"/>
    <dgm:cxn modelId="{20CFA286-EBFE-9746-9022-57F53D1D182B}" srcId="{7D57DBF2-537A-3E49-993F-31287C910DDB}" destId="{6A9A931B-DE50-A54D-B5CA-41208FE3DB43}" srcOrd="7" destOrd="0" parTransId="{FBE50CF3-49EA-B849-B997-0EED4D286078}" sibTransId="{69F68DC8-8D45-F344-98C9-F162648C2980}"/>
    <dgm:cxn modelId="{74722087-541E-7E4E-B2B6-65C74A4FC52E}" type="presOf" srcId="{0B7D802B-BD1A-4F45-8E8A-8924D4EAC541}" destId="{662BB058-B9F4-7942-9626-9BC37C5B8BC4}" srcOrd="0" destOrd="0" presId="urn:microsoft.com/office/officeart/2005/8/layout/hProcess9"/>
    <dgm:cxn modelId="{CDCA418D-CAD4-7647-899A-DD6536C05074}" type="presOf" srcId="{FCDFC4A1-7925-CC45-9359-1B00E31CC441}" destId="{9ECAD045-8FA8-5948-A320-42862FC4DEB8}" srcOrd="0" destOrd="9" presId="urn:microsoft.com/office/officeart/2005/8/layout/hProcess9"/>
    <dgm:cxn modelId="{D8A46D91-2AF2-E445-A165-DBB44D0240BD}" type="presOf" srcId="{6A9A931B-DE50-A54D-B5CA-41208FE3DB43}" destId="{9ECAD045-8FA8-5948-A320-42862FC4DEB8}" srcOrd="0" destOrd="8" presId="urn:microsoft.com/office/officeart/2005/8/layout/hProcess9"/>
    <dgm:cxn modelId="{85D01D92-6596-D247-BBF2-C827F9FF14ED}" srcId="{9A5FDE51-B478-5E47-988D-5145209AC91F}" destId="{D166732C-E575-BB4B-981E-BA7EED379A34}" srcOrd="3" destOrd="0" parTransId="{ED22D002-5546-684D-B302-064667450F30}" sibTransId="{855917AA-1D6F-DE43-85DC-1E5295B61251}"/>
    <dgm:cxn modelId="{37B32D93-FCDA-FF4E-A32E-0B21398F362F}" type="presOf" srcId="{6B720A8A-B3D1-7049-944F-FF7F600291EC}" destId="{9ECAD045-8FA8-5948-A320-42862FC4DEB8}" srcOrd="0" destOrd="2" presId="urn:microsoft.com/office/officeart/2005/8/layout/hProcess9"/>
    <dgm:cxn modelId="{23AFCA9A-8652-DF49-BAEE-5D7B78720747}" srcId="{7D57DBF2-537A-3E49-993F-31287C910DDB}" destId="{6B720A8A-B3D1-7049-944F-FF7F600291EC}" srcOrd="1" destOrd="0" parTransId="{E34383F7-F648-0E41-909B-E562FEFA754C}" sibTransId="{18B28B91-084D-A44D-8589-BAE0A7F4A4DB}"/>
    <dgm:cxn modelId="{D3EE5E9C-9092-2B44-908B-D2C6777132E9}" srcId="{687F8612-421E-9944-B70C-4DB5848F1F90}" destId="{7D57DBF2-537A-3E49-993F-31287C910DDB}" srcOrd="4" destOrd="0" parTransId="{18030FC2-1C70-2546-A700-8559D13DB67A}" sibTransId="{4FC70FD0-938B-F849-997C-97A476AE33DA}"/>
    <dgm:cxn modelId="{AA94FC9C-3D04-0D41-BB41-6DB92F2AE6D5}" type="presOf" srcId="{6F0A968F-E01C-7144-8DCE-445A50F1A5EF}" destId="{C247AF06-E100-AC47-86C1-979EF4C33086}" srcOrd="0" destOrd="0" presId="urn:microsoft.com/office/officeart/2005/8/layout/hProcess9"/>
    <dgm:cxn modelId="{57FA8BA7-81AF-204F-87BC-ACE6969AED80}" type="presOf" srcId="{52E16F03-A7D7-8A44-B300-9EADA7A8F66F}" destId="{9ECAD045-8FA8-5948-A320-42862FC4DEB8}" srcOrd="0" destOrd="7" presId="urn:microsoft.com/office/officeart/2005/8/layout/hProcess9"/>
    <dgm:cxn modelId="{EE6B10AB-F09A-8B42-A2EA-E3D52387E323}" srcId="{6F0A968F-E01C-7144-8DCE-445A50F1A5EF}" destId="{85D31140-7B74-AE42-AEC2-00BACE8EA5B9}" srcOrd="1" destOrd="0" parTransId="{440A5C4F-1DA4-6D49-868E-E6A5F5CF8EDB}" sibTransId="{DF6B555D-B2A4-2B49-BAD0-7E4A02690177}"/>
    <dgm:cxn modelId="{E1DC7EB4-5A88-0E4D-8C28-68114EA4722D}" srcId="{687F8612-421E-9944-B70C-4DB5848F1F90}" destId="{0B7D802B-BD1A-4F45-8E8A-8924D4EAC541}" srcOrd="2" destOrd="0" parTransId="{F47B18A5-19A0-EB4B-B636-136E6A612A2A}" sibTransId="{0AB2BAA5-B371-8240-B321-19A43B71CB6E}"/>
    <dgm:cxn modelId="{F5E501B5-B5B1-A844-ADE2-F525CC04201B}" srcId="{7896EBBD-C499-BF46-8917-649EDE77C82F}" destId="{F9B3E6AB-C7F3-1B44-80D1-1CC8C4585C8A}" srcOrd="1" destOrd="0" parTransId="{11D1678B-BF9C-324E-BA25-6FA639DEC231}" sibTransId="{30995441-B8AB-7049-BE02-E5ECF4718AF8}"/>
    <dgm:cxn modelId="{817BC5B8-8BB8-2E4B-A886-D5F2DE19ED4C}" type="presOf" srcId="{DAE31724-EB4B-8646-8464-9DFC30DE80E6}" destId="{B7C221E4-B185-6C4E-AA8D-14795E6CDB0F}" srcOrd="0" destOrd="1" presId="urn:microsoft.com/office/officeart/2005/8/layout/hProcess9"/>
    <dgm:cxn modelId="{4F5AA9BD-B00F-3448-8272-B96070C1C413}" type="presOf" srcId="{9A5FDE51-B478-5E47-988D-5145209AC91F}" destId="{B7C221E4-B185-6C4E-AA8D-14795E6CDB0F}" srcOrd="0" destOrd="0" presId="urn:microsoft.com/office/officeart/2005/8/layout/hProcess9"/>
    <dgm:cxn modelId="{4DC2B6BF-C9E3-8F41-9741-3D18CEE3B487}" type="presOf" srcId="{5A1C2DFF-18EB-464F-A360-2C7BB952BFDF}" destId="{6B1115B4-847F-7340-B36C-45D1BD42E607}" srcOrd="0" destOrd="1" presId="urn:microsoft.com/office/officeart/2005/8/layout/hProcess9"/>
    <dgm:cxn modelId="{8E866AC4-130A-324C-B5B0-658B076967A9}" type="presOf" srcId="{30E5E31C-A65F-6D4B-911C-6E8440391CFA}" destId="{B7C221E4-B185-6C4E-AA8D-14795E6CDB0F}" srcOrd="0" destOrd="7" presId="urn:microsoft.com/office/officeart/2005/8/layout/hProcess9"/>
    <dgm:cxn modelId="{AC99D6C4-EE9F-C54D-882F-9F9F97A3D88E}" srcId="{687F8612-421E-9944-B70C-4DB5848F1F90}" destId="{7896EBBD-C499-BF46-8917-649EDE77C82F}" srcOrd="1" destOrd="0" parTransId="{7377D4F6-8386-824D-9FDD-B990246E5EF4}" sibTransId="{29D24016-649C-0C4E-A885-C1DBDAA9DC47}"/>
    <dgm:cxn modelId="{0A4458C9-2920-B247-A8E4-75FB03D07927}" srcId="{687F8612-421E-9944-B70C-4DB5848F1F90}" destId="{9A5FDE51-B478-5E47-988D-5145209AC91F}" srcOrd="3" destOrd="0" parTransId="{F92F87A9-F716-2A46-AE76-813F1CDC2DED}" sibTransId="{0EA6705E-7FFC-2D4C-A7D1-8AC962651E33}"/>
    <dgm:cxn modelId="{BD1E04CE-7B15-C143-BF82-8BA677F8B8C1}" srcId="{687F8612-421E-9944-B70C-4DB5848F1F90}" destId="{6F0A968F-E01C-7144-8DCE-445A50F1A5EF}" srcOrd="0" destOrd="0" parTransId="{4D81004E-F5F6-0A4A-9430-8A7D2D291700}" sibTransId="{23C4C57B-5C18-0748-AB25-5F4E49C1F66A}"/>
    <dgm:cxn modelId="{A5B454CE-64C8-9947-A4E8-8F2A1F6683C7}" type="presOf" srcId="{36143E21-EC0D-0B43-B95D-BB02512BF554}" destId="{9ECAD045-8FA8-5948-A320-42862FC4DEB8}" srcOrd="0" destOrd="4" presId="urn:microsoft.com/office/officeart/2005/8/layout/hProcess9"/>
    <dgm:cxn modelId="{A0BBBCDA-F488-4746-A720-D5A3A5E0339E}" type="presOf" srcId="{A3445490-8F45-454E-B1BF-E82F64A4A0D5}" destId="{6B1115B4-847F-7340-B36C-45D1BD42E607}" srcOrd="0" destOrd="3" presId="urn:microsoft.com/office/officeart/2005/8/layout/hProcess9"/>
    <dgm:cxn modelId="{9AE99EDE-1A25-0E46-8A24-954D9F22C00F}" srcId="{7D57DBF2-537A-3E49-993F-31287C910DDB}" destId="{47CAE80A-40FE-C144-9654-291DA02AC6BF}" srcOrd="5" destOrd="0" parTransId="{1E1F998F-78DF-8141-B188-4718EC32B997}" sibTransId="{B7919109-86EE-C449-885F-ABB3DC8D7EDD}"/>
    <dgm:cxn modelId="{AA12A3DF-30BD-1442-9817-48E7E68AA360}" type="presOf" srcId="{1E566E32-3DAF-E044-A05A-E23AA2E2429D}" destId="{9ECAD045-8FA8-5948-A320-42862FC4DEB8}" srcOrd="0" destOrd="3" presId="urn:microsoft.com/office/officeart/2005/8/layout/hProcess9"/>
    <dgm:cxn modelId="{4431A9E2-BDA6-4545-B2FA-D898F5674F5A}" srcId="{9A5FDE51-B478-5E47-988D-5145209AC91F}" destId="{30E5E31C-A65F-6D4B-911C-6E8440391CFA}" srcOrd="6" destOrd="0" parTransId="{88CDC596-7C0A-6C4F-B597-0DA283CFD948}" sibTransId="{1EC2BFE9-CF1A-4B4F-96CD-632397B1EC57}"/>
    <dgm:cxn modelId="{36ABDBE6-9632-5B4F-8D90-7400A771E51D}" type="presOf" srcId="{85D31140-7B74-AE42-AEC2-00BACE8EA5B9}" destId="{C247AF06-E100-AC47-86C1-979EF4C33086}" srcOrd="0" destOrd="2" presId="urn:microsoft.com/office/officeart/2005/8/layout/hProcess9"/>
    <dgm:cxn modelId="{9415ADE8-152A-3E4D-896A-8F61EA8575AA}" type="presOf" srcId="{97DB8BEF-0C22-C24A-969B-9EF088168765}" destId="{9ECAD045-8FA8-5948-A320-42862FC4DEB8}" srcOrd="0" destOrd="5" presId="urn:microsoft.com/office/officeart/2005/8/layout/hProcess9"/>
    <dgm:cxn modelId="{ADDC5EF2-C56A-834F-8020-86395CFF1E24}" srcId="{7896EBBD-C499-BF46-8917-649EDE77C82F}" destId="{A3445490-8F45-454E-B1BF-E82F64A4A0D5}" srcOrd="2" destOrd="0" parTransId="{DCAB69DF-B308-4148-B406-BC856F2252C0}" sibTransId="{C29CD11B-B179-DB4D-82BB-F4EA7F29B680}"/>
    <dgm:cxn modelId="{D17CFEF6-8146-3E42-A768-CF1CB5D8F67A}" type="presOf" srcId="{F9B3E6AB-C7F3-1B44-80D1-1CC8C4585C8A}" destId="{6B1115B4-847F-7340-B36C-45D1BD42E607}" srcOrd="0" destOrd="2" presId="urn:microsoft.com/office/officeart/2005/8/layout/hProcess9"/>
    <dgm:cxn modelId="{9C38A48E-3B0D-8740-87FC-3779A19560C1}" type="presParOf" srcId="{8B21DE4B-F774-3D42-9469-CA950C1AA231}" destId="{25C18D2D-489E-774D-BB61-0EA08C66E5FC}" srcOrd="0" destOrd="0" presId="urn:microsoft.com/office/officeart/2005/8/layout/hProcess9"/>
    <dgm:cxn modelId="{134D723D-AC1B-804D-A1A6-68607DEEC9BF}" type="presParOf" srcId="{8B21DE4B-F774-3D42-9469-CA950C1AA231}" destId="{FCB31182-F191-1A4E-92FC-E4163154E6DB}" srcOrd="1" destOrd="0" presId="urn:microsoft.com/office/officeart/2005/8/layout/hProcess9"/>
    <dgm:cxn modelId="{26D7C211-080F-354F-9EE1-9B61B0628D3D}" type="presParOf" srcId="{FCB31182-F191-1A4E-92FC-E4163154E6DB}" destId="{C247AF06-E100-AC47-86C1-979EF4C33086}" srcOrd="0" destOrd="0" presId="urn:microsoft.com/office/officeart/2005/8/layout/hProcess9"/>
    <dgm:cxn modelId="{AAD68615-9F14-9F43-BACF-C58B10EAD414}" type="presParOf" srcId="{FCB31182-F191-1A4E-92FC-E4163154E6DB}" destId="{DF126859-E3BC-7347-BED2-A62F5E7A4201}" srcOrd="1" destOrd="0" presId="urn:microsoft.com/office/officeart/2005/8/layout/hProcess9"/>
    <dgm:cxn modelId="{EC6BB0B7-98D0-B94B-BF7D-EEF8B2F758B6}" type="presParOf" srcId="{FCB31182-F191-1A4E-92FC-E4163154E6DB}" destId="{6B1115B4-847F-7340-B36C-45D1BD42E607}" srcOrd="2" destOrd="0" presId="urn:microsoft.com/office/officeart/2005/8/layout/hProcess9"/>
    <dgm:cxn modelId="{9634ABA5-65F2-2144-8E9B-027092BBD75C}" type="presParOf" srcId="{FCB31182-F191-1A4E-92FC-E4163154E6DB}" destId="{AFE253EB-2C72-594C-8495-C6F3099CCA1E}" srcOrd="3" destOrd="0" presId="urn:microsoft.com/office/officeart/2005/8/layout/hProcess9"/>
    <dgm:cxn modelId="{B7402B5F-E69B-7640-994D-654F5747E6FB}" type="presParOf" srcId="{FCB31182-F191-1A4E-92FC-E4163154E6DB}" destId="{662BB058-B9F4-7942-9626-9BC37C5B8BC4}" srcOrd="4" destOrd="0" presId="urn:microsoft.com/office/officeart/2005/8/layout/hProcess9"/>
    <dgm:cxn modelId="{711C2DF8-5813-0543-A1C2-B057144CBF66}" type="presParOf" srcId="{FCB31182-F191-1A4E-92FC-E4163154E6DB}" destId="{47A4F563-FF0A-F34C-A504-0C685B18E6AE}" srcOrd="5" destOrd="0" presId="urn:microsoft.com/office/officeart/2005/8/layout/hProcess9"/>
    <dgm:cxn modelId="{2E3E2C66-DD15-594B-8354-2ABF56BB3460}" type="presParOf" srcId="{FCB31182-F191-1A4E-92FC-E4163154E6DB}" destId="{B7C221E4-B185-6C4E-AA8D-14795E6CDB0F}" srcOrd="6" destOrd="0" presId="urn:microsoft.com/office/officeart/2005/8/layout/hProcess9"/>
    <dgm:cxn modelId="{5836EDD8-C814-BF41-9876-8D2DE05BA22E}" type="presParOf" srcId="{FCB31182-F191-1A4E-92FC-E4163154E6DB}" destId="{AA61EF73-6344-2047-9CFF-77BCF630BE1D}" srcOrd="7" destOrd="0" presId="urn:microsoft.com/office/officeart/2005/8/layout/hProcess9"/>
    <dgm:cxn modelId="{B304DA92-0376-D34D-A9BB-BDF3303A98D3}" type="presParOf" srcId="{FCB31182-F191-1A4E-92FC-E4163154E6DB}" destId="{9ECAD045-8FA8-5948-A320-42862FC4DEB8}" srcOrd="8" destOrd="0" presId="urn:microsoft.com/office/officeart/2005/8/layout/hProcess9"/>
    <dgm:cxn modelId="{3F3271D3-4B4D-E34A-BC00-FCDE857FF95D}" type="presParOf" srcId="{FCB31182-F191-1A4E-92FC-E4163154E6DB}" destId="{A0951F8C-F0B1-9242-9BBA-5820046C164C}" srcOrd="9" destOrd="0" presId="urn:microsoft.com/office/officeart/2005/8/layout/hProcess9"/>
    <dgm:cxn modelId="{8AF71C73-A391-F54E-BF42-7CAE613D92B5}" type="presParOf" srcId="{FCB31182-F191-1A4E-92FC-E4163154E6DB}" destId="{3829196F-1D9D-F44D-BCA7-FDF2259689FD}" srcOrd="10"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C18D2D-489E-774D-BB61-0EA08C66E5FC}">
      <dsp:nvSpPr>
        <dsp:cNvPr id="0" name=""/>
        <dsp:cNvSpPr/>
      </dsp:nvSpPr>
      <dsp:spPr>
        <a:xfrm>
          <a:off x="725593" y="0"/>
          <a:ext cx="8223390" cy="5635977"/>
        </a:xfrm>
        <a:prstGeom prst="rightArrow">
          <a:avLst/>
        </a:prstGeom>
        <a:solidFill>
          <a:schemeClr val="accent1">
            <a:tint val="40000"/>
            <a:hueOff val="0"/>
            <a:satOff val="0"/>
            <a:lumOff val="0"/>
            <a:alphaOff val="0"/>
          </a:schemeClr>
        </a:solidFill>
        <a:ln>
          <a:noFill/>
        </a:ln>
        <a:effectLst>
          <a:outerShdw blurRad="38100" dist="25400" dir="5400000" rotWithShape="0">
            <a:srgbClr val="000000">
              <a:alpha val="45000"/>
            </a:srgbClr>
          </a:outerShdw>
        </a:effectLst>
      </dsp:spPr>
      <dsp:style>
        <a:lnRef idx="0">
          <a:scrgbClr r="0" g="0" b="0"/>
        </a:lnRef>
        <a:fillRef idx="1">
          <a:scrgbClr r="0" g="0" b="0"/>
        </a:fillRef>
        <a:effectRef idx="2">
          <a:scrgbClr r="0" g="0" b="0"/>
        </a:effectRef>
        <a:fontRef idx="minor"/>
      </dsp:style>
    </dsp:sp>
    <dsp:sp modelId="{C247AF06-E100-AC47-86C1-979EF4C33086}">
      <dsp:nvSpPr>
        <dsp:cNvPr id="0" name=""/>
        <dsp:cNvSpPr/>
      </dsp:nvSpPr>
      <dsp:spPr>
        <a:xfrm>
          <a:off x="2657" y="1690793"/>
          <a:ext cx="1547082" cy="2254391"/>
        </a:xfrm>
        <a:prstGeom prst="roundRect">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b="1" kern="1200" dirty="0"/>
            <a:t>Prompts, Inspirations and Diagnos</a:t>
          </a:r>
          <a:r>
            <a:rPr lang="en-GB" sz="1100" kern="1200" dirty="0"/>
            <a:t>es</a:t>
          </a:r>
        </a:p>
        <a:p>
          <a:pPr marL="57150" lvl="1" indent="-57150" algn="l" defTabSz="400050">
            <a:lnSpc>
              <a:spcPct val="90000"/>
            </a:lnSpc>
            <a:spcBef>
              <a:spcPct val="0"/>
            </a:spcBef>
            <a:spcAft>
              <a:spcPct val="15000"/>
            </a:spcAft>
            <a:buChar char="•"/>
          </a:pPr>
          <a:r>
            <a:rPr lang="en-GB" sz="900" kern="1200" dirty="0"/>
            <a:t>Framing the question</a:t>
          </a:r>
        </a:p>
        <a:p>
          <a:pPr marL="57150" lvl="1" indent="-57150" algn="l" defTabSz="400050">
            <a:lnSpc>
              <a:spcPct val="90000"/>
            </a:lnSpc>
            <a:spcBef>
              <a:spcPct val="0"/>
            </a:spcBef>
            <a:spcAft>
              <a:spcPct val="15000"/>
            </a:spcAft>
            <a:buChar char="•"/>
          </a:pPr>
          <a:r>
            <a:rPr lang="en-GB" sz="900" kern="1200" dirty="0"/>
            <a:t>Recognising the problem</a:t>
          </a:r>
        </a:p>
        <a:p>
          <a:pPr marL="57150" lvl="1" indent="-57150" algn="l" defTabSz="400050">
            <a:lnSpc>
              <a:spcPct val="90000"/>
            </a:lnSpc>
            <a:spcBef>
              <a:spcPct val="0"/>
            </a:spcBef>
            <a:spcAft>
              <a:spcPct val="15000"/>
            </a:spcAft>
            <a:buChar char="•"/>
          </a:pPr>
          <a:r>
            <a:rPr lang="en-GB" sz="900" kern="1200" dirty="0"/>
            <a:t>From symptom to cause</a:t>
          </a:r>
        </a:p>
      </dsp:txBody>
      <dsp:txXfrm>
        <a:off x="78179" y="1766315"/>
        <a:ext cx="1396038" cy="2103347"/>
      </dsp:txXfrm>
    </dsp:sp>
    <dsp:sp modelId="{6B1115B4-847F-7340-B36C-45D1BD42E607}">
      <dsp:nvSpPr>
        <dsp:cNvPr id="0" name=""/>
        <dsp:cNvSpPr/>
      </dsp:nvSpPr>
      <dsp:spPr>
        <a:xfrm>
          <a:off x="1627093" y="1690793"/>
          <a:ext cx="1547082" cy="2254391"/>
        </a:xfrm>
        <a:prstGeom prst="roundRect">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b="1" kern="1200" dirty="0"/>
            <a:t>Proposals and Ideas</a:t>
          </a:r>
        </a:p>
        <a:p>
          <a:pPr marL="57150" lvl="1" indent="-57150" algn="l" defTabSz="400050">
            <a:lnSpc>
              <a:spcPct val="90000"/>
            </a:lnSpc>
            <a:spcBef>
              <a:spcPct val="0"/>
            </a:spcBef>
            <a:spcAft>
              <a:spcPct val="15000"/>
            </a:spcAft>
            <a:buChar char="•"/>
          </a:pPr>
          <a:r>
            <a:rPr lang="en-GB" sz="900" kern="1200" dirty="0"/>
            <a:t>Finding the right answer</a:t>
          </a:r>
        </a:p>
        <a:p>
          <a:pPr marL="57150" lvl="1" indent="-57150" algn="l" defTabSz="400050">
            <a:lnSpc>
              <a:spcPct val="90000"/>
            </a:lnSpc>
            <a:spcBef>
              <a:spcPct val="0"/>
            </a:spcBef>
            <a:spcAft>
              <a:spcPct val="15000"/>
            </a:spcAft>
            <a:buChar char="•"/>
          </a:pPr>
          <a:r>
            <a:rPr lang="en-GB" sz="900" kern="1200" dirty="0"/>
            <a:t>Imagining the solution</a:t>
          </a:r>
        </a:p>
        <a:p>
          <a:pPr marL="57150" lvl="1" indent="-57150" algn="l" defTabSz="400050">
            <a:lnSpc>
              <a:spcPct val="90000"/>
            </a:lnSpc>
            <a:spcBef>
              <a:spcPct val="0"/>
            </a:spcBef>
            <a:spcAft>
              <a:spcPct val="15000"/>
            </a:spcAft>
            <a:buChar char="•"/>
          </a:pPr>
          <a:r>
            <a:rPr lang="en-GB" sz="900" kern="1200" dirty="0"/>
            <a:t>Thinking differently</a:t>
          </a:r>
        </a:p>
        <a:p>
          <a:pPr marL="57150" lvl="1" indent="-57150" algn="l" defTabSz="400050">
            <a:lnSpc>
              <a:spcPct val="90000"/>
            </a:lnSpc>
            <a:spcBef>
              <a:spcPct val="0"/>
            </a:spcBef>
            <a:spcAft>
              <a:spcPct val="15000"/>
            </a:spcAft>
            <a:buChar char="•"/>
          </a:pPr>
          <a:r>
            <a:rPr lang="en-GB" sz="900" kern="1200" dirty="0"/>
            <a:t>Open innovation</a:t>
          </a:r>
        </a:p>
        <a:p>
          <a:pPr marL="57150" lvl="1" indent="-57150" algn="l" defTabSz="400050">
            <a:lnSpc>
              <a:spcPct val="90000"/>
            </a:lnSpc>
            <a:spcBef>
              <a:spcPct val="0"/>
            </a:spcBef>
            <a:spcAft>
              <a:spcPct val="15000"/>
            </a:spcAft>
            <a:buChar char="•"/>
          </a:pPr>
          <a:r>
            <a:rPr lang="en-GB" sz="900" kern="1200" dirty="0"/>
            <a:t>Participation</a:t>
          </a:r>
        </a:p>
        <a:p>
          <a:pPr marL="57150" lvl="1" indent="-57150" algn="l" defTabSz="400050">
            <a:lnSpc>
              <a:spcPct val="90000"/>
            </a:lnSpc>
            <a:spcBef>
              <a:spcPct val="0"/>
            </a:spcBef>
            <a:spcAft>
              <a:spcPct val="15000"/>
            </a:spcAft>
            <a:buChar char="•"/>
          </a:pPr>
          <a:r>
            <a:rPr lang="en-GB" sz="900" kern="1200" dirty="0"/>
            <a:t>Facilitating participation </a:t>
          </a:r>
        </a:p>
        <a:p>
          <a:pPr marL="57150" lvl="1" indent="-57150" algn="l" defTabSz="400050">
            <a:lnSpc>
              <a:spcPct val="90000"/>
            </a:lnSpc>
            <a:spcBef>
              <a:spcPct val="0"/>
            </a:spcBef>
            <a:spcAft>
              <a:spcPct val="15000"/>
            </a:spcAft>
            <a:buChar char="•"/>
          </a:pPr>
          <a:r>
            <a:rPr lang="en-GB" sz="900" kern="1200" dirty="0"/>
            <a:t>Institutions</a:t>
          </a:r>
        </a:p>
      </dsp:txBody>
      <dsp:txXfrm>
        <a:off x="1702615" y="1766315"/>
        <a:ext cx="1396038" cy="2103347"/>
      </dsp:txXfrm>
    </dsp:sp>
    <dsp:sp modelId="{662BB058-B9F4-7942-9626-9BC37C5B8BC4}">
      <dsp:nvSpPr>
        <dsp:cNvPr id="0" name=""/>
        <dsp:cNvSpPr/>
      </dsp:nvSpPr>
      <dsp:spPr>
        <a:xfrm>
          <a:off x="3251529" y="1690793"/>
          <a:ext cx="1547082" cy="2254391"/>
        </a:xfrm>
        <a:prstGeom prst="roundRect">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b="1" kern="1200" dirty="0"/>
            <a:t>Prototyping and Pilots</a:t>
          </a:r>
        </a:p>
        <a:p>
          <a:pPr marL="57150" lvl="1" indent="-57150" algn="l" defTabSz="400050">
            <a:lnSpc>
              <a:spcPct val="90000"/>
            </a:lnSpc>
            <a:spcBef>
              <a:spcPct val="0"/>
            </a:spcBef>
            <a:spcAft>
              <a:spcPct val="15000"/>
            </a:spcAft>
            <a:buChar char="•"/>
          </a:pPr>
          <a:r>
            <a:rPr lang="en-GB" sz="900" kern="1200" dirty="0"/>
            <a:t>Prototypes, pilots &amp; trials</a:t>
          </a:r>
        </a:p>
        <a:p>
          <a:pPr marL="57150" lvl="1" indent="-57150" algn="l" defTabSz="400050">
            <a:lnSpc>
              <a:spcPct val="90000"/>
            </a:lnSpc>
            <a:spcBef>
              <a:spcPct val="0"/>
            </a:spcBef>
            <a:spcAft>
              <a:spcPct val="15000"/>
            </a:spcAft>
            <a:buChar char="•"/>
          </a:pPr>
          <a:r>
            <a:rPr lang="en-GB" sz="900" kern="1200" dirty="0"/>
            <a:t>Finance for emerging ideas</a:t>
          </a:r>
        </a:p>
      </dsp:txBody>
      <dsp:txXfrm>
        <a:off x="3327051" y="1766315"/>
        <a:ext cx="1396038" cy="2103347"/>
      </dsp:txXfrm>
    </dsp:sp>
    <dsp:sp modelId="{B7C221E4-B185-6C4E-AA8D-14795E6CDB0F}">
      <dsp:nvSpPr>
        <dsp:cNvPr id="0" name=""/>
        <dsp:cNvSpPr/>
      </dsp:nvSpPr>
      <dsp:spPr>
        <a:xfrm>
          <a:off x="4875965" y="1690793"/>
          <a:ext cx="1547082" cy="2254391"/>
        </a:xfrm>
        <a:prstGeom prst="roundRect">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b="1" kern="1200" dirty="0"/>
            <a:t>Sustaining</a:t>
          </a:r>
        </a:p>
        <a:p>
          <a:pPr marL="57150" lvl="1" indent="-57150" algn="l" defTabSz="400050">
            <a:lnSpc>
              <a:spcPct val="90000"/>
            </a:lnSpc>
            <a:spcBef>
              <a:spcPct val="0"/>
            </a:spcBef>
            <a:spcAft>
              <a:spcPct val="15000"/>
            </a:spcAft>
            <a:buChar char="•"/>
          </a:pPr>
          <a:r>
            <a:rPr lang="en-GB" sz="900" kern="1200" dirty="0"/>
            <a:t>Creating a business</a:t>
          </a:r>
        </a:p>
        <a:p>
          <a:pPr marL="57150" lvl="1" indent="-57150" algn="l" defTabSz="400050">
            <a:lnSpc>
              <a:spcPct val="90000"/>
            </a:lnSpc>
            <a:spcBef>
              <a:spcPct val="0"/>
            </a:spcBef>
            <a:spcAft>
              <a:spcPct val="15000"/>
            </a:spcAft>
            <a:buChar char="•"/>
          </a:pPr>
          <a:r>
            <a:rPr lang="en-GB" sz="900" kern="1200" dirty="0"/>
            <a:t>Ownership and organisational form</a:t>
          </a:r>
        </a:p>
        <a:p>
          <a:pPr marL="57150" lvl="1" indent="-57150" algn="l" defTabSz="400050">
            <a:lnSpc>
              <a:spcPct val="90000"/>
            </a:lnSpc>
            <a:spcBef>
              <a:spcPct val="0"/>
            </a:spcBef>
            <a:spcAft>
              <a:spcPct val="15000"/>
            </a:spcAft>
            <a:buChar char="•"/>
          </a:pPr>
          <a:r>
            <a:rPr lang="en-GB" sz="900" kern="1200" dirty="0"/>
            <a:t>Governance</a:t>
          </a:r>
        </a:p>
        <a:p>
          <a:pPr marL="57150" lvl="1" indent="-57150" algn="l" defTabSz="400050">
            <a:lnSpc>
              <a:spcPct val="90000"/>
            </a:lnSpc>
            <a:spcBef>
              <a:spcPct val="0"/>
            </a:spcBef>
            <a:spcAft>
              <a:spcPct val="15000"/>
            </a:spcAft>
            <a:buChar char="•"/>
          </a:pPr>
          <a:r>
            <a:rPr lang="en-GB" sz="900" kern="1200" dirty="0"/>
            <a:t>Organisational models</a:t>
          </a:r>
        </a:p>
        <a:p>
          <a:pPr marL="57150" lvl="1" indent="-57150" algn="l" defTabSz="400050">
            <a:lnSpc>
              <a:spcPct val="90000"/>
            </a:lnSpc>
            <a:spcBef>
              <a:spcPct val="0"/>
            </a:spcBef>
            <a:spcAft>
              <a:spcPct val="15000"/>
            </a:spcAft>
            <a:buChar char="•"/>
          </a:pPr>
          <a:r>
            <a:rPr lang="en-GB" sz="900" kern="1200" dirty="0"/>
            <a:t>Operations</a:t>
          </a:r>
        </a:p>
        <a:p>
          <a:pPr marL="57150" lvl="1" indent="-57150" algn="l" defTabSz="400050">
            <a:lnSpc>
              <a:spcPct val="90000"/>
            </a:lnSpc>
            <a:spcBef>
              <a:spcPct val="0"/>
            </a:spcBef>
            <a:spcAft>
              <a:spcPct val="15000"/>
            </a:spcAft>
            <a:buChar char="•"/>
          </a:pPr>
          <a:r>
            <a:rPr lang="en-GB" sz="900" kern="1200" dirty="0"/>
            <a:t>Venture finance</a:t>
          </a:r>
        </a:p>
        <a:p>
          <a:pPr marL="57150" lvl="1" indent="-57150" algn="l" defTabSz="400050">
            <a:lnSpc>
              <a:spcPct val="90000"/>
            </a:lnSpc>
            <a:spcBef>
              <a:spcPct val="0"/>
            </a:spcBef>
            <a:spcAft>
              <a:spcPct val="15000"/>
            </a:spcAft>
            <a:buChar char="•"/>
          </a:pPr>
          <a:r>
            <a:rPr lang="en-GB" sz="900" kern="1200" dirty="0"/>
            <a:t>Public sector</a:t>
          </a:r>
        </a:p>
      </dsp:txBody>
      <dsp:txXfrm>
        <a:off x="4951487" y="1766315"/>
        <a:ext cx="1396038" cy="2103347"/>
      </dsp:txXfrm>
    </dsp:sp>
    <dsp:sp modelId="{9ECAD045-8FA8-5948-A320-42862FC4DEB8}">
      <dsp:nvSpPr>
        <dsp:cNvPr id="0" name=""/>
        <dsp:cNvSpPr/>
      </dsp:nvSpPr>
      <dsp:spPr>
        <a:xfrm>
          <a:off x="6500401" y="1690793"/>
          <a:ext cx="1547082" cy="2254391"/>
        </a:xfrm>
        <a:prstGeom prst="roundRect">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b="1" kern="1200" dirty="0"/>
            <a:t>Scaling</a:t>
          </a:r>
        </a:p>
        <a:p>
          <a:pPr marL="57150" lvl="1" indent="-57150" algn="l" defTabSz="400050">
            <a:lnSpc>
              <a:spcPct val="90000"/>
            </a:lnSpc>
            <a:spcBef>
              <a:spcPct val="0"/>
            </a:spcBef>
            <a:spcAft>
              <a:spcPct val="15000"/>
            </a:spcAft>
            <a:buChar char="•"/>
          </a:pPr>
          <a:r>
            <a:rPr lang="en-GB" sz="900" kern="1200" dirty="0"/>
            <a:t>Generative diffusion</a:t>
          </a:r>
        </a:p>
        <a:p>
          <a:pPr marL="57150" lvl="1" indent="-57150" algn="l" defTabSz="400050">
            <a:lnSpc>
              <a:spcPct val="90000"/>
            </a:lnSpc>
            <a:spcBef>
              <a:spcPct val="0"/>
            </a:spcBef>
            <a:spcAft>
              <a:spcPct val="15000"/>
            </a:spcAft>
            <a:buChar char="•"/>
          </a:pPr>
          <a:r>
            <a:rPr lang="en-GB" sz="900" kern="1200" dirty="0"/>
            <a:t>Inspiration</a:t>
          </a:r>
        </a:p>
        <a:p>
          <a:pPr marL="57150" lvl="1" indent="-57150" algn="l" defTabSz="400050">
            <a:lnSpc>
              <a:spcPct val="90000"/>
            </a:lnSpc>
            <a:spcBef>
              <a:spcPct val="0"/>
            </a:spcBef>
            <a:spcAft>
              <a:spcPct val="15000"/>
            </a:spcAft>
            <a:buChar char="•"/>
          </a:pPr>
          <a:r>
            <a:rPr lang="en-GB" sz="900" kern="1200" dirty="0"/>
            <a:t>Diffusing demand</a:t>
          </a:r>
        </a:p>
        <a:p>
          <a:pPr marL="57150" lvl="1" indent="-57150" algn="l" defTabSz="400050">
            <a:lnSpc>
              <a:spcPct val="90000"/>
            </a:lnSpc>
            <a:spcBef>
              <a:spcPct val="0"/>
            </a:spcBef>
            <a:spcAft>
              <a:spcPct val="15000"/>
            </a:spcAft>
            <a:buChar char="•"/>
          </a:pPr>
          <a:r>
            <a:rPr lang="en-GB" sz="900" kern="1200" dirty="0"/>
            <a:t>Scaling and diffusion in the public sector</a:t>
          </a:r>
        </a:p>
        <a:p>
          <a:pPr marL="57150" lvl="1" indent="-57150" algn="l" defTabSz="400050">
            <a:lnSpc>
              <a:spcPct val="90000"/>
            </a:lnSpc>
            <a:spcBef>
              <a:spcPct val="0"/>
            </a:spcBef>
            <a:spcAft>
              <a:spcPct val="15000"/>
            </a:spcAft>
            <a:buChar char="•"/>
          </a:pPr>
          <a:r>
            <a:rPr lang="en-GB" sz="900" kern="1200" dirty="0"/>
            <a:t>Commissioning and procurement</a:t>
          </a:r>
        </a:p>
        <a:p>
          <a:pPr marL="57150" lvl="1" indent="-57150" algn="l" defTabSz="400050">
            <a:lnSpc>
              <a:spcPct val="90000"/>
            </a:lnSpc>
            <a:spcBef>
              <a:spcPct val="0"/>
            </a:spcBef>
            <a:spcAft>
              <a:spcPct val="15000"/>
            </a:spcAft>
            <a:buChar char="•"/>
          </a:pPr>
          <a:r>
            <a:rPr lang="en-GB" sz="900" kern="1200" dirty="0"/>
            <a:t>Suppliers of innovation</a:t>
          </a:r>
        </a:p>
        <a:p>
          <a:pPr marL="57150" lvl="1" indent="-57150" algn="l" defTabSz="400050">
            <a:lnSpc>
              <a:spcPct val="90000"/>
            </a:lnSpc>
            <a:spcBef>
              <a:spcPct val="0"/>
            </a:spcBef>
            <a:spcAft>
              <a:spcPct val="15000"/>
            </a:spcAft>
            <a:buChar char="•"/>
          </a:pPr>
          <a:r>
            <a:rPr lang="en-GB" sz="900" kern="1200" dirty="0"/>
            <a:t>Transmitters</a:t>
          </a:r>
        </a:p>
        <a:p>
          <a:pPr marL="57150" lvl="1" indent="-57150" algn="l" defTabSz="400050">
            <a:lnSpc>
              <a:spcPct val="90000"/>
            </a:lnSpc>
            <a:spcBef>
              <a:spcPct val="0"/>
            </a:spcBef>
            <a:spcAft>
              <a:spcPct val="15000"/>
            </a:spcAft>
            <a:buChar char="•"/>
          </a:pPr>
          <a:r>
            <a:rPr lang="en-GB" sz="900" kern="1200" dirty="0"/>
            <a:t>Organisation and scale</a:t>
          </a:r>
        </a:p>
        <a:p>
          <a:pPr marL="57150" lvl="1" indent="-57150" algn="l" defTabSz="400050">
            <a:lnSpc>
              <a:spcPct val="90000"/>
            </a:lnSpc>
            <a:spcBef>
              <a:spcPct val="0"/>
            </a:spcBef>
            <a:spcAft>
              <a:spcPct val="15000"/>
            </a:spcAft>
            <a:buChar char="•"/>
          </a:pPr>
          <a:endParaRPr lang="en-GB" sz="900" kern="1200" dirty="0"/>
        </a:p>
      </dsp:txBody>
      <dsp:txXfrm>
        <a:off x="6575923" y="1766315"/>
        <a:ext cx="1396038" cy="2103347"/>
      </dsp:txXfrm>
    </dsp:sp>
    <dsp:sp modelId="{3829196F-1D9D-F44D-BCA7-FDF2259689FD}">
      <dsp:nvSpPr>
        <dsp:cNvPr id="0" name=""/>
        <dsp:cNvSpPr/>
      </dsp:nvSpPr>
      <dsp:spPr>
        <a:xfrm>
          <a:off x="8124837" y="1690793"/>
          <a:ext cx="1547082" cy="2254391"/>
        </a:xfrm>
        <a:prstGeom prst="roundRect">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b="1" kern="1200" dirty="0"/>
            <a:t>Systemic Change</a:t>
          </a:r>
        </a:p>
      </dsp:txBody>
      <dsp:txXfrm>
        <a:off x="8200359" y="1766315"/>
        <a:ext cx="1396038" cy="210334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47DA8D-7BB0-3147-B29C-08EF9A8C88EF}">
      <dsp:nvSpPr>
        <dsp:cNvPr id="0" name=""/>
        <dsp:cNvSpPr/>
      </dsp:nvSpPr>
      <dsp:spPr>
        <a:xfrm>
          <a:off x="685" y="1264083"/>
          <a:ext cx="2245446" cy="2245446"/>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US" sz="1000" kern="1200"/>
            <a:t>For those that do pass through a period of successful prototyping and testing, launching a service or product on a sustainable basis involves the development of an economic model that will secure its financial future.</a:t>
          </a:r>
        </a:p>
      </dsp:txBody>
      <dsp:txXfrm>
        <a:off x="329523" y="1592921"/>
        <a:ext cx="1587770" cy="1587770"/>
      </dsp:txXfrm>
    </dsp:sp>
    <dsp:sp modelId="{F280A3EC-4163-424B-8FDC-8ED2AA14EF5C}">
      <dsp:nvSpPr>
        <dsp:cNvPr id="0" name=""/>
        <dsp:cNvSpPr/>
      </dsp:nvSpPr>
      <dsp:spPr>
        <a:xfrm rot="5400000">
          <a:off x="2431381" y="2089284"/>
          <a:ext cx="785906" cy="595043"/>
        </a:xfrm>
        <a:prstGeom prst="triangle">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4C6073D-3D86-2A4B-B30A-0BB256044CBE}">
      <dsp:nvSpPr>
        <dsp:cNvPr id="0" name=""/>
        <dsp:cNvSpPr/>
      </dsp:nvSpPr>
      <dsp:spPr>
        <a:xfrm>
          <a:off x="3368855" y="1264083"/>
          <a:ext cx="2245446" cy="2245446"/>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US" sz="1000" kern="1200"/>
            <a:t>In the public sector, making an idea sustainable requires integrating the innovation into budgetary processes.</a:t>
          </a:r>
        </a:p>
      </dsp:txBody>
      <dsp:txXfrm>
        <a:off x="3697693" y="1592921"/>
        <a:ext cx="1587770" cy="158777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C18D2D-489E-774D-BB61-0EA08C66E5FC}">
      <dsp:nvSpPr>
        <dsp:cNvPr id="0" name=""/>
        <dsp:cNvSpPr/>
      </dsp:nvSpPr>
      <dsp:spPr>
        <a:xfrm>
          <a:off x="725593" y="0"/>
          <a:ext cx="8223390" cy="5635977"/>
        </a:xfrm>
        <a:prstGeom prst="rightArrow">
          <a:avLst/>
        </a:prstGeom>
        <a:solidFill>
          <a:schemeClr val="accent1">
            <a:tint val="40000"/>
            <a:hueOff val="0"/>
            <a:satOff val="0"/>
            <a:lumOff val="0"/>
            <a:alphaOff val="0"/>
          </a:schemeClr>
        </a:solidFill>
        <a:ln>
          <a:noFill/>
        </a:ln>
        <a:effectLst>
          <a:outerShdw blurRad="38100" dist="25400" dir="5400000" rotWithShape="0">
            <a:srgbClr val="000000">
              <a:alpha val="45000"/>
            </a:srgbClr>
          </a:outerShdw>
        </a:effectLst>
      </dsp:spPr>
      <dsp:style>
        <a:lnRef idx="0">
          <a:scrgbClr r="0" g="0" b="0"/>
        </a:lnRef>
        <a:fillRef idx="1">
          <a:scrgbClr r="0" g="0" b="0"/>
        </a:fillRef>
        <a:effectRef idx="2">
          <a:scrgbClr r="0" g="0" b="0"/>
        </a:effectRef>
        <a:fontRef idx="minor"/>
      </dsp:style>
    </dsp:sp>
    <dsp:sp modelId="{C247AF06-E100-AC47-86C1-979EF4C33086}">
      <dsp:nvSpPr>
        <dsp:cNvPr id="0" name=""/>
        <dsp:cNvSpPr/>
      </dsp:nvSpPr>
      <dsp:spPr>
        <a:xfrm>
          <a:off x="2657" y="1690793"/>
          <a:ext cx="1547082" cy="2254391"/>
        </a:xfrm>
        <a:prstGeom prst="roundRect">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b="1" kern="1200" dirty="0"/>
            <a:t>Prompts, Inspirations and Diagnos</a:t>
          </a:r>
          <a:r>
            <a:rPr lang="en-GB" sz="1100" kern="1200" dirty="0"/>
            <a:t>es</a:t>
          </a:r>
        </a:p>
        <a:p>
          <a:pPr marL="57150" lvl="1" indent="-57150" algn="l" defTabSz="400050">
            <a:lnSpc>
              <a:spcPct val="90000"/>
            </a:lnSpc>
            <a:spcBef>
              <a:spcPct val="0"/>
            </a:spcBef>
            <a:spcAft>
              <a:spcPct val="15000"/>
            </a:spcAft>
            <a:buChar char="•"/>
          </a:pPr>
          <a:r>
            <a:rPr lang="en-GB" sz="900" kern="1200" dirty="0"/>
            <a:t>Framing the question</a:t>
          </a:r>
        </a:p>
        <a:p>
          <a:pPr marL="57150" lvl="1" indent="-57150" algn="l" defTabSz="400050">
            <a:lnSpc>
              <a:spcPct val="90000"/>
            </a:lnSpc>
            <a:spcBef>
              <a:spcPct val="0"/>
            </a:spcBef>
            <a:spcAft>
              <a:spcPct val="15000"/>
            </a:spcAft>
            <a:buChar char="•"/>
          </a:pPr>
          <a:r>
            <a:rPr lang="en-GB" sz="900" kern="1200" dirty="0"/>
            <a:t>Recognising the problem</a:t>
          </a:r>
        </a:p>
        <a:p>
          <a:pPr marL="57150" lvl="1" indent="-57150" algn="l" defTabSz="400050">
            <a:lnSpc>
              <a:spcPct val="90000"/>
            </a:lnSpc>
            <a:spcBef>
              <a:spcPct val="0"/>
            </a:spcBef>
            <a:spcAft>
              <a:spcPct val="15000"/>
            </a:spcAft>
            <a:buChar char="•"/>
          </a:pPr>
          <a:r>
            <a:rPr lang="en-GB" sz="900" kern="1200" dirty="0"/>
            <a:t>From symptom to cause</a:t>
          </a:r>
        </a:p>
      </dsp:txBody>
      <dsp:txXfrm>
        <a:off x="78179" y="1766315"/>
        <a:ext cx="1396038" cy="2103347"/>
      </dsp:txXfrm>
    </dsp:sp>
    <dsp:sp modelId="{6B1115B4-847F-7340-B36C-45D1BD42E607}">
      <dsp:nvSpPr>
        <dsp:cNvPr id="0" name=""/>
        <dsp:cNvSpPr/>
      </dsp:nvSpPr>
      <dsp:spPr>
        <a:xfrm>
          <a:off x="1627093" y="1690793"/>
          <a:ext cx="1547082" cy="2254391"/>
        </a:xfrm>
        <a:prstGeom prst="roundRect">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b="1" kern="1200" dirty="0"/>
            <a:t>Proposals and Ideas</a:t>
          </a:r>
        </a:p>
        <a:p>
          <a:pPr marL="57150" lvl="1" indent="-57150" algn="l" defTabSz="400050">
            <a:lnSpc>
              <a:spcPct val="90000"/>
            </a:lnSpc>
            <a:spcBef>
              <a:spcPct val="0"/>
            </a:spcBef>
            <a:spcAft>
              <a:spcPct val="15000"/>
            </a:spcAft>
            <a:buChar char="•"/>
          </a:pPr>
          <a:r>
            <a:rPr lang="en-GB" sz="900" kern="1200" dirty="0"/>
            <a:t>Finding the right answer</a:t>
          </a:r>
        </a:p>
        <a:p>
          <a:pPr marL="57150" lvl="1" indent="-57150" algn="l" defTabSz="400050">
            <a:lnSpc>
              <a:spcPct val="90000"/>
            </a:lnSpc>
            <a:spcBef>
              <a:spcPct val="0"/>
            </a:spcBef>
            <a:spcAft>
              <a:spcPct val="15000"/>
            </a:spcAft>
            <a:buChar char="•"/>
          </a:pPr>
          <a:r>
            <a:rPr lang="en-GB" sz="900" kern="1200" dirty="0"/>
            <a:t>Imagining the solution</a:t>
          </a:r>
        </a:p>
        <a:p>
          <a:pPr marL="57150" lvl="1" indent="-57150" algn="l" defTabSz="400050">
            <a:lnSpc>
              <a:spcPct val="90000"/>
            </a:lnSpc>
            <a:spcBef>
              <a:spcPct val="0"/>
            </a:spcBef>
            <a:spcAft>
              <a:spcPct val="15000"/>
            </a:spcAft>
            <a:buChar char="•"/>
          </a:pPr>
          <a:r>
            <a:rPr lang="en-GB" sz="900" kern="1200" dirty="0"/>
            <a:t>Thinking differently</a:t>
          </a:r>
        </a:p>
        <a:p>
          <a:pPr marL="57150" lvl="1" indent="-57150" algn="l" defTabSz="400050">
            <a:lnSpc>
              <a:spcPct val="90000"/>
            </a:lnSpc>
            <a:spcBef>
              <a:spcPct val="0"/>
            </a:spcBef>
            <a:spcAft>
              <a:spcPct val="15000"/>
            </a:spcAft>
            <a:buChar char="•"/>
          </a:pPr>
          <a:r>
            <a:rPr lang="en-GB" sz="900" kern="1200" dirty="0"/>
            <a:t>Open innovation</a:t>
          </a:r>
        </a:p>
        <a:p>
          <a:pPr marL="57150" lvl="1" indent="-57150" algn="l" defTabSz="400050">
            <a:lnSpc>
              <a:spcPct val="90000"/>
            </a:lnSpc>
            <a:spcBef>
              <a:spcPct val="0"/>
            </a:spcBef>
            <a:spcAft>
              <a:spcPct val="15000"/>
            </a:spcAft>
            <a:buChar char="•"/>
          </a:pPr>
          <a:r>
            <a:rPr lang="en-GB" sz="900" kern="1200" dirty="0"/>
            <a:t>Participation</a:t>
          </a:r>
        </a:p>
        <a:p>
          <a:pPr marL="57150" lvl="1" indent="-57150" algn="l" defTabSz="400050">
            <a:lnSpc>
              <a:spcPct val="90000"/>
            </a:lnSpc>
            <a:spcBef>
              <a:spcPct val="0"/>
            </a:spcBef>
            <a:spcAft>
              <a:spcPct val="15000"/>
            </a:spcAft>
            <a:buChar char="•"/>
          </a:pPr>
          <a:r>
            <a:rPr lang="en-GB" sz="900" kern="1200" dirty="0"/>
            <a:t>Facilitating participation </a:t>
          </a:r>
        </a:p>
        <a:p>
          <a:pPr marL="57150" lvl="1" indent="-57150" algn="l" defTabSz="400050">
            <a:lnSpc>
              <a:spcPct val="90000"/>
            </a:lnSpc>
            <a:spcBef>
              <a:spcPct val="0"/>
            </a:spcBef>
            <a:spcAft>
              <a:spcPct val="15000"/>
            </a:spcAft>
            <a:buChar char="•"/>
          </a:pPr>
          <a:r>
            <a:rPr lang="en-GB" sz="900" kern="1200" dirty="0"/>
            <a:t>Institutions</a:t>
          </a:r>
        </a:p>
      </dsp:txBody>
      <dsp:txXfrm>
        <a:off x="1702615" y="1766315"/>
        <a:ext cx="1396038" cy="2103347"/>
      </dsp:txXfrm>
    </dsp:sp>
    <dsp:sp modelId="{662BB058-B9F4-7942-9626-9BC37C5B8BC4}">
      <dsp:nvSpPr>
        <dsp:cNvPr id="0" name=""/>
        <dsp:cNvSpPr/>
      </dsp:nvSpPr>
      <dsp:spPr>
        <a:xfrm>
          <a:off x="3251529" y="1690793"/>
          <a:ext cx="1547082" cy="2254391"/>
        </a:xfrm>
        <a:prstGeom prst="roundRect">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b="1" kern="1200" dirty="0"/>
            <a:t>Prototyping and Pilots</a:t>
          </a:r>
        </a:p>
        <a:p>
          <a:pPr marL="57150" lvl="1" indent="-57150" algn="l" defTabSz="400050">
            <a:lnSpc>
              <a:spcPct val="90000"/>
            </a:lnSpc>
            <a:spcBef>
              <a:spcPct val="0"/>
            </a:spcBef>
            <a:spcAft>
              <a:spcPct val="15000"/>
            </a:spcAft>
            <a:buChar char="•"/>
          </a:pPr>
          <a:r>
            <a:rPr lang="en-GB" sz="900" kern="1200" dirty="0"/>
            <a:t>Prototypes, pilots &amp; trials</a:t>
          </a:r>
        </a:p>
        <a:p>
          <a:pPr marL="57150" lvl="1" indent="-57150" algn="l" defTabSz="400050">
            <a:lnSpc>
              <a:spcPct val="90000"/>
            </a:lnSpc>
            <a:spcBef>
              <a:spcPct val="0"/>
            </a:spcBef>
            <a:spcAft>
              <a:spcPct val="15000"/>
            </a:spcAft>
            <a:buChar char="•"/>
          </a:pPr>
          <a:r>
            <a:rPr lang="en-GB" sz="900" kern="1200" dirty="0"/>
            <a:t>Finance for emerging ideas</a:t>
          </a:r>
        </a:p>
      </dsp:txBody>
      <dsp:txXfrm>
        <a:off x="3327051" y="1766315"/>
        <a:ext cx="1396038" cy="2103347"/>
      </dsp:txXfrm>
    </dsp:sp>
    <dsp:sp modelId="{B7C221E4-B185-6C4E-AA8D-14795E6CDB0F}">
      <dsp:nvSpPr>
        <dsp:cNvPr id="0" name=""/>
        <dsp:cNvSpPr/>
      </dsp:nvSpPr>
      <dsp:spPr>
        <a:xfrm>
          <a:off x="4875965" y="1690793"/>
          <a:ext cx="1547082" cy="2254391"/>
        </a:xfrm>
        <a:prstGeom prst="roundRect">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b="1" kern="1200" dirty="0"/>
            <a:t>Sustaining</a:t>
          </a:r>
        </a:p>
        <a:p>
          <a:pPr marL="57150" lvl="1" indent="-57150" algn="l" defTabSz="400050">
            <a:lnSpc>
              <a:spcPct val="90000"/>
            </a:lnSpc>
            <a:spcBef>
              <a:spcPct val="0"/>
            </a:spcBef>
            <a:spcAft>
              <a:spcPct val="15000"/>
            </a:spcAft>
            <a:buChar char="•"/>
          </a:pPr>
          <a:r>
            <a:rPr lang="en-GB" sz="900" kern="1200" dirty="0"/>
            <a:t>Creating a business</a:t>
          </a:r>
        </a:p>
        <a:p>
          <a:pPr marL="57150" lvl="1" indent="-57150" algn="l" defTabSz="400050">
            <a:lnSpc>
              <a:spcPct val="90000"/>
            </a:lnSpc>
            <a:spcBef>
              <a:spcPct val="0"/>
            </a:spcBef>
            <a:spcAft>
              <a:spcPct val="15000"/>
            </a:spcAft>
            <a:buChar char="•"/>
          </a:pPr>
          <a:r>
            <a:rPr lang="en-GB" sz="900" kern="1200" dirty="0"/>
            <a:t>Ownership and organisational form</a:t>
          </a:r>
        </a:p>
        <a:p>
          <a:pPr marL="57150" lvl="1" indent="-57150" algn="l" defTabSz="400050">
            <a:lnSpc>
              <a:spcPct val="90000"/>
            </a:lnSpc>
            <a:spcBef>
              <a:spcPct val="0"/>
            </a:spcBef>
            <a:spcAft>
              <a:spcPct val="15000"/>
            </a:spcAft>
            <a:buChar char="•"/>
          </a:pPr>
          <a:r>
            <a:rPr lang="en-GB" sz="900" kern="1200" dirty="0"/>
            <a:t>Governance</a:t>
          </a:r>
        </a:p>
        <a:p>
          <a:pPr marL="57150" lvl="1" indent="-57150" algn="l" defTabSz="400050">
            <a:lnSpc>
              <a:spcPct val="90000"/>
            </a:lnSpc>
            <a:spcBef>
              <a:spcPct val="0"/>
            </a:spcBef>
            <a:spcAft>
              <a:spcPct val="15000"/>
            </a:spcAft>
            <a:buChar char="•"/>
          </a:pPr>
          <a:r>
            <a:rPr lang="en-GB" sz="900" kern="1200" dirty="0"/>
            <a:t>Organisational models</a:t>
          </a:r>
        </a:p>
        <a:p>
          <a:pPr marL="57150" lvl="1" indent="-57150" algn="l" defTabSz="400050">
            <a:lnSpc>
              <a:spcPct val="90000"/>
            </a:lnSpc>
            <a:spcBef>
              <a:spcPct val="0"/>
            </a:spcBef>
            <a:spcAft>
              <a:spcPct val="15000"/>
            </a:spcAft>
            <a:buChar char="•"/>
          </a:pPr>
          <a:r>
            <a:rPr lang="en-GB" sz="900" kern="1200" dirty="0"/>
            <a:t>Operations</a:t>
          </a:r>
        </a:p>
        <a:p>
          <a:pPr marL="57150" lvl="1" indent="-57150" algn="l" defTabSz="400050">
            <a:lnSpc>
              <a:spcPct val="90000"/>
            </a:lnSpc>
            <a:spcBef>
              <a:spcPct val="0"/>
            </a:spcBef>
            <a:spcAft>
              <a:spcPct val="15000"/>
            </a:spcAft>
            <a:buChar char="•"/>
          </a:pPr>
          <a:r>
            <a:rPr lang="en-GB" sz="900" kern="1200" dirty="0"/>
            <a:t>Venture finance</a:t>
          </a:r>
        </a:p>
        <a:p>
          <a:pPr marL="57150" lvl="1" indent="-57150" algn="l" defTabSz="400050">
            <a:lnSpc>
              <a:spcPct val="90000"/>
            </a:lnSpc>
            <a:spcBef>
              <a:spcPct val="0"/>
            </a:spcBef>
            <a:spcAft>
              <a:spcPct val="15000"/>
            </a:spcAft>
            <a:buChar char="•"/>
          </a:pPr>
          <a:r>
            <a:rPr lang="en-GB" sz="900" kern="1200" dirty="0"/>
            <a:t>Public sector</a:t>
          </a:r>
        </a:p>
      </dsp:txBody>
      <dsp:txXfrm>
        <a:off x="4951487" y="1766315"/>
        <a:ext cx="1396038" cy="2103347"/>
      </dsp:txXfrm>
    </dsp:sp>
    <dsp:sp modelId="{9ECAD045-8FA8-5948-A320-42862FC4DEB8}">
      <dsp:nvSpPr>
        <dsp:cNvPr id="0" name=""/>
        <dsp:cNvSpPr/>
      </dsp:nvSpPr>
      <dsp:spPr>
        <a:xfrm>
          <a:off x="6500401" y="1690793"/>
          <a:ext cx="1547082" cy="2254391"/>
        </a:xfrm>
        <a:prstGeom prst="roundRect">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b="1" kern="1200" dirty="0"/>
            <a:t>Scaling</a:t>
          </a:r>
        </a:p>
        <a:p>
          <a:pPr marL="57150" lvl="1" indent="-57150" algn="l" defTabSz="400050">
            <a:lnSpc>
              <a:spcPct val="90000"/>
            </a:lnSpc>
            <a:spcBef>
              <a:spcPct val="0"/>
            </a:spcBef>
            <a:spcAft>
              <a:spcPct val="15000"/>
            </a:spcAft>
            <a:buChar char="•"/>
          </a:pPr>
          <a:r>
            <a:rPr lang="en-GB" sz="900" kern="1200" dirty="0"/>
            <a:t>Generative diffusion</a:t>
          </a:r>
        </a:p>
        <a:p>
          <a:pPr marL="57150" lvl="1" indent="-57150" algn="l" defTabSz="400050">
            <a:lnSpc>
              <a:spcPct val="90000"/>
            </a:lnSpc>
            <a:spcBef>
              <a:spcPct val="0"/>
            </a:spcBef>
            <a:spcAft>
              <a:spcPct val="15000"/>
            </a:spcAft>
            <a:buChar char="•"/>
          </a:pPr>
          <a:r>
            <a:rPr lang="en-GB" sz="900" kern="1200" dirty="0"/>
            <a:t>Inspiration</a:t>
          </a:r>
        </a:p>
        <a:p>
          <a:pPr marL="57150" lvl="1" indent="-57150" algn="l" defTabSz="400050">
            <a:lnSpc>
              <a:spcPct val="90000"/>
            </a:lnSpc>
            <a:spcBef>
              <a:spcPct val="0"/>
            </a:spcBef>
            <a:spcAft>
              <a:spcPct val="15000"/>
            </a:spcAft>
            <a:buChar char="•"/>
          </a:pPr>
          <a:r>
            <a:rPr lang="en-GB" sz="900" kern="1200" dirty="0"/>
            <a:t>Diffusing demand</a:t>
          </a:r>
        </a:p>
        <a:p>
          <a:pPr marL="57150" lvl="1" indent="-57150" algn="l" defTabSz="400050">
            <a:lnSpc>
              <a:spcPct val="90000"/>
            </a:lnSpc>
            <a:spcBef>
              <a:spcPct val="0"/>
            </a:spcBef>
            <a:spcAft>
              <a:spcPct val="15000"/>
            </a:spcAft>
            <a:buChar char="•"/>
          </a:pPr>
          <a:r>
            <a:rPr lang="en-GB" sz="900" kern="1200" dirty="0"/>
            <a:t>Scaling and diffusion in the public sector</a:t>
          </a:r>
        </a:p>
        <a:p>
          <a:pPr marL="57150" lvl="1" indent="-57150" algn="l" defTabSz="400050">
            <a:lnSpc>
              <a:spcPct val="90000"/>
            </a:lnSpc>
            <a:spcBef>
              <a:spcPct val="0"/>
            </a:spcBef>
            <a:spcAft>
              <a:spcPct val="15000"/>
            </a:spcAft>
            <a:buChar char="•"/>
          </a:pPr>
          <a:r>
            <a:rPr lang="en-GB" sz="900" kern="1200" dirty="0"/>
            <a:t>Commissioning and procurement</a:t>
          </a:r>
        </a:p>
        <a:p>
          <a:pPr marL="57150" lvl="1" indent="-57150" algn="l" defTabSz="400050">
            <a:lnSpc>
              <a:spcPct val="90000"/>
            </a:lnSpc>
            <a:spcBef>
              <a:spcPct val="0"/>
            </a:spcBef>
            <a:spcAft>
              <a:spcPct val="15000"/>
            </a:spcAft>
            <a:buChar char="•"/>
          </a:pPr>
          <a:r>
            <a:rPr lang="en-GB" sz="900" kern="1200" dirty="0"/>
            <a:t>Suppliers of innovation</a:t>
          </a:r>
        </a:p>
        <a:p>
          <a:pPr marL="57150" lvl="1" indent="-57150" algn="l" defTabSz="400050">
            <a:lnSpc>
              <a:spcPct val="90000"/>
            </a:lnSpc>
            <a:spcBef>
              <a:spcPct val="0"/>
            </a:spcBef>
            <a:spcAft>
              <a:spcPct val="15000"/>
            </a:spcAft>
            <a:buChar char="•"/>
          </a:pPr>
          <a:r>
            <a:rPr lang="en-GB" sz="900" kern="1200" dirty="0"/>
            <a:t>Transmitters</a:t>
          </a:r>
        </a:p>
        <a:p>
          <a:pPr marL="57150" lvl="1" indent="-57150" algn="l" defTabSz="400050">
            <a:lnSpc>
              <a:spcPct val="90000"/>
            </a:lnSpc>
            <a:spcBef>
              <a:spcPct val="0"/>
            </a:spcBef>
            <a:spcAft>
              <a:spcPct val="15000"/>
            </a:spcAft>
            <a:buChar char="•"/>
          </a:pPr>
          <a:r>
            <a:rPr lang="en-GB" sz="900" kern="1200" dirty="0"/>
            <a:t>Organisation and scale</a:t>
          </a:r>
        </a:p>
        <a:p>
          <a:pPr marL="57150" lvl="1" indent="-57150" algn="l" defTabSz="400050">
            <a:lnSpc>
              <a:spcPct val="90000"/>
            </a:lnSpc>
            <a:spcBef>
              <a:spcPct val="0"/>
            </a:spcBef>
            <a:spcAft>
              <a:spcPct val="15000"/>
            </a:spcAft>
            <a:buChar char="•"/>
          </a:pPr>
          <a:endParaRPr lang="en-GB" sz="900" kern="1200" dirty="0"/>
        </a:p>
      </dsp:txBody>
      <dsp:txXfrm>
        <a:off x="6575923" y="1766315"/>
        <a:ext cx="1396038" cy="2103347"/>
      </dsp:txXfrm>
    </dsp:sp>
    <dsp:sp modelId="{3829196F-1D9D-F44D-BCA7-FDF2259689FD}">
      <dsp:nvSpPr>
        <dsp:cNvPr id="0" name=""/>
        <dsp:cNvSpPr/>
      </dsp:nvSpPr>
      <dsp:spPr>
        <a:xfrm>
          <a:off x="8124837" y="1690793"/>
          <a:ext cx="1547082" cy="2254391"/>
        </a:xfrm>
        <a:prstGeom prst="roundRect">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b="1" kern="1200" dirty="0"/>
            <a:t>Systemic Change</a:t>
          </a:r>
        </a:p>
      </dsp:txBody>
      <dsp:txXfrm>
        <a:off x="8200359" y="1766315"/>
        <a:ext cx="1396038" cy="2103347"/>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4AB704-2665-0C4F-9967-0B60E1B105F9}" type="datetimeFigureOut">
              <a:rPr lang="en-US" smtClean="0"/>
              <a:t>11/25/22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329C06-2345-BB41-BC24-BFEFCCFC2B49}" type="slidenum">
              <a:rPr lang="en-US" smtClean="0"/>
              <a:t>‹#›</a:t>
            </a:fld>
            <a:endParaRPr lang="en-US"/>
          </a:p>
        </p:txBody>
      </p:sp>
    </p:spTree>
    <p:extLst>
      <p:ext uri="{BB962C8B-B14F-4D97-AF65-F5344CB8AC3E}">
        <p14:creationId xmlns:p14="http://schemas.microsoft.com/office/powerpoint/2010/main" val="34288110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638917-498B-724E-9739-1C9943459240}" type="slidenum">
              <a:rPr lang="en-US" smtClean="0"/>
              <a:t>4</a:t>
            </a:fld>
            <a:endParaRPr lang="en-US"/>
          </a:p>
        </p:txBody>
      </p:sp>
    </p:spTree>
    <p:extLst>
      <p:ext uri="{BB962C8B-B14F-4D97-AF65-F5344CB8AC3E}">
        <p14:creationId xmlns:p14="http://schemas.microsoft.com/office/powerpoint/2010/main" val="34971885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638917-498B-724E-9739-1C9943459240}" type="slidenum">
              <a:rPr lang="en-US" smtClean="0"/>
              <a:t>21</a:t>
            </a:fld>
            <a:endParaRPr lang="en-US"/>
          </a:p>
        </p:txBody>
      </p:sp>
    </p:spTree>
    <p:extLst>
      <p:ext uri="{BB962C8B-B14F-4D97-AF65-F5344CB8AC3E}">
        <p14:creationId xmlns:p14="http://schemas.microsoft.com/office/powerpoint/2010/main" val="548993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GB"/>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FE99AF1B-F785-B24C-B945-3D6D800D80AE}" type="datetimeFigureOut">
              <a:rPr lang="en-US" smtClean="0"/>
              <a:t>11/25/22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DEEE4-28E5-0E47-BE5A-067FCAF6D8E7}" type="slidenum">
              <a:rPr lang="en-US" smtClean="0"/>
              <a:t>‹#›</a:t>
            </a:fld>
            <a:endParaRPr lang="en-US"/>
          </a:p>
        </p:txBody>
      </p:sp>
    </p:spTree>
    <p:extLst>
      <p:ext uri="{BB962C8B-B14F-4D97-AF65-F5344CB8AC3E}">
        <p14:creationId xmlns:p14="http://schemas.microsoft.com/office/powerpoint/2010/main" val="41890688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3"/>
          <p:cNvSpPr>
            <a:spLocks noGrp="1"/>
          </p:cNvSpPr>
          <p:nvPr>
            <p:ph type="dt" sz="half" idx="10"/>
          </p:nvPr>
        </p:nvSpPr>
        <p:spPr/>
        <p:txBody>
          <a:bodyPr/>
          <a:lstStyle/>
          <a:p>
            <a:fld id="{FE99AF1B-F785-B24C-B945-3D6D800D80AE}" type="datetimeFigureOut">
              <a:rPr lang="en-US" smtClean="0"/>
              <a:t>11/25/22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DEEE4-28E5-0E47-BE5A-067FCAF6D8E7}" type="slidenum">
              <a:rPr lang="en-US" smtClean="0"/>
              <a:t>‹#›</a:t>
            </a:fld>
            <a:endParaRPr lang="en-US"/>
          </a:p>
        </p:txBody>
      </p:sp>
    </p:spTree>
    <p:extLst>
      <p:ext uri="{BB962C8B-B14F-4D97-AF65-F5344CB8AC3E}">
        <p14:creationId xmlns:p14="http://schemas.microsoft.com/office/powerpoint/2010/main" val="41901282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E99AF1B-F785-B24C-B945-3D6D800D80AE}" type="datetimeFigureOut">
              <a:rPr lang="en-US" smtClean="0"/>
              <a:t>11/25/22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DEEE4-28E5-0E47-BE5A-067FCAF6D8E7}" type="slidenum">
              <a:rPr lang="en-US" smtClean="0"/>
              <a:t>‹#›</a:t>
            </a:fld>
            <a:endParaRPr lang="en-US"/>
          </a:p>
        </p:txBody>
      </p:sp>
    </p:spTree>
    <p:extLst>
      <p:ext uri="{BB962C8B-B14F-4D97-AF65-F5344CB8AC3E}">
        <p14:creationId xmlns:p14="http://schemas.microsoft.com/office/powerpoint/2010/main" val="2474690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FE99AF1B-F785-B24C-B945-3D6D800D80AE}" type="datetimeFigureOut">
              <a:rPr lang="en-US" smtClean="0"/>
              <a:t>11/25/22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CDEEE4-28E5-0E47-BE5A-067FCAF6D8E7}" type="slidenum">
              <a:rPr lang="en-US" smtClean="0"/>
              <a:t>‹#›</a:t>
            </a:fld>
            <a:endParaRPr lang="en-US"/>
          </a:p>
        </p:txBody>
      </p:sp>
    </p:spTree>
    <p:extLst>
      <p:ext uri="{BB962C8B-B14F-4D97-AF65-F5344CB8AC3E}">
        <p14:creationId xmlns:p14="http://schemas.microsoft.com/office/powerpoint/2010/main" val="34026935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FE99AF1B-F785-B24C-B945-3D6D800D80AE}" type="datetimeFigureOut">
              <a:rPr lang="en-US" smtClean="0"/>
              <a:t>11/25/22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5CDEEE4-28E5-0E47-BE5A-067FCAF6D8E7}" type="slidenum">
              <a:rPr lang="en-US" smtClean="0"/>
              <a:t>‹#›</a:t>
            </a:fld>
            <a:endParaRPr lang="en-US"/>
          </a:p>
        </p:txBody>
      </p:sp>
    </p:spTree>
    <p:extLst>
      <p:ext uri="{BB962C8B-B14F-4D97-AF65-F5344CB8AC3E}">
        <p14:creationId xmlns:p14="http://schemas.microsoft.com/office/powerpoint/2010/main" val="3273854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7" name="Date Placeholder 2"/>
          <p:cNvSpPr>
            <a:spLocks noGrp="1"/>
          </p:cNvSpPr>
          <p:nvPr>
            <p:ph type="dt" sz="half" idx="10"/>
          </p:nvPr>
        </p:nvSpPr>
        <p:spPr/>
        <p:txBody>
          <a:bodyPr/>
          <a:lstStyle/>
          <a:p>
            <a:fld id="{FE99AF1B-F785-B24C-B945-3D6D800D80AE}" type="datetimeFigureOut">
              <a:rPr lang="en-US" smtClean="0"/>
              <a:t>11/25/22</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F5CDEEE4-28E5-0E47-BE5A-067FCAF6D8E7}" type="slidenum">
              <a:rPr lang="en-US" smtClean="0"/>
              <a:t>‹#›</a:t>
            </a:fld>
            <a:endParaRPr lang="en-US"/>
          </a:p>
        </p:txBody>
      </p:sp>
    </p:spTree>
    <p:extLst>
      <p:ext uri="{BB962C8B-B14F-4D97-AF65-F5344CB8AC3E}">
        <p14:creationId xmlns:p14="http://schemas.microsoft.com/office/powerpoint/2010/main" val="2582269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FE99AF1B-F785-B24C-B945-3D6D800D80AE}" type="datetimeFigureOut">
              <a:rPr lang="en-US" smtClean="0"/>
              <a:t>11/25/22</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F5CDEEE4-28E5-0E47-BE5A-067FCAF6D8E7}" type="slidenum">
              <a:rPr lang="en-US" smtClean="0"/>
              <a:t>‹#›</a:t>
            </a:fld>
            <a:endParaRPr lang="en-US"/>
          </a:p>
        </p:txBody>
      </p:sp>
    </p:spTree>
    <p:extLst>
      <p:ext uri="{BB962C8B-B14F-4D97-AF65-F5344CB8AC3E}">
        <p14:creationId xmlns:p14="http://schemas.microsoft.com/office/powerpoint/2010/main" val="38043497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7" name="Date Placeholder 4"/>
          <p:cNvSpPr>
            <a:spLocks noGrp="1"/>
          </p:cNvSpPr>
          <p:nvPr>
            <p:ph type="dt" sz="half" idx="10"/>
          </p:nvPr>
        </p:nvSpPr>
        <p:spPr/>
        <p:txBody>
          <a:bodyPr/>
          <a:lstStyle/>
          <a:p>
            <a:fld id="{FE99AF1B-F785-B24C-B945-3D6D800D80AE}" type="datetimeFigureOut">
              <a:rPr lang="en-US" smtClean="0"/>
              <a:t>11/25/22</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F5CDEEE4-28E5-0E47-BE5A-067FCAF6D8E7}" type="slidenum">
              <a:rPr lang="en-US" smtClean="0"/>
              <a:t>‹#›</a:t>
            </a:fld>
            <a:endParaRPr lang="en-US"/>
          </a:p>
        </p:txBody>
      </p:sp>
    </p:spTree>
    <p:extLst>
      <p:ext uri="{BB962C8B-B14F-4D97-AF65-F5344CB8AC3E}">
        <p14:creationId xmlns:p14="http://schemas.microsoft.com/office/powerpoint/2010/main" val="33265984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FE99AF1B-F785-B24C-B945-3D6D800D80AE}" type="datetimeFigureOut">
              <a:rPr lang="en-US" smtClean="0"/>
              <a:t>11/25/22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CDEEE4-28E5-0E47-BE5A-067FCAF6D8E7}" type="slidenum">
              <a:rPr lang="en-US" smtClean="0"/>
              <a:t>‹#›</a:t>
            </a:fld>
            <a:endParaRPr lang="en-US"/>
          </a:p>
        </p:txBody>
      </p:sp>
    </p:spTree>
    <p:extLst>
      <p:ext uri="{BB962C8B-B14F-4D97-AF65-F5344CB8AC3E}">
        <p14:creationId xmlns:p14="http://schemas.microsoft.com/office/powerpoint/2010/main" val="4020616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FE99AF1B-F785-B24C-B945-3D6D800D80AE}" type="datetimeFigureOut">
              <a:rPr lang="en-US" smtClean="0"/>
              <a:t>11/25/22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CDEEE4-28E5-0E47-BE5A-067FCAF6D8E7}" type="slidenum">
              <a:rPr lang="en-US" smtClean="0"/>
              <a:t>‹#›</a:t>
            </a:fld>
            <a:endParaRPr lang="en-US"/>
          </a:p>
        </p:txBody>
      </p:sp>
    </p:spTree>
    <p:extLst>
      <p:ext uri="{BB962C8B-B14F-4D97-AF65-F5344CB8AC3E}">
        <p14:creationId xmlns:p14="http://schemas.microsoft.com/office/powerpoint/2010/main" val="36458782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GB"/>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FE99AF1B-F785-B24C-B945-3D6D800D80AE}" type="datetimeFigureOut">
              <a:rPr lang="en-US" smtClean="0"/>
              <a:t>11/25/22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DEEE4-28E5-0E47-BE5A-067FCAF6D8E7}" type="slidenum">
              <a:rPr lang="en-US" smtClean="0"/>
              <a:t>‹#›</a:t>
            </a:fld>
            <a:endParaRPr lang="en-US"/>
          </a:p>
        </p:txBody>
      </p:sp>
    </p:spTree>
    <p:extLst>
      <p:ext uri="{BB962C8B-B14F-4D97-AF65-F5344CB8AC3E}">
        <p14:creationId xmlns:p14="http://schemas.microsoft.com/office/powerpoint/2010/main" val="14213903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GB"/>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GB"/>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FE99AF1B-F785-B24C-B945-3D6D800D80AE}" type="datetimeFigureOut">
              <a:rPr lang="en-US" smtClean="0"/>
              <a:t>11/25/22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DEEE4-28E5-0E47-BE5A-067FCAF6D8E7}"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6518417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E99AF1B-F785-B24C-B945-3D6D800D80AE}" type="datetimeFigureOut">
              <a:rPr lang="en-US" smtClean="0"/>
              <a:t>11/25/22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DEEE4-28E5-0E47-BE5A-067FCAF6D8E7}" type="slidenum">
              <a:rPr lang="en-US" smtClean="0"/>
              <a:t>‹#›</a:t>
            </a:fld>
            <a:endParaRPr lang="en-US"/>
          </a:p>
        </p:txBody>
      </p:sp>
    </p:spTree>
    <p:extLst>
      <p:ext uri="{BB962C8B-B14F-4D97-AF65-F5344CB8AC3E}">
        <p14:creationId xmlns:p14="http://schemas.microsoft.com/office/powerpoint/2010/main" val="7650870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FE99AF1B-F785-B24C-B945-3D6D800D80AE}" type="datetimeFigureOut">
              <a:rPr lang="en-US" smtClean="0"/>
              <a:t>11/25/22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DEEE4-28E5-0E47-BE5A-067FCAF6D8E7}" type="slidenum">
              <a:rPr lang="en-US" smtClean="0"/>
              <a:t>‹#›</a:t>
            </a:fld>
            <a:endParaRPr lang="en-US"/>
          </a:p>
        </p:txBody>
      </p:sp>
    </p:spTree>
    <p:extLst>
      <p:ext uri="{BB962C8B-B14F-4D97-AF65-F5344CB8AC3E}">
        <p14:creationId xmlns:p14="http://schemas.microsoft.com/office/powerpoint/2010/main" val="18737680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FE99AF1B-F785-B24C-B945-3D6D800D80AE}" type="datetimeFigureOut">
              <a:rPr lang="en-US" smtClean="0"/>
              <a:t>11/25/22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DEEE4-28E5-0E47-BE5A-067FCAF6D8E7}" type="slidenum">
              <a:rPr lang="en-US" smtClean="0"/>
              <a:t>‹#›</a:t>
            </a:fld>
            <a:endParaRPr lang="en-US"/>
          </a:p>
        </p:txBody>
      </p:sp>
    </p:spTree>
    <p:extLst>
      <p:ext uri="{BB962C8B-B14F-4D97-AF65-F5344CB8AC3E}">
        <p14:creationId xmlns:p14="http://schemas.microsoft.com/office/powerpoint/2010/main" val="22245832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E99AF1B-F785-B24C-B945-3D6D800D80AE}" type="datetimeFigureOut">
              <a:rPr lang="en-US" smtClean="0"/>
              <a:t>11/25/22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DEEE4-28E5-0E47-BE5A-067FCAF6D8E7}" type="slidenum">
              <a:rPr lang="en-US" smtClean="0"/>
              <a:t>‹#›</a:t>
            </a:fld>
            <a:endParaRPr lang="en-US"/>
          </a:p>
        </p:txBody>
      </p:sp>
    </p:spTree>
    <p:extLst>
      <p:ext uri="{BB962C8B-B14F-4D97-AF65-F5344CB8AC3E}">
        <p14:creationId xmlns:p14="http://schemas.microsoft.com/office/powerpoint/2010/main" val="21197859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GB"/>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E99AF1B-F785-B24C-B945-3D6D800D80AE}" type="datetimeFigureOut">
              <a:rPr lang="en-US" smtClean="0"/>
              <a:t>11/25/22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DEEE4-28E5-0E47-BE5A-067FCAF6D8E7}" type="slidenum">
              <a:rPr lang="en-US" smtClean="0"/>
              <a:t>‹#›</a:t>
            </a:fld>
            <a:endParaRPr lang="en-US"/>
          </a:p>
        </p:txBody>
      </p:sp>
    </p:spTree>
    <p:extLst>
      <p:ext uri="{BB962C8B-B14F-4D97-AF65-F5344CB8AC3E}">
        <p14:creationId xmlns:p14="http://schemas.microsoft.com/office/powerpoint/2010/main" val="15350768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GB"/>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FE99AF1B-F785-B24C-B945-3D6D800D80AE}" type="datetimeFigureOut">
              <a:rPr lang="en-US" smtClean="0"/>
              <a:t>11/25/22</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F5CDEEE4-28E5-0E47-BE5A-067FCAF6D8E7}" type="slidenum">
              <a:rPr lang="en-US" smtClean="0"/>
              <a:t>‹#›</a:t>
            </a:fld>
            <a:endParaRPr lang="en-US"/>
          </a:p>
        </p:txBody>
      </p:sp>
    </p:spTree>
    <p:extLst>
      <p:ext uri="{BB962C8B-B14F-4D97-AF65-F5344CB8AC3E}">
        <p14:creationId xmlns:p14="http://schemas.microsoft.com/office/powerpoint/2010/main" val="282016407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image" Target="../media/image9.jpeg"/><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1.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5.pn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University of Rome Tor Vergata - Short Term Programs">
            <a:extLst>
              <a:ext uri="{FF2B5EF4-FFF2-40B4-BE49-F238E27FC236}">
                <a16:creationId xmlns:a16="http://schemas.microsoft.com/office/drawing/2014/main" id="{9AFE865F-36C0-7007-ED1A-6774267F365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5444" r="-2" b="6441"/>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9D55903E-09C2-EFE3-730B-4D4813CEA35A}"/>
              </a:ext>
            </a:extLst>
          </p:cNvPr>
          <p:cNvPicPr>
            <a:picLocks noChangeAspect="1"/>
          </p:cNvPicPr>
          <p:nvPr/>
        </p:nvPicPr>
        <p:blipFill rotWithShape="1">
          <a:blip r:embed="rId3"/>
          <a:srcRect t="33661" r="-2" b="4952"/>
          <a:stretch/>
        </p:blipFill>
        <p:spPr>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p:spPr>
      </p:pic>
      <p:sp>
        <p:nvSpPr>
          <p:cNvPr id="2" name="Title 1">
            <a:extLst>
              <a:ext uri="{FF2B5EF4-FFF2-40B4-BE49-F238E27FC236}">
                <a16:creationId xmlns:a16="http://schemas.microsoft.com/office/drawing/2014/main" id="{CB0E42D2-02E4-68E4-59B2-28EA39ACDA74}"/>
              </a:ext>
            </a:extLst>
          </p:cNvPr>
          <p:cNvSpPr>
            <a:spLocks noGrp="1"/>
          </p:cNvSpPr>
          <p:nvPr>
            <p:ph type="ctrTitle"/>
          </p:nvPr>
        </p:nvSpPr>
        <p:spPr>
          <a:xfrm>
            <a:off x="438912" y="1524659"/>
            <a:ext cx="5019074" cy="2774088"/>
          </a:xfrm>
        </p:spPr>
        <p:txBody>
          <a:bodyPr>
            <a:normAutofit/>
          </a:bodyPr>
          <a:lstStyle/>
          <a:p>
            <a:r>
              <a:rPr lang="en-US" sz="5400" b="1"/>
              <a:t>Social Innovation</a:t>
            </a:r>
          </a:p>
        </p:txBody>
      </p:sp>
      <p:sp>
        <p:nvSpPr>
          <p:cNvPr id="3" name="Subtitle 2">
            <a:extLst>
              <a:ext uri="{FF2B5EF4-FFF2-40B4-BE49-F238E27FC236}">
                <a16:creationId xmlns:a16="http://schemas.microsoft.com/office/drawing/2014/main" id="{277A212B-F2B9-844F-32CF-C17FC0337656}"/>
              </a:ext>
            </a:extLst>
          </p:cNvPr>
          <p:cNvSpPr>
            <a:spLocks noGrp="1"/>
          </p:cNvSpPr>
          <p:nvPr>
            <p:ph type="subTitle" idx="1"/>
          </p:nvPr>
        </p:nvSpPr>
        <p:spPr>
          <a:xfrm>
            <a:off x="438912" y="4687367"/>
            <a:ext cx="4917948" cy="1335024"/>
          </a:xfrm>
        </p:spPr>
        <p:txBody>
          <a:bodyPr>
            <a:normAutofit/>
          </a:bodyPr>
          <a:lstStyle/>
          <a:p>
            <a:r>
              <a:rPr lang="en-US" b="1"/>
              <a:t>DR. ADEDAPO ADEBAJO</a:t>
            </a:r>
          </a:p>
        </p:txBody>
      </p:sp>
      <p:sp>
        <p:nvSpPr>
          <p:cNvPr id="5" name="TextBox 4">
            <a:extLst>
              <a:ext uri="{FF2B5EF4-FFF2-40B4-BE49-F238E27FC236}">
                <a16:creationId xmlns:a16="http://schemas.microsoft.com/office/drawing/2014/main" id="{04065CB4-26AB-9FA9-6B0D-DC4C303839D5}"/>
              </a:ext>
            </a:extLst>
          </p:cNvPr>
          <p:cNvSpPr txBox="1"/>
          <p:nvPr/>
        </p:nvSpPr>
        <p:spPr>
          <a:xfrm>
            <a:off x="800100" y="5354879"/>
            <a:ext cx="2353529" cy="523220"/>
          </a:xfrm>
          <a:prstGeom prst="rect">
            <a:avLst/>
          </a:prstGeom>
          <a:noFill/>
        </p:spPr>
        <p:txBody>
          <a:bodyPr wrap="none" rtlCol="0">
            <a:spAutoFit/>
          </a:bodyPr>
          <a:lstStyle/>
          <a:p>
            <a:r>
              <a:rPr lang="en-US" sz="2800" b="1" dirty="0"/>
              <a:t>SEMINAR SIX</a:t>
            </a:r>
          </a:p>
        </p:txBody>
      </p:sp>
    </p:spTree>
    <p:extLst>
      <p:ext uri="{BB962C8B-B14F-4D97-AF65-F5344CB8AC3E}">
        <p14:creationId xmlns:p14="http://schemas.microsoft.com/office/powerpoint/2010/main" val="14386955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A0646-4829-0BE5-3204-85D7C534D638}"/>
              </a:ext>
            </a:extLst>
          </p:cNvPr>
          <p:cNvSpPr>
            <a:spLocks noGrp="1"/>
          </p:cNvSpPr>
          <p:nvPr>
            <p:ph type="title"/>
          </p:nvPr>
        </p:nvSpPr>
        <p:spPr>
          <a:xfrm>
            <a:off x="1154955" y="1447800"/>
            <a:ext cx="6974915" cy="3329581"/>
          </a:xfrm>
        </p:spPr>
        <p:txBody>
          <a:bodyPr vert="horz" lIns="91440" tIns="45720" rIns="91440" bIns="45720" rtlCol="0" anchor="b">
            <a:normAutofit/>
          </a:bodyPr>
          <a:lstStyle/>
          <a:p>
            <a:pPr>
              <a:lnSpc>
                <a:spcPct val="90000"/>
              </a:lnSpc>
            </a:pPr>
            <a:r>
              <a:rPr lang="en-US" sz="7200" b="0" i="0" kern="1200" dirty="0">
                <a:solidFill>
                  <a:schemeClr val="tx2"/>
                </a:solidFill>
                <a:latin typeface="+mj-lt"/>
                <a:ea typeface="+mj-ea"/>
                <a:cs typeface="+mj-cs"/>
              </a:rPr>
              <a:t>SIX STAGES OF SOCIAL INNOVATION</a:t>
            </a:r>
          </a:p>
        </p:txBody>
      </p:sp>
    </p:spTree>
    <p:extLst>
      <p:ext uri="{BB962C8B-B14F-4D97-AF65-F5344CB8AC3E}">
        <p14:creationId xmlns:p14="http://schemas.microsoft.com/office/powerpoint/2010/main" val="1176244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D391ED56-89DC-6186-E992-8E3ADF03E157}"/>
              </a:ext>
            </a:extLst>
          </p:cNvPr>
          <p:cNvGraphicFramePr/>
          <p:nvPr/>
        </p:nvGraphicFramePr>
        <p:xfrm>
          <a:off x="1207911" y="719667"/>
          <a:ext cx="9674577" cy="56359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Down Arrow 3">
            <a:extLst>
              <a:ext uri="{FF2B5EF4-FFF2-40B4-BE49-F238E27FC236}">
                <a16:creationId xmlns:a16="http://schemas.microsoft.com/office/drawing/2014/main" id="{F4C9A152-6CB4-39A2-7258-599343262E7F}"/>
              </a:ext>
            </a:extLst>
          </p:cNvPr>
          <p:cNvSpPr/>
          <p:nvPr/>
        </p:nvSpPr>
        <p:spPr>
          <a:xfrm>
            <a:off x="6045199" y="1033991"/>
            <a:ext cx="1616074" cy="1337733"/>
          </a:xfrm>
          <a:prstGeom prst="downArrow">
            <a:avLst/>
          </a:prstGeom>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87747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fmla="#ppt_w*sin(2.5*pi*$)">
                                          <p:val>
                                            <p:fltVal val="0"/>
                                          </p:val>
                                        </p:tav>
                                        <p:tav tm="100000">
                                          <p:val>
                                            <p:fltVal val="1"/>
                                          </p:val>
                                        </p:tav>
                                      </p:tavLst>
                                    </p:anim>
                                    <p:anim calcmode="lin" valueType="num">
                                      <p:cBhvr>
                                        <p:cTn id="8"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1" name="Picture 10">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3" name="Oval 12">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5" name="Picture 14">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7" name="Picture 16">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9" name="Rectangle 18">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4" name="Picture 3" descr="White stairway with light at the top">
            <a:extLst>
              <a:ext uri="{FF2B5EF4-FFF2-40B4-BE49-F238E27FC236}">
                <a16:creationId xmlns:a16="http://schemas.microsoft.com/office/drawing/2014/main" id="{0F514DF9-B45C-94CE-6640-38D1E3DCD09C}"/>
              </a:ext>
            </a:extLst>
          </p:cNvPr>
          <p:cNvPicPr>
            <a:picLocks noChangeAspect="1"/>
          </p:cNvPicPr>
          <p:nvPr/>
        </p:nvPicPr>
        <p:blipFill rotWithShape="1">
          <a:blip r:embed="rId8">
            <a:alphaModFix/>
          </a:blip>
          <a:srcRect l="9091" t="26948"/>
          <a:stretch/>
        </p:blipFill>
        <p:spPr>
          <a:xfrm>
            <a:off x="20" y="10"/>
            <a:ext cx="12191980" cy="6857990"/>
          </a:xfrm>
          <a:prstGeom prst="rect">
            <a:avLst/>
          </a:prstGeom>
        </p:spPr>
      </p:pic>
      <p:sp>
        <p:nvSpPr>
          <p:cNvPr id="21" name="Rectangle 20">
            <a:extLst>
              <a:ext uri="{FF2B5EF4-FFF2-40B4-BE49-F238E27FC236}">
                <a16:creationId xmlns:a16="http://schemas.microsoft.com/office/drawing/2014/main" id="{2B65E6B8-0D17-4912-97E4-60B47A5111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6104978" y="1295400"/>
            <a:ext cx="4936635" cy="3773690"/>
          </a:xfrm>
          <a:prstGeom prst="rect">
            <a:avLst/>
          </a:prstGeom>
          <a:solidFill>
            <a:schemeClr val="bg1">
              <a:alpha val="8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9ED8A16-1E5F-A8B3-7D4F-46BA140A3DAA}"/>
              </a:ext>
            </a:extLst>
          </p:cNvPr>
          <p:cNvSpPr>
            <a:spLocks noGrp="1"/>
          </p:cNvSpPr>
          <p:nvPr>
            <p:ph type="title"/>
          </p:nvPr>
        </p:nvSpPr>
        <p:spPr>
          <a:xfrm>
            <a:off x="6265339" y="1447800"/>
            <a:ext cx="4562452" cy="2154568"/>
          </a:xfrm>
        </p:spPr>
        <p:txBody>
          <a:bodyPr vert="horz" lIns="91440" tIns="45720" rIns="91440" bIns="45720" rtlCol="0" anchor="b">
            <a:normAutofit/>
          </a:bodyPr>
          <a:lstStyle/>
          <a:p>
            <a:r>
              <a:rPr lang="en-US" sz="4400" dirty="0"/>
              <a:t>STAGE FOUR</a:t>
            </a:r>
          </a:p>
        </p:txBody>
      </p:sp>
    </p:spTree>
    <p:extLst>
      <p:ext uri="{BB962C8B-B14F-4D97-AF65-F5344CB8AC3E}">
        <p14:creationId xmlns:p14="http://schemas.microsoft.com/office/powerpoint/2010/main" val="1260839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0" name="Picture 9">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2" name="Oval 11">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4" name="Picture 13">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6" name="Picture 15">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8" name="Rectangle 17">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useBgFill="1">
        <p:nvSpPr>
          <p:cNvPr id="20" name="Rectangle 19">
            <a:extLst>
              <a:ext uri="{FF2B5EF4-FFF2-40B4-BE49-F238E27FC236}">
                <a16:creationId xmlns:a16="http://schemas.microsoft.com/office/drawing/2014/main" id="{A4322390-8B58-46BE-88EB-D9FD30C08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ion resting in his throne">
            <a:extLst>
              <a:ext uri="{FF2B5EF4-FFF2-40B4-BE49-F238E27FC236}">
                <a16:creationId xmlns:a16="http://schemas.microsoft.com/office/drawing/2014/main" id="{6460CE13-2952-81FE-B85C-412D5667642A}"/>
              </a:ext>
            </a:extLst>
          </p:cNvPr>
          <p:cNvPicPr>
            <a:picLocks noChangeAspect="1"/>
          </p:cNvPicPr>
          <p:nvPr/>
        </p:nvPicPr>
        <p:blipFill rotWithShape="1">
          <a:blip r:embed="rId6">
            <a:alphaModFix amt="40000"/>
          </a:blip>
          <a:srcRect t="14122"/>
          <a:stretch/>
        </p:blipFill>
        <p:spPr>
          <a:xfrm>
            <a:off x="20" y="10"/>
            <a:ext cx="12191980" cy="6857990"/>
          </a:xfrm>
          <a:prstGeom prst="rect">
            <a:avLst/>
          </a:prstGeom>
        </p:spPr>
      </p:pic>
      <p:sp>
        <p:nvSpPr>
          <p:cNvPr id="2" name="Title 1">
            <a:extLst>
              <a:ext uri="{FF2B5EF4-FFF2-40B4-BE49-F238E27FC236}">
                <a16:creationId xmlns:a16="http://schemas.microsoft.com/office/drawing/2014/main" id="{1628B69A-8352-9429-2C54-2109C1F974B9}"/>
              </a:ext>
            </a:extLst>
          </p:cNvPr>
          <p:cNvSpPr>
            <a:spLocks noGrp="1"/>
          </p:cNvSpPr>
          <p:nvPr>
            <p:ph type="title"/>
          </p:nvPr>
        </p:nvSpPr>
        <p:spPr>
          <a:xfrm>
            <a:off x="1154955" y="1447800"/>
            <a:ext cx="8825658" cy="3329581"/>
          </a:xfrm>
        </p:spPr>
        <p:txBody>
          <a:bodyPr vert="horz" lIns="91440" tIns="45720" rIns="91440" bIns="45720" rtlCol="0" anchor="b">
            <a:normAutofit/>
          </a:bodyPr>
          <a:lstStyle/>
          <a:p>
            <a:r>
              <a:rPr lang="en-US" sz="7200">
                <a:solidFill>
                  <a:schemeClr val="tx1"/>
                </a:solidFill>
              </a:rPr>
              <a:t>Sustaining</a:t>
            </a:r>
          </a:p>
        </p:txBody>
      </p:sp>
      <p:sp>
        <p:nvSpPr>
          <p:cNvPr id="22" name="Rectangle 21">
            <a:extLst>
              <a:ext uri="{FF2B5EF4-FFF2-40B4-BE49-F238E27FC236}">
                <a16:creationId xmlns:a16="http://schemas.microsoft.com/office/drawing/2014/main" id="{C885E190-58DD-42DD-A4A8-401E15C92A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776464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Lightbulb off with illuminated background">
            <a:extLst>
              <a:ext uri="{FF2B5EF4-FFF2-40B4-BE49-F238E27FC236}">
                <a16:creationId xmlns:a16="http://schemas.microsoft.com/office/drawing/2014/main" id="{5F11A553-D122-2987-71AF-C7D1D97A2211}"/>
              </a:ext>
            </a:extLst>
          </p:cNvPr>
          <p:cNvPicPr>
            <a:picLocks noChangeAspect="1"/>
          </p:cNvPicPr>
          <p:nvPr/>
        </p:nvPicPr>
        <p:blipFill rotWithShape="1">
          <a:blip r:embed="rId2">
            <a:alphaModFix amt="35000"/>
          </a:blip>
          <a:srcRect b="15730"/>
          <a:stretch/>
        </p:blipFill>
        <p:spPr>
          <a:xfrm>
            <a:off x="20" y="-1"/>
            <a:ext cx="12191980" cy="6858000"/>
          </a:xfrm>
          <a:prstGeom prst="rect">
            <a:avLst/>
          </a:prstGeom>
        </p:spPr>
      </p:pic>
      <p:sp>
        <p:nvSpPr>
          <p:cNvPr id="3" name="Title 2">
            <a:extLst>
              <a:ext uri="{FF2B5EF4-FFF2-40B4-BE49-F238E27FC236}">
                <a16:creationId xmlns:a16="http://schemas.microsoft.com/office/drawing/2014/main" id="{031E9D24-F3C5-248A-6576-0F089E94C7BB}"/>
              </a:ext>
            </a:extLst>
          </p:cNvPr>
          <p:cNvSpPr>
            <a:spLocks noGrp="1"/>
          </p:cNvSpPr>
          <p:nvPr>
            <p:ph type="title"/>
          </p:nvPr>
        </p:nvSpPr>
        <p:spPr>
          <a:xfrm>
            <a:off x="646111" y="452718"/>
            <a:ext cx="9404723" cy="1400530"/>
          </a:xfrm>
        </p:spPr>
        <p:txBody>
          <a:bodyPr>
            <a:normAutofit/>
          </a:bodyPr>
          <a:lstStyle/>
          <a:p>
            <a:r>
              <a:rPr lang="en-US" dirty="0"/>
              <a:t>Sustaining</a:t>
            </a:r>
          </a:p>
        </p:txBody>
      </p:sp>
      <p:sp>
        <p:nvSpPr>
          <p:cNvPr id="10" name="Rectangle 9">
            <a:extLst>
              <a:ext uri="{FF2B5EF4-FFF2-40B4-BE49-F238E27FC236}">
                <a16:creationId xmlns:a16="http://schemas.microsoft.com/office/drawing/2014/main" id="{0D187C4E-14B9-4504-B200-5127823FA7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Content Placeholder 3">
            <a:extLst>
              <a:ext uri="{FF2B5EF4-FFF2-40B4-BE49-F238E27FC236}">
                <a16:creationId xmlns:a16="http://schemas.microsoft.com/office/drawing/2014/main" id="{7C7DA044-ED1B-1FD4-8A00-8D3D11D87553}"/>
              </a:ext>
            </a:extLst>
          </p:cNvPr>
          <p:cNvSpPr>
            <a:spLocks noGrp="1"/>
          </p:cNvSpPr>
          <p:nvPr>
            <p:ph idx="1"/>
          </p:nvPr>
        </p:nvSpPr>
        <p:spPr>
          <a:xfrm>
            <a:off x="1103312" y="2052918"/>
            <a:ext cx="8946541" cy="4195481"/>
          </a:xfrm>
        </p:spPr>
        <p:txBody>
          <a:bodyPr>
            <a:normAutofit/>
          </a:bodyPr>
          <a:lstStyle/>
          <a:p>
            <a:r>
              <a:rPr lang="en-US" dirty="0"/>
              <a:t>Only a minority of ideas will survive being tested and piloted. Even promising ones may simply not be sufficiently effective, or sufficiently cost-effective to survive. When an idea or cluster of ideas is new there are likely to be many competing alternatives. Usually just a few of these survive.</a:t>
            </a:r>
          </a:p>
        </p:txBody>
      </p:sp>
    </p:spTree>
    <p:extLst>
      <p:ext uri="{BB962C8B-B14F-4D97-AF65-F5344CB8AC3E}">
        <p14:creationId xmlns:p14="http://schemas.microsoft.com/office/powerpoint/2010/main" val="34604747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ABE6F9A3-300E-47F5-B41C-C8C5E758D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2252B3-7274-358A-76FB-E62FDB2F3EBF}"/>
              </a:ext>
            </a:extLst>
          </p:cNvPr>
          <p:cNvSpPr>
            <a:spLocks noGrp="1"/>
          </p:cNvSpPr>
          <p:nvPr>
            <p:ph type="title"/>
          </p:nvPr>
        </p:nvSpPr>
        <p:spPr>
          <a:xfrm>
            <a:off x="648929" y="1063417"/>
            <a:ext cx="3505495" cy="4675396"/>
          </a:xfrm>
        </p:spPr>
        <p:txBody>
          <a:bodyPr anchor="ctr">
            <a:normAutofit/>
          </a:bodyPr>
          <a:lstStyle/>
          <a:p>
            <a:r>
              <a:rPr lang="en-US">
                <a:solidFill>
                  <a:srgbClr val="F2F2F2"/>
                </a:solidFill>
              </a:rPr>
              <a:t>Sustaining</a:t>
            </a:r>
          </a:p>
        </p:txBody>
      </p:sp>
      <p:sp>
        <p:nvSpPr>
          <p:cNvPr id="24" name="Rectangle 23">
            <a:extLst>
              <a:ext uri="{FF2B5EF4-FFF2-40B4-BE49-F238E27FC236}">
                <a16:creationId xmlns:a16="http://schemas.microsoft.com/office/drawing/2014/main" id="{61B4701B-39FE-43B8-86AA-D6B8789C22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6" name="Rounded Rectangle 9">
            <a:extLst>
              <a:ext uri="{FF2B5EF4-FFF2-40B4-BE49-F238E27FC236}">
                <a16:creationId xmlns:a16="http://schemas.microsoft.com/office/drawing/2014/main" id="{E9A7EF13-49FA-4355-971A-34B065F35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484632"/>
            <a:ext cx="6584098" cy="5739187"/>
          </a:xfrm>
          <a:prstGeom prst="roundRect">
            <a:avLst>
              <a:gd name="adj" fmla="val 0"/>
            </a:avLst>
          </a:prstGeom>
          <a:ln w="12700" cap="sq">
            <a:solidFill>
              <a:schemeClr val="bg1">
                <a:lumMod val="75000"/>
              </a:schemeClr>
            </a:solidFill>
            <a:miter lim="800000"/>
          </a:ln>
          <a:effectLst>
            <a:outerShdw blurRad="63500" dist="25400" dir="5400000" algn="tl" rotWithShape="0">
              <a:srgbClr val="000000">
                <a:alpha val="3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92CF3C3E-0F7B-4F0C-8EBD-BDD38E9C66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18" name="Content Placeholder 2">
            <a:extLst>
              <a:ext uri="{FF2B5EF4-FFF2-40B4-BE49-F238E27FC236}">
                <a16:creationId xmlns:a16="http://schemas.microsoft.com/office/drawing/2014/main" id="{60DAE928-46B9-9570-DAD6-419545491E27}"/>
              </a:ext>
            </a:extLst>
          </p:cNvPr>
          <p:cNvGraphicFramePr>
            <a:graphicFrameLocks noGrp="1"/>
          </p:cNvGraphicFramePr>
          <p:nvPr>
            <p:ph idx="1"/>
            <p:extLst>
              <p:ext uri="{D42A27DB-BD31-4B8C-83A1-F6EECF244321}">
                <p14:modId xmlns:p14="http://schemas.microsoft.com/office/powerpoint/2010/main" val="4290473988"/>
              </p:ext>
            </p:extLst>
          </p:nvPr>
        </p:nvGraphicFramePr>
        <p:xfrm>
          <a:off x="5608638" y="965200"/>
          <a:ext cx="5614987" cy="47736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46864218"/>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23E8915-D2AA-4327-A45A-972C3CA957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8302FC3C-9804-4950-B721-5FD704BA60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88952" cy="6858000"/>
          </a:xfrm>
          <a:prstGeom prst="rect">
            <a:avLst/>
          </a:prstGeom>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6B9695BD-ECF6-49CA-8877-8C493193C6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828800"/>
            <a:ext cx="0" cy="3200400"/>
          </a:xfrm>
          <a:prstGeom prst="line">
            <a:avLst/>
          </a:prstGeom>
          <a:ln w="1905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3BC6EBB2-9BDC-4075-BA6B-43A9FBF9C8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b="23320"/>
          <a:stretch/>
        </p:blipFill>
        <p:spPr>
          <a:xfrm>
            <a:off x="8605878" y="6228080"/>
            <a:ext cx="993734" cy="762000"/>
          </a:xfrm>
          <a:prstGeom prst="rect">
            <a:avLst/>
          </a:prstGeom>
        </p:spPr>
      </p:pic>
      <p:sp>
        <p:nvSpPr>
          <p:cNvPr id="16" name="Freeform 5">
            <a:extLst>
              <a:ext uri="{FF2B5EF4-FFF2-40B4-BE49-F238E27FC236}">
                <a16:creationId xmlns:a16="http://schemas.microsoft.com/office/drawing/2014/main" id="{F3798573-F27B-47EB-8EA4-7EE34954C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588" y="0"/>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FF26A94B-CDC0-4EE3-D77B-0D525BA035ED}"/>
              </a:ext>
            </a:extLst>
          </p:cNvPr>
          <p:cNvSpPr>
            <a:spLocks noGrp="1"/>
          </p:cNvSpPr>
          <p:nvPr>
            <p:ph type="title"/>
          </p:nvPr>
        </p:nvSpPr>
        <p:spPr>
          <a:xfrm>
            <a:off x="806195" y="804672"/>
            <a:ext cx="3521359" cy="5248656"/>
          </a:xfrm>
        </p:spPr>
        <p:txBody>
          <a:bodyPr anchor="ctr">
            <a:normAutofit/>
          </a:bodyPr>
          <a:lstStyle/>
          <a:p>
            <a:pPr algn="ctr"/>
            <a:r>
              <a:rPr lang="en-US" dirty="0"/>
              <a:t>Sustaining innovation through the public sector</a:t>
            </a:r>
            <a:endParaRPr lang="en-US"/>
          </a:p>
        </p:txBody>
      </p:sp>
      <p:sp>
        <p:nvSpPr>
          <p:cNvPr id="3" name="Content Placeholder 2">
            <a:extLst>
              <a:ext uri="{FF2B5EF4-FFF2-40B4-BE49-F238E27FC236}">
                <a16:creationId xmlns:a16="http://schemas.microsoft.com/office/drawing/2014/main" id="{D7E8E750-963D-C94B-02A1-41255077CDCE}"/>
              </a:ext>
            </a:extLst>
          </p:cNvPr>
          <p:cNvSpPr>
            <a:spLocks noGrp="1"/>
          </p:cNvSpPr>
          <p:nvPr>
            <p:ph idx="1"/>
          </p:nvPr>
        </p:nvSpPr>
        <p:spPr>
          <a:xfrm>
            <a:off x="4975861" y="804671"/>
            <a:ext cx="6399930" cy="5248657"/>
          </a:xfrm>
        </p:spPr>
        <p:txBody>
          <a:bodyPr anchor="ctr">
            <a:normAutofit/>
          </a:bodyPr>
          <a:lstStyle/>
          <a:p>
            <a:pPr marL="0" indent="0">
              <a:buNone/>
            </a:pPr>
            <a:r>
              <a:rPr lang="en-US" dirty="0"/>
              <a:t>Sustaining ideas in the public sector involves different tools to those needed in markets or for social ventures.</a:t>
            </a:r>
          </a:p>
          <a:p>
            <a:pPr marL="0" indent="0">
              <a:buNone/>
            </a:pPr>
            <a:endParaRPr lang="en-US" dirty="0"/>
          </a:p>
        </p:txBody>
      </p:sp>
    </p:spTree>
    <p:extLst>
      <p:ext uri="{BB962C8B-B14F-4D97-AF65-F5344CB8AC3E}">
        <p14:creationId xmlns:p14="http://schemas.microsoft.com/office/powerpoint/2010/main" val="7844466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70BDA80-627C-422A-AFFD-B7F1DC0F77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3313" cy="6858000"/>
          </a:xfrm>
          <a:prstGeom prst="rect">
            <a:avLst/>
          </a:prstGeom>
          <a:solidFill>
            <a:schemeClr val="accent1"/>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1">
            <a:extLst>
              <a:ext uri="{FF2B5EF4-FFF2-40B4-BE49-F238E27FC236}">
                <a16:creationId xmlns:a16="http://schemas.microsoft.com/office/drawing/2014/main" id="{B6F23013-764A-FAAE-382B-50228B7E1C9D}"/>
              </a:ext>
            </a:extLst>
          </p:cNvPr>
          <p:cNvSpPr>
            <a:spLocks noGrp="1"/>
          </p:cNvSpPr>
          <p:nvPr>
            <p:ph type="title"/>
          </p:nvPr>
        </p:nvSpPr>
        <p:spPr>
          <a:xfrm>
            <a:off x="646111" y="690879"/>
            <a:ext cx="3682049" cy="5557519"/>
          </a:xfrm>
        </p:spPr>
        <p:txBody>
          <a:bodyPr anchor="ctr">
            <a:normAutofit/>
          </a:bodyPr>
          <a:lstStyle/>
          <a:p>
            <a:pPr algn="r"/>
            <a:r>
              <a:rPr lang="en-US">
                <a:solidFill>
                  <a:srgbClr val="FFFFFF"/>
                </a:solidFill>
              </a:rPr>
              <a:t>Business cases within the public sector</a:t>
            </a:r>
          </a:p>
        </p:txBody>
      </p:sp>
      <p:sp>
        <p:nvSpPr>
          <p:cNvPr id="3" name="Content Placeholder 2">
            <a:extLst>
              <a:ext uri="{FF2B5EF4-FFF2-40B4-BE49-F238E27FC236}">
                <a16:creationId xmlns:a16="http://schemas.microsoft.com/office/drawing/2014/main" id="{AB884473-4D5D-078A-91C5-C0FB8111C8EA}"/>
              </a:ext>
            </a:extLst>
          </p:cNvPr>
          <p:cNvSpPr>
            <a:spLocks noGrp="1"/>
          </p:cNvSpPr>
          <p:nvPr>
            <p:ph idx="1"/>
          </p:nvPr>
        </p:nvSpPr>
        <p:spPr>
          <a:xfrm>
            <a:off x="5101999" y="690880"/>
            <a:ext cx="4947854" cy="5557519"/>
          </a:xfrm>
        </p:spPr>
        <p:txBody>
          <a:bodyPr anchor="ctr">
            <a:normAutofit/>
          </a:bodyPr>
          <a:lstStyle/>
          <a:p>
            <a:r>
              <a:rPr lang="en-US" dirty="0"/>
              <a:t>In some parts of the public sector the language of the ‘business case’ has been adopted. This means outlining how the innovation will meet targets and goals more cost-effectively than alternatives.</a:t>
            </a:r>
          </a:p>
          <a:p>
            <a:endParaRPr lang="en-US" dirty="0"/>
          </a:p>
          <a:p>
            <a:endParaRPr lang="en-US" dirty="0"/>
          </a:p>
        </p:txBody>
      </p:sp>
    </p:spTree>
    <p:extLst>
      <p:ext uri="{BB962C8B-B14F-4D97-AF65-F5344CB8AC3E}">
        <p14:creationId xmlns:p14="http://schemas.microsoft.com/office/powerpoint/2010/main" val="30975643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70BDA80-627C-422A-AFFD-B7F1DC0F77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3313" cy="6858000"/>
          </a:xfrm>
          <a:prstGeom prst="rect">
            <a:avLst/>
          </a:prstGeom>
          <a:solidFill>
            <a:schemeClr val="accent1"/>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1">
            <a:extLst>
              <a:ext uri="{FF2B5EF4-FFF2-40B4-BE49-F238E27FC236}">
                <a16:creationId xmlns:a16="http://schemas.microsoft.com/office/drawing/2014/main" id="{8170AFF5-6FB5-1A00-8B0F-B48B8DC25D6E}"/>
              </a:ext>
            </a:extLst>
          </p:cNvPr>
          <p:cNvSpPr>
            <a:spLocks noGrp="1"/>
          </p:cNvSpPr>
          <p:nvPr>
            <p:ph type="title"/>
          </p:nvPr>
        </p:nvSpPr>
        <p:spPr>
          <a:xfrm>
            <a:off x="646111" y="690879"/>
            <a:ext cx="3682049" cy="5557519"/>
          </a:xfrm>
        </p:spPr>
        <p:txBody>
          <a:bodyPr anchor="ctr">
            <a:normAutofit/>
          </a:bodyPr>
          <a:lstStyle/>
          <a:p>
            <a:pPr algn="r"/>
            <a:r>
              <a:rPr lang="en-US">
                <a:solidFill>
                  <a:srgbClr val="FFFFFF"/>
                </a:solidFill>
              </a:rPr>
              <a:t>Public Policy</a:t>
            </a:r>
          </a:p>
        </p:txBody>
      </p:sp>
      <p:sp>
        <p:nvSpPr>
          <p:cNvPr id="3" name="Content Placeholder 2">
            <a:extLst>
              <a:ext uri="{FF2B5EF4-FFF2-40B4-BE49-F238E27FC236}">
                <a16:creationId xmlns:a16="http://schemas.microsoft.com/office/drawing/2014/main" id="{0E09D39C-D8FE-049C-D2C0-AFC218528E86}"/>
              </a:ext>
            </a:extLst>
          </p:cNvPr>
          <p:cNvSpPr>
            <a:spLocks noGrp="1"/>
          </p:cNvSpPr>
          <p:nvPr>
            <p:ph idx="1"/>
          </p:nvPr>
        </p:nvSpPr>
        <p:spPr>
          <a:xfrm>
            <a:off x="5101999" y="690880"/>
            <a:ext cx="4947854" cy="5557519"/>
          </a:xfrm>
        </p:spPr>
        <p:txBody>
          <a:bodyPr anchor="ctr">
            <a:normAutofit/>
          </a:bodyPr>
          <a:lstStyle/>
          <a:p>
            <a:r>
              <a:rPr lang="en-US" dirty="0"/>
              <a:t>One strategy is to integrate the innovation into public policy, at either national or local level – for example, the commitment to extended schools in the UK in the late 2000s – which then translates into funding, targets and other tools for putting it into practice, using the full range of policy tools.</a:t>
            </a:r>
          </a:p>
          <a:p>
            <a:endParaRPr lang="en-US" dirty="0"/>
          </a:p>
          <a:p>
            <a:endParaRPr lang="en-US" dirty="0"/>
          </a:p>
        </p:txBody>
      </p:sp>
    </p:spTree>
    <p:extLst>
      <p:ext uri="{BB962C8B-B14F-4D97-AF65-F5344CB8AC3E}">
        <p14:creationId xmlns:p14="http://schemas.microsoft.com/office/powerpoint/2010/main" val="12762802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70BDA80-627C-422A-AFFD-B7F1DC0F77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3313" cy="6858000"/>
          </a:xfrm>
          <a:prstGeom prst="rect">
            <a:avLst/>
          </a:prstGeom>
          <a:solidFill>
            <a:schemeClr val="accent1"/>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1">
            <a:extLst>
              <a:ext uri="{FF2B5EF4-FFF2-40B4-BE49-F238E27FC236}">
                <a16:creationId xmlns:a16="http://schemas.microsoft.com/office/drawing/2014/main" id="{BB7BD2F0-26DC-7599-5319-C94435F2A81C}"/>
              </a:ext>
            </a:extLst>
          </p:cNvPr>
          <p:cNvSpPr>
            <a:spLocks noGrp="1"/>
          </p:cNvSpPr>
          <p:nvPr>
            <p:ph type="title"/>
          </p:nvPr>
        </p:nvSpPr>
        <p:spPr>
          <a:xfrm>
            <a:off x="646111" y="690879"/>
            <a:ext cx="3682049" cy="5557519"/>
          </a:xfrm>
        </p:spPr>
        <p:txBody>
          <a:bodyPr anchor="ctr">
            <a:normAutofit/>
          </a:bodyPr>
          <a:lstStyle/>
          <a:p>
            <a:pPr algn="r"/>
            <a:r>
              <a:rPr lang="en-US">
                <a:solidFill>
                  <a:srgbClr val="FFFFFF"/>
                </a:solidFill>
              </a:rPr>
              <a:t>Public Programmes</a:t>
            </a:r>
          </a:p>
        </p:txBody>
      </p:sp>
      <p:sp>
        <p:nvSpPr>
          <p:cNvPr id="3" name="Content Placeholder 2">
            <a:extLst>
              <a:ext uri="{FF2B5EF4-FFF2-40B4-BE49-F238E27FC236}">
                <a16:creationId xmlns:a16="http://schemas.microsoft.com/office/drawing/2014/main" id="{11B362A4-7D5B-31CA-F9EF-2BB8C7886EA2}"/>
              </a:ext>
            </a:extLst>
          </p:cNvPr>
          <p:cNvSpPr>
            <a:spLocks noGrp="1"/>
          </p:cNvSpPr>
          <p:nvPr>
            <p:ph idx="1"/>
          </p:nvPr>
        </p:nvSpPr>
        <p:spPr>
          <a:xfrm>
            <a:off x="5101999" y="690880"/>
            <a:ext cx="4947854" cy="5557519"/>
          </a:xfrm>
        </p:spPr>
        <p:txBody>
          <a:bodyPr anchor="ctr">
            <a:normAutofit/>
          </a:bodyPr>
          <a:lstStyle/>
          <a:p>
            <a:r>
              <a:rPr lang="en-US" dirty="0"/>
              <a:t>An innovation can be sustained by being part of a public </a:t>
            </a:r>
            <a:r>
              <a:rPr lang="en-US" dirty="0" err="1"/>
              <a:t>programme</a:t>
            </a:r>
            <a:r>
              <a:rPr lang="en-US" dirty="0"/>
              <a:t> that has funding attached to it. This is how innovations in early years’ provision, such as </a:t>
            </a:r>
            <a:r>
              <a:rPr lang="en-US" dirty="0" err="1"/>
              <a:t>Headstart</a:t>
            </a:r>
            <a:r>
              <a:rPr lang="en-US" dirty="0"/>
              <a:t> and </a:t>
            </a:r>
            <a:r>
              <a:rPr lang="en-US" dirty="0" err="1"/>
              <a:t>SureStart</a:t>
            </a:r>
            <a:r>
              <a:rPr lang="en-US" dirty="0"/>
              <a:t>, were funded.</a:t>
            </a:r>
          </a:p>
          <a:p>
            <a:endParaRPr lang="en-US" dirty="0"/>
          </a:p>
          <a:p>
            <a:endParaRPr lang="en-US" dirty="0"/>
          </a:p>
        </p:txBody>
      </p:sp>
    </p:spTree>
    <p:extLst>
      <p:ext uri="{BB962C8B-B14F-4D97-AF65-F5344CB8AC3E}">
        <p14:creationId xmlns:p14="http://schemas.microsoft.com/office/powerpoint/2010/main" val="41665044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70BDA80-627C-422A-AFFD-B7F1DC0F77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3313" cy="6858000"/>
          </a:xfrm>
          <a:prstGeom prst="rect">
            <a:avLst/>
          </a:prstGeom>
          <a:solidFill>
            <a:schemeClr val="accent1"/>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1">
            <a:extLst>
              <a:ext uri="{FF2B5EF4-FFF2-40B4-BE49-F238E27FC236}">
                <a16:creationId xmlns:a16="http://schemas.microsoft.com/office/drawing/2014/main" id="{A4161094-1252-6D45-8904-372A78BC1223}"/>
              </a:ext>
            </a:extLst>
          </p:cNvPr>
          <p:cNvSpPr>
            <a:spLocks noGrp="1"/>
          </p:cNvSpPr>
          <p:nvPr>
            <p:ph type="title"/>
          </p:nvPr>
        </p:nvSpPr>
        <p:spPr>
          <a:xfrm>
            <a:off x="646111" y="690879"/>
            <a:ext cx="3682049" cy="5557519"/>
          </a:xfrm>
        </p:spPr>
        <p:txBody>
          <a:bodyPr anchor="ctr">
            <a:normAutofit/>
          </a:bodyPr>
          <a:lstStyle/>
          <a:p>
            <a:pPr algn="r"/>
            <a:r>
              <a:rPr lang="en-US" dirty="0">
                <a:solidFill>
                  <a:srgbClr val="FFFFFF"/>
                </a:solidFill>
              </a:rPr>
              <a:t>Public Regulations</a:t>
            </a:r>
          </a:p>
        </p:txBody>
      </p:sp>
      <p:sp>
        <p:nvSpPr>
          <p:cNvPr id="3" name="Content Placeholder 2">
            <a:extLst>
              <a:ext uri="{FF2B5EF4-FFF2-40B4-BE49-F238E27FC236}">
                <a16:creationId xmlns:a16="http://schemas.microsoft.com/office/drawing/2014/main" id="{BF739CD8-346D-E12B-318F-A35C8BB6E472}"/>
              </a:ext>
            </a:extLst>
          </p:cNvPr>
          <p:cNvSpPr>
            <a:spLocks noGrp="1"/>
          </p:cNvSpPr>
          <p:nvPr>
            <p:ph idx="1"/>
          </p:nvPr>
        </p:nvSpPr>
        <p:spPr>
          <a:xfrm>
            <a:off x="5101999" y="690880"/>
            <a:ext cx="4947854" cy="5557519"/>
          </a:xfrm>
        </p:spPr>
        <p:txBody>
          <a:bodyPr anchor="ctr">
            <a:normAutofit/>
          </a:bodyPr>
          <a:lstStyle/>
          <a:p>
            <a:r>
              <a:rPr lang="en-US" dirty="0"/>
              <a:t>Public regulations, such as regulations requiring a particular type and scale of play area in urban developments, can also provide the pull-through that is needed to sustain innovations.</a:t>
            </a:r>
          </a:p>
          <a:p>
            <a:endParaRPr lang="en-US" dirty="0"/>
          </a:p>
        </p:txBody>
      </p:sp>
    </p:spTree>
    <p:extLst>
      <p:ext uri="{BB962C8B-B14F-4D97-AF65-F5344CB8AC3E}">
        <p14:creationId xmlns:p14="http://schemas.microsoft.com/office/powerpoint/2010/main" val="615324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32" name="Picture 31">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34" name="Picture 33">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36" name="Oval 35">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38" name="Picture 37">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40" name="Picture 39">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42" name="Rectangle 41">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useBgFill="1">
        <p:nvSpPr>
          <p:cNvPr id="44" name="Rectangle 43">
            <a:extLst>
              <a:ext uri="{FF2B5EF4-FFF2-40B4-BE49-F238E27FC236}">
                <a16:creationId xmlns:a16="http://schemas.microsoft.com/office/drawing/2014/main" id="{E6A222EB-A81E-4238-B08D-AAB1828C8E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a:extLst>
              <a:ext uri="{FF2B5EF4-FFF2-40B4-BE49-F238E27FC236}">
                <a16:creationId xmlns:a16="http://schemas.microsoft.com/office/drawing/2014/main" id="{E014676C-074B-475A-8346-9C901C86CB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cxnSp>
        <p:nvCxnSpPr>
          <p:cNvPr id="48" name="Straight Connector 47">
            <a:extLst>
              <a:ext uri="{FF2B5EF4-FFF2-40B4-BE49-F238E27FC236}">
                <a16:creationId xmlns:a16="http://schemas.microsoft.com/office/drawing/2014/main" id="{179C4C8E-197B-4679-AE96-B5147F971C9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356687" y="1930986"/>
            <a:ext cx="0" cy="3200400"/>
          </a:xfrm>
          <a:prstGeom prst="line">
            <a:avLst/>
          </a:prstGeom>
          <a:ln w="15875" cap="sq">
            <a:solidFill>
              <a:schemeClr val="tx2">
                <a:alpha val="70000"/>
              </a:schemeClr>
            </a:solidFill>
            <a:miter lim="800000"/>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E203C637-2009-1ACC-3947-FF6D60EAF492}"/>
              </a:ext>
            </a:extLst>
          </p:cNvPr>
          <p:cNvSpPr>
            <a:spLocks noGrp="1"/>
          </p:cNvSpPr>
          <p:nvPr>
            <p:ph type="title"/>
          </p:nvPr>
        </p:nvSpPr>
        <p:spPr>
          <a:xfrm>
            <a:off x="4654295" y="1266958"/>
            <a:ext cx="6808362" cy="4528457"/>
          </a:xfrm>
        </p:spPr>
        <p:txBody>
          <a:bodyPr vert="horz" lIns="91440" tIns="45720" rIns="91440" bIns="45720" rtlCol="0" anchor="ctr">
            <a:normAutofit/>
          </a:bodyPr>
          <a:lstStyle/>
          <a:p>
            <a:r>
              <a:rPr lang="en-US" sz="7200" b="0" i="0" kern="1200" dirty="0">
                <a:solidFill>
                  <a:schemeClr val="tx2"/>
                </a:solidFill>
                <a:latin typeface="+mj-lt"/>
                <a:ea typeface="+mj-ea"/>
                <a:cs typeface="+mj-cs"/>
              </a:rPr>
              <a:t>Sustaining- Non-public sector</a:t>
            </a:r>
          </a:p>
        </p:txBody>
      </p:sp>
    </p:spTree>
    <p:extLst>
      <p:ext uri="{BB962C8B-B14F-4D97-AF65-F5344CB8AC3E}">
        <p14:creationId xmlns:p14="http://schemas.microsoft.com/office/powerpoint/2010/main" val="1352036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9787B81-C7DF-412B-A405-EF4454012D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Domino effect white cut-outs and one blue cutout">
            <a:extLst>
              <a:ext uri="{FF2B5EF4-FFF2-40B4-BE49-F238E27FC236}">
                <a16:creationId xmlns:a16="http://schemas.microsoft.com/office/drawing/2014/main" id="{6EA396B5-97BA-EBFD-5F05-66BFBE2FEA78}"/>
              </a:ext>
            </a:extLst>
          </p:cNvPr>
          <p:cNvPicPr>
            <a:picLocks noChangeAspect="1"/>
          </p:cNvPicPr>
          <p:nvPr/>
        </p:nvPicPr>
        <p:blipFill rotWithShape="1">
          <a:blip r:embed="rId2">
            <a:alphaModFix amt="35000"/>
          </a:blip>
          <a:srcRect t="15730"/>
          <a:stretch/>
        </p:blipFill>
        <p:spPr>
          <a:xfrm>
            <a:off x="20" y="-1"/>
            <a:ext cx="12191980" cy="6858000"/>
          </a:xfrm>
          <a:prstGeom prst="rect">
            <a:avLst/>
          </a:prstGeom>
        </p:spPr>
      </p:pic>
      <p:sp>
        <p:nvSpPr>
          <p:cNvPr id="2" name="Title 1">
            <a:extLst>
              <a:ext uri="{FF2B5EF4-FFF2-40B4-BE49-F238E27FC236}">
                <a16:creationId xmlns:a16="http://schemas.microsoft.com/office/drawing/2014/main" id="{88C5C327-6FF5-96B0-8E31-CF3C8AEBE52F}"/>
              </a:ext>
            </a:extLst>
          </p:cNvPr>
          <p:cNvSpPr>
            <a:spLocks noGrp="1"/>
          </p:cNvSpPr>
          <p:nvPr>
            <p:ph type="title"/>
          </p:nvPr>
        </p:nvSpPr>
        <p:spPr>
          <a:xfrm>
            <a:off x="646111" y="452718"/>
            <a:ext cx="9404723" cy="1400530"/>
          </a:xfrm>
        </p:spPr>
        <p:txBody>
          <a:bodyPr>
            <a:normAutofit/>
          </a:bodyPr>
          <a:lstStyle/>
          <a:p>
            <a:r>
              <a:rPr lang="en-US" dirty="0"/>
              <a:t>Business Model</a:t>
            </a:r>
          </a:p>
        </p:txBody>
      </p:sp>
      <p:sp>
        <p:nvSpPr>
          <p:cNvPr id="3" name="Content Placeholder 2">
            <a:extLst>
              <a:ext uri="{FF2B5EF4-FFF2-40B4-BE49-F238E27FC236}">
                <a16:creationId xmlns:a16="http://schemas.microsoft.com/office/drawing/2014/main" id="{07A3FDF8-82A1-C1AF-B992-80A4D587393B}"/>
              </a:ext>
            </a:extLst>
          </p:cNvPr>
          <p:cNvSpPr>
            <a:spLocks noGrp="1"/>
          </p:cNvSpPr>
          <p:nvPr>
            <p:ph idx="1"/>
          </p:nvPr>
        </p:nvSpPr>
        <p:spPr>
          <a:xfrm>
            <a:off x="1103312" y="2052918"/>
            <a:ext cx="8946541" cy="4195481"/>
          </a:xfrm>
        </p:spPr>
        <p:txBody>
          <a:bodyPr>
            <a:normAutofit/>
          </a:bodyPr>
          <a:lstStyle/>
          <a:p>
            <a:r>
              <a:rPr lang="en-US" dirty="0"/>
              <a:t>A business model that runs parallel to the core idea of the venture and which sets out how it can become sustainable.</a:t>
            </a:r>
            <a:endParaRPr lang="en-GB" dirty="0"/>
          </a:p>
          <a:p>
            <a:endParaRPr lang="en-US" dirty="0"/>
          </a:p>
        </p:txBody>
      </p:sp>
    </p:spTree>
    <p:extLst>
      <p:ext uri="{BB962C8B-B14F-4D97-AF65-F5344CB8AC3E}">
        <p14:creationId xmlns:p14="http://schemas.microsoft.com/office/powerpoint/2010/main" val="6253395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29787B81-C7DF-412B-A405-EF4454012D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3 Data Governance Best Practices From Data and Tech Experts">
            <a:extLst>
              <a:ext uri="{FF2B5EF4-FFF2-40B4-BE49-F238E27FC236}">
                <a16:creationId xmlns:a16="http://schemas.microsoft.com/office/drawing/2014/main" id="{F7801655-A657-5886-EED1-DA51887FFD46}"/>
              </a:ext>
            </a:extLst>
          </p:cNvPr>
          <p:cNvPicPr>
            <a:picLocks noChangeAspect="1" noChangeArrowheads="1"/>
          </p:cNvPicPr>
          <p:nvPr/>
        </p:nvPicPr>
        <p:blipFill rotWithShape="1">
          <a:blip r:embed="rId2">
            <a:alphaModFix amt="35000"/>
            <a:extLst>
              <a:ext uri="{28A0092B-C50C-407E-A947-70E740481C1C}">
                <a14:useLocalDpi xmlns:a14="http://schemas.microsoft.com/office/drawing/2010/main" val="0"/>
              </a:ext>
            </a:extLst>
          </a:blip>
          <a:srcRect l="2667"/>
          <a:stretch/>
        </p:blipFill>
        <p:spPr bwMode="auto">
          <a:xfrm>
            <a:off x="20" y="-1"/>
            <a:ext cx="1219198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7D5018C5-547B-6A4C-C0B9-1476CBC32FF6}"/>
              </a:ext>
            </a:extLst>
          </p:cNvPr>
          <p:cNvSpPr>
            <a:spLocks noGrp="1"/>
          </p:cNvSpPr>
          <p:nvPr>
            <p:ph type="title"/>
          </p:nvPr>
        </p:nvSpPr>
        <p:spPr>
          <a:xfrm>
            <a:off x="646111" y="452718"/>
            <a:ext cx="9404723" cy="1400530"/>
          </a:xfrm>
        </p:spPr>
        <p:txBody>
          <a:bodyPr>
            <a:normAutofit/>
          </a:bodyPr>
          <a:lstStyle/>
          <a:p>
            <a:r>
              <a:rPr lang="en-US" dirty="0"/>
              <a:t>Governance Model</a:t>
            </a:r>
          </a:p>
        </p:txBody>
      </p:sp>
      <p:sp>
        <p:nvSpPr>
          <p:cNvPr id="3" name="Content Placeholder 2">
            <a:extLst>
              <a:ext uri="{FF2B5EF4-FFF2-40B4-BE49-F238E27FC236}">
                <a16:creationId xmlns:a16="http://schemas.microsoft.com/office/drawing/2014/main" id="{1FA506A2-320F-99E2-4061-02B0F470013B}"/>
              </a:ext>
            </a:extLst>
          </p:cNvPr>
          <p:cNvSpPr>
            <a:spLocks noGrp="1"/>
          </p:cNvSpPr>
          <p:nvPr>
            <p:ph idx="1"/>
          </p:nvPr>
        </p:nvSpPr>
        <p:spPr>
          <a:xfrm>
            <a:off x="1103312" y="2052918"/>
            <a:ext cx="8946541" cy="4195481"/>
          </a:xfrm>
        </p:spPr>
        <p:txBody>
          <a:bodyPr>
            <a:normAutofit/>
          </a:bodyPr>
          <a:lstStyle/>
          <a:p>
            <a:r>
              <a:rPr lang="en-US" dirty="0"/>
              <a:t>A governance model that provides a clear map of control and accountability, as well as protective safeguards (not least to protect it from predators if the project is a success).</a:t>
            </a:r>
            <a:endParaRPr lang="en-GB" dirty="0"/>
          </a:p>
          <a:p>
            <a:endParaRPr lang="en-US" dirty="0"/>
          </a:p>
        </p:txBody>
      </p:sp>
    </p:spTree>
    <p:extLst>
      <p:ext uri="{BB962C8B-B14F-4D97-AF65-F5344CB8AC3E}">
        <p14:creationId xmlns:p14="http://schemas.microsoft.com/office/powerpoint/2010/main" val="27000727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37B9739-4A23-DEAD-B5D2-C87213F1FE37}"/>
              </a:ext>
            </a:extLst>
          </p:cNvPr>
          <p:cNvPicPr>
            <a:picLocks noChangeAspect="1"/>
          </p:cNvPicPr>
          <p:nvPr/>
        </p:nvPicPr>
        <p:blipFill rotWithShape="1">
          <a:blip r:embed="rId2">
            <a:alphaModFix amt="35000"/>
          </a:blip>
          <a:srcRect/>
          <a:stretch/>
        </p:blipFill>
        <p:spPr>
          <a:xfrm>
            <a:off x="20" y="-1"/>
            <a:ext cx="12191980" cy="6858000"/>
          </a:xfrm>
          <a:prstGeom prst="rect">
            <a:avLst/>
          </a:prstGeom>
        </p:spPr>
      </p:pic>
      <p:sp>
        <p:nvSpPr>
          <p:cNvPr id="2" name="Title 1">
            <a:extLst>
              <a:ext uri="{FF2B5EF4-FFF2-40B4-BE49-F238E27FC236}">
                <a16:creationId xmlns:a16="http://schemas.microsoft.com/office/drawing/2014/main" id="{4FCADF3F-CFF2-194A-B201-E0FE39A56741}"/>
              </a:ext>
            </a:extLst>
          </p:cNvPr>
          <p:cNvSpPr>
            <a:spLocks noGrp="1"/>
          </p:cNvSpPr>
          <p:nvPr>
            <p:ph type="title"/>
          </p:nvPr>
        </p:nvSpPr>
        <p:spPr>
          <a:xfrm>
            <a:off x="646111" y="452718"/>
            <a:ext cx="9404723" cy="1400530"/>
          </a:xfrm>
        </p:spPr>
        <p:txBody>
          <a:bodyPr>
            <a:normAutofit/>
          </a:bodyPr>
          <a:lstStyle/>
          <a:p>
            <a:r>
              <a:rPr lang="en-US" dirty="0"/>
              <a:t>Sources of Finance</a:t>
            </a:r>
          </a:p>
        </p:txBody>
      </p:sp>
      <p:sp>
        <p:nvSpPr>
          <p:cNvPr id="9" name="Rectangle 8">
            <a:extLst>
              <a:ext uri="{FF2B5EF4-FFF2-40B4-BE49-F238E27FC236}">
                <a16:creationId xmlns:a16="http://schemas.microsoft.com/office/drawing/2014/main" id="{0D187C4E-14B9-4504-B200-5127823FA7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D7019D82-5A1E-A7F3-2BA6-3D71EE91BEF6}"/>
              </a:ext>
            </a:extLst>
          </p:cNvPr>
          <p:cNvSpPr>
            <a:spLocks noGrp="1"/>
          </p:cNvSpPr>
          <p:nvPr>
            <p:ph idx="1"/>
          </p:nvPr>
        </p:nvSpPr>
        <p:spPr>
          <a:xfrm>
            <a:off x="1103312" y="2052918"/>
            <a:ext cx="8946541" cy="4195481"/>
          </a:xfrm>
        </p:spPr>
        <p:txBody>
          <a:bodyPr>
            <a:normAutofit/>
          </a:bodyPr>
          <a:lstStyle/>
          <a:p>
            <a:r>
              <a:rPr lang="en-US" dirty="0"/>
              <a:t>Sources of finance, both start-up capital in the short term and income streams over the longer term.</a:t>
            </a:r>
            <a:endParaRPr lang="en-GB" dirty="0"/>
          </a:p>
          <a:p>
            <a:endParaRPr lang="en-US" dirty="0"/>
          </a:p>
        </p:txBody>
      </p:sp>
    </p:spTree>
    <p:extLst>
      <p:ext uri="{BB962C8B-B14F-4D97-AF65-F5344CB8AC3E}">
        <p14:creationId xmlns:p14="http://schemas.microsoft.com/office/powerpoint/2010/main" val="38639018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9787B81-C7DF-412B-A405-EF4454012D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olourful pins connected with a thread">
            <a:extLst>
              <a:ext uri="{FF2B5EF4-FFF2-40B4-BE49-F238E27FC236}">
                <a16:creationId xmlns:a16="http://schemas.microsoft.com/office/drawing/2014/main" id="{73E7C243-C1F8-01D3-EDB9-8E2202499B67}"/>
              </a:ext>
            </a:extLst>
          </p:cNvPr>
          <p:cNvPicPr>
            <a:picLocks noChangeAspect="1"/>
          </p:cNvPicPr>
          <p:nvPr/>
        </p:nvPicPr>
        <p:blipFill rotWithShape="1">
          <a:blip r:embed="rId2">
            <a:alphaModFix amt="35000"/>
          </a:blip>
          <a:srcRect b="15730"/>
          <a:stretch/>
        </p:blipFill>
        <p:spPr>
          <a:xfrm>
            <a:off x="20" y="-1"/>
            <a:ext cx="12191980" cy="6858000"/>
          </a:xfrm>
          <a:prstGeom prst="rect">
            <a:avLst/>
          </a:prstGeom>
        </p:spPr>
      </p:pic>
      <p:sp>
        <p:nvSpPr>
          <p:cNvPr id="2" name="Title 1">
            <a:extLst>
              <a:ext uri="{FF2B5EF4-FFF2-40B4-BE49-F238E27FC236}">
                <a16:creationId xmlns:a16="http://schemas.microsoft.com/office/drawing/2014/main" id="{E27C51CE-050E-818C-2159-46DC05748D1A}"/>
              </a:ext>
            </a:extLst>
          </p:cNvPr>
          <p:cNvSpPr>
            <a:spLocks noGrp="1"/>
          </p:cNvSpPr>
          <p:nvPr>
            <p:ph type="title"/>
          </p:nvPr>
        </p:nvSpPr>
        <p:spPr>
          <a:xfrm>
            <a:off x="646111" y="452718"/>
            <a:ext cx="9404723" cy="1400530"/>
          </a:xfrm>
        </p:spPr>
        <p:txBody>
          <a:bodyPr>
            <a:normAutofit/>
          </a:bodyPr>
          <a:lstStyle/>
          <a:p>
            <a:r>
              <a:rPr lang="en-US" dirty="0"/>
              <a:t>Network and Communications Model</a:t>
            </a:r>
          </a:p>
        </p:txBody>
      </p:sp>
      <p:sp>
        <p:nvSpPr>
          <p:cNvPr id="3" name="Content Placeholder 2">
            <a:extLst>
              <a:ext uri="{FF2B5EF4-FFF2-40B4-BE49-F238E27FC236}">
                <a16:creationId xmlns:a16="http://schemas.microsoft.com/office/drawing/2014/main" id="{0CE6E73C-A954-8A71-00FA-8188861F47A9}"/>
              </a:ext>
            </a:extLst>
          </p:cNvPr>
          <p:cNvSpPr>
            <a:spLocks noGrp="1"/>
          </p:cNvSpPr>
          <p:nvPr>
            <p:ph idx="1"/>
          </p:nvPr>
        </p:nvSpPr>
        <p:spPr>
          <a:xfrm>
            <a:off x="1103312" y="2052918"/>
            <a:ext cx="8946541" cy="4195481"/>
          </a:xfrm>
        </p:spPr>
        <p:txBody>
          <a:bodyPr>
            <a:normAutofit/>
          </a:bodyPr>
          <a:lstStyle/>
          <a:p>
            <a:r>
              <a:rPr lang="en-US" dirty="0"/>
              <a:t>A network and communications model to develop what we refer to as the venture’s ‘relational capital’.</a:t>
            </a:r>
            <a:endParaRPr lang="en-GB" dirty="0"/>
          </a:p>
          <a:p>
            <a:endParaRPr lang="en-US" dirty="0"/>
          </a:p>
        </p:txBody>
      </p:sp>
    </p:spTree>
    <p:extLst>
      <p:ext uri="{BB962C8B-B14F-4D97-AF65-F5344CB8AC3E}">
        <p14:creationId xmlns:p14="http://schemas.microsoft.com/office/powerpoint/2010/main" val="532613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29787B81-C7DF-412B-A405-EF4454012D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Office staff flat design Royalty Free Vector Image">
            <a:extLst>
              <a:ext uri="{FF2B5EF4-FFF2-40B4-BE49-F238E27FC236}">
                <a16:creationId xmlns:a16="http://schemas.microsoft.com/office/drawing/2014/main" id="{67E4DF2F-E716-A222-D789-F10E5601447E}"/>
              </a:ext>
            </a:extLst>
          </p:cNvPr>
          <p:cNvPicPr>
            <a:picLocks noChangeAspect="1" noChangeArrowheads="1"/>
          </p:cNvPicPr>
          <p:nvPr/>
        </p:nvPicPr>
        <p:blipFill rotWithShape="1">
          <a:blip r:embed="rId2">
            <a:alphaModFix amt="35000"/>
            <a:extLst>
              <a:ext uri="{28A0092B-C50C-407E-A947-70E740481C1C}">
                <a14:useLocalDpi xmlns:a14="http://schemas.microsoft.com/office/drawing/2010/main" val="0"/>
              </a:ext>
            </a:extLst>
          </a:blip>
          <a:srcRect t="14298" b="13587"/>
          <a:stretch/>
        </p:blipFill>
        <p:spPr bwMode="auto">
          <a:xfrm>
            <a:off x="20" y="-1"/>
            <a:ext cx="1219198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7904777B-5B2B-D5F3-5A9A-0287ADB65917}"/>
              </a:ext>
            </a:extLst>
          </p:cNvPr>
          <p:cNvSpPr>
            <a:spLocks noGrp="1"/>
          </p:cNvSpPr>
          <p:nvPr>
            <p:ph type="title"/>
          </p:nvPr>
        </p:nvSpPr>
        <p:spPr>
          <a:xfrm>
            <a:off x="646111" y="452718"/>
            <a:ext cx="9404723" cy="1400530"/>
          </a:xfrm>
        </p:spPr>
        <p:txBody>
          <a:bodyPr>
            <a:normAutofit/>
          </a:bodyPr>
          <a:lstStyle/>
          <a:p>
            <a:r>
              <a:rPr lang="en-US" dirty="0"/>
              <a:t>Staffing Model</a:t>
            </a:r>
          </a:p>
        </p:txBody>
      </p:sp>
      <p:sp>
        <p:nvSpPr>
          <p:cNvPr id="3" name="Content Placeholder 2">
            <a:extLst>
              <a:ext uri="{FF2B5EF4-FFF2-40B4-BE49-F238E27FC236}">
                <a16:creationId xmlns:a16="http://schemas.microsoft.com/office/drawing/2014/main" id="{9A04A0D6-DCE7-F3B2-58DD-17A2D9E1FE6C}"/>
              </a:ext>
            </a:extLst>
          </p:cNvPr>
          <p:cNvSpPr>
            <a:spLocks noGrp="1"/>
          </p:cNvSpPr>
          <p:nvPr>
            <p:ph idx="1"/>
          </p:nvPr>
        </p:nvSpPr>
        <p:spPr>
          <a:xfrm>
            <a:off x="1103312" y="2052918"/>
            <a:ext cx="8946541" cy="4195481"/>
          </a:xfrm>
        </p:spPr>
        <p:txBody>
          <a:bodyPr>
            <a:normAutofit/>
          </a:bodyPr>
          <a:lstStyle/>
          <a:p>
            <a:r>
              <a:rPr lang="en-US" dirty="0"/>
              <a:t>A staffing model including the role of volunteers</a:t>
            </a:r>
            <a:endParaRPr lang="en-GB" dirty="0"/>
          </a:p>
          <a:p>
            <a:endParaRPr lang="en-US" dirty="0"/>
          </a:p>
        </p:txBody>
      </p:sp>
    </p:spTree>
    <p:extLst>
      <p:ext uri="{BB962C8B-B14F-4D97-AF65-F5344CB8AC3E}">
        <p14:creationId xmlns:p14="http://schemas.microsoft.com/office/powerpoint/2010/main" val="6823638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7000"/>
                <a:hueMod val="88000"/>
                <a:satMod val="130000"/>
                <a:lumMod val="124000"/>
              </a:schemeClr>
            </a:gs>
            <a:gs pos="100000">
              <a:schemeClr val="bg1">
                <a:tint val="96000"/>
                <a:shade val="88000"/>
                <a:hueMod val="108000"/>
                <a:satMod val="164000"/>
                <a:lumMod val="76000"/>
              </a:schemeClr>
            </a:gs>
          </a:gsLst>
          <a:path path="circle">
            <a:fillToRect l="45000" t="65000" r="125000" b="100000"/>
          </a:path>
        </a:gradFill>
        <a:effectLst/>
      </p:bgPr>
    </p:bg>
    <p:spTree>
      <p:nvGrpSpPr>
        <p:cNvPr id="1" name=""/>
        <p:cNvGrpSpPr/>
        <p:nvPr/>
      </p:nvGrpSpPr>
      <p:grpSpPr>
        <a:xfrm>
          <a:off x="0" y="0"/>
          <a:ext cx="0" cy="0"/>
          <a:chOff x="0" y="0"/>
          <a:chExt cx="0" cy="0"/>
        </a:xfrm>
      </p:grpSpPr>
      <p:pic>
        <p:nvPicPr>
          <p:cNvPr id="11" name="Picture 4" descr="Graph on document with pen">
            <a:extLst>
              <a:ext uri="{FF2B5EF4-FFF2-40B4-BE49-F238E27FC236}">
                <a16:creationId xmlns:a16="http://schemas.microsoft.com/office/drawing/2014/main" id="{9154DFFF-233D-C863-D797-A269DA942929}"/>
              </a:ext>
            </a:extLst>
          </p:cNvPr>
          <p:cNvPicPr>
            <a:picLocks noChangeAspect="1"/>
          </p:cNvPicPr>
          <p:nvPr/>
        </p:nvPicPr>
        <p:blipFill rotWithShape="1">
          <a:blip r:embed="rId2">
            <a:alphaModFix amt="25000"/>
            <a:grayscl/>
          </a:blip>
          <a:srcRect t="1510" b="14220"/>
          <a:stretch/>
        </p:blipFill>
        <p:spPr>
          <a:xfrm>
            <a:off x="20" y="-1"/>
            <a:ext cx="12191980" cy="6858000"/>
          </a:xfrm>
          <a:prstGeom prst="rect">
            <a:avLst/>
          </a:prstGeom>
        </p:spPr>
      </p:pic>
      <p:sp>
        <p:nvSpPr>
          <p:cNvPr id="2" name="Title 1">
            <a:extLst>
              <a:ext uri="{FF2B5EF4-FFF2-40B4-BE49-F238E27FC236}">
                <a16:creationId xmlns:a16="http://schemas.microsoft.com/office/drawing/2014/main" id="{A652DD9E-6EE0-C4A4-D18F-AE2F8AF21729}"/>
              </a:ext>
            </a:extLst>
          </p:cNvPr>
          <p:cNvSpPr>
            <a:spLocks noGrp="1"/>
          </p:cNvSpPr>
          <p:nvPr>
            <p:ph type="title"/>
          </p:nvPr>
        </p:nvSpPr>
        <p:spPr>
          <a:xfrm>
            <a:off x="646111" y="452718"/>
            <a:ext cx="9404723" cy="1400530"/>
          </a:xfrm>
        </p:spPr>
        <p:txBody>
          <a:bodyPr>
            <a:normAutofit/>
          </a:bodyPr>
          <a:lstStyle/>
          <a:p>
            <a:r>
              <a:rPr lang="en-US" dirty="0"/>
              <a:t>Development Plan</a:t>
            </a:r>
          </a:p>
        </p:txBody>
      </p:sp>
      <p:sp>
        <p:nvSpPr>
          <p:cNvPr id="12" name="Rectangle 8">
            <a:extLst>
              <a:ext uri="{FF2B5EF4-FFF2-40B4-BE49-F238E27FC236}">
                <a16:creationId xmlns:a16="http://schemas.microsoft.com/office/drawing/2014/main" id="{0D187C4E-14B9-4504-B200-5127823FA7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4400E15D-05B3-B40E-ED37-F56371F3C80E}"/>
              </a:ext>
            </a:extLst>
          </p:cNvPr>
          <p:cNvSpPr>
            <a:spLocks noGrp="1"/>
          </p:cNvSpPr>
          <p:nvPr>
            <p:ph idx="1"/>
          </p:nvPr>
        </p:nvSpPr>
        <p:spPr>
          <a:xfrm>
            <a:off x="1103312" y="2052918"/>
            <a:ext cx="8946541" cy="4195481"/>
          </a:xfrm>
        </p:spPr>
        <p:txBody>
          <a:bodyPr>
            <a:normAutofit/>
          </a:bodyPr>
          <a:lstStyle/>
          <a:p>
            <a:r>
              <a:rPr lang="en-US" dirty="0"/>
              <a:t>A development plan for operational systems – including management information, reporting and financial systems, IT, supply chain systems and systems for risk management</a:t>
            </a:r>
            <a:endParaRPr lang="en-GB" dirty="0"/>
          </a:p>
          <a:p>
            <a:endParaRPr lang="en-US" dirty="0"/>
          </a:p>
        </p:txBody>
      </p:sp>
    </p:spTree>
    <p:extLst>
      <p:ext uri="{BB962C8B-B14F-4D97-AF65-F5344CB8AC3E}">
        <p14:creationId xmlns:p14="http://schemas.microsoft.com/office/powerpoint/2010/main" val="19037451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D391ED56-89DC-6186-E992-8E3ADF03E157}"/>
              </a:ext>
            </a:extLst>
          </p:cNvPr>
          <p:cNvGraphicFramePr/>
          <p:nvPr/>
        </p:nvGraphicFramePr>
        <p:xfrm>
          <a:off x="1207911" y="719667"/>
          <a:ext cx="9674577" cy="56359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Down Arrow 3">
            <a:extLst>
              <a:ext uri="{FF2B5EF4-FFF2-40B4-BE49-F238E27FC236}">
                <a16:creationId xmlns:a16="http://schemas.microsoft.com/office/drawing/2014/main" id="{F4C9A152-6CB4-39A2-7258-599343262E7F}"/>
              </a:ext>
            </a:extLst>
          </p:cNvPr>
          <p:cNvSpPr/>
          <p:nvPr/>
        </p:nvSpPr>
        <p:spPr>
          <a:xfrm>
            <a:off x="7645399" y="1019704"/>
            <a:ext cx="1616074" cy="1337733"/>
          </a:xfrm>
          <a:prstGeom prst="downArrow">
            <a:avLst/>
          </a:prstGeom>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8786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fmla="#ppt_w*sin(2.5*pi*$)">
                                          <p:val>
                                            <p:fltVal val="0"/>
                                          </p:val>
                                        </p:tav>
                                        <p:tav tm="100000">
                                          <p:val>
                                            <p:fltVal val="1"/>
                                          </p:val>
                                        </p:tav>
                                      </p:tavLst>
                                    </p:anim>
                                    <p:anim calcmode="lin" valueType="num">
                                      <p:cBhvr>
                                        <p:cTn id="8"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1" name="Picture 10">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3" name="Oval 12">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5" name="Picture 14">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7" name="Picture 16">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9" name="Rectangle 18">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4" name="Picture 3" descr="White stairway with light at the top">
            <a:extLst>
              <a:ext uri="{FF2B5EF4-FFF2-40B4-BE49-F238E27FC236}">
                <a16:creationId xmlns:a16="http://schemas.microsoft.com/office/drawing/2014/main" id="{0F514DF9-B45C-94CE-6640-38D1E3DCD09C}"/>
              </a:ext>
            </a:extLst>
          </p:cNvPr>
          <p:cNvPicPr>
            <a:picLocks noChangeAspect="1"/>
          </p:cNvPicPr>
          <p:nvPr/>
        </p:nvPicPr>
        <p:blipFill rotWithShape="1">
          <a:blip r:embed="rId8">
            <a:alphaModFix/>
          </a:blip>
          <a:srcRect l="9091" t="26948"/>
          <a:stretch/>
        </p:blipFill>
        <p:spPr>
          <a:xfrm>
            <a:off x="20" y="10"/>
            <a:ext cx="12191980" cy="6857990"/>
          </a:xfrm>
          <a:prstGeom prst="rect">
            <a:avLst/>
          </a:prstGeom>
        </p:spPr>
      </p:pic>
      <p:sp>
        <p:nvSpPr>
          <p:cNvPr id="21" name="Rectangle 20">
            <a:extLst>
              <a:ext uri="{FF2B5EF4-FFF2-40B4-BE49-F238E27FC236}">
                <a16:creationId xmlns:a16="http://schemas.microsoft.com/office/drawing/2014/main" id="{2B65E6B8-0D17-4912-97E4-60B47A5111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6104978" y="1295400"/>
            <a:ext cx="4936635" cy="3773690"/>
          </a:xfrm>
          <a:prstGeom prst="rect">
            <a:avLst/>
          </a:prstGeom>
          <a:solidFill>
            <a:schemeClr val="bg1">
              <a:alpha val="8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9ED8A16-1E5F-A8B3-7D4F-46BA140A3DAA}"/>
              </a:ext>
            </a:extLst>
          </p:cNvPr>
          <p:cNvSpPr>
            <a:spLocks noGrp="1"/>
          </p:cNvSpPr>
          <p:nvPr>
            <p:ph type="title"/>
          </p:nvPr>
        </p:nvSpPr>
        <p:spPr>
          <a:xfrm>
            <a:off x="6265339" y="1447800"/>
            <a:ext cx="4562452" cy="2154568"/>
          </a:xfrm>
        </p:spPr>
        <p:txBody>
          <a:bodyPr vert="horz" lIns="91440" tIns="45720" rIns="91440" bIns="45720" rtlCol="0" anchor="b">
            <a:normAutofit/>
          </a:bodyPr>
          <a:lstStyle/>
          <a:p>
            <a:r>
              <a:rPr lang="en-US" sz="4400" dirty="0"/>
              <a:t>STAGE FIVE</a:t>
            </a:r>
          </a:p>
        </p:txBody>
      </p:sp>
    </p:spTree>
    <p:extLst>
      <p:ext uri="{BB962C8B-B14F-4D97-AF65-F5344CB8AC3E}">
        <p14:creationId xmlns:p14="http://schemas.microsoft.com/office/powerpoint/2010/main" val="38485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0" name="Picture 9">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2" name="Oval 11">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4" name="Picture 13">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6" name="Picture 15">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8" name="Rectangle 17">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useBgFill="1">
        <p:nvSpPr>
          <p:cNvPr id="20" name="Rectangle 19">
            <a:extLst>
              <a:ext uri="{FF2B5EF4-FFF2-40B4-BE49-F238E27FC236}">
                <a16:creationId xmlns:a16="http://schemas.microsoft.com/office/drawing/2014/main" id="{A4322390-8B58-46BE-88EB-D9FD30C08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Pipette putting a sample on a petri dish">
            <a:extLst>
              <a:ext uri="{FF2B5EF4-FFF2-40B4-BE49-F238E27FC236}">
                <a16:creationId xmlns:a16="http://schemas.microsoft.com/office/drawing/2014/main" id="{21B1E158-4909-E034-4D3A-D7997DA952BF}"/>
              </a:ext>
            </a:extLst>
          </p:cNvPr>
          <p:cNvPicPr>
            <a:picLocks noChangeAspect="1"/>
          </p:cNvPicPr>
          <p:nvPr/>
        </p:nvPicPr>
        <p:blipFill rotWithShape="1">
          <a:blip r:embed="rId6">
            <a:alphaModFix amt="40000"/>
          </a:blip>
          <a:srcRect t="15730"/>
          <a:stretch/>
        </p:blipFill>
        <p:spPr>
          <a:xfrm>
            <a:off x="20" y="10"/>
            <a:ext cx="12191980" cy="6857990"/>
          </a:xfrm>
          <a:prstGeom prst="rect">
            <a:avLst/>
          </a:prstGeom>
        </p:spPr>
      </p:pic>
      <p:sp>
        <p:nvSpPr>
          <p:cNvPr id="2" name="Title 1">
            <a:extLst>
              <a:ext uri="{FF2B5EF4-FFF2-40B4-BE49-F238E27FC236}">
                <a16:creationId xmlns:a16="http://schemas.microsoft.com/office/drawing/2014/main" id="{8A84DC92-3884-D5DF-9D7C-D28012462531}"/>
              </a:ext>
            </a:extLst>
          </p:cNvPr>
          <p:cNvSpPr>
            <a:spLocks noGrp="1"/>
          </p:cNvSpPr>
          <p:nvPr>
            <p:ph type="title"/>
          </p:nvPr>
        </p:nvSpPr>
        <p:spPr>
          <a:xfrm>
            <a:off x="1154955" y="1447800"/>
            <a:ext cx="8825658" cy="3329581"/>
          </a:xfrm>
        </p:spPr>
        <p:txBody>
          <a:bodyPr vert="horz" lIns="91440" tIns="45720" rIns="91440" bIns="45720" rtlCol="0" anchor="b">
            <a:normAutofit/>
          </a:bodyPr>
          <a:lstStyle/>
          <a:p>
            <a:r>
              <a:rPr lang="en-US" sz="7200">
                <a:solidFill>
                  <a:schemeClr val="tx1"/>
                </a:solidFill>
              </a:rPr>
              <a:t>Scaling and Diffusion</a:t>
            </a:r>
          </a:p>
        </p:txBody>
      </p:sp>
    </p:spTree>
    <p:extLst>
      <p:ext uri="{BB962C8B-B14F-4D97-AF65-F5344CB8AC3E}">
        <p14:creationId xmlns:p14="http://schemas.microsoft.com/office/powerpoint/2010/main" val="1443475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5" name="Picture 4" descr="Sheep in bubbles">
            <a:extLst>
              <a:ext uri="{FF2B5EF4-FFF2-40B4-BE49-F238E27FC236}">
                <a16:creationId xmlns:a16="http://schemas.microsoft.com/office/drawing/2014/main" id="{7606D7E9-C886-34E6-803D-CA26CD8A27D7}"/>
              </a:ext>
            </a:extLst>
          </p:cNvPr>
          <p:cNvPicPr>
            <a:picLocks noChangeAspect="1"/>
          </p:cNvPicPr>
          <p:nvPr/>
        </p:nvPicPr>
        <p:blipFill rotWithShape="1">
          <a:blip r:embed="rId3"/>
          <a:srcRect t="3936" b="15707"/>
          <a:stretch/>
        </p:blipFill>
        <p:spPr>
          <a:xfrm>
            <a:off x="20" y="10"/>
            <a:ext cx="12191980" cy="6857990"/>
          </a:xfrm>
          <a:prstGeom prst="rect">
            <a:avLst/>
          </a:prstGeom>
        </p:spPr>
      </p:pic>
      <p:sp>
        <p:nvSpPr>
          <p:cNvPr id="22" name="Rectangle 21">
            <a:extLst>
              <a:ext uri="{FF2B5EF4-FFF2-40B4-BE49-F238E27FC236}">
                <a16:creationId xmlns:a16="http://schemas.microsoft.com/office/drawing/2014/main" id="{8D489E29-742E-4D34-AB08-CE3217805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6053153" y="1320127"/>
            <a:ext cx="4812846" cy="4195481"/>
          </a:xfrm>
          <a:prstGeom prst="rect">
            <a:avLst/>
          </a:prstGeom>
          <a:solidFill>
            <a:schemeClr val="bg1">
              <a:alpha val="8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98B7D76-2996-4CB8-CB41-0CCCB7090FF5}"/>
              </a:ext>
            </a:extLst>
          </p:cNvPr>
          <p:cNvSpPr>
            <a:spLocks noGrp="1"/>
          </p:cNvSpPr>
          <p:nvPr>
            <p:ph type="title"/>
          </p:nvPr>
        </p:nvSpPr>
        <p:spPr>
          <a:xfrm>
            <a:off x="6374887" y="1641860"/>
            <a:ext cx="4204298" cy="1034728"/>
          </a:xfrm>
        </p:spPr>
        <p:txBody>
          <a:bodyPr>
            <a:normAutofit/>
          </a:bodyPr>
          <a:lstStyle/>
          <a:p>
            <a:r>
              <a:rPr lang="en-US" sz="2800"/>
              <a:t>Scaling</a:t>
            </a:r>
          </a:p>
        </p:txBody>
      </p:sp>
      <p:sp>
        <p:nvSpPr>
          <p:cNvPr id="3" name="Content Placeholder 2">
            <a:extLst>
              <a:ext uri="{FF2B5EF4-FFF2-40B4-BE49-F238E27FC236}">
                <a16:creationId xmlns:a16="http://schemas.microsoft.com/office/drawing/2014/main" id="{039EC6CD-209A-1C0E-FA81-59FCB7029F16}"/>
              </a:ext>
            </a:extLst>
          </p:cNvPr>
          <p:cNvSpPr>
            <a:spLocks noGrp="1"/>
          </p:cNvSpPr>
          <p:nvPr>
            <p:ph idx="1"/>
          </p:nvPr>
        </p:nvSpPr>
        <p:spPr>
          <a:xfrm>
            <a:off x="6374886" y="2809812"/>
            <a:ext cx="4169380" cy="2384064"/>
          </a:xfrm>
        </p:spPr>
        <p:txBody>
          <a:bodyPr>
            <a:normAutofit/>
          </a:bodyPr>
          <a:lstStyle/>
          <a:p>
            <a:pPr>
              <a:lnSpc>
                <a:spcPct val="90000"/>
              </a:lnSpc>
            </a:pPr>
            <a:r>
              <a:rPr lang="en-US" sz="1300"/>
              <a:t>There are many methods for growing social innovations – from organizational growth and franchising to collaboration and looser diffusion. Some of these involve scaling – a metaphor taken from manufacturing. </a:t>
            </a:r>
          </a:p>
          <a:p>
            <a:pPr>
              <a:lnSpc>
                <a:spcPct val="90000"/>
              </a:lnSpc>
            </a:pPr>
            <a:r>
              <a:rPr lang="en-US" sz="1300"/>
              <a:t>Others are better understood as more organic ‘cut and graft’, with ideas adapting as they spread, rather than growing in a single form. Indeed, most social ideas have spread not through the growth of an organization but through emulation.</a:t>
            </a:r>
          </a:p>
        </p:txBody>
      </p:sp>
    </p:spTree>
    <p:extLst>
      <p:ext uri="{BB962C8B-B14F-4D97-AF65-F5344CB8AC3E}">
        <p14:creationId xmlns:p14="http://schemas.microsoft.com/office/powerpoint/2010/main" val="339903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23E8915-D2AA-4327-A45A-972C3CA957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Rectangle 15">
            <a:extLst>
              <a:ext uri="{FF2B5EF4-FFF2-40B4-BE49-F238E27FC236}">
                <a16:creationId xmlns:a16="http://schemas.microsoft.com/office/drawing/2014/main" id="{8302FC3C-9804-4950-B721-5FD704BA60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88952" cy="6858000"/>
          </a:xfrm>
          <a:prstGeom prst="rect">
            <a:avLst/>
          </a:prstGeom>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a:extLst>
              <a:ext uri="{FF2B5EF4-FFF2-40B4-BE49-F238E27FC236}">
                <a16:creationId xmlns:a16="http://schemas.microsoft.com/office/drawing/2014/main" id="{6B9695BD-ECF6-49CA-8877-8C493193C6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828800"/>
            <a:ext cx="0" cy="3200400"/>
          </a:xfrm>
          <a:prstGeom prst="line">
            <a:avLst/>
          </a:prstGeom>
          <a:ln w="1905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20" name="Picture 19">
            <a:extLst>
              <a:ext uri="{FF2B5EF4-FFF2-40B4-BE49-F238E27FC236}">
                <a16:creationId xmlns:a16="http://schemas.microsoft.com/office/drawing/2014/main" id="{3BC6EBB2-9BDC-4075-BA6B-43A9FBF9C8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b="23320"/>
          <a:stretch/>
        </p:blipFill>
        <p:spPr>
          <a:xfrm>
            <a:off x="8605878" y="6228080"/>
            <a:ext cx="993734" cy="762000"/>
          </a:xfrm>
          <a:prstGeom prst="rect">
            <a:avLst/>
          </a:prstGeom>
        </p:spPr>
      </p:pic>
      <p:sp>
        <p:nvSpPr>
          <p:cNvPr id="22" name="Freeform 5">
            <a:extLst>
              <a:ext uri="{FF2B5EF4-FFF2-40B4-BE49-F238E27FC236}">
                <a16:creationId xmlns:a16="http://schemas.microsoft.com/office/drawing/2014/main" id="{F3798573-F27B-47EB-8EA4-7EE34954C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588" y="0"/>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3" name="Title 2">
            <a:extLst>
              <a:ext uri="{FF2B5EF4-FFF2-40B4-BE49-F238E27FC236}">
                <a16:creationId xmlns:a16="http://schemas.microsoft.com/office/drawing/2014/main" id="{75E9DEB9-08CF-8674-ED5F-6915E60398A5}"/>
              </a:ext>
            </a:extLst>
          </p:cNvPr>
          <p:cNvSpPr>
            <a:spLocks noGrp="1"/>
          </p:cNvSpPr>
          <p:nvPr>
            <p:ph type="title"/>
          </p:nvPr>
        </p:nvSpPr>
        <p:spPr>
          <a:xfrm>
            <a:off x="806195" y="804672"/>
            <a:ext cx="3521359" cy="5248656"/>
          </a:xfrm>
        </p:spPr>
        <p:txBody>
          <a:bodyPr anchor="ctr">
            <a:normAutofit/>
          </a:bodyPr>
          <a:lstStyle/>
          <a:p>
            <a:pPr algn="ctr"/>
            <a:r>
              <a:rPr lang="en-US"/>
              <a:t>Scaling in Market vs Social Economy</a:t>
            </a:r>
          </a:p>
        </p:txBody>
      </p:sp>
      <p:sp>
        <p:nvSpPr>
          <p:cNvPr id="4" name="Content Placeholder 3">
            <a:extLst>
              <a:ext uri="{FF2B5EF4-FFF2-40B4-BE49-F238E27FC236}">
                <a16:creationId xmlns:a16="http://schemas.microsoft.com/office/drawing/2014/main" id="{31CD7A3A-3D84-152A-7DF1-B6C0783DF2B4}"/>
              </a:ext>
            </a:extLst>
          </p:cNvPr>
          <p:cNvSpPr>
            <a:spLocks noGrp="1"/>
          </p:cNvSpPr>
          <p:nvPr>
            <p:ph idx="1"/>
          </p:nvPr>
        </p:nvSpPr>
        <p:spPr>
          <a:xfrm>
            <a:off x="4975861" y="804671"/>
            <a:ext cx="6399930" cy="5248657"/>
          </a:xfrm>
        </p:spPr>
        <p:txBody>
          <a:bodyPr anchor="ctr">
            <a:normAutofit/>
          </a:bodyPr>
          <a:lstStyle/>
          <a:p>
            <a:r>
              <a:rPr lang="en-US"/>
              <a:t>There are marked differences in the spread and diffusion of innovations between the social and market economies. </a:t>
            </a:r>
          </a:p>
          <a:p>
            <a:r>
              <a:rPr lang="en-US"/>
              <a:t>The private economy is structured to reserve the benefits of an innovation to its own </a:t>
            </a:r>
            <a:r>
              <a:rPr lang="en-US" err="1"/>
              <a:t>organisation</a:t>
            </a:r>
            <a:r>
              <a:rPr lang="en-US"/>
              <a:t> or to those licensees or franchisees willing to pay for it. </a:t>
            </a:r>
          </a:p>
          <a:p>
            <a:r>
              <a:rPr lang="en-US"/>
              <a:t>The social economy – being primarily oriented around social missions, </a:t>
            </a:r>
            <a:r>
              <a:rPr lang="en-US" err="1"/>
              <a:t>favours</a:t>
            </a:r>
            <a:r>
              <a:rPr lang="en-US"/>
              <a:t> the rapid diffusion of an innovation, rather than keeping it private. </a:t>
            </a:r>
          </a:p>
          <a:p>
            <a:r>
              <a:rPr lang="en-US"/>
              <a:t>This is one reason why the social economy has less compulsion to </a:t>
            </a:r>
            <a:r>
              <a:rPr lang="en-US" err="1"/>
              <a:t>organisational</a:t>
            </a:r>
            <a:r>
              <a:rPr lang="en-US"/>
              <a:t> growth and more towards collaborative networking as a way of sharing innovation.</a:t>
            </a:r>
          </a:p>
        </p:txBody>
      </p:sp>
    </p:spTree>
    <p:extLst>
      <p:ext uri="{BB962C8B-B14F-4D97-AF65-F5344CB8AC3E}">
        <p14:creationId xmlns:p14="http://schemas.microsoft.com/office/powerpoint/2010/main" val="8522685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4227C4-398E-5F2B-0F1D-F6BD0FCCD9B8}"/>
              </a:ext>
            </a:extLst>
          </p:cNvPr>
          <p:cNvSpPr>
            <a:spLocks noGrp="1"/>
          </p:cNvSpPr>
          <p:nvPr>
            <p:ph type="title"/>
          </p:nvPr>
        </p:nvSpPr>
        <p:spPr>
          <a:xfrm>
            <a:off x="648930" y="629266"/>
            <a:ext cx="6188190" cy="1622321"/>
          </a:xfrm>
        </p:spPr>
        <p:txBody>
          <a:bodyPr>
            <a:normAutofit/>
          </a:bodyPr>
          <a:lstStyle/>
          <a:p>
            <a:r>
              <a:rPr lang="en-US">
                <a:solidFill>
                  <a:srgbClr val="EBEBEB"/>
                </a:solidFill>
              </a:rPr>
              <a:t>Generative Diffusion</a:t>
            </a:r>
          </a:p>
        </p:txBody>
      </p:sp>
      <p:sp>
        <p:nvSpPr>
          <p:cNvPr id="3" name="Content Placeholder 2">
            <a:extLst>
              <a:ext uri="{FF2B5EF4-FFF2-40B4-BE49-F238E27FC236}">
                <a16:creationId xmlns:a16="http://schemas.microsoft.com/office/drawing/2014/main" id="{09154048-933A-8955-38D4-6CCF4E3E6556}"/>
              </a:ext>
            </a:extLst>
          </p:cNvPr>
          <p:cNvSpPr>
            <a:spLocks noGrp="1"/>
          </p:cNvSpPr>
          <p:nvPr>
            <p:ph idx="1"/>
          </p:nvPr>
        </p:nvSpPr>
        <p:spPr>
          <a:xfrm>
            <a:off x="648930" y="2438400"/>
            <a:ext cx="6188189" cy="3785419"/>
          </a:xfrm>
        </p:spPr>
        <p:txBody>
          <a:bodyPr>
            <a:normAutofit/>
          </a:bodyPr>
          <a:lstStyle/>
          <a:p>
            <a:r>
              <a:rPr lang="en-US">
                <a:solidFill>
                  <a:srgbClr val="FFFFFF"/>
                </a:solidFill>
              </a:rPr>
              <a:t>As a result of these differences, the spread of a social innovation tends to be a more complex flow-like process of interaction and modification.</a:t>
            </a:r>
          </a:p>
          <a:p>
            <a:endParaRPr lang="en-US">
              <a:solidFill>
                <a:srgbClr val="FFFFFF"/>
              </a:solidFill>
            </a:endParaRPr>
          </a:p>
          <a:p>
            <a:r>
              <a:rPr lang="en-US">
                <a:solidFill>
                  <a:srgbClr val="FFFFFF"/>
                </a:solidFill>
              </a:rPr>
              <a:t>We refer to it as ‘generative diffusion’ ‘generative’ because the adoption of an innovation will take different forms rather than replicate a given model, ‘diffusion’ because it spreads, sometimes chaotically, along multiple paths.3</a:t>
            </a:r>
          </a:p>
        </p:txBody>
      </p:sp>
      <p:sp>
        <p:nvSpPr>
          <p:cNvPr id="11"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15974"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pic>
        <p:nvPicPr>
          <p:cNvPr id="5" name="Picture 4" descr="Close up of a molecular model">
            <a:extLst>
              <a:ext uri="{FF2B5EF4-FFF2-40B4-BE49-F238E27FC236}">
                <a16:creationId xmlns:a16="http://schemas.microsoft.com/office/drawing/2014/main" id="{4B2B086D-6F67-A135-A49A-AB90BC58B618}"/>
              </a:ext>
            </a:extLst>
          </p:cNvPr>
          <p:cNvPicPr>
            <a:picLocks noChangeAspect="1"/>
          </p:cNvPicPr>
          <p:nvPr/>
        </p:nvPicPr>
        <p:blipFill rotWithShape="1">
          <a:blip r:embed="rId3"/>
          <a:srcRect l="42971" r="2750"/>
          <a:stretch/>
        </p:blipFill>
        <p:spPr>
          <a:xfrm>
            <a:off x="7229175" y="1"/>
            <a:ext cx="4963245" cy="6858001"/>
          </a:xfrm>
          <a:custGeom>
            <a:avLst/>
            <a:gdLst/>
            <a:ahLst/>
            <a:cxnLst/>
            <a:rect l="l" t="t" r="r" b="b"/>
            <a:pathLst>
              <a:path w="4963245" h="6858001">
                <a:moveTo>
                  <a:pt x="1177" y="0"/>
                </a:moveTo>
                <a:lnTo>
                  <a:pt x="1344715" y="0"/>
                </a:lnTo>
                <a:lnTo>
                  <a:pt x="1344715" y="1"/>
                </a:lnTo>
                <a:lnTo>
                  <a:pt x="4963245" y="1"/>
                </a:lnTo>
                <a:lnTo>
                  <a:pt x="4963244" y="6858001"/>
                </a:lnTo>
                <a:lnTo>
                  <a:pt x="900697" y="6858001"/>
                </a:lnTo>
                <a:lnTo>
                  <a:pt x="900697" y="6858000"/>
                </a:lnTo>
                <a:lnTo>
                  <a:pt x="0" y="6858000"/>
                </a:lnTo>
                <a:lnTo>
                  <a:pt x="5883" y="6817538"/>
                </a:lnTo>
                <a:lnTo>
                  <a:pt x="23196" y="6698894"/>
                </a:lnTo>
                <a:lnTo>
                  <a:pt x="35299" y="6612483"/>
                </a:lnTo>
                <a:lnTo>
                  <a:pt x="48073" y="6509613"/>
                </a:lnTo>
                <a:lnTo>
                  <a:pt x="63369" y="6387541"/>
                </a:lnTo>
                <a:lnTo>
                  <a:pt x="79506" y="6252438"/>
                </a:lnTo>
                <a:lnTo>
                  <a:pt x="96483" y="6100191"/>
                </a:lnTo>
                <a:lnTo>
                  <a:pt x="114469" y="5934227"/>
                </a:lnTo>
                <a:lnTo>
                  <a:pt x="132454" y="5753862"/>
                </a:lnTo>
                <a:lnTo>
                  <a:pt x="150776" y="5561838"/>
                </a:lnTo>
                <a:lnTo>
                  <a:pt x="167753" y="5354726"/>
                </a:lnTo>
                <a:lnTo>
                  <a:pt x="184058" y="5138013"/>
                </a:lnTo>
                <a:lnTo>
                  <a:pt x="198849" y="4908956"/>
                </a:lnTo>
                <a:lnTo>
                  <a:pt x="212969" y="4670298"/>
                </a:lnTo>
                <a:lnTo>
                  <a:pt x="226248" y="4421352"/>
                </a:lnTo>
                <a:lnTo>
                  <a:pt x="230955" y="4293793"/>
                </a:lnTo>
                <a:lnTo>
                  <a:pt x="236165" y="4163492"/>
                </a:lnTo>
                <a:lnTo>
                  <a:pt x="241040" y="4031133"/>
                </a:lnTo>
                <a:lnTo>
                  <a:pt x="244234" y="3898087"/>
                </a:lnTo>
                <a:lnTo>
                  <a:pt x="247091" y="3762299"/>
                </a:lnTo>
                <a:lnTo>
                  <a:pt x="250117" y="3625139"/>
                </a:lnTo>
                <a:lnTo>
                  <a:pt x="252134" y="3485236"/>
                </a:lnTo>
                <a:lnTo>
                  <a:pt x="252134" y="3343961"/>
                </a:lnTo>
                <a:lnTo>
                  <a:pt x="253142" y="3201315"/>
                </a:lnTo>
                <a:lnTo>
                  <a:pt x="252134" y="3057297"/>
                </a:lnTo>
                <a:lnTo>
                  <a:pt x="250117" y="2911221"/>
                </a:lnTo>
                <a:lnTo>
                  <a:pt x="248268" y="2765146"/>
                </a:lnTo>
                <a:lnTo>
                  <a:pt x="244234" y="2617013"/>
                </a:lnTo>
                <a:lnTo>
                  <a:pt x="240032" y="2467509"/>
                </a:lnTo>
                <a:lnTo>
                  <a:pt x="235157" y="2318004"/>
                </a:lnTo>
                <a:lnTo>
                  <a:pt x="228266" y="2167128"/>
                </a:lnTo>
                <a:lnTo>
                  <a:pt x="220029" y="2014881"/>
                </a:lnTo>
                <a:lnTo>
                  <a:pt x="212129" y="1861947"/>
                </a:lnTo>
                <a:lnTo>
                  <a:pt x="202044" y="1709014"/>
                </a:lnTo>
                <a:lnTo>
                  <a:pt x="189941" y="1554023"/>
                </a:lnTo>
                <a:lnTo>
                  <a:pt x="177839" y="1401090"/>
                </a:lnTo>
                <a:lnTo>
                  <a:pt x="163887" y="1245413"/>
                </a:lnTo>
                <a:lnTo>
                  <a:pt x="148591" y="1089051"/>
                </a:lnTo>
                <a:lnTo>
                  <a:pt x="132455" y="934746"/>
                </a:lnTo>
                <a:lnTo>
                  <a:pt x="113629" y="778383"/>
                </a:lnTo>
                <a:lnTo>
                  <a:pt x="93458" y="622707"/>
                </a:lnTo>
                <a:lnTo>
                  <a:pt x="73455" y="466344"/>
                </a:lnTo>
                <a:lnTo>
                  <a:pt x="50091" y="310668"/>
                </a:lnTo>
                <a:lnTo>
                  <a:pt x="26222" y="155677"/>
                </a:lnTo>
                <a:close/>
              </a:path>
            </a:pathLst>
          </a:custGeom>
        </p:spPr>
      </p:pic>
    </p:spTree>
    <p:extLst>
      <p:ext uri="{BB962C8B-B14F-4D97-AF65-F5344CB8AC3E}">
        <p14:creationId xmlns:p14="http://schemas.microsoft.com/office/powerpoint/2010/main" val="33336577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3074" name="Picture 2" descr="17 ways technology could change the world by 2027 | World Economic Forum">
            <a:extLst>
              <a:ext uri="{FF2B5EF4-FFF2-40B4-BE49-F238E27FC236}">
                <a16:creationId xmlns:a16="http://schemas.microsoft.com/office/drawing/2014/main" id="{5C986F02-2AF1-13CE-0DBB-E699140D9DF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6461" b="947"/>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3083" name="Rectangle 3078">
            <a:extLst>
              <a:ext uri="{FF2B5EF4-FFF2-40B4-BE49-F238E27FC236}">
                <a16:creationId xmlns:a16="http://schemas.microsoft.com/office/drawing/2014/main" id="{8D489E29-742E-4D34-AB08-CE3217805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6053153" y="1320127"/>
            <a:ext cx="4812846" cy="4195481"/>
          </a:xfrm>
          <a:prstGeom prst="rect">
            <a:avLst/>
          </a:prstGeom>
          <a:solidFill>
            <a:schemeClr val="bg1">
              <a:alpha val="8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6699B9-62B2-FD88-3552-704F27CC6C5A}"/>
              </a:ext>
            </a:extLst>
          </p:cNvPr>
          <p:cNvSpPr>
            <a:spLocks noGrp="1"/>
          </p:cNvSpPr>
          <p:nvPr>
            <p:ph type="title"/>
          </p:nvPr>
        </p:nvSpPr>
        <p:spPr>
          <a:xfrm>
            <a:off x="6374887" y="1641860"/>
            <a:ext cx="4204298" cy="1034728"/>
          </a:xfrm>
        </p:spPr>
        <p:txBody>
          <a:bodyPr>
            <a:normAutofit/>
          </a:bodyPr>
          <a:lstStyle/>
          <a:p>
            <a:r>
              <a:rPr lang="en-US" sz="2800"/>
              <a:t>Diffusion</a:t>
            </a:r>
          </a:p>
        </p:txBody>
      </p:sp>
      <p:sp>
        <p:nvSpPr>
          <p:cNvPr id="3" name="Content Placeholder 2">
            <a:extLst>
              <a:ext uri="{FF2B5EF4-FFF2-40B4-BE49-F238E27FC236}">
                <a16:creationId xmlns:a16="http://schemas.microsoft.com/office/drawing/2014/main" id="{9D3662E8-FD8D-8FFC-6968-B53C04586A38}"/>
              </a:ext>
            </a:extLst>
          </p:cNvPr>
          <p:cNvSpPr>
            <a:spLocks noGrp="1"/>
          </p:cNvSpPr>
          <p:nvPr>
            <p:ph idx="1"/>
          </p:nvPr>
        </p:nvSpPr>
        <p:spPr>
          <a:xfrm>
            <a:off x="6374886" y="2809812"/>
            <a:ext cx="4169380" cy="2384064"/>
          </a:xfrm>
        </p:spPr>
        <p:txBody>
          <a:bodyPr>
            <a:normAutofit/>
          </a:bodyPr>
          <a:lstStyle/>
          <a:p>
            <a:pPr>
              <a:lnSpc>
                <a:spcPct val="90000"/>
              </a:lnSpc>
            </a:pPr>
            <a:r>
              <a:rPr lang="en-US" sz="1100"/>
              <a:t>The successful diffusion of an innovation depends on effective supply and effective demand.</a:t>
            </a:r>
          </a:p>
          <a:p>
            <a:pPr>
              <a:lnSpc>
                <a:spcPct val="90000"/>
              </a:lnSpc>
            </a:pPr>
            <a:r>
              <a:rPr lang="en-US" sz="1100"/>
              <a:t>Effective supply refers to the growth of evidence to show that the innovation really works. Effective demand refers to the willingness to pay. </a:t>
            </a:r>
          </a:p>
          <a:p>
            <a:pPr>
              <a:lnSpc>
                <a:spcPct val="90000"/>
              </a:lnSpc>
            </a:pPr>
            <a:r>
              <a:rPr lang="en-US" sz="1100"/>
              <a:t>Both are needed but sometimes the priority is to prove effectiveness while in other cases the priority is to create demand – both by persuading people that there is a need to be met, and then persuading people or organizations with the ability to pay that they should do so.</a:t>
            </a:r>
          </a:p>
        </p:txBody>
      </p:sp>
    </p:spTree>
    <p:extLst>
      <p:ext uri="{BB962C8B-B14F-4D97-AF65-F5344CB8AC3E}">
        <p14:creationId xmlns:p14="http://schemas.microsoft.com/office/powerpoint/2010/main" val="31790340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23E8915-D2AA-4327-A45A-972C3CA957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8302FC3C-9804-4950-B721-5FD704BA60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88952" cy="6858000"/>
          </a:xfrm>
          <a:prstGeom prst="rect">
            <a:avLst/>
          </a:prstGeom>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6B9695BD-ECF6-49CA-8877-8C493193C6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828800"/>
            <a:ext cx="0" cy="3200400"/>
          </a:xfrm>
          <a:prstGeom prst="line">
            <a:avLst/>
          </a:prstGeom>
          <a:ln w="1905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3BC6EBB2-9BDC-4075-BA6B-43A9FBF9C8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b="23320"/>
          <a:stretch/>
        </p:blipFill>
        <p:spPr>
          <a:xfrm>
            <a:off x="8605878" y="6228080"/>
            <a:ext cx="993734" cy="762000"/>
          </a:xfrm>
          <a:prstGeom prst="rect">
            <a:avLst/>
          </a:prstGeom>
        </p:spPr>
      </p:pic>
      <p:sp>
        <p:nvSpPr>
          <p:cNvPr id="16" name="Freeform 5">
            <a:extLst>
              <a:ext uri="{FF2B5EF4-FFF2-40B4-BE49-F238E27FC236}">
                <a16:creationId xmlns:a16="http://schemas.microsoft.com/office/drawing/2014/main" id="{F3798573-F27B-47EB-8EA4-7EE34954C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588" y="0"/>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2B19496B-9BE5-A2B7-A7E4-31699C25C8CF}"/>
              </a:ext>
            </a:extLst>
          </p:cNvPr>
          <p:cNvSpPr>
            <a:spLocks noGrp="1"/>
          </p:cNvSpPr>
          <p:nvPr>
            <p:ph type="title"/>
          </p:nvPr>
        </p:nvSpPr>
        <p:spPr>
          <a:xfrm>
            <a:off x="806195" y="804672"/>
            <a:ext cx="3521359" cy="5248656"/>
          </a:xfrm>
        </p:spPr>
        <p:txBody>
          <a:bodyPr anchor="ctr">
            <a:normAutofit/>
          </a:bodyPr>
          <a:lstStyle/>
          <a:p>
            <a:pPr algn="ctr"/>
            <a:r>
              <a:rPr lang="en-US" dirty="0"/>
              <a:t>Ways of Scaling and Diffusing Social Innovations</a:t>
            </a:r>
            <a:endParaRPr lang="en-US"/>
          </a:p>
        </p:txBody>
      </p:sp>
      <p:sp>
        <p:nvSpPr>
          <p:cNvPr id="3" name="Content Placeholder 2">
            <a:extLst>
              <a:ext uri="{FF2B5EF4-FFF2-40B4-BE49-F238E27FC236}">
                <a16:creationId xmlns:a16="http://schemas.microsoft.com/office/drawing/2014/main" id="{4D9B6F5F-C73F-9C21-BB31-6D00C1A87D39}"/>
              </a:ext>
            </a:extLst>
          </p:cNvPr>
          <p:cNvSpPr>
            <a:spLocks noGrp="1"/>
          </p:cNvSpPr>
          <p:nvPr>
            <p:ph idx="1"/>
          </p:nvPr>
        </p:nvSpPr>
        <p:spPr>
          <a:xfrm>
            <a:off x="4975861" y="804671"/>
            <a:ext cx="6399930" cy="5248657"/>
          </a:xfrm>
        </p:spPr>
        <p:txBody>
          <a:bodyPr anchor="ctr">
            <a:normAutofit/>
          </a:bodyPr>
          <a:lstStyle/>
          <a:p>
            <a:r>
              <a:rPr lang="en-US" dirty="0"/>
              <a:t>The spread of an idea also often depends on stripping out whatever is inessential. Ideas spread more easily if they are simple; modular; and don’t require new skills. But complex ideas can also spread on a wide scale, though this generally takes longer, and requires more investment in professional skills.</a:t>
            </a:r>
          </a:p>
        </p:txBody>
      </p:sp>
    </p:spTree>
    <p:extLst>
      <p:ext uri="{BB962C8B-B14F-4D97-AF65-F5344CB8AC3E}">
        <p14:creationId xmlns:p14="http://schemas.microsoft.com/office/powerpoint/2010/main" val="38532513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70BDA80-627C-422A-AFFD-B7F1DC0F77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3313" cy="6858000"/>
          </a:xfrm>
          <a:prstGeom prst="rect">
            <a:avLst/>
          </a:prstGeom>
          <a:solidFill>
            <a:schemeClr val="accent1"/>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1">
            <a:extLst>
              <a:ext uri="{FF2B5EF4-FFF2-40B4-BE49-F238E27FC236}">
                <a16:creationId xmlns:a16="http://schemas.microsoft.com/office/drawing/2014/main" id="{280B4538-F680-45DF-BAAB-059CE354E7EE}"/>
              </a:ext>
            </a:extLst>
          </p:cNvPr>
          <p:cNvSpPr>
            <a:spLocks noGrp="1"/>
          </p:cNvSpPr>
          <p:nvPr>
            <p:ph type="title"/>
          </p:nvPr>
        </p:nvSpPr>
        <p:spPr>
          <a:xfrm>
            <a:off x="646111" y="690879"/>
            <a:ext cx="3682049" cy="5557519"/>
          </a:xfrm>
        </p:spPr>
        <p:txBody>
          <a:bodyPr anchor="ctr">
            <a:normAutofit/>
          </a:bodyPr>
          <a:lstStyle/>
          <a:p>
            <a:pPr algn="r"/>
            <a:r>
              <a:rPr lang="en-US">
                <a:solidFill>
                  <a:srgbClr val="FFFFFF"/>
                </a:solidFill>
              </a:rPr>
              <a:t>Inspiration</a:t>
            </a:r>
          </a:p>
        </p:txBody>
      </p:sp>
      <p:sp>
        <p:nvSpPr>
          <p:cNvPr id="3" name="Content Placeholder 2">
            <a:extLst>
              <a:ext uri="{FF2B5EF4-FFF2-40B4-BE49-F238E27FC236}">
                <a16:creationId xmlns:a16="http://schemas.microsoft.com/office/drawing/2014/main" id="{F5FAAB25-C74D-B7CB-7D46-F1317A88483E}"/>
              </a:ext>
            </a:extLst>
          </p:cNvPr>
          <p:cNvSpPr>
            <a:spLocks noGrp="1"/>
          </p:cNvSpPr>
          <p:nvPr>
            <p:ph idx="1"/>
          </p:nvPr>
        </p:nvSpPr>
        <p:spPr>
          <a:xfrm>
            <a:off x="5101999" y="690880"/>
            <a:ext cx="4947854" cy="5557519"/>
          </a:xfrm>
        </p:spPr>
        <p:txBody>
          <a:bodyPr anchor="ctr">
            <a:normAutofit/>
          </a:bodyPr>
          <a:lstStyle/>
          <a:p>
            <a:r>
              <a:rPr lang="en-US" dirty="0"/>
              <a:t>Some ideas spread because of their qualities as ideas – they are inherently inspiring, arresting, and engaging. Relatively few, however, spread on their own – more often clusters of ideas spread together, each creating the conditions for others to be received more easily.</a:t>
            </a:r>
          </a:p>
        </p:txBody>
      </p:sp>
    </p:spTree>
    <p:extLst>
      <p:ext uri="{BB962C8B-B14F-4D97-AF65-F5344CB8AC3E}">
        <p14:creationId xmlns:p14="http://schemas.microsoft.com/office/powerpoint/2010/main" val="30301274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70BDA80-627C-422A-AFFD-B7F1DC0F77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3313" cy="6858000"/>
          </a:xfrm>
          <a:prstGeom prst="rect">
            <a:avLst/>
          </a:prstGeom>
          <a:solidFill>
            <a:schemeClr val="accent1"/>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1">
            <a:extLst>
              <a:ext uri="{FF2B5EF4-FFF2-40B4-BE49-F238E27FC236}">
                <a16:creationId xmlns:a16="http://schemas.microsoft.com/office/drawing/2014/main" id="{2EBAE90F-F9B5-52A6-6CF0-9EA6C61B7B0B}"/>
              </a:ext>
            </a:extLst>
          </p:cNvPr>
          <p:cNvSpPr>
            <a:spLocks noGrp="1"/>
          </p:cNvSpPr>
          <p:nvPr>
            <p:ph type="title"/>
          </p:nvPr>
        </p:nvSpPr>
        <p:spPr>
          <a:xfrm>
            <a:off x="646111" y="690879"/>
            <a:ext cx="3682049" cy="5557519"/>
          </a:xfrm>
        </p:spPr>
        <p:txBody>
          <a:bodyPr anchor="ctr">
            <a:normAutofit/>
          </a:bodyPr>
          <a:lstStyle/>
          <a:p>
            <a:pPr algn="r"/>
            <a:r>
              <a:rPr lang="en-US">
                <a:solidFill>
                  <a:srgbClr val="FFFFFF"/>
                </a:solidFill>
              </a:rPr>
              <a:t>Diffusing Demand</a:t>
            </a:r>
          </a:p>
        </p:txBody>
      </p:sp>
      <p:sp>
        <p:nvSpPr>
          <p:cNvPr id="3" name="Content Placeholder 2">
            <a:extLst>
              <a:ext uri="{FF2B5EF4-FFF2-40B4-BE49-F238E27FC236}">
                <a16:creationId xmlns:a16="http://schemas.microsoft.com/office/drawing/2014/main" id="{27C0FE7B-EB3F-A0A6-2A82-23B5F789F001}"/>
              </a:ext>
            </a:extLst>
          </p:cNvPr>
          <p:cNvSpPr>
            <a:spLocks noGrp="1"/>
          </p:cNvSpPr>
          <p:nvPr>
            <p:ph idx="1"/>
          </p:nvPr>
        </p:nvSpPr>
        <p:spPr>
          <a:xfrm>
            <a:off x="5101999" y="690880"/>
            <a:ext cx="4947854" cy="5557519"/>
          </a:xfrm>
        </p:spPr>
        <p:txBody>
          <a:bodyPr anchor="ctr">
            <a:normAutofit/>
          </a:bodyPr>
          <a:lstStyle/>
          <a:p>
            <a:pPr>
              <a:lnSpc>
                <a:spcPct val="90000"/>
              </a:lnSpc>
            </a:pPr>
            <a:r>
              <a:rPr lang="en-US" sz="1700"/>
              <a:t>The promotion of social innovation has tended to focus on the supply side and how innovations can be diffused among service providers through experts, intermediaries, and collaboration.</a:t>
            </a:r>
          </a:p>
          <a:p>
            <a:pPr>
              <a:lnSpc>
                <a:spcPct val="90000"/>
              </a:lnSpc>
            </a:pPr>
            <a:r>
              <a:rPr lang="en-US" sz="1700"/>
              <a:t>the design of services should start from the user, and that its diffusion should be approached from the perspective of users, not least because they are in many cases also coproducers.</a:t>
            </a:r>
          </a:p>
          <a:p>
            <a:pPr>
              <a:lnSpc>
                <a:spcPct val="90000"/>
              </a:lnSpc>
            </a:pPr>
            <a:r>
              <a:rPr lang="en-US" sz="1700"/>
              <a:t>a distinction should be made between services where demand can be expressed in the market (for fair trade or green goods, for example), those where demand is expressed through the state (lobbying for disability provisions or swimming pools, for example), and those involving intermediate demand (public commissioning on behalf of citizens).</a:t>
            </a:r>
          </a:p>
        </p:txBody>
      </p:sp>
    </p:spTree>
    <p:extLst>
      <p:ext uri="{BB962C8B-B14F-4D97-AF65-F5344CB8AC3E}">
        <p14:creationId xmlns:p14="http://schemas.microsoft.com/office/powerpoint/2010/main" val="12247089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70BDA80-627C-422A-AFFD-B7F1DC0F77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3313" cy="6858000"/>
          </a:xfrm>
          <a:prstGeom prst="rect">
            <a:avLst/>
          </a:prstGeom>
          <a:solidFill>
            <a:schemeClr val="accent1"/>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1">
            <a:extLst>
              <a:ext uri="{FF2B5EF4-FFF2-40B4-BE49-F238E27FC236}">
                <a16:creationId xmlns:a16="http://schemas.microsoft.com/office/drawing/2014/main" id="{076A0ACB-D96B-C538-AE6E-83DDA205BD5E}"/>
              </a:ext>
            </a:extLst>
          </p:cNvPr>
          <p:cNvSpPr>
            <a:spLocks noGrp="1"/>
          </p:cNvSpPr>
          <p:nvPr>
            <p:ph type="title"/>
          </p:nvPr>
        </p:nvSpPr>
        <p:spPr>
          <a:xfrm>
            <a:off x="646111" y="690879"/>
            <a:ext cx="3682049" cy="5557519"/>
          </a:xfrm>
        </p:spPr>
        <p:txBody>
          <a:bodyPr anchor="ctr">
            <a:normAutofit/>
          </a:bodyPr>
          <a:lstStyle/>
          <a:p>
            <a:pPr algn="r"/>
            <a:r>
              <a:rPr lang="en-US">
                <a:solidFill>
                  <a:srgbClr val="FFFFFF"/>
                </a:solidFill>
              </a:rPr>
              <a:t>Scaling and diffusion in the public sector</a:t>
            </a:r>
          </a:p>
        </p:txBody>
      </p:sp>
      <p:sp>
        <p:nvSpPr>
          <p:cNvPr id="3" name="Content Placeholder 2">
            <a:extLst>
              <a:ext uri="{FF2B5EF4-FFF2-40B4-BE49-F238E27FC236}">
                <a16:creationId xmlns:a16="http://schemas.microsoft.com/office/drawing/2014/main" id="{D8467AE9-A154-1B8C-AE9D-5E29B04992F3}"/>
              </a:ext>
            </a:extLst>
          </p:cNvPr>
          <p:cNvSpPr>
            <a:spLocks noGrp="1"/>
          </p:cNvSpPr>
          <p:nvPr>
            <p:ph idx="1"/>
          </p:nvPr>
        </p:nvSpPr>
        <p:spPr>
          <a:xfrm>
            <a:off x="5101999" y="690880"/>
            <a:ext cx="4947854" cy="5557519"/>
          </a:xfrm>
        </p:spPr>
        <p:txBody>
          <a:bodyPr anchor="ctr">
            <a:normAutofit/>
          </a:bodyPr>
          <a:lstStyle/>
          <a:p>
            <a:r>
              <a:rPr lang="en-US" dirty="0"/>
              <a:t>Scaling in the public sector has some overlaps with other fields but also important differences. Governments can grow an idea simply by legislating it or turning it into a </a:t>
            </a:r>
            <a:r>
              <a:rPr lang="en-US" dirty="0" err="1"/>
              <a:t>programme</a:t>
            </a:r>
            <a:r>
              <a:rPr lang="en-US" dirty="0"/>
              <a:t>. Or they can encourage it by persuasion, or through the influence of regulators.</a:t>
            </a:r>
          </a:p>
          <a:p>
            <a:pPr lvl="1"/>
            <a:r>
              <a:rPr lang="en-US" dirty="0"/>
              <a:t>Distributed diffusion through public policy</a:t>
            </a:r>
          </a:p>
          <a:p>
            <a:pPr lvl="1"/>
            <a:r>
              <a:rPr lang="en-US" dirty="0"/>
              <a:t>Endorsement by regulators</a:t>
            </a:r>
          </a:p>
          <a:p>
            <a:pPr lvl="1"/>
            <a:r>
              <a:rPr lang="en-US" dirty="0"/>
              <a:t>Global diffusion and encouragement by popular bodies</a:t>
            </a:r>
          </a:p>
          <a:p>
            <a:pPr lvl="1"/>
            <a:r>
              <a:rPr lang="en-US" dirty="0"/>
              <a:t>Change through standards</a:t>
            </a:r>
          </a:p>
        </p:txBody>
      </p:sp>
    </p:spTree>
    <p:extLst>
      <p:ext uri="{BB962C8B-B14F-4D97-AF65-F5344CB8AC3E}">
        <p14:creationId xmlns:p14="http://schemas.microsoft.com/office/powerpoint/2010/main" val="30245192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70BDA80-627C-422A-AFFD-B7F1DC0F77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3313" cy="6858000"/>
          </a:xfrm>
          <a:prstGeom prst="rect">
            <a:avLst/>
          </a:prstGeom>
          <a:solidFill>
            <a:schemeClr val="accent1"/>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1">
            <a:extLst>
              <a:ext uri="{FF2B5EF4-FFF2-40B4-BE49-F238E27FC236}">
                <a16:creationId xmlns:a16="http://schemas.microsoft.com/office/drawing/2014/main" id="{C671CFA3-2190-C603-24FD-6EBF5ABC986A}"/>
              </a:ext>
            </a:extLst>
          </p:cNvPr>
          <p:cNvSpPr>
            <a:spLocks noGrp="1"/>
          </p:cNvSpPr>
          <p:nvPr>
            <p:ph type="title"/>
          </p:nvPr>
        </p:nvSpPr>
        <p:spPr>
          <a:xfrm>
            <a:off x="646111" y="690879"/>
            <a:ext cx="3682049" cy="5557519"/>
          </a:xfrm>
        </p:spPr>
        <p:txBody>
          <a:bodyPr anchor="ctr">
            <a:normAutofit/>
          </a:bodyPr>
          <a:lstStyle/>
          <a:p>
            <a:pPr algn="r"/>
            <a:r>
              <a:rPr lang="en-US" sz="3600">
                <a:solidFill>
                  <a:srgbClr val="FFFFFF"/>
                </a:solidFill>
              </a:rPr>
              <a:t>Commissioning and Procurement</a:t>
            </a:r>
          </a:p>
        </p:txBody>
      </p:sp>
      <p:sp>
        <p:nvSpPr>
          <p:cNvPr id="3" name="Content Placeholder 2">
            <a:extLst>
              <a:ext uri="{FF2B5EF4-FFF2-40B4-BE49-F238E27FC236}">
                <a16:creationId xmlns:a16="http://schemas.microsoft.com/office/drawing/2014/main" id="{FBFD3947-F527-FDDD-80CD-6198D50BAC7B}"/>
              </a:ext>
            </a:extLst>
          </p:cNvPr>
          <p:cNvSpPr>
            <a:spLocks noGrp="1"/>
          </p:cNvSpPr>
          <p:nvPr>
            <p:ph idx="1"/>
          </p:nvPr>
        </p:nvSpPr>
        <p:spPr>
          <a:xfrm>
            <a:off x="5101999" y="690880"/>
            <a:ext cx="4947854" cy="5557519"/>
          </a:xfrm>
        </p:spPr>
        <p:txBody>
          <a:bodyPr anchor="ctr">
            <a:normAutofit/>
          </a:bodyPr>
          <a:lstStyle/>
          <a:p>
            <a:r>
              <a:rPr lang="en-US" dirty="0"/>
              <a:t>Governments are big customers of goods and services. Alongside initiation, escalation and embedding, public procurement plays a role in relation to consolidation by purchasing services at scale.</a:t>
            </a:r>
          </a:p>
          <a:p>
            <a:pPr lvl="1"/>
            <a:r>
              <a:rPr lang="en-US" dirty="0"/>
              <a:t>Commissioning innovative services</a:t>
            </a:r>
          </a:p>
          <a:p>
            <a:pPr lvl="1"/>
            <a:r>
              <a:rPr lang="en-US" dirty="0"/>
              <a:t>Developing new markets</a:t>
            </a:r>
          </a:p>
          <a:p>
            <a:pPr lvl="1"/>
            <a:r>
              <a:rPr lang="en-US" dirty="0"/>
              <a:t>E-procurement</a:t>
            </a:r>
          </a:p>
          <a:p>
            <a:pPr lvl="1"/>
            <a:endParaRPr lang="en-US" dirty="0"/>
          </a:p>
        </p:txBody>
      </p:sp>
    </p:spTree>
    <p:extLst>
      <p:ext uri="{BB962C8B-B14F-4D97-AF65-F5344CB8AC3E}">
        <p14:creationId xmlns:p14="http://schemas.microsoft.com/office/powerpoint/2010/main" val="15648222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70BDA80-627C-422A-AFFD-B7F1DC0F77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3313" cy="6858000"/>
          </a:xfrm>
          <a:prstGeom prst="rect">
            <a:avLst/>
          </a:prstGeom>
          <a:solidFill>
            <a:schemeClr val="accent1"/>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1">
            <a:extLst>
              <a:ext uri="{FF2B5EF4-FFF2-40B4-BE49-F238E27FC236}">
                <a16:creationId xmlns:a16="http://schemas.microsoft.com/office/drawing/2014/main" id="{31A28FE7-8F7F-8860-A60C-4D53799B6CF7}"/>
              </a:ext>
            </a:extLst>
          </p:cNvPr>
          <p:cNvSpPr>
            <a:spLocks noGrp="1"/>
          </p:cNvSpPr>
          <p:nvPr>
            <p:ph type="title"/>
          </p:nvPr>
        </p:nvSpPr>
        <p:spPr>
          <a:xfrm>
            <a:off x="646111" y="690879"/>
            <a:ext cx="3682049" cy="5557519"/>
          </a:xfrm>
        </p:spPr>
        <p:txBody>
          <a:bodyPr anchor="ctr">
            <a:normAutofit/>
          </a:bodyPr>
          <a:lstStyle/>
          <a:p>
            <a:pPr algn="r"/>
            <a:r>
              <a:rPr lang="en-US">
                <a:solidFill>
                  <a:srgbClr val="FFFFFF"/>
                </a:solidFill>
              </a:rPr>
              <a:t>Suppliers of Innovation</a:t>
            </a:r>
          </a:p>
        </p:txBody>
      </p:sp>
      <p:sp>
        <p:nvSpPr>
          <p:cNvPr id="3" name="Content Placeholder 2">
            <a:extLst>
              <a:ext uri="{FF2B5EF4-FFF2-40B4-BE49-F238E27FC236}">
                <a16:creationId xmlns:a16="http://schemas.microsoft.com/office/drawing/2014/main" id="{9211EA69-BC69-3818-BADD-51AA9F882F41}"/>
              </a:ext>
            </a:extLst>
          </p:cNvPr>
          <p:cNvSpPr>
            <a:spLocks noGrp="1"/>
          </p:cNvSpPr>
          <p:nvPr>
            <p:ph idx="1"/>
          </p:nvPr>
        </p:nvSpPr>
        <p:spPr>
          <a:xfrm>
            <a:off x="5101999" y="690880"/>
            <a:ext cx="4947854" cy="5557519"/>
          </a:xfrm>
        </p:spPr>
        <p:txBody>
          <a:bodyPr anchor="ctr">
            <a:normAutofit/>
          </a:bodyPr>
          <a:lstStyle/>
          <a:p>
            <a:r>
              <a:rPr lang="en-US" dirty="0"/>
              <a:t>Developing organizational capacity to secure the time and resources to help diffuse an innovation. </a:t>
            </a:r>
          </a:p>
          <a:p>
            <a:r>
              <a:rPr lang="en-US" dirty="0"/>
              <a:t>Growth through people. Growth through people can take numerous forms: engaging supporters to diffuse an idea or innovation beyond </a:t>
            </a:r>
            <a:r>
              <a:rPr lang="en-US" dirty="0" err="1"/>
              <a:t>organisational</a:t>
            </a:r>
            <a:r>
              <a:rPr lang="en-US" dirty="0"/>
              <a:t> boundaries; spinning-out </a:t>
            </a:r>
            <a:r>
              <a:rPr lang="en-US" dirty="0" err="1"/>
              <a:t>organisations</a:t>
            </a:r>
            <a:r>
              <a:rPr lang="en-US" dirty="0"/>
              <a:t> to grow a field or sector; or growing an </a:t>
            </a:r>
            <a:r>
              <a:rPr lang="en-US" dirty="0" err="1"/>
              <a:t>organisation’s</a:t>
            </a:r>
            <a:r>
              <a:rPr lang="en-US" dirty="0"/>
              <a:t> innovative capacity by investing in the professional development of staff.</a:t>
            </a:r>
          </a:p>
          <a:p>
            <a:r>
              <a:rPr lang="en-US" dirty="0"/>
              <a:t>Leveraging on existing organizational capacity</a:t>
            </a:r>
          </a:p>
        </p:txBody>
      </p:sp>
    </p:spTree>
    <p:extLst>
      <p:ext uri="{BB962C8B-B14F-4D97-AF65-F5344CB8AC3E}">
        <p14:creationId xmlns:p14="http://schemas.microsoft.com/office/powerpoint/2010/main" val="33981337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70BDA80-627C-422A-AFFD-B7F1DC0F77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3313" cy="6858000"/>
          </a:xfrm>
          <a:prstGeom prst="rect">
            <a:avLst/>
          </a:prstGeom>
          <a:solidFill>
            <a:schemeClr val="accent1"/>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1">
            <a:extLst>
              <a:ext uri="{FF2B5EF4-FFF2-40B4-BE49-F238E27FC236}">
                <a16:creationId xmlns:a16="http://schemas.microsoft.com/office/drawing/2014/main" id="{E12773B5-A62E-C782-68F4-215526696096}"/>
              </a:ext>
            </a:extLst>
          </p:cNvPr>
          <p:cNvSpPr>
            <a:spLocks noGrp="1"/>
          </p:cNvSpPr>
          <p:nvPr>
            <p:ph type="title"/>
          </p:nvPr>
        </p:nvSpPr>
        <p:spPr>
          <a:xfrm>
            <a:off x="646111" y="690879"/>
            <a:ext cx="3682049" cy="5557519"/>
          </a:xfrm>
        </p:spPr>
        <p:txBody>
          <a:bodyPr anchor="ctr">
            <a:normAutofit/>
          </a:bodyPr>
          <a:lstStyle/>
          <a:p>
            <a:pPr algn="r"/>
            <a:r>
              <a:rPr lang="en-US">
                <a:solidFill>
                  <a:srgbClr val="FFFFFF"/>
                </a:solidFill>
              </a:rPr>
              <a:t>Transmitters</a:t>
            </a:r>
          </a:p>
        </p:txBody>
      </p:sp>
      <p:sp>
        <p:nvSpPr>
          <p:cNvPr id="3" name="Content Placeholder 2">
            <a:extLst>
              <a:ext uri="{FF2B5EF4-FFF2-40B4-BE49-F238E27FC236}">
                <a16:creationId xmlns:a16="http://schemas.microsoft.com/office/drawing/2014/main" id="{2F983281-52D9-F7CD-2F7A-12E7A35FF131}"/>
              </a:ext>
            </a:extLst>
          </p:cNvPr>
          <p:cNvSpPr>
            <a:spLocks noGrp="1"/>
          </p:cNvSpPr>
          <p:nvPr>
            <p:ph idx="1"/>
          </p:nvPr>
        </p:nvSpPr>
        <p:spPr>
          <a:xfrm>
            <a:off x="5101999" y="690880"/>
            <a:ext cx="4947854" cy="5557519"/>
          </a:xfrm>
        </p:spPr>
        <p:txBody>
          <a:bodyPr anchor="ctr">
            <a:normAutofit/>
          </a:bodyPr>
          <a:lstStyle/>
          <a:p>
            <a:r>
              <a:rPr lang="en-US" dirty="0"/>
              <a:t>Platforms</a:t>
            </a:r>
          </a:p>
          <a:p>
            <a:r>
              <a:rPr lang="en-US" dirty="0"/>
              <a:t>Diffusion through events</a:t>
            </a:r>
          </a:p>
          <a:p>
            <a:r>
              <a:rPr lang="en-US" dirty="0"/>
              <a:t>Trade fairs</a:t>
            </a:r>
          </a:p>
          <a:p>
            <a:r>
              <a:rPr lang="en-US" dirty="0"/>
              <a:t>Diffusion through media</a:t>
            </a:r>
          </a:p>
          <a:p>
            <a:r>
              <a:rPr lang="en-US" dirty="0"/>
              <a:t>Associations and quasi-professional bodies</a:t>
            </a:r>
          </a:p>
          <a:p>
            <a:r>
              <a:rPr lang="en-US" dirty="0"/>
              <a:t>Growth through intermediaries</a:t>
            </a:r>
          </a:p>
          <a:p>
            <a:r>
              <a:rPr lang="en-US" dirty="0"/>
              <a:t>Diffusion through viral marketing </a:t>
            </a:r>
          </a:p>
        </p:txBody>
      </p:sp>
    </p:spTree>
    <p:extLst>
      <p:ext uri="{BB962C8B-B14F-4D97-AF65-F5344CB8AC3E}">
        <p14:creationId xmlns:p14="http://schemas.microsoft.com/office/powerpoint/2010/main" val="7269828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70BDA80-627C-422A-AFFD-B7F1DC0F77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3313" cy="6858000"/>
          </a:xfrm>
          <a:prstGeom prst="rect">
            <a:avLst/>
          </a:prstGeom>
          <a:solidFill>
            <a:schemeClr val="accent1"/>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1">
            <a:extLst>
              <a:ext uri="{FF2B5EF4-FFF2-40B4-BE49-F238E27FC236}">
                <a16:creationId xmlns:a16="http://schemas.microsoft.com/office/drawing/2014/main" id="{FC73C567-805E-0539-5CBD-55A45F5A3FFF}"/>
              </a:ext>
            </a:extLst>
          </p:cNvPr>
          <p:cNvSpPr>
            <a:spLocks noGrp="1"/>
          </p:cNvSpPr>
          <p:nvPr>
            <p:ph type="title"/>
          </p:nvPr>
        </p:nvSpPr>
        <p:spPr>
          <a:xfrm>
            <a:off x="646111" y="690879"/>
            <a:ext cx="3682049" cy="5557519"/>
          </a:xfrm>
        </p:spPr>
        <p:txBody>
          <a:bodyPr anchor="ctr">
            <a:normAutofit/>
          </a:bodyPr>
          <a:lstStyle/>
          <a:p>
            <a:pPr algn="r"/>
            <a:r>
              <a:rPr lang="en-US">
                <a:solidFill>
                  <a:srgbClr val="FFFFFF"/>
                </a:solidFill>
              </a:rPr>
              <a:t>Organization and Scale</a:t>
            </a:r>
          </a:p>
        </p:txBody>
      </p:sp>
      <p:sp>
        <p:nvSpPr>
          <p:cNvPr id="3" name="Content Placeholder 2">
            <a:extLst>
              <a:ext uri="{FF2B5EF4-FFF2-40B4-BE49-F238E27FC236}">
                <a16:creationId xmlns:a16="http://schemas.microsoft.com/office/drawing/2014/main" id="{3380E4C2-8789-DE45-0DE7-00286009963A}"/>
              </a:ext>
            </a:extLst>
          </p:cNvPr>
          <p:cNvSpPr>
            <a:spLocks noGrp="1"/>
          </p:cNvSpPr>
          <p:nvPr>
            <p:ph idx="1"/>
          </p:nvPr>
        </p:nvSpPr>
        <p:spPr>
          <a:xfrm>
            <a:off x="5101999" y="690880"/>
            <a:ext cx="4947854" cy="5557519"/>
          </a:xfrm>
        </p:spPr>
        <p:txBody>
          <a:bodyPr anchor="ctr">
            <a:normAutofit/>
          </a:bodyPr>
          <a:lstStyle/>
          <a:p>
            <a:pPr>
              <a:lnSpc>
                <a:spcPct val="90000"/>
              </a:lnSpc>
            </a:pPr>
            <a:r>
              <a:rPr lang="en-US" sz="1300"/>
              <a:t>Organizational growth</a:t>
            </a:r>
          </a:p>
          <a:p>
            <a:pPr>
              <a:lnSpc>
                <a:spcPct val="90000"/>
              </a:lnSpc>
            </a:pPr>
            <a:r>
              <a:rPr lang="en-US" sz="1300"/>
              <a:t>Growth through collaboration</a:t>
            </a:r>
          </a:p>
          <a:p>
            <a:pPr>
              <a:lnSpc>
                <a:spcPct val="90000"/>
              </a:lnSpc>
            </a:pPr>
            <a:r>
              <a:rPr lang="en-US" sz="1300"/>
              <a:t>Small units within large systems</a:t>
            </a:r>
          </a:p>
          <a:p>
            <a:pPr>
              <a:lnSpc>
                <a:spcPct val="90000"/>
              </a:lnSpc>
            </a:pPr>
            <a:r>
              <a:rPr lang="en-US" sz="1300"/>
              <a:t>Licensing</a:t>
            </a:r>
          </a:p>
          <a:p>
            <a:pPr>
              <a:lnSpc>
                <a:spcPct val="90000"/>
              </a:lnSpc>
            </a:pPr>
            <a:r>
              <a:rPr lang="en-US" sz="1300"/>
              <a:t>Social franchising </a:t>
            </a:r>
          </a:p>
          <a:p>
            <a:pPr>
              <a:lnSpc>
                <a:spcPct val="90000"/>
              </a:lnSpc>
            </a:pPr>
            <a:r>
              <a:rPr lang="en-US" sz="1300"/>
              <a:t>Mergers and acquisitions </a:t>
            </a:r>
          </a:p>
          <a:p>
            <a:pPr>
              <a:lnSpc>
                <a:spcPct val="90000"/>
              </a:lnSpc>
            </a:pPr>
            <a:r>
              <a:rPr lang="en-US" sz="1300"/>
              <a:t>The consortium model. </a:t>
            </a:r>
          </a:p>
          <a:p>
            <a:pPr lvl="1">
              <a:lnSpc>
                <a:spcPct val="90000"/>
              </a:lnSpc>
            </a:pPr>
            <a:r>
              <a:rPr lang="en-US" sz="1300"/>
              <a:t>For example: In Italy, small and medium firms have developed consortia to provide collective services where scale is important. </a:t>
            </a:r>
          </a:p>
          <a:p>
            <a:pPr lvl="1">
              <a:lnSpc>
                <a:spcPct val="90000"/>
              </a:lnSpc>
            </a:pPr>
            <a:r>
              <a:rPr lang="en-US" sz="1300"/>
              <a:t>Many of these consortia are for marketing, with groups of firms having sales representatives overseas, or providing fashion and market intelligence. The cheese makers of Parma have their own brand (Parmesan) with strict rules for the production of milk and processing of the cheese. </a:t>
            </a:r>
          </a:p>
          <a:p>
            <a:pPr lvl="1">
              <a:lnSpc>
                <a:spcPct val="90000"/>
              </a:lnSpc>
            </a:pPr>
            <a:r>
              <a:rPr lang="en-US" sz="1300"/>
              <a:t>Other consortia are for technological upgrading, with consortia staff funded to scan the world technology markets, attend trade fairs and conferences, and report back to consortia members.</a:t>
            </a:r>
          </a:p>
        </p:txBody>
      </p:sp>
    </p:spTree>
    <p:extLst>
      <p:ext uri="{BB962C8B-B14F-4D97-AF65-F5344CB8AC3E}">
        <p14:creationId xmlns:p14="http://schemas.microsoft.com/office/powerpoint/2010/main" val="3497601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{CB1FBD71-F536-A24C-929D-BA1C4EA7A237}tf10001062</Template>
  <TotalTime>10141</TotalTime>
  <Words>1565</Words>
  <Application>Microsoft Macintosh PowerPoint</Application>
  <PresentationFormat>Widescreen</PresentationFormat>
  <Paragraphs>162</Paragraphs>
  <Slides>34</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34</vt:i4>
      </vt:variant>
    </vt:vector>
  </HeadingPairs>
  <TitlesOfParts>
    <vt:vector size="39" baseType="lpstr">
      <vt:lpstr>Arial</vt:lpstr>
      <vt:lpstr>Calibri</vt:lpstr>
      <vt:lpstr>Century Gothic</vt:lpstr>
      <vt:lpstr>Wingdings 3</vt:lpstr>
      <vt:lpstr>Ion</vt:lpstr>
      <vt:lpstr>Social Innovation</vt:lpstr>
      <vt:lpstr>SIX STAGES OF SOCIAL INNOVATION</vt:lpstr>
      <vt:lpstr>PowerPoint Presentation</vt:lpstr>
      <vt:lpstr>STAGE FOUR</vt:lpstr>
      <vt:lpstr>Sustaining</vt:lpstr>
      <vt:lpstr>Sustaining</vt:lpstr>
      <vt:lpstr>Sustaining</vt:lpstr>
      <vt:lpstr>Sustaining innovation through the public sector</vt:lpstr>
      <vt:lpstr>Business cases within the public sector</vt:lpstr>
      <vt:lpstr>Public Policy</vt:lpstr>
      <vt:lpstr>Public Programmes</vt:lpstr>
      <vt:lpstr>Public Regulations</vt:lpstr>
      <vt:lpstr>Sustaining- Non-public sector</vt:lpstr>
      <vt:lpstr>Business Model</vt:lpstr>
      <vt:lpstr>Governance Model</vt:lpstr>
      <vt:lpstr>Sources of Finance</vt:lpstr>
      <vt:lpstr>Network and Communications Model</vt:lpstr>
      <vt:lpstr>Staffing Model</vt:lpstr>
      <vt:lpstr>Development Plan</vt:lpstr>
      <vt:lpstr>PowerPoint Presentation</vt:lpstr>
      <vt:lpstr>STAGE FIVE</vt:lpstr>
      <vt:lpstr>Scaling and Diffusion</vt:lpstr>
      <vt:lpstr>Scaling</vt:lpstr>
      <vt:lpstr>Scaling in Market vs Social Economy</vt:lpstr>
      <vt:lpstr>Generative Diffusion</vt:lpstr>
      <vt:lpstr>Diffusion</vt:lpstr>
      <vt:lpstr>Ways of Scaling and Diffusing Social Innovations</vt:lpstr>
      <vt:lpstr>Inspiration</vt:lpstr>
      <vt:lpstr>Diffusing Demand</vt:lpstr>
      <vt:lpstr>Scaling and diffusion in the public sector</vt:lpstr>
      <vt:lpstr>Commissioning and Procurement</vt:lpstr>
      <vt:lpstr>Suppliers of Innovation</vt:lpstr>
      <vt:lpstr>Transmitters</vt:lpstr>
      <vt:lpstr>Organization and Scale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Social Innovation</dc:title>
  <dc:creator>Adedapo Adebajo</dc:creator>
  <cp:lastModifiedBy>Adedapo Adebajo</cp:lastModifiedBy>
  <cp:revision>2</cp:revision>
  <dcterms:created xsi:type="dcterms:W3CDTF">2022-11-25T13:24:59Z</dcterms:created>
  <dcterms:modified xsi:type="dcterms:W3CDTF">2022-12-02T14:26:24Z</dcterms:modified>
</cp:coreProperties>
</file>