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08" r:id="rId2"/>
    <p:sldId id="262" r:id="rId3"/>
    <p:sldId id="309" r:id="rId4"/>
    <p:sldId id="333" r:id="rId5"/>
    <p:sldId id="310" r:id="rId6"/>
    <p:sldId id="311" r:id="rId7"/>
    <p:sldId id="312" r:id="rId8"/>
    <p:sldId id="314" r:id="rId9"/>
    <p:sldId id="315" r:id="rId10"/>
    <p:sldId id="316" r:id="rId11"/>
    <p:sldId id="318" r:id="rId12"/>
    <p:sldId id="319" r:id="rId13"/>
    <p:sldId id="320" r:id="rId14"/>
    <p:sldId id="321" r:id="rId15"/>
    <p:sldId id="322" r:id="rId16"/>
    <p:sldId id="323" r:id="rId17"/>
    <p:sldId id="324" r:id="rId18"/>
    <p:sldId id="325" r:id="rId19"/>
    <p:sldId id="326" r:id="rId20"/>
    <p:sldId id="327" r:id="rId21"/>
    <p:sldId id="328" r:id="rId22"/>
    <p:sldId id="329" r:id="rId23"/>
    <p:sldId id="330" r:id="rId24"/>
    <p:sldId id="331" r:id="rId25"/>
    <p:sldId id="332"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921"/>
  </p:normalViewPr>
  <p:slideViewPr>
    <p:cSldViewPr snapToGrid="0">
      <p:cViewPr varScale="1">
        <p:scale>
          <a:sx n="115" d="100"/>
          <a:sy n="115" d="100"/>
        </p:scale>
        <p:origin x="4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D13C88-9767-42CE-B889-EA28E06E992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02ACB66-F65D-4A97-9066-FF88FAB89C9C}">
      <dgm:prSet/>
      <dgm:spPr/>
      <dgm:t>
        <a:bodyPr/>
        <a:lstStyle/>
        <a:p>
          <a:r>
            <a:rPr lang="en-GB" b="0" i="0"/>
            <a:t>Amit &amp; Zott (2001) assert that “business model” depicts the content, structure and governance of transactions designed to create value through the exploitation of business opportunities. </a:t>
          </a:r>
          <a:endParaRPr lang="en-US"/>
        </a:p>
      </dgm:t>
    </dgm:pt>
    <dgm:pt modelId="{CC66795E-4FAC-4C9A-8546-BC797912CB96}" type="parTrans" cxnId="{744A4631-9C6C-4C3B-8564-8D45C7A60AF4}">
      <dgm:prSet/>
      <dgm:spPr/>
      <dgm:t>
        <a:bodyPr/>
        <a:lstStyle/>
        <a:p>
          <a:endParaRPr lang="en-US"/>
        </a:p>
      </dgm:t>
    </dgm:pt>
    <dgm:pt modelId="{6A3D36D3-5F53-4021-B881-0977906C141D}" type="sibTrans" cxnId="{744A4631-9C6C-4C3B-8564-8D45C7A60AF4}">
      <dgm:prSet/>
      <dgm:spPr/>
      <dgm:t>
        <a:bodyPr/>
        <a:lstStyle/>
        <a:p>
          <a:endParaRPr lang="en-US"/>
        </a:p>
      </dgm:t>
    </dgm:pt>
    <dgm:pt modelId="{EE34F5BB-DA0E-4836-BE88-8E92C385DF37}">
      <dgm:prSet/>
      <dgm:spPr/>
      <dgm:t>
        <a:bodyPr/>
        <a:lstStyle/>
        <a:p>
          <a:r>
            <a:rPr lang="en-GB" b="0" i="0"/>
            <a:t>Margretta (2002) defines business models as stories that explain how enterprises work. </a:t>
          </a:r>
          <a:endParaRPr lang="en-US"/>
        </a:p>
      </dgm:t>
    </dgm:pt>
    <dgm:pt modelId="{A89B9861-C675-4D76-BF9E-8AF9731C8B69}" type="parTrans" cxnId="{97BDA521-DEFD-440C-B702-9EEEEA46758B}">
      <dgm:prSet/>
      <dgm:spPr/>
      <dgm:t>
        <a:bodyPr/>
        <a:lstStyle/>
        <a:p>
          <a:endParaRPr lang="en-US"/>
        </a:p>
      </dgm:t>
    </dgm:pt>
    <dgm:pt modelId="{358CE15F-5684-4334-B807-8E5269C6EA27}" type="sibTrans" cxnId="{97BDA521-DEFD-440C-B702-9EEEEA46758B}">
      <dgm:prSet/>
      <dgm:spPr/>
      <dgm:t>
        <a:bodyPr/>
        <a:lstStyle/>
        <a:p>
          <a:endParaRPr lang="en-US"/>
        </a:p>
      </dgm:t>
    </dgm:pt>
    <dgm:pt modelId="{F6809467-EF2A-4BA0-8BAE-FA37174B973B}">
      <dgm:prSet/>
      <dgm:spPr/>
      <dgm:t>
        <a:bodyPr/>
        <a:lstStyle/>
        <a:p>
          <a:r>
            <a:rPr lang="en-GB" b="0" i="0"/>
            <a:t>Osterwalder, Pigneur &amp; Tucci (2005) define business model as the rationale of how an organization creates, delivers, and captures value. </a:t>
          </a:r>
          <a:endParaRPr lang="en-US"/>
        </a:p>
      </dgm:t>
    </dgm:pt>
    <dgm:pt modelId="{A9414758-7B1E-4C8C-A1B6-FAB5257E6314}" type="parTrans" cxnId="{2B747881-623B-4149-B926-2CBE077B2921}">
      <dgm:prSet/>
      <dgm:spPr/>
      <dgm:t>
        <a:bodyPr/>
        <a:lstStyle/>
        <a:p>
          <a:endParaRPr lang="en-US"/>
        </a:p>
      </dgm:t>
    </dgm:pt>
    <dgm:pt modelId="{6A07AEA9-D7E5-44D7-AB41-EA799A17864F}" type="sibTrans" cxnId="{2B747881-623B-4149-B926-2CBE077B2921}">
      <dgm:prSet/>
      <dgm:spPr/>
      <dgm:t>
        <a:bodyPr/>
        <a:lstStyle/>
        <a:p>
          <a:endParaRPr lang="en-US"/>
        </a:p>
      </dgm:t>
    </dgm:pt>
    <dgm:pt modelId="{CEC3C933-1F71-47BE-9C7E-939353DC4819}">
      <dgm:prSet/>
      <dgm:spPr/>
      <dgm:t>
        <a:bodyPr/>
        <a:lstStyle/>
        <a:p>
          <a:r>
            <a:rPr lang="en-GB" b="0" i="0"/>
            <a:t>By using the term of organization, Osterwalder, Pigneur &amp; Tucci does not exclude organizations that is not normally associated with business in business model, such as non-profit organizations, charities, public sector entities and for-profit social ventures.</a:t>
          </a:r>
          <a:endParaRPr lang="en-US"/>
        </a:p>
      </dgm:t>
    </dgm:pt>
    <dgm:pt modelId="{B29DC893-B1F2-4B22-BBE1-F2CC73131204}" type="parTrans" cxnId="{762690D7-C4E0-4E6D-9B57-C35EA5E217F1}">
      <dgm:prSet/>
      <dgm:spPr/>
      <dgm:t>
        <a:bodyPr/>
        <a:lstStyle/>
        <a:p>
          <a:endParaRPr lang="en-US"/>
        </a:p>
      </dgm:t>
    </dgm:pt>
    <dgm:pt modelId="{B4527945-8214-4027-BEA7-5C12BDB0D6A5}" type="sibTrans" cxnId="{762690D7-C4E0-4E6D-9B57-C35EA5E217F1}">
      <dgm:prSet/>
      <dgm:spPr/>
      <dgm:t>
        <a:bodyPr/>
        <a:lstStyle/>
        <a:p>
          <a:endParaRPr lang="en-US"/>
        </a:p>
      </dgm:t>
    </dgm:pt>
    <dgm:pt modelId="{C4239AF3-AFE3-A743-8EC4-11CF5CC5739F}" type="pres">
      <dgm:prSet presAssocID="{56D13C88-9767-42CE-B889-EA28E06E992D}" presName="linear" presStyleCnt="0">
        <dgm:presLayoutVars>
          <dgm:animLvl val="lvl"/>
          <dgm:resizeHandles val="exact"/>
        </dgm:presLayoutVars>
      </dgm:prSet>
      <dgm:spPr/>
    </dgm:pt>
    <dgm:pt modelId="{E159EA0F-AFDC-7747-8013-4C3776E8E631}" type="pres">
      <dgm:prSet presAssocID="{F02ACB66-F65D-4A97-9066-FF88FAB89C9C}" presName="parentText" presStyleLbl="node1" presStyleIdx="0" presStyleCnt="4">
        <dgm:presLayoutVars>
          <dgm:chMax val="0"/>
          <dgm:bulletEnabled val="1"/>
        </dgm:presLayoutVars>
      </dgm:prSet>
      <dgm:spPr/>
    </dgm:pt>
    <dgm:pt modelId="{D2869320-BAD9-7B44-8BA0-A0427B372720}" type="pres">
      <dgm:prSet presAssocID="{6A3D36D3-5F53-4021-B881-0977906C141D}" presName="spacer" presStyleCnt="0"/>
      <dgm:spPr/>
    </dgm:pt>
    <dgm:pt modelId="{AE1C78F6-7B2F-8D46-95B0-5F4DA13D972D}" type="pres">
      <dgm:prSet presAssocID="{EE34F5BB-DA0E-4836-BE88-8E92C385DF37}" presName="parentText" presStyleLbl="node1" presStyleIdx="1" presStyleCnt="4">
        <dgm:presLayoutVars>
          <dgm:chMax val="0"/>
          <dgm:bulletEnabled val="1"/>
        </dgm:presLayoutVars>
      </dgm:prSet>
      <dgm:spPr/>
    </dgm:pt>
    <dgm:pt modelId="{BF2DD83F-C433-AD46-B186-CD636B8C4C8C}" type="pres">
      <dgm:prSet presAssocID="{358CE15F-5684-4334-B807-8E5269C6EA27}" presName="spacer" presStyleCnt="0"/>
      <dgm:spPr/>
    </dgm:pt>
    <dgm:pt modelId="{90FF37E4-3DF0-5446-AA34-A98B2FC341AB}" type="pres">
      <dgm:prSet presAssocID="{F6809467-EF2A-4BA0-8BAE-FA37174B973B}" presName="parentText" presStyleLbl="node1" presStyleIdx="2" presStyleCnt="4">
        <dgm:presLayoutVars>
          <dgm:chMax val="0"/>
          <dgm:bulletEnabled val="1"/>
        </dgm:presLayoutVars>
      </dgm:prSet>
      <dgm:spPr/>
    </dgm:pt>
    <dgm:pt modelId="{C85E6889-D688-0242-9380-73824FA9B34D}" type="pres">
      <dgm:prSet presAssocID="{6A07AEA9-D7E5-44D7-AB41-EA799A17864F}" presName="spacer" presStyleCnt="0"/>
      <dgm:spPr/>
    </dgm:pt>
    <dgm:pt modelId="{551155C2-1205-FD4C-B370-D98E81236D4C}" type="pres">
      <dgm:prSet presAssocID="{CEC3C933-1F71-47BE-9C7E-939353DC4819}" presName="parentText" presStyleLbl="node1" presStyleIdx="3" presStyleCnt="4">
        <dgm:presLayoutVars>
          <dgm:chMax val="0"/>
          <dgm:bulletEnabled val="1"/>
        </dgm:presLayoutVars>
      </dgm:prSet>
      <dgm:spPr/>
    </dgm:pt>
  </dgm:ptLst>
  <dgm:cxnLst>
    <dgm:cxn modelId="{C1AE961F-65B0-1142-9F3A-165C4D78B222}" type="presOf" srcId="{CEC3C933-1F71-47BE-9C7E-939353DC4819}" destId="{551155C2-1205-FD4C-B370-D98E81236D4C}" srcOrd="0" destOrd="0" presId="urn:microsoft.com/office/officeart/2005/8/layout/vList2"/>
    <dgm:cxn modelId="{C4F62A21-4585-064F-8BC9-9CB64EEAE076}" type="presOf" srcId="{F6809467-EF2A-4BA0-8BAE-FA37174B973B}" destId="{90FF37E4-3DF0-5446-AA34-A98B2FC341AB}" srcOrd="0" destOrd="0" presId="urn:microsoft.com/office/officeart/2005/8/layout/vList2"/>
    <dgm:cxn modelId="{97BDA521-DEFD-440C-B702-9EEEEA46758B}" srcId="{56D13C88-9767-42CE-B889-EA28E06E992D}" destId="{EE34F5BB-DA0E-4836-BE88-8E92C385DF37}" srcOrd="1" destOrd="0" parTransId="{A89B9861-C675-4D76-BF9E-8AF9731C8B69}" sibTransId="{358CE15F-5684-4334-B807-8E5269C6EA27}"/>
    <dgm:cxn modelId="{744A4631-9C6C-4C3B-8564-8D45C7A60AF4}" srcId="{56D13C88-9767-42CE-B889-EA28E06E992D}" destId="{F02ACB66-F65D-4A97-9066-FF88FAB89C9C}" srcOrd="0" destOrd="0" parTransId="{CC66795E-4FAC-4C9A-8546-BC797912CB96}" sibTransId="{6A3D36D3-5F53-4021-B881-0977906C141D}"/>
    <dgm:cxn modelId="{ABFCFD46-E1D4-D649-884E-71EC9384FD84}" type="presOf" srcId="{56D13C88-9767-42CE-B889-EA28E06E992D}" destId="{C4239AF3-AFE3-A743-8EC4-11CF5CC5739F}" srcOrd="0" destOrd="0" presId="urn:microsoft.com/office/officeart/2005/8/layout/vList2"/>
    <dgm:cxn modelId="{D7EAFB65-D59E-9B42-96D5-1D87E18CB453}" type="presOf" srcId="{EE34F5BB-DA0E-4836-BE88-8E92C385DF37}" destId="{AE1C78F6-7B2F-8D46-95B0-5F4DA13D972D}" srcOrd="0" destOrd="0" presId="urn:microsoft.com/office/officeart/2005/8/layout/vList2"/>
    <dgm:cxn modelId="{2B747881-623B-4149-B926-2CBE077B2921}" srcId="{56D13C88-9767-42CE-B889-EA28E06E992D}" destId="{F6809467-EF2A-4BA0-8BAE-FA37174B973B}" srcOrd="2" destOrd="0" parTransId="{A9414758-7B1E-4C8C-A1B6-FAB5257E6314}" sibTransId="{6A07AEA9-D7E5-44D7-AB41-EA799A17864F}"/>
    <dgm:cxn modelId="{65B5E596-9391-6D4B-9092-7B2F9E020FC5}" type="presOf" srcId="{F02ACB66-F65D-4A97-9066-FF88FAB89C9C}" destId="{E159EA0F-AFDC-7747-8013-4C3776E8E631}" srcOrd="0" destOrd="0" presId="urn:microsoft.com/office/officeart/2005/8/layout/vList2"/>
    <dgm:cxn modelId="{762690D7-C4E0-4E6D-9B57-C35EA5E217F1}" srcId="{56D13C88-9767-42CE-B889-EA28E06E992D}" destId="{CEC3C933-1F71-47BE-9C7E-939353DC4819}" srcOrd="3" destOrd="0" parTransId="{B29DC893-B1F2-4B22-BBE1-F2CC73131204}" sibTransId="{B4527945-8214-4027-BEA7-5C12BDB0D6A5}"/>
    <dgm:cxn modelId="{DAFA12A3-A46D-5E41-B76D-CA152BFD5753}" type="presParOf" srcId="{C4239AF3-AFE3-A743-8EC4-11CF5CC5739F}" destId="{E159EA0F-AFDC-7747-8013-4C3776E8E631}" srcOrd="0" destOrd="0" presId="urn:microsoft.com/office/officeart/2005/8/layout/vList2"/>
    <dgm:cxn modelId="{115E28D1-1C6C-3C46-9117-7068530D673D}" type="presParOf" srcId="{C4239AF3-AFE3-A743-8EC4-11CF5CC5739F}" destId="{D2869320-BAD9-7B44-8BA0-A0427B372720}" srcOrd="1" destOrd="0" presId="urn:microsoft.com/office/officeart/2005/8/layout/vList2"/>
    <dgm:cxn modelId="{BBF33985-E7D4-9848-88C6-C807691249EC}" type="presParOf" srcId="{C4239AF3-AFE3-A743-8EC4-11CF5CC5739F}" destId="{AE1C78F6-7B2F-8D46-95B0-5F4DA13D972D}" srcOrd="2" destOrd="0" presId="urn:microsoft.com/office/officeart/2005/8/layout/vList2"/>
    <dgm:cxn modelId="{D5328F10-B73B-2B41-BF42-30F9520303F0}" type="presParOf" srcId="{C4239AF3-AFE3-A743-8EC4-11CF5CC5739F}" destId="{BF2DD83F-C433-AD46-B186-CD636B8C4C8C}" srcOrd="3" destOrd="0" presId="urn:microsoft.com/office/officeart/2005/8/layout/vList2"/>
    <dgm:cxn modelId="{C4A5F22F-FA40-1D43-BEFF-CFD02775EBA0}" type="presParOf" srcId="{C4239AF3-AFE3-A743-8EC4-11CF5CC5739F}" destId="{90FF37E4-3DF0-5446-AA34-A98B2FC341AB}" srcOrd="4" destOrd="0" presId="urn:microsoft.com/office/officeart/2005/8/layout/vList2"/>
    <dgm:cxn modelId="{C40F25F8-7FEC-D449-8A71-059BF7A13624}" type="presParOf" srcId="{C4239AF3-AFE3-A743-8EC4-11CF5CC5739F}" destId="{C85E6889-D688-0242-9380-73824FA9B34D}" srcOrd="5" destOrd="0" presId="urn:microsoft.com/office/officeart/2005/8/layout/vList2"/>
    <dgm:cxn modelId="{8142F611-7F68-A241-858B-CBB6A8AADD4F}" type="presParOf" srcId="{C4239AF3-AFE3-A743-8EC4-11CF5CC5739F}" destId="{551155C2-1205-FD4C-B370-D98E81236D4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EA0F-AFDC-7747-8013-4C3776E8E631}">
      <dsp:nvSpPr>
        <dsp:cNvPr id="0" name=""/>
        <dsp:cNvSpPr/>
      </dsp:nvSpPr>
      <dsp:spPr>
        <a:xfrm>
          <a:off x="0" y="231500"/>
          <a:ext cx="8946541" cy="8985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Amit &amp; Zott (2001) assert that “business model” depicts the content, structure and governance of transactions designed to create value through the exploitation of business opportunities. </a:t>
          </a:r>
          <a:endParaRPr lang="en-US" sz="1600" kern="1200"/>
        </a:p>
      </dsp:txBody>
      <dsp:txXfrm>
        <a:off x="43864" y="275364"/>
        <a:ext cx="8858813" cy="810832"/>
      </dsp:txXfrm>
    </dsp:sp>
    <dsp:sp modelId="{AE1C78F6-7B2F-8D46-95B0-5F4DA13D972D}">
      <dsp:nvSpPr>
        <dsp:cNvPr id="0" name=""/>
        <dsp:cNvSpPr/>
      </dsp:nvSpPr>
      <dsp:spPr>
        <a:xfrm>
          <a:off x="0" y="1176140"/>
          <a:ext cx="8946541" cy="8985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Margretta (2002) defines business models as stories that explain how enterprises work. </a:t>
          </a:r>
          <a:endParaRPr lang="en-US" sz="1600" kern="1200"/>
        </a:p>
      </dsp:txBody>
      <dsp:txXfrm>
        <a:off x="43864" y="1220004"/>
        <a:ext cx="8858813" cy="810832"/>
      </dsp:txXfrm>
    </dsp:sp>
    <dsp:sp modelId="{90FF37E4-3DF0-5446-AA34-A98B2FC341AB}">
      <dsp:nvSpPr>
        <dsp:cNvPr id="0" name=""/>
        <dsp:cNvSpPr/>
      </dsp:nvSpPr>
      <dsp:spPr>
        <a:xfrm>
          <a:off x="0" y="2120780"/>
          <a:ext cx="8946541" cy="8985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Osterwalder, Pigneur &amp; Tucci (2005) define business model as the rationale of how an organization creates, delivers, and captures value. </a:t>
          </a:r>
          <a:endParaRPr lang="en-US" sz="1600" kern="1200"/>
        </a:p>
      </dsp:txBody>
      <dsp:txXfrm>
        <a:off x="43864" y="2164644"/>
        <a:ext cx="8858813" cy="810832"/>
      </dsp:txXfrm>
    </dsp:sp>
    <dsp:sp modelId="{551155C2-1205-FD4C-B370-D98E81236D4C}">
      <dsp:nvSpPr>
        <dsp:cNvPr id="0" name=""/>
        <dsp:cNvSpPr/>
      </dsp:nvSpPr>
      <dsp:spPr>
        <a:xfrm>
          <a:off x="0" y="3065420"/>
          <a:ext cx="8946541" cy="8985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By using the term of organization, Osterwalder, Pigneur &amp; Tucci does not exclude organizations that is not normally associated with business in business model, such as non-profit organizations, charities, public sector entities and for-profit social ventures.</a:t>
          </a:r>
          <a:endParaRPr lang="en-US" sz="1600" kern="1200"/>
        </a:p>
      </dsp:txBody>
      <dsp:txXfrm>
        <a:off x="43864" y="3109284"/>
        <a:ext cx="8858813" cy="81083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1683315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236153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3492263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78AA51A-96C8-B341-A173-16B6C2D5AB83}" type="datetimeFigureOut">
              <a:rPr lang="en-US" smtClean="0"/>
              <a:t>12/15/22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2746296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78AA51A-96C8-B341-A173-16B6C2D5AB83}" type="datetimeFigureOut">
              <a:rPr lang="en-US" smtClean="0"/>
              <a:t>12/15/22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2529489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3580525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1383650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3037438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78AA51A-96C8-B341-A173-16B6C2D5AB83}" type="datetimeFigureOut">
              <a:rPr lang="en-US" smtClean="0"/>
              <a:t>12/15/22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3677960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78AA51A-96C8-B341-A173-16B6C2D5AB83}" type="datetimeFigureOut">
              <a:rPr lang="en-US" smtClean="0"/>
              <a:t>12/15/22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75931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3520905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0720922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13173022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16036487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11023951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5028812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78AA51A-96C8-B341-A173-16B6C2D5AB83}" type="datetimeFigureOut">
              <a:rPr lang="en-US" smtClean="0"/>
              <a:t>12/15/22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73885-2E7A-A043-824F-1782DFA687C3}" type="slidenum">
              <a:rPr lang="en-US" smtClean="0"/>
              <a:t>‹#›</a:t>
            </a:fld>
            <a:endParaRPr lang="en-US"/>
          </a:p>
        </p:txBody>
      </p:sp>
    </p:spTree>
    <p:extLst>
      <p:ext uri="{BB962C8B-B14F-4D97-AF65-F5344CB8AC3E}">
        <p14:creationId xmlns:p14="http://schemas.microsoft.com/office/powerpoint/2010/main" val="2473010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78AA51A-96C8-B341-A173-16B6C2D5AB83}" type="datetimeFigureOut">
              <a:rPr lang="en-US" smtClean="0"/>
              <a:t>12/15/22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9973885-2E7A-A043-824F-1782DFA687C3}" type="slidenum">
              <a:rPr lang="en-US" smtClean="0"/>
              <a:t>‹#›</a:t>
            </a:fld>
            <a:endParaRPr lang="en-US"/>
          </a:p>
        </p:txBody>
      </p:sp>
    </p:spTree>
    <p:extLst>
      <p:ext uri="{BB962C8B-B14F-4D97-AF65-F5344CB8AC3E}">
        <p14:creationId xmlns:p14="http://schemas.microsoft.com/office/powerpoint/2010/main" val="335222378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socialbusinessdesign.org/what-is-a-social-impact-mission/"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Tree>
    <p:extLst>
      <p:ext uri="{BB962C8B-B14F-4D97-AF65-F5344CB8AC3E}">
        <p14:creationId xmlns:p14="http://schemas.microsoft.com/office/powerpoint/2010/main" val="1438695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683C0CF-7D06-C456-3383-5E4CEADF9D63}"/>
              </a:ext>
            </a:extLst>
          </p:cNvPr>
          <p:cNvSpPr>
            <a:spLocks noGrp="1"/>
          </p:cNvSpPr>
          <p:nvPr>
            <p:ph type="title"/>
          </p:nvPr>
        </p:nvSpPr>
        <p:spPr>
          <a:xfrm>
            <a:off x="731838" y="2144791"/>
            <a:ext cx="5015638" cy="2804400"/>
          </a:xfrm>
        </p:spPr>
        <p:txBody>
          <a:bodyPr vert="horz" wrap="square" lIns="0" tIns="0" rIns="0" bIns="0" rtlCol="0" anchor="b" anchorCtr="0">
            <a:normAutofit/>
          </a:bodyPr>
          <a:lstStyle/>
          <a:p>
            <a:pPr algn="ctr">
              <a:lnSpc>
                <a:spcPct val="90000"/>
              </a:lnSpc>
            </a:pPr>
            <a:r>
              <a:rPr lang="en-US" sz="4800" b="1" spc="-100" dirty="0"/>
              <a:t>LECTURE:</a:t>
            </a:r>
            <a:br>
              <a:rPr lang="en-US" sz="4800" b="1" spc="-100" dirty="0"/>
            </a:br>
            <a:br>
              <a:rPr lang="en-US" sz="4800" b="1" spc="-100" dirty="0"/>
            </a:br>
            <a:r>
              <a:rPr lang="en-US" sz="4800" b="1" spc="-100" dirty="0"/>
              <a:t>SOCIAL BUSINESS MODEL CANVAS</a:t>
            </a:r>
          </a:p>
        </p:txBody>
      </p:sp>
      <p:pic>
        <p:nvPicPr>
          <p:cNvPr id="6" name="Video 5">
            <a:extLst>
              <a:ext uri="{FF2B5EF4-FFF2-40B4-BE49-F238E27FC236}">
                <a16:creationId xmlns:a16="http://schemas.microsoft.com/office/drawing/2014/main" id="{30ED9594-CCDD-763D-4898-9F0B90F0914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3"/>
          <a:stretch/>
        </p:blipFill>
        <p:spPr>
          <a:xfrm>
            <a:off x="7176162" y="2223217"/>
            <a:ext cx="4284000" cy="2402904"/>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4747937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CD78D9-748B-0724-C821-BCAB99005822}"/>
              </a:ext>
            </a:extLst>
          </p:cNvPr>
          <p:cNvSpPr>
            <a:spLocks noGrp="1"/>
          </p:cNvSpPr>
          <p:nvPr>
            <p:ph type="title"/>
          </p:nvPr>
        </p:nvSpPr>
        <p:spPr>
          <a:xfrm>
            <a:off x="646111" y="452718"/>
            <a:ext cx="9404723" cy="1400530"/>
          </a:xfrm>
        </p:spPr>
        <p:txBody>
          <a:bodyPr>
            <a:normAutofit/>
          </a:bodyPr>
          <a:lstStyle/>
          <a:p>
            <a:r>
              <a:rPr lang="en-US" dirty="0"/>
              <a:t>Defining Business Model</a:t>
            </a:r>
          </a:p>
        </p:txBody>
      </p:sp>
      <p:sp>
        <p:nvSpPr>
          <p:cNvPr id="4" name="Content Placeholder 3">
            <a:extLst>
              <a:ext uri="{FF2B5EF4-FFF2-40B4-BE49-F238E27FC236}">
                <a16:creationId xmlns:a16="http://schemas.microsoft.com/office/drawing/2014/main" id="{F7F29A2F-A9EE-253C-DD90-EA75871713D6}"/>
              </a:ext>
            </a:extLst>
          </p:cNvPr>
          <p:cNvSpPr>
            <a:spLocks noGrp="1"/>
          </p:cNvSpPr>
          <p:nvPr>
            <p:ph idx="1"/>
          </p:nvPr>
        </p:nvSpPr>
        <p:spPr>
          <a:xfrm>
            <a:off x="1103312" y="2052918"/>
            <a:ext cx="8946541" cy="4195481"/>
          </a:xfrm>
        </p:spPr>
        <p:txBody>
          <a:bodyPr>
            <a:normAutofit/>
          </a:bodyPr>
          <a:lstStyle/>
          <a:p>
            <a:pPr algn="just"/>
            <a:r>
              <a:rPr lang="en-GB" dirty="0"/>
              <a:t>There is no generally accepted definition of the term business model. The diversity of the definitions poses challenges for delimiting the nature and components of a model and determining what constitutes a business model. It also leads to confusion in terminology, as business model, strategy, business concept, revenue model, and economic model are often used interchangeably. </a:t>
            </a:r>
            <a:endParaRPr lang="en-US" dirty="0"/>
          </a:p>
        </p:txBody>
      </p:sp>
    </p:spTree>
    <p:extLst>
      <p:ext uri="{BB962C8B-B14F-4D97-AF65-F5344CB8AC3E}">
        <p14:creationId xmlns:p14="http://schemas.microsoft.com/office/powerpoint/2010/main" val="1725159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CD78D9-748B-0724-C821-BCAB99005822}"/>
              </a:ext>
            </a:extLst>
          </p:cNvPr>
          <p:cNvSpPr>
            <a:spLocks noGrp="1"/>
          </p:cNvSpPr>
          <p:nvPr>
            <p:ph type="title"/>
          </p:nvPr>
        </p:nvSpPr>
        <p:spPr>
          <a:xfrm>
            <a:off x="646111" y="452718"/>
            <a:ext cx="9404723" cy="1400530"/>
          </a:xfrm>
        </p:spPr>
        <p:txBody>
          <a:bodyPr>
            <a:normAutofit/>
          </a:bodyPr>
          <a:lstStyle/>
          <a:p>
            <a:r>
              <a:rPr lang="en-US" dirty="0"/>
              <a:t>Defining Business Model</a:t>
            </a:r>
          </a:p>
        </p:txBody>
      </p:sp>
      <p:sp>
        <p:nvSpPr>
          <p:cNvPr id="4" name="Content Placeholder 3">
            <a:extLst>
              <a:ext uri="{FF2B5EF4-FFF2-40B4-BE49-F238E27FC236}">
                <a16:creationId xmlns:a16="http://schemas.microsoft.com/office/drawing/2014/main" id="{F7F29A2F-A9EE-253C-DD90-EA75871713D6}"/>
              </a:ext>
            </a:extLst>
          </p:cNvPr>
          <p:cNvSpPr>
            <a:spLocks noGrp="1"/>
          </p:cNvSpPr>
          <p:nvPr>
            <p:ph idx="1"/>
          </p:nvPr>
        </p:nvSpPr>
        <p:spPr>
          <a:xfrm>
            <a:off x="1103312" y="2052918"/>
            <a:ext cx="8946541" cy="4195481"/>
          </a:xfrm>
        </p:spPr>
        <p:txBody>
          <a:bodyPr>
            <a:normAutofit/>
          </a:bodyPr>
          <a:lstStyle/>
          <a:p>
            <a:pPr algn="l"/>
            <a:r>
              <a:rPr lang="en-GB" b="0" i="0" dirty="0">
                <a:effectLst/>
                <a:latin typeface="+mn-lt"/>
              </a:rPr>
              <a:t>A business model is an outline for how your company plans to make money and create value. </a:t>
            </a:r>
          </a:p>
          <a:p>
            <a:pPr algn="l"/>
            <a:endParaRPr lang="en-GB" dirty="0">
              <a:latin typeface="+mn-lt"/>
            </a:endParaRPr>
          </a:p>
          <a:p>
            <a:pPr algn="l"/>
            <a:r>
              <a:rPr lang="en-GB" b="0" i="0" dirty="0">
                <a:effectLst/>
                <a:latin typeface="+mn-lt"/>
              </a:rPr>
              <a:t>In general, a business model explains four things:</a:t>
            </a:r>
          </a:p>
          <a:p>
            <a:pPr lvl="1"/>
            <a:r>
              <a:rPr lang="en-GB" b="0" i="0" dirty="0">
                <a:effectLst/>
                <a:latin typeface="+mn-lt"/>
              </a:rPr>
              <a:t>What product or service a company will sell.</a:t>
            </a:r>
          </a:p>
          <a:p>
            <a:pPr lvl="1"/>
            <a:r>
              <a:rPr lang="en-GB" b="0" i="0" dirty="0">
                <a:effectLst/>
                <a:latin typeface="+mn-lt"/>
              </a:rPr>
              <a:t>How it intends to market that product or service.</a:t>
            </a:r>
          </a:p>
          <a:p>
            <a:pPr lvl="1"/>
            <a:r>
              <a:rPr lang="en-GB" b="0" i="0" dirty="0">
                <a:effectLst/>
                <a:latin typeface="+mn-lt"/>
              </a:rPr>
              <a:t>What kind of expenses the company will face.</a:t>
            </a:r>
          </a:p>
          <a:p>
            <a:pPr lvl="1"/>
            <a:r>
              <a:rPr lang="en-GB" b="0" i="0" dirty="0">
                <a:effectLst/>
                <a:latin typeface="+mn-lt"/>
              </a:rPr>
              <a:t>How the company expects to turn a profit.</a:t>
            </a:r>
          </a:p>
          <a:p>
            <a:pPr marL="0" indent="0" algn="just">
              <a:buNone/>
            </a:pPr>
            <a:endParaRPr lang="en-US" dirty="0">
              <a:latin typeface="+mn-lt"/>
            </a:endParaRPr>
          </a:p>
        </p:txBody>
      </p:sp>
    </p:spTree>
    <p:extLst>
      <p:ext uri="{BB962C8B-B14F-4D97-AF65-F5344CB8AC3E}">
        <p14:creationId xmlns:p14="http://schemas.microsoft.com/office/powerpoint/2010/main" val="630149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385CA-99F4-3DD5-5A45-FB0375A2EFD2}"/>
              </a:ext>
            </a:extLst>
          </p:cNvPr>
          <p:cNvSpPr>
            <a:spLocks noGrp="1"/>
          </p:cNvSpPr>
          <p:nvPr>
            <p:ph type="title"/>
          </p:nvPr>
        </p:nvSpPr>
        <p:spPr>
          <a:xfrm>
            <a:off x="646111" y="452718"/>
            <a:ext cx="9404723" cy="1400530"/>
          </a:xfrm>
        </p:spPr>
        <p:txBody>
          <a:bodyPr>
            <a:normAutofit/>
          </a:bodyPr>
          <a:lstStyle/>
          <a:p>
            <a:r>
              <a:rPr lang="en-US" dirty="0"/>
              <a:t>Defining Business Model</a:t>
            </a:r>
          </a:p>
        </p:txBody>
      </p:sp>
      <p:graphicFrame>
        <p:nvGraphicFramePr>
          <p:cNvPr id="5" name="Content Placeholder 2">
            <a:extLst>
              <a:ext uri="{FF2B5EF4-FFF2-40B4-BE49-F238E27FC236}">
                <a16:creationId xmlns:a16="http://schemas.microsoft.com/office/drawing/2014/main" id="{DEBFFF1A-63E2-492D-B94C-A691FB21CED4}"/>
              </a:ext>
            </a:extLst>
          </p:cNvPr>
          <p:cNvGraphicFramePr>
            <a:graphicFrameLocks noGrp="1"/>
          </p:cNvGraphicFramePr>
          <p:nvPr>
            <p:ph idx="1"/>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0127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0539E-6D97-056B-172B-75E75FDE4BED}"/>
              </a:ext>
            </a:extLst>
          </p:cNvPr>
          <p:cNvSpPr>
            <a:spLocks noGrp="1"/>
          </p:cNvSpPr>
          <p:nvPr>
            <p:ph type="title"/>
          </p:nvPr>
        </p:nvSpPr>
        <p:spPr>
          <a:xfrm>
            <a:off x="646111" y="452718"/>
            <a:ext cx="9404723" cy="1400530"/>
          </a:xfrm>
        </p:spPr>
        <p:txBody>
          <a:bodyPr>
            <a:normAutofit/>
          </a:bodyPr>
          <a:lstStyle/>
          <a:p>
            <a:r>
              <a:rPr lang="en-US" dirty="0"/>
              <a:t>Defining Business Model</a:t>
            </a:r>
          </a:p>
        </p:txBody>
      </p:sp>
      <p:sp>
        <p:nvSpPr>
          <p:cNvPr id="3" name="Content Placeholder 2">
            <a:extLst>
              <a:ext uri="{FF2B5EF4-FFF2-40B4-BE49-F238E27FC236}">
                <a16:creationId xmlns:a16="http://schemas.microsoft.com/office/drawing/2014/main" id="{A0094A04-6699-1441-1957-106FEF59B558}"/>
              </a:ext>
            </a:extLst>
          </p:cNvPr>
          <p:cNvSpPr>
            <a:spLocks noGrp="1"/>
          </p:cNvSpPr>
          <p:nvPr>
            <p:ph idx="1"/>
          </p:nvPr>
        </p:nvSpPr>
        <p:spPr>
          <a:xfrm>
            <a:off x="1103312" y="2052918"/>
            <a:ext cx="8946541" cy="4195481"/>
          </a:xfrm>
        </p:spPr>
        <p:txBody>
          <a:bodyPr>
            <a:normAutofit/>
          </a:bodyPr>
          <a:lstStyle/>
          <a:p>
            <a:pPr>
              <a:lnSpc>
                <a:spcPct val="90000"/>
              </a:lnSpc>
            </a:pPr>
            <a:r>
              <a:rPr lang="en-GB" sz="1700"/>
              <a:t>Osterwalder &amp; Pigneur (2010) argue that every organization has a business model, because it must generate enough revenue to cover its expenses to survive. </a:t>
            </a:r>
          </a:p>
          <a:p>
            <a:pPr>
              <a:lnSpc>
                <a:spcPct val="90000"/>
              </a:lnSpc>
            </a:pPr>
            <a:r>
              <a:rPr lang="en-GB" sz="1700"/>
              <a:t>The only difference between traditional business enterprise and social enterprise concerns the focus of the organization. </a:t>
            </a:r>
          </a:p>
          <a:p>
            <a:pPr>
              <a:lnSpc>
                <a:spcPct val="90000"/>
              </a:lnSpc>
            </a:pPr>
            <a:r>
              <a:rPr lang="en-GB" sz="1700"/>
              <a:t>Business enterprise focuses more on financial returns or shareholder value, while social enterprise focuses more on ecology, social causes, and public service mandates. </a:t>
            </a:r>
          </a:p>
          <a:p>
            <a:pPr>
              <a:lnSpc>
                <a:spcPct val="90000"/>
              </a:lnSpc>
            </a:pPr>
            <a:r>
              <a:rPr lang="en-GB" sz="1700"/>
              <a:t>They use the term “beyond-profit business models” to characterize business models for organizations that are not traditional for-profit companies. </a:t>
            </a:r>
          </a:p>
          <a:p>
            <a:pPr>
              <a:lnSpc>
                <a:spcPct val="90000"/>
              </a:lnSpc>
            </a:pPr>
            <a:r>
              <a:rPr lang="en-GB" sz="1700"/>
              <a:t>They further split these “beyond-profit business models” into two categories: third-party funded enterprise models and triple bottom line business models.</a:t>
            </a:r>
            <a:endParaRPr lang="en-US" sz="1700"/>
          </a:p>
        </p:txBody>
      </p:sp>
    </p:spTree>
    <p:extLst>
      <p:ext uri="{BB962C8B-B14F-4D97-AF65-F5344CB8AC3E}">
        <p14:creationId xmlns:p14="http://schemas.microsoft.com/office/powerpoint/2010/main" val="793854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B12C8-674C-37F8-D065-6A55AD404F4B}"/>
              </a:ext>
            </a:extLst>
          </p:cNvPr>
          <p:cNvSpPr>
            <a:spLocks noGrp="1"/>
          </p:cNvSpPr>
          <p:nvPr>
            <p:ph type="title"/>
          </p:nvPr>
        </p:nvSpPr>
        <p:spPr>
          <a:xfrm>
            <a:off x="646111" y="452718"/>
            <a:ext cx="9404723" cy="1400530"/>
          </a:xfrm>
        </p:spPr>
        <p:txBody>
          <a:bodyPr>
            <a:normAutofit/>
          </a:bodyPr>
          <a:lstStyle/>
          <a:p>
            <a:r>
              <a:rPr lang="en-US" dirty="0"/>
              <a:t>Business Model Canvas</a:t>
            </a:r>
          </a:p>
        </p:txBody>
      </p:sp>
      <p:sp>
        <p:nvSpPr>
          <p:cNvPr id="3" name="Content Placeholder 2">
            <a:extLst>
              <a:ext uri="{FF2B5EF4-FFF2-40B4-BE49-F238E27FC236}">
                <a16:creationId xmlns:a16="http://schemas.microsoft.com/office/drawing/2014/main" id="{F8C45157-0792-3286-D8F1-635455C35A7A}"/>
              </a:ext>
            </a:extLst>
          </p:cNvPr>
          <p:cNvSpPr>
            <a:spLocks noGrp="1"/>
          </p:cNvSpPr>
          <p:nvPr>
            <p:ph idx="1"/>
          </p:nvPr>
        </p:nvSpPr>
        <p:spPr>
          <a:xfrm>
            <a:off x="1103312" y="2052918"/>
            <a:ext cx="8946541" cy="4195481"/>
          </a:xfrm>
        </p:spPr>
        <p:txBody>
          <a:bodyPr>
            <a:normAutofit/>
          </a:bodyPr>
          <a:lstStyle/>
          <a:p>
            <a:r>
              <a:rPr lang="en-GB" dirty="0"/>
              <a:t>Business Model Canvas allows business model to be simple, relevant and intuitively understandable, while not oversimplifying the complexities of how enterprises function (Osterwalder &amp; Pigneur, 2010 p.15). </a:t>
            </a:r>
          </a:p>
          <a:p>
            <a:r>
              <a:rPr lang="en-GB" dirty="0"/>
              <a:t>The Canvas becomes a shared language and a useful tool for stakeholders to talk about business model.</a:t>
            </a:r>
            <a:endParaRPr lang="en-US" dirty="0"/>
          </a:p>
        </p:txBody>
      </p:sp>
    </p:spTree>
    <p:extLst>
      <p:ext uri="{BB962C8B-B14F-4D97-AF65-F5344CB8AC3E}">
        <p14:creationId xmlns:p14="http://schemas.microsoft.com/office/powerpoint/2010/main" val="1598705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37EFA-0FFC-CB54-BEFA-3A3B2B808580}"/>
              </a:ext>
            </a:extLst>
          </p:cNvPr>
          <p:cNvSpPr>
            <a:spLocks noGrp="1"/>
          </p:cNvSpPr>
          <p:nvPr>
            <p:ph type="title"/>
          </p:nvPr>
        </p:nvSpPr>
        <p:spPr>
          <a:xfrm>
            <a:off x="646111" y="452718"/>
            <a:ext cx="9404723" cy="1400530"/>
          </a:xfrm>
        </p:spPr>
        <p:txBody>
          <a:bodyPr>
            <a:normAutofit/>
          </a:bodyPr>
          <a:lstStyle/>
          <a:p>
            <a:r>
              <a:rPr lang="en-US" dirty="0"/>
              <a:t>Business Model Canvas</a:t>
            </a:r>
          </a:p>
        </p:txBody>
      </p:sp>
      <p:sp>
        <p:nvSpPr>
          <p:cNvPr id="3" name="Content Placeholder 2">
            <a:extLst>
              <a:ext uri="{FF2B5EF4-FFF2-40B4-BE49-F238E27FC236}">
                <a16:creationId xmlns:a16="http://schemas.microsoft.com/office/drawing/2014/main" id="{50BFC67F-A8AF-258E-1352-11F3114EEE1A}"/>
              </a:ext>
            </a:extLst>
          </p:cNvPr>
          <p:cNvSpPr>
            <a:spLocks noGrp="1"/>
          </p:cNvSpPr>
          <p:nvPr>
            <p:ph idx="1"/>
          </p:nvPr>
        </p:nvSpPr>
        <p:spPr>
          <a:xfrm>
            <a:off x="1103312" y="2052918"/>
            <a:ext cx="8946541" cy="4195481"/>
          </a:xfrm>
        </p:spPr>
        <p:txBody>
          <a:bodyPr>
            <a:normAutofit/>
          </a:bodyPr>
          <a:lstStyle/>
          <a:p>
            <a:r>
              <a:rPr lang="en-GB" dirty="0"/>
              <a:t>For social enterprise, which Osterwalder &amp; Pigneur consider as “beyond-profit business models”, they adjust the Canvas accordingly to fit the requirement of a social enterprise to define and further innovate its business model. </a:t>
            </a:r>
          </a:p>
          <a:p>
            <a:r>
              <a:rPr lang="en-GB" dirty="0"/>
              <a:t>In third-party funded enterprise model, the product or service recipient is not the payer. The payer is a third party, which might be a donor. The third party pays the organization to fulfil a mission, which may be a social, ecological, or public service nature. Examples are philanthropy, charities and government</a:t>
            </a:r>
            <a:endParaRPr lang="en-US" dirty="0"/>
          </a:p>
        </p:txBody>
      </p:sp>
    </p:spTree>
    <p:extLst>
      <p:ext uri="{BB962C8B-B14F-4D97-AF65-F5344CB8AC3E}">
        <p14:creationId xmlns:p14="http://schemas.microsoft.com/office/powerpoint/2010/main" val="855742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16970-A09A-C3DE-12EB-3D6FB3389579}"/>
              </a:ext>
            </a:extLst>
          </p:cNvPr>
          <p:cNvSpPr>
            <a:spLocks noGrp="1"/>
          </p:cNvSpPr>
          <p:nvPr>
            <p:ph type="title"/>
          </p:nvPr>
        </p:nvSpPr>
        <p:spPr>
          <a:xfrm>
            <a:off x="646111" y="452718"/>
            <a:ext cx="9404723" cy="1400530"/>
          </a:xfrm>
        </p:spPr>
        <p:txBody>
          <a:bodyPr>
            <a:normAutofit/>
          </a:bodyPr>
          <a:lstStyle/>
          <a:p>
            <a:r>
              <a:rPr lang="en-US" dirty="0"/>
              <a:t>Business Model Canvas</a:t>
            </a:r>
          </a:p>
        </p:txBody>
      </p:sp>
      <p:sp>
        <p:nvSpPr>
          <p:cNvPr id="3" name="Content Placeholder 2">
            <a:extLst>
              <a:ext uri="{FF2B5EF4-FFF2-40B4-BE49-F238E27FC236}">
                <a16:creationId xmlns:a16="http://schemas.microsoft.com/office/drawing/2014/main" id="{59A5DCFB-EFBB-99D4-2E53-9E07A2576765}"/>
              </a:ext>
            </a:extLst>
          </p:cNvPr>
          <p:cNvSpPr>
            <a:spLocks noGrp="1"/>
          </p:cNvSpPr>
          <p:nvPr>
            <p:ph idx="1"/>
          </p:nvPr>
        </p:nvSpPr>
        <p:spPr>
          <a:xfrm>
            <a:off x="1103312" y="2052918"/>
            <a:ext cx="8946541" cy="4195481"/>
          </a:xfrm>
        </p:spPr>
        <p:txBody>
          <a:bodyPr>
            <a:normAutofit/>
          </a:bodyPr>
          <a:lstStyle/>
          <a:p>
            <a:r>
              <a:rPr lang="en-GB" dirty="0"/>
              <a:t>For triple bottom line business models, the Canvas is extended at the bottom with two new building blocks: the social and environmental costs and the social and environmental benefits, consistent with its values: People, Profit and Planet </a:t>
            </a:r>
          </a:p>
          <a:p>
            <a:r>
              <a:rPr lang="en-GB" dirty="0"/>
              <a:t>The triple bottom line model seeks to minimize negative social and environmental impacts and maximize the positive. </a:t>
            </a:r>
            <a:endParaRPr lang="en-US" dirty="0"/>
          </a:p>
        </p:txBody>
      </p:sp>
    </p:spTree>
    <p:extLst>
      <p:ext uri="{BB962C8B-B14F-4D97-AF65-F5344CB8AC3E}">
        <p14:creationId xmlns:p14="http://schemas.microsoft.com/office/powerpoint/2010/main" val="2301824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11D0A-E495-97C6-41D3-8E256F7A5F4E}"/>
              </a:ext>
            </a:extLst>
          </p:cNvPr>
          <p:cNvSpPr>
            <a:spLocks noGrp="1"/>
          </p:cNvSpPr>
          <p:nvPr>
            <p:ph type="title"/>
          </p:nvPr>
        </p:nvSpPr>
        <p:spPr>
          <a:xfrm>
            <a:off x="646111" y="452718"/>
            <a:ext cx="9404723" cy="1400530"/>
          </a:xfrm>
        </p:spPr>
        <p:txBody>
          <a:bodyPr>
            <a:normAutofit/>
          </a:bodyPr>
          <a:lstStyle/>
          <a:p>
            <a:r>
              <a:rPr lang="en-US" dirty="0"/>
              <a:t>Social Business Model Canvas</a:t>
            </a:r>
          </a:p>
        </p:txBody>
      </p:sp>
      <p:sp>
        <p:nvSpPr>
          <p:cNvPr id="3" name="Content Placeholder 2">
            <a:extLst>
              <a:ext uri="{FF2B5EF4-FFF2-40B4-BE49-F238E27FC236}">
                <a16:creationId xmlns:a16="http://schemas.microsoft.com/office/drawing/2014/main" id="{B9677912-24B2-814F-4380-06EA9F43D0DF}"/>
              </a:ext>
            </a:extLst>
          </p:cNvPr>
          <p:cNvSpPr>
            <a:spLocks noGrp="1"/>
          </p:cNvSpPr>
          <p:nvPr>
            <p:ph idx="1"/>
          </p:nvPr>
        </p:nvSpPr>
        <p:spPr>
          <a:xfrm>
            <a:off x="1103312" y="2052918"/>
            <a:ext cx="8946541" cy="4195481"/>
          </a:xfrm>
        </p:spPr>
        <p:txBody>
          <a:bodyPr>
            <a:normAutofit/>
          </a:bodyPr>
          <a:lstStyle/>
          <a:p>
            <a:pPr>
              <a:lnSpc>
                <a:spcPct val="90000"/>
              </a:lnSpc>
            </a:pPr>
            <a:r>
              <a:rPr lang="en-GB" dirty="0">
                <a:latin typeface="+mn-lt"/>
              </a:rPr>
              <a:t>S</a:t>
            </a:r>
            <a:r>
              <a:rPr lang="en-GB" b="0" i="0" dirty="0">
                <a:effectLst/>
                <a:latin typeface="+mn-lt"/>
              </a:rPr>
              <a:t>ince 2008 hundreds of different version of Osterwalder’s original Canvas have spread out. But most importantly, practitioners noticed that the Business Model Canvas was a great tool for describing profit-oriented organizations, but not </a:t>
            </a:r>
            <a:r>
              <a:rPr lang="en-GB" b="1" i="0" dirty="0">
                <a:effectLst/>
                <a:latin typeface="+mn-lt"/>
              </a:rPr>
              <a:t>socially-oriented ones</a:t>
            </a:r>
            <a:r>
              <a:rPr lang="en-GB" b="0" i="0" dirty="0">
                <a:effectLst/>
                <a:latin typeface="+mn-lt"/>
              </a:rPr>
              <a:t>. </a:t>
            </a:r>
            <a:endParaRPr lang="en-GB" dirty="0">
              <a:latin typeface="+mn-lt"/>
            </a:endParaRPr>
          </a:p>
          <a:p>
            <a:pPr>
              <a:lnSpc>
                <a:spcPct val="90000"/>
              </a:lnSpc>
            </a:pPr>
            <a:r>
              <a:rPr lang="en-GB" b="0" i="0" dirty="0">
                <a:effectLst/>
                <a:latin typeface="+mn-lt"/>
              </a:rPr>
              <a:t>The Canvas failed to highlight key components of non-profit initiatives, particularly those related to their beneficiaries and impact missions.</a:t>
            </a:r>
          </a:p>
          <a:p>
            <a:pPr>
              <a:lnSpc>
                <a:spcPct val="90000"/>
              </a:lnSpc>
            </a:pPr>
            <a:r>
              <a:rPr lang="en-GB" b="0" i="0" dirty="0">
                <a:effectLst/>
                <a:latin typeface="+mn-lt"/>
              </a:rPr>
              <a:t>Thus, the </a:t>
            </a:r>
            <a:r>
              <a:rPr lang="en-GB" b="1" i="0" dirty="0">
                <a:effectLst/>
                <a:latin typeface="+mn-lt"/>
              </a:rPr>
              <a:t>Social Business Model Canvas</a:t>
            </a:r>
            <a:r>
              <a:rPr lang="en-GB" b="0" i="0" dirty="0">
                <a:effectLst/>
                <a:latin typeface="+mn-lt"/>
              </a:rPr>
              <a:t> came to life. Created by Social Innovation Lab (2013), this Canvas builds on the previous one and is commonly used by social enterprises, as it considers all the necessary components needed to achieve both </a:t>
            </a:r>
            <a:r>
              <a:rPr lang="en-GB" b="0" i="1" dirty="0">
                <a:effectLst/>
                <a:latin typeface="+mn-lt"/>
              </a:rPr>
              <a:t>social</a:t>
            </a:r>
            <a:r>
              <a:rPr lang="en-GB" b="0" i="0" dirty="0">
                <a:effectLst/>
                <a:latin typeface="+mn-lt"/>
              </a:rPr>
              <a:t> and</a:t>
            </a:r>
            <a:r>
              <a:rPr lang="en-GB" b="0" i="1" dirty="0">
                <a:effectLst/>
                <a:latin typeface="+mn-lt"/>
              </a:rPr>
              <a:t> economic </a:t>
            </a:r>
            <a:r>
              <a:rPr lang="en-GB" b="0" i="0" dirty="0">
                <a:effectLst/>
                <a:latin typeface="+mn-lt"/>
              </a:rPr>
              <a:t>sustainability.</a:t>
            </a:r>
            <a:br>
              <a:rPr lang="en-GB" dirty="0"/>
            </a:br>
            <a:endParaRPr lang="en-US" dirty="0"/>
          </a:p>
          <a:p>
            <a:pPr>
              <a:lnSpc>
                <a:spcPct val="90000"/>
              </a:lnSpc>
            </a:pPr>
            <a:endParaRPr lang="en-US" dirty="0">
              <a:latin typeface="+mn-lt"/>
            </a:endParaRPr>
          </a:p>
        </p:txBody>
      </p:sp>
    </p:spTree>
    <p:extLst>
      <p:ext uri="{BB962C8B-B14F-4D97-AF65-F5344CB8AC3E}">
        <p14:creationId xmlns:p14="http://schemas.microsoft.com/office/powerpoint/2010/main" val="14509065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7000"/>
                <a:hueMod val="88000"/>
                <a:satMod val="130000"/>
                <a:lumMod val="124000"/>
              </a:schemeClr>
            </a:gs>
            <a:gs pos="100000">
              <a:schemeClr val="bg1">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sp useBgFill="1">
        <p:nvSpPr>
          <p:cNvPr id="1035" name="Rectangle 1030">
            <a:extLst>
              <a:ext uri="{FF2B5EF4-FFF2-40B4-BE49-F238E27FC236}">
                <a16:creationId xmlns:a16="http://schemas.microsoft.com/office/drawing/2014/main" id="{B0487C8F-7D6C-4EAF-A9A5-45D8E94FC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6" name="Rectangle 1032">
            <a:extLst>
              <a:ext uri="{FF2B5EF4-FFF2-40B4-BE49-F238E27FC236}">
                <a16:creationId xmlns:a16="http://schemas.microsoft.com/office/drawing/2014/main" id="{1578DA0F-394A-417D-892B-8253831A2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What is a Social Business Model Canvas? | Social Business Design">
            <a:extLst>
              <a:ext uri="{FF2B5EF4-FFF2-40B4-BE49-F238E27FC236}">
                <a16:creationId xmlns:a16="http://schemas.microsoft.com/office/drawing/2014/main" id="{8583C29C-D5E3-FEAD-B706-F1D4AC4CCB0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34403" y="643467"/>
            <a:ext cx="9523193"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20000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3D rendering of game pieces tied together with a rope">
            <a:extLst>
              <a:ext uri="{FF2B5EF4-FFF2-40B4-BE49-F238E27FC236}">
                <a16:creationId xmlns:a16="http://schemas.microsoft.com/office/drawing/2014/main" id="{378B4017-9C15-2527-A118-C6088B5CCC81}"/>
              </a:ext>
            </a:extLst>
          </p:cNvPr>
          <p:cNvPicPr>
            <a:picLocks noChangeAspect="1"/>
          </p:cNvPicPr>
          <p:nvPr/>
        </p:nvPicPr>
        <p:blipFill rotWithShape="1">
          <a:blip r:embed="rId2">
            <a:alphaModFix amt="35000"/>
          </a:blip>
          <a:srcRect t="25000"/>
          <a:stretch/>
        </p:blipFill>
        <p:spPr>
          <a:xfrm>
            <a:off x="20" y="-1"/>
            <a:ext cx="12191980" cy="6858000"/>
          </a:xfrm>
          <a:prstGeom prst="rect">
            <a:avLst/>
          </a:prstGeom>
        </p:spPr>
      </p:pic>
      <p:sp>
        <p:nvSpPr>
          <p:cNvPr id="2" name="Title 1">
            <a:extLst>
              <a:ext uri="{FF2B5EF4-FFF2-40B4-BE49-F238E27FC236}">
                <a16:creationId xmlns:a16="http://schemas.microsoft.com/office/drawing/2014/main" id="{F45E72CB-B455-3099-754E-B72C4947AC31}"/>
              </a:ext>
            </a:extLst>
          </p:cNvPr>
          <p:cNvSpPr>
            <a:spLocks noGrp="1"/>
          </p:cNvSpPr>
          <p:nvPr>
            <p:ph type="title"/>
          </p:nvPr>
        </p:nvSpPr>
        <p:spPr>
          <a:xfrm>
            <a:off x="646111" y="452718"/>
            <a:ext cx="9404723" cy="1400530"/>
          </a:xfrm>
        </p:spPr>
        <p:txBody>
          <a:bodyPr>
            <a:normAutofit/>
          </a:bodyPr>
          <a:lstStyle/>
          <a:p>
            <a:r>
              <a:rPr lang="en-US" dirty="0"/>
              <a:t>Social Impact Mission</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E7DEBDE-F20D-8053-75B1-EB79E1A2C079}"/>
              </a:ext>
            </a:extLst>
          </p:cNvPr>
          <p:cNvSpPr>
            <a:spLocks noGrp="1"/>
          </p:cNvSpPr>
          <p:nvPr>
            <p:ph idx="1"/>
          </p:nvPr>
        </p:nvSpPr>
        <p:spPr>
          <a:xfrm>
            <a:off x="1103312" y="2052918"/>
            <a:ext cx="8946541" cy="4195481"/>
          </a:xfrm>
        </p:spPr>
        <p:txBody>
          <a:bodyPr>
            <a:normAutofit/>
          </a:bodyPr>
          <a:lstStyle/>
          <a:p>
            <a:r>
              <a:rPr lang="en-GB" b="0" i="0" dirty="0">
                <a:effectLst/>
                <a:latin typeface="+mn-lt"/>
              </a:rPr>
              <a:t>Socially-oriented enterprises all aim to change society for the better. This block is meant to highlight the ultimate </a:t>
            </a:r>
            <a:r>
              <a:rPr lang="en-GB" b="1" i="0" u="sng" dirty="0">
                <a:effectLst/>
                <a:latin typeface="+mn-lt"/>
                <a:hlinkClick r:id="rId3">
                  <a:extLst>
                    <a:ext uri="{A12FA001-AC4F-418D-AE19-62706E023703}">
                      <ahyp:hlinkClr xmlns:ahyp="http://schemas.microsoft.com/office/drawing/2018/hyperlinkcolor" val="tx"/>
                    </a:ext>
                  </a:extLst>
                </a:hlinkClick>
              </a:rPr>
              <a:t>social change</a:t>
            </a:r>
            <a:r>
              <a:rPr lang="en-GB" b="0" i="0" dirty="0">
                <a:effectLst/>
                <a:latin typeface="+mn-lt"/>
              </a:rPr>
              <a:t> the organization aims to generate.</a:t>
            </a:r>
            <a:endParaRPr lang="en-GB" b="0" i="0">
              <a:effectLst/>
              <a:latin typeface="+mn-lt"/>
            </a:endParaRPr>
          </a:p>
          <a:p>
            <a:endParaRPr lang="en-US" dirty="0">
              <a:latin typeface="+mn-lt"/>
            </a:endParaRPr>
          </a:p>
        </p:txBody>
      </p:sp>
    </p:spTree>
    <p:extLst>
      <p:ext uri="{BB962C8B-B14F-4D97-AF65-F5344CB8AC3E}">
        <p14:creationId xmlns:p14="http://schemas.microsoft.com/office/powerpoint/2010/main" val="40226534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olourful carved figures of humans">
            <a:extLst>
              <a:ext uri="{FF2B5EF4-FFF2-40B4-BE49-F238E27FC236}">
                <a16:creationId xmlns:a16="http://schemas.microsoft.com/office/drawing/2014/main" id="{4E1B87D8-8CB6-6D37-82BA-855DB60312A1}"/>
              </a:ext>
            </a:extLst>
          </p:cNvPr>
          <p:cNvPicPr>
            <a:picLocks noChangeAspect="1"/>
          </p:cNvPicPr>
          <p:nvPr/>
        </p:nvPicPr>
        <p:blipFill rotWithShape="1">
          <a:blip r:embed="rId2">
            <a:alphaModFix amt="35000"/>
          </a:blip>
          <a:srcRect t="21052"/>
          <a:stretch/>
        </p:blipFill>
        <p:spPr>
          <a:xfrm>
            <a:off x="20" y="-1"/>
            <a:ext cx="12191980" cy="6858000"/>
          </a:xfrm>
          <a:prstGeom prst="rect">
            <a:avLst/>
          </a:prstGeom>
        </p:spPr>
      </p:pic>
      <p:sp>
        <p:nvSpPr>
          <p:cNvPr id="2" name="Title 1">
            <a:extLst>
              <a:ext uri="{FF2B5EF4-FFF2-40B4-BE49-F238E27FC236}">
                <a16:creationId xmlns:a16="http://schemas.microsoft.com/office/drawing/2014/main" id="{312A5A4A-6EF8-7E29-FEFB-CCCBE45998FC}"/>
              </a:ext>
            </a:extLst>
          </p:cNvPr>
          <p:cNvSpPr>
            <a:spLocks noGrp="1"/>
          </p:cNvSpPr>
          <p:nvPr>
            <p:ph type="title"/>
          </p:nvPr>
        </p:nvSpPr>
        <p:spPr>
          <a:xfrm>
            <a:off x="646111" y="452718"/>
            <a:ext cx="9404723" cy="1400530"/>
          </a:xfrm>
        </p:spPr>
        <p:txBody>
          <a:bodyPr>
            <a:normAutofit/>
          </a:bodyPr>
          <a:lstStyle/>
          <a:p>
            <a:r>
              <a:rPr lang="en-US" dirty="0"/>
              <a:t>Beneficiaries</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971F073-6B3B-5FEE-898E-B9BB3A570DC7}"/>
              </a:ext>
            </a:extLst>
          </p:cNvPr>
          <p:cNvSpPr>
            <a:spLocks noGrp="1"/>
          </p:cNvSpPr>
          <p:nvPr>
            <p:ph idx="1"/>
          </p:nvPr>
        </p:nvSpPr>
        <p:spPr>
          <a:xfrm>
            <a:off x="1103312" y="2052918"/>
            <a:ext cx="8946541" cy="4195481"/>
          </a:xfrm>
        </p:spPr>
        <p:txBody>
          <a:bodyPr>
            <a:normAutofit/>
          </a:bodyPr>
          <a:lstStyle/>
          <a:p>
            <a:r>
              <a:rPr lang="en-GB" dirty="0">
                <a:latin typeface="+mn-lt"/>
              </a:rPr>
              <a:t>T</a:t>
            </a:r>
            <a:r>
              <a:rPr lang="en-GB" b="0" i="0" dirty="0">
                <a:effectLst/>
                <a:latin typeface="+mn-lt"/>
              </a:rPr>
              <a:t>he term “beneficiaries” we usually refer to those </a:t>
            </a:r>
            <a:r>
              <a:rPr lang="en-GB" b="1" i="0" dirty="0">
                <a:effectLst/>
                <a:latin typeface="+mn-lt"/>
              </a:rPr>
              <a:t>targets mostly affected by the social problem tackled</a:t>
            </a:r>
            <a:r>
              <a:rPr lang="en-GB" b="0" i="0" dirty="0">
                <a:effectLst/>
                <a:latin typeface="+mn-lt"/>
              </a:rPr>
              <a:t>. In other words, people whose lives the organization wants to radically improve. In this block, it’s important to clearly identify target groups through segmentation criteria such as demographics, geographics, psychographics and behaviours.</a:t>
            </a:r>
            <a:endParaRPr lang="en-US" dirty="0">
              <a:latin typeface="+mn-lt"/>
            </a:endParaRPr>
          </a:p>
        </p:txBody>
      </p:sp>
    </p:spTree>
    <p:extLst>
      <p:ext uri="{BB962C8B-B14F-4D97-AF65-F5344CB8AC3E}">
        <p14:creationId xmlns:p14="http://schemas.microsoft.com/office/powerpoint/2010/main" val="2105391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Blue scheduled pillbox">
            <a:extLst>
              <a:ext uri="{FF2B5EF4-FFF2-40B4-BE49-F238E27FC236}">
                <a16:creationId xmlns:a16="http://schemas.microsoft.com/office/drawing/2014/main" id="{D984599D-A6C4-B694-99D3-EA0F7BA9B8F0}"/>
              </a:ext>
            </a:extLst>
          </p:cNvPr>
          <p:cNvPicPr>
            <a:picLocks noChangeAspect="1"/>
          </p:cNvPicPr>
          <p:nvPr/>
        </p:nvPicPr>
        <p:blipFill rotWithShape="1">
          <a:blip r:embed="rId2">
            <a:alphaModFix amt="35000"/>
          </a:blip>
          <a:srcRect t="7633" b="8097"/>
          <a:stretch/>
        </p:blipFill>
        <p:spPr>
          <a:xfrm>
            <a:off x="20" y="-1"/>
            <a:ext cx="12191980" cy="6858000"/>
          </a:xfrm>
          <a:prstGeom prst="rect">
            <a:avLst/>
          </a:prstGeom>
        </p:spPr>
      </p:pic>
      <p:sp>
        <p:nvSpPr>
          <p:cNvPr id="2" name="Title 1">
            <a:extLst>
              <a:ext uri="{FF2B5EF4-FFF2-40B4-BE49-F238E27FC236}">
                <a16:creationId xmlns:a16="http://schemas.microsoft.com/office/drawing/2014/main" id="{A1F10CFD-F419-3C3B-19FF-1035D13C73DD}"/>
              </a:ext>
            </a:extLst>
          </p:cNvPr>
          <p:cNvSpPr>
            <a:spLocks noGrp="1"/>
          </p:cNvSpPr>
          <p:nvPr>
            <p:ph type="title"/>
          </p:nvPr>
        </p:nvSpPr>
        <p:spPr>
          <a:xfrm>
            <a:off x="646111" y="452718"/>
            <a:ext cx="9404723" cy="1400530"/>
          </a:xfrm>
        </p:spPr>
        <p:txBody>
          <a:bodyPr>
            <a:normAutofit/>
          </a:bodyPr>
          <a:lstStyle/>
          <a:p>
            <a:r>
              <a:rPr lang="en-US" dirty="0"/>
              <a:t>Core intervention</a:t>
            </a:r>
          </a:p>
        </p:txBody>
      </p:sp>
      <p:sp>
        <p:nvSpPr>
          <p:cNvPr id="14" name="Rectangle 13">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FA77775-F7BE-89C2-106F-6830217D2AFC}"/>
              </a:ext>
            </a:extLst>
          </p:cNvPr>
          <p:cNvSpPr>
            <a:spLocks noGrp="1"/>
          </p:cNvSpPr>
          <p:nvPr>
            <p:ph idx="1"/>
          </p:nvPr>
        </p:nvSpPr>
        <p:spPr>
          <a:xfrm>
            <a:off x="1103312" y="2052918"/>
            <a:ext cx="8946541" cy="4195481"/>
          </a:xfrm>
        </p:spPr>
        <p:txBody>
          <a:bodyPr>
            <a:normAutofit/>
          </a:bodyPr>
          <a:lstStyle/>
          <a:p>
            <a:r>
              <a:rPr lang="en-GB" b="0" i="0" dirty="0">
                <a:effectLst/>
                <a:latin typeface="+mn-lt"/>
              </a:rPr>
              <a:t>In other words, the </a:t>
            </a:r>
            <a:r>
              <a:rPr lang="en-GB" b="1" i="0" dirty="0">
                <a:effectLst/>
                <a:latin typeface="+mn-lt"/>
              </a:rPr>
              <a:t>core product, service or solution offered</a:t>
            </a:r>
            <a:r>
              <a:rPr lang="en-GB" b="0" i="0" dirty="0">
                <a:effectLst/>
                <a:latin typeface="+mn-lt"/>
              </a:rPr>
              <a:t>. A company may have one or more core offerings, especially when beneficiaries and customers differ. So, it’s important to list them all in here.</a:t>
            </a:r>
          </a:p>
          <a:p>
            <a:pPr marL="0" indent="0">
              <a:buNone/>
            </a:pPr>
            <a:endParaRPr lang="en-US" dirty="0">
              <a:latin typeface="+mn-lt"/>
            </a:endParaRPr>
          </a:p>
        </p:txBody>
      </p:sp>
    </p:spTree>
    <p:extLst>
      <p:ext uri="{BB962C8B-B14F-4D97-AF65-F5344CB8AC3E}">
        <p14:creationId xmlns:p14="http://schemas.microsoft.com/office/powerpoint/2010/main" val="15565938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7000"/>
                <a:hueMod val="88000"/>
                <a:satMod val="130000"/>
                <a:lumMod val="124000"/>
              </a:schemeClr>
            </a:gs>
            <a:gs pos="100000">
              <a:schemeClr val="bg1">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11" name="Picture 4" descr="Graph on document with pen">
            <a:extLst>
              <a:ext uri="{FF2B5EF4-FFF2-40B4-BE49-F238E27FC236}">
                <a16:creationId xmlns:a16="http://schemas.microsoft.com/office/drawing/2014/main" id="{4F323FA1-0478-7656-829E-A4DE0210886C}"/>
              </a:ext>
            </a:extLst>
          </p:cNvPr>
          <p:cNvPicPr>
            <a:picLocks noChangeAspect="1"/>
          </p:cNvPicPr>
          <p:nvPr/>
        </p:nvPicPr>
        <p:blipFill rotWithShape="1">
          <a:blip r:embed="rId2">
            <a:alphaModFix amt="25000"/>
            <a:grayscl/>
          </a:blip>
          <a:srcRect t="1510" b="14220"/>
          <a:stretch/>
        </p:blipFill>
        <p:spPr>
          <a:xfrm>
            <a:off x="20" y="-1"/>
            <a:ext cx="12191980" cy="6858000"/>
          </a:xfrm>
          <a:prstGeom prst="rect">
            <a:avLst/>
          </a:prstGeom>
        </p:spPr>
      </p:pic>
      <p:sp>
        <p:nvSpPr>
          <p:cNvPr id="2" name="Title 1">
            <a:extLst>
              <a:ext uri="{FF2B5EF4-FFF2-40B4-BE49-F238E27FC236}">
                <a16:creationId xmlns:a16="http://schemas.microsoft.com/office/drawing/2014/main" id="{EFDC5613-946B-A3AD-F34D-2A5B59F2CB4C}"/>
              </a:ext>
            </a:extLst>
          </p:cNvPr>
          <p:cNvSpPr>
            <a:spLocks noGrp="1"/>
          </p:cNvSpPr>
          <p:nvPr>
            <p:ph type="title"/>
          </p:nvPr>
        </p:nvSpPr>
        <p:spPr>
          <a:xfrm>
            <a:off x="646111" y="452718"/>
            <a:ext cx="9404723" cy="1400530"/>
          </a:xfrm>
        </p:spPr>
        <p:txBody>
          <a:bodyPr>
            <a:normAutofit/>
          </a:bodyPr>
          <a:lstStyle/>
          <a:p>
            <a:r>
              <a:rPr lang="en-GB" i="1">
                <a:effectLst/>
                <a:latin typeface="+mn-lt"/>
              </a:rPr>
              <a:t>Value for Beneficiaries</a:t>
            </a:r>
            <a:br>
              <a:rPr lang="en-GB" i="0">
                <a:effectLst/>
                <a:latin typeface="+mn-lt"/>
              </a:rPr>
            </a:br>
            <a:endParaRPr lang="en-US">
              <a:latin typeface="+mn-lt"/>
            </a:endParaRPr>
          </a:p>
        </p:txBody>
      </p:sp>
      <p:sp>
        <p:nvSpPr>
          <p:cNvPr id="12"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B0EF299-92D2-8289-3481-5ED0E6C09118}"/>
              </a:ext>
            </a:extLst>
          </p:cNvPr>
          <p:cNvSpPr>
            <a:spLocks noGrp="1"/>
          </p:cNvSpPr>
          <p:nvPr>
            <p:ph idx="1"/>
          </p:nvPr>
        </p:nvSpPr>
        <p:spPr>
          <a:xfrm>
            <a:off x="1103312" y="2052918"/>
            <a:ext cx="8946541" cy="4195481"/>
          </a:xfrm>
        </p:spPr>
        <p:txBody>
          <a:bodyPr>
            <a:normAutofit/>
          </a:bodyPr>
          <a:lstStyle/>
          <a:p>
            <a:r>
              <a:rPr lang="en-GB" b="0" i="0">
                <a:effectLst/>
                <a:latin typeface="+mn-lt"/>
              </a:rPr>
              <a:t>When we talk about “value”, we usually refer to the main benefits of using a certain product, service or solution. In this block, we therefore highlight all the </a:t>
            </a:r>
            <a:r>
              <a:rPr lang="en-GB" b="1" i="0">
                <a:effectLst/>
                <a:latin typeface="+mn-lt"/>
              </a:rPr>
              <a:t>pain relievers and gains provided</a:t>
            </a:r>
            <a:r>
              <a:rPr lang="en-GB" b="0" i="0">
                <a:effectLst/>
                <a:latin typeface="+mn-lt"/>
              </a:rPr>
              <a:t> to beneficiaries thanks to the core intervention.</a:t>
            </a:r>
          </a:p>
          <a:p>
            <a:endParaRPr lang="en-US" dirty="0">
              <a:latin typeface="+mn-lt"/>
            </a:endParaRPr>
          </a:p>
        </p:txBody>
      </p:sp>
    </p:spTree>
    <p:extLst>
      <p:ext uri="{BB962C8B-B14F-4D97-AF65-F5344CB8AC3E}">
        <p14:creationId xmlns:p14="http://schemas.microsoft.com/office/powerpoint/2010/main" val="31132788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Who Are Your Top Customers? - The Chad Barr Group">
            <a:extLst>
              <a:ext uri="{FF2B5EF4-FFF2-40B4-BE49-F238E27FC236}">
                <a16:creationId xmlns:a16="http://schemas.microsoft.com/office/drawing/2014/main" id="{236B15B1-1642-67EE-33ED-4BC6730D75CF}"/>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l="9366" r="13746" b="1"/>
          <a:stretch/>
        </p:blipFill>
        <p:spPr bwMode="auto">
          <a:xfrm>
            <a:off x="20" y="-1"/>
            <a:ext cx="1219198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62C6CD4-98C2-9ECF-1AC4-90E434EFF036}"/>
              </a:ext>
            </a:extLst>
          </p:cNvPr>
          <p:cNvSpPr>
            <a:spLocks noGrp="1"/>
          </p:cNvSpPr>
          <p:nvPr>
            <p:ph type="title"/>
          </p:nvPr>
        </p:nvSpPr>
        <p:spPr>
          <a:xfrm>
            <a:off x="646111" y="452718"/>
            <a:ext cx="9404723" cy="1400530"/>
          </a:xfrm>
        </p:spPr>
        <p:txBody>
          <a:bodyPr>
            <a:normAutofit/>
          </a:bodyPr>
          <a:lstStyle/>
          <a:p>
            <a:r>
              <a:rPr lang="en-US" dirty="0"/>
              <a:t>Customers</a:t>
            </a:r>
          </a:p>
        </p:txBody>
      </p:sp>
      <p:sp>
        <p:nvSpPr>
          <p:cNvPr id="2057" name="Rectangle 2054">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3C1F130-DE99-FF3C-C760-619A69756189}"/>
              </a:ext>
            </a:extLst>
          </p:cNvPr>
          <p:cNvSpPr>
            <a:spLocks noGrp="1"/>
          </p:cNvSpPr>
          <p:nvPr>
            <p:ph idx="1"/>
          </p:nvPr>
        </p:nvSpPr>
        <p:spPr>
          <a:xfrm>
            <a:off x="1103312" y="2052918"/>
            <a:ext cx="8946541" cy="4195481"/>
          </a:xfrm>
        </p:spPr>
        <p:txBody>
          <a:bodyPr>
            <a:normAutofit/>
          </a:bodyPr>
          <a:lstStyle/>
          <a:p>
            <a:r>
              <a:rPr lang="en-GB" dirty="0">
                <a:latin typeface="+mn-lt"/>
              </a:rPr>
              <a:t>Sometimes, beneficiaries can pay </a:t>
            </a:r>
            <a:r>
              <a:rPr lang="en-GB" dirty="0">
                <a:effectLst/>
                <a:latin typeface="+mn-lt"/>
              </a:rPr>
              <a:t>for the product or service offered. When it happens, they are also the actual customers of the social enterprise. But most frequently, beneficiaries can’t afford doing that. </a:t>
            </a:r>
          </a:p>
          <a:p>
            <a:r>
              <a:rPr lang="en-GB" dirty="0">
                <a:effectLst/>
                <a:latin typeface="+mn-lt"/>
              </a:rPr>
              <a:t>Thus, third (paying) parties are needed. They can be companies, individuals, foundations, public authorities, just to name a few. This block shows who the ultimate payers truly are.</a:t>
            </a:r>
          </a:p>
          <a:p>
            <a:endParaRPr lang="en-GB" b="1" i="0">
              <a:effectLst/>
              <a:latin typeface="Trebuchet MS" panose="020B0703020202090204" pitchFamily="34" charset="0"/>
            </a:endParaRPr>
          </a:p>
          <a:p>
            <a:endParaRPr lang="en-US" dirty="0"/>
          </a:p>
        </p:txBody>
      </p:sp>
    </p:spTree>
    <p:extLst>
      <p:ext uri="{BB962C8B-B14F-4D97-AF65-F5344CB8AC3E}">
        <p14:creationId xmlns:p14="http://schemas.microsoft.com/office/powerpoint/2010/main" val="35461710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Customer Value - 7 Reasons To Focus on | Beyond PhilosophyCX Consulting">
            <a:extLst>
              <a:ext uri="{FF2B5EF4-FFF2-40B4-BE49-F238E27FC236}">
                <a16:creationId xmlns:a16="http://schemas.microsoft.com/office/drawing/2014/main" id="{B14A22B0-6E55-5D20-3B04-B727A30955C0}"/>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l="4445" r="1" b="1"/>
          <a:stretch/>
        </p:blipFill>
        <p:spPr bwMode="auto">
          <a:xfrm>
            <a:off x="20" y="-1"/>
            <a:ext cx="1219198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EB27018-231A-975B-6C01-BFFF6024F16E}"/>
              </a:ext>
            </a:extLst>
          </p:cNvPr>
          <p:cNvSpPr>
            <a:spLocks noGrp="1"/>
          </p:cNvSpPr>
          <p:nvPr>
            <p:ph type="title"/>
          </p:nvPr>
        </p:nvSpPr>
        <p:spPr>
          <a:xfrm>
            <a:off x="646111" y="452718"/>
            <a:ext cx="9404723" cy="1400530"/>
          </a:xfrm>
        </p:spPr>
        <p:txBody>
          <a:bodyPr>
            <a:normAutofit/>
          </a:bodyPr>
          <a:lstStyle/>
          <a:p>
            <a:r>
              <a:rPr lang="en-US" dirty="0"/>
              <a:t>Value for Customers</a:t>
            </a:r>
          </a:p>
        </p:txBody>
      </p:sp>
      <p:sp>
        <p:nvSpPr>
          <p:cNvPr id="3" name="Content Placeholder 2">
            <a:extLst>
              <a:ext uri="{FF2B5EF4-FFF2-40B4-BE49-F238E27FC236}">
                <a16:creationId xmlns:a16="http://schemas.microsoft.com/office/drawing/2014/main" id="{C6B1C426-FCD7-EAA5-1E8C-43B6B0CE7B67}"/>
              </a:ext>
            </a:extLst>
          </p:cNvPr>
          <p:cNvSpPr>
            <a:spLocks noGrp="1"/>
          </p:cNvSpPr>
          <p:nvPr>
            <p:ph idx="1"/>
          </p:nvPr>
        </p:nvSpPr>
        <p:spPr>
          <a:xfrm>
            <a:off x="1103312" y="2052918"/>
            <a:ext cx="8946541" cy="4195481"/>
          </a:xfrm>
        </p:spPr>
        <p:txBody>
          <a:bodyPr>
            <a:normAutofit/>
          </a:bodyPr>
          <a:lstStyle/>
          <a:p>
            <a:r>
              <a:rPr lang="en-GB" dirty="0">
                <a:latin typeface="+mn-lt"/>
              </a:rPr>
              <a:t>This refers to</a:t>
            </a:r>
            <a:r>
              <a:rPr lang="en-GB" b="0" i="0" dirty="0">
                <a:effectLst/>
                <a:latin typeface="+mn-lt"/>
              </a:rPr>
              <a:t> </a:t>
            </a:r>
            <a:r>
              <a:rPr lang="en-GB" b="1" i="0" dirty="0">
                <a:effectLst/>
                <a:latin typeface="+mn-lt"/>
              </a:rPr>
              <a:t>how much a product or service is worth to a customer</a:t>
            </a:r>
            <a:r>
              <a:rPr lang="en-GB" b="0" i="0" dirty="0">
                <a:effectLst/>
                <a:latin typeface="+mn-lt"/>
              </a:rPr>
              <a:t>. It's a measure of all the costs and benefits associated with a product or service.</a:t>
            </a:r>
            <a:endParaRPr lang="en-US" dirty="0">
              <a:latin typeface="+mn-lt"/>
            </a:endParaRPr>
          </a:p>
        </p:txBody>
      </p:sp>
    </p:spTree>
    <p:extLst>
      <p:ext uri="{BB962C8B-B14F-4D97-AF65-F5344CB8AC3E}">
        <p14:creationId xmlns:p14="http://schemas.microsoft.com/office/powerpoint/2010/main" val="3915599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Top view of cubes connected with black lines">
            <a:extLst>
              <a:ext uri="{FF2B5EF4-FFF2-40B4-BE49-F238E27FC236}">
                <a16:creationId xmlns:a16="http://schemas.microsoft.com/office/drawing/2014/main" id="{818934D2-6D61-7814-78A8-7CEE8C2C40E9}"/>
              </a:ext>
            </a:extLst>
          </p:cNvPr>
          <p:cNvPicPr>
            <a:picLocks noChangeAspect="1"/>
          </p:cNvPicPr>
          <p:nvPr/>
        </p:nvPicPr>
        <p:blipFill rotWithShape="1">
          <a:blip r:embed="rId2">
            <a:alphaModFix amt="35000"/>
          </a:blip>
          <a:srcRect t="14732" b="10268"/>
          <a:stretch/>
        </p:blipFill>
        <p:spPr>
          <a:xfrm>
            <a:off x="20" y="-1"/>
            <a:ext cx="12191980" cy="6858000"/>
          </a:xfrm>
          <a:prstGeom prst="rect">
            <a:avLst/>
          </a:prstGeom>
        </p:spPr>
      </p:pic>
      <p:sp>
        <p:nvSpPr>
          <p:cNvPr id="2" name="Title 1">
            <a:extLst>
              <a:ext uri="{FF2B5EF4-FFF2-40B4-BE49-F238E27FC236}">
                <a16:creationId xmlns:a16="http://schemas.microsoft.com/office/drawing/2014/main" id="{928712E3-B816-DE43-E248-9F1FF28008CA}"/>
              </a:ext>
            </a:extLst>
          </p:cNvPr>
          <p:cNvSpPr>
            <a:spLocks noGrp="1"/>
          </p:cNvSpPr>
          <p:nvPr>
            <p:ph type="title"/>
          </p:nvPr>
        </p:nvSpPr>
        <p:spPr>
          <a:xfrm>
            <a:off x="646111" y="452718"/>
            <a:ext cx="9404723" cy="1400530"/>
          </a:xfrm>
        </p:spPr>
        <p:txBody>
          <a:bodyPr>
            <a:normAutofit/>
          </a:bodyPr>
          <a:lstStyle/>
          <a:p>
            <a:r>
              <a:rPr lang="en-US" dirty="0"/>
              <a:t>Channels</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6722F0F-6532-7692-1345-E51C1343909D}"/>
              </a:ext>
            </a:extLst>
          </p:cNvPr>
          <p:cNvSpPr>
            <a:spLocks noGrp="1"/>
          </p:cNvSpPr>
          <p:nvPr>
            <p:ph idx="1"/>
          </p:nvPr>
        </p:nvSpPr>
        <p:spPr>
          <a:xfrm>
            <a:off x="1103312" y="2052918"/>
            <a:ext cx="8946541" cy="4195481"/>
          </a:xfrm>
        </p:spPr>
        <p:txBody>
          <a:bodyPr>
            <a:normAutofit/>
          </a:bodyPr>
          <a:lstStyle/>
          <a:p>
            <a:r>
              <a:rPr lang="en-GB" b="1" i="1" dirty="0">
                <a:effectLst/>
                <a:latin typeface="+mn-lt"/>
              </a:rPr>
              <a:t> </a:t>
            </a:r>
            <a:r>
              <a:rPr lang="en-GB" b="0" i="0" dirty="0">
                <a:effectLst/>
                <a:latin typeface="+mn-lt"/>
              </a:rPr>
              <a:t>This block lists all the main channels used by the company to get in touch, communicate and engage with the public, as well as to sell and deliver its solution. They can be either physical or digital, owned or indirect.</a:t>
            </a:r>
            <a:endParaRPr lang="en-GB" b="0" i="0">
              <a:effectLst/>
              <a:latin typeface="+mn-lt"/>
            </a:endParaRPr>
          </a:p>
          <a:p>
            <a:endParaRPr lang="en-US">
              <a:latin typeface="+mn-lt"/>
            </a:endParaRPr>
          </a:p>
        </p:txBody>
      </p:sp>
    </p:spTree>
    <p:extLst>
      <p:ext uri="{BB962C8B-B14F-4D97-AF65-F5344CB8AC3E}">
        <p14:creationId xmlns:p14="http://schemas.microsoft.com/office/powerpoint/2010/main" val="2203711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Hands holding each other's wrists and interlinked to form a circle">
            <a:extLst>
              <a:ext uri="{FF2B5EF4-FFF2-40B4-BE49-F238E27FC236}">
                <a16:creationId xmlns:a16="http://schemas.microsoft.com/office/drawing/2014/main" id="{C96890D8-1A66-F5AF-6EAD-3E168E700A8E}"/>
              </a:ext>
            </a:extLst>
          </p:cNvPr>
          <p:cNvPicPr>
            <a:picLocks noChangeAspect="1"/>
          </p:cNvPicPr>
          <p:nvPr/>
        </p:nvPicPr>
        <p:blipFill rotWithShape="1">
          <a:blip r:embed="rId2">
            <a:alphaModFix amt="35000"/>
          </a:blip>
          <a:srcRect b="15730"/>
          <a:stretch/>
        </p:blipFill>
        <p:spPr>
          <a:xfrm>
            <a:off x="20" y="-1"/>
            <a:ext cx="12191980" cy="6858000"/>
          </a:xfrm>
          <a:prstGeom prst="rect">
            <a:avLst/>
          </a:prstGeom>
        </p:spPr>
      </p:pic>
      <p:sp>
        <p:nvSpPr>
          <p:cNvPr id="2" name="Title 1">
            <a:extLst>
              <a:ext uri="{FF2B5EF4-FFF2-40B4-BE49-F238E27FC236}">
                <a16:creationId xmlns:a16="http://schemas.microsoft.com/office/drawing/2014/main" id="{02A293BE-3F43-0D1F-111E-D2CC5A2C5257}"/>
              </a:ext>
            </a:extLst>
          </p:cNvPr>
          <p:cNvSpPr>
            <a:spLocks noGrp="1"/>
          </p:cNvSpPr>
          <p:nvPr>
            <p:ph type="title"/>
          </p:nvPr>
        </p:nvSpPr>
        <p:spPr>
          <a:xfrm>
            <a:off x="646111" y="452718"/>
            <a:ext cx="9404723" cy="1400530"/>
          </a:xfrm>
        </p:spPr>
        <p:txBody>
          <a:bodyPr>
            <a:normAutofit/>
          </a:bodyPr>
          <a:lstStyle/>
          <a:p>
            <a:r>
              <a:rPr lang="en-US" dirty="0"/>
              <a:t>Key Activities</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7AC85A1-8DE4-B37A-4039-C2CFA5B7AF81}"/>
              </a:ext>
            </a:extLst>
          </p:cNvPr>
          <p:cNvSpPr>
            <a:spLocks noGrp="1"/>
          </p:cNvSpPr>
          <p:nvPr>
            <p:ph idx="1"/>
          </p:nvPr>
        </p:nvSpPr>
        <p:spPr>
          <a:xfrm>
            <a:off x="1103312" y="2052918"/>
            <a:ext cx="8946541" cy="4195481"/>
          </a:xfrm>
        </p:spPr>
        <p:txBody>
          <a:bodyPr>
            <a:normAutofit/>
          </a:bodyPr>
          <a:lstStyle/>
          <a:p>
            <a:r>
              <a:rPr lang="en-GB" b="0" i="0" dirty="0">
                <a:effectLst/>
                <a:latin typeface="+mn-lt"/>
              </a:rPr>
              <a:t>Time to think about what’s needed to carry out all that has been included in the previous blocks. So, this section highlights all the </a:t>
            </a:r>
            <a:r>
              <a:rPr lang="en-GB" b="1" i="0" dirty="0">
                <a:effectLst/>
                <a:latin typeface="+mn-lt"/>
              </a:rPr>
              <a:t>mission-critical activities</a:t>
            </a:r>
            <a:r>
              <a:rPr lang="en-GB" b="0" i="0" dirty="0">
                <a:effectLst/>
                <a:latin typeface="+mn-lt"/>
              </a:rPr>
              <a:t> needed to keep the business up and running. Production, marketing, R&amp;D, community engagement may be couple examples of that, but every enterprise has its own.</a:t>
            </a:r>
            <a:endParaRPr lang="en-GB" b="0" i="0">
              <a:effectLst/>
              <a:latin typeface="+mn-lt"/>
            </a:endParaRPr>
          </a:p>
          <a:p>
            <a:endParaRPr lang="en-US" dirty="0">
              <a:latin typeface="+mn-lt"/>
            </a:endParaRPr>
          </a:p>
        </p:txBody>
      </p:sp>
    </p:spTree>
    <p:extLst>
      <p:ext uri="{BB962C8B-B14F-4D97-AF65-F5344CB8AC3E}">
        <p14:creationId xmlns:p14="http://schemas.microsoft.com/office/powerpoint/2010/main" val="882548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erson holding a puzzle piece">
            <a:extLst>
              <a:ext uri="{FF2B5EF4-FFF2-40B4-BE49-F238E27FC236}">
                <a16:creationId xmlns:a16="http://schemas.microsoft.com/office/drawing/2014/main" id="{7B1F16C0-6194-7239-06B5-3404289359EB}"/>
              </a:ext>
            </a:extLst>
          </p:cNvPr>
          <p:cNvPicPr>
            <a:picLocks noChangeAspect="1"/>
          </p:cNvPicPr>
          <p:nvPr/>
        </p:nvPicPr>
        <p:blipFill rotWithShape="1">
          <a:blip r:embed="rId2">
            <a:alphaModFix amt="35000"/>
          </a:blip>
          <a:srcRect t="16974"/>
          <a:stretch/>
        </p:blipFill>
        <p:spPr>
          <a:xfrm>
            <a:off x="20" y="-1"/>
            <a:ext cx="12191980" cy="6858000"/>
          </a:xfrm>
          <a:prstGeom prst="rect">
            <a:avLst/>
          </a:prstGeom>
        </p:spPr>
      </p:pic>
      <p:sp>
        <p:nvSpPr>
          <p:cNvPr id="2" name="Title 1">
            <a:extLst>
              <a:ext uri="{FF2B5EF4-FFF2-40B4-BE49-F238E27FC236}">
                <a16:creationId xmlns:a16="http://schemas.microsoft.com/office/drawing/2014/main" id="{3DA3C877-5FE1-67EB-4A29-CF928C632108}"/>
              </a:ext>
            </a:extLst>
          </p:cNvPr>
          <p:cNvSpPr>
            <a:spLocks noGrp="1"/>
          </p:cNvSpPr>
          <p:nvPr>
            <p:ph type="title"/>
          </p:nvPr>
        </p:nvSpPr>
        <p:spPr>
          <a:xfrm>
            <a:off x="646111" y="452718"/>
            <a:ext cx="9404723" cy="1400530"/>
          </a:xfrm>
        </p:spPr>
        <p:txBody>
          <a:bodyPr>
            <a:normAutofit/>
          </a:bodyPr>
          <a:lstStyle/>
          <a:p>
            <a:r>
              <a:rPr lang="en-US" dirty="0"/>
              <a:t>Key Resources</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32EB17E-58A1-BEF4-4CA0-9E1C4CAB2913}"/>
              </a:ext>
            </a:extLst>
          </p:cNvPr>
          <p:cNvSpPr>
            <a:spLocks noGrp="1"/>
          </p:cNvSpPr>
          <p:nvPr>
            <p:ph idx="1"/>
          </p:nvPr>
        </p:nvSpPr>
        <p:spPr>
          <a:xfrm>
            <a:off x="1103312" y="2052918"/>
            <a:ext cx="8946541" cy="4195481"/>
          </a:xfrm>
        </p:spPr>
        <p:txBody>
          <a:bodyPr>
            <a:normAutofit/>
          </a:bodyPr>
          <a:lstStyle/>
          <a:p>
            <a:r>
              <a:rPr lang="en-GB" dirty="0">
                <a:latin typeface="+mn-lt"/>
              </a:rPr>
              <a:t>F</a:t>
            </a:r>
            <a:r>
              <a:rPr lang="en-GB" b="0" i="0" dirty="0">
                <a:effectLst/>
                <a:latin typeface="+mn-lt"/>
              </a:rPr>
              <a:t>undamental resources can be </a:t>
            </a:r>
            <a:r>
              <a:rPr lang="en-GB" b="1" i="0" dirty="0">
                <a:effectLst/>
                <a:latin typeface="+mn-lt"/>
              </a:rPr>
              <a:t>physical, intellectual, human, technological or financial</a:t>
            </a:r>
            <a:r>
              <a:rPr lang="en-GB" b="0" i="0" dirty="0">
                <a:effectLst/>
                <a:latin typeface="+mn-lt"/>
              </a:rPr>
              <a:t>. Without them, it won’t be possible for the company to carry out any of the activities and operations mentioned above.</a:t>
            </a:r>
            <a:endParaRPr lang="en-GB" b="0" i="0">
              <a:effectLst/>
              <a:latin typeface="+mn-lt"/>
            </a:endParaRPr>
          </a:p>
          <a:p>
            <a:pPr marL="0" indent="0">
              <a:buNone/>
            </a:pPr>
            <a:br>
              <a:rPr lang="en-GB" dirty="0">
                <a:latin typeface="+mn-lt"/>
              </a:rPr>
            </a:br>
            <a:endParaRPr lang="en-US" dirty="0">
              <a:latin typeface="+mn-lt"/>
            </a:endParaRPr>
          </a:p>
        </p:txBody>
      </p:sp>
    </p:spTree>
    <p:extLst>
      <p:ext uri="{BB962C8B-B14F-4D97-AF65-F5344CB8AC3E}">
        <p14:creationId xmlns:p14="http://schemas.microsoft.com/office/powerpoint/2010/main" val="290669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0" name="Picture 4" descr="892,186 Partnership Stock Photos, Pictures &amp; Royalty-Free Images - iStock">
            <a:extLst>
              <a:ext uri="{FF2B5EF4-FFF2-40B4-BE49-F238E27FC236}">
                <a16:creationId xmlns:a16="http://schemas.microsoft.com/office/drawing/2014/main" id="{22053C35-BC41-CFC3-4C98-186F4FD0FCCB}"/>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a:stretch/>
        </p:blipFill>
        <p:spPr bwMode="auto">
          <a:xfrm>
            <a:off x="20" y="-1"/>
            <a:ext cx="1219198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160C817-85CC-F6BD-232A-2DD13DE22C7B}"/>
              </a:ext>
            </a:extLst>
          </p:cNvPr>
          <p:cNvSpPr>
            <a:spLocks noGrp="1"/>
          </p:cNvSpPr>
          <p:nvPr>
            <p:ph type="title"/>
          </p:nvPr>
        </p:nvSpPr>
        <p:spPr>
          <a:xfrm>
            <a:off x="646111" y="452718"/>
            <a:ext cx="9404723" cy="1400530"/>
          </a:xfrm>
        </p:spPr>
        <p:txBody>
          <a:bodyPr>
            <a:normAutofit/>
          </a:bodyPr>
          <a:lstStyle/>
          <a:p>
            <a:r>
              <a:rPr lang="en-US" dirty="0"/>
              <a:t>Key Partners</a:t>
            </a:r>
          </a:p>
        </p:txBody>
      </p:sp>
      <p:sp>
        <p:nvSpPr>
          <p:cNvPr id="4107" name="Rectangle 4104">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D9DDFD9-2589-FE31-7092-467685280BA6}"/>
              </a:ext>
            </a:extLst>
          </p:cNvPr>
          <p:cNvSpPr>
            <a:spLocks noGrp="1"/>
          </p:cNvSpPr>
          <p:nvPr>
            <p:ph idx="1"/>
          </p:nvPr>
        </p:nvSpPr>
        <p:spPr>
          <a:xfrm>
            <a:off x="1103312" y="2052918"/>
            <a:ext cx="8946541" cy="4195481"/>
          </a:xfrm>
        </p:spPr>
        <p:txBody>
          <a:bodyPr>
            <a:normAutofit/>
          </a:bodyPr>
          <a:lstStyle/>
          <a:p>
            <a:r>
              <a:rPr lang="en-GB" b="0" i="0">
                <a:effectLst/>
                <a:latin typeface="+mn-lt"/>
              </a:rPr>
              <a:t>In this block, we include those players (public and private) that provide key external resources or support for the business model to work. However, </a:t>
            </a:r>
            <a:r>
              <a:rPr lang="en-GB" b="1" i="0">
                <a:effectLst/>
                <a:latin typeface="+mn-lt"/>
              </a:rPr>
              <a:t>partners and stakeholder</a:t>
            </a:r>
            <a:r>
              <a:rPr lang="en-GB" b="0" i="0">
                <a:effectLst/>
                <a:latin typeface="+mn-lt"/>
              </a:rPr>
              <a:t> should not be conflated as they are not the same.</a:t>
            </a:r>
          </a:p>
          <a:p>
            <a:endParaRPr lang="en-US" dirty="0">
              <a:latin typeface="+mn-lt"/>
            </a:endParaRPr>
          </a:p>
        </p:txBody>
      </p:sp>
    </p:spTree>
    <p:extLst>
      <p:ext uri="{BB962C8B-B14F-4D97-AF65-F5344CB8AC3E}">
        <p14:creationId xmlns:p14="http://schemas.microsoft.com/office/powerpoint/2010/main" val="155941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7000"/>
                <a:hueMod val="88000"/>
                <a:satMod val="130000"/>
                <a:lumMod val="124000"/>
              </a:schemeClr>
            </a:gs>
            <a:gs pos="100000">
              <a:schemeClr val="bg1">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5" name="Picture 4" descr="Light bulb on yellow background with sketched light beams and cord">
            <a:extLst>
              <a:ext uri="{FF2B5EF4-FFF2-40B4-BE49-F238E27FC236}">
                <a16:creationId xmlns:a16="http://schemas.microsoft.com/office/drawing/2014/main" id="{9DE5ABCA-E48E-9201-8819-F14204787BB2}"/>
              </a:ext>
            </a:extLst>
          </p:cNvPr>
          <p:cNvPicPr>
            <a:picLocks noChangeAspect="1"/>
          </p:cNvPicPr>
          <p:nvPr/>
        </p:nvPicPr>
        <p:blipFill rotWithShape="1">
          <a:blip r:embed="rId2">
            <a:alphaModFix amt="25000"/>
            <a:grayscl/>
          </a:blip>
          <a:srcRect t="8536"/>
          <a:stretch/>
        </p:blipFill>
        <p:spPr>
          <a:xfrm>
            <a:off x="20" y="-1"/>
            <a:ext cx="12191980" cy="6858000"/>
          </a:xfrm>
          <a:prstGeom prst="rect">
            <a:avLst/>
          </a:prstGeom>
        </p:spPr>
      </p:pic>
      <p:sp>
        <p:nvSpPr>
          <p:cNvPr id="2" name="Title 1">
            <a:extLst>
              <a:ext uri="{FF2B5EF4-FFF2-40B4-BE49-F238E27FC236}">
                <a16:creationId xmlns:a16="http://schemas.microsoft.com/office/drawing/2014/main" id="{8957D90B-6750-DF59-8756-6229D2B1521C}"/>
              </a:ext>
            </a:extLst>
          </p:cNvPr>
          <p:cNvSpPr>
            <a:spLocks noGrp="1"/>
          </p:cNvSpPr>
          <p:nvPr>
            <p:ph type="title"/>
          </p:nvPr>
        </p:nvSpPr>
        <p:spPr>
          <a:xfrm>
            <a:off x="646111" y="452718"/>
            <a:ext cx="9404723" cy="1400530"/>
          </a:xfrm>
        </p:spPr>
        <p:txBody>
          <a:bodyPr>
            <a:normAutofit/>
          </a:bodyPr>
          <a:lstStyle/>
          <a:p>
            <a:r>
              <a:rPr lang="en-US" dirty="0"/>
              <a:t>Cost Structure</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ACB5864-EA4C-5662-156A-46BDBD40CDB0}"/>
              </a:ext>
            </a:extLst>
          </p:cNvPr>
          <p:cNvSpPr>
            <a:spLocks noGrp="1"/>
          </p:cNvSpPr>
          <p:nvPr>
            <p:ph idx="1"/>
          </p:nvPr>
        </p:nvSpPr>
        <p:spPr>
          <a:xfrm>
            <a:off x="1103312" y="2052918"/>
            <a:ext cx="8946541" cy="4195481"/>
          </a:xfrm>
        </p:spPr>
        <p:txBody>
          <a:bodyPr>
            <a:normAutofit/>
          </a:bodyPr>
          <a:lstStyle/>
          <a:p>
            <a:r>
              <a:rPr lang="en-GB" b="0" i="0" dirty="0">
                <a:effectLst/>
                <a:latin typeface="+mn-lt"/>
              </a:rPr>
              <a:t>Creating and delivering a product or service results in costs and expenses. In this block, we consider the major elements of cost impacting the business. These may include staff, technology, infrastructure, advertisement, and so forth.</a:t>
            </a:r>
            <a:endParaRPr lang="en-GB" b="0" i="0">
              <a:effectLst/>
              <a:latin typeface="+mn-lt"/>
            </a:endParaRPr>
          </a:p>
          <a:p>
            <a:endParaRPr lang="en-US" dirty="0">
              <a:latin typeface="+mn-lt"/>
            </a:endParaRPr>
          </a:p>
        </p:txBody>
      </p:sp>
    </p:spTree>
    <p:extLst>
      <p:ext uri="{BB962C8B-B14F-4D97-AF65-F5344CB8AC3E}">
        <p14:creationId xmlns:p14="http://schemas.microsoft.com/office/powerpoint/2010/main" val="3643344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tique cash register keys">
            <a:extLst>
              <a:ext uri="{FF2B5EF4-FFF2-40B4-BE49-F238E27FC236}">
                <a16:creationId xmlns:a16="http://schemas.microsoft.com/office/drawing/2014/main" id="{55545F1C-4EB6-B80B-2D36-D26AEE14EA2D}"/>
              </a:ext>
            </a:extLst>
          </p:cNvPr>
          <p:cNvPicPr>
            <a:picLocks noChangeAspect="1"/>
          </p:cNvPicPr>
          <p:nvPr/>
        </p:nvPicPr>
        <p:blipFill rotWithShape="1">
          <a:blip r:embed="rId2">
            <a:alphaModFix amt="35000"/>
          </a:blip>
          <a:srcRect t="9655" b="5758"/>
          <a:stretch/>
        </p:blipFill>
        <p:spPr>
          <a:xfrm>
            <a:off x="20" y="-1"/>
            <a:ext cx="12191980" cy="6858000"/>
          </a:xfrm>
          <a:prstGeom prst="rect">
            <a:avLst/>
          </a:prstGeom>
        </p:spPr>
      </p:pic>
      <p:sp>
        <p:nvSpPr>
          <p:cNvPr id="2" name="Title 1">
            <a:extLst>
              <a:ext uri="{FF2B5EF4-FFF2-40B4-BE49-F238E27FC236}">
                <a16:creationId xmlns:a16="http://schemas.microsoft.com/office/drawing/2014/main" id="{F3E2AFB6-1DFD-8CAE-FFAA-A958A6745E56}"/>
              </a:ext>
            </a:extLst>
          </p:cNvPr>
          <p:cNvSpPr>
            <a:spLocks noGrp="1"/>
          </p:cNvSpPr>
          <p:nvPr>
            <p:ph type="title"/>
          </p:nvPr>
        </p:nvSpPr>
        <p:spPr>
          <a:xfrm>
            <a:off x="646111" y="452718"/>
            <a:ext cx="9404723" cy="1400530"/>
          </a:xfrm>
        </p:spPr>
        <p:txBody>
          <a:bodyPr>
            <a:normAutofit/>
          </a:bodyPr>
          <a:lstStyle/>
          <a:p>
            <a:r>
              <a:rPr lang="en-US" dirty="0"/>
              <a:t>Revenue Engines</a:t>
            </a:r>
          </a:p>
        </p:txBody>
      </p:sp>
      <p:sp>
        <p:nvSpPr>
          <p:cNvPr id="3" name="Content Placeholder 2">
            <a:extLst>
              <a:ext uri="{FF2B5EF4-FFF2-40B4-BE49-F238E27FC236}">
                <a16:creationId xmlns:a16="http://schemas.microsoft.com/office/drawing/2014/main" id="{D881F671-2A41-7A41-0AAE-B76EF9C440B4}"/>
              </a:ext>
            </a:extLst>
          </p:cNvPr>
          <p:cNvSpPr>
            <a:spLocks noGrp="1"/>
          </p:cNvSpPr>
          <p:nvPr>
            <p:ph idx="1"/>
          </p:nvPr>
        </p:nvSpPr>
        <p:spPr>
          <a:xfrm>
            <a:off x="1103312" y="2052918"/>
            <a:ext cx="8946541" cy="4195481"/>
          </a:xfrm>
        </p:spPr>
        <p:txBody>
          <a:bodyPr>
            <a:normAutofit/>
          </a:bodyPr>
          <a:lstStyle/>
          <a:p>
            <a:r>
              <a:rPr lang="en-GB" b="0" i="0" dirty="0">
                <a:effectLst/>
                <a:latin typeface="+mn-lt"/>
              </a:rPr>
              <a:t>Social enterprises usually rely on a mix of different </a:t>
            </a:r>
            <a:r>
              <a:rPr lang="en-GB" b="1" i="0" dirty="0">
                <a:effectLst/>
                <a:latin typeface="+mn-lt"/>
              </a:rPr>
              <a:t>revenue streams</a:t>
            </a:r>
            <a:r>
              <a:rPr lang="en-GB" b="0" i="0" dirty="0">
                <a:effectLst/>
                <a:latin typeface="+mn-lt"/>
              </a:rPr>
              <a:t> to become (and remain) financially viable. This section lists all the different ways the organization generates such revenues – those otherwise known as “revenue engines”. </a:t>
            </a:r>
          </a:p>
          <a:p>
            <a:r>
              <a:rPr lang="en-GB" b="0" i="0" dirty="0">
                <a:effectLst/>
                <a:latin typeface="+mn-lt"/>
              </a:rPr>
              <a:t>For instance, a company may sell its solutions either through one-time purchases or through recurring ones (i.e. subscription, rental). Again, other engines may include intermediary fees, sponsorships, or even donation-based streams.</a:t>
            </a:r>
          </a:p>
          <a:p>
            <a:endParaRPr lang="en-US" dirty="0">
              <a:latin typeface="+mn-lt"/>
            </a:endParaRPr>
          </a:p>
        </p:txBody>
      </p:sp>
    </p:spTree>
    <p:extLst>
      <p:ext uri="{BB962C8B-B14F-4D97-AF65-F5344CB8AC3E}">
        <p14:creationId xmlns:p14="http://schemas.microsoft.com/office/powerpoint/2010/main" val="619283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mpty office area">
            <a:extLst>
              <a:ext uri="{FF2B5EF4-FFF2-40B4-BE49-F238E27FC236}">
                <a16:creationId xmlns:a16="http://schemas.microsoft.com/office/drawing/2014/main" id="{3D1709B8-4A5D-ED26-B266-499B5E169250}"/>
              </a:ext>
            </a:extLst>
          </p:cNvPr>
          <p:cNvPicPr>
            <a:picLocks noChangeAspect="1"/>
          </p:cNvPicPr>
          <p:nvPr/>
        </p:nvPicPr>
        <p:blipFill rotWithShape="1">
          <a:blip r:embed="rId2">
            <a:alphaModFix amt="35000"/>
          </a:blip>
          <a:srcRect t="1447" b="14284"/>
          <a:stretch/>
        </p:blipFill>
        <p:spPr>
          <a:xfrm>
            <a:off x="20" y="-1"/>
            <a:ext cx="12191980" cy="6858000"/>
          </a:xfrm>
          <a:prstGeom prst="rect">
            <a:avLst/>
          </a:prstGeom>
        </p:spPr>
      </p:pic>
      <p:sp>
        <p:nvSpPr>
          <p:cNvPr id="2" name="Title 1">
            <a:extLst>
              <a:ext uri="{FF2B5EF4-FFF2-40B4-BE49-F238E27FC236}">
                <a16:creationId xmlns:a16="http://schemas.microsoft.com/office/drawing/2014/main" id="{6F3FE5FD-A736-C8D6-FB01-6BEFABDDA720}"/>
              </a:ext>
            </a:extLst>
          </p:cNvPr>
          <p:cNvSpPr>
            <a:spLocks noGrp="1"/>
          </p:cNvSpPr>
          <p:nvPr>
            <p:ph type="title"/>
          </p:nvPr>
        </p:nvSpPr>
        <p:spPr>
          <a:xfrm>
            <a:off x="646111" y="452718"/>
            <a:ext cx="9404723" cy="1400530"/>
          </a:xfrm>
        </p:spPr>
        <p:txBody>
          <a:bodyPr>
            <a:normAutofit/>
          </a:bodyPr>
          <a:lstStyle/>
          <a:p>
            <a:r>
              <a:rPr lang="en-US" dirty="0"/>
              <a:t>Surplus</a:t>
            </a:r>
          </a:p>
        </p:txBody>
      </p:sp>
      <p:sp>
        <p:nvSpPr>
          <p:cNvPr id="3" name="Content Placeholder 2">
            <a:extLst>
              <a:ext uri="{FF2B5EF4-FFF2-40B4-BE49-F238E27FC236}">
                <a16:creationId xmlns:a16="http://schemas.microsoft.com/office/drawing/2014/main" id="{D062B1A8-43E3-D5D9-6255-64150A502D6E}"/>
              </a:ext>
            </a:extLst>
          </p:cNvPr>
          <p:cNvSpPr>
            <a:spLocks noGrp="1"/>
          </p:cNvSpPr>
          <p:nvPr>
            <p:ph idx="1"/>
          </p:nvPr>
        </p:nvSpPr>
        <p:spPr>
          <a:xfrm>
            <a:off x="1103312" y="2052918"/>
            <a:ext cx="8946541" cy="4195481"/>
          </a:xfrm>
        </p:spPr>
        <p:txBody>
          <a:bodyPr>
            <a:normAutofit/>
          </a:bodyPr>
          <a:lstStyle/>
          <a:p>
            <a:r>
              <a:rPr lang="en-GB" b="0" i="0" dirty="0">
                <a:effectLst/>
                <a:latin typeface="+mn-lt"/>
              </a:rPr>
              <a:t>Finally, this block explains how the company intends to use the surplus, when generated. Examples of that may include reinvesting it to further increase the reach of impact or even donating it to related causes.</a:t>
            </a:r>
            <a:endParaRPr lang="en-GB" b="0" i="0">
              <a:effectLst/>
              <a:latin typeface="+mn-lt"/>
            </a:endParaRPr>
          </a:p>
          <a:p>
            <a:endParaRPr lang="en-US" dirty="0">
              <a:latin typeface="+mn-lt"/>
            </a:endParaRPr>
          </a:p>
        </p:txBody>
      </p:sp>
    </p:spTree>
    <p:extLst>
      <p:ext uri="{BB962C8B-B14F-4D97-AF65-F5344CB8AC3E}">
        <p14:creationId xmlns:p14="http://schemas.microsoft.com/office/powerpoint/2010/main" val="3160429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C43B7C2-0A49-6A6C-D09A-F3F3A60D7F9F}"/>
              </a:ext>
            </a:extLst>
          </p:cNvPr>
          <p:cNvSpPr>
            <a:spLocks noGrp="1"/>
          </p:cNvSpPr>
          <p:nvPr>
            <p:ph type="title"/>
          </p:nvPr>
        </p:nvSpPr>
        <p:spPr>
          <a:xfrm>
            <a:off x="646111" y="452718"/>
            <a:ext cx="9404723" cy="1400530"/>
          </a:xfrm>
        </p:spPr>
        <p:txBody>
          <a:bodyPr>
            <a:normAutofit/>
          </a:bodyPr>
          <a:lstStyle/>
          <a:p>
            <a:r>
              <a:rPr lang="en-US"/>
              <a:t>Benefits of SBMC</a:t>
            </a:r>
          </a:p>
        </p:txBody>
      </p:sp>
      <p:sp>
        <p:nvSpPr>
          <p:cNvPr id="3" name="Content Placeholder 2">
            <a:extLst>
              <a:ext uri="{FF2B5EF4-FFF2-40B4-BE49-F238E27FC236}">
                <a16:creationId xmlns:a16="http://schemas.microsoft.com/office/drawing/2014/main" id="{40B02890-4D2C-C2C0-6FE2-8E82E38FD3B2}"/>
              </a:ext>
            </a:extLst>
          </p:cNvPr>
          <p:cNvSpPr>
            <a:spLocks noGrp="1"/>
          </p:cNvSpPr>
          <p:nvPr>
            <p:ph idx="1"/>
          </p:nvPr>
        </p:nvSpPr>
        <p:spPr>
          <a:xfrm>
            <a:off x="1103312" y="2052918"/>
            <a:ext cx="8946541" cy="4195481"/>
          </a:xfrm>
        </p:spPr>
        <p:txBody>
          <a:bodyPr>
            <a:normAutofit/>
          </a:bodyPr>
          <a:lstStyle/>
          <a:p>
            <a:r>
              <a:rPr lang="en-GB">
                <a:latin typeface="+mn-lt"/>
              </a:rPr>
              <a:t>T</a:t>
            </a:r>
            <a:r>
              <a:rPr lang="en-GB" b="0" i="0">
                <a:effectLst/>
                <a:latin typeface="+mn-lt"/>
              </a:rPr>
              <a:t>he Social Business Model Canvas (SBMC) builds on Alex Osterwalder’s previous work. Because of the way it is designed, there are several reasons why social entrepreneurs can benefit from using it:</a:t>
            </a:r>
          </a:p>
          <a:p>
            <a:r>
              <a:rPr lang="en-GB" b="0" i="0">
                <a:effectLst/>
                <a:latin typeface="+mn-lt"/>
              </a:rPr>
              <a:t>Firstly, the Canvas helps bringing the team together around the table to discuss business models using a shared (visual) language.</a:t>
            </a:r>
          </a:p>
          <a:p>
            <a:r>
              <a:rPr lang="en-GB" b="0" i="0">
                <a:effectLst/>
                <a:latin typeface="+mn-lt"/>
              </a:rPr>
              <a:t>Secondly, this tool fosters both </a:t>
            </a:r>
            <a:r>
              <a:rPr lang="en-GB" b="1" i="0">
                <a:effectLst/>
                <a:latin typeface="+mn-lt"/>
              </a:rPr>
              <a:t>creativity and analysis</a:t>
            </a:r>
            <a:r>
              <a:rPr lang="en-GB" b="0" i="0">
                <a:effectLst/>
                <a:latin typeface="+mn-lt"/>
              </a:rPr>
              <a:t>, as teams can use it for both sketching new business models or analysing existing ones. </a:t>
            </a:r>
          </a:p>
          <a:p>
            <a:r>
              <a:rPr lang="en-GB" b="0" i="0">
                <a:effectLst/>
                <a:latin typeface="+mn-lt"/>
              </a:rPr>
              <a:t>Lastly, the Social Business Model Canvas can be also used with external stakeholders, since it helps describing key components of a </a:t>
            </a:r>
            <a:r>
              <a:rPr lang="en-GB" b="1" i="0">
                <a:effectLst/>
                <a:latin typeface="+mn-lt"/>
              </a:rPr>
              <a:t>business model</a:t>
            </a:r>
            <a:r>
              <a:rPr lang="en-GB" b="0" i="0">
                <a:effectLst/>
                <a:latin typeface="+mn-lt"/>
              </a:rPr>
              <a:t> in a concise, effective manner.</a:t>
            </a:r>
          </a:p>
          <a:p>
            <a:endParaRPr lang="en-US">
              <a:latin typeface="+mn-lt"/>
            </a:endParaRPr>
          </a:p>
        </p:txBody>
      </p:sp>
    </p:spTree>
    <p:extLst>
      <p:ext uri="{BB962C8B-B14F-4D97-AF65-F5344CB8AC3E}">
        <p14:creationId xmlns:p14="http://schemas.microsoft.com/office/powerpoint/2010/main" val="12141772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{CB1FBD71-F536-A24C-929D-BA1C4EA7A237}tf10001062</Template>
  <TotalTime>5618</TotalTime>
  <Words>1497</Words>
  <Application>Microsoft Macintosh PowerPoint</Application>
  <PresentationFormat>Widescreen</PresentationFormat>
  <Paragraphs>71</Paragraphs>
  <Slides>25</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Century Gothic</vt:lpstr>
      <vt:lpstr>Trebuchet MS</vt:lpstr>
      <vt:lpstr>Wingdings 3</vt:lpstr>
      <vt:lpstr>Ion</vt:lpstr>
      <vt:lpstr>Social Innovation</vt:lpstr>
      <vt:lpstr>LECTURE:  SOCIAL BUSINESS MODEL CANVAS</vt:lpstr>
      <vt:lpstr>Defining Business Model</vt:lpstr>
      <vt:lpstr>Defining Business Model</vt:lpstr>
      <vt:lpstr>Defining Business Model</vt:lpstr>
      <vt:lpstr>Defining Business Model</vt:lpstr>
      <vt:lpstr>Business Model Canvas</vt:lpstr>
      <vt:lpstr>Business Model Canvas</vt:lpstr>
      <vt:lpstr>Business Model Canvas</vt:lpstr>
      <vt:lpstr>Social Business Model Canvas</vt:lpstr>
      <vt:lpstr>PowerPoint Presentation</vt:lpstr>
      <vt:lpstr>Social Impact Mission</vt:lpstr>
      <vt:lpstr>Beneficiaries</vt:lpstr>
      <vt:lpstr>Core intervention</vt:lpstr>
      <vt:lpstr>Value for Beneficiaries </vt:lpstr>
      <vt:lpstr>Customers</vt:lpstr>
      <vt:lpstr>Value for Customers</vt:lpstr>
      <vt:lpstr>Channels</vt:lpstr>
      <vt:lpstr>Key Activities</vt:lpstr>
      <vt:lpstr>Key Resources</vt:lpstr>
      <vt:lpstr>Key Partners</vt:lpstr>
      <vt:lpstr>Cost Structure</vt:lpstr>
      <vt:lpstr>Revenue Engines</vt:lpstr>
      <vt:lpstr>Surplus</vt:lpstr>
      <vt:lpstr>Benefits of SBMC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3</cp:revision>
  <dcterms:created xsi:type="dcterms:W3CDTF">2022-12-15T13:24:26Z</dcterms:created>
  <dcterms:modified xsi:type="dcterms:W3CDTF">2022-12-19T11:02:46Z</dcterms:modified>
</cp:coreProperties>
</file>