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08" r:id="rId2"/>
    <p:sldId id="262" r:id="rId3"/>
    <p:sldId id="309" r:id="rId4"/>
    <p:sldId id="311" r:id="rId5"/>
    <p:sldId id="310" r:id="rId6"/>
    <p:sldId id="313" r:id="rId7"/>
    <p:sldId id="314" r:id="rId8"/>
    <p:sldId id="315" r:id="rId9"/>
    <p:sldId id="316" r:id="rId10"/>
    <p:sldId id="317" r:id="rId11"/>
    <p:sldId id="327" r:id="rId12"/>
    <p:sldId id="318" r:id="rId13"/>
    <p:sldId id="319" r:id="rId14"/>
    <p:sldId id="320" r:id="rId15"/>
    <p:sldId id="321" r:id="rId16"/>
    <p:sldId id="322" r:id="rId17"/>
    <p:sldId id="323" r:id="rId18"/>
    <p:sldId id="324" r:id="rId19"/>
    <p:sldId id="325" r:id="rId20"/>
    <p:sldId id="32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5934"/>
  </p:normalViewPr>
  <p:slideViewPr>
    <p:cSldViewPr snapToGrid="0">
      <p:cViewPr varScale="1">
        <p:scale>
          <a:sx n="90" d="100"/>
          <a:sy n="90" d="100"/>
        </p:scale>
        <p:origin x="232" y="7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ata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ata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ata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5" Type="http://schemas.openxmlformats.org/officeDocument/2006/relationships/image" Target="../media/image25.png"/><Relationship Id="rId4" Type="http://schemas.openxmlformats.org/officeDocument/2006/relationships/image" Target="../media/image24.svg"/></Relationships>
</file>

<file path=ppt/diagrams/_rels/drawing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8C01AD-7CD1-47AA-A40C-369066234BE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C35FB63-842A-4D4C-8C62-7E310D5B3DAA}">
      <dgm:prSet/>
      <dgm:spPr/>
      <dgm:t>
        <a:bodyPr/>
        <a:lstStyle/>
        <a:p>
          <a:r>
            <a:rPr lang="en-GB" b="0" i="0"/>
            <a:t>When dealing with social innovation, service and strategic design seem to be crucial: </a:t>
          </a:r>
          <a:endParaRPr lang="en-US"/>
        </a:p>
      </dgm:t>
    </dgm:pt>
    <dgm:pt modelId="{ADE2991A-072B-40F6-AA43-4A5512633572}" type="parTrans" cxnId="{E31016A9-594C-4CD1-A064-BA0BFD4E7E4B}">
      <dgm:prSet/>
      <dgm:spPr/>
      <dgm:t>
        <a:bodyPr/>
        <a:lstStyle/>
        <a:p>
          <a:endParaRPr lang="en-US"/>
        </a:p>
      </dgm:t>
    </dgm:pt>
    <dgm:pt modelId="{537E3B96-5BAB-49E2-BEEB-11B4B8FBF563}" type="sibTrans" cxnId="{E31016A9-594C-4CD1-A064-BA0BFD4E7E4B}">
      <dgm:prSet/>
      <dgm:spPr/>
      <dgm:t>
        <a:bodyPr/>
        <a:lstStyle/>
        <a:p>
          <a:endParaRPr lang="en-US"/>
        </a:p>
      </dgm:t>
    </dgm:pt>
    <dgm:pt modelId="{F1553F58-66B3-483C-B8CE-A1EDBAA968A1}">
      <dgm:prSet/>
      <dgm:spPr/>
      <dgm:t>
        <a:bodyPr/>
        <a:lstStyle/>
        <a:p>
          <a:r>
            <a:rPr lang="en-GB" b="0" i="0"/>
            <a:t>The service design component focuses on the quality of interactions, while the strategic design component supports the creation of innovative and unprecedented partnerships that are especially important for innovative social enterprises.</a:t>
          </a:r>
          <a:endParaRPr lang="en-US"/>
        </a:p>
      </dgm:t>
    </dgm:pt>
    <dgm:pt modelId="{079E96B2-2B06-4D58-BC05-21817EC20D76}" type="parTrans" cxnId="{5CAD72E6-00F9-4750-9A9D-874BFE203261}">
      <dgm:prSet/>
      <dgm:spPr/>
      <dgm:t>
        <a:bodyPr/>
        <a:lstStyle/>
        <a:p>
          <a:endParaRPr lang="en-US"/>
        </a:p>
      </dgm:t>
    </dgm:pt>
    <dgm:pt modelId="{DAD5E5F4-835F-43AF-8ABF-A31A49A62605}" type="sibTrans" cxnId="{5CAD72E6-00F9-4750-9A9D-874BFE203261}">
      <dgm:prSet/>
      <dgm:spPr/>
      <dgm:t>
        <a:bodyPr/>
        <a:lstStyle/>
        <a:p>
          <a:endParaRPr lang="en-US"/>
        </a:p>
      </dgm:t>
    </dgm:pt>
    <dgm:pt modelId="{B6CA6C7B-1A74-7849-AB29-0999062E0466}" type="pres">
      <dgm:prSet presAssocID="{848C01AD-7CD1-47AA-A40C-369066234BE5}" presName="linear" presStyleCnt="0">
        <dgm:presLayoutVars>
          <dgm:animLvl val="lvl"/>
          <dgm:resizeHandles val="exact"/>
        </dgm:presLayoutVars>
      </dgm:prSet>
      <dgm:spPr/>
    </dgm:pt>
    <dgm:pt modelId="{B91AB1BE-1C3C-5244-925E-4224A631E934}" type="pres">
      <dgm:prSet presAssocID="{DC35FB63-842A-4D4C-8C62-7E310D5B3DAA}" presName="parentText" presStyleLbl="node1" presStyleIdx="0" presStyleCnt="2">
        <dgm:presLayoutVars>
          <dgm:chMax val="0"/>
          <dgm:bulletEnabled val="1"/>
        </dgm:presLayoutVars>
      </dgm:prSet>
      <dgm:spPr/>
    </dgm:pt>
    <dgm:pt modelId="{A56CB018-0727-2843-84FC-B5FF0D1FA22E}" type="pres">
      <dgm:prSet presAssocID="{537E3B96-5BAB-49E2-BEEB-11B4B8FBF563}" presName="spacer" presStyleCnt="0"/>
      <dgm:spPr/>
    </dgm:pt>
    <dgm:pt modelId="{A10C40DD-FC38-3446-8A78-AFDCCF144F05}" type="pres">
      <dgm:prSet presAssocID="{F1553F58-66B3-483C-B8CE-A1EDBAA968A1}" presName="parentText" presStyleLbl="node1" presStyleIdx="1" presStyleCnt="2">
        <dgm:presLayoutVars>
          <dgm:chMax val="0"/>
          <dgm:bulletEnabled val="1"/>
        </dgm:presLayoutVars>
      </dgm:prSet>
      <dgm:spPr/>
    </dgm:pt>
  </dgm:ptLst>
  <dgm:cxnLst>
    <dgm:cxn modelId="{F3262E12-8EA7-2D41-AFFD-E6F274CAAACC}" type="presOf" srcId="{848C01AD-7CD1-47AA-A40C-369066234BE5}" destId="{B6CA6C7B-1A74-7849-AB29-0999062E0466}" srcOrd="0" destOrd="0" presId="urn:microsoft.com/office/officeart/2005/8/layout/vList2"/>
    <dgm:cxn modelId="{FF079218-A847-5D40-B819-B0CCE75C5B90}" type="presOf" srcId="{DC35FB63-842A-4D4C-8C62-7E310D5B3DAA}" destId="{B91AB1BE-1C3C-5244-925E-4224A631E934}" srcOrd="0" destOrd="0" presId="urn:microsoft.com/office/officeart/2005/8/layout/vList2"/>
    <dgm:cxn modelId="{E9131458-4297-1B4D-A22B-2847A3AF8794}" type="presOf" srcId="{F1553F58-66B3-483C-B8CE-A1EDBAA968A1}" destId="{A10C40DD-FC38-3446-8A78-AFDCCF144F05}" srcOrd="0" destOrd="0" presId="urn:microsoft.com/office/officeart/2005/8/layout/vList2"/>
    <dgm:cxn modelId="{E31016A9-594C-4CD1-A064-BA0BFD4E7E4B}" srcId="{848C01AD-7CD1-47AA-A40C-369066234BE5}" destId="{DC35FB63-842A-4D4C-8C62-7E310D5B3DAA}" srcOrd="0" destOrd="0" parTransId="{ADE2991A-072B-40F6-AA43-4A5512633572}" sibTransId="{537E3B96-5BAB-49E2-BEEB-11B4B8FBF563}"/>
    <dgm:cxn modelId="{5CAD72E6-00F9-4750-9A9D-874BFE203261}" srcId="{848C01AD-7CD1-47AA-A40C-369066234BE5}" destId="{F1553F58-66B3-483C-B8CE-A1EDBAA968A1}" srcOrd="1" destOrd="0" parTransId="{079E96B2-2B06-4D58-BC05-21817EC20D76}" sibTransId="{DAD5E5F4-835F-43AF-8ABF-A31A49A62605}"/>
    <dgm:cxn modelId="{5C1DD5F0-74F0-4943-9F7B-95CA374F8D43}" type="presParOf" srcId="{B6CA6C7B-1A74-7849-AB29-0999062E0466}" destId="{B91AB1BE-1C3C-5244-925E-4224A631E934}" srcOrd="0" destOrd="0" presId="urn:microsoft.com/office/officeart/2005/8/layout/vList2"/>
    <dgm:cxn modelId="{51D08FF7-CC27-A844-ADD7-DA12FD2BDF85}" type="presParOf" srcId="{B6CA6C7B-1A74-7849-AB29-0999062E0466}" destId="{A56CB018-0727-2843-84FC-B5FF0D1FA22E}" srcOrd="1" destOrd="0" presId="urn:microsoft.com/office/officeart/2005/8/layout/vList2"/>
    <dgm:cxn modelId="{14460549-60FF-574F-8F69-25EEBCF490B3}" type="presParOf" srcId="{B6CA6C7B-1A74-7849-AB29-0999062E0466}" destId="{A10C40DD-FC38-3446-8A78-AFDCCF144F0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769221F-B933-754A-901F-0B9D3308FDFC}" type="doc">
      <dgm:prSet loTypeId="urn:microsoft.com/office/officeart/2005/8/layout/arrow6" loCatId="" qsTypeId="urn:microsoft.com/office/officeart/2005/8/quickstyle/3d3" qsCatId="3D" csTypeId="urn:microsoft.com/office/officeart/2005/8/colors/accent1_2" csCatId="accent1" phldr="1"/>
      <dgm:spPr/>
      <dgm:t>
        <a:bodyPr/>
        <a:lstStyle/>
        <a:p>
          <a:endParaRPr lang="en-GB"/>
        </a:p>
      </dgm:t>
    </dgm:pt>
    <dgm:pt modelId="{1137288E-BF62-734E-B66D-03163A6F70B7}">
      <dgm:prSet phldrT="[Text]"/>
      <dgm:spPr/>
      <dgm:t>
        <a:bodyPr/>
        <a:lstStyle/>
        <a:p>
          <a:r>
            <a:rPr lang="en-GB" dirty="0"/>
            <a:t>Service Design</a:t>
          </a:r>
        </a:p>
      </dgm:t>
    </dgm:pt>
    <dgm:pt modelId="{9A58AE76-C51B-4846-B0B0-2182FB03B733}" type="parTrans" cxnId="{D831B714-E3AC-7341-A79D-D85A45DECF00}">
      <dgm:prSet/>
      <dgm:spPr/>
      <dgm:t>
        <a:bodyPr/>
        <a:lstStyle/>
        <a:p>
          <a:endParaRPr lang="en-GB"/>
        </a:p>
      </dgm:t>
    </dgm:pt>
    <dgm:pt modelId="{E255D51F-9FFA-8E49-83DF-C2E69B498C28}" type="sibTrans" cxnId="{D831B714-E3AC-7341-A79D-D85A45DECF00}">
      <dgm:prSet/>
      <dgm:spPr/>
      <dgm:t>
        <a:bodyPr/>
        <a:lstStyle/>
        <a:p>
          <a:endParaRPr lang="en-GB"/>
        </a:p>
      </dgm:t>
    </dgm:pt>
    <dgm:pt modelId="{9F1E0D9C-7E48-6C41-8C7C-E9155F17D8F2}">
      <dgm:prSet phldrT="[Text]"/>
      <dgm:spPr/>
      <dgm:t>
        <a:bodyPr/>
        <a:lstStyle/>
        <a:p>
          <a:r>
            <a:rPr lang="en-GB" dirty="0"/>
            <a:t>Strategic Design</a:t>
          </a:r>
        </a:p>
      </dgm:t>
    </dgm:pt>
    <dgm:pt modelId="{43BA148E-DA2B-6842-B5C2-20B817703C1C}" type="parTrans" cxnId="{1225DEB3-C59E-7442-B061-A582DF73888D}">
      <dgm:prSet/>
      <dgm:spPr/>
      <dgm:t>
        <a:bodyPr/>
        <a:lstStyle/>
        <a:p>
          <a:endParaRPr lang="en-GB"/>
        </a:p>
      </dgm:t>
    </dgm:pt>
    <dgm:pt modelId="{B1B0E065-CBF3-4949-BA98-990C8D7CD673}" type="sibTrans" cxnId="{1225DEB3-C59E-7442-B061-A582DF73888D}">
      <dgm:prSet/>
      <dgm:spPr/>
      <dgm:t>
        <a:bodyPr/>
        <a:lstStyle/>
        <a:p>
          <a:endParaRPr lang="en-GB"/>
        </a:p>
      </dgm:t>
    </dgm:pt>
    <dgm:pt modelId="{170BCB44-8877-AD4F-BFFE-21457E51930C}" type="pres">
      <dgm:prSet presAssocID="{3769221F-B933-754A-901F-0B9D3308FDFC}" presName="compositeShape" presStyleCnt="0">
        <dgm:presLayoutVars>
          <dgm:chMax val="2"/>
          <dgm:dir/>
          <dgm:resizeHandles val="exact"/>
        </dgm:presLayoutVars>
      </dgm:prSet>
      <dgm:spPr/>
    </dgm:pt>
    <dgm:pt modelId="{A699072B-ECCB-EF4C-B3A8-A242C4F3DDD9}" type="pres">
      <dgm:prSet presAssocID="{3769221F-B933-754A-901F-0B9D3308FDFC}" presName="ribbon" presStyleLbl="node1" presStyleIdx="0" presStyleCnt="1"/>
      <dgm:spPr/>
    </dgm:pt>
    <dgm:pt modelId="{3529F3F3-EA66-904B-BFBE-B0344CC4174A}" type="pres">
      <dgm:prSet presAssocID="{3769221F-B933-754A-901F-0B9D3308FDFC}" presName="leftArrowText" presStyleLbl="node1" presStyleIdx="0" presStyleCnt="1">
        <dgm:presLayoutVars>
          <dgm:chMax val="0"/>
          <dgm:bulletEnabled val="1"/>
        </dgm:presLayoutVars>
      </dgm:prSet>
      <dgm:spPr/>
    </dgm:pt>
    <dgm:pt modelId="{72865357-89D6-2643-9D40-EF52B01306B8}" type="pres">
      <dgm:prSet presAssocID="{3769221F-B933-754A-901F-0B9D3308FDFC}" presName="rightArrowText" presStyleLbl="node1" presStyleIdx="0" presStyleCnt="1">
        <dgm:presLayoutVars>
          <dgm:chMax val="0"/>
          <dgm:bulletEnabled val="1"/>
        </dgm:presLayoutVars>
      </dgm:prSet>
      <dgm:spPr/>
    </dgm:pt>
  </dgm:ptLst>
  <dgm:cxnLst>
    <dgm:cxn modelId="{5B80F60B-43BA-B544-8B10-E283B2947B49}" type="presOf" srcId="{3769221F-B933-754A-901F-0B9D3308FDFC}" destId="{170BCB44-8877-AD4F-BFFE-21457E51930C}" srcOrd="0" destOrd="0" presId="urn:microsoft.com/office/officeart/2005/8/layout/arrow6"/>
    <dgm:cxn modelId="{D831B714-E3AC-7341-A79D-D85A45DECF00}" srcId="{3769221F-B933-754A-901F-0B9D3308FDFC}" destId="{1137288E-BF62-734E-B66D-03163A6F70B7}" srcOrd="0" destOrd="0" parTransId="{9A58AE76-C51B-4846-B0B0-2182FB03B733}" sibTransId="{E255D51F-9FFA-8E49-83DF-C2E69B498C28}"/>
    <dgm:cxn modelId="{86DF7865-C604-A042-8A4F-9698B0F512DB}" type="presOf" srcId="{1137288E-BF62-734E-B66D-03163A6F70B7}" destId="{3529F3F3-EA66-904B-BFBE-B0344CC4174A}" srcOrd="0" destOrd="0" presId="urn:microsoft.com/office/officeart/2005/8/layout/arrow6"/>
    <dgm:cxn modelId="{B28BE1AC-552F-304E-BDAF-D136B9E6C12D}" type="presOf" srcId="{9F1E0D9C-7E48-6C41-8C7C-E9155F17D8F2}" destId="{72865357-89D6-2643-9D40-EF52B01306B8}" srcOrd="0" destOrd="0" presId="urn:microsoft.com/office/officeart/2005/8/layout/arrow6"/>
    <dgm:cxn modelId="{1225DEB3-C59E-7442-B061-A582DF73888D}" srcId="{3769221F-B933-754A-901F-0B9D3308FDFC}" destId="{9F1E0D9C-7E48-6C41-8C7C-E9155F17D8F2}" srcOrd="1" destOrd="0" parTransId="{43BA148E-DA2B-6842-B5C2-20B817703C1C}" sibTransId="{B1B0E065-CBF3-4949-BA98-990C8D7CD673}"/>
    <dgm:cxn modelId="{8CA29BA4-BBCE-2F47-A6B4-4774A5EA36A0}" type="presParOf" srcId="{170BCB44-8877-AD4F-BFFE-21457E51930C}" destId="{A699072B-ECCB-EF4C-B3A8-A242C4F3DDD9}" srcOrd="0" destOrd="0" presId="urn:microsoft.com/office/officeart/2005/8/layout/arrow6"/>
    <dgm:cxn modelId="{69B38E22-5530-184E-B245-597FFD3532E0}" type="presParOf" srcId="{170BCB44-8877-AD4F-BFFE-21457E51930C}" destId="{3529F3F3-EA66-904B-BFBE-B0344CC4174A}" srcOrd="1" destOrd="0" presId="urn:microsoft.com/office/officeart/2005/8/layout/arrow6"/>
    <dgm:cxn modelId="{72838DA5-D4BD-A941-8276-0829AB6B265C}" type="presParOf" srcId="{170BCB44-8877-AD4F-BFFE-21457E51930C}" destId="{72865357-89D6-2643-9D40-EF52B01306B8}"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3B3F13-3C69-4993-A746-BE03F4AABB04}"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A95E8D3-D877-4575-892D-94F4F055F72B}">
      <dgm:prSet/>
      <dgm:spPr/>
      <dgm:t>
        <a:bodyPr/>
        <a:lstStyle/>
        <a:p>
          <a:r>
            <a:rPr lang="en-US" b="0" i="0"/>
            <a:t>In the mid-2000s, the canvas for design professionals broadened even further, with several well-known designers including Mau and Brown advocating that “design thinking” could be used to talk about “massive change”, or breakthrough thinking in complex problem domains, such as the social mandate of sustainability</a:t>
          </a:r>
          <a:endParaRPr lang="en-US"/>
        </a:p>
      </dgm:t>
    </dgm:pt>
    <dgm:pt modelId="{F58BF71E-DA6B-4F6A-993F-F0B45D36D5D4}" type="parTrans" cxnId="{9532F0FD-6FCC-48AB-A8CA-FB1761DA510B}">
      <dgm:prSet/>
      <dgm:spPr/>
      <dgm:t>
        <a:bodyPr/>
        <a:lstStyle/>
        <a:p>
          <a:endParaRPr lang="en-US"/>
        </a:p>
      </dgm:t>
    </dgm:pt>
    <dgm:pt modelId="{296F96D7-05CB-4F20-8A5D-0F0187FF5CD5}" type="sibTrans" cxnId="{9532F0FD-6FCC-48AB-A8CA-FB1761DA510B}">
      <dgm:prSet/>
      <dgm:spPr/>
      <dgm:t>
        <a:bodyPr/>
        <a:lstStyle/>
        <a:p>
          <a:endParaRPr lang="en-US"/>
        </a:p>
      </dgm:t>
    </dgm:pt>
    <dgm:pt modelId="{E680CED0-0B22-41D4-9615-79D178EFD4C4}">
      <dgm:prSet/>
      <dgm:spPr/>
      <dgm:t>
        <a:bodyPr/>
        <a:lstStyle/>
        <a:p>
          <a:r>
            <a:rPr lang="en-US" b="0" i="0"/>
            <a:t>Designers would be challenged to go beyond consumer culture and economic markets and become engaged in socially innovative design.</a:t>
          </a:r>
          <a:endParaRPr lang="en-US"/>
        </a:p>
      </dgm:t>
    </dgm:pt>
    <dgm:pt modelId="{CE526350-72F6-4367-99E3-BCE45794AF95}" type="parTrans" cxnId="{37571042-F18C-4649-B506-5BCC796F81D5}">
      <dgm:prSet/>
      <dgm:spPr/>
      <dgm:t>
        <a:bodyPr/>
        <a:lstStyle/>
        <a:p>
          <a:endParaRPr lang="en-US"/>
        </a:p>
      </dgm:t>
    </dgm:pt>
    <dgm:pt modelId="{142ED7ED-62FD-4032-841E-F669F64F412F}" type="sibTrans" cxnId="{37571042-F18C-4649-B506-5BCC796F81D5}">
      <dgm:prSet/>
      <dgm:spPr/>
      <dgm:t>
        <a:bodyPr/>
        <a:lstStyle/>
        <a:p>
          <a:endParaRPr lang="en-US"/>
        </a:p>
      </dgm:t>
    </dgm:pt>
    <dgm:pt modelId="{8D76B8FD-585E-4590-B398-E1DBD9F8E8DF}" type="pres">
      <dgm:prSet presAssocID="{823B3F13-3C69-4993-A746-BE03F4AABB04}" presName="root" presStyleCnt="0">
        <dgm:presLayoutVars>
          <dgm:dir/>
          <dgm:resizeHandles val="exact"/>
        </dgm:presLayoutVars>
      </dgm:prSet>
      <dgm:spPr/>
    </dgm:pt>
    <dgm:pt modelId="{7649ECDD-CF75-479E-A974-FA312D5EB197}" type="pres">
      <dgm:prSet presAssocID="{4A95E8D3-D877-4575-892D-94F4F055F72B}" presName="compNode" presStyleCnt="0"/>
      <dgm:spPr/>
    </dgm:pt>
    <dgm:pt modelId="{B72945E8-3DDE-46C3-BBE8-394EE7409E53}" type="pres">
      <dgm:prSet presAssocID="{4A95E8D3-D877-4575-892D-94F4F055F72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rtist"/>
        </a:ext>
      </dgm:extLst>
    </dgm:pt>
    <dgm:pt modelId="{FF416344-8023-4C37-A369-AE09351EE4DC}" type="pres">
      <dgm:prSet presAssocID="{4A95E8D3-D877-4575-892D-94F4F055F72B}" presName="spaceRect" presStyleCnt="0"/>
      <dgm:spPr/>
    </dgm:pt>
    <dgm:pt modelId="{A64E994B-545E-478C-88C8-520D6594BCAB}" type="pres">
      <dgm:prSet presAssocID="{4A95E8D3-D877-4575-892D-94F4F055F72B}" presName="textRect" presStyleLbl="revTx" presStyleIdx="0" presStyleCnt="2">
        <dgm:presLayoutVars>
          <dgm:chMax val="1"/>
          <dgm:chPref val="1"/>
        </dgm:presLayoutVars>
      </dgm:prSet>
      <dgm:spPr/>
    </dgm:pt>
    <dgm:pt modelId="{01B7F4E5-AB11-4C96-85B6-7C2CA75AED11}" type="pres">
      <dgm:prSet presAssocID="{296F96D7-05CB-4F20-8A5D-0F0187FF5CD5}" presName="sibTrans" presStyleCnt="0"/>
      <dgm:spPr/>
    </dgm:pt>
    <dgm:pt modelId="{FCA2B314-AD73-4120-A8D6-F6A74CF0DA7A}" type="pres">
      <dgm:prSet presAssocID="{E680CED0-0B22-41D4-9615-79D178EFD4C4}" presName="compNode" presStyleCnt="0"/>
      <dgm:spPr/>
    </dgm:pt>
    <dgm:pt modelId="{C25AAC9A-72DF-4780-8BB0-216D6790EA9D}" type="pres">
      <dgm:prSet presAssocID="{E680CED0-0B22-41D4-9615-79D178EFD4C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FF166509-67BD-43B3-96D1-67F333073673}" type="pres">
      <dgm:prSet presAssocID="{E680CED0-0B22-41D4-9615-79D178EFD4C4}" presName="spaceRect" presStyleCnt="0"/>
      <dgm:spPr/>
    </dgm:pt>
    <dgm:pt modelId="{B6649ABB-7EA9-4664-ADEC-F54350888D1D}" type="pres">
      <dgm:prSet presAssocID="{E680CED0-0B22-41D4-9615-79D178EFD4C4}" presName="textRect" presStyleLbl="revTx" presStyleIdx="1" presStyleCnt="2">
        <dgm:presLayoutVars>
          <dgm:chMax val="1"/>
          <dgm:chPref val="1"/>
        </dgm:presLayoutVars>
      </dgm:prSet>
      <dgm:spPr/>
    </dgm:pt>
  </dgm:ptLst>
  <dgm:cxnLst>
    <dgm:cxn modelId="{37571042-F18C-4649-B506-5BCC796F81D5}" srcId="{823B3F13-3C69-4993-A746-BE03F4AABB04}" destId="{E680CED0-0B22-41D4-9615-79D178EFD4C4}" srcOrd="1" destOrd="0" parTransId="{CE526350-72F6-4367-99E3-BCE45794AF95}" sibTransId="{142ED7ED-62FD-4032-841E-F669F64F412F}"/>
    <dgm:cxn modelId="{725E6257-FC01-4F1B-874C-4D32DBBC26D5}" type="presOf" srcId="{4A95E8D3-D877-4575-892D-94F4F055F72B}" destId="{A64E994B-545E-478C-88C8-520D6594BCAB}" srcOrd="0" destOrd="0" presId="urn:microsoft.com/office/officeart/2018/2/layout/IconLabelList"/>
    <dgm:cxn modelId="{380FA476-F388-43A3-AC7F-111328C963AB}" type="presOf" srcId="{E680CED0-0B22-41D4-9615-79D178EFD4C4}" destId="{B6649ABB-7EA9-4664-ADEC-F54350888D1D}" srcOrd="0" destOrd="0" presId="urn:microsoft.com/office/officeart/2018/2/layout/IconLabelList"/>
    <dgm:cxn modelId="{FB8B50D5-13A2-43B4-8E66-EE75EBB1F7ED}" type="presOf" srcId="{823B3F13-3C69-4993-A746-BE03F4AABB04}" destId="{8D76B8FD-585E-4590-B398-E1DBD9F8E8DF}" srcOrd="0" destOrd="0" presId="urn:microsoft.com/office/officeart/2018/2/layout/IconLabelList"/>
    <dgm:cxn modelId="{9532F0FD-6FCC-48AB-A8CA-FB1761DA510B}" srcId="{823B3F13-3C69-4993-A746-BE03F4AABB04}" destId="{4A95E8D3-D877-4575-892D-94F4F055F72B}" srcOrd="0" destOrd="0" parTransId="{F58BF71E-DA6B-4F6A-993F-F0B45D36D5D4}" sibTransId="{296F96D7-05CB-4F20-8A5D-0F0187FF5CD5}"/>
    <dgm:cxn modelId="{68B5878A-E550-4591-ADE5-82616B771FAB}" type="presParOf" srcId="{8D76B8FD-585E-4590-B398-E1DBD9F8E8DF}" destId="{7649ECDD-CF75-479E-A974-FA312D5EB197}" srcOrd="0" destOrd="0" presId="urn:microsoft.com/office/officeart/2018/2/layout/IconLabelList"/>
    <dgm:cxn modelId="{97C13ABA-1B71-4150-9A6A-F0EB8E2E0B63}" type="presParOf" srcId="{7649ECDD-CF75-479E-A974-FA312D5EB197}" destId="{B72945E8-3DDE-46C3-BBE8-394EE7409E53}" srcOrd="0" destOrd="0" presId="urn:microsoft.com/office/officeart/2018/2/layout/IconLabelList"/>
    <dgm:cxn modelId="{D8162826-5CEF-4516-B515-2F1A2BF23B43}" type="presParOf" srcId="{7649ECDD-CF75-479E-A974-FA312D5EB197}" destId="{FF416344-8023-4C37-A369-AE09351EE4DC}" srcOrd="1" destOrd="0" presId="urn:microsoft.com/office/officeart/2018/2/layout/IconLabelList"/>
    <dgm:cxn modelId="{39D03A90-0832-4C2E-A9FD-E235254731C5}" type="presParOf" srcId="{7649ECDD-CF75-479E-A974-FA312D5EB197}" destId="{A64E994B-545E-478C-88C8-520D6594BCAB}" srcOrd="2" destOrd="0" presId="urn:microsoft.com/office/officeart/2018/2/layout/IconLabelList"/>
    <dgm:cxn modelId="{059CE7BF-91A8-4623-9EB3-638FB511B3A7}" type="presParOf" srcId="{8D76B8FD-585E-4590-B398-E1DBD9F8E8DF}" destId="{01B7F4E5-AB11-4C96-85B6-7C2CA75AED11}" srcOrd="1" destOrd="0" presId="urn:microsoft.com/office/officeart/2018/2/layout/IconLabelList"/>
    <dgm:cxn modelId="{33894E5E-F049-4062-9062-D17F92B86FF7}" type="presParOf" srcId="{8D76B8FD-585E-4590-B398-E1DBD9F8E8DF}" destId="{FCA2B314-AD73-4120-A8D6-F6A74CF0DA7A}" srcOrd="2" destOrd="0" presId="urn:microsoft.com/office/officeart/2018/2/layout/IconLabelList"/>
    <dgm:cxn modelId="{5F143AFE-FD4E-43CC-A3A6-2693215F0B25}" type="presParOf" srcId="{FCA2B314-AD73-4120-A8D6-F6A74CF0DA7A}" destId="{C25AAC9A-72DF-4780-8BB0-216D6790EA9D}" srcOrd="0" destOrd="0" presId="urn:microsoft.com/office/officeart/2018/2/layout/IconLabelList"/>
    <dgm:cxn modelId="{78E89836-0D0A-4BD0-9850-5EBC6E7EC281}" type="presParOf" srcId="{FCA2B314-AD73-4120-A8D6-F6A74CF0DA7A}" destId="{FF166509-67BD-43B3-96D1-67F333073673}" srcOrd="1" destOrd="0" presId="urn:microsoft.com/office/officeart/2018/2/layout/IconLabelList"/>
    <dgm:cxn modelId="{8BAB8C6C-3BF5-482E-9935-62D397A58CC4}" type="presParOf" srcId="{FCA2B314-AD73-4120-A8D6-F6A74CF0DA7A}" destId="{B6649ABB-7EA9-4664-ADEC-F54350888D1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AFF6FF9-39E6-4D65-BDE2-46C786DF436C}"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961D04E-11A2-445B-BB02-3DA6CB55C414}">
      <dgm:prSet/>
      <dgm:spPr/>
      <dgm:t>
        <a:bodyPr/>
        <a:lstStyle/>
        <a:p>
          <a:pPr>
            <a:lnSpc>
              <a:spcPct val="100000"/>
            </a:lnSpc>
          </a:pPr>
          <a:r>
            <a:rPr lang="en-GB" b="0" i="0"/>
            <a:t>Design for social innovation requires mindfulness – deep listening, observational and critical evaluation skills, physical and mental agility, humility, resilience, and a collective rather than individual approach. It is an open-ended co-design process that relies on dynamic, interconnected communities of people.</a:t>
          </a:r>
          <a:endParaRPr lang="en-US"/>
        </a:p>
      </dgm:t>
    </dgm:pt>
    <dgm:pt modelId="{458B6FAE-683A-49DA-BCBD-D58794389B25}" type="parTrans" cxnId="{56986A6B-29AA-474B-A0FC-8BA3FFFDC602}">
      <dgm:prSet/>
      <dgm:spPr/>
      <dgm:t>
        <a:bodyPr/>
        <a:lstStyle/>
        <a:p>
          <a:endParaRPr lang="en-US"/>
        </a:p>
      </dgm:t>
    </dgm:pt>
    <dgm:pt modelId="{5A2A920F-6679-4086-8BCA-24F13FC62374}" type="sibTrans" cxnId="{56986A6B-29AA-474B-A0FC-8BA3FFFDC602}">
      <dgm:prSet/>
      <dgm:spPr/>
      <dgm:t>
        <a:bodyPr/>
        <a:lstStyle/>
        <a:p>
          <a:endParaRPr lang="en-US"/>
        </a:p>
      </dgm:t>
    </dgm:pt>
    <dgm:pt modelId="{039B0B55-CA39-4EC7-B15F-D58B72D34968}">
      <dgm:prSet/>
      <dgm:spPr/>
      <dgm:t>
        <a:bodyPr/>
        <a:lstStyle/>
        <a:p>
          <a:pPr>
            <a:lnSpc>
              <a:spcPct val="100000"/>
            </a:lnSpc>
          </a:pPr>
          <a:r>
            <a:rPr lang="en-US" b="0" i="0"/>
            <a:t>DSI advocates design as a “collaborative effort where the design process is spread among diverse participating stakeholders and competences” </a:t>
          </a:r>
          <a:endParaRPr lang="en-US"/>
        </a:p>
      </dgm:t>
    </dgm:pt>
    <dgm:pt modelId="{B6444E9E-643F-4E6B-9C12-BEFB6CD86798}" type="parTrans" cxnId="{B8B33D60-D1E7-4D65-820B-CCE3A89372B5}">
      <dgm:prSet/>
      <dgm:spPr/>
      <dgm:t>
        <a:bodyPr/>
        <a:lstStyle/>
        <a:p>
          <a:endParaRPr lang="en-US"/>
        </a:p>
      </dgm:t>
    </dgm:pt>
    <dgm:pt modelId="{0DCE99D4-7EDC-4F12-9E32-9E3F9ABCB948}" type="sibTrans" cxnId="{B8B33D60-D1E7-4D65-820B-CCE3A89372B5}">
      <dgm:prSet/>
      <dgm:spPr/>
      <dgm:t>
        <a:bodyPr/>
        <a:lstStyle/>
        <a:p>
          <a:endParaRPr lang="en-US"/>
        </a:p>
      </dgm:t>
    </dgm:pt>
    <dgm:pt modelId="{EA641FF9-77C6-4CD3-AE33-6C09C39E8163}" type="pres">
      <dgm:prSet presAssocID="{DAFF6FF9-39E6-4D65-BDE2-46C786DF436C}" presName="root" presStyleCnt="0">
        <dgm:presLayoutVars>
          <dgm:dir/>
          <dgm:resizeHandles val="exact"/>
        </dgm:presLayoutVars>
      </dgm:prSet>
      <dgm:spPr/>
    </dgm:pt>
    <dgm:pt modelId="{941BBB5C-6C09-4933-932D-684B15C98DF3}" type="pres">
      <dgm:prSet presAssocID="{7961D04E-11A2-445B-BB02-3DA6CB55C414}" presName="compNode" presStyleCnt="0"/>
      <dgm:spPr/>
    </dgm:pt>
    <dgm:pt modelId="{B44A6A31-8D65-47B0-8E6D-6EA2C62762A5}" type="pres">
      <dgm:prSet presAssocID="{7961D04E-11A2-445B-BB02-3DA6CB55C41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64198F84-7593-4F36-9FEA-B7DDDDB49BB5}" type="pres">
      <dgm:prSet presAssocID="{7961D04E-11A2-445B-BB02-3DA6CB55C414}" presName="spaceRect" presStyleCnt="0"/>
      <dgm:spPr/>
    </dgm:pt>
    <dgm:pt modelId="{C3C04FAD-0103-4056-8733-68038D9961A8}" type="pres">
      <dgm:prSet presAssocID="{7961D04E-11A2-445B-BB02-3DA6CB55C414}" presName="textRect" presStyleLbl="revTx" presStyleIdx="0" presStyleCnt="2">
        <dgm:presLayoutVars>
          <dgm:chMax val="1"/>
          <dgm:chPref val="1"/>
        </dgm:presLayoutVars>
      </dgm:prSet>
      <dgm:spPr/>
    </dgm:pt>
    <dgm:pt modelId="{83631EE0-70E0-4853-A124-D4377F8B5547}" type="pres">
      <dgm:prSet presAssocID="{5A2A920F-6679-4086-8BCA-24F13FC62374}" presName="sibTrans" presStyleCnt="0"/>
      <dgm:spPr/>
    </dgm:pt>
    <dgm:pt modelId="{48BEA9F1-6FA4-4EF1-8C91-32326DFCE577}" type="pres">
      <dgm:prSet presAssocID="{039B0B55-CA39-4EC7-B15F-D58B72D34968}" presName="compNode" presStyleCnt="0"/>
      <dgm:spPr/>
    </dgm:pt>
    <dgm:pt modelId="{C42D707C-42D5-4401-AB00-B30D803D8539}" type="pres">
      <dgm:prSet presAssocID="{039B0B55-CA39-4EC7-B15F-D58B72D3496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eting"/>
        </a:ext>
      </dgm:extLst>
    </dgm:pt>
    <dgm:pt modelId="{41F95D14-96F1-427E-90E7-F3D1982E2ADA}" type="pres">
      <dgm:prSet presAssocID="{039B0B55-CA39-4EC7-B15F-D58B72D34968}" presName="spaceRect" presStyleCnt="0"/>
      <dgm:spPr/>
    </dgm:pt>
    <dgm:pt modelId="{72D283A1-87A7-46BD-B0F4-CA34A41AF3F0}" type="pres">
      <dgm:prSet presAssocID="{039B0B55-CA39-4EC7-B15F-D58B72D34968}" presName="textRect" presStyleLbl="revTx" presStyleIdx="1" presStyleCnt="2">
        <dgm:presLayoutVars>
          <dgm:chMax val="1"/>
          <dgm:chPref val="1"/>
        </dgm:presLayoutVars>
      </dgm:prSet>
      <dgm:spPr/>
    </dgm:pt>
  </dgm:ptLst>
  <dgm:cxnLst>
    <dgm:cxn modelId="{1B04A746-393F-4855-87D7-7E2C3ABFE60A}" type="presOf" srcId="{DAFF6FF9-39E6-4D65-BDE2-46C786DF436C}" destId="{EA641FF9-77C6-4CD3-AE33-6C09C39E8163}" srcOrd="0" destOrd="0" presId="urn:microsoft.com/office/officeart/2018/2/layout/IconLabelList"/>
    <dgm:cxn modelId="{B8B33D60-D1E7-4D65-820B-CCE3A89372B5}" srcId="{DAFF6FF9-39E6-4D65-BDE2-46C786DF436C}" destId="{039B0B55-CA39-4EC7-B15F-D58B72D34968}" srcOrd="1" destOrd="0" parTransId="{B6444E9E-643F-4E6B-9C12-BEFB6CD86798}" sibTransId="{0DCE99D4-7EDC-4F12-9E32-9E3F9ABCB948}"/>
    <dgm:cxn modelId="{56986A6B-29AA-474B-A0FC-8BA3FFFDC602}" srcId="{DAFF6FF9-39E6-4D65-BDE2-46C786DF436C}" destId="{7961D04E-11A2-445B-BB02-3DA6CB55C414}" srcOrd="0" destOrd="0" parTransId="{458B6FAE-683A-49DA-BCBD-D58794389B25}" sibTransId="{5A2A920F-6679-4086-8BCA-24F13FC62374}"/>
    <dgm:cxn modelId="{422846B5-9B47-4ECA-AAA0-96DCA1CD6C43}" type="presOf" srcId="{039B0B55-CA39-4EC7-B15F-D58B72D34968}" destId="{72D283A1-87A7-46BD-B0F4-CA34A41AF3F0}" srcOrd="0" destOrd="0" presId="urn:microsoft.com/office/officeart/2018/2/layout/IconLabelList"/>
    <dgm:cxn modelId="{44F9D2B7-B2E8-4C9F-9289-52BC1217E197}" type="presOf" srcId="{7961D04E-11A2-445B-BB02-3DA6CB55C414}" destId="{C3C04FAD-0103-4056-8733-68038D9961A8}" srcOrd="0" destOrd="0" presId="urn:microsoft.com/office/officeart/2018/2/layout/IconLabelList"/>
    <dgm:cxn modelId="{210D5ED8-99EC-4112-A288-EBD1F307E63F}" type="presParOf" srcId="{EA641FF9-77C6-4CD3-AE33-6C09C39E8163}" destId="{941BBB5C-6C09-4933-932D-684B15C98DF3}" srcOrd="0" destOrd="0" presId="urn:microsoft.com/office/officeart/2018/2/layout/IconLabelList"/>
    <dgm:cxn modelId="{7658B31A-344D-4806-BDB9-802337E6034C}" type="presParOf" srcId="{941BBB5C-6C09-4933-932D-684B15C98DF3}" destId="{B44A6A31-8D65-47B0-8E6D-6EA2C62762A5}" srcOrd="0" destOrd="0" presId="urn:microsoft.com/office/officeart/2018/2/layout/IconLabelList"/>
    <dgm:cxn modelId="{217793AD-CF47-461A-B2B1-507A46D28205}" type="presParOf" srcId="{941BBB5C-6C09-4933-932D-684B15C98DF3}" destId="{64198F84-7593-4F36-9FEA-B7DDDDB49BB5}" srcOrd="1" destOrd="0" presId="urn:microsoft.com/office/officeart/2018/2/layout/IconLabelList"/>
    <dgm:cxn modelId="{E4BFE513-81D5-4AD2-B390-2853E98E298D}" type="presParOf" srcId="{941BBB5C-6C09-4933-932D-684B15C98DF3}" destId="{C3C04FAD-0103-4056-8733-68038D9961A8}" srcOrd="2" destOrd="0" presId="urn:microsoft.com/office/officeart/2018/2/layout/IconLabelList"/>
    <dgm:cxn modelId="{7262A35F-54C2-4C7F-AF5B-137E8CF590D1}" type="presParOf" srcId="{EA641FF9-77C6-4CD3-AE33-6C09C39E8163}" destId="{83631EE0-70E0-4853-A124-D4377F8B5547}" srcOrd="1" destOrd="0" presId="urn:microsoft.com/office/officeart/2018/2/layout/IconLabelList"/>
    <dgm:cxn modelId="{F68ABF54-848E-4DCF-8AA3-069D1ABDC93E}" type="presParOf" srcId="{EA641FF9-77C6-4CD3-AE33-6C09C39E8163}" destId="{48BEA9F1-6FA4-4EF1-8C91-32326DFCE577}" srcOrd="2" destOrd="0" presId="urn:microsoft.com/office/officeart/2018/2/layout/IconLabelList"/>
    <dgm:cxn modelId="{3F74CF67-4320-4B2F-A1DE-F808E11B57CA}" type="presParOf" srcId="{48BEA9F1-6FA4-4EF1-8C91-32326DFCE577}" destId="{C42D707C-42D5-4401-AB00-B30D803D8539}" srcOrd="0" destOrd="0" presId="urn:microsoft.com/office/officeart/2018/2/layout/IconLabelList"/>
    <dgm:cxn modelId="{F7ADA0F3-367A-4E41-B1D0-0D5C57E15116}" type="presParOf" srcId="{48BEA9F1-6FA4-4EF1-8C91-32326DFCE577}" destId="{41F95D14-96F1-427E-90E7-F3D1982E2ADA}" srcOrd="1" destOrd="0" presId="urn:microsoft.com/office/officeart/2018/2/layout/IconLabelList"/>
    <dgm:cxn modelId="{5C3722B0-5652-4211-97FD-7807248A9A1F}" type="presParOf" srcId="{48BEA9F1-6FA4-4EF1-8C91-32326DFCE577}" destId="{72D283A1-87A7-46BD-B0F4-CA34A41AF3F0}"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A515475-F7E2-4824-A899-69661DD16EA8}" type="doc">
      <dgm:prSet loTypeId="urn:microsoft.com/office/officeart/2018/2/layout/IconVerticalSolidList" loCatId="icon" qsTypeId="urn:microsoft.com/office/officeart/2005/8/quickstyle/simple1" qsCatId="simple" csTypeId="urn:microsoft.com/office/officeart/2018/5/colors/Iconchunking_neutralbg_accent1_2" csCatId="accent1" phldr="1"/>
      <dgm:spPr/>
      <dgm:t>
        <a:bodyPr/>
        <a:lstStyle/>
        <a:p>
          <a:endParaRPr lang="en-US"/>
        </a:p>
      </dgm:t>
    </dgm:pt>
    <dgm:pt modelId="{7A4F07BE-3437-4FD6-8D6D-422400AB1D6D}">
      <dgm:prSet/>
      <dgm:spPr/>
      <dgm:t>
        <a:bodyPr/>
        <a:lstStyle/>
        <a:p>
          <a:pPr>
            <a:lnSpc>
              <a:spcPct val="100000"/>
            </a:lnSpc>
          </a:pPr>
          <a:r>
            <a:rPr lang="en-GB" b="1" i="0"/>
            <a:t>Inspiration: </a:t>
          </a:r>
          <a:r>
            <a:rPr lang="en-GB" b="0" i="0"/>
            <a:t>the problem or opportunity that motivates the search for solutions.</a:t>
          </a:r>
          <a:endParaRPr lang="en-US"/>
        </a:p>
      </dgm:t>
    </dgm:pt>
    <dgm:pt modelId="{C76A7401-FB6D-4C05-AB96-A04456EEB5B0}" type="parTrans" cxnId="{1BCB9BB8-4ABA-4FD4-9C50-AF3BD6E0053A}">
      <dgm:prSet/>
      <dgm:spPr/>
      <dgm:t>
        <a:bodyPr/>
        <a:lstStyle/>
        <a:p>
          <a:endParaRPr lang="en-US"/>
        </a:p>
      </dgm:t>
    </dgm:pt>
    <dgm:pt modelId="{E9AF6BF6-0FE1-4088-BA97-6B6D4A8B41B9}" type="sibTrans" cxnId="{1BCB9BB8-4ABA-4FD4-9C50-AF3BD6E0053A}">
      <dgm:prSet/>
      <dgm:spPr/>
      <dgm:t>
        <a:bodyPr/>
        <a:lstStyle/>
        <a:p>
          <a:endParaRPr lang="en-US"/>
        </a:p>
      </dgm:t>
    </dgm:pt>
    <dgm:pt modelId="{919C7290-FCD3-47CC-990B-28CE44ABF50D}">
      <dgm:prSet/>
      <dgm:spPr/>
      <dgm:t>
        <a:bodyPr/>
        <a:lstStyle/>
        <a:p>
          <a:pPr>
            <a:lnSpc>
              <a:spcPct val="100000"/>
            </a:lnSpc>
          </a:pPr>
          <a:r>
            <a:rPr lang="en-GB" b="1" i="0"/>
            <a:t>Ideation</a:t>
          </a:r>
          <a:r>
            <a:rPr lang="en-GB" b="1" i="1"/>
            <a:t>:</a:t>
          </a:r>
          <a:r>
            <a:rPr lang="en-GB" b="1" i="0"/>
            <a:t> </a:t>
          </a:r>
          <a:r>
            <a:rPr lang="en-GB" b="0" i="0"/>
            <a:t>the process of generating, developing, and testing ideas; and</a:t>
          </a:r>
          <a:endParaRPr lang="en-US"/>
        </a:p>
      </dgm:t>
    </dgm:pt>
    <dgm:pt modelId="{69D1B3D5-336F-4930-944F-7202BE0F9DE5}" type="parTrans" cxnId="{A7EA8801-79C5-45F6-BFD8-5E59B25565AA}">
      <dgm:prSet/>
      <dgm:spPr/>
      <dgm:t>
        <a:bodyPr/>
        <a:lstStyle/>
        <a:p>
          <a:endParaRPr lang="en-US"/>
        </a:p>
      </dgm:t>
    </dgm:pt>
    <dgm:pt modelId="{AAB787E9-EA1E-41F0-B5FE-3ECEC1169457}" type="sibTrans" cxnId="{A7EA8801-79C5-45F6-BFD8-5E59B25565AA}">
      <dgm:prSet/>
      <dgm:spPr/>
      <dgm:t>
        <a:bodyPr/>
        <a:lstStyle/>
        <a:p>
          <a:endParaRPr lang="en-US"/>
        </a:p>
      </dgm:t>
    </dgm:pt>
    <dgm:pt modelId="{75F7F06A-43AA-4B6B-9C7D-480647C84879}">
      <dgm:prSet/>
      <dgm:spPr/>
      <dgm:t>
        <a:bodyPr/>
        <a:lstStyle/>
        <a:p>
          <a:pPr>
            <a:lnSpc>
              <a:spcPct val="100000"/>
            </a:lnSpc>
          </a:pPr>
          <a:r>
            <a:rPr lang="en-GB" b="1" i="0"/>
            <a:t>Implementation: </a:t>
          </a:r>
          <a:r>
            <a:rPr lang="en-GB" b="0" i="0"/>
            <a:t>the path that leads from the project stage into people’s lives.</a:t>
          </a:r>
          <a:endParaRPr lang="en-US"/>
        </a:p>
      </dgm:t>
    </dgm:pt>
    <dgm:pt modelId="{42119E7B-258C-42ED-9F86-CCFB27E34C40}" type="parTrans" cxnId="{57D7A0CF-A74E-440F-8AB8-F2380504D2B9}">
      <dgm:prSet/>
      <dgm:spPr/>
      <dgm:t>
        <a:bodyPr/>
        <a:lstStyle/>
        <a:p>
          <a:endParaRPr lang="en-US"/>
        </a:p>
      </dgm:t>
    </dgm:pt>
    <dgm:pt modelId="{764F2DE0-0832-4B20-8E1B-3DB20513400C}" type="sibTrans" cxnId="{57D7A0CF-A74E-440F-8AB8-F2380504D2B9}">
      <dgm:prSet/>
      <dgm:spPr/>
      <dgm:t>
        <a:bodyPr/>
        <a:lstStyle/>
        <a:p>
          <a:endParaRPr lang="en-US"/>
        </a:p>
      </dgm:t>
    </dgm:pt>
    <dgm:pt modelId="{7DD12B7F-4671-4E72-9AC7-5F2C5E707888}" type="pres">
      <dgm:prSet presAssocID="{BA515475-F7E2-4824-A899-69661DD16EA8}" presName="root" presStyleCnt="0">
        <dgm:presLayoutVars>
          <dgm:dir/>
          <dgm:resizeHandles val="exact"/>
        </dgm:presLayoutVars>
      </dgm:prSet>
      <dgm:spPr/>
    </dgm:pt>
    <dgm:pt modelId="{F65CA91F-16C0-41C3-BB77-D61A72F419C2}" type="pres">
      <dgm:prSet presAssocID="{7A4F07BE-3437-4FD6-8D6D-422400AB1D6D}" presName="compNode" presStyleCnt="0"/>
      <dgm:spPr/>
    </dgm:pt>
    <dgm:pt modelId="{E381AF6D-68A3-4423-99FE-5538F0D4FAC4}" type="pres">
      <dgm:prSet presAssocID="{7A4F07BE-3437-4FD6-8D6D-422400AB1D6D}" presName="bgRect" presStyleLbl="bgShp" presStyleIdx="0" presStyleCnt="3"/>
      <dgm:spPr/>
    </dgm:pt>
    <dgm:pt modelId="{6AE7F46A-F291-41CD-9F3F-14B14F0C7337}" type="pres">
      <dgm:prSet presAssocID="{7A4F07BE-3437-4FD6-8D6D-422400AB1D6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Brainstorm"/>
        </a:ext>
      </dgm:extLst>
    </dgm:pt>
    <dgm:pt modelId="{1537488D-BDDE-43CC-8A2B-2793F97E7D6A}" type="pres">
      <dgm:prSet presAssocID="{7A4F07BE-3437-4FD6-8D6D-422400AB1D6D}" presName="spaceRect" presStyleCnt="0"/>
      <dgm:spPr/>
    </dgm:pt>
    <dgm:pt modelId="{E58559C0-B28C-4C84-A267-3A3BEBE4B9E9}" type="pres">
      <dgm:prSet presAssocID="{7A4F07BE-3437-4FD6-8D6D-422400AB1D6D}" presName="parTx" presStyleLbl="revTx" presStyleIdx="0" presStyleCnt="3">
        <dgm:presLayoutVars>
          <dgm:chMax val="0"/>
          <dgm:chPref val="0"/>
        </dgm:presLayoutVars>
      </dgm:prSet>
      <dgm:spPr/>
    </dgm:pt>
    <dgm:pt modelId="{07F5C7B5-98DB-4448-9746-B4D3B426ED5A}" type="pres">
      <dgm:prSet presAssocID="{E9AF6BF6-0FE1-4088-BA97-6B6D4A8B41B9}" presName="sibTrans" presStyleCnt="0"/>
      <dgm:spPr/>
    </dgm:pt>
    <dgm:pt modelId="{01F5BBD6-AA4B-416A-8ACE-B1300EE38B6D}" type="pres">
      <dgm:prSet presAssocID="{919C7290-FCD3-47CC-990B-28CE44ABF50D}" presName="compNode" presStyleCnt="0"/>
      <dgm:spPr/>
    </dgm:pt>
    <dgm:pt modelId="{9E0142C3-762F-4C74-82FD-353BC886E803}" type="pres">
      <dgm:prSet presAssocID="{919C7290-FCD3-47CC-990B-28CE44ABF50D}" presName="bgRect" presStyleLbl="bgShp" presStyleIdx="1" presStyleCnt="3"/>
      <dgm:spPr/>
    </dgm:pt>
    <dgm:pt modelId="{89EE430C-B18A-4A75-AB89-79C816E78A30}" type="pres">
      <dgm:prSet presAssocID="{919C7290-FCD3-47CC-990B-28CE44ABF50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6F1A7E38-02CC-423A-8F23-61A80FED770E}" type="pres">
      <dgm:prSet presAssocID="{919C7290-FCD3-47CC-990B-28CE44ABF50D}" presName="spaceRect" presStyleCnt="0"/>
      <dgm:spPr/>
    </dgm:pt>
    <dgm:pt modelId="{BC9AE0EC-EEAE-421D-8C15-1DE8C457AF7B}" type="pres">
      <dgm:prSet presAssocID="{919C7290-FCD3-47CC-990B-28CE44ABF50D}" presName="parTx" presStyleLbl="revTx" presStyleIdx="1" presStyleCnt="3">
        <dgm:presLayoutVars>
          <dgm:chMax val="0"/>
          <dgm:chPref val="0"/>
        </dgm:presLayoutVars>
      </dgm:prSet>
      <dgm:spPr/>
    </dgm:pt>
    <dgm:pt modelId="{568DF56F-AA20-4AC9-9537-555E5290799D}" type="pres">
      <dgm:prSet presAssocID="{AAB787E9-EA1E-41F0-B5FE-3ECEC1169457}" presName="sibTrans" presStyleCnt="0"/>
      <dgm:spPr/>
    </dgm:pt>
    <dgm:pt modelId="{BEAE7B1F-2666-4BAA-9D46-AAEF24F94EED}" type="pres">
      <dgm:prSet presAssocID="{75F7F06A-43AA-4B6B-9C7D-480647C84879}" presName="compNode" presStyleCnt="0"/>
      <dgm:spPr/>
    </dgm:pt>
    <dgm:pt modelId="{126ACACC-DD43-4F49-A2EA-3A9AF754DD48}" type="pres">
      <dgm:prSet presAssocID="{75F7F06A-43AA-4B6B-9C7D-480647C84879}" presName="bgRect" presStyleLbl="bgShp" presStyleIdx="2" presStyleCnt="3"/>
      <dgm:spPr/>
    </dgm:pt>
    <dgm:pt modelId="{348DF9A3-2080-4015-90BC-C03CC3964782}" type="pres">
      <dgm:prSet presAssocID="{75F7F06A-43AA-4B6B-9C7D-480647C8487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FEFF8330-2849-4BFC-A0F2-DF008AC830FE}" type="pres">
      <dgm:prSet presAssocID="{75F7F06A-43AA-4B6B-9C7D-480647C84879}" presName="spaceRect" presStyleCnt="0"/>
      <dgm:spPr/>
    </dgm:pt>
    <dgm:pt modelId="{63392831-AEB2-4D91-B02D-E4294B8E29BC}" type="pres">
      <dgm:prSet presAssocID="{75F7F06A-43AA-4B6B-9C7D-480647C84879}" presName="parTx" presStyleLbl="revTx" presStyleIdx="2" presStyleCnt="3">
        <dgm:presLayoutVars>
          <dgm:chMax val="0"/>
          <dgm:chPref val="0"/>
        </dgm:presLayoutVars>
      </dgm:prSet>
      <dgm:spPr/>
    </dgm:pt>
  </dgm:ptLst>
  <dgm:cxnLst>
    <dgm:cxn modelId="{A7EA8801-79C5-45F6-BFD8-5E59B25565AA}" srcId="{BA515475-F7E2-4824-A899-69661DD16EA8}" destId="{919C7290-FCD3-47CC-990B-28CE44ABF50D}" srcOrd="1" destOrd="0" parTransId="{69D1B3D5-336F-4930-944F-7202BE0F9DE5}" sibTransId="{AAB787E9-EA1E-41F0-B5FE-3ECEC1169457}"/>
    <dgm:cxn modelId="{7E47AC23-F590-42AD-80DD-CE28597D0914}" type="presOf" srcId="{75F7F06A-43AA-4B6B-9C7D-480647C84879}" destId="{63392831-AEB2-4D91-B02D-E4294B8E29BC}" srcOrd="0" destOrd="0" presId="urn:microsoft.com/office/officeart/2018/2/layout/IconVerticalSolidList"/>
    <dgm:cxn modelId="{86747E2B-C9EA-4380-B625-2DEC91062D4E}" type="presOf" srcId="{919C7290-FCD3-47CC-990B-28CE44ABF50D}" destId="{BC9AE0EC-EEAE-421D-8C15-1DE8C457AF7B}" srcOrd="0" destOrd="0" presId="urn:microsoft.com/office/officeart/2018/2/layout/IconVerticalSolidList"/>
    <dgm:cxn modelId="{25D2D48B-85C6-440E-BCA1-F1BE3BC7B134}" type="presOf" srcId="{BA515475-F7E2-4824-A899-69661DD16EA8}" destId="{7DD12B7F-4671-4E72-9AC7-5F2C5E707888}" srcOrd="0" destOrd="0" presId="urn:microsoft.com/office/officeart/2018/2/layout/IconVerticalSolidList"/>
    <dgm:cxn modelId="{1BCB9BB8-4ABA-4FD4-9C50-AF3BD6E0053A}" srcId="{BA515475-F7E2-4824-A899-69661DD16EA8}" destId="{7A4F07BE-3437-4FD6-8D6D-422400AB1D6D}" srcOrd="0" destOrd="0" parTransId="{C76A7401-FB6D-4C05-AB96-A04456EEB5B0}" sibTransId="{E9AF6BF6-0FE1-4088-BA97-6B6D4A8B41B9}"/>
    <dgm:cxn modelId="{57D7A0CF-A74E-440F-8AB8-F2380504D2B9}" srcId="{BA515475-F7E2-4824-A899-69661DD16EA8}" destId="{75F7F06A-43AA-4B6B-9C7D-480647C84879}" srcOrd="2" destOrd="0" parTransId="{42119E7B-258C-42ED-9F86-CCFB27E34C40}" sibTransId="{764F2DE0-0832-4B20-8E1B-3DB20513400C}"/>
    <dgm:cxn modelId="{7F6194E1-E9E8-472B-B059-9CC4D57B0F60}" type="presOf" srcId="{7A4F07BE-3437-4FD6-8D6D-422400AB1D6D}" destId="{E58559C0-B28C-4C84-A267-3A3BEBE4B9E9}" srcOrd="0" destOrd="0" presId="urn:microsoft.com/office/officeart/2018/2/layout/IconVerticalSolidList"/>
    <dgm:cxn modelId="{BFAC65B6-18C0-495D-94C4-5EA9F4B65441}" type="presParOf" srcId="{7DD12B7F-4671-4E72-9AC7-5F2C5E707888}" destId="{F65CA91F-16C0-41C3-BB77-D61A72F419C2}" srcOrd="0" destOrd="0" presId="urn:microsoft.com/office/officeart/2018/2/layout/IconVerticalSolidList"/>
    <dgm:cxn modelId="{78C19CE9-DB8F-42DE-8307-6D96AFB46203}" type="presParOf" srcId="{F65CA91F-16C0-41C3-BB77-D61A72F419C2}" destId="{E381AF6D-68A3-4423-99FE-5538F0D4FAC4}" srcOrd="0" destOrd="0" presId="urn:microsoft.com/office/officeart/2018/2/layout/IconVerticalSolidList"/>
    <dgm:cxn modelId="{F46D5ED3-8E5B-4F97-8022-9B13FB57AC54}" type="presParOf" srcId="{F65CA91F-16C0-41C3-BB77-D61A72F419C2}" destId="{6AE7F46A-F291-41CD-9F3F-14B14F0C7337}" srcOrd="1" destOrd="0" presId="urn:microsoft.com/office/officeart/2018/2/layout/IconVerticalSolidList"/>
    <dgm:cxn modelId="{3ED0A363-F235-4484-B361-AC6D19B3FE66}" type="presParOf" srcId="{F65CA91F-16C0-41C3-BB77-D61A72F419C2}" destId="{1537488D-BDDE-43CC-8A2B-2793F97E7D6A}" srcOrd="2" destOrd="0" presId="urn:microsoft.com/office/officeart/2018/2/layout/IconVerticalSolidList"/>
    <dgm:cxn modelId="{E654BA13-E4A6-424A-8313-F450B0C8FEC6}" type="presParOf" srcId="{F65CA91F-16C0-41C3-BB77-D61A72F419C2}" destId="{E58559C0-B28C-4C84-A267-3A3BEBE4B9E9}" srcOrd="3" destOrd="0" presId="urn:microsoft.com/office/officeart/2018/2/layout/IconVerticalSolidList"/>
    <dgm:cxn modelId="{258324D0-195D-41CD-AA42-65833541685F}" type="presParOf" srcId="{7DD12B7F-4671-4E72-9AC7-5F2C5E707888}" destId="{07F5C7B5-98DB-4448-9746-B4D3B426ED5A}" srcOrd="1" destOrd="0" presId="urn:microsoft.com/office/officeart/2018/2/layout/IconVerticalSolidList"/>
    <dgm:cxn modelId="{320DE0BD-0F25-4E2B-84B9-204279785C55}" type="presParOf" srcId="{7DD12B7F-4671-4E72-9AC7-5F2C5E707888}" destId="{01F5BBD6-AA4B-416A-8ACE-B1300EE38B6D}" srcOrd="2" destOrd="0" presId="urn:microsoft.com/office/officeart/2018/2/layout/IconVerticalSolidList"/>
    <dgm:cxn modelId="{F73D8D93-13FF-4F5A-A9A6-8CD41E11AC9E}" type="presParOf" srcId="{01F5BBD6-AA4B-416A-8ACE-B1300EE38B6D}" destId="{9E0142C3-762F-4C74-82FD-353BC886E803}" srcOrd="0" destOrd="0" presId="urn:microsoft.com/office/officeart/2018/2/layout/IconVerticalSolidList"/>
    <dgm:cxn modelId="{434D8C4B-0492-4707-BDE4-8B3C6E118F4A}" type="presParOf" srcId="{01F5BBD6-AA4B-416A-8ACE-B1300EE38B6D}" destId="{89EE430C-B18A-4A75-AB89-79C816E78A30}" srcOrd="1" destOrd="0" presId="urn:microsoft.com/office/officeart/2018/2/layout/IconVerticalSolidList"/>
    <dgm:cxn modelId="{3800B625-E24B-4EF7-BD70-76ACBA2233B4}" type="presParOf" srcId="{01F5BBD6-AA4B-416A-8ACE-B1300EE38B6D}" destId="{6F1A7E38-02CC-423A-8F23-61A80FED770E}" srcOrd="2" destOrd="0" presId="urn:microsoft.com/office/officeart/2018/2/layout/IconVerticalSolidList"/>
    <dgm:cxn modelId="{30A68B73-6E7A-4048-902B-4E96F01BB60D}" type="presParOf" srcId="{01F5BBD6-AA4B-416A-8ACE-B1300EE38B6D}" destId="{BC9AE0EC-EEAE-421D-8C15-1DE8C457AF7B}" srcOrd="3" destOrd="0" presId="urn:microsoft.com/office/officeart/2018/2/layout/IconVerticalSolidList"/>
    <dgm:cxn modelId="{4694731E-0658-44E2-BAB5-735AB186BAE4}" type="presParOf" srcId="{7DD12B7F-4671-4E72-9AC7-5F2C5E707888}" destId="{568DF56F-AA20-4AC9-9537-555E5290799D}" srcOrd="3" destOrd="0" presId="urn:microsoft.com/office/officeart/2018/2/layout/IconVerticalSolidList"/>
    <dgm:cxn modelId="{FBC38843-BF6E-4EDA-A7E9-1FA326749705}" type="presParOf" srcId="{7DD12B7F-4671-4E72-9AC7-5F2C5E707888}" destId="{BEAE7B1F-2666-4BAA-9D46-AAEF24F94EED}" srcOrd="4" destOrd="0" presId="urn:microsoft.com/office/officeart/2018/2/layout/IconVerticalSolidList"/>
    <dgm:cxn modelId="{E5430F94-953F-4A57-9A14-04F730CCD7FB}" type="presParOf" srcId="{BEAE7B1F-2666-4BAA-9D46-AAEF24F94EED}" destId="{126ACACC-DD43-4F49-A2EA-3A9AF754DD48}" srcOrd="0" destOrd="0" presId="urn:microsoft.com/office/officeart/2018/2/layout/IconVerticalSolidList"/>
    <dgm:cxn modelId="{515D04C9-0B67-497B-B239-989A3BEF50D1}" type="presParOf" srcId="{BEAE7B1F-2666-4BAA-9D46-AAEF24F94EED}" destId="{348DF9A3-2080-4015-90BC-C03CC3964782}" srcOrd="1" destOrd="0" presId="urn:microsoft.com/office/officeart/2018/2/layout/IconVerticalSolidList"/>
    <dgm:cxn modelId="{C89E6050-DE13-4829-B6BC-08A7B2A1A43C}" type="presParOf" srcId="{BEAE7B1F-2666-4BAA-9D46-AAEF24F94EED}" destId="{FEFF8330-2849-4BFC-A0F2-DF008AC830FE}" srcOrd="2" destOrd="0" presId="urn:microsoft.com/office/officeart/2018/2/layout/IconVerticalSolidList"/>
    <dgm:cxn modelId="{E6369226-67EA-40C7-AC65-D73AF8CE459B}" type="presParOf" srcId="{BEAE7B1F-2666-4BAA-9D46-AAEF24F94EED}" destId="{63392831-AEB2-4D91-B02D-E4294B8E29B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A154AFA-1D17-8A48-A719-B4709AA59FA5}"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pt>
    <dgm:pt modelId="{DB760781-1790-4E49-A015-4A6A7C474965}">
      <dgm:prSet phldrT="[Text]"/>
      <dgm:spPr/>
      <dgm:t>
        <a:bodyPr/>
        <a:lstStyle/>
        <a:p>
          <a:pPr>
            <a:lnSpc>
              <a:spcPct val="100000"/>
            </a:lnSpc>
          </a:pPr>
          <a:r>
            <a:rPr lang="en-GB" dirty="0"/>
            <a:t>Brief</a:t>
          </a:r>
        </a:p>
      </dgm:t>
    </dgm:pt>
    <dgm:pt modelId="{C2DDC9D8-06A4-8145-855D-D4FD0613D2B4}" type="parTrans" cxnId="{8428BA62-8DA7-8241-A506-EA8BF9CB841E}">
      <dgm:prSet/>
      <dgm:spPr/>
      <dgm:t>
        <a:bodyPr/>
        <a:lstStyle/>
        <a:p>
          <a:endParaRPr lang="en-GB"/>
        </a:p>
      </dgm:t>
    </dgm:pt>
    <dgm:pt modelId="{5DEF593A-9C10-0845-A274-C0BDF846547D}" type="sibTrans" cxnId="{8428BA62-8DA7-8241-A506-EA8BF9CB841E}">
      <dgm:prSet/>
      <dgm:spPr/>
      <dgm:t>
        <a:bodyPr/>
        <a:lstStyle/>
        <a:p>
          <a:endParaRPr lang="en-GB"/>
        </a:p>
      </dgm:t>
    </dgm:pt>
    <dgm:pt modelId="{08A0A112-45DD-F341-A94F-6204BD2D12CB}">
      <dgm:prSet phldrT="[Text]"/>
      <dgm:spPr/>
      <dgm:t>
        <a:bodyPr/>
        <a:lstStyle/>
        <a:p>
          <a:pPr>
            <a:lnSpc>
              <a:spcPct val="100000"/>
            </a:lnSpc>
          </a:pPr>
          <a:r>
            <a:rPr lang="en-GB" dirty="0"/>
            <a:t>Research</a:t>
          </a:r>
        </a:p>
      </dgm:t>
    </dgm:pt>
    <dgm:pt modelId="{E63CD7C0-699D-3948-840C-094BADC66C59}" type="parTrans" cxnId="{038AD38F-1F99-DD4F-83DC-AC1BD798CA80}">
      <dgm:prSet/>
      <dgm:spPr/>
      <dgm:t>
        <a:bodyPr/>
        <a:lstStyle/>
        <a:p>
          <a:endParaRPr lang="en-GB"/>
        </a:p>
      </dgm:t>
    </dgm:pt>
    <dgm:pt modelId="{B47DFAE9-393C-9149-B56D-F377550D1DAC}" type="sibTrans" cxnId="{038AD38F-1F99-DD4F-83DC-AC1BD798CA80}">
      <dgm:prSet/>
      <dgm:spPr/>
      <dgm:t>
        <a:bodyPr/>
        <a:lstStyle/>
        <a:p>
          <a:endParaRPr lang="en-GB"/>
        </a:p>
      </dgm:t>
    </dgm:pt>
    <dgm:pt modelId="{91F78884-0722-8E4B-8489-FDAE6005648E}">
      <dgm:prSet phldrT="[Text]"/>
      <dgm:spPr/>
      <dgm:t>
        <a:bodyPr/>
        <a:lstStyle/>
        <a:p>
          <a:pPr>
            <a:lnSpc>
              <a:spcPct val="100000"/>
            </a:lnSpc>
          </a:pPr>
          <a:r>
            <a:rPr lang="en-GB" dirty="0"/>
            <a:t>Insights</a:t>
          </a:r>
        </a:p>
      </dgm:t>
    </dgm:pt>
    <dgm:pt modelId="{1F4578D4-4F4B-5341-AB92-BC10517BC6C5}" type="parTrans" cxnId="{AD277502-5BF6-2240-A8F2-3A89F4DDE355}">
      <dgm:prSet/>
      <dgm:spPr/>
      <dgm:t>
        <a:bodyPr/>
        <a:lstStyle/>
        <a:p>
          <a:endParaRPr lang="en-GB"/>
        </a:p>
      </dgm:t>
    </dgm:pt>
    <dgm:pt modelId="{AAB3DC8C-DCFC-3947-9B5D-863F36D66BEF}" type="sibTrans" cxnId="{AD277502-5BF6-2240-A8F2-3A89F4DDE355}">
      <dgm:prSet/>
      <dgm:spPr/>
      <dgm:t>
        <a:bodyPr/>
        <a:lstStyle/>
        <a:p>
          <a:endParaRPr lang="en-GB"/>
        </a:p>
      </dgm:t>
    </dgm:pt>
    <dgm:pt modelId="{CFABE349-F165-4CDD-A0F6-7B9D9B0EA30A}" type="pres">
      <dgm:prSet presAssocID="{CA154AFA-1D17-8A48-A719-B4709AA59FA5}" presName="root" presStyleCnt="0">
        <dgm:presLayoutVars>
          <dgm:dir/>
          <dgm:resizeHandles val="exact"/>
        </dgm:presLayoutVars>
      </dgm:prSet>
      <dgm:spPr/>
    </dgm:pt>
    <dgm:pt modelId="{8E68BA15-FAF3-4171-B5FB-2831E2DBF46F}" type="pres">
      <dgm:prSet presAssocID="{DB760781-1790-4E49-A015-4A6A7C474965}" presName="compNode" presStyleCnt="0"/>
      <dgm:spPr/>
    </dgm:pt>
    <dgm:pt modelId="{E244D16D-2F9A-427B-90CD-57B203FDD721}" type="pres">
      <dgm:prSet presAssocID="{DB760781-1790-4E49-A015-4A6A7C47496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Nappy"/>
        </a:ext>
      </dgm:extLst>
    </dgm:pt>
    <dgm:pt modelId="{369D2EE0-B65A-41CF-804D-50E236533F69}" type="pres">
      <dgm:prSet presAssocID="{DB760781-1790-4E49-A015-4A6A7C474965}" presName="spaceRect" presStyleCnt="0"/>
      <dgm:spPr/>
    </dgm:pt>
    <dgm:pt modelId="{8FB26F2F-FB3D-4A88-8A27-A53AA72CF0A8}" type="pres">
      <dgm:prSet presAssocID="{DB760781-1790-4E49-A015-4A6A7C474965}" presName="textRect" presStyleLbl="revTx" presStyleIdx="0" presStyleCnt="3">
        <dgm:presLayoutVars>
          <dgm:chMax val="1"/>
          <dgm:chPref val="1"/>
        </dgm:presLayoutVars>
      </dgm:prSet>
      <dgm:spPr/>
    </dgm:pt>
    <dgm:pt modelId="{03012BA2-44D5-40AC-89A3-A5CFEAD23D3E}" type="pres">
      <dgm:prSet presAssocID="{5DEF593A-9C10-0845-A274-C0BDF846547D}" presName="sibTrans" presStyleCnt="0"/>
      <dgm:spPr/>
    </dgm:pt>
    <dgm:pt modelId="{2CAC801F-6B8D-467F-9994-B0E71C1B3145}" type="pres">
      <dgm:prSet presAssocID="{08A0A112-45DD-F341-A94F-6204BD2D12CB}" presName="compNode" presStyleCnt="0"/>
      <dgm:spPr/>
    </dgm:pt>
    <dgm:pt modelId="{FADC73BF-DBE4-4E20-9F93-CC5ACEFC923C}" type="pres">
      <dgm:prSet presAssocID="{08A0A112-45DD-F341-A94F-6204BD2D12C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esearch"/>
        </a:ext>
      </dgm:extLst>
    </dgm:pt>
    <dgm:pt modelId="{F7897BB3-1CCC-4E9C-AA99-9E78197993BB}" type="pres">
      <dgm:prSet presAssocID="{08A0A112-45DD-F341-A94F-6204BD2D12CB}" presName="spaceRect" presStyleCnt="0"/>
      <dgm:spPr/>
    </dgm:pt>
    <dgm:pt modelId="{1926FF7C-ACCD-46BE-8849-B1FFCD2EA6F9}" type="pres">
      <dgm:prSet presAssocID="{08A0A112-45DD-F341-A94F-6204BD2D12CB}" presName="textRect" presStyleLbl="revTx" presStyleIdx="1" presStyleCnt="3">
        <dgm:presLayoutVars>
          <dgm:chMax val="1"/>
          <dgm:chPref val="1"/>
        </dgm:presLayoutVars>
      </dgm:prSet>
      <dgm:spPr/>
    </dgm:pt>
    <dgm:pt modelId="{A4240EBF-8764-400A-9907-4F9D167490C9}" type="pres">
      <dgm:prSet presAssocID="{B47DFAE9-393C-9149-B56D-F377550D1DAC}" presName="sibTrans" presStyleCnt="0"/>
      <dgm:spPr/>
    </dgm:pt>
    <dgm:pt modelId="{C14BCF32-966E-4D33-8599-7BAB970BFF50}" type="pres">
      <dgm:prSet presAssocID="{91F78884-0722-8E4B-8489-FDAE6005648E}" presName="compNode" presStyleCnt="0"/>
      <dgm:spPr/>
    </dgm:pt>
    <dgm:pt modelId="{6B17C86D-9E12-4BED-87C8-5A25B0B9D9AA}" type="pres">
      <dgm:prSet presAssocID="{91F78884-0722-8E4B-8489-FDAE6005648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ightbulb"/>
        </a:ext>
      </dgm:extLst>
    </dgm:pt>
    <dgm:pt modelId="{8A971D6C-0B63-4DF3-926B-F54B947710FE}" type="pres">
      <dgm:prSet presAssocID="{91F78884-0722-8E4B-8489-FDAE6005648E}" presName="spaceRect" presStyleCnt="0"/>
      <dgm:spPr/>
    </dgm:pt>
    <dgm:pt modelId="{DF2074BB-F23E-456C-95B4-5A839E08F2E3}" type="pres">
      <dgm:prSet presAssocID="{91F78884-0722-8E4B-8489-FDAE6005648E}" presName="textRect" presStyleLbl="revTx" presStyleIdx="2" presStyleCnt="3">
        <dgm:presLayoutVars>
          <dgm:chMax val="1"/>
          <dgm:chPref val="1"/>
        </dgm:presLayoutVars>
      </dgm:prSet>
      <dgm:spPr/>
    </dgm:pt>
  </dgm:ptLst>
  <dgm:cxnLst>
    <dgm:cxn modelId="{AD277502-5BF6-2240-A8F2-3A89F4DDE355}" srcId="{CA154AFA-1D17-8A48-A719-B4709AA59FA5}" destId="{91F78884-0722-8E4B-8489-FDAE6005648E}" srcOrd="2" destOrd="0" parTransId="{1F4578D4-4F4B-5341-AB92-BC10517BC6C5}" sibTransId="{AAB3DC8C-DCFC-3947-9B5D-863F36D66BEF}"/>
    <dgm:cxn modelId="{27E49C62-B2B8-C949-912A-CF92D5A1207F}" type="presOf" srcId="{08A0A112-45DD-F341-A94F-6204BD2D12CB}" destId="{1926FF7C-ACCD-46BE-8849-B1FFCD2EA6F9}" srcOrd="0" destOrd="0" presId="urn:microsoft.com/office/officeart/2018/2/layout/IconLabelList"/>
    <dgm:cxn modelId="{8428BA62-8DA7-8241-A506-EA8BF9CB841E}" srcId="{CA154AFA-1D17-8A48-A719-B4709AA59FA5}" destId="{DB760781-1790-4E49-A015-4A6A7C474965}" srcOrd="0" destOrd="0" parTransId="{C2DDC9D8-06A4-8145-855D-D4FD0613D2B4}" sibTransId="{5DEF593A-9C10-0845-A274-C0BDF846547D}"/>
    <dgm:cxn modelId="{038AD38F-1F99-DD4F-83DC-AC1BD798CA80}" srcId="{CA154AFA-1D17-8A48-A719-B4709AA59FA5}" destId="{08A0A112-45DD-F341-A94F-6204BD2D12CB}" srcOrd="1" destOrd="0" parTransId="{E63CD7C0-699D-3948-840C-094BADC66C59}" sibTransId="{B47DFAE9-393C-9149-B56D-F377550D1DAC}"/>
    <dgm:cxn modelId="{4D165EA0-41F5-4D45-865C-A9393282328B}" type="presOf" srcId="{CA154AFA-1D17-8A48-A719-B4709AA59FA5}" destId="{CFABE349-F165-4CDD-A0F6-7B9D9B0EA30A}" srcOrd="0" destOrd="0" presId="urn:microsoft.com/office/officeart/2018/2/layout/IconLabelList"/>
    <dgm:cxn modelId="{347D86A3-78CB-524E-A9AE-3CCA1D7782AE}" type="presOf" srcId="{DB760781-1790-4E49-A015-4A6A7C474965}" destId="{8FB26F2F-FB3D-4A88-8A27-A53AA72CF0A8}" srcOrd="0" destOrd="0" presId="urn:microsoft.com/office/officeart/2018/2/layout/IconLabelList"/>
    <dgm:cxn modelId="{334E49A8-F1FF-344E-9F7E-9749D40966A9}" type="presOf" srcId="{91F78884-0722-8E4B-8489-FDAE6005648E}" destId="{DF2074BB-F23E-456C-95B4-5A839E08F2E3}" srcOrd="0" destOrd="0" presId="urn:microsoft.com/office/officeart/2018/2/layout/IconLabelList"/>
    <dgm:cxn modelId="{E3A49D88-0046-C949-BC9C-8A6DE0C96CB7}" type="presParOf" srcId="{CFABE349-F165-4CDD-A0F6-7B9D9B0EA30A}" destId="{8E68BA15-FAF3-4171-B5FB-2831E2DBF46F}" srcOrd="0" destOrd="0" presId="urn:microsoft.com/office/officeart/2018/2/layout/IconLabelList"/>
    <dgm:cxn modelId="{379552B9-80DA-1E42-AC2E-F074C6CD0F9E}" type="presParOf" srcId="{8E68BA15-FAF3-4171-B5FB-2831E2DBF46F}" destId="{E244D16D-2F9A-427B-90CD-57B203FDD721}" srcOrd="0" destOrd="0" presId="urn:microsoft.com/office/officeart/2018/2/layout/IconLabelList"/>
    <dgm:cxn modelId="{DE6BCAA5-2B2A-5348-99F8-66AF89B50732}" type="presParOf" srcId="{8E68BA15-FAF3-4171-B5FB-2831E2DBF46F}" destId="{369D2EE0-B65A-41CF-804D-50E236533F69}" srcOrd="1" destOrd="0" presId="urn:microsoft.com/office/officeart/2018/2/layout/IconLabelList"/>
    <dgm:cxn modelId="{38E926DA-A499-FE4E-A543-30FB2235FE9E}" type="presParOf" srcId="{8E68BA15-FAF3-4171-B5FB-2831E2DBF46F}" destId="{8FB26F2F-FB3D-4A88-8A27-A53AA72CF0A8}" srcOrd="2" destOrd="0" presId="urn:microsoft.com/office/officeart/2018/2/layout/IconLabelList"/>
    <dgm:cxn modelId="{A9AE85E8-4E5C-F842-9F50-1CD686253D9C}" type="presParOf" srcId="{CFABE349-F165-4CDD-A0F6-7B9D9B0EA30A}" destId="{03012BA2-44D5-40AC-89A3-A5CFEAD23D3E}" srcOrd="1" destOrd="0" presId="urn:microsoft.com/office/officeart/2018/2/layout/IconLabelList"/>
    <dgm:cxn modelId="{D9E7D4BC-FA23-2B44-9533-BD09A4709378}" type="presParOf" srcId="{CFABE349-F165-4CDD-A0F6-7B9D9B0EA30A}" destId="{2CAC801F-6B8D-467F-9994-B0E71C1B3145}" srcOrd="2" destOrd="0" presId="urn:microsoft.com/office/officeart/2018/2/layout/IconLabelList"/>
    <dgm:cxn modelId="{94A601C0-DFC6-2244-8646-D523E2AFF2F1}" type="presParOf" srcId="{2CAC801F-6B8D-467F-9994-B0E71C1B3145}" destId="{FADC73BF-DBE4-4E20-9F93-CC5ACEFC923C}" srcOrd="0" destOrd="0" presId="urn:microsoft.com/office/officeart/2018/2/layout/IconLabelList"/>
    <dgm:cxn modelId="{9F387219-616B-A347-962E-CB79CDD5BCC3}" type="presParOf" srcId="{2CAC801F-6B8D-467F-9994-B0E71C1B3145}" destId="{F7897BB3-1CCC-4E9C-AA99-9E78197993BB}" srcOrd="1" destOrd="0" presId="urn:microsoft.com/office/officeart/2018/2/layout/IconLabelList"/>
    <dgm:cxn modelId="{AFB11E2D-E615-2949-9661-D3D70C41D06A}" type="presParOf" srcId="{2CAC801F-6B8D-467F-9994-B0E71C1B3145}" destId="{1926FF7C-ACCD-46BE-8849-B1FFCD2EA6F9}" srcOrd="2" destOrd="0" presId="urn:microsoft.com/office/officeart/2018/2/layout/IconLabelList"/>
    <dgm:cxn modelId="{AA42D58E-FC36-194C-B21B-76893AF92F11}" type="presParOf" srcId="{CFABE349-F165-4CDD-A0F6-7B9D9B0EA30A}" destId="{A4240EBF-8764-400A-9907-4F9D167490C9}" srcOrd="3" destOrd="0" presId="urn:microsoft.com/office/officeart/2018/2/layout/IconLabelList"/>
    <dgm:cxn modelId="{0D24B24C-71F7-D144-99A3-8297659B4A9C}" type="presParOf" srcId="{CFABE349-F165-4CDD-A0F6-7B9D9B0EA30A}" destId="{C14BCF32-966E-4D33-8599-7BAB970BFF50}" srcOrd="4" destOrd="0" presId="urn:microsoft.com/office/officeart/2018/2/layout/IconLabelList"/>
    <dgm:cxn modelId="{1AB18E52-6E22-3949-BDDC-4A5858C5E4B6}" type="presParOf" srcId="{C14BCF32-966E-4D33-8599-7BAB970BFF50}" destId="{6B17C86D-9E12-4BED-87C8-5A25B0B9D9AA}" srcOrd="0" destOrd="0" presId="urn:microsoft.com/office/officeart/2018/2/layout/IconLabelList"/>
    <dgm:cxn modelId="{7BBBDC09-7AE7-554E-B612-3B7DBA952D97}" type="presParOf" srcId="{C14BCF32-966E-4D33-8599-7BAB970BFF50}" destId="{8A971D6C-0B63-4DF3-926B-F54B947710FE}" srcOrd="1" destOrd="0" presId="urn:microsoft.com/office/officeart/2018/2/layout/IconLabelList"/>
    <dgm:cxn modelId="{6BD0A64D-84E6-4647-9EAB-1AB5F7C5DE8E}" type="presParOf" srcId="{C14BCF32-966E-4D33-8599-7BAB970BFF50}" destId="{DF2074BB-F23E-456C-95B4-5A839E08F2E3}" srcOrd="2" destOrd="0" presId="urn:microsoft.com/office/officeart/2018/2/layout/IconLabel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AB1BE-1C3C-5244-925E-4224A631E934}">
      <dsp:nvSpPr>
        <dsp:cNvPr id="0" name=""/>
        <dsp:cNvSpPr/>
      </dsp:nvSpPr>
      <dsp:spPr>
        <a:xfrm>
          <a:off x="0" y="29954"/>
          <a:ext cx="8946541" cy="141716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0" i="0" kern="1200"/>
            <a:t>When dealing with social innovation, service and strategic design seem to be crucial: </a:t>
          </a:r>
          <a:endParaRPr lang="en-US" sz="2000" kern="1200"/>
        </a:p>
      </dsp:txBody>
      <dsp:txXfrm>
        <a:off x="69180" y="99134"/>
        <a:ext cx="8808181" cy="1278802"/>
      </dsp:txXfrm>
    </dsp:sp>
    <dsp:sp modelId="{A10C40DD-FC38-3446-8A78-AFDCCF144F05}">
      <dsp:nvSpPr>
        <dsp:cNvPr id="0" name=""/>
        <dsp:cNvSpPr/>
      </dsp:nvSpPr>
      <dsp:spPr>
        <a:xfrm>
          <a:off x="0" y="1504717"/>
          <a:ext cx="8946541" cy="141716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0" i="0" kern="1200"/>
            <a:t>The service design component focuses on the quality of interactions, while the strategic design component supports the creation of innovative and unprecedented partnerships that are especially important for innovative social enterprises.</a:t>
          </a:r>
          <a:endParaRPr lang="en-US" sz="2000" kern="1200"/>
        </a:p>
      </dsp:txBody>
      <dsp:txXfrm>
        <a:off x="69180" y="1573897"/>
        <a:ext cx="8808181" cy="12788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9072B-ECCB-EF4C-B3A8-A242C4F3DDD9}">
      <dsp:nvSpPr>
        <dsp:cNvPr id="0" name=""/>
        <dsp:cNvSpPr/>
      </dsp:nvSpPr>
      <dsp:spPr>
        <a:xfrm>
          <a:off x="0" y="204301"/>
          <a:ext cx="4891271" cy="1956508"/>
        </a:xfrm>
        <a:prstGeom prst="leftRightRibbon">
          <a:avLst/>
        </a:prstGeom>
        <a:solidFill>
          <a:schemeClr val="accent1">
            <a:hueOff val="0"/>
            <a:satOff val="0"/>
            <a:lumOff val="0"/>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529F3F3-EA66-904B-BFBE-B0344CC4174A}">
      <dsp:nvSpPr>
        <dsp:cNvPr id="0" name=""/>
        <dsp:cNvSpPr/>
      </dsp:nvSpPr>
      <dsp:spPr>
        <a:xfrm>
          <a:off x="586952" y="546690"/>
          <a:ext cx="1614119" cy="958689"/>
        </a:xfrm>
        <a:prstGeom prst="rect">
          <a:avLst/>
        </a:prstGeom>
        <a:no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dsp:spPr>
      <dsp:style>
        <a:lnRef idx="0">
          <a:scrgbClr r="0" g="0" b="0"/>
        </a:lnRef>
        <a:fillRef idx="1">
          <a:scrgbClr r="0" g="0" b="0"/>
        </a:fillRef>
        <a:effectRef idx="2">
          <a:scrgbClr r="0" g="0" b="0"/>
        </a:effectRef>
        <a:fontRef idx="minor">
          <a:schemeClr val="lt1"/>
        </a:fontRef>
      </dsp:style>
      <dsp:txBody>
        <a:bodyPr spcFirstLastPara="0" vert="horz" wrap="square" lIns="0" tIns="96012" rIns="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Service Design</a:t>
          </a:r>
        </a:p>
      </dsp:txBody>
      <dsp:txXfrm>
        <a:off x="586952" y="546690"/>
        <a:ext cx="1614119" cy="958689"/>
      </dsp:txXfrm>
    </dsp:sp>
    <dsp:sp modelId="{72865357-89D6-2643-9D40-EF52B01306B8}">
      <dsp:nvSpPr>
        <dsp:cNvPr id="0" name=""/>
        <dsp:cNvSpPr/>
      </dsp:nvSpPr>
      <dsp:spPr>
        <a:xfrm>
          <a:off x="2445635" y="859731"/>
          <a:ext cx="1907595" cy="958689"/>
        </a:xfrm>
        <a:prstGeom prst="rect">
          <a:avLst/>
        </a:prstGeom>
        <a:no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dsp:spPr>
      <dsp:style>
        <a:lnRef idx="0">
          <a:scrgbClr r="0" g="0" b="0"/>
        </a:lnRef>
        <a:fillRef idx="1">
          <a:scrgbClr r="0" g="0" b="0"/>
        </a:fillRef>
        <a:effectRef idx="2">
          <a:scrgbClr r="0" g="0" b="0"/>
        </a:effectRef>
        <a:fontRef idx="minor">
          <a:schemeClr val="lt1"/>
        </a:fontRef>
      </dsp:style>
      <dsp:txBody>
        <a:bodyPr spcFirstLastPara="0" vert="horz" wrap="square" lIns="0" tIns="96012" rIns="0" bIns="102870" numCol="1" spcCol="1270" anchor="ctr" anchorCtr="0">
          <a:noAutofit/>
        </a:bodyPr>
        <a:lstStyle/>
        <a:p>
          <a:pPr marL="0" lvl="0" indent="0" algn="ctr" defTabSz="1200150">
            <a:lnSpc>
              <a:spcPct val="90000"/>
            </a:lnSpc>
            <a:spcBef>
              <a:spcPct val="0"/>
            </a:spcBef>
            <a:spcAft>
              <a:spcPct val="35000"/>
            </a:spcAft>
            <a:buNone/>
          </a:pPr>
          <a:r>
            <a:rPr lang="en-GB" sz="2700" kern="1200" dirty="0"/>
            <a:t>Strategic Design</a:t>
          </a:r>
        </a:p>
      </dsp:txBody>
      <dsp:txXfrm>
        <a:off x="2445635" y="859731"/>
        <a:ext cx="1907595" cy="95868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2945E8-3DDE-46C3-BBE8-394EE7409E53}">
      <dsp:nvSpPr>
        <dsp:cNvPr id="0" name=""/>
        <dsp:cNvSpPr/>
      </dsp:nvSpPr>
      <dsp:spPr>
        <a:xfrm>
          <a:off x="1192176" y="32868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64E994B-545E-478C-88C8-520D6594BCAB}">
      <dsp:nvSpPr>
        <dsp:cNvPr id="0" name=""/>
        <dsp:cNvSpPr/>
      </dsp:nvSpPr>
      <dsp:spPr>
        <a:xfrm>
          <a:off x="4176" y="2782749"/>
          <a:ext cx="4320000" cy="94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In the mid-2000s, the canvas for design professionals broadened even further, with several well-known designers including Mau and Brown advocating that “design thinking” could be used to talk about “massive change”, or breakthrough thinking in complex problem domains, such as the social mandate of sustainability</a:t>
          </a:r>
          <a:endParaRPr lang="en-US" sz="1100" kern="1200"/>
        </a:p>
      </dsp:txBody>
      <dsp:txXfrm>
        <a:off x="4176" y="2782749"/>
        <a:ext cx="4320000" cy="945000"/>
      </dsp:txXfrm>
    </dsp:sp>
    <dsp:sp modelId="{C25AAC9A-72DF-4780-8BB0-216D6790EA9D}">
      <dsp:nvSpPr>
        <dsp:cNvPr id="0" name=""/>
        <dsp:cNvSpPr/>
      </dsp:nvSpPr>
      <dsp:spPr>
        <a:xfrm>
          <a:off x="6268176" y="32868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6649ABB-7EA9-4664-ADEC-F54350888D1D}">
      <dsp:nvSpPr>
        <dsp:cNvPr id="0" name=""/>
        <dsp:cNvSpPr/>
      </dsp:nvSpPr>
      <dsp:spPr>
        <a:xfrm>
          <a:off x="5080176" y="2782749"/>
          <a:ext cx="4320000" cy="94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b="0" i="0" kern="1200"/>
            <a:t>Designers would be challenged to go beyond consumer culture and economic markets and become engaged in socially innovative design.</a:t>
          </a:r>
          <a:endParaRPr lang="en-US" sz="1100" kern="1200"/>
        </a:p>
      </dsp:txBody>
      <dsp:txXfrm>
        <a:off x="5080176" y="2782749"/>
        <a:ext cx="4320000" cy="945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4A6A31-8D65-47B0-8E6D-6EA2C62762A5}">
      <dsp:nvSpPr>
        <dsp:cNvPr id="0" name=""/>
        <dsp:cNvSpPr/>
      </dsp:nvSpPr>
      <dsp:spPr>
        <a:xfrm>
          <a:off x="1192176" y="275841"/>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3C04FAD-0103-4056-8733-68038D9961A8}">
      <dsp:nvSpPr>
        <dsp:cNvPr id="0" name=""/>
        <dsp:cNvSpPr/>
      </dsp:nvSpPr>
      <dsp:spPr>
        <a:xfrm>
          <a:off x="4176" y="2745592"/>
          <a:ext cx="4320000" cy="103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0" i="0" kern="1200"/>
            <a:t>Design for social innovation requires mindfulness – deep listening, observational and critical evaluation skills, physical and mental agility, humility, resilience, and a collective rather than individual approach. It is an open-ended co-design process that relies on dynamic, interconnected communities of people.</a:t>
          </a:r>
          <a:endParaRPr lang="en-US" sz="1100" kern="1200"/>
        </a:p>
      </dsp:txBody>
      <dsp:txXfrm>
        <a:off x="4176" y="2745592"/>
        <a:ext cx="4320000" cy="1035000"/>
      </dsp:txXfrm>
    </dsp:sp>
    <dsp:sp modelId="{C42D707C-42D5-4401-AB00-B30D803D8539}">
      <dsp:nvSpPr>
        <dsp:cNvPr id="0" name=""/>
        <dsp:cNvSpPr/>
      </dsp:nvSpPr>
      <dsp:spPr>
        <a:xfrm>
          <a:off x="6268176" y="275841"/>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2D283A1-87A7-46BD-B0F4-CA34A41AF3F0}">
      <dsp:nvSpPr>
        <dsp:cNvPr id="0" name=""/>
        <dsp:cNvSpPr/>
      </dsp:nvSpPr>
      <dsp:spPr>
        <a:xfrm>
          <a:off x="5080176" y="2745592"/>
          <a:ext cx="4320000" cy="103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0" i="0" kern="1200"/>
            <a:t>DSI advocates design as a “collaborative effort where the design process is spread among diverse participating stakeholders and competences” </a:t>
          </a:r>
          <a:endParaRPr lang="en-US" sz="1100" kern="1200"/>
        </a:p>
      </dsp:txBody>
      <dsp:txXfrm>
        <a:off x="5080176" y="2745592"/>
        <a:ext cx="4320000" cy="1035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81AF6D-68A3-4423-99FE-5538F0D4FAC4}">
      <dsp:nvSpPr>
        <dsp:cNvPr id="0" name=""/>
        <dsp:cNvSpPr/>
      </dsp:nvSpPr>
      <dsp:spPr>
        <a:xfrm>
          <a:off x="0" y="495"/>
          <a:ext cx="9404352" cy="115869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E7F46A-F291-41CD-9F3F-14B14F0C7337}">
      <dsp:nvSpPr>
        <dsp:cNvPr id="0" name=""/>
        <dsp:cNvSpPr/>
      </dsp:nvSpPr>
      <dsp:spPr>
        <a:xfrm>
          <a:off x="350506" y="261202"/>
          <a:ext cx="637284" cy="63728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58559C0-B28C-4C84-A267-3A3BEBE4B9E9}">
      <dsp:nvSpPr>
        <dsp:cNvPr id="0" name=""/>
        <dsp:cNvSpPr/>
      </dsp:nvSpPr>
      <dsp:spPr>
        <a:xfrm>
          <a:off x="1338296" y="495"/>
          <a:ext cx="8066055" cy="1158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29" tIns="122629" rIns="122629" bIns="122629" numCol="1" spcCol="1270" anchor="ctr" anchorCtr="0">
          <a:noAutofit/>
        </a:bodyPr>
        <a:lstStyle/>
        <a:p>
          <a:pPr marL="0" lvl="0" indent="0" algn="l" defTabSz="1111250">
            <a:lnSpc>
              <a:spcPct val="100000"/>
            </a:lnSpc>
            <a:spcBef>
              <a:spcPct val="0"/>
            </a:spcBef>
            <a:spcAft>
              <a:spcPct val="35000"/>
            </a:spcAft>
            <a:buNone/>
          </a:pPr>
          <a:r>
            <a:rPr lang="en-GB" sz="2500" b="1" i="0" kern="1200"/>
            <a:t>Inspiration: </a:t>
          </a:r>
          <a:r>
            <a:rPr lang="en-GB" sz="2500" b="0" i="0" kern="1200"/>
            <a:t>the problem or opportunity that motivates the search for solutions.</a:t>
          </a:r>
          <a:endParaRPr lang="en-US" sz="2500" kern="1200"/>
        </a:p>
      </dsp:txBody>
      <dsp:txXfrm>
        <a:off x="1338296" y="495"/>
        <a:ext cx="8066055" cy="1158698"/>
      </dsp:txXfrm>
    </dsp:sp>
    <dsp:sp modelId="{9E0142C3-762F-4C74-82FD-353BC886E803}">
      <dsp:nvSpPr>
        <dsp:cNvPr id="0" name=""/>
        <dsp:cNvSpPr/>
      </dsp:nvSpPr>
      <dsp:spPr>
        <a:xfrm>
          <a:off x="0" y="1448867"/>
          <a:ext cx="9404352" cy="115869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EE430C-B18A-4A75-AB89-79C816E78A30}">
      <dsp:nvSpPr>
        <dsp:cNvPr id="0" name=""/>
        <dsp:cNvSpPr/>
      </dsp:nvSpPr>
      <dsp:spPr>
        <a:xfrm>
          <a:off x="350506" y="1709574"/>
          <a:ext cx="637284" cy="63728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C9AE0EC-EEAE-421D-8C15-1DE8C457AF7B}">
      <dsp:nvSpPr>
        <dsp:cNvPr id="0" name=""/>
        <dsp:cNvSpPr/>
      </dsp:nvSpPr>
      <dsp:spPr>
        <a:xfrm>
          <a:off x="1338296" y="1448867"/>
          <a:ext cx="8066055" cy="1158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29" tIns="122629" rIns="122629" bIns="122629" numCol="1" spcCol="1270" anchor="ctr" anchorCtr="0">
          <a:noAutofit/>
        </a:bodyPr>
        <a:lstStyle/>
        <a:p>
          <a:pPr marL="0" lvl="0" indent="0" algn="l" defTabSz="1111250">
            <a:lnSpc>
              <a:spcPct val="100000"/>
            </a:lnSpc>
            <a:spcBef>
              <a:spcPct val="0"/>
            </a:spcBef>
            <a:spcAft>
              <a:spcPct val="35000"/>
            </a:spcAft>
            <a:buNone/>
          </a:pPr>
          <a:r>
            <a:rPr lang="en-GB" sz="2500" b="1" i="0" kern="1200"/>
            <a:t>Ideation</a:t>
          </a:r>
          <a:r>
            <a:rPr lang="en-GB" sz="2500" b="1" i="1" kern="1200"/>
            <a:t>:</a:t>
          </a:r>
          <a:r>
            <a:rPr lang="en-GB" sz="2500" b="1" i="0" kern="1200"/>
            <a:t> </a:t>
          </a:r>
          <a:r>
            <a:rPr lang="en-GB" sz="2500" b="0" i="0" kern="1200"/>
            <a:t>the process of generating, developing, and testing ideas; and</a:t>
          </a:r>
          <a:endParaRPr lang="en-US" sz="2500" kern="1200"/>
        </a:p>
      </dsp:txBody>
      <dsp:txXfrm>
        <a:off x="1338296" y="1448867"/>
        <a:ext cx="8066055" cy="1158698"/>
      </dsp:txXfrm>
    </dsp:sp>
    <dsp:sp modelId="{126ACACC-DD43-4F49-A2EA-3A9AF754DD48}">
      <dsp:nvSpPr>
        <dsp:cNvPr id="0" name=""/>
        <dsp:cNvSpPr/>
      </dsp:nvSpPr>
      <dsp:spPr>
        <a:xfrm>
          <a:off x="0" y="2897240"/>
          <a:ext cx="9404352" cy="115869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8DF9A3-2080-4015-90BC-C03CC3964782}">
      <dsp:nvSpPr>
        <dsp:cNvPr id="0" name=""/>
        <dsp:cNvSpPr/>
      </dsp:nvSpPr>
      <dsp:spPr>
        <a:xfrm>
          <a:off x="350506" y="3157947"/>
          <a:ext cx="637284" cy="63728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3392831-AEB2-4D91-B02D-E4294B8E29BC}">
      <dsp:nvSpPr>
        <dsp:cNvPr id="0" name=""/>
        <dsp:cNvSpPr/>
      </dsp:nvSpPr>
      <dsp:spPr>
        <a:xfrm>
          <a:off x="1338296" y="2897240"/>
          <a:ext cx="8066055" cy="1158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629" tIns="122629" rIns="122629" bIns="122629" numCol="1" spcCol="1270" anchor="ctr" anchorCtr="0">
          <a:noAutofit/>
        </a:bodyPr>
        <a:lstStyle/>
        <a:p>
          <a:pPr marL="0" lvl="0" indent="0" algn="l" defTabSz="1111250">
            <a:lnSpc>
              <a:spcPct val="100000"/>
            </a:lnSpc>
            <a:spcBef>
              <a:spcPct val="0"/>
            </a:spcBef>
            <a:spcAft>
              <a:spcPct val="35000"/>
            </a:spcAft>
            <a:buNone/>
          </a:pPr>
          <a:r>
            <a:rPr lang="en-GB" sz="2500" b="1" i="0" kern="1200"/>
            <a:t>Implementation: </a:t>
          </a:r>
          <a:r>
            <a:rPr lang="en-GB" sz="2500" b="0" i="0" kern="1200"/>
            <a:t>the path that leads from the project stage into people’s lives.</a:t>
          </a:r>
          <a:endParaRPr lang="en-US" sz="2500" kern="1200"/>
        </a:p>
      </dsp:txBody>
      <dsp:txXfrm>
        <a:off x="1338296" y="2897240"/>
        <a:ext cx="8066055" cy="115869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44D16D-2F9A-427B-90CD-57B203FDD721}">
      <dsp:nvSpPr>
        <dsp:cNvPr id="0" name=""/>
        <dsp:cNvSpPr/>
      </dsp:nvSpPr>
      <dsp:spPr>
        <a:xfrm>
          <a:off x="938072" y="425888"/>
          <a:ext cx="1449518" cy="14495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FB26F2F-FB3D-4A88-8A27-A53AA72CF0A8}">
      <dsp:nvSpPr>
        <dsp:cNvPr id="0" name=""/>
        <dsp:cNvSpPr/>
      </dsp:nvSpPr>
      <dsp:spPr>
        <a:xfrm>
          <a:off x="52256" y="2258388"/>
          <a:ext cx="32211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GB" sz="3600" kern="1200" dirty="0"/>
            <a:t>Brief</a:t>
          </a:r>
        </a:p>
      </dsp:txBody>
      <dsp:txXfrm>
        <a:off x="52256" y="2258388"/>
        <a:ext cx="3221151" cy="720000"/>
      </dsp:txXfrm>
    </dsp:sp>
    <dsp:sp modelId="{FADC73BF-DBE4-4E20-9F93-CC5ACEFC923C}">
      <dsp:nvSpPr>
        <dsp:cNvPr id="0" name=""/>
        <dsp:cNvSpPr/>
      </dsp:nvSpPr>
      <dsp:spPr>
        <a:xfrm>
          <a:off x="4722925" y="425888"/>
          <a:ext cx="1449518" cy="14495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926FF7C-ACCD-46BE-8849-B1FFCD2EA6F9}">
      <dsp:nvSpPr>
        <dsp:cNvPr id="0" name=""/>
        <dsp:cNvSpPr/>
      </dsp:nvSpPr>
      <dsp:spPr>
        <a:xfrm>
          <a:off x="3837109" y="2258388"/>
          <a:ext cx="32211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GB" sz="3600" kern="1200" dirty="0"/>
            <a:t>Research</a:t>
          </a:r>
        </a:p>
      </dsp:txBody>
      <dsp:txXfrm>
        <a:off x="3837109" y="2258388"/>
        <a:ext cx="3221151" cy="720000"/>
      </dsp:txXfrm>
    </dsp:sp>
    <dsp:sp modelId="{6B17C86D-9E12-4BED-87C8-5A25B0B9D9AA}">
      <dsp:nvSpPr>
        <dsp:cNvPr id="0" name=""/>
        <dsp:cNvSpPr/>
      </dsp:nvSpPr>
      <dsp:spPr>
        <a:xfrm>
          <a:off x="8507778" y="425888"/>
          <a:ext cx="1449518" cy="144951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F2074BB-F23E-456C-95B4-5A839E08F2E3}">
      <dsp:nvSpPr>
        <dsp:cNvPr id="0" name=""/>
        <dsp:cNvSpPr/>
      </dsp:nvSpPr>
      <dsp:spPr>
        <a:xfrm>
          <a:off x="7621962" y="2258388"/>
          <a:ext cx="322115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600200">
            <a:lnSpc>
              <a:spcPct val="100000"/>
            </a:lnSpc>
            <a:spcBef>
              <a:spcPct val="0"/>
            </a:spcBef>
            <a:spcAft>
              <a:spcPct val="35000"/>
            </a:spcAft>
            <a:buNone/>
          </a:pPr>
          <a:r>
            <a:rPr lang="en-GB" sz="3600" kern="1200" dirty="0"/>
            <a:t>Insights</a:t>
          </a:r>
        </a:p>
      </dsp:txBody>
      <dsp:txXfrm>
        <a:off x="7621962" y="2258388"/>
        <a:ext cx="3221151"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1058461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116160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037981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340B64EC-F786-1847-A4ED-0B1A5EB2CE69}" type="datetimeFigureOut">
              <a:rPr lang="en-US" smtClean="0"/>
              <a:t>12/16/22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370351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40B64EC-F786-1847-A4ED-0B1A5EB2CE69}" type="datetimeFigureOut">
              <a:rPr lang="en-US" smtClean="0"/>
              <a:t>12/16/22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4144292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7739128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2474894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945704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40B64EC-F786-1847-A4ED-0B1A5EB2CE69}" type="datetimeFigureOut">
              <a:rPr lang="en-US" smtClean="0"/>
              <a:t>12/16/22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2112656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40B64EC-F786-1847-A4ED-0B1A5EB2CE69}" type="datetimeFigureOut">
              <a:rPr lang="en-US" smtClean="0"/>
              <a:t>12/16/22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154045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0900045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13604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10703289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020300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5370448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20286475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340B64EC-F786-1847-A4ED-0B1A5EB2CE69}" type="datetimeFigureOut">
              <a:rPr lang="en-US" smtClean="0"/>
              <a:t>12/16/22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B3CAC36-0C5C-E14D-B1B9-78F226290D70}" type="slidenum">
              <a:rPr lang="en-US" smtClean="0"/>
              <a:t>‹#›</a:t>
            </a:fld>
            <a:endParaRPr lang="en-US"/>
          </a:p>
        </p:txBody>
      </p:sp>
    </p:spTree>
    <p:extLst>
      <p:ext uri="{BB962C8B-B14F-4D97-AF65-F5344CB8AC3E}">
        <p14:creationId xmlns:p14="http://schemas.microsoft.com/office/powerpoint/2010/main" val="36312661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40B64EC-F786-1847-A4ED-0B1A5EB2CE69}" type="datetimeFigureOut">
              <a:rPr lang="en-US" smtClean="0"/>
              <a:t>12/16/22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B3CAC36-0C5C-E14D-B1B9-78F226290D70}" type="slidenum">
              <a:rPr lang="en-US" smtClean="0"/>
              <a:t>‹#›</a:t>
            </a:fld>
            <a:endParaRPr lang="en-US"/>
          </a:p>
        </p:txBody>
      </p:sp>
    </p:spTree>
    <p:extLst>
      <p:ext uri="{BB962C8B-B14F-4D97-AF65-F5344CB8AC3E}">
        <p14:creationId xmlns:p14="http://schemas.microsoft.com/office/powerpoint/2010/main" val="378163286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3.png"/><Relationship Id="rId7" Type="http://schemas.openxmlformats.org/officeDocument/2006/relationships/diagramLayout" Target="../diagrams/layout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6.xml"/><Relationship Id="rId5" Type="http://schemas.openxmlformats.org/officeDocument/2006/relationships/image" Target="../media/image5.png"/><Relationship Id="rId10" Type="http://schemas.microsoft.com/office/2007/relationships/diagramDrawing" Target="../diagrams/drawing6.xml"/><Relationship Id="rId4" Type="http://schemas.openxmlformats.org/officeDocument/2006/relationships/image" Target="../media/image4.png"/><Relationship Id="rId9" Type="http://schemas.openxmlformats.org/officeDocument/2006/relationships/diagramColors" Target="../diagrams/colors6.xml"/></Relationships>
</file>

<file path=ppt/slides/_rels/slide1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designkit.org/case-studies/1" TargetMode="External"/><Relationship Id="rId2" Type="http://schemas.openxmlformats.org/officeDocument/2006/relationships/image" Target="../media/image37.jpeg"/><Relationship Id="rId1" Type="http://schemas.openxmlformats.org/officeDocument/2006/relationships/slideLayout" Target="../slideLayouts/slideLayout2.xml"/><Relationship Id="rId5" Type="http://schemas.openxmlformats.org/officeDocument/2006/relationships/hyperlink" Target="https://med.stanford.edu/news/all-news/2016/06/design-thinking-as-a-way-to-improve-patient-experience.html" TargetMode="External"/><Relationship Id="rId4" Type="http://schemas.openxmlformats.org/officeDocument/2006/relationships/hyperlink" Target="https://hbr.org/2016/01/better-service-faster-a-design-thinking-case-stud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iversity of Rome Tor Vergata - Short Term Programs">
            <a:extLst>
              <a:ext uri="{FF2B5EF4-FFF2-40B4-BE49-F238E27FC236}">
                <a16:creationId xmlns:a16="http://schemas.microsoft.com/office/drawing/2014/main" id="{9AFE865F-36C0-7007-ED1A-6774267F36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444" r="-2" b="6441"/>
          <a:stretch/>
        </p:blipFill>
        <p:spPr bwMode="auto">
          <a:xfrm>
            <a:off x="4883025" y="10"/>
            <a:ext cx="7308975" cy="3364982"/>
          </a:xfrm>
          <a:custGeom>
            <a:avLst/>
            <a:gdLst/>
            <a:ahLst/>
            <a:cxnLst/>
            <a:rect l="l" t="t" r="r" b="b"/>
            <a:pathLst>
              <a:path w="7308975" h="3364992">
                <a:moveTo>
                  <a:pt x="0" y="0"/>
                </a:moveTo>
                <a:lnTo>
                  <a:pt x="7308975" y="0"/>
                </a:lnTo>
                <a:lnTo>
                  <a:pt x="7308975" y="3364992"/>
                </a:lnTo>
                <a:lnTo>
                  <a:pt x="1210305" y="3364992"/>
                </a:lnTo>
                <a:lnTo>
                  <a:pt x="1192705" y="2943200"/>
                </a:lnTo>
                <a:cubicBezTo>
                  <a:pt x="1098874" y="1825108"/>
                  <a:pt x="684692" y="821621"/>
                  <a:pt x="62981" y="69271"/>
                </a:cubicBezTo>
                <a:close/>
              </a:path>
            </a:pathLst>
          </a:cu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D55903E-09C2-EFE3-730B-4D4813CEA35A}"/>
              </a:ext>
            </a:extLst>
          </p:cNvPr>
          <p:cNvPicPr>
            <a:picLocks noChangeAspect="1"/>
          </p:cNvPicPr>
          <p:nvPr/>
        </p:nvPicPr>
        <p:blipFill rotWithShape="1">
          <a:blip r:embed="rId3"/>
          <a:srcRect t="33661" r="-2" b="4952"/>
          <a:stretch/>
        </p:blipFill>
        <p:spPr>
          <a:xfrm>
            <a:off x="4883025" y="3493008"/>
            <a:ext cx="7308975" cy="3364992"/>
          </a:xfrm>
          <a:custGeom>
            <a:avLst/>
            <a:gdLst/>
            <a:ahLst/>
            <a:cxnLst/>
            <a:rect l="l" t="t" r="r" b="b"/>
            <a:pathLst>
              <a:path w="7308975" h="3364992">
                <a:moveTo>
                  <a:pt x="1210305" y="0"/>
                </a:moveTo>
                <a:lnTo>
                  <a:pt x="7308975" y="0"/>
                </a:lnTo>
                <a:lnTo>
                  <a:pt x="7308975" y="3364992"/>
                </a:lnTo>
                <a:lnTo>
                  <a:pt x="0" y="3364992"/>
                </a:lnTo>
                <a:lnTo>
                  <a:pt x="62981" y="3295722"/>
                </a:lnTo>
                <a:cubicBezTo>
                  <a:pt x="684692" y="2543371"/>
                  <a:pt x="1098874" y="1539884"/>
                  <a:pt x="1192705" y="421793"/>
                </a:cubicBezTo>
                <a:close/>
              </a:path>
            </a:pathLst>
          </a:custGeom>
        </p:spPr>
      </p:pic>
      <p:sp>
        <p:nvSpPr>
          <p:cNvPr id="2" name="Title 1">
            <a:extLst>
              <a:ext uri="{FF2B5EF4-FFF2-40B4-BE49-F238E27FC236}">
                <a16:creationId xmlns:a16="http://schemas.microsoft.com/office/drawing/2014/main" id="{CB0E42D2-02E4-68E4-59B2-28EA39ACDA74}"/>
              </a:ext>
            </a:extLst>
          </p:cNvPr>
          <p:cNvSpPr>
            <a:spLocks noGrp="1"/>
          </p:cNvSpPr>
          <p:nvPr>
            <p:ph type="ctrTitle"/>
          </p:nvPr>
        </p:nvSpPr>
        <p:spPr>
          <a:xfrm>
            <a:off x="438912" y="1524659"/>
            <a:ext cx="5019074" cy="2774088"/>
          </a:xfrm>
        </p:spPr>
        <p:txBody>
          <a:bodyPr>
            <a:normAutofit/>
          </a:bodyPr>
          <a:lstStyle/>
          <a:p>
            <a:r>
              <a:rPr lang="en-US" sz="5400" b="1"/>
              <a:t>Social Innovation</a:t>
            </a:r>
          </a:p>
        </p:txBody>
      </p:sp>
      <p:sp>
        <p:nvSpPr>
          <p:cNvPr id="3" name="Subtitle 2">
            <a:extLst>
              <a:ext uri="{FF2B5EF4-FFF2-40B4-BE49-F238E27FC236}">
                <a16:creationId xmlns:a16="http://schemas.microsoft.com/office/drawing/2014/main" id="{277A212B-F2B9-844F-32CF-C17FC0337656}"/>
              </a:ext>
            </a:extLst>
          </p:cNvPr>
          <p:cNvSpPr>
            <a:spLocks noGrp="1"/>
          </p:cNvSpPr>
          <p:nvPr>
            <p:ph type="subTitle" idx="1"/>
          </p:nvPr>
        </p:nvSpPr>
        <p:spPr>
          <a:xfrm>
            <a:off x="438912" y="4687367"/>
            <a:ext cx="4917948" cy="1335024"/>
          </a:xfrm>
        </p:spPr>
        <p:txBody>
          <a:bodyPr>
            <a:normAutofit/>
          </a:bodyPr>
          <a:lstStyle/>
          <a:p>
            <a:r>
              <a:rPr lang="en-US" b="1"/>
              <a:t>DR. ADEDAPO ADEBAJO</a:t>
            </a:r>
          </a:p>
        </p:txBody>
      </p:sp>
    </p:spTree>
    <p:extLst>
      <p:ext uri="{BB962C8B-B14F-4D97-AF65-F5344CB8AC3E}">
        <p14:creationId xmlns:p14="http://schemas.microsoft.com/office/powerpoint/2010/main" val="1438695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683C0CF-7D06-C456-3383-5E4CEADF9D63}"/>
              </a:ext>
            </a:extLst>
          </p:cNvPr>
          <p:cNvSpPr>
            <a:spLocks noGrp="1"/>
          </p:cNvSpPr>
          <p:nvPr>
            <p:ph type="title"/>
          </p:nvPr>
        </p:nvSpPr>
        <p:spPr>
          <a:xfrm>
            <a:off x="731838" y="2144791"/>
            <a:ext cx="5015638" cy="2804400"/>
          </a:xfrm>
        </p:spPr>
        <p:txBody>
          <a:bodyPr vert="horz" wrap="square" lIns="0" tIns="0" rIns="0" bIns="0" rtlCol="0" anchor="b" anchorCtr="0">
            <a:normAutofit fontScale="90000"/>
          </a:bodyPr>
          <a:lstStyle/>
          <a:p>
            <a:pPr algn="ctr">
              <a:lnSpc>
                <a:spcPct val="90000"/>
              </a:lnSpc>
            </a:pPr>
            <a:r>
              <a:rPr lang="en-US" sz="4800" b="1" spc="-100" dirty="0"/>
              <a:t>LECTURE:</a:t>
            </a:r>
            <a:br>
              <a:rPr lang="en-US" sz="4800" b="1" spc="-100" dirty="0"/>
            </a:br>
            <a:br>
              <a:rPr lang="en-US" sz="4800" b="1" spc="-100" dirty="0"/>
            </a:br>
            <a:r>
              <a:rPr lang="en-US" sz="4800" b="1" spc="-100" dirty="0"/>
              <a:t>DESIGN THINKING FOR SOCIAL INNOVATION</a:t>
            </a:r>
          </a:p>
        </p:txBody>
      </p:sp>
      <p:pic>
        <p:nvPicPr>
          <p:cNvPr id="6" name="Video 5">
            <a:extLst>
              <a:ext uri="{FF2B5EF4-FFF2-40B4-BE49-F238E27FC236}">
                <a16:creationId xmlns:a16="http://schemas.microsoft.com/office/drawing/2014/main" id="{30ED9594-CCDD-763D-4898-9F0B90F0914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3"/>
          <a:stretch/>
        </p:blipFill>
        <p:spPr>
          <a:xfrm>
            <a:off x="7176162" y="2223217"/>
            <a:ext cx="4284000" cy="2402904"/>
          </a:xfrm>
          <a:custGeom>
            <a:avLst/>
            <a:gdLst/>
            <a:ahLst/>
            <a:cxnLst/>
            <a:rect l="l" t="t" r="r" b="b"/>
            <a:pathLst>
              <a:path w="4284000" h="5409338">
                <a:moveTo>
                  <a:pt x="0" y="0"/>
                </a:moveTo>
                <a:lnTo>
                  <a:pt x="4284000" y="0"/>
                </a:lnTo>
                <a:lnTo>
                  <a:pt x="4284000" y="5409338"/>
                </a:lnTo>
                <a:lnTo>
                  <a:pt x="0" y="5409338"/>
                </a:lnTo>
                <a:close/>
              </a:path>
            </a:pathLst>
          </a:custGeom>
        </p:spPr>
      </p:pic>
    </p:spTree>
    <p:extLst>
      <p:ext uri="{BB962C8B-B14F-4D97-AF65-F5344CB8AC3E}">
        <p14:creationId xmlns:p14="http://schemas.microsoft.com/office/powerpoint/2010/main" val="147479373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mute="1">
                <p:cTn id="12" repeatCount="indefinite" fill="hold" display="0">
                  <p:stCondLst>
                    <p:cond delay="indefinite"/>
                  </p:stCondLst>
                </p:cTn>
                <p:tgtEl>
                  <p:spTgt spid="6"/>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1026" name="Picture 2" descr="10 Design Thinking Tools: Turn Creativity and Data Into Growth">
            <a:extLst>
              <a:ext uri="{FF2B5EF4-FFF2-40B4-BE49-F238E27FC236}">
                <a16:creationId xmlns:a16="http://schemas.microsoft.com/office/drawing/2014/main" id="{82BE7945-4F54-E07E-07B0-51B41BC42A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01" b="21999"/>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1" name="Rectangle 1030">
            <a:extLst>
              <a:ext uri="{FF2B5EF4-FFF2-40B4-BE49-F238E27FC236}">
                <a16:creationId xmlns:a16="http://schemas.microsoft.com/office/drawing/2014/main" id="{8D489E29-742E-4D34-AB08-CE3217805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053153" y="1320127"/>
            <a:ext cx="4812846" cy="4195481"/>
          </a:xfrm>
          <a:prstGeom prst="rect">
            <a:avLst/>
          </a:prstGeom>
          <a:solidFill>
            <a:schemeClr val="bg1">
              <a:alpha val="8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F31605E7-03F2-A115-E767-B6FF068B8BFA}"/>
              </a:ext>
            </a:extLst>
          </p:cNvPr>
          <p:cNvSpPr>
            <a:spLocks noGrp="1"/>
          </p:cNvSpPr>
          <p:nvPr>
            <p:ph type="title"/>
          </p:nvPr>
        </p:nvSpPr>
        <p:spPr>
          <a:xfrm>
            <a:off x="6374887" y="1641860"/>
            <a:ext cx="4204298" cy="1034728"/>
          </a:xfrm>
        </p:spPr>
        <p:txBody>
          <a:bodyPr>
            <a:normAutofit/>
          </a:bodyPr>
          <a:lstStyle/>
          <a:p>
            <a:r>
              <a:rPr lang="en-US" sz="2800"/>
              <a:t>Defining Design Thinking</a:t>
            </a:r>
          </a:p>
        </p:txBody>
      </p:sp>
      <p:sp>
        <p:nvSpPr>
          <p:cNvPr id="4" name="Content Placeholder 3">
            <a:extLst>
              <a:ext uri="{FF2B5EF4-FFF2-40B4-BE49-F238E27FC236}">
                <a16:creationId xmlns:a16="http://schemas.microsoft.com/office/drawing/2014/main" id="{8D6CBEA9-0E23-B1B4-56B3-11945CE37E1B}"/>
              </a:ext>
            </a:extLst>
          </p:cNvPr>
          <p:cNvSpPr>
            <a:spLocks noGrp="1"/>
          </p:cNvSpPr>
          <p:nvPr>
            <p:ph idx="1"/>
          </p:nvPr>
        </p:nvSpPr>
        <p:spPr>
          <a:xfrm>
            <a:off x="6374886" y="2809812"/>
            <a:ext cx="4169380" cy="2384064"/>
          </a:xfrm>
        </p:spPr>
        <p:txBody>
          <a:bodyPr>
            <a:normAutofit/>
          </a:bodyPr>
          <a:lstStyle/>
          <a:p>
            <a:pPr>
              <a:lnSpc>
                <a:spcPct val="90000"/>
              </a:lnSpc>
            </a:pPr>
            <a:r>
              <a:rPr lang="en-GB" sz="1800" dirty="0"/>
              <a:t>Design thinking is generally intended as a set of principles to be applied in order to create innovation, such as empathy with users (</a:t>
            </a:r>
            <a:r>
              <a:rPr lang="en-GB" sz="1800" dirty="0" err="1"/>
              <a:t>humancentred</a:t>
            </a:r>
            <a:r>
              <a:rPr lang="en-GB" sz="1800" dirty="0"/>
              <a:t> design), a discipline of visualizing and prototyping, an iterative process, and tolerance for failure.</a:t>
            </a:r>
            <a:endParaRPr lang="en-US" sz="1800" dirty="0"/>
          </a:p>
        </p:txBody>
      </p:sp>
    </p:spTree>
    <p:extLst>
      <p:ext uri="{BB962C8B-B14F-4D97-AF65-F5344CB8AC3E}">
        <p14:creationId xmlns:p14="http://schemas.microsoft.com/office/powerpoint/2010/main" val="1346508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9FA91-56AF-8F61-2E08-81968D224B41}"/>
              </a:ext>
            </a:extLst>
          </p:cNvPr>
          <p:cNvSpPr>
            <a:spLocks noGrp="1"/>
          </p:cNvSpPr>
          <p:nvPr>
            <p:ph type="title"/>
          </p:nvPr>
        </p:nvSpPr>
        <p:spPr>
          <a:xfrm>
            <a:off x="5282381" y="629266"/>
            <a:ext cx="4767471" cy="1641986"/>
          </a:xfrm>
        </p:spPr>
        <p:txBody>
          <a:bodyPr>
            <a:normAutofit/>
          </a:bodyPr>
          <a:lstStyle/>
          <a:p>
            <a:r>
              <a:rPr lang="en-US" dirty="0"/>
              <a:t>Design Thinking &amp; Social Issues</a:t>
            </a:r>
          </a:p>
        </p:txBody>
      </p:sp>
      <p:pic>
        <p:nvPicPr>
          <p:cNvPr id="5" name="Picture 4" descr="Sphere of mesh and nodes">
            <a:extLst>
              <a:ext uri="{FF2B5EF4-FFF2-40B4-BE49-F238E27FC236}">
                <a16:creationId xmlns:a16="http://schemas.microsoft.com/office/drawing/2014/main" id="{EFCE18A5-EEF8-CE6E-4F09-6F42122DDA3C}"/>
              </a:ext>
            </a:extLst>
          </p:cNvPr>
          <p:cNvPicPr>
            <a:picLocks noChangeAspect="1"/>
          </p:cNvPicPr>
          <p:nvPr/>
        </p:nvPicPr>
        <p:blipFill rotWithShape="1">
          <a:blip r:embed="rId3"/>
          <a:srcRect l="40152" r="9163"/>
          <a:stretch/>
        </p:blipFill>
        <p:spPr>
          <a:xfrm>
            <a:off x="-1" y="10"/>
            <a:ext cx="4634680" cy="6857990"/>
          </a:xfrm>
          <a:prstGeom prst="rect">
            <a:avLst/>
          </a:prstGeom>
        </p:spPr>
      </p:pic>
      <p:sp>
        <p:nvSpPr>
          <p:cNvPr id="3" name="Content Placeholder 2">
            <a:extLst>
              <a:ext uri="{FF2B5EF4-FFF2-40B4-BE49-F238E27FC236}">
                <a16:creationId xmlns:a16="http://schemas.microsoft.com/office/drawing/2014/main" id="{39E74DF0-EC70-6985-1F5C-AD2339876CE1}"/>
              </a:ext>
            </a:extLst>
          </p:cNvPr>
          <p:cNvSpPr>
            <a:spLocks noGrp="1"/>
          </p:cNvSpPr>
          <p:nvPr>
            <p:ph idx="1"/>
          </p:nvPr>
        </p:nvSpPr>
        <p:spPr>
          <a:xfrm>
            <a:off x="5282381" y="2438400"/>
            <a:ext cx="4767471" cy="3809999"/>
          </a:xfrm>
        </p:spPr>
        <p:txBody>
          <a:bodyPr>
            <a:normAutofit/>
          </a:bodyPr>
          <a:lstStyle/>
          <a:p>
            <a:r>
              <a:rPr lang="en-GB" dirty="0"/>
              <a:t>Design thinking, which was traditionally focused on improving products and services in the private sector, is currently being adopted to tackle more complex issues and address social needs, contributing to the development of social innovations and blurring the traditional boundaries between the public, for-profit, and non-profit sectors. </a:t>
            </a:r>
            <a:endParaRPr lang="en-US"/>
          </a:p>
        </p:txBody>
      </p:sp>
    </p:spTree>
    <p:extLst>
      <p:ext uri="{BB962C8B-B14F-4D97-AF65-F5344CB8AC3E}">
        <p14:creationId xmlns:p14="http://schemas.microsoft.com/office/powerpoint/2010/main" val="1893113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DDBA86CC-34C3-43C1-B328-62490FE69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9F44B5-4EEC-5BDA-0142-A06E74C44EDA}"/>
              </a:ext>
            </a:extLst>
          </p:cNvPr>
          <p:cNvSpPr>
            <a:spLocks noGrp="1"/>
          </p:cNvSpPr>
          <p:nvPr>
            <p:ph type="title"/>
          </p:nvPr>
        </p:nvSpPr>
        <p:spPr>
          <a:xfrm>
            <a:off x="653143" y="1645920"/>
            <a:ext cx="3522879" cy="4470821"/>
          </a:xfrm>
        </p:spPr>
        <p:txBody>
          <a:bodyPr>
            <a:normAutofit/>
          </a:bodyPr>
          <a:lstStyle/>
          <a:p>
            <a:pPr algn="r"/>
            <a:r>
              <a:rPr lang="en-US">
                <a:solidFill>
                  <a:schemeClr val="tx1"/>
                </a:solidFill>
              </a:rPr>
              <a:t>Design Thinking &amp; Social Issues </a:t>
            </a:r>
          </a:p>
        </p:txBody>
      </p:sp>
      <p:sp>
        <p:nvSpPr>
          <p:cNvPr id="23" name="Rectangle 22">
            <a:extLst>
              <a:ext uri="{FF2B5EF4-FFF2-40B4-BE49-F238E27FC236}">
                <a16:creationId xmlns:a16="http://schemas.microsoft.com/office/drawing/2014/main" id="{9CF4C9D6-90BC-48A0-91E8-0F0373CA1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82FBEEC-93F5-C0AA-325A-36C24F6D9B5F}"/>
              </a:ext>
            </a:extLst>
          </p:cNvPr>
          <p:cNvSpPr>
            <a:spLocks noGrp="1"/>
          </p:cNvSpPr>
          <p:nvPr>
            <p:ph idx="1"/>
          </p:nvPr>
        </p:nvSpPr>
        <p:spPr>
          <a:xfrm>
            <a:off x="4829164" y="1645920"/>
            <a:ext cx="6294448" cy="4470821"/>
          </a:xfrm>
        </p:spPr>
        <p:txBody>
          <a:bodyPr>
            <a:normAutofit/>
          </a:bodyPr>
          <a:lstStyle/>
          <a:p>
            <a:pPr marL="0" indent="0">
              <a:buNone/>
            </a:pPr>
            <a:r>
              <a:rPr lang="en-GB" dirty="0"/>
              <a:t>Examples include:</a:t>
            </a:r>
          </a:p>
          <a:p>
            <a:r>
              <a:rPr lang="en-GB" dirty="0"/>
              <a:t>The EC through its development of the Innovation Union.</a:t>
            </a:r>
          </a:p>
          <a:p>
            <a:r>
              <a:rPr lang="en-GB" dirty="0"/>
              <a:t>The Organisation for Economic Co-operation and Development (OECD) with the creation of the Observatory Platform for Public Sector Innovation.</a:t>
            </a:r>
          </a:p>
          <a:p>
            <a:r>
              <a:rPr lang="en-GB" dirty="0"/>
              <a:t>National governments such as those of Denmark (the cross-governmental innovation unit called </a:t>
            </a:r>
            <a:r>
              <a:rPr lang="en-GB" dirty="0" err="1"/>
              <a:t>MindLab</a:t>
            </a:r>
            <a:r>
              <a:rPr lang="en-GB" dirty="0"/>
              <a:t>) and the United Kingdom (the Behavioural Insights Team or the Design Council’s Public Services Design programme).</a:t>
            </a:r>
            <a:endParaRPr lang="en-US" dirty="0"/>
          </a:p>
        </p:txBody>
      </p:sp>
    </p:spTree>
    <p:extLst>
      <p:ext uri="{BB962C8B-B14F-4D97-AF65-F5344CB8AC3E}">
        <p14:creationId xmlns:p14="http://schemas.microsoft.com/office/powerpoint/2010/main" val="1256414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57A3F-FEE1-F822-CD58-FAE190076463}"/>
              </a:ext>
            </a:extLst>
          </p:cNvPr>
          <p:cNvSpPr>
            <a:spLocks noGrp="1"/>
          </p:cNvSpPr>
          <p:nvPr>
            <p:ph type="title"/>
          </p:nvPr>
        </p:nvSpPr>
        <p:spPr/>
        <p:txBody>
          <a:bodyPr/>
          <a:lstStyle/>
          <a:p>
            <a:r>
              <a:rPr lang="en-US" dirty="0"/>
              <a:t>Design Thinking for Social Innovation </a:t>
            </a:r>
          </a:p>
        </p:txBody>
      </p:sp>
      <p:graphicFrame>
        <p:nvGraphicFramePr>
          <p:cNvPr id="7" name="Content Placeholder 2">
            <a:extLst>
              <a:ext uri="{FF2B5EF4-FFF2-40B4-BE49-F238E27FC236}">
                <a16:creationId xmlns:a16="http://schemas.microsoft.com/office/drawing/2014/main" id="{AD9C9EB7-9D32-E17C-A8F0-6B1C25B8AAB4}"/>
              </a:ext>
            </a:extLst>
          </p:cNvPr>
          <p:cNvGraphicFramePr>
            <a:graphicFrameLocks noGrp="1"/>
          </p:cNvGraphicFramePr>
          <p:nvPr>
            <p:ph idx="1"/>
          </p:nvPr>
        </p:nvGraphicFramePr>
        <p:xfrm>
          <a:off x="1104293" y="2543573"/>
          <a:ext cx="8946541" cy="29518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47762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6513F-97F6-55F3-DF05-ABE4959F5B17}"/>
              </a:ext>
            </a:extLst>
          </p:cNvPr>
          <p:cNvSpPr>
            <a:spLocks noGrp="1"/>
          </p:cNvSpPr>
          <p:nvPr>
            <p:ph type="title"/>
          </p:nvPr>
        </p:nvSpPr>
        <p:spPr/>
        <p:txBody>
          <a:bodyPr/>
          <a:lstStyle/>
          <a:p>
            <a:r>
              <a:rPr lang="en-US" dirty="0"/>
              <a:t>Design Thinking for Social Innovation </a:t>
            </a:r>
          </a:p>
        </p:txBody>
      </p:sp>
      <p:sp>
        <p:nvSpPr>
          <p:cNvPr id="3" name="Content Placeholder 2">
            <a:extLst>
              <a:ext uri="{FF2B5EF4-FFF2-40B4-BE49-F238E27FC236}">
                <a16:creationId xmlns:a16="http://schemas.microsoft.com/office/drawing/2014/main" id="{D87A15C6-FAEC-CA53-D995-073742DCE2AC}"/>
              </a:ext>
            </a:extLst>
          </p:cNvPr>
          <p:cNvSpPr>
            <a:spLocks noGrp="1"/>
          </p:cNvSpPr>
          <p:nvPr>
            <p:ph idx="1"/>
          </p:nvPr>
        </p:nvSpPr>
        <p:spPr>
          <a:xfrm>
            <a:off x="1104293" y="4451154"/>
            <a:ext cx="8946541" cy="2022087"/>
          </a:xfrm>
        </p:spPr>
        <p:txBody>
          <a:bodyPr/>
          <a:lstStyle/>
          <a:p>
            <a:r>
              <a:rPr lang="en-GB" dirty="0"/>
              <a:t>The two approaches support innovation within social enterprises, or better, they support a cultural and organizational change that places users at the centre of the entrepreneurial process, enhancing a virtuous circle of relationships with workers, users, volunteers, public servants, and policy-makers.</a:t>
            </a:r>
            <a:endParaRPr lang="en-US" dirty="0"/>
          </a:p>
        </p:txBody>
      </p:sp>
      <p:graphicFrame>
        <p:nvGraphicFramePr>
          <p:cNvPr id="4" name="Diagram 3">
            <a:extLst>
              <a:ext uri="{FF2B5EF4-FFF2-40B4-BE49-F238E27FC236}">
                <a16:creationId xmlns:a16="http://schemas.microsoft.com/office/drawing/2014/main" id="{3CB7D1BD-F708-8FBF-D9EB-4F3B1153CC06}"/>
              </a:ext>
            </a:extLst>
          </p:cNvPr>
          <p:cNvGraphicFramePr/>
          <p:nvPr>
            <p:extLst>
              <p:ext uri="{D42A27DB-BD31-4B8C-83A1-F6EECF244321}">
                <p14:modId xmlns:p14="http://schemas.microsoft.com/office/powerpoint/2010/main" val="1184413580"/>
              </p:ext>
            </p:extLst>
          </p:nvPr>
        </p:nvGraphicFramePr>
        <p:xfrm>
          <a:off x="3155795" y="1951462"/>
          <a:ext cx="4891271" cy="23651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605249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45869-D91D-FAC4-A339-FDE0502D9F06}"/>
              </a:ext>
            </a:extLst>
          </p:cNvPr>
          <p:cNvSpPr>
            <a:spLocks noGrp="1"/>
          </p:cNvSpPr>
          <p:nvPr>
            <p:ph type="title"/>
          </p:nvPr>
        </p:nvSpPr>
        <p:spPr>
          <a:xfrm>
            <a:off x="646111" y="452718"/>
            <a:ext cx="9404723" cy="1400530"/>
          </a:xfrm>
        </p:spPr>
        <p:txBody>
          <a:bodyPr>
            <a:normAutofit/>
          </a:bodyPr>
          <a:lstStyle/>
          <a:p>
            <a:r>
              <a:rPr lang="en-US" dirty="0"/>
              <a:t>Design Thinking for Social Innovation</a:t>
            </a:r>
          </a:p>
        </p:txBody>
      </p:sp>
      <p:graphicFrame>
        <p:nvGraphicFramePr>
          <p:cNvPr id="5" name="Content Placeholder 2">
            <a:extLst>
              <a:ext uri="{FF2B5EF4-FFF2-40B4-BE49-F238E27FC236}">
                <a16:creationId xmlns:a16="http://schemas.microsoft.com/office/drawing/2014/main" id="{6BEF8172-D2E2-F790-E53E-741BB394769F}"/>
              </a:ext>
            </a:extLst>
          </p:cNvPr>
          <p:cNvGraphicFramePr>
            <a:graphicFrameLocks noGrp="1"/>
          </p:cNvGraphicFramePr>
          <p:nvPr>
            <p:ph idx="1"/>
            <p:extLst>
              <p:ext uri="{D42A27DB-BD31-4B8C-83A1-F6EECF244321}">
                <p14:modId xmlns:p14="http://schemas.microsoft.com/office/powerpoint/2010/main" val="110732167"/>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9605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E45869-D91D-FAC4-A339-FDE0502D9F06}"/>
              </a:ext>
            </a:extLst>
          </p:cNvPr>
          <p:cNvSpPr>
            <a:spLocks noGrp="1"/>
          </p:cNvSpPr>
          <p:nvPr>
            <p:ph type="title"/>
          </p:nvPr>
        </p:nvSpPr>
        <p:spPr>
          <a:xfrm>
            <a:off x="646111" y="452718"/>
            <a:ext cx="9404723" cy="1400530"/>
          </a:xfrm>
        </p:spPr>
        <p:txBody>
          <a:bodyPr>
            <a:normAutofit/>
          </a:bodyPr>
          <a:lstStyle/>
          <a:p>
            <a:r>
              <a:rPr lang="en-US" dirty="0"/>
              <a:t>Design Thinking for Social Innovation</a:t>
            </a:r>
          </a:p>
        </p:txBody>
      </p:sp>
      <p:graphicFrame>
        <p:nvGraphicFramePr>
          <p:cNvPr id="5" name="Content Placeholder 2">
            <a:extLst>
              <a:ext uri="{FF2B5EF4-FFF2-40B4-BE49-F238E27FC236}">
                <a16:creationId xmlns:a16="http://schemas.microsoft.com/office/drawing/2014/main" id="{E9016A25-5795-FB14-C9E2-42C8F4C2FC60}"/>
              </a:ext>
            </a:extLst>
          </p:cNvPr>
          <p:cNvGraphicFramePr>
            <a:graphicFrameLocks noGrp="1"/>
          </p:cNvGraphicFramePr>
          <p:nvPr>
            <p:ph idx="1"/>
            <p:extLst>
              <p:ext uri="{D42A27DB-BD31-4B8C-83A1-F6EECF244321}">
                <p14:modId xmlns:p14="http://schemas.microsoft.com/office/powerpoint/2010/main" val="3137192779"/>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960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DBA86CC-34C3-43C1-B328-62490FE690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70C43E-886B-78EE-088A-20DAECB988E0}"/>
              </a:ext>
            </a:extLst>
          </p:cNvPr>
          <p:cNvSpPr>
            <a:spLocks noGrp="1"/>
          </p:cNvSpPr>
          <p:nvPr>
            <p:ph type="title"/>
          </p:nvPr>
        </p:nvSpPr>
        <p:spPr>
          <a:xfrm>
            <a:off x="653143" y="1645920"/>
            <a:ext cx="3522879" cy="4470821"/>
          </a:xfrm>
        </p:spPr>
        <p:txBody>
          <a:bodyPr>
            <a:normAutofit/>
          </a:bodyPr>
          <a:lstStyle/>
          <a:p>
            <a:pPr algn="r"/>
            <a:r>
              <a:rPr lang="en-US">
                <a:solidFill>
                  <a:schemeClr val="tx1"/>
                </a:solidFill>
              </a:rPr>
              <a:t>Design Thinking for Social Innovation</a:t>
            </a:r>
          </a:p>
        </p:txBody>
      </p:sp>
      <p:sp>
        <p:nvSpPr>
          <p:cNvPr id="10" name="Rectangle 9">
            <a:extLst>
              <a:ext uri="{FF2B5EF4-FFF2-40B4-BE49-F238E27FC236}">
                <a16:creationId xmlns:a16="http://schemas.microsoft.com/office/drawing/2014/main" id="{9CF4C9D6-90BC-48A0-91E8-0F0373CA11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4D63B82-5E8B-9956-BBF1-0EFCE171BD05}"/>
              </a:ext>
            </a:extLst>
          </p:cNvPr>
          <p:cNvSpPr>
            <a:spLocks noGrp="1"/>
          </p:cNvSpPr>
          <p:nvPr>
            <p:ph idx="1"/>
          </p:nvPr>
        </p:nvSpPr>
        <p:spPr>
          <a:xfrm>
            <a:off x="4829164" y="1645920"/>
            <a:ext cx="6294448" cy="4470821"/>
          </a:xfrm>
        </p:spPr>
        <p:txBody>
          <a:bodyPr>
            <a:normAutofit/>
          </a:bodyPr>
          <a:lstStyle/>
          <a:p>
            <a:r>
              <a:rPr lang="en-US" dirty="0"/>
              <a:t>The design for social innovation process should not be based merely on consultation with users/citizens and stakeholders, but on their active participation. This is the “participatory design” process and is a design for social innovation priority principle.</a:t>
            </a:r>
          </a:p>
          <a:p>
            <a:r>
              <a:rPr lang="en-US" dirty="0"/>
              <a:t> The rationale is that this approach ensures the final solution meets actual needs and requirements and is usable by its intended audience.</a:t>
            </a:r>
          </a:p>
        </p:txBody>
      </p:sp>
    </p:spTree>
    <p:extLst>
      <p:ext uri="{BB962C8B-B14F-4D97-AF65-F5344CB8AC3E}">
        <p14:creationId xmlns:p14="http://schemas.microsoft.com/office/powerpoint/2010/main" val="973084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0" name="Rectangle 19">
            <a:extLst>
              <a:ext uri="{FF2B5EF4-FFF2-40B4-BE49-F238E27FC236}">
                <a16:creationId xmlns:a16="http://schemas.microsoft.com/office/drawing/2014/main" id="{A4322390-8B58-46BE-88EB-D9FD30C08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ngled photo of a man holding pencil over a colour catalogue">
            <a:extLst>
              <a:ext uri="{FF2B5EF4-FFF2-40B4-BE49-F238E27FC236}">
                <a16:creationId xmlns:a16="http://schemas.microsoft.com/office/drawing/2014/main" id="{81EE98FD-431A-BE6D-8C65-B5D93BE701CD}"/>
              </a:ext>
            </a:extLst>
          </p:cNvPr>
          <p:cNvPicPr>
            <a:picLocks noChangeAspect="1"/>
          </p:cNvPicPr>
          <p:nvPr/>
        </p:nvPicPr>
        <p:blipFill rotWithShape="1">
          <a:blip r:embed="rId6">
            <a:alphaModFix amt="40000"/>
          </a:blip>
          <a:srcRect t="8340" b="7390"/>
          <a:stretch/>
        </p:blipFill>
        <p:spPr>
          <a:xfrm>
            <a:off x="20" y="10"/>
            <a:ext cx="12191980" cy="6857990"/>
          </a:xfrm>
          <a:prstGeom prst="rect">
            <a:avLst/>
          </a:prstGeom>
        </p:spPr>
      </p:pic>
      <p:sp>
        <p:nvSpPr>
          <p:cNvPr id="2" name="Title 1">
            <a:extLst>
              <a:ext uri="{FF2B5EF4-FFF2-40B4-BE49-F238E27FC236}">
                <a16:creationId xmlns:a16="http://schemas.microsoft.com/office/drawing/2014/main" id="{9B06512C-CE64-3F52-79D5-6210F84D62AD}"/>
              </a:ext>
            </a:extLst>
          </p:cNvPr>
          <p:cNvSpPr>
            <a:spLocks noGrp="1"/>
          </p:cNvSpPr>
          <p:nvPr>
            <p:ph type="title"/>
          </p:nvPr>
        </p:nvSpPr>
        <p:spPr>
          <a:xfrm>
            <a:off x="1154955" y="1447800"/>
            <a:ext cx="8825658" cy="3329581"/>
          </a:xfrm>
        </p:spPr>
        <p:txBody>
          <a:bodyPr vert="horz" lIns="91440" tIns="45720" rIns="91440" bIns="45720" rtlCol="0" anchor="b">
            <a:normAutofit/>
          </a:bodyPr>
          <a:lstStyle/>
          <a:p>
            <a:r>
              <a:rPr lang="en-US" sz="7200">
                <a:solidFill>
                  <a:schemeClr val="tx1"/>
                </a:solidFill>
              </a:rPr>
              <a:t>The Design Thinking Process</a:t>
            </a:r>
          </a:p>
        </p:txBody>
      </p:sp>
    </p:spTree>
    <p:extLst>
      <p:ext uri="{BB962C8B-B14F-4D97-AF65-F5344CB8AC3E}">
        <p14:creationId xmlns:p14="http://schemas.microsoft.com/office/powerpoint/2010/main" val="33982187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51443-EC93-E0B5-C1E7-446EFF249E92}"/>
              </a:ext>
            </a:extLst>
          </p:cNvPr>
          <p:cNvSpPr>
            <a:spLocks noGrp="1"/>
          </p:cNvSpPr>
          <p:nvPr>
            <p:ph type="title"/>
          </p:nvPr>
        </p:nvSpPr>
        <p:spPr>
          <a:xfrm>
            <a:off x="6742108" y="629266"/>
            <a:ext cx="3307744" cy="1641986"/>
          </a:xfrm>
        </p:spPr>
        <p:txBody>
          <a:bodyPr>
            <a:normAutofit/>
          </a:bodyPr>
          <a:lstStyle/>
          <a:p>
            <a:pPr>
              <a:lnSpc>
                <a:spcPct val="90000"/>
              </a:lnSpc>
            </a:pPr>
            <a:r>
              <a:rPr lang="en-US" sz="3600"/>
              <a:t>The Design Thinking Process</a:t>
            </a:r>
          </a:p>
        </p:txBody>
      </p:sp>
      <p:pic>
        <p:nvPicPr>
          <p:cNvPr id="5" name="Picture 4" descr="White chairs in a line against a grey wall">
            <a:extLst>
              <a:ext uri="{FF2B5EF4-FFF2-40B4-BE49-F238E27FC236}">
                <a16:creationId xmlns:a16="http://schemas.microsoft.com/office/drawing/2014/main" id="{5D3F09F4-2270-27E5-2A1E-BEE989E1F989}"/>
              </a:ext>
            </a:extLst>
          </p:cNvPr>
          <p:cNvPicPr>
            <a:picLocks noChangeAspect="1"/>
          </p:cNvPicPr>
          <p:nvPr/>
        </p:nvPicPr>
        <p:blipFill rotWithShape="1">
          <a:blip r:embed="rId3"/>
          <a:srcRect l="10363" r="22988"/>
          <a:stretch/>
        </p:blipFill>
        <p:spPr>
          <a:xfrm>
            <a:off x="-2" y="10"/>
            <a:ext cx="6094407" cy="6857990"/>
          </a:xfrm>
          <a:prstGeom prst="rect">
            <a:avLst/>
          </a:prstGeom>
        </p:spPr>
      </p:pic>
      <p:sp>
        <p:nvSpPr>
          <p:cNvPr id="3" name="Content Placeholder 2">
            <a:extLst>
              <a:ext uri="{FF2B5EF4-FFF2-40B4-BE49-F238E27FC236}">
                <a16:creationId xmlns:a16="http://schemas.microsoft.com/office/drawing/2014/main" id="{37E318DF-2A7A-2CE6-34DD-1CE0F0296B7C}"/>
              </a:ext>
            </a:extLst>
          </p:cNvPr>
          <p:cNvSpPr>
            <a:spLocks noGrp="1"/>
          </p:cNvSpPr>
          <p:nvPr>
            <p:ph idx="1"/>
          </p:nvPr>
        </p:nvSpPr>
        <p:spPr>
          <a:xfrm>
            <a:off x="6742108" y="2438400"/>
            <a:ext cx="3307744" cy="3809999"/>
          </a:xfrm>
        </p:spPr>
        <p:txBody>
          <a:bodyPr>
            <a:normAutofit/>
          </a:bodyPr>
          <a:lstStyle/>
          <a:p>
            <a:pPr>
              <a:lnSpc>
                <a:spcPct val="90000"/>
              </a:lnSpc>
            </a:pPr>
            <a:r>
              <a:rPr lang="en-GB" sz="1400" b="0" i="0">
                <a:effectLst/>
                <a:latin typeface="+mn-lt"/>
              </a:rPr>
              <a:t>The design thinking process is best thought of as a system of overlapping spaces rather than a sequence of orderly steps. There are three spaces to keep in mind: </a:t>
            </a:r>
            <a:r>
              <a:rPr lang="en-GB" sz="1400" b="1" i="1">
                <a:effectLst/>
                <a:latin typeface="+mn-lt"/>
              </a:rPr>
              <a:t>inspiration, ideation,</a:t>
            </a:r>
            <a:r>
              <a:rPr lang="en-GB" sz="1400" b="1" i="0">
                <a:effectLst/>
                <a:latin typeface="+mn-lt"/>
              </a:rPr>
              <a:t> and </a:t>
            </a:r>
            <a:r>
              <a:rPr lang="en-GB" sz="1400" b="1" i="1">
                <a:effectLst/>
                <a:latin typeface="+mn-lt"/>
              </a:rPr>
              <a:t>implementation.</a:t>
            </a:r>
            <a:r>
              <a:rPr lang="en-GB" sz="1400" b="1" i="0">
                <a:effectLst/>
                <a:latin typeface="+mn-lt"/>
              </a:rPr>
              <a:t> </a:t>
            </a:r>
          </a:p>
          <a:p>
            <a:pPr>
              <a:lnSpc>
                <a:spcPct val="90000"/>
              </a:lnSpc>
            </a:pPr>
            <a:r>
              <a:rPr lang="en-GB" sz="1400" b="0" i="0">
                <a:effectLst/>
                <a:latin typeface="+mn-lt"/>
              </a:rPr>
              <a:t>The reason to call these spaces, rather than steps, is that they are not always undertaken sequentially. Projects may loop back through inspiration, ideation, and implementation more than once as the team refines its ideas and explores new directions. </a:t>
            </a:r>
            <a:endParaRPr lang="en-US" sz="1400">
              <a:latin typeface="+mn-lt"/>
            </a:endParaRPr>
          </a:p>
          <a:p>
            <a:pPr>
              <a:lnSpc>
                <a:spcPct val="90000"/>
              </a:lnSpc>
            </a:pPr>
            <a:endParaRPr lang="en-GB" sz="1400" b="1" i="0">
              <a:effectLst/>
              <a:latin typeface="+mn-lt"/>
            </a:endParaRPr>
          </a:p>
        </p:txBody>
      </p:sp>
    </p:spTree>
    <p:extLst>
      <p:ext uri="{BB962C8B-B14F-4D97-AF65-F5344CB8AC3E}">
        <p14:creationId xmlns:p14="http://schemas.microsoft.com/office/powerpoint/2010/main" val="2542795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3BEC0-4CB5-FA64-85B3-3AB7A911D3A6}"/>
              </a:ext>
            </a:extLst>
          </p:cNvPr>
          <p:cNvSpPr>
            <a:spLocks noGrp="1"/>
          </p:cNvSpPr>
          <p:nvPr>
            <p:ph type="title"/>
          </p:nvPr>
        </p:nvSpPr>
        <p:spPr>
          <a:xfrm>
            <a:off x="646111" y="452718"/>
            <a:ext cx="9404723" cy="1400530"/>
          </a:xfrm>
        </p:spPr>
        <p:txBody>
          <a:bodyPr>
            <a:normAutofit/>
          </a:bodyPr>
          <a:lstStyle/>
          <a:p>
            <a:r>
              <a:rPr lang="en-US" dirty="0"/>
              <a:t>The Design Thinking Process</a:t>
            </a:r>
          </a:p>
        </p:txBody>
      </p:sp>
      <p:graphicFrame>
        <p:nvGraphicFramePr>
          <p:cNvPr id="5" name="Content Placeholder 2">
            <a:extLst>
              <a:ext uri="{FF2B5EF4-FFF2-40B4-BE49-F238E27FC236}">
                <a16:creationId xmlns:a16="http://schemas.microsoft.com/office/drawing/2014/main" id="{A7B25BC6-9377-2F33-BDA6-BED8994EC243}"/>
              </a:ext>
            </a:extLst>
          </p:cNvPr>
          <p:cNvGraphicFramePr>
            <a:graphicFrameLocks noGrp="1"/>
          </p:cNvGraphicFramePr>
          <p:nvPr>
            <p:ph idx="1"/>
            <p:extLst>
              <p:ext uri="{D42A27DB-BD31-4B8C-83A1-F6EECF244321}">
                <p14:modId xmlns:p14="http://schemas.microsoft.com/office/powerpoint/2010/main" val="4201312596"/>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37069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C8500-0125-2250-41D1-C71CB05875D5}"/>
              </a:ext>
            </a:extLst>
          </p:cNvPr>
          <p:cNvSpPr>
            <a:spLocks noGrp="1"/>
          </p:cNvSpPr>
          <p:nvPr>
            <p:ph type="title"/>
          </p:nvPr>
        </p:nvSpPr>
        <p:spPr>
          <a:xfrm>
            <a:off x="6742108" y="629266"/>
            <a:ext cx="3307744" cy="1641986"/>
          </a:xfrm>
        </p:spPr>
        <p:txBody>
          <a:bodyPr>
            <a:normAutofit/>
          </a:bodyPr>
          <a:lstStyle/>
          <a:p>
            <a:r>
              <a:rPr lang="en-US" dirty="0"/>
              <a:t>Inspiration</a:t>
            </a:r>
          </a:p>
        </p:txBody>
      </p:sp>
      <p:pic>
        <p:nvPicPr>
          <p:cNvPr id="5" name="Picture 4" descr="Light bulb on yellow background with sketched light beams and cord">
            <a:extLst>
              <a:ext uri="{FF2B5EF4-FFF2-40B4-BE49-F238E27FC236}">
                <a16:creationId xmlns:a16="http://schemas.microsoft.com/office/drawing/2014/main" id="{30D23BCB-403B-8740-6C2C-C2084019BD55}"/>
              </a:ext>
            </a:extLst>
          </p:cNvPr>
          <p:cNvPicPr>
            <a:picLocks noChangeAspect="1"/>
          </p:cNvPicPr>
          <p:nvPr/>
        </p:nvPicPr>
        <p:blipFill rotWithShape="1">
          <a:blip r:embed="rId3"/>
          <a:srcRect l="44803" r="545"/>
          <a:stretch/>
        </p:blipFill>
        <p:spPr>
          <a:xfrm>
            <a:off x="-2" y="10"/>
            <a:ext cx="6094407" cy="6857990"/>
          </a:xfrm>
          <a:prstGeom prst="rect">
            <a:avLst/>
          </a:prstGeom>
        </p:spPr>
      </p:pic>
      <p:sp>
        <p:nvSpPr>
          <p:cNvPr id="3" name="Content Placeholder 2">
            <a:extLst>
              <a:ext uri="{FF2B5EF4-FFF2-40B4-BE49-F238E27FC236}">
                <a16:creationId xmlns:a16="http://schemas.microsoft.com/office/drawing/2014/main" id="{1CD19264-3C51-DC6C-40DF-63534D42EC48}"/>
              </a:ext>
            </a:extLst>
          </p:cNvPr>
          <p:cNvSpPr>
            <a:spLocks noGrp="1"/>
          </p:cNvSpPr>
          <p:nvPr>
            <p:ph idx="1"/>
          </p:nvPr>
        </p:nvSpPr>
        <p:spPr>
          <a:xfrm>
            <a:off x="6742108" y="2438400"/>
            <a:ext cx="3307744" cy="3809999"/>
          </a:xfrm>
        </p:spPr>
        <p:txBody>
          <a:bodyPr>
            <a:normAutofit/>
          </a:bodyPr>
          <a:lstStyle/>
          <a:p>
            <a:pPr>
              <a:lnSpc>
                <a:spcPct val="90000"/>
              </a:lnSpc>
            </a:pPr>
            <a:r>
              <a:rPr lang="en-GB" sz="1300" b="0" i="0">
                <a:effectLst/>
                <a:latin typeface="+mn-lt"/>
              </a:rPr>
              <a:t>Although it is true that designers do not always proceed through each of the three spaces in linear fashion, it is generally the case that the design process begins with the inspiration space—the problem or opportunity that motivates people to search for solutions. </a:t>
            </a:r>
          </a:p>
          <a:p>
            <a:pPr>
              <a:lnSpc>
                <a:spcPct val="90000"/>
              </a:lnSpc>
            </a:pPr>
            <a:r>
              <a:rPr lang="en-GB" sz="1300" b="0" i="0">
                <a:effectLst/>
                <a:latin typeface="+mn-lt"/>
              </a:rPr>
              <a:t>And the classic starting point for the inspiration phase is the brief. The brief is a set of mental constraints that gives the project team a framework from which to begin, benchmarks by which they can measure progress, and a set of objectives to be realized—such as price point, available technology, and market segment.</a:t>
            </a:r>
            <a:endParaRPr lang="en-US" sz="1300">
              <a:latin typeface="+mn-lt"/>
            </a:endParaRPr>
          </a:p>
        </p:txBody>
      </p:sp>
    </p:spTree>
    <p:extLst>
      <p:ext uri="{BB962C8B-B14F-4D97-AF65-F5344CB8AC3E}">
        <p14:creationId xmlns:p14="http://schemas.microsoft.com/office/powerpoint/2010/main" val="372676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3"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5" name="Rectangle 24">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7" name="Freeform: Shape 26">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graphicFrame>
        <p:nvGraphicFramePr>
          <p:cNvPr id="4" name="Diagram 3">
            <a:extLst>
              <a:ext uri="{FF2B5EF4-FFF2-40B4-BE49-F238E27FC236}">
                <a16:creationId xmlns:a16="http://schemas.microsoft.com/office/drawing/2014/main" id="{CB62CC95-FA1A-4987-4BB9-812DE06BD7DA}"/>
              </a:ext>
            </a:extLst>
          </p:cNvPr>
          <p:cNvGraphicFramePr/>
          <p:nvPr>
            <p:extLst>
              <p:ext uri="{D42A27DB-BD31-4B8C-83A1-F6EECF244321}">
                <p14:modId xmlns:p14="http://schemas.microsoft.com/office/powerpoint/2010/main" val="1412561254"/>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99158440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66475-3DE1-1B19-45A8-9D4828D87448}"/>
              </a:ext>
            </a:extLst>
          </p:cNvPr>
          <p:cNvSpPr>
            <a:spLocks noGrp="1"/>
          </p:cNvSpPr>
          <p:nvPr>
            <p:ph type="title"/>
          </p:nvPr>
        </p:nvSpPr>
        <p:spPr>
          <a:xfrm>
            <a:off x="5282381" y="629266"/>
            <a:ext cx="4767471" cy="1641986"/>
          </a:xfrm>
        </p:spPr>
        <p:txBody>
          <a:bodyPr>
            <a:normAutofit/>
          </a:bodyPr>
          <a:lstStyle/>
          <a:p>
            <a:r>
              <a:rPr lang="en-US" dirty="0"/>
              <a:t>Ideation</a:t>
            </a:r>
          </a:p>
        </p:txBody>
      </p:sp>
      <p:pic>
        <p:nvPicPr>
          <p:cNvPr id="5" name="Picture 4" descr="White bulbs with a yellow one standing out">
            <a:extLst>
              <a:ext uri="{FF2B5EF4-FFF2-40B4-BE49-F238E27FC236}">
                <a16:creationId xmlns:a16="http://schemas.microsoft.com/office/drawing/2014/main" id="{9314AF44-5CE4-064F-F2E6-C7E0053BCE99}"/>
              </a:ext>
            </a:extLst>
          </p:cNvPr>
          <p:cNvPicPr>
            <a:picLocks noChangeAspect="1"/>
          </p:cNvPicPr>
          <p:nvPr/>
        </p:nvPicPr>
        <p:blipFill rotWithShape="1">
          <a:blip r:embed="rId3"/>
          <a:srcRect l="19510" r="35379" b="-1"/>
          <a:stretch/>
        </p:blipFill>
        <p:spPr>
          <a:xfrm>
            <a:off x="-1" y="10"/>
            <a:ext cx="4634680" cy="6857990"/>
          </a:xfrm>
          <a:prstGeom prst="rect">
            <a:avLst/>
          </a:prstGeom>
        </p:spPr>
      </p:pic>
      <p:sp>
        <p:nvSpPr>
          <p:cNvPr id="3" name="Content Placeholder 2">
            <a:extLst>
              <a:ext uri="{FF2B5EF4-FFF2-40B4-BE49-F238E27FC236}">
                <a16:creationId xmlns:a16="http://schemas.microsoft.com/office/drawing/2014/main" id="{8323EA51-A5BB-670E-653F-9C19F4A2C8EC}"/>
              </a:ext>
            </a:extLst>
          </p:cNvPr>
          <p:cNvSpPr>
            <a:spLocks noGrp="1"/>
          </p:cNvSpPr>
          <p:nvPr>
            <p:ph idx="1"/>
          </p:nvPr>
        </p:nvSpPr>
        <p:spPr>
          <a:xfrm>
            <a:off x="5282381" y="2438400"/>
            <a:ext cx="4767471" cy="3809999"/>
          </a:xfrm>
        </p:spPr>
        <p:txBody>
          <a:bodyPr>
            <a:normAutofit/>
          </a:bodyPr>
          <a:lstStyle/>
          <a:p>
            <a:pPr>
              <a:lnSpc>
                <a:spcPct val="90000"/>
              </a:lnSpc>
            </a:pPr>
            <a:r>
              <a:rPr lang="en-GB" sz="1400" b="0" i="0">
                <a:effectLst/>
                <a:latin typeface="+mn-lt"/>
              </a:rPr>
              <a:t>The second space of the design thinking process is ideation. </a:t>
            </a:r>
          </a:p>
          <a:p>
            <a:pPr>
              <a:lnSpc>
                <a:spcPct val="90000"/>
              </a:lnSpc>
            </a:pPr>
            <a:r>
              <a:rPr lang="en-GB" sz="1400" b="0" i="0">
                <a:effectLst/>
                <a:latin typeface="+mn-lt"/>
              </a:rPr>
              <a:t>After spending time in the field observing and doing design research, a team goes through a process of synthesis in which they distil what they saw and heard into insights that can lead to solutions or opportunities for change. </a:t>
            </a:r>
          </a:p>
          <a:p>
            <a:pPr>
              <a:lnSpc>
                <a:spcPct val="90000"/>
              </a:lnSpc>
            </a:pPr>
            <a:r>
              <a:rPr lang="en-GB" sz="1400" b="0" i="0">
                <a:effectLst/>
                <a:latin typeface="+mn-lt"/>
              </a:rPr>
              <a:t>This approach helps multiply options to create choices and different insights about human behaviour.</a:t>
            </a:r>
          </a:p>
          <a:p>
            <a:pPr>
              <a:lnSpc>
                <a:spcPct val="90000"/>
              </a:lnSpc>
            </a:pPr>
            <a:r>
              <a:rPr lang="en-GB" sz="1400" b="0" i="0">
                <a:effectLst/>
                <a:latin typeface="+mn-lt"/>
              </a:rPr>
              <a:t>These might be alternative visions of new product offerings, or choices among various ways of creating interactive experiences. By testing competing ideas against one another, the likelihood that the outcome will be bolder and more compelling increases.</a:t>
            </a:r>
            <a:endParaRPr lang="en-US" sz="1400">
              <a:latin typeface="+mn-lt"/>
            </a:endParaRPr>
          </a:p>
        </p:txBody>
      </p:sp>
    </p:spTree>
    <p:extLst>
      <p:ext uri="{BB962C8B-B14F-4D97-AF65-F5344CB8AC3E}">
        <p14:creationId xmlns:p14="http://schemas.microsoft.com/office/powerpoint/2010/main" val="3894849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eople at the meeting desk">
            <a:extLst>
              <a:ext uri="{FF2B5EF4-FFF2-40B4-BE49-F238E27FC236}">
                <a16:creationId xmlns:a16="http://schemas.microsoft.com/office/drawing/2014/main" id="{FADB4367-1411-1556-B45F-1EC71A778F96}"/>
              </a:ext>
            </a:extLst>
          </p:cNvPr>
          <p:cNvPicPr>
            <a:picLocks noChangeAspect="1"/>
          </p:cNvPicPr>
          <p:nvPr/>
        </p:nvPicPr>
        <p:blipFill rotWithShape="1">
          <a:blip r:embed="rId2">
            <a:alphaModFix amt="35000"/>
          </a:blip>
          <a:srcRect/>
          <a:stretch/>
        </p:blipFill>
        <p:spPr>
          <a:xfrm>
            <a:off x="20" y="-1"/>
            <a:ext cx="12191980" cy="6858000"/>
          </a:xfrm>
          <a:prstGeom prst="rect">
            <a:avLst/>
          </a:prstGeom>
        </p:spPr>
      </p:pic>
      <p:sp>
        <p:nvSpPr>
          <p:cNvPr id="2" name="Title 1">
            <a:extLst>
              <a:ext uri="{FF2B5EF4-FFF2-40B4-BE49-F238E27FC236}">
                <a16:creationId xmlns:a16="http://schemas.microsoft.com/office/drawing/2014/main" id="{4748592C-CB91-D45D-2A59-EA64CDB3EA15}"/>
              </a:ext>
            </a:extLst>
          </p:cNvPr>
          <p:cNvSpPr>
            <a:spLocks noGrp="1"/>
          </p:cNvSpPr>
          <p:nvPr>
            <p:ph type="title"/>
          </p:nvPr>
        </p:nvSpPr>
        <p:spPr>
          <a:xfrm>
            <a:off x="646111" y="452718"/>
            <a:ext cx="9404723" cy="1400530"/>
          </a:xfrm>
        </p:spPr>
        <p:txBody>
          <a:bodyPr>
            <a:normAutofit/>
          </a:bodyPr>
          <a:lstStyle/>
          <a:p>
            <a:r>
              <a:rPr lang="en-US" dirty="0"/>
              <a:t>Essentials of Ideation</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98AAE68-F570-86F6-69C6-F7001AB2D529}"/>
              </a:ext>
            </a:extLst>
          </p:cNvPr>
          <p:cNvSpPr>
            <a:spLocks noGrp="1"/>
          </p:cNvSpPr>
          <p:nvPr>
            <p:ph idx="1"/>
          </p:nvPr>
        </p:nvSpPr>
        <p:spPr>
          <a:xfrm>
            <a:off x="1103312" y="2052918"/>
            <a:ext cx="8946541" cy="4195481"/>
          </a:xfrm>
        </p:spPr>
        <p:txBody>
          <a:bodyPr>
            <a:normAutofit/>
          </a:bodyPr>
          <a:lstStyle/>
          <a:p>
            <a:r>
              <a:rPr lang="en-US" dirty="0"/>
              <a:t>Interdisciplinary teams</a:t>
            </a:r>
          </a:p>
          <a:p>
            <a:r>
              <a:rPr lang="en-US" dirty="0"/>
              <a:t>Divergent thinking </a:t>
            </a:r>
          </a:p>
          <a:p>
            <a:r>
              <a:rPr lang="en-US" dirty="0"/>
              <a:t>Structured brainstorming process</a:t>
            </a:r>
          </a:p>
          <a:p>
            <a:r>
              <a:rPr lang="en-US" dirty="0"/>
              <a:t>No judgement </a:t>
            </a:r>
          </a:p>
          <a:p>
            <a:r>
              <a:rPr lang="en-US" dirty="0"/>
              <a:t>Sorting of ideas</a:t>
            </a:r>
          </a:p>
        </p:txBody>
      </p:sp>
    </p:spTree>
    <p:extLst>
      <p:ext uri="{BB962C8B-B14F-4D97-AF65-F5344CB8AC3E}">
        <p14:creationId xmlns:p14="http://schemas.microsoft.com/office/powerpoint/2010/main" val="41135567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0FB8-7F94-2165-2903-75DDCE8F1518}"/>
              </a:ext>
            </a:extLst>
          </p:cNvPr>
          <p:cNvSpPr>
            <a:spLocks noGrp="1"/>
          </p:cNvSpPr>
          <p:nvPr>
            <p:ph type="title"/>
          </p:nvPr>
        </p:nvSpPr>
        <p:spPr>
          <a:xfrm>
            <a:off x="5282381" y="629266"/>
            <a:ext cx="4767471" cy="1641986"/>
          </a:xfrm>
        </p:spPr>
        <p:txBody>
          <a:bodyPr>
            <a:normAutofit/>
          </a:bodyPr>
          <a:lstStyle/>
          <a:p>
            <a:r>
              <a:rPr lang="en-US" dirty="0"/>
              <a:t>Implementation</a:t>
            </a:r>
          </a:p>
        </p:txBody>
      </p:sp>
      <p:pic>
        <p:nvPicPr>
          <p:cNvPr id="5" name="Picture 4" descr="White puzzle with one red piece">
            <a:extLst>
              <a:ext uri="{FF2B5EF4-FFF2-40B4-BE49-F238E27FC236}">
                <a16:creationId xmlns:a16="http://schemas.microsoft.com/office/drawing/2014/main" id="{D5978B45-8C59-0AA6-3314-05F6A2C52CFD}"/>
              </a:ext>
            </a:extLst>
          </p:cNvPr>
          <p:cNvPicPr>
            <a:picLocks noChangeAspect="1"/>
          </p:cNvPicPr>
          <p:nvPr/>
        </p:nvPicPr>
        <p:blipFill rotWithShape="1">
          <a:blip r:embed="rId3"/>
          <a:srcRect l="31795" r="30191"/>
          <a:stretch/>
        </p:blipFill>
        <p:spPr>
          <a:xfrm>
            <a:off x="-1" y="10"/>
            <a:ext cx="4634680" cy="6857990"/>
          </a:xfrm>
          <a:prstGeom prst="rect">
            <a:avLst/>
          </a:prstGeom>
        </p:spPr>
      </p:pic>
      <p:sp>
        <p:nvSpPr>
          <p:cNvPr id="3" name="Content Placeholder 2">
            <a:extLst>
              <a:ext uri="{FF2B5EF4-FFF2-40B4-BE49-F238E27FC236}">
                <a16:creationId xmlns:a16="http://schemas.microsoft.com/office/drawing/2014/main" id="{11483868-4428-9451-171D-305F180DE151}"/>
              </a:ext>
            </a:extLst>
          </p:cNvPr>
          <p:cNvSpPr>
            <a:spLocks noGrp="1"/>
          </p:cNvSpPr>
          <p:nvPr>
            <p:ph idx="1"/>
          </p:nvPr>
        </p:nvSpPr>
        <p:spPr>
          <a:xfrm>
            <a:off x="5282381" y="2438400"/>
            <a:ext cx="4767471" cy="3809999"/>
          </a:xfrm>
        </p:spPr>
        <p:txBody>
          <a:bodyPr>
            <a:normAutofit/>
          </a:bodyPr>
          <a:lstStyle/>
          <a:p>
            <a:pPr>
              <a:lnSpc>
                <a:spcPct val="90000"/>
              </a:lnSpc>
            </a:pPr>
            <a:r>
              <a:rPr lang="en-GB" sz="1100" b="0" i="0">
                <a:effectLst/>
                <a:latin typeface="+mn-lt"/>
              </a:rPr>
              <a:t>The third space of the design thinking process is implementation, when the best ideas generated during ideation are turned into a concrete, fully conceived action plan. </a:t>
            </a:r>
          </a:p>
          <a:p>
            <a:pPr>
              <a:lnSpc>
                <a:spcPct val="90000"/>
              </a:lnSpc>
            </a:pPr>
            <a:r>
              <a:rPr lang="en-GB" sz="1100" b="0" i="0">
                <a:effectLst/>
                <a:latin typeface="+mn-lt"/>
              </a:rPr>
              <a:t>At the core of the implementation process is prototyping, turning ideas into actual products and</a:t>
            </a:r>
            <a:r>
              <a:rPr lang="en-GB" sz="1100">
                <a:latin typeface="+mn-lt"/>
              </a:rPr>
              <a:t> services are then tested, iterated, and refined</a:t>
            </a:r>
            <a:endParaRPr lang="en-GB" sz="1100" b="0" i="0">
              <a:effectLst/>
              <a:latin typeface="+mn-lt"/>
            </a:endParaRPr>
          </a:p>
          <a:p>
            <a:pPr>
              <a:lnSpc>
                <a:spcPct val="90000"/>
              </a:lnSpc>
            </a:pPr>
            <a:r>
              <a:rPr lang="en-GB" sz="1100" b="0" i="0">
                <a:effectLst/>
                <a:latin typeface="+mn-lt"/>
              </a:rPr>
              <a:t>Through prototyping, the design thinking process seeks to uncover unforeseen implementation challenges and unintended consequences in order to have more reliable long-term success. </a:t>
            </a:r>
          </a:p>
          <a:p>
            <a:pPr>
              <a:lnSpc>
                <a:spcPct val="90000"/>
              </a:lnSpc>
            </a:pPr>
            <a:r>
              <a:rPr lang="en-GB" sz="1100" b="0" i="0">
                <a:effectLst/>
                <a:latin typeface="+mn-lt"/>
              </a:rPr>
              <a:t>After the prototyping process is finished and the ultimate product or service has been created, the design team helps create a communication strategy. </a:t>
            </a:r>
          </a:p>
          <a:p>
            <a:pPr>
              <a:lnSpc>
                <a:spcPct val="90000"/>
              </a:lnSpc>
            </a:pPr>
            <a:r>
              <a:rPr lang="en-GB" sz="1100" b="0" i="0">
                <a:effectLst/>
                <a:latin typeface="+mn-lt"/>
              </a:rPr>
              <a:t>Storytelling, particularly through multimedia, helps communicate the solution to a diverse set of stakeholders inside and outside of the organization, particularly across language and cultural barriers.</a:t>
            </a:r>
            <a:br>
              <a:rPr lang="en-GB" sz="1100">
                <a:latin typeface="+mn-lt"/>
              </a:rPr>
            </a:br>
            <a:endParaRPr lang="en-US" sz="1100">
              <a:latin typeface="+mn-lt"/>
            </a:endParaRPr>
          </a:p>
        </p:txBody>
      </p:sp>
    </p:spTree>
    <p:extLst>
      <p:ext uri="{BB962C8B-B14F-4D97-AF65-F5344CB8AC3E}">
        <p14:creationId xmlns:p14="http://schemas.microsoft.com/office/powerpoint/2010/main" val="2453097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70BDA80-627C-422A-AFFD-B7F1DC0F77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3313" cy="6858000"/>
          </a:xfrm>
          <a:prstGeom prst="rect">
            <a:avLst/>
          </a:prstGeom>
          <a:solidFill>
            <a:schemeClr val="accent1"/>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1">
            <a:extLst>
              <a:ext uri="{FF2B5EF4-FFF2-40B4-BE49-F238E27FC236}">
                <a16:creationId xmlns:a16="http://schemas.microsoft.com/office/drawing/2014/main" id="{D9978501-CE8C-08E2-94A4-836E54C8957A}"/>
              </a:ext>
            </a:extLst>
          </p:cNvPr>
          <p:cNvSpPr>
            <a:spLocks noGrp="1"/>
          </p:cNvSpPr>
          <p:nvPr>
            <p:ph type="title"/>
          </p:nvPr>
        </p:nvSpPr>
        <p:spPr>
          <a:xfrm>
            <a:off x="646111" y="690879"/>
            <a:ext cx="3682049" cy="5557519"/>
          </a:xfrm>
        </p:spPr>
        <p:txBody>
          <a:bodyPr anchor="ctr">
            <a:normAutofit/>
          </a:bodyPr>
          <a:lstStyle/>
          <a:p>
            <a:pPr algn="r"/>
            <a:r>
              <a:rPr lang="en-US">
                <a:solidFill>
                  <a:srgbClr val="FFFFFF"/>
                </a:solidFill>
              </a:rPr>
              <a:t>The Bane of Design Thinking</a:t>
            </a:r>
          </a:p>
        </p:txBody>
      </p:sp>
      <p:sp>
        <p:nvSpPr>
          <p:cNvPr id="3" name="Content Placeholder 2">
            <a:extLst>
              <a:ext uri="{FF2B5EF4-FFF2-40B4-BE49-F238E27FC236}">
                <a16:creationId xmlns:a16="http://schemas.microsoft.com/office/drawing/2014/main" id="{45A77B1D-9CEC-8A2F-56ED-455366B34437}"/>
              </a:ext>
            </a:extLst>
          </p:cNvPr>
          <p:cNvSpPr>
            <a:spLocks noGrp="1"/>
          </p:cNvSpPr>
          <p:nvPr>
            <p:ph idx="1"/>
          </p:nvPr>
        </p:nvSpPr>
        <p:spPr>
          <a:xfrm>
            <a:off x="5101999" y="690880"/>
            <a:ext cx="4947854" cy="5557519"/>
          </a:xfrm>
        </p:spPr>
        <p:txBody>
          <a:bodyPr anchor="ctr">
            <a:normAutofit/>
          </a:bodyPr>
          <a:lstStyle/>
          <a:p>
            <a:r>
              <a:rPr lang="en-GB" b="0" i="0" dirty="0">
                <a:effectLst/>
                <a:latin typeface="+mn-lt"/>
              </a:rPr>
              <a:t>One of the biggest impediments to adopting design thinking is simply fear of failure. The notion that there is nothing wrong with experimentation or failure, as long as they happen early and act as a source of learning, can be difficult to accept. But a vibrant design thinking culture will encourage prototyping—quick, cheap, and dirty—as part of the creative process and not just as a way of validating finished ideas.</a:t>
            </a:r>
            <a:endParaRPr lang="en-US" dirty="0">
              <a:latin typeface="+mn-lt"/>
            </a:endParaRPr>
          </a:p>
        </p:txBody>
      </p:sp>
    </p:spTree>
    <p:extLst>
      <p:ext uri="{BB962C8B-B14F-4D97-AF65-F5344CB8AC3E}">
        <p14:creationId xmlns:p14="http://schemas.microsoft.com/office/powerpoint/2010/main" val="29798137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Red pinpointers pinned on a road">
            <a:extLst>
              <a:ext uri="{FF2B5EF4-FFF2-40B4-BE49-F238E27FC236}">
                <a16:creationId xmlns:a16="http://schemas.microsoft.com/office/drawing/2014/main" id="{9AFA5376-6B24-2F2B-54E9-89648F002F1B}"/>
              </a:ext>
            </a:extLst>
          </p:cNvPr>
          <p:cNvPicPr>
            <a:picLocks noChangeAspect="1"/>
          </p:cNvPicPr>
          <p:nvPr/>
        </p:nvPicPr>
        <p:blipFill rotWithShape="1">
          <a:blip r:embed="rId2">
            <a:alphaModFix amt="35000"/>
          </a:blip>
          <a:srcRect t="1736" b="13994"/>
          <a:stretch/>
        </p:blipFill>
        <p:spPr>
          <a:xfrm>
            <a:off x="20" y="-1"/>
            <a:ext cx="12191980" cy="6858000"/>
          </a:xfrm>
          <a:prstGeom prst="rect">
            <a:avLst/>
          </a:prstGeom>
        </p:spPr>
      </p:pic>
      <p:sp>
        <p:nvSpPr>
          <p:cNvPr id="2" name="Title 1">
            <a:extLst>
              <a:ext uri="{FF2B5EF4-FFF2-40B4-BE49-F238E27FC236}">
                <a16:creationId xmlns:a16="http://schemas.microsoft.com/office/drawing/2014/main" id="{C297B61D-5F4B-604A-853F-E508D7C31F78}"/>
              </a:ext>
            </a:extLst>
          </p:cNvPr>
          <p:cNvSpPr>
            <a:spLocks noGrp="1"/>
          </p:cNvSpPr>
          <p:nvPr>
            <p:ph type="title"/>
          </p:nvPr>
        </p:nvSpPr>
        <p:spPr>
          <a:xfrm>
            <a:off x="646111" y="452718"/>
            <a:ext cx="9404723" cy="1400530"/>
          </a:xfrm>
        </p:spPr>
        <p:txBody>
          <a:bodyPr>
            <a:normAutofit/>
          </a:bodyPr>
          <a:lstStyle/>
          <a:p>
            <a:r>
              <a:rPr lang="en-US" dirty="0"/>
              <a:t>Case Studies</a:t>
            </a:r>
          </a:p>
        </p:txBody>
      </p:sp>
      <p:sp>
        <p:nvSpPr>
          <p:cNvPr id="9" name="Rectangle 8">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4623D8B7-92F6-83F1-FECE-0ADAAFECBFF1}"/>
              </a:ext>
            </a:extLst>
          </p:cNvPr>
          <p:cNvSpPr>
            <a:spLocks noGrp="1"/>
          </p:cNvSpPr>
          <p:nvPr>
            <p:ph idx="1"/>
          </p:nvPr>
        </p:nvSpPr>
        <p:spPr>
          <a:xfrm>
            <a:off x="1103312" y="2052918"/>
            <a:ext cx="8946541" cy="4195481"/>
          </a:xfrm>
        </p:spPr>
        <p:txBody>
          <a:bodyPr>
            <a:normAutofit/>
          </a:bodyPr>
          <a:lstStyle/>
          <a:p>
            <a:r>
              <a:rPr lang="en-US" dirty="0">
                <a:hlinkClick r:id="rId3"/>
              </a:rPr>
              <a:t>https://www.designkit.org/case-studies/1</a:t>
            </a:r>
            <a:endParaRPr lang="en-US" dirty="0"/>
          </a:p>
          <a:p>
            <a:r>
              <a:rPr lang="en-US" dirty="0">
                <a:hlinkClick r:id="rId4"/>
              </a:rPr>
              <a:t>https://hbr.org/2016/01/better-service-faster-a-design-thinking-case-study</a:t>
            </a:r>
            <a:endParaRPr lang="en-US" dirty="0"/>
          </a:p>
          <a:p>
            <a:r>
              <a:rPr lang="en-US" dirty="0">
                <a:hlinkClick r:id="rId5"/>
              </a:rPr>
              <a:t>https://med.stanford.edu/news/all-news/2016/06/design-thinking-as-a-way-to-improve-patient-experience.html</a:t>
            </a:r>
            <a:endParaRPr lang="en-US" dirty="0"/>
          </a:p>
          <a:p>
            <a:endParaRPr lang="en-US" dirty="0"/>
          </a:p>
        </p:txBody>
      </p:sp>
    </p:spTree>
    <p:extLst>
      <p:ext uri="{BB962C8B-B14F-4D97-AF65-F5344CB8AC3E}">
        <p14:creationId xmlns:p14="http://schemas.microsoft.com/office/powerpoint/2010/main" val="364150452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{CB1FBD71-F536-A24C-929D-BA1C4EA7A237}tf10001062</Template>
  <TotalTime>4412</TotalTime>
  <Words>1163</Words>
  <Application>Microsoft Macintosh PowerPoint</Application>
  <PresentationFormat>Widescreen</PresentationFormat>
  <Paragraphs>65</Paragraphs>
  <Slides>20</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Century Gothic</vt:lpstr>
      <vt:lpstr>Wingdings 3</vt:lpstr>
      <vt:lpstr>Ion</vt:lpstr>
      <vt:lpstr>Social Innovation</vt:lpstr>
      <vt:lpstr>LECTURE:  DESIGN THINKING FOR SOCIAL INNOVATION</vt:lpstr>
      <vt:lpstr>Defining Design Thinking</vt:lpstr>
      <vt:lpstr>Design Thinking &amp; Social Issues</vt:lpstr>
      <vt:lpstr>Design Thinking &amp; Social Issues </vt:lpstr>
      <vt:lpstr>Design Thinking for Social Innovation </vt:lpstr>
      <vt:lpstr>Design Thinking for Social Innovation </vt:lpstr>
      <vt:lpstr>Design Thinking for Social Innovation</vt:lpstr>
      <vt:lpstr>Design Thinking for Social Innovation</vt:lpstr>
      <vt:lpstr>Design Thinking for Social Innovation</vt:lpstr>
      <vt:lpstr>The Design Thinking Process</vt:lpstr>
      <vt:lpstr>The Design Thinking Process</vt:lpstr>
      <vt:lpstr>The Design Thinking Process</vt:lpstr>
      <vt:lpstr>Inspiration</vt:lpstr>
      <vt:lpstr>PowerPoint Presentation</vt:lpstr>
      <vt:lpstr>Ideation</vt:lpstr>
      <vt:lpstr>Essentials of Ideation</vt:lpstr>
      <vt:lpstr>Implementation</vt:lpstr>
      <vt:lpstr>The Bane of Design Thinking</vt:lpstr>
      <vt:lpstr>Case Studies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Innovation</dc:title>
  <dc:creator>Adedapo Adebajo</dc:creator>
  <cp:lastModifiedBy>Adedapo Adebajo</cp:lastModifiedBy>
  <cp:revision>1</cp:revision>
  <dcterms:created xsi:type="dcterms:W3CDTF">2022-12-16T11:54:27Z</dcterms:created>
  <dcterms:modified xsi:type="dcterms:W3CDTF">2022-12-19T13:26:34Z</dcterms:modified>
</cp:coreProperties>
</file>