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42"/>
  </p:notesMasterIdLst>
  <p:sldIdLst>
    <p:sldId id="473" r:id="rId2"/>
    <p:sldId id="262" r:id="rId3"/>
    <p:sldId id="493" r:id="rId4"/>
    <p:sldId id="511" r:id="rId5"/>
    <p:sldId id="512" r:id="rId6"/>
    <p:sldId id="513" r:id="rId7"/>
    <p:sldId id="514" r:id="rId8"/>
    <p:sldId id="490" r:id="rId9"/>
    <p:sldId id="494" r:id="rId10"/>
    <p:sldId id="515" r:id="rId11"/>
    <p:sldId id="495" r:id="rId12"/>
    <p:sldId id="489" r:id="rId13"/>
    <p:sldId id="492" r:id="rId14"/>
    <p:sldId id="516" r:id="rId15"/>
    <p:sldId id="496" r:id="rId16"/>
    <p:sldId id="497" r:id="rId17"/>
    <p:sldId id="517" r:id="rId18"/>
    <p:sldId id="500" r:id="rId19"/>
    <p:sldId id="502" r:id="rId20"/>
    <p:sldId id="519" r:id="rId21"/>
    <p:sldId id="503" r:id="rId22"/>
    <p:sldId id="504" r:id="rId23"/>
    <p:sldId id="508" r:id="rId24"/>
    <p:sldId id="520" r:id="rId25"/>
    <p:sldId id="505" r:id="rId26"/>
    <p:sldId id="506" r:id="rId27"/>
    <p:sldId id="509" r:id="rId28"/>
    <p:sldId id="510" r:id="rId29"/>
    <p:sldId id="525" r:id="rId30"/>
    <p:sldId id="474" r:id="rId31"/>
    <p:sldId id="478" r:id="rId32"/>
    <p:sldId id="523" r:id="rId33"/>
    <p:sldId id="524" r:id="rId34"/>
    <p:sldId id="479" r:id="rId35"/>
    <p:sldId id="480" r:id="rId36"/>
    <p:sldId id="482" r:id="rId37"/>
    <p:sldId id="483" r:id="rId38"/>
    <p:sldId id="522" r:id="rId39"/>
    <p:sldId id="484" r:id="rId40"/>
    <p:sldId id="305"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86154"/>
  </p:normalViewPr>
  <p:slideViewPr>
    <p:cSldViewPr snapToGrid="0">
      <p:cViewPr varScale="1">
        <p:scale>
          <a:sx n="96" d="100"/>
          <a:sy n="96" d="100"/>
        </p:scale>
        <p:origin x="116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_rels/data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4" Type="http://schemas.openxmlformats.org/officeDocument/2006/relationships/image" Target="../media/image28.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4" Type="http://schemas.openxmlformats.org/officeDocument/2006/relationships/image" Target="../media/image2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AAAEC8-BF6E-4A9A-96C2-735CDD39C2C5}"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ED498876-FD7D-4F13-8197-0B67FE7374A6}">
      <dgm:prSet/>
      <dgm:spPr/>
      <dgm:t>
        <a:bodyPr/>
        <a:lstStyle/>
        <a:p>
          <a:r>
            <a:rPr lang="en-US"/>
            <a:t>Sustainable development is the overarching paradigm of the United Nations. The concept of sustainable development was described by the (1987) Brundtland Commission Report as “development that meets the needs of the present without compromising the ability of future generations to meet their own needs” (United Nations General Assembly 1987, 24).</a:t>
          </a:r>
        </a:p>
      </dgm:t>
    </dgm:pt>
    <dgm:pt modelId="{BEA68E86-F73D-474B-BF15-AB2F7893C76F}" type="parTrans" cxnId="{D966F586-5E3C-49C6-901D-36F7C2A975B5}">
      <dgm:prSet/>
      <dgm:spPr/>
      <dgm:t>
        <a:bodyPr/>
        <a:lstStyle/>
        <a:p>
          <a:endParaRPr lang="en-US"/>
        </a:p>
      </dgm:t>
    </dgm:pt>
    <dgm:pt modelId="{AEA63FD7-9423-44F1-AE2F-9A850D0CE907}" type="sibTrans" cxnId="{D966F586-5E3C-49C6-901D-36F7C2A975B5}">
      <dgm:prSet/>
      <dgm:spPr/>
      <dgm:t>
        <a:bodyPr/>
        <a:lstStyle/>
        <a:p>
          <a:endParaRPr lang="en-US"/>
        </a:p>
      </dgm:t>
    </dgm:pt>
    <dgm:pt modelId="{EBE4F96B-B099-4281-A26B-56DE553007E0}">
      <dgm:prSet/>
      <dgm:spPr/>
      <dgm:t>
        <a:bodyPr/>
        <a:lstStyle/>
        <a:p>
          <a:r>
            <a:rPr lang="en-US"/>
            <a:t>There are four dimensions to sustainable development society, environment, culture, and economy which are intertwined, not separate.</a:t>
          </a:r>
        </a:p>
      </dgm:t>
    </dgm:pt>
    <dgm:pt modelId="{D45722B8-EE9A-490D-A677-2752AE008305}" type="parTrans" cxnId="{B7930642-F433-4B4A-88BA-3C07D0B55C1A}">
      <dgm:prSet/>
      <dgm:spPr/>
      <dgm:t>
        <a:bodyPr/>
        <a:lstStyle/>
        <a:p>
          <a:endParaRPr lang="en-US"/>
        </a:p>
      </dgm:t>
    </dgm:pt>
    <dgm:pt modelId="{27E3CDBC-6B3C-4423-A245-1C6553B2D46D}" type="sibTrans" cxnId="{B7930642-F433-4B4A-88BA-3C07D0B55C1A}">
      <dgm:prSet/>
      <dgm:spPr/>
      <dgm:t>
        <a:bodyPr/>
        <a:lstStyle/>
        <a:p>
          <a:endParaRPr lang="en-US"/>
        </a:p>
      </dgm:t>
    </dgm:pt>
    <dgm:pt modelId="{9F3C0BB4-C16B-684A-B9B5-3EBDD7CCFFD3}" type="pres">
      <dgm:prSet presAssocID="{8EAAAEC8-BF6E-4A9A-96C2-735CDD39C2C5}" presName="hierChild1" presStyleCnt="0">
        <dgm:presLayoutVars>
          <dgm:chPref val="1"/>
          <dgm:dir/>
          <dgm:animOne val="branch"/>
          <dgm:animLvl val="lvl"/>
          <dgm:resizeHandles/>
        </dgm:presLayoutVars>
      </dgm:prSet>
      <dgm:spPr/>
    </dgm:pt>
    <dgm:pt modelId="{7050AC2A-3513-4847-842B-6FC6EC7FB251}" type="pres">
      <dgm:prSet presAssocID="{ED498876-FD7D-4F13-8197-0B67FE7374A6}" presName="hierRoot1" presStyleCnt="0"/>
      <dgm:spPr/>
    </dgm:pt>
    <dgm:pt modelId="{0AF76F8E-5A1A-684A-BB7D-56BDF29678BA}" type="pres">
      <dgm:prSet presAssocID="{ED498876-FD7D-4F13-8197-0B67FE7374A6}" presName="composite" presStyleCnt="0"/>
      <dgm:spPr/>
    </dgm:pt>
    <dgm:pt modelId="{7A490903-6EB5-9D43-A217-9B9C877AA1E2}" type="pres">
      <dgm:prSet presAssocID="{ED498876-FD7D-4F13-8197-0B67FE7374A6}" presName="background" presStyleLbl="node0" presStyleIdx="0" presStyleCnt="2"/>
      <dgm:spPr/>
    </dgm:pt>
    <dgm:pt modelId="{DCE72275-A0E9-8F4D-A870-AD6BD784EF71}" type="pres">
      <dgm:prSet presAssocID="{ED498876-FD7D-4F13-8197-0B67FE7374A6}" presName="text" presStyleLbl="fgAcc0" presStyleIdx="0" presStyleCnt="2">
        <dgm:presLayoutVars>
          <dgm:chPref val="3"/>
        </dgm:presLayoutVars>
      </dgm:prSet>
      <dgm:spPr/>
    </dgm:pt>
    <dgm:pt modelId="{27B4A4C7-E14B-0F44-A4F2-BAAB0A0BEA8E}" type="pres">
      <dgm:prSet presAssocID="{ED498876-FD7D-4F13-8197-0B67FE7374A6}" presName="hierChild2" presStyleCnt="0"/>
      <dgm:spPr/>
    </dgm:pt>
    <dgm:pt modelId="{37805A6C-E752-224B-8F1E-CF12D9F661F0}" type="pres">
      <dgm:prSet presAssocID="{EBE4F96B-B099-4281-A26B-56DE553007E0}" presName="hierRoot1" presStyleCnt="0"/>
      <dgm:spPr/>
    </dgm:pt>
    <dgm:pt modelId="{27ED4F2E-D322-3E46-9781-E735ACA935EB}" type="pres">
      <dgm:prSet presAssocID="{EBE4F96B-B099-4281-A26B-56DE553007E0}" presName="composite" presStyleCnt="0"/>
      <dgm:spPr/>
    </dgm:pt>
    <dgm:pt modelId="{112C026F-31EC-FC40-9BA2-1CB9193C68F4}" type="pres">
      <dgm:prSet presAssocID="{EBE4F96B-B099-4281-A26B-56DE553007E0}" presName="background" presStyleLbl="node0" presStyleIdx="1" presStyleCnt="2"/>
      <dgm:spPr/>
    </dgm:pt>
    <dgm:pt modelId="{82E3C017-4279-6A4D-BABB-29A60CC51F22}" type="pres">
      <dgm:prSet presAssocID="{EBE4F96B-B099-4281-A26B-56DE553007E0}" presName="text" presStyleLbl="fgAcc0" presStyleIdx="1" presStyleCnt="2">
        <dgm:presLayoutVars>
          <dgm:chPref val="3"/>
        </dgm:presLayoutVars>
      </dgm:prSet>
      <dgm:spPr/>
    </dgm:pt>
    <dgm:pt modelId="{45B20398-189D-DD41-B4D2-7EDF78842BB9}" type="pres">
      <dgm:prSet presAssocID="{EBE4F96B-B099-4281-A26B-56DE553007E0}" presName="hierChild2" presStyleCnt="0"/>
      <dgm:spPr/>
    </dgm:pt>
  </dgm:ptLst>
  <dgm:cxnLst>
    <dgm:cxn modelId="{B7930642-F433-4B4A-88BA-3C07D0B55C1A}" srcId="{8EAAAEC8-BF6E-4A9A-96C2-735CDD39C2C5}" destId="{EBE4F96B-B099-4281-A26B-56DE553007E0}" srcOrd="1" destOrd="0" parTransId="{D45722B8-EE9A-490D-A677-2752AE008305}" sibTransId="{27E3CDBC-6B3C-4423-A245-1C6553B2D46D}"/>
    <dgm:cxn modelId="{18E09E56-FEFE-8D4C-92C9-02EBF4C3FE63}" type="presOf" srcId="{ED498876-FD7D-4F13-8197-0B67FE7374A6}" destId="{DCE72275-A0E9-8F4D-A870-AD6BD784EF71}" srcOrd="0" destOrd="0" presId="urn:microsoft.com/office/officeart/2005/8/layout/hierarchy1"/>
    <dgm:cxn modelId="{0E933478-25A5-F345-B83D-0181D13B192A}" type="presOf" srcId="{EBE4F96B-B099-4281-A26B-56DE553007E0}" destId="{82E3C017-4279-6A4D-BABB-29A60CC51F22}" srcOrd="0" destOrd="0" presId="urn:microsoft.com/office/officeart/2005/8/layout/hierarchy1"/>
    <dgm:cxn modelId="{D966F586-5E3C-49C6-901D-36F7C2A975B5}" srcId="{8EAAAEC8-BF6E-4A9A-96C2-735CDD39C2C5}" destId="{ED498876-FD7D-4F13-8197-0B67FE7374A6}" srcOrd="0" destOrd="0" parTransId="{BEA68E86-F73D-474B-BF15-AB2F7893C76F}" sibTransId="{AEA63FD7-9423-44F1-AE2F-9A850D0CE907}"/>
    <dgm:cxn modelId="{38B70AF9-ADDE-4C43-993E-5E5EEB8D4DA9}" type="presOf" srcId="{8EAAAEC8-BF6E-4A9A-96C2-735CDD39C2C5}" destId="{9F3C0BB4-C16B-684A-B9B5-3EBDD7CCFFD3}" srcOrd="0" destOrd="0" presId="urn:microsoft.com/office/officeart/2005/8/layout/hierarchy1"/>
    <dgm:cxn modelId="{5E4AFB2E-2A29-F844-B286-810FCE4FE03A}" type="presParOf" srcId="{9F3C0BB4-C16B-684A-B9B5-3EBDD7CCFFD3}" destId="{7050AC2A-3513-4847-842B-6FC6EC7FB251}" srcOrd="0" destOrd="0" presId="urn:microsoft.com/office/officeart/2005/8/layout/hierarchy1"/>
    <dgm:cxn modelId="{B43025BA-CCE7-BD4C-A798-82AE3D2FF7CA}" type="presParOf" srcId="{7050AC2A-3513-4847-842B-6FC6EC7FB251}" destId="{0AF76F8E-5A1A-684A-BB7D-56BDF29678BA}" srcOrd="0" destOrd="0" presId="urn:microsoft.com/office/officeart/2005/8/layout/hierarchy1"/>
    <dgm:cxn modelId="{801ABB8C-1031-7C45-9DF4-811A8BF21729}" type="presParOf" srcId="{0AF76F8E-5A1A-684A-BB7D-56BDF29678BA}" destId="{7A490903-6EB5-9D43-A217-9B9C877AA1E2}" srcOrd="0" destOrd="0" presId="urn:microsoft.com/office/officeart/2005/8/layout/hierarchy1"/>
    <dgm:cxn modelId="{193545CC-A6A9-9B46-AA0B-6AB9176822C1}" type="presParOf" srcId="{0AF76F8E-5A1A-684A-BB7D-56BDF29678BA}" destId="{DCE72275-A0E9-8F4D-A870-AD6BD784EF71}" srcOrd="1" destOrd="0" presId="urn:microsoft.com/office/officeart/2005/8/layout/hierarchy1"/>
    <dgm:cxn modelId="{FEEC641C-F826-B84F-AB4E-EA103A973A25}" type="presParOf" srcId="{7050AC2A-3513-4847-842B-6FC6EC7FB251}" destId="{27B4A4C7-E14B-0F44-A4F2-BAAB0A0BEA8E}" srcOrd="1" destOrd="0" presId="urn:microsoft.com/office/officeart/2005/8/layout/hierarchy1"/>
    <dgm:cxn modelId="{31782EF6-F6F9-424F-A06B-C894E7F128BD}" type="presParOf" srcId="{9F3C0BB4-C16B-684A-B9B5-3EBDD7CCFFD3}" destId="{37805A6C-E752-224B-8F1E-CF12D9F661F0}" srcOrd="1" destOrd="0" presId="urn:microsoft.com/office/officeart/2005/8/layout/hierarchy1"/>
    <dgm:cxn modelId="{A79AEADE-BF5A-234C-ACF9-626FA304D228}" type="presParOf" srcId="{37805A6C-E752-224B-8F1E-CF12D9F661F0}" destId="{27ED4F2E-D322-3E46-9781-E735ACA935EB}" srcOrd="0" destOrd="0" presId="urn:microsoft.com/office/officeart/2005/8/layout/hierarchy1"/>
    <dgm:cxn modelId="{50A003CE-9A32-CB4A-8F8C-E8B08E2554C0}" type="presParOf" srcId="{27ED4F2E-D322-3E46-9781-E735ACA935EB}" destId="{112C026F-31EC-FC40-9BA2-1CB9193C68F4}" srcOrd="0" destOrd="0" presId="urn:microsoft.com/office/officeart/2005/8/layout/hierarchy1"/>
    <dgm:cxn modelId="{B71FFA82-5A14-1C43-84F2-7E382699E933}" type="presParOf" srcId="{27ED4F2E-D322-3E46-9781-E735ACA935EB}" destId="{82E3C017-4279-6A4D-BABB-29A60CC51F22}" srcOrd="1" destOrd="0" presId="urn:microsoft.com/office/officeart/2005/8/layout/hierarchy1"/>
    <dgm:cxn modelId="{31474696-1198-5C40-97F3-B7B45103AB76}" type="presParOf" srcId="{37805A6C-E752-224B-8F1E-CF12D9F661F0}" destId="{45B20398-189D-DD41-B4D2-7EDF78842BB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EAE739-38CD-A44C-81F1-E90BB7F2F590}" type="doc">
      <dgm:prSet loTypeId="urn:microsoft.com/office/officeart/2005/8/layout/hProcess9" loCatId="" qsTypeId="urn:microsoft.com/office/officeart/2005/8/quickstyle/simple1" qsCatId="simple" csTypeId="urn:microsoft.com/office/officeart/2005/8/colors/accent1_2" csCatId="accent1" phldr="1"/>
      <dgm:spPr/>
    </dgm:pt>
    <dgm:pt modelId="{C4A12856-06D0-EB4E-B477-3925FAE3A33E}">
      <dgm:prSet phldrT="[Text]"/>
      <dgm:spPr/>
      <dgm:t>
        <a:bodyPr/>
        <a:lstStyle/>
        <a:p>
          <a:r>
            <a:rPr lang="en-GB" dirty="0"/>
            <a:t>Social </a:t>
          </a:r>
        </a:p>
      </dgm:t>
    </dgm:pt>
    <dgm:pt modelId="{64BDAFDA-C78F-A94B-B350-06A13A6BF4A3}" type="parTrans" cxnId="{DD384ABE-86E9-3D4A-BE0A-24528C0EF60B}">
      <dgm:prSet/>
      <dgm:spPr/>
      <dgm:t>
        <a:bodyPr/>
        <a:lstStyle/>
        <a:p>
          <a:endParaRPr lang="en-GB"/>
        </a:p>
      </dgm:t>
    </dgm:pt>
    <dgm:pt modelId="{A95C7A80-A06C-164A-A872-07DDE70D15AA}" type="sibTrans" cxnId="{DD384ABE-86E9-3D4A-BE0A-24528C0EF60B}">
      <dgm:prSet/>
      <dgm:spPr/>
      <dgm:t>
        <a:bodyPr/>
        <a:lstStyle/>
        <a:p>
          <a:endParaRPr lang="en-GB"/>
        </a:p>
      </dgm:t>
    </dgm:pt>
    <dgm:pt modelId="{9574C5B8-1438-CF47-B41B-0C5F75DE1FD6}">
      <dgm:prSet phldrT="[Text]"/>
      <dgm:spPr/>
      <dgm:t>
        <a:bodyPr/>
        <a:lstStyle/>
        <a:p>
          <a:r>
            <a:rPr lang="en-GB" dirty="0"/>
            <a:t>Economic</a:t>
          </a:r>
        </a:p>
      </dgm:t>
    </dgm:pt>
    <dgm:pt modelId="{BEAF98E2-BE75-C84E-9CA9-79BAB294A4EE}" type="parTrans" cxnId="{4CE9B57B-094A-6246-875B-E8D125BF23C4}">
      <dgm:prSet/>
      <dgm:spPr/>
      <dgm:t>
        <a:bodyPr/>
        <a:lstStyle/>
        <a:p>
          <a:endParaRPr lang="en-GB"/>
        </a:p>
      </dgm:t>
    </dgm:pt>
    <dgm:pt modelId="{E9B165B5-EE1B-6E4E-8866-AFCDA40F0EE6}" type="sibTrans" cxnId="{4CE9B57B-094A-6246-875B-E8D125BF23C4}">
      <dgm:prSet/>
      <dgm:spPr/>
      <dgm:t>
        <a:bodyPr/>
        <a:lstStyle/>
        <a:p>
          <a:endParaRPr lang="en-GB"/>
        </a:p>
      </dgm:t>
    </dgm:pt>
    <dgm:pt modelId="{AB73D2A1-4444-074F-BBEF-A4E3E14B2FEF}">
      <dgm:prSet phldrT="[Text]"/>
      <dgm:spPr/>
      <dgm:t>
        <a:bodyPr/>
        <a:lstStyle/>
        <a:p>
          <a:r>
            <a:rPr lang="en-GB" dirty="0"/>
            <a:t>Biological</a:t>
          </a:r>
        </a:p>
      </dgm:t>
    </dgm:pt>
    <dgm:pt modelId="{5FA1DD3A-138C-9D4A-9A4B-2D80BB12F9DE}" type="parTrans" cxnId="{4909E996-B3BB-8B4D-8D3A-83597C526125}">
      <dgm:prSet/>
      <dgm:spPr/>
      <dgm:t>
        <a:bodyPr/>
        <a:lstStyle/>
        <a:p>
          <a:endParaRPr lang="en-GB"/>
        </a:p>
      </dgm:t>
    </dgm:pt>
    <dgm:pt modelId="{21EA40C1-4370-A54B-8BCF-181E2A879337}" type="sibTrans" cxnId="{4909E996-B3BB-8B4D-8D3A-83597C526125}">
      <dgm:prSet/>
      <dgm:spPr/>
      <dgm:t>
        <a:bodyPr/>
        <a:lstStyle/>
        <a:p>
          <a:endParaRPr lang="en-GB"/>
        </a:p>
      </dgm:t>
    </dgm:pt>
    <dgm:pt modelId="{5DFB4FD1-0E9B-2846-A3A2-D7BC125F2BEB}" type="pres">
      <dgm:prSet presAssocID="{A9EAE739-38CD-A44C-81F1-E90BB7F2F590}" presName="CompostProcess" presStyleCnt="0">
        <dgm:presLayoutVars>
          <dgm:dir/>
          <dgm:resizeHandles val="exact"/>
        </dgm:presLayoutVars>
      </dgm:prSet>
      <dgm:spPr/>
    </dgm:pt>
    <dgm:pt modelId="{6B56DC47-9261-2D4E-B86E-4FD593A6B5F8}" type="pres">
      <dgm:prSet presAssocID="{A9EAE739-38CD-A44C-81F1-E90BB7F2F590}" presName="arrow" presStyleLbl="bgShp" presStyleIdx="0" presStyleCnt="1"/>
      <dgm:spPr/>
    </dgm:pt>
    <dgm:pt modelId="{FE450916-AF4E-B14C-9A4D-9ABBE3E92162}" type="pres">
      <dgm:prSet presAssocID="{A9EAE739-38CD-A44C-81F1-E90BB7F2F590}" presName="linearProcess" presStyleCnt="0"/>
      <dgm:spPr/>
    </dgm:pt>
    <dgm:pt modelId="{DDE5F325-761B-4F4E-B5A6-1793A5BA2E06}" type="pres">
      <dgm:prSet presAssocID="{C4A12856-06D0-EB4E-B477-3925FAE3A33E}" presName="textNode" presStyleLbl="node1" presStyleIdx="0" presStyleCnt="3">
        <dgm:presLayoutVars>
          <dgm:bulletEnabled val="1"/>
        </dgm:presLayoutVars>
      </dgm:prSet>
      <dgm:spPr/>
    </dgm:pt>
    <dgm:pt modelId="{CEE3E32D-DD0D-3849-A4BA-53283EED43AF}" type="pres">
      <dgm:prSet presAssocID="{A95C7A80-A06C-164A-A872-07DDE70D15AA}" presName="sibTrans" presStyleCnt="0"/>
      <dgm:spPr/>
    </dgm:pt>
    <dgm:pt modelId="{D3D18DB3-25D0-4946-B22D-071144E15C64}" type="pres">
      <dgm:prSet presAssocID="{9574C5B8-1438-CF47-B41B-0C5F75DE1FD6}" presName="textNode" presStyleLbl="node1" presStyleIdx="1" presStyleCnt="3">
        <dgm:presLayoutVars>
          <dgm:bulletEnabled val="1"/>
        </dgm:presLayoutVars>
      </dgm:prSet>
      <dgm:spPr/>
    </dgm:pt>
    <dgm:pt modelId="{C5DB54BC-CC3A-124D-A962-A2664D0F7A2F}" type="pres">
      <dgm:prSet presAssocID="{E9B165B5-EE1B-6E4E-8866-AFCDA40F0EE6}" presName="sibTrans" presStyleCnt="0"/>
      <dgm:spPr/>
    </dgm:pt>
    <dgm:pt modelId="{664EA1EE-8C0B-FE42-A082-72460E5D8736}" type="pres">
      <dgm:prSet presAssocID="{AB73D2A1-4444-074F-BBEF-A4E3E14B2FEF}" presName="textNode" presStyleLbl="node1" presStyleIdx="2" presStyleCnt="3">
        <dgm:presLayoutVars>
          <dgm:bulletEnabled val="1"/>
        </dgm:presLayoutVars>
      </dgm:prSet>
      <dgm:spPr/>
    </dgm:pt>
  </dgm:ptLst>
  <dgm:cxnLst>
    <dgm:cxn modelId="{7E5D3F09-EA02-9B47-AA08-F0DD026FB9C4}" type="presOf" srcId="{C4A12856-06D0-EB4E-B477-3925FAE3A33E}" destId="{DDE5F325-761B-4F4E-B5A6-1793A5BA2E06}" srcOrd="0" destOrd="0" presId="urn:microsoft.com/office/officeart/2005/8/layout/hProcess9"/>
    <dgm:cxn modelId="{4DC69810-61ED-414C-8390-7F253B7F558D}" type="presOf" srcId="{A9EAE739-38CD-A44C-81F1-E90BB7F2F590}" destId="{5DFB4FD1-0E9B-2846-A3A2-D7BC125F2BEB}" srcOrd="0" destOrd="0" presId="urn:microsoft.com/office/officeart/2005/8/layout/hProcess9"/>
    <dgm:cxn modelId="{EEFA9462-C48E-2C4D-BC41-CBC322579D06}" type="presOf" srcId="{AB73D2A1-4444-074F-BBEF-A4E3E14B2FEF}" destId="{664EA1EE-8C0B-FE42-A082-72460E5D8736}" srcOrd="0" destOrd="0" presId="urn:microsoft.com/office/officeart/2005/8/layout/hProcess9"/>
    <dgm:cxn modelId="{4CE9B57B-094A-6246-875B-E8D125BF23C4}" srcId="{A9EAE739-38CD-A44C-81F1-E90BB7F2F590}" destId="{9574C5B8-1438-CF47-B41B-0C5F75DE1FD6}" srcOrd="1" destOrd="0" parTransId="{BEAF98E2-BE75-C84E-9CA9-79BAB294A4EE}" sibTransId="{E9B165B5-EE1B-6E4E-8866-AFCDA40F0EE6}"/>
    <dgm:cxn modelId="{4909E996-B3BB-8B4D-8D3A-83597C526125}" srcId="{A9EAE739-38CD-A44C-81F1-E90BB7F2F590}" destId="{AB73D2A1-4444-074F-BBEF-A4E3E14B2FEF}" srcOrd="2" destOrd="0" parTransId="{5FA1DD3A-138C-9D4A-9A4B-2D80BB12F9DE}" sibTransId="{21EA40C1-4370-A54B-8BCF-181E2A879337}"/>
    <dgm:cxn modelId="{DD384ABE-86E9-3D4A-BE0A-24528C0EF60B}" srcId="{A9EAE739-38CD-A44C-81F1-E90BB7F2F590}" destId="{C4A12856-06D0-EB4E-B477-3925FAE3A33E}" srcOrd="0" destOrd="0" parTransId="{64BDAFDA-C78F-A94B-B350-06A13A6BF4A3}" sibTransId="{A95C7A80-A06C-164A-A872-07DDE70D15AA}"/>
    <dgm:cxn modelId="{24DC92BE-1AB3-6147-AA09-4427532457EB}" type="presOf" srcId="{9574C5B8-1438-CF47-B41B-0C5F75DE1FD6}" destId="{D3D18DB3-25D0-4946-B22D-071144E15C64}" srcOrd="0" destOrd="0" presId="urn:microsoft.com/office/officeart/2005/8/layout/hProcess9"/>
    <dgm:cxn modelId="{CF9635FC-3F92-CE43-BAF9-2D8D0FCD0564}" type="presParOf" srcId="{5DFB4FD1-0E9B-2846-A3A2-D7BC125F2BEB}" destId="{6B56DC47-9261-2D4E-B86E-4FD593A6B5F8}" srcOrd="0" destOrd="0" presId="urn:microsoft.com/office/officeart/2005/8/layout/hProcess9"/>
    <dgm:cxn modelId="{2F160177-310E-E64C-9A9E-79B35C0DF818}" type="presParOf" srcId="{5DFB4FD1-0E9B-2846-A3A2-D7BC125F2BEB}" destId="{FE450916-AF4E-B14C-9A4D-9ABBE3E92162}" srcOrd="1" destOrd="0" presId="urn:microsoft.com/office/officeart/2005/8/layout/hProcess9"/>
    <dgm:cxn modelId="{7A8A9FEF-3299-4446-9B3F-FC5AAB4ED282}" type="presParOf" srcId="{FE450916-AF4E-B14C-9A4D-9ABBE3E92162}" destId="{DDE5F325-761B-4F4E-B5A6-1793A5BA2E06}" srcOrd="0" destOrd="0" presId="urn:microsoft.com/office/officeart/2005/8/layout/hProcess9"/>
    <dgm:cxn modelId="{C66F03ED-24B8-924B-B7C6-B05C77A6A232}" type="presParOf" srcId="{FE450916-AF4E-B14C-9A4D-9ABBE3E92162}" destId="{CEE3E32D-DD0D-3849-A4BA-53283EED43AF}" srcOrd="1" destOrd="0" presId="urn:microsoft.com/office/officeart/2005/8/layout/hProcess9"/>
    <dgm:cxn modelId="{83D50DE8-920A-5C48-96F2-8BBC0A146EC0}" type="presParOf" srcId="{FE450916-AF4E-B14C-9A4D-9ABBE3E92162}" destId="{D3D18DB3-25D0-4946-B22D-071144E15C64}" srcOrd="2" destOrd="0" presId="urn:microsoft.com/office/officeart/2005/8/layout/hProcess9"/>
    <dgm:cxn modelId="{1B211DEA-1178-2F4E-B4DC-8386D00787C3}" type="presParOf" srcId="{FE450916-AF4E-B14C-9A4D-9ABBE3E92162}" destId="{C5DB54BC-CC3A-124D-A962-A2664D0F7A2F}" srcOrd="3" destOrd="0" presId="urn:microsoft.com/office/officeart/2005/8/layout/hProcess9"/>
    <dgm:cxn modelId="{F30CFC49-A6E8-424E-ABB4-8781F365A1D2}" type="presParOf" srcId="{FE450916-AF4E-B14C-9A4D-9ABBE3E92162}" destId="{664EA1EE-8C0B-FE42-A082-72460E5D8736}"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04B21C-2ABA-4AA0-815E-AFFA68164A8B}"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AEDBFD70-E0ED-4DDC-ABE9-30637163C595}">
      <dgm:prSet/>
      <dgm:spPr/>
      <dgm:t>
        <a:bodyPr/>
        <a:lstStyle/>
        <a:p>
          <a:r>
            <a:rPr lang="en-US" dirty="0"/>
            <a:t>CSR is understood as supporting activities with a strong focus on civil society. CSR also often includes the relations to local and national governments and the acceptance of governance responsibility (Schrader 2003).</a:t>
          </a:r>
        </a:p>
      </dgm:t>
    </dgm:pt>
    <dgm:pt modelId="{B63DA5AC-0AAF-4786-A5CD-73DC967DF707}" type="parTrans" cxnId="{562B9F81-BDD1-462A-8F6D-D8A42EF1688D}">
      <dgm:prSet/>
      <dgm:spPr/>
      <dgm:t>
        <a:bodyPr/>
        <a:lstStyle/>
        <a:p>
          <a:endParaRPr lang="en-US"/>
        </a:p>
      </dgm:t>
    </dgm:pt>
    <dgm:pt modelId="{DC51B2AB-F04D-4040-B6AA-F99217D9BBCA}" type="sibTrans" cxnId="{562B9F81-BDD1-462A-8F6D-D8A42EF1688D}">
      <dgm:prSet/>
      <dgm:spPr/>
      <dgm:t>
        <a:bodyPr/>
        <a:lstStyle/>
        <a:p>
          <a:endParaRPr lang="en-US"/>
        </a:p>
      </dgm:t>
    </dgm:pt>
    <dgm:pt modelId="{13713B69-A7CC-4F02-8EBB-CB93F0A88BF8}">
      <dgm:prSet/>
      <dgm:spPr/>
      <dgm:t>
        <a:bodyPr/>
        <a:lstStyle/>
        <a:p>
          <a:r>
            <a:rPr lang="en-US"/>
            <a:t>CSR as the management of a company’s positive impact on society and the environment through its operations, products, or services and through its interaction with key stakeholders such as employees, customers, investors, and suppliers</a:t>
          </a:r>
        </a:p>
      </dgm:t>
    </dgm:pt>
    <dgm:pt modelId="{DE381C63-0936-463B-8232-95001F717984}" type="parTrans" cxnId="{73659F0A-AE9B-4AD8-B6B9-6D609F8F3798}">
      <dgm:prSet/>
      <dgm:spPr/>
      <dgm:t>
        <a:bodyPr/>
        <a:lstStyle/>
        <a:p>
          <a:endParaRPr lang="en-US"/>
        </a:p>
      </dgm:t>
    </dgm:pt>
    <dgm:pt modelId="{3B8304ED-C99A-40EC-883A-9FB609B5C0E2}" type="sibTrans" cxnId="{73659F0A-AE9B-4AD8-B6B9-6D609F8F3798}">
      <dgm:prSet/>
      <dgm:spPr/>
      <dgm:t>
        <a:bodyPr/>
        <a:lstStyle/>
        <a:p>
          <a:endParaRPr lang="en-US"/>
        </a:p>
      </dgm:t>
    </dgm:pt>
    <dgm:pt modelId="{538B9270-5011-814F-A1F0-7310644E3B8F}" type="pres">
      <dgm:prSet presAssocID="{6704B21C-2ABA-4AA0-815E-AFFA68164A8B}" presName="outerComposite" presStyleCnt="0">
        <dgm:presLayoutVars>
          <dgm:chMax val="5"/>
          <dgm:dir/>
          <dgm:resizeHandles val="exact"/>
        </dgm:presLayoutVars>
      </dgm:prSet>
      <dgm:spPr/>
    </dgm:pt>
    <dgm:pt modelId="{C6A85B18-87E8-B84E-AE29-C0607444700E}" type="pres">
      <dgm:prSet presAssocID="{6704B21C-2ABA-4AA0-815E-AFFA68164A8B}" presName="dummyMaxCanvas" presStyleCnt="0">
        <dgm:presLayoutVars/>
      </dgm:prSet>
      <dgm:spPr/>
    </dgm:pt>
    <dgm:pt modelId="{2BEC8165-269A-9342-96E5-F733B25ECDCA}" type="pres">
      <dgm:prSet presAssocID="{6704B21C-2ABA-4AA0-815E-AFFA68164A8B}" presName="TwoNodes_1" presStyleLbl="node1" presStyleIdx="0" presStyleCnt="2">
        <dgm:presLayoutVars>
          <dgm:bulletEnabled val="1"/>
        </dgm:presLayoutVars>
      </dgm:prSet>
      <dgm:spPr/>
    </dgm:pt>
    <dgm:pt modelId="{833E9B49-BBD3-8246-A60D-0D0B28B283D8}" type="pres">
      <dgm:prSet presAssocID="{6704B21C-2ABA-4AA0-815E-AFFA68164A8B}" presName="TwoNodes_2" presStyleLbl="node1" presStyleIdx="1" presStyleCnt="2">
        <dgm:presLayoutVars>
          <dgm:bulletEnabled val="1"/>
        </dgm:presLayoutVars>
      </dgm:prSet>
      <dgm:spPr/>
    </dgm:pt>
    <dgm:pt modelId="{172E59B3-9F84-E741-A37A-E3FF82E2A68A}" type="pres">
      <dgm:prSet presAssocID="{6704B21C-2ABA-4AA0-815E-AFFA68164A8B}" presName="TwoConn_1-2" presStyleLbl="fgAccFollowNode1" presStyleIdx="0" presStyleCnt="1">
        <dgm:presLayoutVars>
          <dgm:bulletEnabled val="1"/>
        </dgm:presLayoutVars>
      </dgm:prSet>
      <dgm:spPr/>
    </dgm:pt>
    <dgm:pt modelId="{4BC9028D-C75D-9740-8342-63C4288A47EE}" type="pres">
      <dgm:prSet presAssocID="{6704B21C-2ABA-4AA0-815E-AFFA68164A8B}" presName="TwoNodes_1_text" presStyleLbl="node1" presStyleIdx="1" presStyleCnt="2">
        <dgm:presLayoutVars>
          <dgm:bulletEnabled val="1"/>
        </dgm:presLayoutVars>
      </dgm:prSet>
      <dgm:spPr/>
    </dgm:pt>
    <dgm:pt modelId="{36BDAEA3-C6C9-3D41-80B4-3CA18F0F5607}" type="pres">
      <dgm:prSet presAssocID="{6704B21C-2ABA-4AA0-815E-AFFA68164A8B}" presName="TwoNodes_2_text" presStyleLbl="node1" presStyleIdx="1" presStyleCnt="2">
        <dgm:presLayoutVars>
          <dgm:bulletEnabled val="1"/>
        </dgm:presLayoutVars>
      </dgm:prSet>
      <dgm:spPr/>
    </dgm:pt>
  </dgm:ptLst>
  <dgm:cxnLst>
    <dgm:cxn modelId="{73659F0A-AE9B-4AD8-B6B9-6D609F8F3798}" srcId="{6704B21C-2ABA-4AA0-815E-AFFA68164A8B}" destId="{13713B69-A7CC-4F02-8EBB-CB93F0A88BF8}" srcOrd="1" destOrd="0" parTransId="{DE381C63-0936-463B-8232-95001F717984}" sibTransId="{3B8304ED-C99A-40EC-883A-9FB609B5C0E2}"/>
    <dgm:cxn modelId="{44910451-CBFC-7C41-90EA-24005A37CB58}" type="presOf" srcId="{AEDBFD70-E0ED-4DDC-ABE9-30637163C595}" destId="{4BC9028D-C75D-9740-8342-63C4288A47EE}" srcOrd="1" destOrd="0" presId="urn:microsoft.com/office/officeart/2005/8/layout/vProcess5"/>
    <dgm:cxn modelId="{0E9CF364-90BD-D346-93B6-A1696F11A124}" type="presOf" srcId="{AEDBFD70-E0ED-4DDC-ABE9-30637163C595}" destId="{2BEC8165-269A-9342-96E5-F733B25ECDCA}" srcOrd="0" destOrd="0" presId="urn:microsoft.com/office/officeart/2005/8/layout/vProcess5"/>
    <dgm:cxn modelId="{1EBD9078-C5E0-B249-A107-4CCED5723C9C}" type="presOf" srcId="{13713B69-A7CC-4F02-8EBB-CB93F0A88BF8}" destId="{833E9B49-BBD3-8246-A60D-0D0B28B283D8}" srcOrd="0" destOrd="0" presId="urn:microsoft.com/office/officeart/2005/8/layout/vProcess5"/>
    <dgm:cxn modelId="{562B9F81-BDD1-462A-8F6D-D8A42EF1688D}" srcId="{6704B21C-2ABA-4AA0-815E-AFFA68164A8B}" destId="{AEDBFD70-E0ED-4DDC-ABE9-30637163C595}" srcOrd="0" destOrd="0" parTransId="{B63DA5AC-0AAF-4786-A5CD-73DC967DF707}" sibTransId="{DC51B2AB-F04D-4040-B6AA-F99217D9BBCA}"/>
    <dgm:cxn modelId="{16BCB3A8-EC24-0C45-A777-7CF5A48D19B4}" type="presOf" srcId="{13713B69-A7CC-4F02-8EBB-CB93F0A88BF8}" destId="{36BDAEA3-C6C9-3D41-80B4-3CA18F0F5607}" srcOrd="1" destOrd="0" presId="urn:microsoft.com/office/officeart/2005/8/layout/vProcess5"/>
    <dgm:cxn modelId="{171EF9B0-98D4-2549-8F05-10B67EE233BE}" type="presOf" srcId="{DC51B2AB-F04D-4040-B6AA-F99217D9BBCA}" destId="{172E59B3-9F84-E741-A37A-E3FF82E2A68A}" srcOrd="0" destOrd="0" presId="urn:microsoft.com/office/officeart/2005/8/layout/vProcess5"/>
    <dgm:cxn modelId="{B51BC7B3-A63E-8047-8386-34FD07129859}" type="presOf" srcId="{6704B21C-2ABA-4AA0-815E-AFFA68164A8B}" destId="{538B9270-5011-814F-A1F0-7310644E3B8F}" srcOrd="0" destOrd="0" presId="urn:microsoft.com/office/officeart/2005/8/layout/vProcess5"/>
    <dgm:cxn modelId="{A38464E8-7C4B-4D47-8D0F-65E683E108A0}" type="presParOf" srcId="{538B9270-5011-814F-A1F0-7310644E3B8F}" destId="{C6A85B18-87E8-B84E-AE29-C0607444700E}" srcOrd="0" destOrd="0" presId="urn:microsoft.com/office/officeart/2005/8/layout/vProcess5"/>
    <dgm:cxn modelId="{1A01DEE7-32DC-DB49-B894-B0D77A2E2FA4}" type="presParOf" srcId="{538B9270-5011-814F-A1F0-7310644E3B8F}" destId="{2BEC8165-269A-9342-96E5-F733B25ECDCA}" srcOrd="1" destOrd="0" presId="urn:microsoft.com/office/officeart/2005/8/layout/vProcess5"/>
    <dgm:cxn modelId="{D2FFB4CB-732A-F44E-81A7-926BE46598DA}" type="presParOf" srcId="{538B9270-5011-814F-A1F0-7310644E3B8F}" destId="{833E9B49-BBD3-8246-A60D-0D0B28B283D8}" srcOrd="2" destOrd="0" presId="urn:microsoft.com/office/officeart/2005/8/layout/vProcess5"/>
    <dgm:cxn modelId="{DA785C55-C85B-D140-9921-2FDA6A1EEBC5}" type="presParOf" srcId="{538B9270-5011-814F-A1F0-7310644E3B8F}" destId="{172E59B3-9F84-E741-A37A-E3FF82E2A68A}" srcOrd="3" destOrd="0" presId="urn:microsoft.com/office/officeart/2005/8/layout/vProcess5"/>
    <dgm:cxn modelId="{5B532F4B-E601-C84F-BAB9-3981FF2CD34C}" type="presParOf" srcId="{538B9270-5011-814F-A1F0-7310644E3B8F}" destId="{4BC9028D-C75D-9740-8342-63C4288A47EE}" srcOrd="4" destOrd="0" presId="urn:microsoft.com/office/officeart/2005/8/layout/vProcess5"/>
    <dgm:cxn modelId="{14616F16-CB59-2644-AAC9-5C82A85625D8}" type="presParOf" srcId="{538B9270-5011-814F-A1F0-7310644E3B8F}" destId="{36BDAEA3-C6C9-3D41-80B4-3CA18F0F5607}"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EFDB908-3BC4-084B-A73F-BE0BC8F4574F}"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GB"/>
        </a:p>
      </dgm:t>
    </dgm:pt>
    <dgm:pt modelId="{A2754639-D0A2-3844-B6D7-C724CE48E7B0}">
      <dgm:prSet phldrT="[Text]"/>
      <dgm:spPr/>
      <dgm:t>
        <a:bodyPr/>
        <a:lstStyle/>
        <a:p>
          <a:pPr>
            <a:lnSpc>
              <a:spcPct val="100000"/>
            </a:lnSpc>
            <a:defRPr cap="all"/>
          </a:pPr>
          <a:r>
            <a:rPr lang="en-GB"/>
            <a:t>Corporate Social Responsibility</a:t>
          </a:r>
        </a:p>
      </dgm:t>
    </dgm:pt>
    <dgm:pt modelId="{3C4AC099-5D0D-8247-BEB0-2B59A2CCD9D8}" type="parTrans" cxnId="{5D9E085B-EC3A-9844-BBE5-4BDA0DDF52A2}">
      <dgm:prSet/>
      <dgm:spPr/>
      <dgm:t>
        <a:bodyPr/>
        <a:lstStyle/>
        <a:p>
          <a:endParaRPr lang="en-GB"/>
        </a:p>
      </dgm:t>
    </dgm:pt>
    <dgm:pt modelId="{2BF6BD94-D20C-3946-8AF9-286B92348EBE}" type="sibTrans" cxnId="{5D9E085B-EC3A-9844-BBE5-4BDA0DDF52A2}">
      <dgm:prSet/>
      <dgm:spPr/>
      <dgm:t>
        <a:bodyPr/>
        <a:lstStyle/>
        <a:p>
          <a:endParaRPr lang="en-GB"/>
        </a:p>
      </dgm:t>
    </dgm:pt>
    <dgm:pt modelId="{E3805913-2B1C-AF44-A3DF-BF8E39B10EC5}">
      <dgm:prSet phldrT="[Text]"/>
      <dgm:spPr/>
      <dgm:t>
        <a:bodyPr/>
        <a:lstStyle/>
        <a:p>
          <a:pPr>
            <a:lnSpc>
              <a:spcPct val="100000"/>
            </a:lnSpc>
            <a:defRPr cap="all"/>
          </a:pPr>
          <a:r>
            <a:rPr lang="en-GB"/>
            <a:t>Corporate Responsibility</a:t>
          </a:r>
        </a:p>
      </dgm:t>
    </dgm:pt>
    <dgm:pt modelId="{54223CA7-40EB-FF4D-BBD6-12476FCF76AD}" type="parTrans" cxnId="{222A98B4-231D-A645-A79B-62CFD2FCD311}">
      <dgm:prSet/>
      <dgm:spPr/>
      <dgm:t>
        <a:bodyPr/>
        <a:lstStyle/>
        <a:p>
          <a:endParaRPr lang="en-GB"/>
        </a:p>
      </dgm:t>
    </dgm:pt>
    <dgm:pt modelId="{2193CBD8-1321-DF4C-81AE-655E01E7FAC8}" type="sibTrans" cxnId="{222A98B4-231D-A645-A79B-62CFD2FCD311}">
      <dgm:prSet/>
      <dgm:spPr/>
      <dgm:t>
        <a:bodyPr/>
        <a:lstStyle/>
        <a:p>
          <a:endParaRPr lang="en-GB"/>
        </a:p>
      </dgm:t>
    </dgm:pt>
    <dgm:pt modelId="{CB5D87E6-56A1-2D4A-B3A3-EB889DCE2A4F}">
      <dgm:prSet phldrT="[Text]"/>
      <dgm:spPr/>
      <dgm:t>
        <a:bodyPr/>
        <a:lstStyle/>
        <a:p>
          <a:pPr>
            <a:lnSpc>
              <a:spcPct val="100000"/>
            </a:lnSpc>
            <a:defRPr cap="all"/>
          </a:pPr>
          <a:r>
            <a:rPr lang="en-GB"/>
            <a:t>Corporate Sustainability</a:t>
          </a:r>
        </a:p>
      </dgm:t>
    </dgm:pt>
    <dgm:pt modelId="{0A0E0539-29C7-ED44-8F6E-28CBFF30D203}" type="parTrans" cxnId="{6DB6011E-7AF8-6840-A0FC-10C7F87D957E}">
      <dgm:prSet/>
      <dgm:spPr/>
      <dgm:t>
        <a:bodyPr/>
        <a:lstStyle/>
        <a:p>
          <a:endParaRPr lang="en-GB"/>
        </a:p>
      </dgm:t>
    </dgm:pt>
    <dgm:pt modelId="{6219099B-621D-214D-B2CB-C072224032A7}" type="sibTrans" cxnId="{6DB6011E-7AF8-6840-A0FC-10C7F87D957E}">
      <dgm:prSet/>
      <dgm:spPr/>
      <dgm:t>
        <a:bodyPr/>
        <a:lstStyle/>
        <a:p>
          <a:endParaRPr lang="en-GB"/>
        </a:p>
      </dgm:t>
    </dgm:pt>
    <dgm:pt modelId="{AA3DF434-DA2C-48B0-8C4A-3A119F0E6C1B}" type="pres">
      <dgm:prSet presAssocID="{4EFDB908-3BC4-084B-A73F-BE0BC8F4574F}" presName="root" presStyleCnt="0">
        <dgm:presLayoutVars>
          <dgm:dir/>
          <dgm:resizeHandles val="exact"/>
        </dgm:presLayoutVars>
      </dgm:prSet>
      <dgm:spPr/>
    </dgm:pt>
    <dgm:pt modelId="{2B402ED0-5762-42B4-8143-2321F3FD64B5}" type="pres">
      <dgm:prSet presAssocID="{A2754639-D0A2-3844-B6D7-C724CE48E7B0}" presName="compNode" presStyleCnt="0"/>
      <dgm:spPr/>
    </dgm:pt>
    <dgm:pt modelId="{B2689548-56EC-47C0-8788-9404A1490BD4}" type="pres">
      <dgm:prSet presAssocID="{A2754639-D0A2-3844-B6D7-C724CE48E7B0}" presName="iconBgRect" presStyleLbl="bgShp" presStyleIdx="0" presStyleCnt="3"/>
      <dgm:spPr/>
    </dgm:pt>
    <dgm:pt modelId="{D7A65034-A98F-47AF-AD6C-7F763395CAB3}" type="pres">
      <dgm:prSet presAssocID="{A2754639-D0A2-3844-B6D7-C724CE48E7B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eciduous tree"/>
        </a:ext>
      </dgm:extLst>
    </dgm:pt>
    <dgm:pt modelId="{36A7B9D2-0635-4196-8351-6B8586994F19}" type="pres">
      <dgm:prSet presAssocID="{A2754639-D0A2-3844-B6D7-C724CE48E7B0}" presName="spaceRect" presStyleCnt="0"/>
      <dgm:spPr/>
    </dgm:pt>
    <dgm:pt modelId="{5BB1FBAB-58B5-40E1-BEDD-FD96EBE9A7C7}" type="pres">
      <dgm:prSet presAssocID="{A2754639-D0A2-3844-B6D7-C724CE48E7B0}" presName="textRect" presStyleLbl="revTx" presStyleIdx="0" presStyleCnt="3">
        <dgm:presLayoutVars>
          <dgm:chMax val="1"/>
          <dgm:chPref val="1"/>
        </dgm:presLayoutVars>
      </dgm:prSet>
      <dgm:spPr/>
    </dgm:pt>
    <dgm:pt modelId="{DC377DA6-5B61-4575-B1CE-6806C55612CA}" type="pres">
      <dgm:prSet presAssocID="{2BF6BD94-D20C-3946-8AF9-286B92348EBE}" presName="sibTrans" presStyleCnt="0"/>
      <dgm:spPr/>
    </dgm:pt>
    <dgm:pt modelId="{90AA7445-E31B-4EDA-B55A-EBF809DBE2D7}" type="pres">
      <dgm:prSet presAssocID="{E3805913-2B1C-AF44-A3DF-BF8E39B10EC5}" presName="compNode" presStyleCnt="0"/>
      <dgm:spPr/>
    </dgm:pt>
    <dgm:pt modelId="{E4BE4D8A-14BF-44EA-8935-D1F628CC046C}" type="pres">
      <dgm:prSet presAssocID="{E3805913-2B1C-AF44-A3DF-BF8E39B10EC5}" presName="iconBgRect" presStyleLbl="bgShp" presStyleIdx="1" presStyleCnt="3"/>
      <dgm:spPr/>
    </dgm:pt>
    <dgm:pt modelId="{C3F60AEE-7081-4CD8-ADB3-64B3AA9812D0}" type="pres">
      <dgm:prSet presAssocID="{E3805913-2B1C-AF44-A3DF-BF8E39B10EC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1C2C85E1-BB59-4D21-9618-0631CBA67795}" type="pres">
      <dgm:prSet presAssocID="{E3805913-2B1C-AF44-A3DF-BF8E39B10EC5}" presName="spaceRect" presStyleCnt="0"/>
      <dgm:spPr/>
    </dgm:pt>
    <dgm:pt modelId="{34A04074-6676-4302-B85D-158F19A2BD95}" type="pres">
      <dgm:prSet presAssocID="{E3805913-2B1C-AF44-A3DF-BF8E39B10EC5}" presName="textRect" presStyleLbl="revTx" presStyleIdx="1" presStyleCnt="3">
        <dgm:presLayoutVars>
          <dgm:chMax val="1"/>
          <dgm:chPref val="1"/>
        </dgm:presLayoutVars>
      </dgm:prSet>
      <dgm:spPr/>
    </dgm:pt>
    <dgm:pt modelId="{32428AAA-CF57-46F6-BD6E-BA5F76BB5B8B}" type="pres">
      <dgm:prSet presAssocID="{2193CBD8-1321-DF4C-81AE-655E01E7FAC8}" presName="sibTrans" presStyleCnt="0"/>
      <dgm:spPr/>
    </dgm:pt>
    <dgm:pt modelId="{C148F2CB-E144-400E-9E91-A7D082B100CB}" type="pres">
      <dgm:prSet presAssocID="{CB5D87E6-56A1-2D4A-B3A3-EB889DCE2A4F}" presName="compNode" presStyleCnt="0"/>
      <dgm:spPr/>
    </dgm:pt>
    <dgm:pt modelId="{9DBA10C1-51B1-4484-9F07-D8EF52962785}" type="pres">
      <dgm:prSet presAssocID="{CB5D87E6-56A1-2D4A-B3A3-EB889DCE2A4F}" presName="iconBgRect" presStyleLbl="bgShp" presStyleIdx="2" presStyleCnt="3"/>
      <dgm:spPr/>
    </dgm:pt>
    <dgm:pt modelId="{E0D6A06F-6526-42DF-B3DA-8BA0CD851570}" type="pres">
      <dgm:prSet presAssocID="{CB5D87E6-56A1-2D4A-B3A3-EB889DCE2A4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Leaf"/>
        </a:ext>
      </dgm:extLst>
    </dgm:pt>
    <dgm:pt modelId="{9BF1E594-92E3-4DD0-BE4E-400B35DBAB33}" type="pres">
      <dgm:prSet presAssocID="{CB5D87E6-56A1-2D4A-B3A3-EB889DCE2A4F}" presName="spaceRect" presStyleCnt="0"/>
      <dgm:spPr/>
    </dgm:pt>
    <dgm:pt modelId="{C51D59C5-7721-4D91-BE5D-A6939FC56993}" type="pres">
      <dgm:prSet presAssocID="{CB5D87E6-56A1-2D4A-B3A3-EB889DCE2A4F}" presName="textRect" presStyleLbl="revTx" presStyleIdx="2" presStyleCnt="3">
        <dgm:presLayoutVars>
          <dgm:chMax val="1"/>
          <dgm:chPref val="1"/>
        </dgm:presLayoutVars>
      </dgm:prSet>
      <dgm:spPr/>
    </dgm:pt>
  </dgm:ptLst>
  <dgm:cxnLst>
    <dgm:cxn modelId="{6DB6011E-7AF8-6840-A0FC-10C7F87D957E}" srcId="{4EFDB908-3BC4-084B-A73F-BE0BC8F4574F}" destId="{CB5D87E6-56A1-2D4A-B3A3-EB889DCE2A4F}" srcOrd="2" destOrd="0" parTransId="{0A0E0539-29C7-ED44-8F6E-28CBFF30D203}" sibTransId="{6219099B-621D-214D-B2CB-C072224032A7}"/>
    <dgm:cxn modelId="{46A60E22-8ACB-6248-BA03-5FBA3AF02726}" type="presOf" srcId="{4EFDB908-3BC4-084B-A73F-BE0BC8F4574F}" destId="{AA3DF434-DA2C-48B0-8C4A-3A119F0E6C1B}" srcOrd="0" destOrd="0" presId="urn:microsoft.com/office/officeart/2018/5/layout/IconCircleLabelList"/>
    <dgm:cxn modelId="{732EA92A-1A2B-1042-BA29-487EDCF49839}" type="presOf" srcId="{CB5D87E6-56A1-2D4A-B3A3-EB889DCE2A4F}" destId="{C51D59C5-7721-4D91-BE5D-A6939FC56993}" srcOrd="0" destOrd="0" presId="urn:microsoft.com/office/officeart/2018/5/layout/IconCircleLabelList"/>
    <dgm:cxn modelId="{8D3C3335-8A75-C94C-86C3-1D0C9F134AF2}" type="presOf" srcId="{A2754639-D0A2-3844-B6D7-C724CE48E7B0}" destId="{5BB1FBAB-58B5-40E1-BEDD-FD96EBE9A7C7}" srcOrd="0" destOrd="0" presId="urn:microsoft.com/office/officeart/2018/5/layout/IconCircleLabelList"/>
    <dgm:cxn modelId="{FDCD2757-0676-4F4E-8FAB-A695503F622E}" type="presOf" srcId="{E3805913-2B1C-AF44-A3DF-BF8E39B10EC5}" destId="{34A04074-6676-4302-B85D-158F19A2BD95}" srcOrd="0" destOrd="0" presId="urn:microsoft.com/office/officeart/2018/5/layout/IconCircleLabelList"/>
    <dgm:cxn modelId="{5D9E085B-EC3A-9844-BBE5-4BDA0DDF52A2}" srcId="{4EFDB908-3BC4-084B-A73F-BE0BC8F4574F}" destId="{A2754639-D0A2-3844-B6D7-C724CE48E7B0}" srcOrd="0" destOrd="0" parTransId="{3C4AC099-5D0D-8247-BEB0-2B59A2CCD9D8}" sibTransId="{2BF6BD94-D20C-3946-8AF9-286B92348EBE}"/>
    <dgm:cxn modelId="{222A98B4-231D-A645-A79B-62CFD2FCD311}" srcId="{4EFDB908-3BC4-084B-A73F-BE0BC8F4574F}" destId="{E3805913-2B1C-AF44-A3DF-BF8E39B10EC5}" srcOrd="1" destOrd="0" parTransId="{54223CA7-40EB-FF4D-BBD6-12476FCF76AD}" sibTransId="{2193CBD8-1321-DF4C-81AE-655E01E7FAC8}"/>
    <dgm:cxn modelId="{CC1AAE35-EB28-C142-A41E-DFBA8EA9CBA0}" type="presParOf" srcId="{AA3DF434-DA2C-48B0-8C4A-3A119F0E6C1B}" destId="{2B402ED0-5762-42B4-8143-2321F3FD64B5}" srcOrd="0" destOrd="0" presId="urn:microsoft.com/office/officeart/2018/5/layout/IconCircleLabelList"/>
    <dgm:cxn modelId="{5ECF925F-AF5E-4646-BFB6-6572E3AEF78B}" type="presParOf" srcId="{2B402ED0-5762-42B4-8143-2321F3FD64B5}" destId="{B2689548-56EC-47C0-8788-9404A1490BD4}" srcOrd="0" destOrd="0" presId="urn:microsoft.com/office/officeart/2018/5/layout/IconCircleLabelList"/>
    <dgm:cxn modelId="{76A94F13-57AF-E945-BA88-92647DA4B7E9}" type="presParOf" srcId="{2B402ED0-5762-42B4-8143-2321F3FD64B5}" destId="{D7A65034-A98F-47AF-AD6C-7F763395CAB3}" srcOrd="1" destOrd="0" presId="urn:microsoft.com/office/officeart/2018/5/layout/IconCircleLabelList"/>
    <dgm:cxn modelId="{D87B8F3D-260D-F64A-A37B-F16FD0AFB29D}" type="presParOf" srcId="{2B402ED0-5762-42B4-8143-2321F3FD64B5}" destId="{36A7B9D2-0635-4196-8351-6B8586994F19}" srcOrd="2" destOrd="0" presId="urn:microsoft.com/office/officeart/2018/5/layout/IconCircleLabelList"/>
    <dgm:cxn modelId="{F331EA1E-9395-6A4B-8990-621741F05E99}" type="presParOf" srcId="{2B402ED0-5762-42B4-8143-2321F3FD64B5}" destId="{5BB1FBAB-58B5-40E1-BEDD-FD96EBE9A7C7}" srcOrd="3" destOrd="0" presId="urn:microsoft.com/office/officeart/2018/5/layout/IconCircleLabelList"/>
    <dgm:cxn modelId="{DEEF7BA8-3356-594A-9D47-BE33EC32AF37}" type="presParOf" srcId="{AA3DF434-DA2C-48B0-8C4A-3A119F0E6C1B}" destId="{DC377DA6-5B61-4575-B1CE-6806C55612CA}" srcOrd="1" destOrd="0" presId="urn:microsoft.com/office/officeart/2018/5/layout/IconCircleLabelList"/>
    <dgm:cxn modelId="{89F11D59-10CA-6943-9B6A-B67788696B90}" type="presParOf" srcId="{AA3DF434-DA2C-48B0-8C4A-3A119F0E6C1B}" destId="{90AA7445-E31B-4EDA-B55A-EBF809DBE2D7}" srcOrd="2" destOrd="0" presId="urn:microsoft.com/office/officeart/2018/5/layout/IconCircleLabelList"/>
    <dgm:cxn modelId="{AE348CF5-0CE4-AA48-8679-51A01528451A}" type="presParOf" srcId="{90AA7445-E31B-4EDA-B55A-EBF809DBE2D7}" destId="{E4BE4D8A-14BF-44EA-8935-D1F628CC046C}" srcOrd="0" destOrd="0" presId="urn:microsoft.com/office/officeart/2018/5/layout/IconCircleLabelList"/>
    <dgm:cxn modelId="{8C3D192E-110B-A44A-AD52-61AA4998FD13}" type="presParOf" srcId="{90AA7445-E31B-4EDA-B55A-EBF809DBE2D7}" destId="{C3F60AEE-7081-4CD8-ADB3-64B3AA9812D0}" srcOrd="1" destOrd="0" presId="urn:microsoft.com/office/officeart/2018/5/layout/IconCircleLabelList"/>
    <dgm:cxn modelId="{B76ADDF5-1F62-254E-92E1-7508632F566C}" type="presParOf" srcId="{90AA7445-E31B-4EDA-B55A-EBF809DBE2D7}" destId="{1C2C85E1-BB59-4D21-9618-0631CBA67795}" srcOrd="2" destOrd="0" presId="urn:microsoft.com/office/officeart/2018/5/layout/IconCircleLabelList"/>
    <dgm:cxn modelId="{0E6064EF-E812-DB49-A5DD-A87D39E7DBB0}" type="presParOf" srcId="{90AA7445-E31B-4EDA-B55A-EBF809DBE2D7}" destId="{34A04074-6676-4302-B85D-158F19A2BD95}" srcOrd="3" destOrd="0" presId="urn:microsoft.com/office/officeart/2018/5/layout/IconCircleLabelList"/>
    <dgm:cxn modelId="{E9D5E170-F078-E244-BB91-B3624BACD4CC}" type="presParOf" srcId="{AA3DF434-DA2C-48B0-8C4A-3A119F0E6C1B}" destId="{32428AAA-CF57-46F6-BD6E-BA5F76BB5B8B}" srcOrd="3" destOrd="0" presId="urn:microsoft.com/office/officeart/2018/5/layout/IconCircleLabelList"/>
    <dgm:cxn modelId="{3FE6A74E-3F16-F645-B392-3346AB3FB95D}" type="presParOf" srcId="{AA3DF434-DA2C-48B0-8C4A-3A119F0E6C1B}" destId="{C148F2CB-E144-400E-9E91-A7D082B100CB}" srcOrd="4" destOrd="0" presId="urn:microsoft.com/office/officeart/2018/5/layout/IconCircleLabelList"/>
    <dgm:cxn modelId="{F9B60F1F-57FB-F449-8FDF-092CA1B72935}" type="presParOf" srcId="{C148F2CB-E144-400E-9E91-A7D082B100CB}" destId="{9DBA10C1-51B1-4484-9F07-D8EF52962785}" srcOrd="0" destOrd="0" presId="urn:microsoft.com/office/officeart/2018/5/layout/IconCircleLabelList"/>
    <dgm:cxn modelId="{AA64548B-C8E8-1C48-8537-6CA3A1A376F6}" type="presParOf" srcId="{C148F2CB-E144-400E-9E91-A7D082B100CB}" destId="{E0D6A06F-6526-42DF-B3DA-8BA0CD851570}" srcOrd="1" destOrd="0" presId="urn:microsoft.com/office/officeart/2018/5/layout/IconCircleLabelList"/>
    <dgm:cxn modelId="{A042A533-DAE2-9940-898B-3374840A27A0}" type="presParOf" srcId="{C148F2CB-E144-400E-9E91-A7D082B100CB}" destId="{9BF1E594-92E3-4DD0-BE4E-400B35DBAB33}" srcOrd="2" destOrd="0" presId="urn:microsoft.com/office/officeart/2018/5/layout/IconCircleLabelList"/>
    <dgm:cxn modelId="{8F1789DA-7F1A-1746-8DB2-AD63930F0C98}" type="presParOf" srcId="{C148F2CB-E144-400E-9E91-A7D082B100CB}" destId="{C51D59C5-7721-4D91-BE5D-A6939FC56993}"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E812CDE-2626-CC45-8124-E26D1EAF867D}"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GB"/>
        </a:p>
      </dgm:t>
    </dgm:pt>
    <dgm:pt modelId="{ED89C832-9CC3-7042-96C5-84B35141CD05}">
      <dgm:prSet phldrT="[Text]"/>
      <dgm:spPr/>
      <dgm:t>
        <a:bodyPr/>
        <a:lstStyle/>
        <a:p>
          <a:r>
            <a:rPr lang="en-GB" dirty="0"/>
            <a:t>People</a:t>
          </a:r>
        </a:p>
      </dgm:t>
    </dgm:pt>
    <dgm:pt modelId="{783D72A3-7CF7-DE41-B53F-329A34AEB02B}" type="parTrans" cxnId="{5900DC13-B956-B443-A929-C7B358E78BDE}">
      <dgm:prSet/>
      <dgm:spPr/>
      <dgm:t>
        <a:bodyPr/>
        <a:lstStyle/>
        <a:p>
          <a:endParaRPr lang="en-GB"/>
        </a:p>
      </dgm:t>
    </dgm:pt>
    <dgm:pt modelId="{FF0EE2BD-CB24-B642-A316-A4A4EFDA16AA}" type="sibTrans" cxnId="{5900DC13-B956-B443-A929-C7B358E78BDE}">
      <dgm:prSet/>
      <dgm:spPr/>
      <dgm:t>
        <a:bodyPr/>
        <a:lstStyle/>
        <a:p>
          <a:endParaRPr lang="en-GB"/>
        </a:p>
      </dgm:t>
    </dgm:pt>
    <dgm:pt modelId="{F9D5E4BC-B92E-C348-8214-2F53EA81118A}">
      <dgm:prSet phldrT="[Text]"/>
      <dgm:spPr/>
      <dgm:t>
        <a:bodyPr/>
        <a:lstStyle/>
        <a:p>
          <a:r>
            <a:rPr lang="en-GB" dirty="0"/>
            <a:t>Profit</a:t>
          </a:r>
        </a:p>
      </dgm:t>
    </dgm:pt>
    <dgm:pt modelId="{ECFCC3E2-6FFB-9C42-9688-CB36FC47919D}" type="parTrans" cxnId="{4F965830-AE7A-024E-B46F-E857D9795BCC}">
      <dgm:prSet/>
      <dgm:spPr/>
      <dgm:t>
        <a:bodyPr/>
        <a:lstStyle/>
        <a:p>
          <a:endParaRPr lang="en-GB"/>
        </a:p>
      </dgm:t>
    </dgm:pt>
    <dgm:pt modelId="{B520AC56-166A-DB40-B28D-D2CD92456A77}" type="sibTrans" cxnId="{4F965830-AE7A-024E-B46F-E857D9795BCC}">
      <dgm:prSet/>
      <dgm:spPr/>
      <dgm:t>
        <a:bodyPr/>
        <a:lstStyle/>
        <a:p>
          <a:endParaRPr lang="en-GB"/>
        </a:p>
      </dgm:t>
    </dgm:pt>
    <dgm:pt modelId="{B37FB740-120C-0746-836C-662FA0CDB561}">
      <dgm:prSet phldrT="[Text]"/>
      <dgm:spPr/>
      <dgm:t>
        <a:bodyPr/>
        <a:lstStyle/>
        <a:p>
          <a:r>
            <a:rPr lang="en-GB" dirty="0"/>
            <a:t>Planet</a:t>
          </a:r>
        </a:p>
      </dgm:t>
    </dgm:pt>
    <dgm:pt modelId="{097F8654-99DC-0C4A-A089-6948FC9DB812}" type="parTrans" cxnId="{F0BB81AF-35E3-A944-9689-C9532DAFE2DC}">
      <dgm:prSet/>
      <dgm:spPr/>
      <dgm:t>
        <a:bodyPr/>
        <a:lstStyle/>
        <a:p>
          <a:endParaRPr lang="en-GB"/>
        </a:p>
      </dgm:t>
    </dgm:pt>
    <dgm:pt modelId="{9992C9AE-53C6-8E4B-B268-577D066460B6}" type="sibTrans" cxnId="{F0BB81AF-35E3-A944-9689-C9532DAFE2DC}">
      <dgm:prSet/>
      <dgm:spPr/>
      <dgm:t>
        <a:bodyPr/>
        <a:lstStyle/>
        <a:p>
          <a:endParaRPr lang="en-GB"/>
        </a:p>
      </dgm:t>
    </dgm:pt>
    <dgm:pt modelId="{26A4F557-0F7D-2A4A-BC84-119514CD3F94}" type="pres">
      <dgm:prSet presAssocID="{BE812CDE-2626-CC45-8124-E26D1EAF867D}" presName="hierChild1" presStyleCnt="0">
        <dgm:presLayoutVars>
          <dgm:chPref val="1"/>
          <dgm:dir/>
          <dgm:animOne val="branch"/>
          <dgm:animLvl val="lvl"/>
          <dgm:resizeHandles/>
        </dgm:presLayoutVars>
      </dgm:prSet>
      <dgm:spPr/>
    </dgm:pt>
    <dgm:pt modelId="{FD57CB5A-833A-7D47-9908-9BA3029156B4}" type="pres">
      <dgm:prSet presAssocID="{ED89C832-9CC3-7042-96C5-84B35141CD05}" presName="hierRoot1" presStyleCnt="0"/>
      <dgm:spPr/>
    </dgm:pt>
    <dgm:pt modelId="{73608135-5558-FC40-A5AD-1ADDC6923CF2}" type="pres">
      <dgm:prSet presAssocID="{ED89C832-9CC3-7042-96C5-84B35141CD05}" presName="composite" presStyleCnt="0"/>
      <dgm:spPr/>
    </dgm:pt>
    <dgm:pt modelId="{AC9D2972-0A1E-874A-A1FB-DFC74AA580FE}" type="pres">
      <dgm:prSet presAssocID="{ED89C832-9CC3-7042-96C5-84B35141CD05}" presName="background" presStyleLbl="node0" presStyleIdx="0" presStyleCnt="3"/>
      <dgm:spPr/>
    </dgm:pt>
    <dgm:pt modelId="{7A3109D7-84FD-2F4E-9352-D06DA96909BE}" type="pres">
      <dgm:prSet presAssocID="{ED89C832-9CC3-7042-96C5-84B35141CD05}" presName="text" presStyleLbl="fgAcc0" presStyleIdx="0" presStyleCnt="3">
        <dgm:presLayoutVars>
          <dgm:chPref val="3"/>
        </dgm:presLayoutVars>
      </dgm:prSet>
      <dgm:spPr/>
    </dgm:pt>
    <dgm:pt modelId="{FE93E03F-7C05-A64A-ADA0-6D7186AA48CF}" type="pres">
      <dgm:prSet presAssocID="{ED89C832-9CC3-7042-96C5-84B35141CD05}" presName="hierChild2" presStyleCnt="0"/>
      <dgm:spPr/>
    </dgm:pt>
    <dgm:pt modelId="{25AF70F3-98AB-9049-BB5F-E8F785453A3C}" type="pres">
      <dgm:prSet presAssocID="{F9D5E4BC-B92E-C348-8214-2F53EA81118A}" presName="hierRoot1" presStyleCnt="0"/>
      <dgm:spPr/>
    </dgm:pt>
    <dgm:pt modelId="{208D204B-D932-A745-9013-3C51CEF1F43F}" type="pres">
      <dgm:prSet presAssocID="{F9D5E4BC-B92E-C348-8214-2F53EA81118A}" presName="composite" presStyleCnt="0"/>
      <dgm:spPr/>
    </dgm:pt>
    <dgm:pt modelId="{74AD9348-8503-B340-A9CE-34A3E6E9EEF2}" type="pres">
      <dgm:prSet presAssocID="{F9D5E4BC-B92E-C348-8214-2F53EA81118A}" presName="background" presStyleLbl="node0" presStyleIdx="1" presStyleCnt="3"/>
      <dgm:spPr/>
    </dgm:pt>
    <dgm:pt modelId="{19558CAF-6A57-1E44-B82B-DD46A5851F39}" type="pres">
      <dgm:prSet presAssocID="{F9D5E4BC-B92E-C348-8214-2F53EA81118A}" presName="text" presStyleLbl="fgAcc0" presStyleIdx="1" presStyleCnt="3">
        <dgm:presLayoutVars>
          <dgm:chPref val="3"/>
        </dgm:presLayoutVars>
      </dgm:prSet>
      <dgm:spPr/>
    </dgm:pt>
    <dgm:pt modelId="{330F56A5-9EA0-B64E-B73A-4F75E53CAA43}" type="pres">
      <dgm:prSet presAssocID="{F9D5E4BC-B92E-C348-8214-2F53EA81118A}" presName="hierChild2" presStyleCnt="0"/>
      <dgm:spPr/>
    </dgm:pt>
    <dgm:pt modelId="{7B4A5E33-3A4D-A54F-83E2-57AD30594179}" type="pres">
      <dgm:prSet presAssocID="{B37FB740-120C-0746-836C-662FA0CDB561}" presName="hierRoot1" presStyleCnt="0"/>
      <dgm:spPr/>
    </dgm:pt>
    <dgm:pt modelId="{34F60255-6190-0549-B53D-251250C037F3}" type="pres">
      <dgm:prSet presAssocID="{B37FB740-120C-0746-836C-662FA0CDB561}" presName="composite" presStyleCnt="0"/>
      <dgm:spPr/>
    </dgm:pt>
    <dgm:pt modelId="{DFC10DCA-9198-6E44-BBD4-A61D2C10FAF9}" type="pres">
      <dgm:prSet presAssocID="{B37FB740-120C-0746-836C-662FA0CDB561}" presName="background" presStyleLbl="node0" presStyleIdx="2" presStyleCnt="3"/>
      <dgm:spPr/>
    </dgm:pt>
    <dgm:pt modelId="{A52BAB6B-294A-1B47-BBD1-9A2E2195A93B}" type="pres">
      <dgm:prSet presAssocID="{B37FB740-120C-0746-836C-662FA0CDB561}" presName="text" presStyleLbl="fgAcc0" presStyleIdx="2" presStyleCnt="3">
        <dgm:presLayoutVars>
          <dgm:chPref val="3"/>
        </dgm:presLayoutVars>
      </dgm:prSet>
      <dgm:spPr/>
    </dgm:pt>
    <dgm:pt modelId="{7C5ACB0C-D4D7-B441-8A09-F8E609931DD2}" type="pres">
      <dgm:prSet presAssocID="{B37FB740-120C-0746-836C-662FA0CDB561}" presName="hierChild2" presStyleCnt="0"/>
      <dgm:spPr/>
    </dgm:pt>
  </dgm:ptLst>
  <dgm:cxnLst>
    <dgm:cxn modelId="{5900DC13-B956-B443-A929-C7B358E78BDE}" srcId="{BE812CDE-2626-CC45-8124-E26D1EAF867D}" destId="{ED89C832-9CC3-7042-96C5-84B35141CD05}" srcOrd="0" destOrd="0" parTransId="{783D72A3-7CF7-DE41-B53F-329A34AEB02B}" sibTransId="{FF0EE2BD-CB24-B642-A316-A4A4EFDA16AA}"/>
    <dgm:cxn modelId="{4F965830-AE7A-024E-B46F-E857D9795BCC}" srcId="{BE812CDE-2626-CC45-8124-E26D1EAF867D}" destId="{F9D5E4BC-B92E-C348-8214-2F53EA81118A}" srcOrd="1" destOrd="0" parTransId="{ECFCC3E2-6FFB-9C42-9688-CB36FC47919D}" sibTransId="{B520AC56-166A-DB40-B28D-D2CD92456A77}"/>
    <dgm:cxn modelId="{6B72EA5D-F5AD-5145-9B0E-0BB1D50043D2}" type="presOf" srcId="{BE812CDE-2626-CC45-8124-E26D1EAF867D}" destId="{26A4F557-0F7D-2A4A-BC84-119514CD3F94}" srcOrd="0" destOrd="0" presId="urn:microsoft.com/office/officeart/2005/8/layout/hierarchy1"/>
    <dgm:cxn modelId="{F84FBA8F-8F67-4245-8C8A-FA6AC785E25A}" type="presOf" srcId="{ED89C832-9CC3-7042-96C5-84B35141CD05}" destId="{7A3109D7-84FD-2F4E-9352-D06DA96909BE}" srcOrd="0" destOrd="0" presId="urn:microsoft.com/office/officeart/2005/8/layout/hierarchy1"/>
    <dgm:cxn modelId="{F0BB81AF-35E3-A944-9689-C9532DAFE2DC}" srcId="{BE812CDE-2626-CC45-8124-E26D1EAF867D}" destId="{B37FB740-120C-0746-836C-662FA0CDB561}" srcOrd="2" destOrd="0" parTransId="{097F8654-99DC-0C4A-A089-6948FC9DB812}" sibTransId="{9992C9AE-53C6-8E4B-B268-577D066460B6}"/>
    <dgm:cxn modelId="{7F10E7B6-469C-9044-B9BD-17DB1AD85796}" type="presOf" srcId="{F9D5E4BC-B92E-C348-8214-2F53EA81118A}" destId="{19558CAF-6A57-1E44-B82B-DD46A5851F39}" srcOrd="0" destOrd="0" presId="urn:microsoft.com/office/officeart/2005/8/layout/hierarchy1"/>
    <dgm:cxn modelId="{6E9656EA-62AF-9949-8854-35292B630238}" type="presOf" srcId="{B37FB740-120C-0746-836C-662FA0CDB561}" destId="{A52BAB6B-294A-1B47-BBD1-9A2E2195A93B}" srcOrd="0" destOrd="0" presId="urn:microsoft.com/office/officeart/2005/8/layout/hierarchy1"/>
    <dgm:cxn modelId="{F080647D-1696-7D4E-8913-9F205DDE6AAD}" type="presParOf" srcId="{26A4F557-0F7D-2A4A-BC84-119514CD3F94}" destId="{FD57CB5A-833A-7D47-9908-9BA3029156B4}" srcOrd="0" destOrd="0" presId="urn:microsoft.com/office/officeart/2005/8/layout/hierarchy1"/>
    <dgm:cxn modelId="{A73C252C-756F-2741-8CBA-85C212068068}" type="presParOf" srcId="{FD57CB5A-833A-7D47-9908-9BA3029156B4}" destId="{73608135-5558-FC40-A5AD-1ADDC6923CF2}" srcOrd="0" destOrd="0" presId="urn:microsoft.com/office/officeart/2005/8/layout/hierarchy1"/>
    <dgm:cxn modelId="{84FDE93D-0D88-B048-9930-88A9D4AB5755}" type="presParOf" srcId="{73608135-5558-FC40-A5AD-1ADDC6923CF2}" destId="{AC9D2972-0A1E-874A-A1FB-DFC74AA580FE}" srcOrd="0" destOrd="0" presId="urn:microsoft.com/office/officeart/2005/8/layout/hierarchy1"/>
    <dgm:cxn modelId="{F6A990C7-10BB-C64F-B101-7EDA8BBB0C5B}" type="presParOf" srcId="{73608135-5558-FC40-A5AD-1ADDC6923CF2}" destId="{7A3109D7-84FD-2F4E-9352-D06DA96909BE}" srcOrd="1" destOrd="0" presId="urn:microsoft.com/office/officeart/2005/8/layout/hierarchy1"/>
    <dgm:cxn modelId="{80C5CED5-4528-B645-8462-01F54C53AE9F}" type="presParOf" srcId="{FD57CB5A-833A-7D47-9908-9BA3029156B4}" destId="{FE93E03F-7C05-A64A-ADA0-6D7186AA48CF}" srcOrd="1" destOrd="0" presId="urn:microsoft.com/office/officeart/2005/8/layout/hierarchy1"/>
    <dgm:cxn modelId="{74E084A8-7721-F641-A685-36668FA4DF9B}" type="presParOf" srcId="{26A4F557-0F7D-2A4A-BC84-119514CD3F94}" destId="{25AF70F3-98AB-9049-BB5F-E8F785453A3C}" srcOrd="1" destOrd="0" presId="urn:microsoft.com/office/officeart/2005/8/layout/hierarchy1"/>
    <dgm:cxn modelId="{727752D3-BCA3-B843-AEBA-AE23E6C54839}" type="presParOf" srcId="{25AF70F3-98AB-9049-BB5F-E8F785453A3C}" destId="{208D204B-D932-A745-9013-3C51CEF1F43F}" srcOrd="0" destOrd="0" presId="urn:microsoft.com/office/officeart/2005/8/layout/hierarchy1"/>
    <dgm:cxn modelId="{F251EFD4-5241-3C42-8E58-3DF0E9AB155B}" type="presParOf" srcId="{208D204B-D932-A745-9013-3C51CEF1F43F}" destId="{74AD9348-8503-B340-A9CE-34A3E6E9EEF2}" srcOrd="0" destOrd="0" presId="urn:microsoft.com/office/officeart/2005/8/layout/hierarchy1"/>
    <dgm:cxn modelId="{31A69FA3-0D99-7349-B324-7DDA9C30D1BE}" type="presParOf" srcId="{208D204B-D932-A745-9013-3C51CEF1F43F}" destId="{19558CAF-6A57-1E44-B82B-DD46A5851F39}" srcOrd="1" destOrd="0" presId="urn:microsoft.com/office/officeart/2005/8/layout/hierarchy1"/>
    <dgm:cxn modelId="{24DE3605-B3C8-724B-ACDF-28CB1636A427}" type="presParOf" srcId="{25AF70F3-98AB-9049-BB5F-E8F785453A3C}" destId="{330F56A5-9EA0-B64E-B73A-4F75E53CAA43}" srcOrd="1" destOrd="0" presId="urn:microsoft.com/office/officeart/2005/8/layout/hierarchy1"/>
    <dgm:cxn modelId="{7CAFFB83-0E1E-D240-9FED-D4602558EF10}" type="presParOf" srcId="{26A4F557-0F7D-2A4A-BC84-119514CD3F94}" destId="{7B4A5E33-3A4D-A54F-83E2-57AD30594179}" srcOrd="2" destOrd="0" presId="urn:microsoft.com/office/officeart/2005/8/layout/hierarchy1"/>
    <dgm:cxn modelId="{E8887CFC-F473-0F41-89EB-51E7D0582BA2}" type="presParOf" srcId="{7B4A5E33-3A4D-A54F-83E2-57AD30594179}" destId="{34F60255-6190-0549-B53D-251250C037F3}" srcOrd="0" destOrd="0" presId="urn:microsoft.com/office/officeart/2005/8/layout/hierarchy1"/>
    <dgm:cxn modelId="{8A21579C-8A18-4A41-852B-2D4752A392EE}" type="presParOf" srcId="{34F60255-6190-0549-B53D-251250C037F3}" destId="{DFC10DCA-9198-6E44-BBD4-A61D2C10FAF9}" srcOrd="0" destOrd="0" presId="urn:microsoft.com/office/officeart/2005/8/layout/hierarchy1"/>
    <dgm:cxn modelId="{1C71D0C3-63C9-114A-BB98-19F2F79B91C3}" type="presParOf" srcId="{34F60255-6190-0549-B53D-251250C037F3}" destId="{A52BAB6B-294A-1B47-BBD1-9A2E2195A93B}" srcOrd="1" destOrd="0" presId="urn:microsoft.com/office/officeart/2005/8/layout/hierarchy1"/>
    <dgm:cxn modelId="{B5410A14-3A97-B941-A952-94CC65A1C85D}" type="presParOf" srcId="{7B4A5E33-3A4D-A54F-83E2-57AD30594179}" destId="{7C5ACB0C-D4D7-B441-8A09-F8E609931DD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10C32D4-1CB4-BE43-9E5C-4D1EA5A740EC}" type="doc">
      <dgm:prSet loTypeId="urn:microsoft.com/office/officeart/2005/8/layout/arrow5" loCatId="" qsTypeId="urn:microsoft.com/office/officeart/2005/8/quickstyle/simple1" qsCatId="simple" csTypeId="urn:microsoft.com/office/officeart/2005/8/colors/accent1_2" csCatId="accent1" phldr="1"/>
      <dgm:spPr/>
      <dgm:t>
        <a:bodyPr/>
        <a:lstStyle/>
        <a:p>
          <a:endParaRPr lang="en-GB"/>
        </a:p>
      </dgm:t>
    </dgm:pt>
    <dgm:pt modelId="{172786F7-35FD-4C4A-9159-6D3D7996A691}">
      <dgm:prSet phldrT="[Text]"/>
      <dgm:spPr/>
      <dgm:t>
        <a:bodyPr/>
        <a:lstStyle/>
        <a:p>
          <a:r>
            <a:rPr lang="en-GB" dirty="0"/>
            <a:t>Sustainability</a:t>
          </a:r>
        </a:p>
        <a:p>
          <a:r>
            <a:rPr lang="en-GB" dirty="0"/>
            <a:t>Vision</a:t>
          </a:r>
        </a:p>
      </dgm:t>
    </dgm:pt>
    <dgm:pt modelId="{96671C1D-4BDE-564D-B428-85BF94CB2644}" type="parTrans" cxnId="{BFAC16BD-CD63-EC49-AC0B-BDFF9DA5A41C}">
      <dgm:prSet/>
      <dgm:spPr/>
      <dgm:t>
        <a:bodyPr/>
        <a:lstStyle/>
        <a:p>
          <a:endParaRPr lang="en-GB"/>
        </a:p>
      </dgm:t>
    </dgm:pt>
    <dgm:pt modelId="{6EDBB5AF-4444-7440-8441-00DA63413B2E}" type="sibTrans" cxnId="{BFAC16BD-CD63-EC49-AC0B-BDFF9DA5A41C}">
      <dgm:prSet/>
      <dgm:spPr/>
      <dgm:t>
        <a:bodyPr/>
        <a:lstStyle/>
        <a:p>
          <a:endParaRPr lang="en-GB"/>
        </a:p>
      </dgm:t>
    </dgm:pt>
    <dgm:pt modelId="{A3390E1C-B9D4-9745-8ED6-CC3E860B8204}">
      <dgm:prSet phldrT="[Text]"/>
      <dgm:spPr/>
      <dgm:t>
        <a:bodyPr/>
        <a:lstStyle/>
        <a:p>
          <a:r>
            <a:rPr lang="en-GB" dirty="0"/>
            <a:t>Business Goals</a:t>
          </a:r>
        </a:p>
      </dgm:t>
    </dgm:pt>
    <dgm:pt modelId="{ABA7B9D2-6E49-A245-8B04-0696D8189BC2}" type="parTrans" cxnId="{2EE4C903-5664-CF48-A3E9-19F37B7633A1}">
      <dgm:prSet/>
      <dgm:spPr/>
      <dgm:t>
        <a:bodyPr/>
        <a:lstStyle/>
        <a:p>
          <a:endParaRPr lang="en-GB"/>
        </a:p>
      </dgm:t>
    </dgm:pt>
    <dgm:pt modelId="{C86EDD21-1521-1E49-A21E-5E12991E4717}" type="sibTrans" cxnId="{2EE4C903-5664-CF48-A3E9-19F37B7633A1}">
      <dgm:prSet/>
      <dgm:spPr/>
      <dgm:t>
        <a:bodyPr/>
        <a:lstStyle/>
        <a:p>
          <a:endParaRPr lang="en-GB"/>
        </a:p>
      </dgm:t>
    </dgm:pt>
    <dgm:pt modelId="{960A1260-43CE-AE44-B616-26486BB8B144}" type="pres">
      <dgm:prSet presAssocID="{C10C32D4-1CB4-BE43-9E5C-4D1EA5A740EC}" presName="diagram" presStyleCnt="0">
        <dgm:presLayoutVars>
          <dgm:dir/>
          <dgm:resizeHandles val="exact"/>
        </dgm:presLayoutVars>
      </dgm:prSet>
      <dgm:spPr/>
    </dgm:pt>
    <dgm:pt modelId="{7A670817-8A00-824A-9879-9B7FE8F28556}" type="pres">
      <dgm:prSet presAssocID="{172786F7-35FD-4C4A-9159-6D3D7996A691}" presName="arrow" presStyleLbl="node1" presStyleIdx="0" presStyleCnt="2">
        <dgm:presLayoutVars>
          <dgm:bulletEnabled val="1"/>
        </dgm:presLayoutVars>
      </dgm:prSet>
      <dgm:spPr/>
    </dgm:pt>
    <dgm:pt modelId="{CE8B1D71-C775-8E40-939A-3C53B6A406B5}" type="pres">
      <dgm:prSet presAssocID="{A3390E1C-B9D4-9745-8ED6-CC3E860B8204}" presName="arrow" presStyleLbl="node1" presStyleIdx="1" presStyleCnt="2">
        <dgm:presLayoutVars>
          <dgm:bulletEnabled val="1"/>
        </dgm:presLayoutVars>
      </dgm:prSet>
      <dgm:spPr/>
    </dgm:pt>
  </dgm:ptLst>
  <dgm:cxnLst>
    <dgm:cxn modelId="{2EE4C903-5664-CF48-A3E9-19F37B7633A1}" srcId="{C10C32D4-1CB4-BE43-9E5C-4D1EA5A740EC}" destId="{A3390E1C-B9D4-9745-8ED6-CC3E860B8204}" srcOrd="1" destOrd="0" parTransId="{ABA7B9D2-6E49-A245-8B04-0696D8189BC2}" sibTransId="{C86EDD21-1521-1E49-A21E-5E12991E4717}"/>
    <dgm:cxn modelId="{4B557238-EBF3-1A4F-8440-2BE5453C0030}" type="presOf" srcId="{C10C32D4-1CB4-BE43-9E5C-4D1EA5A740EC}" destId="{960A1260-43CE-AE44-B616-26486BB8B144}" srcOrd="0" destOrd="0" presId="urn:microsoft.com/office/officeart/2005/8/layout/arrow5"/>
    <dgm:cxn modelId="{BFAC16BD-CD63-EC49-AC0B-BDFF9DA5A41C}" srcId="{C10C32D4-1CB4-BE43-9E5C-4D1EA5A740EC}" destId="{172786F7-35FD-4C4A-9159-6D3D7996A691}" srcOrd="0" destOrd="0" parTransId="{96671C1D-4BDE-564D-B428-85BF94CB2644}" sibTransId="{6EDBB5AF-4444-7440-8441-00DA63413B2E}"/>
    <dgm:cxn modelId="{4198C5C1-B0FB-2D43-8307-7295D1AD17F4}" type="presOf" srcId="{172786F7-35FD-4C4A-9159-6D3D7996A691}" destId="{7A670817-8A00-824A-9879-9B7FE8F28556}" srcOrd="0" destOrd="0" presId="urn:microsoft.com/office/officeart/2005/8/layout/arrow5"/>
    <dgm:cxn modelId="{BD89A0FE-7AD4-CC4F-8F95-F6604374647A}" type="presOf" srcId="{A3390E1C-B9D4-9745-8ED6-CC3E860B8204}" destId="{CE8B1D71-C775-8E40-939A-3C53B6A406B5}" srcOrd="0" destOrd="0" presId="urn:microsoft.com/office/officeart/2005/8/layout/arrow5"/>
    <dgm:cxn modelId="{3035833C-1919-254F-9461-11DAF66C4D43}" type="presParOf" srcId="{960A1260-43CE-AE44-B616-26486BB8B144}" destId="{7A670817-8A00-824A-9879-9B7FE8F28556}" srcOrd="0" destOrd="0" presId="urn:microsoft.com/office/officeart/2005/8/layout/arrow5"/>
    <dgm:cxn modelId="{B0EF94B6-AB4A-1F4C-83D9-7B2C7F0712CB}" type="presParOf" srcId="{960A1260-43CE-AE44-B616-26486BB8B144}" destId="{CE8B1D71-C775-8E40-939A-3C53B6A406B5}"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76B160D-C70B-4F8F-958A-DC1C0B969CD8}" type="doc">
      <dgm:prSet loTypeId="urn:microsoft.com/office/officeart/2005/8/layout/chart3" loCatId="cycle" qsTypeId="urn:microsoft.com/office/officeart/2005/8/quickstyle/simple1" qsCatId="simple" csTypeId="urn:microsoft.com/office/officeart/2005/8/colors/accent1_2" csCatId="accent1"/>
      <dgm:spPr/>
      <dgm:t>
        <a:bodyPr/>
        <a:lstStyle/>
        <a:p>
          <a:endParaRPr lang="en-US"/>
        </a:p>
      </dgm:t>
    </dgm:pt>
    <dgm:pt modelId="{1C31A882-91BA-4AC8-AA95-5BB674519363}">
      <dgm:prSet/>
      <dgm:spPr/>
      <dgm:t>
        <a:bodyPr/>
        <a:lstStyle/>
        <a:p>
          <a:r>
            <a:rPr lang="en-GB"/>
            <a:t>Social justice is a moral and political construction aimed at equal rights and collective solidarity, advocating for a more just society, assured by the redistribution of wealth, and realize its perpetual state of injustice. </a:t>
          </a:r>
          <a:endParaRPr lang="en-US"/>
        </a:p>
      </dgm:t>
    </dgm:pt>
    <dgm:pt modelId="{356BA900-6DD6-43AE-9222-E50F8C8C93D8}" type="parTrans" cxnId="{8A3D269E-5AB7-4913-B995-EE1ECA58398E}">
      <dgm:prSet/>
      <dgm:spPr/>
      <dgm:t>
        <a:bodyPr/>
        <a:lstStyle/>
        <a:p>
          <a:endParaRPr lang="en-US"/>
        </a:p>
      </dgm:t>
    </dgm:pt>
    <dgm:pt modelId="{966004EE-665C-43D0-AD1C-3560BE4C33EF}" type="sibTrans" cxnId="{8A3D269E-5AB7-4913-B995-EE1ECA58398E}">
      <dgm:prSet/>
      <dgm:spPr/>
      <dgm:t>
        <a:bodyPr/>
        <a:lstStyle/>
        <a:p>
          <a:endParaRPr lang="en-US"/>
        </a:p>
      </dgm:t>
    </dgm:pt>
    <dgm:pt modelId="{92127329-88FE-4D66-89F8-AB420A755993}">
      <dgm:prSet/>
      <dgm:spPr/>
      <dgm:t>
        <a:bodyPr/>
        <a:lstStyle/>
        <a:p>
          <a:r>
            <a:rPr lang="en-GB"/>
            <a:t>Social justice is based on equal rights of any person and the possibility of all human beings, without any discrimination, to benefit from economic and social progress, irrespective of the political or social-economic doctrine</a:t>
          </a:r>
          <a:endParaRPr lang="en-US"/>
        </a:p>
      </dgm:t>
    </dgm:pt>
    <dgm:pt modelId="{28C5D1CC-3ECF-4FF1-B249-BD64F019CB88}" type="parTrans" cxnId="{A65626A6-B0D0-4579-83A3-DB3B93786197}">
      <dgm:prSet/>
      <dgm:spPr/>
      <dgm:t>
        <a:bodyPr/>
        <a:lstStyle/>
        <a:p>
          <a:endParaRPr lang="en-US"/>
        </a:p>
      </dgm:t>
    </dgm:pt>
    <dgm:pt modelId="{80BD3B70-BEFC-4130-BF6B-01ACCE8931D1}" type="sibTrans" cxnId="{A65626A6-B0D0-4579-83A3-DB3B93786197}">
      <dgm:prSet/>
      <dgm:spPr/>
      <dgm:t>
        <a:bodyPr/>
        <a:lstStyle/>
        <a:p>
          <a:endParaRPr lang="en-US"/>
        </a:p>
      </dgm:t>
    </dgm:pt>
    <dgm:pt modelId="{5D934D0F-B5F3-7146-BAE5-632728D122D4}" type="pres">
      <dgm:prSet presAssocID="{F76B160D-C70B-4F8F-958A-DC1C0B969CD8}" presName="compositeShape" presStyleCnt="0">
        <dgm:presLayoutVars>
          <dgm:chMax val="7"/>
          <dgm:dir/>
          <dgm:resizeHandles val="exact"/>
        </dgm:presLayoutVars>
      </dgm:prSet>
      <dgm:spPr/>
    </dgm:pt>
    <dgm:pt modelId="{2B40261C-111D-6042-B377-865C14E94E0E}" type="pres">
      <dgm:prSet presAssocID="{F76B160D-C70B-4F8F-958A-DC1C0B969CD8}" presName="wedge1" presStyleLbl="node1" presStyleIdx="0" presStyleCnt="2"/>
      <dgm:spPr/>
    </dgm:pt>
    <dgm:pt modelId="{61F7BE3A-E0D7-5040-95AA-765E41EBF1A5}" type="pres">
      <dgm:prSet presAssocID="{F76B160D-C70B-4F8F-958A-DC1C0B969CD8}" presName="wedge1Tx" presStyleLbl="node1" presStyleIdx="0" presStyleCnt="2">
        <dgm:presLayoutVars>
          <dgm:chMax val="0"/>
          <dgm:chPref val="0"/>
          <dgm:bulletEnabled val="1"/>
        </dgm:presLayoutVars>
      </dgm:prSet>
      <dgm:spPr/>
    </dgm:pt>
    <dgm:pt modelId="{E24850DE-BCD7-0042-A86F-C80B4C3F669F}" type="pres">
      <dgm:prSet presAssocID="{F76B160D-C70B-4F8F-958A-DC1C0B969CD8}" presName="wedge2" presStyleLbl="node1" presStyleIdx="1" presStyleCnt="2"/>
      <dgm:spPr/>
    </dgm:pt>
    <dgm:pt modelId="{14F58E7A-EFFC-0B46-A6C6-7BED21C0C445}" type="pres">
      <dgm:prSet presAssocID="{F76B160D-C70B-4F8F-958A-DC1C0B969CD8}" presName="wedge2Tx" presStyleLbl="node1" presStyleIdx="1" presStyleCnt="2">
        <dgm:presLayoutVars>
          <dgm:chMax val="0"/>
          <dgm:chPref val="0"/>
          <dgm:bulletEnabled val="1"/>
        </dgm:presLayoutVars>
      </dgm:prSet>
      <dgm:spPr/>
    </dgm:pt>
  </dgm:ptLst>
  <dgm:cxnLst>
    <dgm:cxn modelId="{5A7B0D27-AEA2-C04F-A7BF-F4912C5A8045}" type="presOf" srcId="{1C31A882-91BA-4AC8-AA95-5BB674519363}" destId="{61F7BE3A-E0D7-5040-95AA-765E41EBF1A5}" srcOrd="1" destOrd="0" presId="urn:microsoft.com/office/officeart/2005/8/layout/chart3"/>
    <dgm:cxn modelId="{8A3D269E-5AB7-4913-B995-EE1ECA58398E}" srcId="{F76B160D-C70B-4F8F-958A-DC1C0B969CD8}" destId="{1C31A882-91BA-4AC8-AA95-5BB674519363}" srcOrd="0" destOrd="0" parTransId="{356BA900-6DD6-43AE-9222-E50F8C8C93D8}" sibTransId="{966004EE-665C-43D0-AD1C-3560BE4C33EF}"/>
    <dgm:cxn modelId="{5AB7AFA2-A295-7041-90EA-1065F55529EF}" type="presOf" srcId="{F76B160D-C70B-4F8F-958A-DC1C0B969CD8}" destId="{5D934D0F-B5F3-7146-BAE5-632728D122D4}" srcOrd="0" destOrd="0" presId="urn:microsoft.com/office/officeart/2005/8/layout/chart3"/>
    <dgm:cxn modelId="{D58F47A5-BAAB-6245-B2F4-B52169A38AC3}" type="presOf" srcId="{1C31A882-91BA-4AC8-AA95-5BB674519363}" destId="{2B40261C-111D-6042-B377-865C14E94E0E}" srcOrd="0" destOrd="0" presId="urn:microsoft.com/office/officeart/2005/8/layout/chart3"/>
    <dgm:cxn modelId="{A65626A6-B0D0-4579-83A3-DB3B93786197}" srcId="{F76B160D-C70B-4F8F-958A-DC1C0B969CD8}" destId="{92127329-88FE-4D66-89F8-AB420A755993}" srcOrd="1" destOrd="0" parTransId="{28C5D1CC-3ECF-4FF1-B249-BD64F019CB88}" sibTransId="{80BD3B70-BEFC-4130-BF6B-01ACCE8931D1}"/>
    <dgm:cxn modelId="{69E9BDAE-F269-E646-86C0-FC5F3F728056}" type="presOf" srcId="{92127329-88FE-4D66-89F8-AB420A755993}" destId="{E24850DE-BCD7-0042-A86F-C80B4C3F669F}" srcOrd="0" destOrd="0" presId="urn:microsoft.com/office/officeart/2005/8/layout/chart3"/>
    <dgm:cxn modelId="{213BE3F1-B8AF-A648-A0E0-BB0DFB59B180}" type="presOf" srcId="{92127329-88FE-4D66-89F8-AB420A755993}" destId="{14F58E7A-EFFC-0B46-A6C6-7BED21C0C445}" srcOrd="1" destOrd="0" presId="urn:microsoft.com/office/officeart/2005/8/layout/chart3"/>
    <dgm:cxn modelId="{D6523D0C-6460-BA47-9BB0-16F492711BDF}" type="presParOf" srcId="{5D934D0F-B5F3-7146-BAE5-632728D122D4}" destId="{2B40261C-111D-6042-B377-865C14E94E0E}" srcOrd="0" destOrd="0" presId="urn:microsoft.com/office/officeart/2005/8/layout/chart3"/>
    <dgm:cxn modelId="{3EFE955F-407F-3647-B303-0F702432840D}" type="presParOf" srcId="{5D934D0F-B5F3-7146-BAE5-632728D122D4}" destId="{61F7BE3A-E0D7-5040-95AA-765E41EBF1A5}" srcOrd="1" destOrd="0" presId="urn:microsoft.com/office/officeart/2005/8/layout/chart3"/>
    <dgm:cxn modelId="{737FA3FA-1EC5-F94F-8976-D135F4C79C61}" type="presParOf" srcId="{5D934D0F-B5F3-7146-BAE5-632728D122D4}" destId="{E24850DE-BCD7-0042-A86F-C80B4C3F669F}" srcOrd="2" destOrd="0" presId="urn:microsoft.com/office/officeart/2005/8/layout/chart3"/>
    <dgm:cxn modelId="{E4BF1F6B-492B-6E48-BDEE-41F0C5EDFF1A}" type="presParOf" srcId="{5D934D0F-B5F3-7146-BAE5-632728D122D4}" destId="{14F58E7A-EFFC-0B46-A6C6-7BED21C0C445}" srcOrd="3"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95A2CAD-41E9-7848-96CE-E24A79FE4D7B}" type="doc">
      <dgm:prSet loTypeId="urn:microsoft.com/office/officeart/2005/8/layout/cycle7" loCatId="" qsTypeId="urn:microsoft.com/office/officeart/2005/8/quickstyle/3d1" qsCatId="3D" csTypeId="urn:microsoft.com/office/officeart/2005/8/colors/accent1_2" csCatId="accent1" phldr="1"/>
      <dgm:spPr/>
      <dgm:t>
        <a:bodyPr/>
        <a:lstStyle/>
        <a:p>
          <a:endParaRPr lang="en-GB"/>
        </a:p>
      </dgm:t>
    </dgm:pt>
    <dgm:pt modelId="{CEE18C72-6D1B-7444-A5D0-AD668B46111D}">
      <dgm:prSet phldrT="[Text]"/>
      <dgm:spPr/>
      <dgm:t>
        <a:bodyPr/>
        <a:lstStyle/>
        <a:p>
          <a:r>
            <a:rPr lang="en-GB" dirty="0"/>
            <a:t>Social Innovation</a:t>
          </a:r>
        </a:p>
      </dgm:t>
    </dgm:pt>
    <dgm:pt modelId="{4258E3AB-74E9-2F4D-9209-5C98320561E1}" type="parTrans" cxnId="{9FFA240D-1932-ED4A-BB7B-123A4B5FEA7F}">
      <dgm:prSet/>
      <dgm:spPr/>
      <dgm:t>
        <a:bodyPr/>
        <a:lstStyle/>
        <a:p>
          <a:endParaRPr lang="en-GB"/>
        </a:p>
      </dgm:t>
    </dgm:pt>
    <dgm:pt modelId="{AC301A46-089B-8445-A74C-AE58F9CEA0C6}" type="sibTrans" cxnId="{9FFA240D-1932-ED4A-BB7B-123A4B5FEA7F}">
      <dgm:prSet/>
      <dgm:spPr/>
      <dgm:t>
        <a:bodyPr/>
        <a:lstStyle/>
        <a:p>
          <a:endParaRPr lang="en-GB"/>
        </a:p>
      </dgm:t>
    </dgm:pt>
    <dgm:pt modelId="{1365B33F-07D6-3D40-A789-984F43331187}">
      <dgm:prSet phldrT="[Text]"/>
      <dgm:spPr/>
      <dgm:t>
        <a:bodyPr/>
        <a:lstStyle/>
        <a:p>
          <a:r>
            <a:rPr lang="en-GB" dirty="0"/>
            <a:t>Corporate Social Justice</a:t>
          </a:r>
        </a:p>
      </dgm:t>
    </dgm:pt>
    <dgm:pt modelId="{A7695700-538C-6342-BC4C-A8B5404B7F87}" type="parTrans" cxnId="{66C8280C-0301-9A42-9205-F766F30F1B07}">
      <dgm:prSet/>
      <dgm:spPr/>
      <dgm:t>
        <a:bodyPr/>
        <a:lstStyle/>
        <a:p>
          <a:endParaRPr lang="en-GB"/>
        </a:p>
      </dgm:t>
    </dgm:pt>
    <dgm:pt modelId="{AEA4C907-1BE1-1345-8F78-5A92B6223E49}" type="sibTrans" cxnId="{66C8280C-0301-9A42-9205-F766F30F1B07}">
      <dgm:prSet/>
      <dgm:spPr/>
      <dgm:t>
        <a:bodyPr/>
        <a:lstStyle/>
        <a:p>
          <a:endParaRPr lang="en-GB"/>
        </a:p>
      </dgm:t>
    </dgm:pt>
    <dgm:pt modelId="{99AA2D46-8BFA-8240-A6D5-4FF7C4F51563}">
      <dgm:prSet phldrT="[Text]"/>
      <dgm:spPr/>
      <dgm:t>
        <a:bodyPr/>
        <a:lstStyle/>
        <a:p>
          <a:r>
            <a:rPr lang="en-GB" dirty="0"/>
            <a:t>Sustainable Development</a:t>
          </a:r>
        </a:p>
      </dgm:t>
    </dgm:pt>
    <dgm:pt modelId="{B9955FE8-B53E-F443-ABAE-687B0FC35DB8}" type="parTrans" cxnId="{1EE89DDF-F73F-694D-8EE3-42BD46D857B7}">
      <dgm:prSet/>
      <dgm:spPr/>
      <dgm:t>
        <a:bodyPr/>
        <a:lstStyle/>
        <a:p>
          <a:endParaRPr lang="en-GB"/>
        </a:p>
      </dgm:t>
    </dgm:pt>
    <dgm:pt modelId="{DD8C8261-6BC1-0548-AF03-B9C76DF5E44F}" type="sibTrans" cxnId="{1EE89DDF-F73F-694D-8EE3-42BD46D857B7}">
      <dgm:prSet/>
      <dgm:spPr/>
      <dgm:t>
        <a:bodyPr/>
        <a:lstStyle/>
        <a:p>
          <a:endParaRPr lang="en-GB"/>
        </a:p>
      </dgm:t>
    </dgm:pt>
    <dgm:pt modelId="{68872205-3FA9-8942-936B-08ED5FB2667A}" type="pres">
      <dgm:prSet presAssocID="{395A2CAD-41E9-7848-96CE-E24A79FE4D7B}" presName="Name0" presStyleCnt="0">
        <dgm:presLayoutVars>
          <dgm:dir/>
          <dgm:resizeHandles val="exact"/>
        </dgm:presLayoutVars>
      </dgm:prSet>
      <dgm:spPr/>
    </dgm:pt>
    <dgm:pt modelId="{95523F61-BE82-5A46-86CC-4C2E85E39AD6}" type="pres">
      <dgm:prSet presAssocID="{CEE18C72-6D1B-7444-A5D0-AD668B46111D}" presName="node" presStyleLbl="node1" presStyleIdx="0" presStyleCnt="3">
        <dgm:presLayoutVars>
          <dgm:bulletEnabled val="1"/>
        </dgm:presLayoutVars>
      </dgm:prSet>
      <dgm:spPr/>
    </dgm:pt>
    <dgm:pt modelId="{E729B9B8-5857-FA4E-9FD5-972F80E6648D}" type="pres">
      <dgm:prSet presAssocID="{AC301A46-089B-8445-A74C-AE58F9CEA0C6}" presName="sibTrans" presStyleLbl="sibTrans2D1" presStyleIdx="0" presStyleCnt="3"/>
      <dgm:spPr/>
    </dgm:pt>
    <dgm:pt modelId="{B8C5CE56-5B57-CC42-8D00-75755AF31C2C}" type="pres">
      <dgm:prSet presAssocID="{AC301A46-089B-8445-A74C-AE58F9CEA0C6}" presName="connectorText" presStyleLbl="sibTrans2D1" presStyleIdx="0" presStyleCnt="3"/>
      <dgm:spPr/>
    </dgm:pt>
    <dgm:pt modelId="{5A8BA23D-479C-9641-A2FB-36D02AB489B2}" type="pres">
      <dgm:prSet presAssocID="{1365B33F-07D6-3D40-A789-984F43331187}" presName="node" presStyleLbl="node1" presStyleIdx="1" presStyleCnt="3">
        <dgm:presLayoutVars>
          <dgm:bulletEnabled val="1"/>
        </dgm:presLayoutVars>
      </dgm:prSet>
      <dgm:spPr/>
    </dgm:pt>
    <dgm:pt modelId="{4CCB6E9D-47DD-D842-ACA8-D432D0FFF0E3}" type="pres">
      <dgm:prSet presAssocID="{AEA4C907-1BE1-1345-8F78-5A92B6223E49}" presName="sibTrans" presStyleLbl="sibTrans2D1" presStyleIdx="1" presStyleCnt="3"/>
      <dgm:spPr/>
    </dgm:pt>
    <dgm:pt modelId="{A5B95B2A-93C8-694A-BA1F-AB646ACC7EDE}" type="pres">
      <dgm:prSet presAssocID="{AEA4C907-1BE1-1345-8F78-5A92B6223E49}" presName="connectorText" presStyleLbl="sibTrans2D1" presStyleIdx="1" presStyleCnt="3"/>
      <dgm:spPr/>
    </dgm:pt>
    <dgm:pt modelId="{AB56A059-95D4-7749-8712-FEE40E0440EC}" type="pres">
      <dgm:prSet presAssocID="{99AA2D46-8BFA-8240-A6D5-4FF7C4F51563}" presName="node" presStyleLbl="node1" presStyleIdx="2" presStyleCnt="3">
        <dgm:presLayoutVars>
          <dgm:bulletEnabled val="1"/>
        </dgm:presLayoutVars>
      </dgm:prSet>
      <dgm:spPr/>
    </dgm:pt>
    <dgm:pt modelId="{B3CA2AFA-2445-A544-9AA3-D9C8BEAEB64F}" type="pres">
      <dgm:prSet presAssocID="{DD8C8261-6BC1-0548-AF03-B9C76DF5E44F}" presName="sibTrans" presStyleLbl="sibTrans2D1" presStyleIdx="2" presStyleCnt="3"/>
      <dgm:spPr/>
    </dgm:pt>
    <dgm:pt modelId="{17F6581C-5B11-8C4D-A98A-F0748EB3DC41}" type="pres">
      <dgm:prSet presAssocID="{DD8C8261-6BC1-0548-AF03-B9C76DF5E44F}" presName="connectorText" presStyleLbl="sibTrans2D1" presStyleIdx="2" presStyleCnt="3"/>
      <dgm:spPr/>
    </dgm:pt>
  </dgm:ptLst>
  <dgm:cxnLst>
    <dgm:cxn modelId="{66C8280C-0301-9A42-9205-F766F30F1B07}" srcId="{395A2CAD-41E9-7848-96CE-E24A79FE4D7B}" destId="{1365B33F-07D6-3D40-A789-984F43331187}" srcOrd="1" destOrd="0" parTransId="{A7695700-538C-6342-BC4C-A8B5404B7F87}" sibTransId="{AEA4C907-1BE1-1345-8F78-5A92B6223E49}"/>
    <dgm:cxn modelId="{9FFA240D-1932-ED4A-BB7B-123A4B5FEA7F}" srcId="{395A2CAD-41E9-7848-96CE-E24A79FE4D7B}" destId="{CEE18C72-6D1B-7444-A5D0-AD668B46111D}" srcOrd="0" destOrd="0" parTransId="{4258E3AB-74E9-2F4D-9209-5C98320561E1}" sibTransId="{AC301A46-089B-8445-A74C-AE58F9CEA0C6}"/>
    <dgm:cxn modelId="{8AC27113-FD24-4149-97E5-7EFD7A5B2D97}" type="presOf" srcId="{CEE18C72-6D1B-7444-A5D0-AD668B46111D}" destId="{95523F61-BE82-5A46-86CC-4C2E85E39AD6}" srcOrd="0" destOrd="0" presId="urn:microsoft.com/office/officeart/2005/8/layout/cycle7"/>
    <dgm:cxn modelId="{62B8682F-431C-974F-B897-D0965FCFDE38}" type="presOf" srcId="{AEA4C907-1BE1-1345-8F78-5A92B6223E49}" destId="{A5B95B2A-93C8-694A-BA1F-AB646ACC7EDE}" srcOrd="1" destOrd="0" presId="urn:microsoft.com/office/officeart/2005/8/layout/cycle7"/>
    <dgm:cxn modelId="{39503A4D-D0F2-E241-A960-C27E82B22F5B}" type="presOf" srcId="{1365B33F-07D6-3D40-A789-984F43331187}" destId="{5A8BA23D-479C-9641-A2FB-36D02AB489B2}" srcOrd="0" destOrd="0" presId="urn:microsoft.com/office/officeart/2005/8/layout/cycle7"/>
    <dgm:cxn modelId="{06CD3852-3935-0140-A399-F8EA8CB7793A}" type="presOf" srcId="{DD8C8261-6BC1-0548-AF03-B9C76DF5E44F}" destId="{B3CA2AFA-2445-A544-9AA3-D9C8BEAEB64F}" srcOrd="0" destOrd="0" presId="urn:microsoft.com/office/officeart/2005/8/layout/cycle7"/>
    <dgm:cxn modelId="{5AEE7360-1559-8649-8FA9-4C26D279CC71}" type="presOf" srcId="{AC301A46-089B-8445-A74C-AE58F9CEA0C6}" destId="{E729B9B8-5857-FA4E-9FD5-972F80E6648D}" srcOrd="0" destOrd="0" presId="urn:microsoft.com/office/officeart/2005/8/layout/cycle7"/>
    <dgm:cxn modelId="{80728D72-EAF1-EF44-9424-7E2E67ECDBAC}" type="presOf" srcId="{DD8C8261-6BC1-0548-AF03-B9C76DF5E44F}" destId="{17F6581C-5B11-8C4D-A98A-F0748EB3DC41}" srcOrd="1" destOrd="0" presId="urn:microsoft.com/office/officeart/2005/8/layout/cycle7"/>
    <dgm:cxn modelId="{ECE90875-C6BA-7D4A-B40C-2DB5B7BACE1D}" type="presOf" srcId="{395A2CAD-41E9-7848-96CE-E24A79FE4D7B}" destId="{68872205-3FA9-8942-936B-08ED5FB2667A}" srcOrd="0" destOrd="0" presId="urn:microsoft.com/office/officeart/2005/8/layout/cycle7"/>
    <dgm:cxn modelId="{2F6AA787-6040-EE49-A097-5744B6E295EF}" type="presOf" srcId="{AEA4C907-1BE1-1345-8F78-5A92B6223E49}" destId="{4CCB6E9D-47DD-D842-ACA8-D432D0FFF0E3}" srcOrd="0" destOrd="0" presId="urn:microsoft.com/office/officeart/2005/8/layout/cycle7"/>
    <dgm:cxn modelId="{8C0B1CC6-29BA-C74D-87DC-0C1025774A13}" type="presOf" srcId="{AC301A46-089B-8445-A74C-AE58F9CEA0C6}" destId="{B8C5CE56-5B57-CC42-8D00-75755AF31C2C}" srcOrd="1" destOrd="0" presId="urn:microsoft.com/office/officeart/2005/8/layout/cycle7"/>
    <dgm:cxn modelId="{1EE89DDF-F73F-694D-8EE3-42BD46D857B7}" srcId="{395A2CAD-41E9-7848-96CE-E24A79FE4D7B}" destId="{99AA2D46-8BFA-8240-A6D5-4FF7C4F51563}" srcOrd="2" destOrd="0" parTransId="{B9955FE8-B53E-F443-ABAE-687B0FC35DB8}" sibTransId="{DD8C8261-6BC1-0548-AF03-B9C76DF5E44F}"/>
    <dgm:cxn modelId="{1414C6E2-DB6C-5741-A322-DA68CDC8A275}" type="presOf" srcId="{99AA2D46-8BFA-8240-A6D5-4FF7C4F51563}" destId="{AB56A059-95D4-7749-8712-FEE40E0440EC}" srcOrd="0" destOrd="0" presId="urn:microsoft.com/office/officeart/2005/8/layout/cycle7"/>
    <dgm:cxn modelId="{2DDD6BC6-5449-8D48-A1AC-B4DBECDE945E}" type="presParOf" srcId="{68872205-3FA9-8942-936B-08ED5FB2667A}" destId="{95523F61-BE82-5A46-86CC-4C2E85E39AD6}" srcOrd="0" destOrd="0" presId="urn:microsoft.com/office/officeart/2005/8/layout/cycle7"/>
    <dgm:cxn modelId="{71E85938-B366-3A47-B440-A5E01878E6C4}" type="presParOf" srcId="{68872205-3FA9-8942-936B-08ED5FB2667A}" destId="{E729B9B8-5857-FA4E-9FD5-972F80E6648D}" srcOrd="1" destOrd="0" presId="urn:microsoft.com/office/officeart/2005/8/layout/cycle7"/>
    <dgm:cxn modelId="{637BFBF6-0F05-A149-83D6-8189A197DF81}" type="presParOf" srcId="{E729B9B8-5857-FA4E-9FD5-972F80E6648D}" destId="{B8C5CE56-5B57-CC42-8D00-75755AF31C2C}" srcOrd="0" destOrd="0" presId="urn:microsoft.com/office/officeart/2005/8/layout/cycle7"/>
    <dgm:cxn modelId="{3B61DB2F-C4F7-584A-A479-D25D6BE8B123}" type="presParOf" srcId="{68872205-3FA9-8942-936B-08ED5FB2667A}" destId="{5A8BA23D-479C-9641-A2FB-36D02AB489B2}" srcOrd="2" destOrd="0" presId="urn:microsoft.com/office/officeart/2005/8/layout/cycle7"/>
    <dgm:cxn modelId="{1D8008F3-66BF-E647-BF29-BFF6CCD7FFD6}" type="presParOf" srcId="{68872205-3FA9-8942-936B-08ED5FB2667A}" destId="{4CCB6E9D-47DD-D842-ACA8-D432D0FFF0E3}" srcOrd="3" destOrd="0" presId="urn:microsoft.com/office/officeart/2005/8/layout/cycle7"/>
    <dgm:cxn modelId="{2104F8E5-B5E0-C14E-A3AB-6A7BCDF74E62}" type="presParOf" srcId="{4CCB6E9D-47DD-D842-ACA8-D432D0FFF0E3}" destId="{A5B95B2A-93C8-694A-BA1F-AB646ACC7EDE}" srcOrd="0" destOrd="0" presId="urn:microsoft.com/office/officeart/2005/8/layout/cycle7"/>
    <dgm:cxn modelId="{E9483C42-CA77-484E-BC55-C4E28E1F09F7}" type="presParOf" srcId="{68872205-3FA9-8942-936B-08ED5FB2667A}" destId="{AB56A059-95D4-7749-8712-FEE40E0440EC}" srcOrd="4" destOrd="0" presId="urn:microsoft.com/office/officeart/2005/8/layout/cycle7"/>
    <dgm:cxn modelId="{1564442F-FEF8-1D48-AC54-0DB48FE0B900}" type="presParOf" srcId="{68872205-3FA9-8942-936B-08ED5FB2667A}" destId="{B3CA2AFA-2445-A544-9AA3-D9C8BEAEB64F}" srcOrd="5" destOrd="0" presId="urn:microsoft.com/office/officeart/2005/8/layout/cycle7"/>
    <dgm:cxn modelId="{BB951E3F-7754-EA49-812E-3F5931020C36}" type="presParOf" srcId="{B3CA2AFA-2445-A544-9AA3-D9C8BEAEB64F}" destId="{17F6581C-5B11-8C4D-A98A-F0748EB3DC41}"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2E1DC2B-0622-42C1-AE14-10ED02DAEEC4}"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7B96BD9-5051-4A55-8DA1-159BB69DCD4D}">
      <dgm:prSet/>
      <dgm:spPr/>
      <dgm:t>
        <a:bodyPr/>
        <a:lstStyle/>
        <a:p>
          <a:r>
            <a:rPr lang="en-GB"/>
            <a:t>On the positive side, it connotes a special, innate ability to sense and act on opportunity, combining out-of-the-box thinking with a unique brand of determination to create or bring about something new to the world. </a:t>
          </a:r>
          <a:endParaRPr lang="en-US"/>
        </a:p>
      </dgm:t>
    </dgm:pt>
    <dgm:pt modelId="{2B7FFDEB-1D4C-49AE-BC46-53B4BE93E087}" type="parTrans" cxnId="{E9F187A3-B46F-4530-B2EF-132A2F638B59}">
      <dgm:prSet/>
      <dgm:spPr/>
      <dgm:t>
        <a:bodyPr/>
        <a:lstStyle/>
        <a:p>
          <a:endParaRPr lang="en-US"/>
        </a:p>
      </dgm:t>
    </dgm:pt>
    <dgm:pt modelId="{EFCE6BA7-2E61-4317-B140-0FE47FE9C9AB}" type="sibTrans" cxnId="{E9F187A3-B46F-4530-B2EF-132A2F638B59}">
      <dgm:prSet/>
      <dgm:spPr/>
      <dgm:t>
        <a:bodyPr/>
        <a:lstStyle/>
        <a:p>
          <a:endParaRPr lang="en-US"/>
        </a:p>
      </dgm:t>
    </dgm:pt>
    <dgm:pt modelId="{B327DAD8-5BE5-43EC-9FA2-65DB867E971C}">
      <dgm:prSet/>
      <dgm:spPr/>
      <dgm:t>
        <a:bodyPr/>
        <a:lstStyle/>
        <a:p>
          <a:r>
            <a:rPr lang="en-GB"/>
            <a:t>On the negative side, entrepreneurship is an ex-post term, because entrepreneurial activities require a passage of time before their true impact is evident.</a:t>
          </a:r>
          <a:endParaRPr lang="en-US"/>
        </a:p>
      </dgm:t>
    </dgm:pt>
    <dgm:pt modelId="{8227E7E8-16C0-4B5E-BDCB-1CF59432D64B}" type="parTrans" cxnId="{48B8D0BF-E3C6-4361-A32C-9DBA35F661A1}">
      <dgm:prSet/>
      <dgm:spPr/>
      <dgm:t>
        <a:bodyPr/>
        <a:lstStyle/>
        <a:p>
          <a:endParaRPr lang="en-US"/>
        </a:p>
      </dgm:t>
    </dgm:pt>
    <dgm:pt modelId="{F61AC2A8-33F5-43FD-B7B6-89F060065EC8}" type="sibTrans" cxnId="{48B8D0BF-E3C6-4361-A32C-9DBA35F661A1}">
      <dgm:prSet/>
      <dgm:spPr/>
      <dgm:t>
        <a:bodyPr/>
        <a:lstStyle/>
        <a:p>
          <a:endParaRPr lang="en-US"/>
        </a:p>
      </dgm:t>
    </dgm:pt>
    <dgm:pt modelId="{7366672D-C67F-4248-B3B6-F4EF9EBD9BA8}" type="pres">
      <dgm:prSet presAssocID="{C2E1DC2B-0622-42C1-AE14-10ED02DAEEC4}" presName="root" presStyleCnt="0">
        <dgm:presLayoutVars>
          <dgm:dir/>
          <dgm:resizeHandles val="exact"/>
        </dgm:presLayoutVars>
      </dgm:prSet>
      <dgm:spPr/>
    </dgm:pt>
    <dgm:pt modelId="{40E75608-D505-495B-9B5C-677274280E9B}" type="pres">
      <dgm:prSet presAssocID="{27B96BD9-5051-4A55-8DA1-159BB69DCD4D}" presName="compNode" presStyleCnt="0"/>
      <dgm:spPr/>
    </dgm:pt>
    <dgm:pt modelId="{DB586E34-3C95-461B-9205-DBBC63FDD00A}" type="pres">
      <dgm:prSet presAssocID="{27B96BD9-5051-4A55-8DA1-159BB69DCD4D}" presName="bgRect" presStyleLbl="bgShp" presStyleIdx="0" presStyleCnt="2"/>
      <dgm:spPr/>
    </dgm:pt>
    <dgm:pt modelId="{8E6F8626-BE1E-444B-B05E-394451600337}" type="pres">
      <dgm:prSet presAssocID="{27B96BD9-5051-4A55-8DA1-159BB69DCD4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osed Quotation Mark"/>
        </a:ext>
      </dgm:extLst>
    </dgm:pt>
    <dgm:pt modelId="{3F42AC41-0A37-4C14-9551-829248DE5F6C}" type="pres">
      <dgm:prSet presAssocID="{27B96BD9-5051-4A55-8DA1-159BB69DCD4D}" presName="spaceRect" presStyleCnt="0"/>
      <dgm:spPr/>
    </dgm:pt>
    <dgm:pt modelId="{64391463-48E2-41B8-A91C-42CDA05F1107}" type="pres">
      <dgm:prSet presAssocID="{27B96BD9-5051-4A55-8DA1-159BB69DCD4D}" presName="parTx" presStyleLbl="revTx" presStyleIdx="0" presStyleCnt="2">
        <dgm:presLayoutVars>
          <dgm:chMax val="0"/>
          <dgm:chPref val="0"/>
        </dgm:presLayoutVars>
      </dgm:prSet>
      <dgm:spPr/>
    </dgm:pt>
    <dgm:pt modelId="{42C63FB7-EE60-4A1A-A48E-0F8BB1E1A397}" type="pres">
      <dgm:prSet presAssocID="{EFCE6BA7-2E61-4317-B140-0FE47FE9C9AB}" presName="sibTrans" presStyleCnt="0"/>
      <dgm:spPr/>
    </dgm:pt>
    <dgm:pt modelId="{47CF5D74-C256-4D56-8743-2C423E95C3CA}" type="pres">
      <dgm:prSet presAssocID="{B327DAD8-5BE5-43EC-9FA2-65DB867E971C}" presName="compNode" presStyleCnt="0"/>
      <dgm:spPr/>
    </dgm:pt>
    <dgm:pt modelId="{3E6915FE-E318-4DFD-BD4E-06483DAE62E2}" type="pres">
      <dgm:prSet presAssocID="{B327DAD8-5BE5-43EC-9FA2-65DB867E971C}" presName="bgRect" presStyleLbl="bgShp" presStyleIdx="1" presStyleCnt="2"/>
      <dgm:spPr/>
    </dgm:pt>
    <dgm:pt modelId="{8106ACC0-0BBE-45B4-B83D-0482EF6774F6}" type="pres">
      <dgm:prSet presAssocID="{B327DAD8-5BE5-43EC-9FA2-65DB867E971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upee"/>
        </a:ext>
      </dgm:extLst>
    </dgm:pt>
    <dgm:pt modelId="{0DE19973-9BAA-4C1E-A70D-D7814EB52713}" type="pres">
      <dgm:prSet presAssocID="{B327DAD8-5BE5-43EC-9FA2-65DB867E971C}" presName="spaceRect" presStyleCnt="0"/>
      <dgm:spPr/>
    </dgm:pt>
    <dgm:pt modelId="{A4D647C4-2E2C-4458-8C7D-A6D7720F399E}" type="pres">
      <dgm:prSet presAssocID="{B327DAD8-5BE5-43EC-9FA2-65DB867E971C}" presName="parTx" presStyleLbl="revTx" presStyleIdx="1" presStyleCnt="2">
        <dgm:presLayoutVars>
          <dgm:chMax val="0"/>
          <dgm:chPref val="0"/>
        </dgm:presLayoutVars>
      </dgm:prSet>
      <dgm:spPr/>
    </dgm:pt>
  </dgm:ptLst>
  <dgm:cxnLst>
    <dgm:cxn modelId="{E3659D04-CDB7-4272-BF82-893A819D1840}" type="presOf" srcId="{C2E1DC2B-0622-42C1-AE14-10ED02DAEEC4}" destId="{7366672D-C67F-4248-B3B6-F4EF9EBD9BA8}" srcOrd="0" destOrd="0" presId="urn:microsoft.com/office/officeart/2018/2/layout/IconVerticalSolidList"/>
    <dgm:cxn modelId="{69CFE76F-CFFB-40CE-B77C-458736699F84}" type="presOf" srcId="{27B96BD9-5051-4A55-8DA1-159BB69DCD4D}" destId="{64391463-48E2-41B8-A91C-42CDA05F1107}" srcOrd="0" destOrd="0" presId="urn:microsoft.com/office/officeart/2018/2/layout/IconVerticalSolidList"/>
    <dgm:cxn modelId="{E9F187A3-B46F-4530-B2EF-132A2F638B59}" srcId="{C2E1DC2B-0622-42C1-AE14-10ED02DAEEC4}" destId="{27B96BD9-5051-4A55-8DA1-159BB69DCD4D}" srcOrd="0" destOrd="0" parTransId="{2B7FFDEB-1D4C-49AE-BC46-53B4BE93E087}" sibTransId="{EFCE6BA7-2E61-4317-B140-0FE47FE9C9AB}"/>
    <dgm:cxn modelId="{48B8D0BF-E3C6-4361-A32C-9DBA35F661A1}" srcId="{C2E1DC2B-0622-42C1-AE14-10ED02DAEEC4}" destId="{B327DAD8-5BE5-43EC-9FA2-65DB867E971C}" srcOrd="1" destOrd="0" parTransId="{8227E7E8-16C0-4B5E-BDCB-1CF59432D64B}" sibTransId="{F61AC2A8-33F5-43FD-B7B6-89F060065EC8}"/>
    <dgm:cxn modelId="{84AA39DA-55A1-4646-ABE8-FF8B6C3EC7C3}" type="presOf" srcId="{B327DAD8-5BE5-43EC-9FA2-65DB867E971C}" destId="{A4D647C4-2E2C-4458-8C7D-A6D7720F399E}" srcOrd="0" destOrd="0" presId="urn:microsoft.com/office/officeart/2018/2/layout/IconVerticalSolidList"/>
    <dgm:cxn modelId="{F6C84ACF-78D5-4E22-A53A-644D17ED4A4A}" type="presParOf" srcId="{7366672D-C67F-4248-B3B6-F4EF9EBD9BA8}" destId="{40E75608-D505-495B-9B5C-677274280E9B}" srcOrd="0" destOrd="0" presId="urn:microsoft.com/office/officeart/2018/2/layout/IconVerticalSolidList"/>
    <dgm:cxn modelId="{FDEB4BB9-F7C2-48D1-BE8E-E6E53BBC0CE2}" type="presParOf" srcId="{40E75608-D505-495B-9B5C-677274280E9B}" destId="{DB586E34-3C95-461B-9205-DBBC63FDD00A}" srcOrd="0" destOrd="0" presId="urn:microsoft.com/office/officeart/2018/2/layout/IconVerticalSolidList"/>
    <dgm:cxn modelId="{F87C54A5-055A-4F16-A143-5CE7EF7C602D}" type="presParOf" srcId="{40E75608-D505-495B-9B5C-677274280E9B}" destId="{8E6F8626-BE1E-444B-B05E-394451600337}" srcOrd="1" destOrd="0" presId="urn:microsoft.com/office/officeart/2018/2/layout/IconVerticalSolidList"/>
    <dgm:cxn modelId="{879CD421-BDFC-4878-A9E7-4AB2A8F7115F}" type="presParOf" srcId="{40E75608-D505-495B-9B5C-677274280E9B}" destId="{3F42AC41-0A37-4C14-9551-829248DE5F6C}" srcOrd="2" destOrd="0" presId="urn:microsoft.com/office/officeart/2018/2/layout/IconVerticalSolidList"/>
    <dgm:cxn modelId="{FCFE982A-9DCE-434B-9BEE-D35B943364A8}" type="presParOf" srcId="{40E75608-D505-495B-9B5C-677274280E9B}" destId="{64391463-48E2-41B8-A91C-42CDA05F1107}" srcOrd="3" destOrd="0" presId="urn:microsoft.com/office/officeart/2018/2/layout/IconVerticalSolidList"/>
    <dgm:cxn modelId="{4832C69D-C527-4C15-8DC5-73F3B29F2577}" type="presParOf" srcId="{7366672D-C67F-4248-B3B6-F4EF9EBD9BA8}" destId="{42C63FB7-EE60-4A1A-A48E-0F8BB1E1A397}" srcOrd="1" destOrd="0" presId="urn:microsoft.com/office/officeart/2018/2/layout/IconVerticalSolidList"/>
    <dgm:cxn modelId="{ADB3A795-053F-4429-A313-1C93CB6C99DC}" type="presParOf" srcId="{7366672D-C67F-4248-B3B6-F4EF9EBD9BA8}" destId="{47CF5D74-C256-4D56-8743-2C423E95C3CA}" srcOrd="2" destOrd="0" presId="urn:microsoft.com/office/officeart/2018/2/layout/IconVerticalSolidList"/>
    <dgm:cxn modelId="{B9E964C9-1870-4F59-A6DF-163F5FBAD3DA}" type="presParOf" srcId="{47CF5D74-C256-4D56-8743-2C423E95C3CA}" destId="{3E6915FE-E318-4DFD-BD4E-06483DAE62E2}" srcOrd="0" destOrd="0" presId="urn:microsoft.com/office/officeart/2018/2/layout/IconVerticalSolidList"/>
    <dgm:cxn modelId="{2549F844-78EC-40A7-A597-A8F1991A623C}" type="presParOf" srcId="{47CF5D74-C256-4D56-8743-2C423E95C3CA}" destId="{8106ACC0-0BBE-45B4-B83D-0482EF6774F6}" srcOrd="1" destOrd="0" presId="urn:microsoft.com/office/officeart/2018/2/layout/IconVerticalSolidList"/>
    <dgm:cxn modelId="{1193118F-4BDB-4BEA-97A3-D6210276AD47}" type="presParOf" srcId="{47CF5D74-C256-4D56-8743-2C423E95C3CA}" destId="{0DE19973-9BAA-4C1E-A70D-D7814EB52713}" srcOrd="2" destOrd="0" presId="urn:microsoft.com/office/officeart/2018/2/layout/IconVerticalSolidList"/>
    <dgm:cxn modelId="{2EC57BDF-D0F7-4F25-967F-E67BAF0CBCC7}" type="presParOf" srcId="{47CF5D74-C256-4D56-8743-2C423E95C3CA}" destId="{A4D647C4-2E2C-4458-8C7D-A6D7720F399E}"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63A5DF8-151C-43DC-8BA3-36B1024F7417}"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00608122-3675-460A-BDD9-506FF9B8B107}">
      <dgm:prSet/>
      <dgm:spPr/>
      <dgm:t>
        <a:bodyPr/>
        <a:lstStyle/>
        <a:p>
          <a:r>
            <a:rPr lang="en-GB" b="0" i="0"/>
            <a:t>The critical distinction between entrepreneurship and social entrepreneurship lies in the value proposition itself. </a:t>
          </a:r>
          <a:endParaRPr lang="en-US"/>
        </a:p>
      </dgm:t>
    </dgm:pt>
    <dgm:pt modelId="{E62B7FFD-6912-4F1E-816B-C1B614E34FFD}" type="parTrans" cxnId="{A7F31754-FB11-4B82-B190-4D5D6F040649}">
      <dgm:prSet/>
      <dgm:spPr/>
      <dgm:t>
        <a:bodyPr/>
        <a:lstStyle/>
        <a:p>
          <a:endParaRPr lang="en-US"/>
        </a:p>
      </dgm:t>
    </dgm:pt>
    <dgm:pt modelId="{E84337A0-BDAB-4E65-B203-3698A80A68CD}" type="sibTrans" cxnId="{A7F31754-FB11-4B82-B190-4D5D6F040649}">
      <dgm:prSet/>
      <dgm:spPr/>
      <dgm:t>
        <a:bodyPr/>
        <a:lstStyle/>
        <a:p>
          <a:endParaRPr lang="en-US"/>
        </a:p>
      </dgm:t>
    </dgm:pt>
    <dgm:pt modelId="{40D49AA4-46D4-4C31-9542-BD011C8FC2B2}">
      <dgm:prSet/>
      <dgm:spPr/>
      <dgm:t>
        <a:bodyPr/>
        <a:lstStyle/>
        <a:p>
          <a:r>
            <a:rPr lang="en-GB" b="0" i="0"/>
            <a:t>For the entrepreneur, the value proposition anticipates and is organized to serve markets that can comfortably afford the new product or service, and is thus designed to create financial profit</a:t>
          </a:r>
          <a:endParaRPr lang="en-US"/>
        </a:p>
      </dgm:t>
    </dgm:pt>
    <dgm:pt modelId="{C2152BEF-EE6F-41A7-A5E2-921B40600B27}" type="parTrans" cxnId="{00C68EFC-1BBC-42EC-9387-6686D89F4AC4}">
      <dgm:prSet/>
      <dgm:spPr/>
      <dgm:t>
        <a:bodyPr/>
        <a:lstStyle/>
        <a:p>
          <a:endParaRPr lang="en-US"/>
        </a:p>
      </dgm:t>
    </dgm:pt>
    <dgm:pt modelId="{54E40FE4-0F53-4C23-86E2-FF0613C1116E}" type="sibTrans" cxnId="{00C68EFC-1BBC-42EC-9387-6686D89F4AC4}">
      <dgm:prSet/>
      <dgm:spPr/>
      <dgm:t>
        <a:bodyPr/>
        <a:lstStyle/>
        <a:p>
          <a:endParaRPr lang="en-US"/>
        </a:p>
      </dgm:t>
    </dgm:pt>
    <dgm:pt modelId="{1543A5F4-E0C0-410A-A594-F366F859D1B4}">
      <dgm:prSet/>
      <dgm:spPr/>
      <dgm:t>
        <a:bodyPr/>
        <a:lstStyle/>
        <a:p>
          <a:r>
            <a:rPr lang="en-GB" b="0" i="0"/>
            <a:t>The social entrepreneur, however, neither anticipates nor organizes to create substantial financial profit for his or her investors – philanthropic and government organizations for the most part – or for himself or herself. Instead, the social entrepreneur aims for value in the form of large-scale, transformational benefit that accrues either to a significant segment of society</a:t>
          </a:r>
          <a:endParaRPr lang="en-US"/>
        </a:p>
      </dgm:t>
    </dgm:pt>
    <dgm:pt modelId="{E6B2EEB8-BC66-4DBC-B4AA-0C40F2B6C0B7}" type="parTrans" cxnId="{8FDE1941-834E-410E-A286-807C32A5994C}">
      <dgm:prSet/>
      <dgm:spPr/>
      <dgm:t>
        <a:bodyPr/>
        <a:lstStyle/>
        <a:p>
          <a:endParaRPr lang="en-US"/>
        </a:p>
      </dgm:t>
    </dgm:pt>
    <dgm:pt modelId="{0CDAB93F-AA41-444A-87B4-6CFF5845CAE2}" type="sibTrans" cxnId="{8FDE1941-834E-410E-A286-807C32A5994C}">
      <dgm:prSet/>
      <dgm:spPr/>
      <dgm:t>
        <a:bodyPr/>
        <a:lstStyle/>
        <a:p>
          <a:endParaRPr lang="en-US"/>
        </a:p>
      </dgm:t>
    </dgm:pt>
    <dgm:pt modelId="{A4502F40-8D6C-3F4F-AEE0-3A734D182B21}" type="pres">
      <dgm:prSet presAssocID="{163A5DF8-151C-43DC-8BA3-36B1024F7417}" presName="vert0" presStyleCnt="0">
        <dgm:presLayoutVars>
          <dgm:dir/>
          <dgm:animOne val="branch"/>
          <dgm:animLvl val="lvl"/>
        </dgm:presLayoutVars>
      </dgm:prSet>
      <dgm:spPr/>
    </dgm:pt>
    <dgm:pt modelId="{8B95FA1A-4A91-8B48-856D-267368DBFC9A}" type="pres">
      <dgm:prSet presAssocID="{00608122-3675-460A-BDD9-506FF9B8B107}" presName="thickLine" presStyleLbl="alignNode1" presStyleIdx="0" presStyleCnt="3"/>
      <dgm:spPr/>
    </dgm:pt>
    <dgm:pt modelId="{79217501-8E33-934D-ACA2-5D0B23CF866D}" type="pres">
      <dgm:prSet presAssocID="{00608122-3675-460A-BDD9-506FF9B8B107}" presName="horz1" presStyleCnt="0"/>
      <dgm:spPr/>
    </dgm:pt>
    <dgm:pt modelId="{5BB5727A-D46B-3547-B834-2446D84DB8F3}" type="pres">
      <dgm:prSet presAssocID="{00608122-3675-460A-BDD9-506FF9B8B107}" presName="tx1" presStyleLbl="revTx" presStyleIdx="0" presStyleCnt="3"/>
      <dgm:spPr/>
    </dgm:pt>
    <dgm:pt modelId="{4E30FB79-F3C7-2749-A832-67B641BA4B05}" type="pres">
      <dgm:prSet presAssocID="{00608122-3675-460A-BDD9-506FF9B8B107}" presName="vert1" presStyleCnt="0"/>
      <dgm:spPr/>
    </dgm:pt>
    <dgm:pt modelId="{90AADDF3-B512-0344-A122-5905FF35DAC4}" type="pres">
      <dgm:prSet presAssocID="{40D49AA4-46D4-4C31-9542-BD011C8FC2B2}" presName="thickLine" presStyleLbl="alignNode1" presStyleIdx="1" presStyleCnt="3"/>
      <dgm:spPr/>
    </dgm:pt>
    <dgm:pt modelId="{38BCD2FC-C526-6446-A4D0-3DA3978B8D66}" type="pres">
      <dgm:prSet presAssocID="{40D49AA4-46D4-4C31-9542-BD011C8FC2B2}" presName="horz1" presStyleCnt="0"/>
      <dgm:spPr/>
    </dgm:pt>
    <dgm:pt modelId="{63F79B3F-9B55-7042-8EB6-022ABF825449}" type="pres">
      <dgm:prSet presAssocID="{40D49AA4-46D4-4C31-9542-BD011C8FC2B2}" presName="tx1" presStyleLbl="revTx" presStyleIdx="1" presStyleCnt="3"/>
      <dgm:spPr/>
    </dgm:pt>
    <dgm:pt modelId="{CC4F1C2D-640B-3A42-8908-D25DA0B29CE4}" type="pres">
      <dgm:prSet presAssocID="{40D49AA4-46D4-4C31-9542-BD011C8FC2B2}" presName="vert1" presStyleCnt="0"/>
      <dgm:spPr/>
    </dgm:pt>
    <dgm:pt modelId="{1DEDC0E4-99B7-DB49-B15B-F6203336752B}" type="pres">
      <dgm:prSet presAssocID="{1543A5F4-E0C0-410A-A594-F366F859D1B4}" presName="thickLine" presStyleLbl="alignNode1" presStyleIdx="2" presStyleCnt="3"/>
      <dgm:spPr/>
    </dgm:pt>
    <dgm:pt modelId="{917483D7-22E8-E744-A43C-30FAF9F174A0}" type="pres">
      <dgm:prSet presAssocID="{1543A5F4-E0C0-410A-A594-F366F859D1B4}" presName="horz1" presStyleCnt="0"/>
      <dgm:spPr/>
    </dgm:pt>
    <dgm:pt modelId="{9A4E484B-FB13-2645-9854-3AE15E56B7B2}" type="pres">
      <dgm:prSet presAssocID="{1543A5F4-E0C0-410A-A594-F366F859D1B4}" presName="tx1" presStyleLbl="revTx" presStyleIdx="2" presStyleCnt="3"/>
      <dgm:spPr/>
    </dgm:pt>
    <dgm:pt modelId="{399B1B27-1287-5148-90AC-939EB5D7C5D0}" type="pres">
      <dgm:prSet presAssocID="{1543A5F4-E0C0-410A-A594-F366F859D1B4}" presName="vert1" presStyleCnt="0"/>
      <dgm:spPr/>
    </dgm:pt>
  </dgm:ptLst>
  <dgm:cxnLst>
    <dgm:cxn modelId="{5F0FA324-452E-014F-9F5E-FA7AEE4BCDDC}" type="presOf" srcId="{1543A5F4-E0C0-410A-A594-F366F859D1B4}" destId="{9A4E484B-FB13-2645-9854-3AE15E56B7B2}" srcOrd="0" destOrd="0" presId="urn:microsoft.com/office/officeart/2008/layout/LinedList"/>
    <dgm:cxn modelId="{8FDE1941-834E-410E-A286-807C32A5994C}" srcId="{163A5DF8-151C-43DC-8BA3-36B1024F7417}" destId="{1543A5F4-E0C0-410A-A594-F366F859D1B4}" srcOrd="2" destOrd="0" parTransId="{E6B2EEB8-BC66-4DBC-B4AA-0C40F2B6C0B7}" sibTransId="{0CDAB93F-AA41-444A-87B4-6CFF5845CAE2}"/>
    <dgm:cxn modelId="{A7F31754-FB11-4B82-B190-4D5D6F040649}" srcId="{163A5DF8-151C-43DC-8BA3-36B1024F7417}" destId="{00608122-3675-460A-BDD9-506FF9B8B107}" srcOrd="0" destOrd="0" parTransId="{E62B7FFD-6912-4F1E-816B-C1B614E34FFD}" sibTransId="{E84337A0-BDAB-4E65-B203-3698A80A68CD}"/>
    <dgm:cxn modelId="{B5F8B174-7B96-AF46-919D-707A44E0DF61}" type="presOf" srcId="{00608122-3675-460A-BDD9-506FF9B8B107}" destId="{5BB5727A-D46B-3547-B834-2446D84DB8F3}" srcOrd="0" destOrd="0" presId="urn:microsoft.com/office/officeart/2008/layout/LinedList"/>
    <dgm:cxn modelId="{BE217FCA-956F-C047-9C0D-A2A5A16594C0}" type="presOf" srcId="{163A5DF8-151C-43DC-8BA3-36B1024F7417}" destId="{A4502F40-8D6C-3F4F-AEE0-3A734D182B21}" srcOrd="0" destOrd="0" presId="urn:microsoft.com/office/officeart/2008/layout/LinedList"/>
    <dgm:cxn modelId="{D967A2D6-41A7-8543-AABD-0FF018A0B2C1}" type="presOf" srcId="{40D49AA4-46D4-4C31-9542-BD011C8FC2B2}" destId="{63F79B3F-9B55-7042-8EB6-022ABF825449}" srcOrd="0" destOrd="0" presId="urn:microsoft.com/office/officeart/2008/layout/LinedList"/>
    <dgm:cxn modelId="{00C68EFC-1BBC-42EC-9387-6686D89F4AC4}" srcId="{163A5DF8-151C-43DC-8BA3-36B1024F7417}" destId="{40D49AA4-46D4-4C31-9542-BD011C8FC2B2}" srcOrd="1" destOrd="0" parTransId="{C2152BEF-EE6F-41A7-A5E2-921B40600B27}" sibTransId="{54E40FE4-0F53-4C23-86E2-FF0613C1116E}"/>
    <dgm:cxn modelId="{4F31C6C6-038E-764B-94F3-F5C037EC16D5}" type="presParOf" srcId="{A4502F40-8D6C-3F4F-AEE0-3A734D182B21}" destId="{8B95FA1A-4A91-8B48-856D-267368DBFC9A}" srcOrd="0" destOrd="0" presId="urn:microsoft.com/office/officeart/2008/layout/LinedList"/>
    <dgm:cxn modelId="{F97255A9-649B-144C-81CA-52386AEA9ED1}" type="presParOf" srcId="{A4502F40-8D6C-3F4F-AEE0-3A734D182B21}" destId="{79217501-8E33-934D-ACA2-5D0B23CF866D}" srcOrd="1" destOrd="0" presId="urn:microsoft.com/office/officeart/2008/layout/LinedList"/>
    <dgm:cxn modelId="{2BEDFA25-D1E1-A644-93CF-650AE795B761}" type="presParOf" srcId="{79217501-8E33-934D-ACA2-5D0B23CF866D}" destId="{5BB5727A-D46B-3547-B834-2446D84DB8F3}" srcOrd="0" destOrd="0" presId="urn:microsoft.com/office/officeart/2008/layout/LinedList"/>
    <dgm:cxn modelId="{1109616E-8C2D-CB41-8D1C-24FAD1CDD57D}" type="presParOf" srcId="{79217501-8E33-934D-ACA2-5D0B23CF866D}" destId="{4E30FB79-F3C7-2749-A832-67B641BA4B05}" srcOrd="1" destOrd="0" presId="urn:microsoft.com/office/officeart/2008/layout/LinedList"/>
    <dgm:cxn modelId="{15EF8CCB-D5C8-AA49-8054-A05ABB2A7538}" type="presParOf" srcId="{A4502F40-8D6C-3F4F-AEE0-3A734D182B21}" destId="{90AADDF3-B512-0344-A122-5905FF35DAC4}" srcOrd="2" destOrd="0" presId="urn:microsoft.com/office/officeart/2008/layout/LinedList"/>
    <dgm:cxn modelId="{F9B046E0-43C8-5D4A-87DE-B9A1B34D00CB}" type="presParOf" srcId="{A4502F40-8D6C-3F4F-AEE0-3A734D182B21}" destId="{38BCD2FC-C526-6446-A4D0-3DA3978B8D66}" srcOrd="3" destOrd="0" presId="urn:microsoft.com/office/officeart/2008/layout/LinedList"/>
    <dgm:cxn modelId="{B1A443FA-263B-9C4F-AD1A-D6B1F05B7472}" type="presParOf" srcId="{38BCD2FC-C526-6446-A4D0-3DA3978B8D66}" destId="{63F79B3F-9B55-7042-8EB6-022ABF825449}" srcOrd="0" destOrd="0" presId="urn:microsoft.com/office/officeart/2008/layout/LinedList"/>
    <dgm:cxn modelId="{ADBEC96E-A7A8-774D-B391-6FAC7C3722DA}" type="presParOf" srcId="{38BCD2FC-C526-6446-A4D0-3DA3978B8D66}" destId="{CC4F1C2D-640B-3A42-8908-D25DA0B29CE4}" srcOrd="1" destOrd="0" presId="urn:microsoft.com/office/officeart/2008/layout/LinedList"/>
    <dgm:cxn modelId="{B861B650-117E-0940-936A-74FDD2A9E3B0}" type="presParOf" srcId="{A4502F40-8D6C-3F4F-AEE0-3A734D182B21}" destId="{1DEDC0E4-99B7-DB49-B15B-F6203336752B}" srcOrd="4" destOrd="0" presId="urn:microsoft.com/office/officeart/2008/layout/LinedList"/>
    <dgm:cxn modelId="{05AAAFB6-4CD4-B64D-BB6E-93C22F851E35}" type="presParOf" srcId="{A4502F40-8D6C-3F4F-AEE0-3A734D182B21}" destId="{917483D7-22E8-E744-A43C-30FAF9F174A0}" srcOrd="5" destOrd="0" presId="urn:microsoft.com/office/officeart/2008/layout/LinedList"/>
    <dgm:cxn modelId="{010C13CB-4685-2D42-8B75-1DE78973B527}" type="presParOf" srcId="{917483D7-22E8-E744-A43C-30FAF9F174A0}" destId="{9A4E484B-FB13-2645-9854-3AE15E56B7B2}" srcOrd="0" destOrd="0" presId="urn:microsoft.com/office/officeart/2008/layout/LinedList"/>
    <dgm:cxn modelId="{E97AB4BD-29A4-104B-8578-ACC462EB0E9D}" type="presParOf" srcId="{917483D7-22E8-E744-A43C-30FAF9F174A0}" destId="{399B1B27-1287-5148-90AC-939EB5D7C5D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490903-6EB5-9D43-A217-9B9C877AA1E2}">
      <dsp:nvSpPr>
        <dsp:cNvPr id="0" name=""/>
        <dsp:cNvSpPr/>
      </dsp:nvSpPr>
      <dsp:spPr>
        <a:xfrm>
          <a:off x="1092" y="678356"/>
          <a:ext cx="3833295" cy="243414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E72275-A0E9-8F4D-A870-AD6BD784EF71}">
      <dsp:nvSpPr>
        <dsp:cNvPr id="0" name=""/>
        <dsp:cNvSpPr/>
      </dsp:nvSpPr>
      <dsp:spPr>
        <a:xfrm>
          <a:off x="427013" y="1082981"/>
          <a:ext cx="3833295" cy="243414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Sustainable development is the overarching paradigm of the United Nations. The concept of sustainable development was described by the (1987) Brundtland Commission Report as “development that meets the needs of the present without compromising the ability of future generations to meet their own needs” (United Nations General Assembly 1987, 24).</a:t>
          </a:r>
        </a:p>
      </dsp:txBody>
      <dsp:txXfrm>
        <a:off x="498307" y="1154275"/>
        <a:ext cx="3690707" cy="2291554"/>
      </dsp:txXfrm>
    </dsp:sp>
    <dsp:sp modelId="{112C026F-31EC-FC40-9BA2-1CB9193C68F4}">
      <dsp:nvSpPr>
        <dsp:cNvPr id="0" name=""/>
        <dsp:cNvSpPr/>
      </dsp:nvSpPr>
      <dsp:spPr>
        <a:xfrm>
          <a:off x="4686231" y="678356"/>
          <a:ext cx="3833295" cy="243414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E3C017-4279-6A4D-BABB-29A60CC51F22}">
      <dsp:nvSpPr>
        <dsp:cNvPr id="0" name=""/>
        <dsp:cNvSpPr/>
      </dsp:nvSpPr>
      <dsp:spPr>
        <a:xfrm>
          <a:off x="5112153" y="1082981"/>
          <a:ext cx="3833295" cy="243414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There are four dimensions to sustainable development society, environment, culture, and economy which are intertwined, not separate.</a:t>
          </a:r>
        </a:p>
      </dsp:txBody>
      <dsp:txXfrm>
        <a:off x="5183447" y="1154275"/>
        <a:ext cx="3690707" cy="22915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56DC47-9261-2D4E-B86E-4FD593A6B5F8}">
      <dsp:nvSpPr>
        <dsp:cNvPr id="0" name=""/>
        <dsp:cNvSpPr/>
      </dsp:nvSpPr>
      <dsp:spPr>
        <a:xfrm>
          <a:off x="609599" y="0"/>
          <a:ext cx="6908800" cy="5418667"/>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E5F325-761B-4F4E-B5A6-1793A5BA2E06}">
      <dsp:nvSpPr>
        <dsp:cNvPr id="0" name=""/>
        <dsp:cNvSpPr/>
      </dsp:nvSpPr>
      <dsp:spPr>
        <a:xfrm>
          <a:off x="4619" y="1625600"/>
          <a:ext cx="2563378" cy="2167466"/>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Social </a:t>
          </a:r>
        </a:p>
      </dsp:txBody>
      <dsp:txXfrm>
        <a:off x="110426" y="1731407"/>
        <a:ext cx="2351764" cy="1955852"/>
      </dsp:txXfrm>
    </dsp:sp>
    <dsp:sp modelId="{D3D18DB3-25D0-4946-B22D-071144E15C64}">
      <dsp:nvSpPr>
        <dsp:cNvPr id="0" name=""/>
        <dsp:cNvSpPr/>
      </dsp:nvSpPr>
      <dsp:spPr>
        <a:xfrm>
          <a:off x="2782310" y="1625600"/>
          <a:ext cx="2563378" cy="2167466"/>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Economic</a:t>
          </a:r>
        </a:p>
      </dsp:txBody>
      <dsp:txXfrm>
        <a:off x="2888117" y="1731407"/>
        <a:ext cx="2351764" cy="1955852"/>
      </dsp:txXfrm>
    </dsp:sp>
    <dsp:sp modelId="{664EA1EE-8C0B-FE42-A082-72460E5D8736}">
      <dsp:nvSpPr>
        <dsp:cNvPr id="0" name=""/>
        <dsp:cNvSpPr/>
      </dsp:nvSpPr>
      <dsp:spPr>
        <a:xfrm>
          <a:off x="5560001" y="1625600"/>
          <a:ext cx="2563378" cy="2167466"/>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Biological</a:t>
          </a:r>
        </a:p>
      </dsp:txBody>
      <dsp:txXfrm>
        <a:off x="5665808" y="1731407"/>
        <a:ext cx="2351764" cy="19558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EC8165-269A-9342-96E5-F733B25ECDCA}">
      <dsp:nvSpPr>
        <dsp:cNvPr id="0" name=""/>
        <dsp:cNvSpPr/>
      </dsp:nvSpPr>
      <dsp:spPr>
        <a:xfrm>
          <a:off x="0" y="0"/>
          <a:ext cx="7604559" cy="1887966"/>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CSR is understood as supporting activities with a strong focus on civil society. CSR also often includes the relations to local and national governments and the acceptance of governance responsibility (Schrader 2003).</a:t>
          </a:r>
        </a:p>
      </dsp:txBody>
      <dsp:txXfrm>
        <a:off x="55297" y="55297"/>
        <a:ext cx="5653198" cy="1777372"/>
      </dsp:txXfrm>
    </dsp:sp>
    <dsp:sp modelId="{833E9B49-BBD3-8246-A60D-0D0B28B283D8}">
      <dsp:nvSpPr>
        <dsp:cNvPr id="0" name=""/>
        <dsp:cNvSpPr/>
      </dsp:nvSpPr>
      <dsp:spPr>
        <a:xfrm>
          <a:off x="1341981" y="2307514"/>
          <a:ext cx="7604559" cy="1887966"/>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CSR as the management of a company’s positive impact on society and the environment through its operations, products, or services and through its interaction with key stakeholders such as employees, customers, investors, and suppliers</a:t>
          </a:r>
        </a:p>
      </dsp:txBody>
      <dsp:txXfrm>
        <a:off x="1397278" y="2362811"/>
        <a:ext cx="4924806" cy="1777372"/>
      </dsp:txXfrm>
    </dsp:sp>
    <dsp:sp modelId="{172E59B3-9F84-E741-A37A-E3FF82E2A68A}">
      <dsp:nvSpPr>
        <dsp:cNvPr id="0" name=""/>
        <dsp:cNvSpPr/>
      </dsp:nvSpPr>
      <dsp:spPr>
        <a:xfrm>
          <a:off x="6377381" y="1484151"/>
          <a:ext cx="1227178" cy="1227178"/>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653496" y="1484151"/>
        <a:ext cx="674948" cy="92345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689548-56EC-47C0-8788-9404A1490BD4}">
      <dsp:nvSpPr>
        <dsp:cNvPr id="0" name=""/>
        <dsp:cNvSpPr/>
      </dsp:nvSpPr>
      <dsp:spPr>
        <a:xfrm>
          <a:off x="408605" y="1017740"/>
          <a:ext cx="1098000" cy="1098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A65034-A98F-47AF-AD6C-7F763395CAB3}">
      <dsp:nvSpPr>
        <dsp:cNvPr id="0" name=""/>
        <dsp:cNvSpPr/>
      </dsp:nvSpPr>
      <dsp:spPr>
        <a:xfrm>
          <a:off x="642606" y="1251740"/>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B1FBAB-58B5-40E1-BEDD-FD96EBE9A7C7}">
      <dsp:nvSpPr>
        <dsp:cNvPr id="0" name=""/>
        <dsp:cNvSpPr/>
      </dsp:nvSpPr>
      <dsp:spPr>
        <a:xfrm>
          <a:off x="57606" y="245774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a:t>Corporate Social Responsibility</a:t>
          </a:r>
        </a:p>
      </dsp:txBody>
      <dsp:txXfrm>
        <a:off x="57606" y="2457740"/>
        <a:ext cx="1800000" cy="720000"/>
      </dsp:txXfrm>
    </dsp:sp>
    <dsp:sp modelId="{E4BE4D8A-14BF-44EA-8935-D1F628CC046C}">
      <dsp:nvSpPr>
        <dsp:cNvPr id="0" name=""/>
        <dsp:cNvSpPr/>
      </dsp:nvSpPr>
      <dsp:spPr>
        <a:xfrm>
          <a:off x="2523606" y="1017740"/>
          <a:ext cx="1098000" cy="1098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F60AEE-7081-4CD8-ADB3-64B3AA9812D0}">
      <dsp:nvSpPr>
        <dsp:cNvPr id="0" name=""/>
        <dsp:cNvSpPr/>
      </dsp:nvSpPr>
      <dsp:spPr>
        <a:xfrm>
          <a:off x="2757606" y="1251740"/>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A04074-6676-4302-B85D-158F19A2BD95}">
      <dsp:nvSpPr>
        <dsp:cNvPr id="0" name=""/>
        <dsp:cNvSpPr/>
      </dsp:nvSpPr>
      <dsp:spPr>
        <a:xfrm>
          <a:off x="2172606" y="245774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a:t>Corporate Responsibility</a:t>
          </a:r>
        </a:p>
      </dsp:txBody>
      <dsp:txXfrm>
        <a:off x="2172606" y="2457740"/>
        <a:ext cx="1800000" cy="720000"/>
      </dsp:txXfrm>
    </dsp:sp>
    <dsp:sp modelId="{9DBA10C1-51B1-4484-9F07-D8EF52962785}">
      <dsp:nvSpPr>
        <dsp:cNvPr id="0" name=""/>
        <dsp:cNvSpPr/>
      </dsp:nvSpPr>
      <dsp:spPr>
        <a:xfrm>
          <a:off x="4638606" y="1017740"/>
          <a:ext cx="1098000" cy="1098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D6A06F-6526-42DF-B3DA-8BA0CD851570}">
      <dsp:nvSpPr>
        <dsp:cNvPr id="0" name=""/>
        <dsp:cNvSpPr/>
      </dsp:nvSpPr>
      <dsp:spPr>
        <a:xfrm>
          <a:off x="4872606" y="1251740"/>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1D59C5-7721-4D91-BE5D-A6939FC56993}">
      <dsp:nvSpPr>
        <dsp:cNvPr id="0" name=""/>
        <dsp:cNvSpPr/>
      </dsp:nvSpPr>
      <dsp:spPr>
        <a:xfrm>
          <a:off x="4287606" y="245774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a:t>Corporate Sustainability</a:t>
          </a:r>
        </a:p>
      </dsp:txBody>
      <dsp:txXfrm>
        <a:off x="4287606" y="2457740"/>
        <a:ext cx="1800000"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9D2972-0A1E-874A-A1FB-DFC74AA580FE}">
      <dsp:nvSpPr>
        <dsp:cNvPr id="0" name=""/>
        <dsp:cNvSpPr/>
      </dsp:nvSpPr>
      <dsp:spPr>
        <a:xfrm>
          <a:off x="0" y="1611305"/>
          <a:ext cx="1488579" cy="94524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3109D7-84FD-2F4E-9352-D06DA96909BE}">
      <dsp:nvSpPr>
        <dsp:cNvPr id="0" name=""/>
        <dsp:cNvSpPr/>
      </dsp:nvSpPr>
      <dsp:spPr>
        <a:xfrm>
          <a:off x="165397" y="1768433"/>
          <a:ext cx="1488579" cy="94524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People</a:t>
          </a:r>
        </a:p>
      </dsp:txBody>
      <dsp:txXfrm>
        <a:off x="193082" y="1796118"/>
        <a:ext cx="1433209" cy="889877"/>
      </dsp:txXfrm>
    </dsp:sp>
    <dsp:sp modelId="{74AD9348-8503-B340-A9CE-34A3E6E9EEF2}">
      <dsp:nvSpPr>
        <dsp:cNvPr id="0" name=""/>
        <dsp:cNvSpPr/>
      </dsp:nvSpPr>
      <dsp:spPr>
        <a:xfrm>
          <a:off x="1819374" y="1611305"/>
          <a:ext cx="1488579" cy="94524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558CAF-6A57-1E44-B82B-DD46A5851F39}">
      <dsp:nvSpPr>
        <dsp:cNvPr id="0" name=""/>
        <dsp:cNvSpPr/>
      </dsp:nvSpPr>
      <dsp:spPr>
        <a:xfrm>
          <a:off x="1984772" y="1768433"/>
          <a:ext cx="1488579" cy="94524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Profit</a:t>
          </a:r>
        </a:p>
      </dsp:txBody>
      <dsp:txXfrm>
        <a:off x="2012457" y="1796118"/>
        <a:ext cx="1433209" cy="889877"/>
      </dsp:txXfrm>
    </dsp:sp>
    <dsp:sp modelId="{DFC10DCA-9198-6E44-BBD4-A61D2C10FAF9}">
      <dsp:nvSpPr>
        <dsp:cNvPr id="0" name=""/>
        <dsp:cNvSpPr/>
      </dsp:nvSpPr>
      <dsp:spPr>
        <a:xfrm>
          <a:off x="3638749" y="1611305"/>
          <a:ext cx="1488579" cy="94524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2BAB6B-294A-1B47-BBD1-9A2E2195A93B}">
      <dsp:nvSpPr>
        <dsp:cNvPr id="0" name=""/>
        <dsp:cNvSpPr/>
      </dsp:nvSpPr>
      <dsp:spPr>
        <a:xfrm>
          <a:off x="3804146" y="1768433"/>
          <a:ext cx="1488579" cy="94524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Planet</a:t>
          </a:r>
        </a:p>
      </dsp:txBody>
      <dsp:txXfrm>
        <a:off x="3831831" y="1796118"/>
        <a:ext cx="1433209" cy="88987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670817-8A00-824A-9879-9B7FE8F28556}">
      <dsp:nvSpPr>
        <dsp:cNvPr id="0" name=""/>
        <dsp:cNvSpPr/>
      </dsp:nvSpPr>
      <dsp:spPr>
        <a:xfrm rot="16200000">
          <a:off x="418" y="549468"/>
          <a:ext cx="3677570" cy="3677570"/>
        </a:xfrm>
        <a:prstGeom prst="downArrow">
          <a:avLst>
            <a:gd name="adj1" fmla="val 50000"/>
            <a:gd name="adj2" fmla="val 3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GB" sz="3200" kern="1200" dirty="0"/>
            <a:t>Sustainability</a:t>
          </a:r>
        </a:p>
        <a:p>
          <a:pPr marL="0" lvl="0" indent="0" algn="ctr" defTabSz="1422400">
            <a:lnSpc>
              <a:spcPct val="90000"/>
            </a:lnSpc>
            <a:spcBef>
              <a:spcPct val="0"/>
            </a:spcBef>
            <a:spcAft>
              <a:spcPct val="35000"/>
            </a:spcAft>
            <a:buNone/>
          </a:pPr>
          <a:r>
            <a:rPr lang="en-GB" sz="3200" kern="1200" dirty="0"/>
            <a:t>Vision</a:t>
          </a:r>
        </a:p>
      </dsp:txBody>
      <dsp:txXfrm rot="5400000">
        <a:off x="418" y="1468860"/>
        <a:ext cx="3033995" cy="1838785"/>
      </dsp:txXfrm>
    </dsp:sp>
    <dsp:sp modelId="{CE8B1D71-C775-8E40-939A-3C53B6A406B5}">
      <dsp:nvSpPr>
        <dsp:cNvPr id="0" name=""/>
        <dsp:cNvSpPr/>
      </dsp:nvSpPr>
      <dsp:spPr>
        <a:xfrm rot="5400000">
          <a:off x="3914414" y="549468"/>
          <a:ext cx="3677570" cy="3677570"/>
        </a:xfrm>
        <a:prstGeom prst="downArrow">
          <a:avLst>
            <a:gd name="adj1" fmla="val 50000"/>
            <a:gd name="adj2" fmla="val 3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GB" sz="3200" kern="1200" dirty="0"/>
            <a:t>Business Goals</a:t>
          </a:r>
        </a:p>
      </dsp:txBody>
      <dsp:txXfrm rot="-5400000">
        <a:off x="4557989" y="1468861"/>
        <a:ext cx="3033995" cy="183878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40261C-111D-6042-B377-865C14E94E0E}">
      <dsp:nvSpPr>
        <dsp:cNvPr id="0" name=""/>
        <dsp:cNvSpPr/>
      </dsp:nvSpPr>
      <dsp:spPr>
        <a:xfrm>
          <a:off x="1126714" y="357665"/>
          <a:ext cx="3755489" cy="3755489"/>
        </a:xfrm>
        <a:prstGeom prst="pie">
          <a:avLst>
            <a:gd name="adj1" fmla="val 16200000"/>
            <a:gd name="adj2" fmla="val 54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kern="1200"/>
            <a:t>Social justice is a moral and political construction aimed at equal rights and collective solidarity, advocating for a more just society, assured by the redistribution of wealth, and realize its perpetual state of injustice. </a:t>
          </a:r>
          <a:endParaRPr lang="en-US" sz="1100" kern="1200"/>
        </a:p>
      </dsp:txBody>
      <dsp:txXfrm>
        <a:off x="3004459" y="916518"/>
        <a:ext cx="1318892" cy="2637784"/>
      </dsp:txXfrm>
    </dsp:sp>
    <dsp:sp modelId="{E24850DE-BCD7-0042-A86F-C80B4C3F669F}">
      <dsp:nvSpPr>
        <dsp:cNvPr id="0" name=""/>
        <dsp:cNvSpPr/>
      </dsp:nvSpPr>
      <dsp:spPr>
        <a:xfrm>
          <a:off x="1037298" y="357665"/>
          <a:ext cx="3755489" cy="3755489"/>
        </a:xfrm>
        <a:prstGeom prst="pie">
          <a:avLst>
            <a:gd name="adj1" fmla="val 5400000"/>
            <a:gd name="adj2" fmla="val 162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kern="1200"/>
            <a:t>Social justice is based on equal rights of any person and the possibility of all human beings, without any discrimination, to benefit from economic and social progress, irrespective of the political or social-economic doctrine</a:t>
          </a:r>
          <a:endParaRPr lang="en-US" sz="1100" kern="1200"/>
        </a:p>
      </dsp:txBody>
      <dsp:txXfrm>
        <a:off x="1573796" y="916518"/>
        <a:ext cx="1318892" cy="263778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523F61-BE82-5A46-86CC-4C2E85E39AD6}">
      <dsp:nvSpPr>
        <dsp:cNvPr id="0" name=""/>
        <dsp:cNvSpPr/>
      </dsp:nvSpPr>
      <dsp:spPr>
        <a:xfrm>
          <a:off x="3387946" y="1556"/>
          <a:ext cx="2171256" cy="1085628"/>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Social Innovation</a:t>
          </a:r>
        </a:p>
      </dsp:txBody>
      <dsp:txXfrm>
        <a:off x="3419743" y="33353"/>
        <a:ext cx="2107662" cy="1022034"/>
      </dsp:txXfrm>
    </dsp:sp>
    <dsp:sp modelId="{E729B9B8-5857-FA4E-9FD5-972F80E6648D}">
      <dsp:nvSpPr>
        <dsp:cNvPr id="0" name=""/>
        <dsp:cNvSpPr/>
      </dsp:nvSpPr>
      <dsp:spPr>
        <a:xfrm rot="3600000">
          <a:off x="4803925" y="1907896"/>
          <a:ext cx="1133138" cy="379969"/>
        </a:xfrm>
        <a:prstGeom prst="leftRightArrow">
          <a:avLst>
            <a:gd name="adj1" fmla="val 60000"/>
            <a:gd name="adj2" fmla="val 50000"/>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a:off x="4917916" y="1983890"/>
        <a:ext cx="905156" cy="227981"/>
      </dsp:txXfrm>
    </dsp:sp>
    <dsp:sp modelId="{5A8BA23D-479C-9641-A2FB-36D02AB489B2}">
      <dsp:nvSpPr>
        <dsp:cNvPr id="0" name=""/>
        <dsp:cNvSpPr/>
      </dsp:nvSpPr>
      <dsp:spPr>
        <a:xfrm>
          <a:off x="5181786" y="3108577"/>
          <a:ext cx="2171256" cy="1085628"/>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Corporate Social Justice</a:t>
          </a:r>
        </a:p>
      </dsp:txBody>
      <dsp:txXfrm>
        <a:off x="5213583" y="3140374"/>
        <a:ext cx="2107662" cy="1022034"/>
      </dsp:txXfrm>
    </dsp:sp>
    <dsp:sp modelId="{4CCB6E9D-47DD-D842-ACA8-D432D0FFF0E3}">
      <dsp:nvSpPr>
        <dsp:cNvPr id="0" name=""/>
        <dsp:cNvSpPr/>
      </dsp:nvSpPr>
      <dsp:spPr>
        <a:xfrm rot="10800000">
          <a:off x="3907005" y="3461406"/>
          <a:ext cx="1133138" cy="379969"/>
        </a:xfrm>
        <a:prstGeom prst="leftRightArrow">
          <a:avLst>
            <a:gd name="adj1" fmla="val 60000"/>
            <a:gd name="adj2" fmla="val 50000"/>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rot="10800000">
        <a:off x="4020996" y="3537400"/>
        <a:ext cx="905156" cy="227981"/>
      </dsp:txXfrm>
    </dsp:sp>
    <dsp:sp modelId="{AB56A059-95D4-7749-8712-FEE40E0440EC}">
      <dsp:nvSpPr>
        <dsp:cNvPr id="0" name=""/>
        <dsp:cNvSpPr/>
      </dsp:nvSpPr>
      <dsp:spPr>
        <a:xfrm>
          <a:off x="1594107" y="3108577"/>
          <a:ext cx="2171256" cy="1085628"/>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Sustainable Development</a:t>
          </a:r>
        </a:p>
      </dsp:txBody>
      <dsp:txXfrm>
        <a:off x="1625904" y="3140374"/>
        <a:ext cx="2107662" cy="1022034"/>
      </dsp:txXfrm>
    </dsp:sp>
    <dsp:sp modelId="{B3CA2AFA-2445-A544-9AA3-D9C8BEAEB64F}">
      <dsp:nvSpPr>
        <dsp:cNvPr id="0" name=""/>
        <dsp:cNvSpPr/>
      </dsp:nvSpPr>
      <dsp:spPr>
        <a:xfrm rot="18000000">
          <a:off x="3010086" y="1907896"/>
          <a:ext cx="1133138" cy="379969"/>
        </a:xfrm>
        <a:prstGeom prst="leftRightArrow">
          <a:avLst>
            <a:gd name="adj1" fmla="val 60000"/>
            <a:gd name="adj2" fmla="val 50000"/>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a:off x="3124077" y="1983890"/>
        <a:ext cx="905156" cy="22798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586E34-3C95-461B-9205-DBBC63FDD00A}">
      <dsp:nvSpPr>
        <dsp:cNvPr id="0" name=""/>
        <dsp:cNvSpPr/>
      </dsp:nvSpPr>
      <dsp:spPr>
        <a:xfrm>
          <a:off x="0" y="657589"/>
          <a:ext cx="9404352" cy="12140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6F8626-BE1E-444B-B05E-394451600337}">
      <dsp:nvSpPr>
        <dsp:cNvPr id="0" name=""/>
        <dsp:cNvSpPr/>
      </dsp:nvSpPr>
      <dsp:spPr>
        <a:xfrm>
          <a:off x="367238" y="930742"/>
          <a:ext cx="667706" cy="6677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4391463-48E2-41B8-A91C-42CDA05F1107}">
      <dsp:nvSpPr>
        <dsp:cNvPr id="0" name=""/>
        <dsp:cNvSpPr/>
      </dsp:nvSpPr>
      <dsp:spPr>
        <a:xfrm>
          <a:off x="1402183" y="657589"/>
          <a:ext cx="8002168" cy="12140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483" tIns="128483" rIns="128483" bIns="128483" numCol="1" spcCol="1270" anchor="ctr" anchorCtr="0">
          <a:noAutofit/>
        </a:bodyPr>
        <a:lstStyle/>
        <a:p>
          <a:pPr marL="0" lvl="0" indent="0" algn="l" defTabSz="755650">
            <a:lnSpc>
              <a:spcPct val="90000"/>
            </a:lnSpc>
            <a:spcBef>
              <a:spcPct val="0"/>
            </a:spcBef>
            <a:spcAft>
              <a:spcPct val="35000"/>
            </a:spcAft>
            <a:buNone/>
          </a:pPr>
          <a:r>
            <a:rPr lang="en-GB" sz="1700" kern="1200"/>
            <a:t>On the positive side, it connotes a special, innate ability to sense and act on opportunity, combining out-of-the-box thinking with a unique brand of determination to create or bring about something new to the world. </a:t>
          </a:r>
          <a:endParaRPr lang="en-US" sz="1700" kern="1200"/>
        </a:p>
      </dsp:txBody>
      <dsp:txXfrm>
        <a:off x="1402183" y="657589"/>
        <a:ext cx="8002168" cy="1214011"/>
      </dsp:txXfrm>
    </dsp:sp>
    <dsp:sp modelId="{3E6915FE-E318-4DFD-BD4E-06483DAE62E2}">
      <dsp:nvSpPr>
        <dsp:cNvPr id="0" name=""/>
        <dsp:cNvSpPr/>
      </dsp:nvSpPr>
      <dsp:spPr>
        <a:xfrm>
          <a:off x="0" y="2175104"/>
          <a:ext cx="9404352" cy="12140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06ACC0-0BBE-45B4-B83D-0482EF6774F6}">
      <dsp:nvSpPr>
        <dsp:cNvPr id="0" name=""/>
        <dsp:cNvSpPr/>
      </dsp:nvSpPr>
      <dsp:spPr>
        <a:xfrm>
          <a:off x="367238" y="2448257"/>
          <a:ext cx="667706" cy="66770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4D647C4-2E2C-4458-8C7D-A6D7720F399E}">
      <dsp:nvSpPr>
        <dsp:cNvPr id="0" name=""/>
        <dsp:cNvSpPr/>
      </dsp:nvSpPr>
      <dsp:spPr>
        <a:xfrm>
          <a:off x="1402183" y="2175104"/>
          <a:ext cx="8002168" cy="12140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483" tIns="128483" rIns="128483" bIns="128483" numCol="1" spcCol="1270" anchor="ctr" anchorCtr="0">
          <a:noAutofit/>
        </a:bodyPr>
        <a:lstStyle/>
        <a:p>
          <a:pPr marL="0" lvl="0" indent="0" algn="l" defTabSz="755650">
            <a:lnSpc>
              <a:spcPct val="90000"/>
            </a:lnSpc>
            <a:spcBef>
              <a:spcPct val="0"/>
            </a:spcBef>
            <a:spcAft>
              <a:spcPct val="35000"/>
            </a:spcAft>
            <a:buNone/>
          </a:pPr>
          <a:r>
            <a:rPr lang="en-GB" sz="1700" kern="1200"/>
            <a:t>On the negative side, entrepreneurship is an ex-post term, because entrepreneurial activities require a passage of time before their true impact is evident.</a:t>
          </a:r>
          <a:endParaRPr lang="en-US" sz="1700" kern="1200"/>
        </a:p>
      </dsp:txBody>
      <dsp:txXfrm>
        <a:off x="1402183" y="2175104"/>
        <a:ext cx="8002168" cy="121401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95FA1A-4A91-8B48-856D-267368DBFC9A}">
      <dsp:nvSpPr>
        <dsp:cNvPr id="0" name=""/>
        <dsp:cNvSpPr/>
      </dsp:nvSpPr>
      <dsp:spPr>
        <a:xfrm>
          <a:off x="0" y="2232"/>
          <a:ext cx="6496050" cy="0"/>
        </a:xfrm>
        <a:prstGeom prst="lin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w="9525" cap="rnd" cmpd="sng" algn="ctr">
          <a:solidFill>
            <a:schemeClr val="accent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5BB5727A-D46B-3547-B834-2446D84DB8F3}">
      <dsp:nvSpPr>
        <dsp:cNvPr id="0" name=""/>
        <dsp:cNvSpPr/>
      </dsp:nvSpPr>
      <dsp:spPr>
        <a:xfrm>
          <a:off x="0" y="2232"/>
          <a:ext cx="6496050" cy="1522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The critical distinction between entrepreneurship and social entrepreneurship lies in the value proposition itself. </a:t>
          </a:r>
          <a:endParaRPr lang="en-US" sz="1500" kern="1200"/>
        </a:p>
      </dsp:txBody>
      <dsp:txXfrm>
        <a:off x="0" y="2232"/>
        <a:ext cx="6496050" cy="1522511"/>
      </dsp:txXfrm>
    </dsp:sp>
    <dsp:sp modelId="{90AADDF3-B512-0344-A122-5905FF35DAC4}">
      <dsp:nvSpPr>
        <dsp:cNvPr id="0" name=""/>
        <dsp:cNvSpPr/>
      </dsp:nvSpPr>
      <dsp:spPr>
        <a:xfrm>
          <a:off x="0" y="1524744"/>
          <a:ext cx="6496050" cy="0"/>
        </a:xfrm>
        <a:prstGeom prst="line">
          <a:avLst/>
        </a:prstGeom>
        <a:gradFill rotWithShape="0">
          <a:gsLst>
            <a:gs pos="0">
              <a:schemeClr val="accent2">
                <a:hueOff val="677407"/>
                <a:satOff val="-3316"/>
                <a:lumOff val="1862"/>
                <a:alphaOff val="0"/>
                <a:tint val="98000"/>
                <a:lumMod val="114000"/>
              </a:schemeClr>
            </a:gs>
            <a:gs pos="100000">
              <a:schemeClr val="accent2">
                <a:hueOff val="677407"/>
                <a:satOff val="-3316"/>
                <a:lumOff val="1862"/>
                <a:alphaOff val="0"/>
                <a:shade val="90000"/>
                <a:lumMod val="84000"/>
              </a:schemeClr>
            </a:gs>
          </a:gsLst>
          <a:lin ang="5400000" scaled="0"/>
        </a:gradFill>
        <a:ln w="9525" cap="rnd" cmpd="sng" algn="ctr">
          <a:solidFill>
            <a:schemeClr val="accent2">
              <a:hueOff val="677407"/>
              <a:satOff val="-3316"/>
              <a:lumOff val="1862"/>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63F79B3F-9B55-7042-8EB6-022ABF825449}">
      <dsp:nvSpPr>
        <dsp:cNvPr id="0" name=""/>
        <dsp:cNvSpPr/>
      </dsp:nvSpPr>
      <dsp:spPr>
        <a:xfrm>
          <a:off x="0" y="1524744"/>
          <a:ext cx="6496050" cy="1522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For the entrepreneur, the value proposition anticipates and is organized to serve markets that can comfortably afford the new product or service, and is thus designed to create financial profit</a:t>
          </a:r>
          <a:endParaRPr lang="en-US" sz="1500" kern="1200"/>
        </a:p>
      </dsp:txBody>
      <dsp:txXfrm>
        <a:off x="0" y="1524744"/>
        <a:ext cx="6496050" cy="1522511"/>
      </dsp:txXfrm>
    </dsp:sp>
    <dsp:sp modelId="{1DEDC0E4-99B7-DB49-B15B-F6203336752B}">
      <dsp:nvSpPr>
        <dsp:cNvPr id="0" name=""/>
        <dsp:cNvSpPr/>
      </dsp:nvSpPr>
      <dsp:spPr>
        <a:xfrm>
          <a:off x="0" y="3047255"/>
          <a:ext cx="6496050" cy="0"/>
        </a:xfrm>
        <a:prstGeom prst="line">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w="9525" cap="rnd" cmpd="sng" algn="ctr">
          <a:solidFill>
            <a:schemeClr val="accent2">
              <a:hueOff val="1354814"/>
              <a:satOff val="-6632"/>
              <a:lumOff val="3725"/>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9A4E484B-FB13-2645-9854-3AE15E56B7B2}">
      <dsp:nvSpPr>
        <dsp:cNvPr id="0" name=""/>
        <dsp:cNvSpPr/>
      </dsp:nvSpPr>
      <dsp:spPr>
        <a:xfrm>
          <a:off x="0" y="3047255"/>
          <a:ext cx="6496050" cy="1522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The social entrepreneur, however, neither anticipates nor organizes to create substantial financial profit for his or her investors – philanthropic and government organizations for the most part – or for himself or herself. Instead, the social entrepreneur aims for value in the form of large-scale, transformational benefit that accrues either to a significant segment of society</a:t>
          </a:r>
          <a:endParaRPr lang="en-US" sz="1500" kern="1200"/>
        </a:p>
      </dsp:txBody>
      <dsp:txXfrm>
        <a:off x="0" y="3047255"/>
        <a:ext cx="6496050" cy="152251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8.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CCD031-6E64-2E41-8943-C66361683A57}" type="datetimeFigureOut">
              <a:rPr lang="en-US" smtClean="0"/>
              <a:t>11/7/22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E27A9A-B816-5148-97B9-C8E93BE61997}" type="slidenum">
              <a:rPr lang="en-US" smtClean="0"/>
              <a:t>‹#›</a:t>
            </a:fld>
            <a:endParaRPr lang="en-US"/>
          </a:p>
        </p:txBody>
      </p:sp>
    </p:spTree>
    <p:extLst>
      <p:ext uri="{BB962C8B-B14F-4D97-AF65-F5344CB8AC3E}">
        <p14:creationId xmlns:p14="http://schemas.microsoft.com/office/powerpoint/2010/main" val="27045749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E27A9A-B816-5148-97B9-C8E93BE61997}" type="slidenum">
              <a:rPr lang="en-US" smtClean="0"/>
              <a:t>4</a:t>
            </a:fld>
            <a:endParaRPr lang="en-US"/>
          </a:p>
        </p:txBody>
      </p:sp>
    </p:spTree>
    <p:extLst>
      <p:ext uri="{BB962C8B-B14F-4D97-AF65-F5344CB8AC3E}">
        <p14:creationId xmlns:p14="http://schemas.microsoft.com/office/powerpoint/2010/main" val="35641914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goals form the ground work for the sustainable development theoretical framework.</a:t>
            </a:r>
            <a:endParaRPr lang="en-US" dirty="0"/>
          </a:p>
        </p:txBody>
      </p:sp>
      <p:sp>
        <p:nvSpPr>
          <p:cNvPr id="4" name="Slide Number Placeholder 3"/>
          <p:cNvSpPr>
            <a:spLocks noGrp="1"/>
          </p:cNvSpPr>
          <p:nvPr>
            <p:ph type="sldNum" sz="quarter" idx="5"/>
          </p:nvPr>
        </p:nvSpPr>
        <p:spPr/>
        <p:txBody>
          <a:bodyPr/>
          <a:lstStyle/>
          <a:p>
            <a:fld id="{A8E27A9A-B816-5148-97B9-C8E93BE61997}" type="slidenum">
              <a:rPr lang="en-US" smtClean="0"/>
              <a:t>7</a:t>
            </a:fld>
            <a:endParaRPr lang="en-US"/>
          </a:p>
        </p:txBody>
      </p:sp>
    </p:spTree>
    <p:extLst>
      <p:ext uri="{BB962C8B-B14F-4D97-AF65-F5344CB8AC3E}">
        <p14:creationId xmlns:p14="http://schemas.microsoft.com/office/powerpoint/2010/main" val="18898827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E27A9A-B816-5148-97B9-C8E93BE61997}" type="slidenum">
              <a:rPr lang="en-US" smtClean="0"/>
              <a:t>25</a:t>
            </a:fld>
            <a:endParaRPr lang="en-US"/>
          </a:p>
        </p:txBody>
      </p:sp>
    </p:spTree>
    <p:extLst>
      <p:ext uri="{BB962C8B-B14F-4D97-AF65-F5344CB8AC3E}">
        <p14:creationId xmlns:p14="http://schemas.microsoft.com/office/powerpoint/2010/main" val="37076262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Any definition of the term “social entrepreneurship” must start with the word “entrepreneurship.” The word “social” simply modifies entrepreneurship. </a:t>
            </a:r>
          </a:p>
          <a:p>
            <a:endParaRPr lang="en-US" dirty="0"/>
          </a:p>
        </p:txBody>
      </p:sp>
      <p:sp>
        <p:nvSpPr>
          <p:cNvPr id="4" name="Slide Number Placeholder 3"/>
          <p:cNvSpPr>
            <a:spLocks noGrp="1"/>
          </p:cNvSpPr>
          <p:nvPr>
            <p:ph type="sldNum" sz="quarter" idx="5"/>
          </p:nvPr>
        </p:nvSpPr>
        <p:spPr/>
        <p:txBody>
          <a:bodyPr/>
          <a:lstStyle/>
          <a:p>
            <a:fld id="{A8E27A9A-B816-5148-97B9-C8E93BE61997}" type="slidenum">
              <a:rPr lang="en-US" smtClean="0"/>
              <a:t>30</a:t>
            </a:fld>
            <a:endParaRPr lang="en-US"/>
          </a:p>
        </p:txBody>
      </p:sp>
    </p:spTree>
    <p:extLst>
      <p:ext uri="{BB962C8B-B14F-4D97-AF65-F5344CB8AC3E}">
        <p14:creationId xmlns:p14="http://schemas.microsoft.com/office/powerpoint/2010/main" val="1667826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truth is that entrepreneurs are rarely motivated by the prospect of financial gain, because the odds of making lots of money are clearly stacked against them. Instead, both the entrepreneur and the social entrepreneur are strongly motivated by the opportunity they identify, pursuing that vision relentlessly, and deriving considerable psychic reward from the process of realizing their ideas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Regardless of whether they operate within a market or a not-for-profit context, most entrepreneurs are never fully compensated for the time, risk, effort, and capital that they pour into their venture</a:t>
            </a:r>
            <a:endParaRPr lang="en-US" dirty="0"/>
          </a:p>
          <a:p>
            <a:endParaRPr lang="en-US" dirty="0"/>
          </a:p>
        </p:txBody>
      </p:sp>
      <p:sp>
        <p:nvSpPr>
          <p:cNvPr id="4" name="Slide Number Placeholder 3"/>
          <p:cNvSpPr>
            <a:spLocks noGrp="1"/>
          </p:cNvSpPr>
          <p:nvPr>
            <p:ph type="sldNum" sz="quarter" idx="5"/>
          </p:nvPr>
        </p:nvSpPr>
        <p:spPr/>
        <p:txBody>
          <a:bodyPr/>
          <a:lstStyle/>
          <a:p>
            <a:fld id="{A8E27A9A-B816-5148-97B9-C8E93BE61997}" type="slidenum">
              <a:rPr lang="en-US" smtClean="0"/>
              <a:t>35</a:t>
            </a:fld>
            <a:endParaRPr lang="en-US"/>
          </a:p>
        </p:txBody>
      </p:sp>
    </p:spTree>
    <p:extLst>
      <p:ext uri="{BB962C8B-B14F-4D97-AF65-F5344CB8AC3E}">
        <p14:creationId xmlns:p14="http://schemas.microsoft.com/office/powerpoint/2010/main" val="3182960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3F5FB502-4374-A04D-A843-FB7F819860F4}" type="datetimeFigureOut">
              <a:rPr lang="en-US" smtClean="0"/>
              <a:t>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1341115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3F5FB502-4374-A04D-A843-FB7F819860F4}" type="datetimeFigureOut">
              <a:rPr lang="en-US" smtClean="0"/>
              <a:t>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2450885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F5FB502-4374-A04D-A843-FB7F819860F4}" type="datetimeFigureOut">
              <a:rPr lang="en-US" smtClean="0"/>
              <a:t>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23590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F5FB502-4374-A04D-A843-FB7F819860F4}" type="datetimeFigureOut">
              <a:rPr lang="en-US" smtClean="0"/>
              <a:t>11/7/22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1480429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F5FB502-4374-A04D-A843-FB7F819860F4}" type="datetimeFigureOut">
              <a:rPr lang="en-US" smtClean="0"/>
              <a:t>11/7/22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3758635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3F5FB502-4374-A04D-A843-FB7F819860F4}" type="datetimeFigureOut">
              <a:rPr lang="en-US" smtClean="0"/>
              <a:t>11/7/22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26313434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F5FB502-4374-A04D-A843-FB7F819860F4}" type="datetimeFigureOut">
              <a:rPr lang="en-US" smtClean="0"/>
              <a:t>11/7/22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7135468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3F5FB502-4374-A04D-A843-FB7F819860F4}" type="datetimeFigureOut">
              <a:rPr lang="en-US" smtClean="0"/>
              <a:t>11/7/22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2106407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F5FB502-4374-A04D-A843-FB7F819860F4}" type="datetimeFigureOut">
              <a:rPr lang="en-US" smtClean="0"/>
              <a:t>11/7/22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2778611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F5FB502-4374-A04D-A843-FB7F819860F4}" type="datetimeFigureOut">
              <a:rPr lang="en-US" smtClean="0"/>
              <a:t>11/7/22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2126149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3F5FB502-4374-A04D-A843-FB7F819860F4}" type="datetimeFigureOut">
              <a:rPr lang="en-US" smtClean="0"/>
              <a:t>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14204208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3F5FB502-4374-A04D-A843-FB7F819860F4}" type="datetimeFigureOut">
              <a:rPr lang="en-US" smtClean="0"/>
              <a:t>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6DA46A-5627-1547-A2CB-E350017A5AC8}"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805600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F5FB502-4374-A04D-A843-FB7F819860F4}" type="datetimeFigureOut">
              <a:rPr lang="en-US" smtClean="0"/>
              <a:t>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27630259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F5FB502-4374-A04D-A843-FB7F819860F4}" type="datetimeFigureOut">
              <a:rPr lang="en-US" smtClean="0"/>
              <a:t>11/7/22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32600754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F5FB502-4374-A04D-A843-FB7F819860F4}" type="datetimeFigureOut">
              <a:rPr lang="en-US" smtClean="0"/>
              <a:t>11/7/22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30731068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F5FB502-4374-A04D-A843-FB7F819860F4}" type="datetimeFigureOut">
              <a:rPr lang="en-US" smtClean="0"/>
              <a:t>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23646407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F5FB502-4374-A04D-A843-FB7F819860F4}" type="datetimeFigureOut">
              <a:rPr lang="en-US" smtClean="0"/>
              <a:t>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6DA46A-5627-1547-A2CB-E350017A5AC8}" type="slidenum">
              <a:rPr lang="en-US" smtClean="0"/>
              <a:t>‹#›</a:t>
            </a:fld>
            <a:endParaRPr lang="en-US"/>
          </a:p>
        </p:txBody>
      </p:sp>
    </p:spTree>
    <p:extLst>
      <p:ext uri="{BB962C8B-B14F-4D97-AF65-F5344CB8AC3E}">
        <p14:creationId xmlns:p14="http://schemas.microsoft.com/office/powerpoint/2010/main" val="2266788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F5FB502-4374-A04D-A843-FB7F819860F4}" type="datetimeFigureOut">
              <a:rPr lang="en-US" smtClean="0"/>
              <a:t>11/7/22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036DA46A-5627-1547-A2CB-E350017A5AC8}" type="slidenum">
              <a:rPr lang="en-US" smtClean="0"/>
              <a:t>‹#›</a:t>
            </a:fld>
            <a:endParaRPr lang="en-US"/>
          </a:p>
        </p:txBody>
      </p:sp>
    </p:spTree>
    <p:extLst>
      <p:ext uri="{BB962C8B-B14F-4D97-AF65-F5344CB8AC3E}">
        <p14:creationId xmlns:p14="http://schemas.microsoft.com/office/powerpoint/2010/main" val="355403067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DWsUrMfDaG4" TargetMode="External"/><Relationship Id="rId2" Type="http://schemas.openxmlformats.org/officeDocument/2006/relationships/hyperlink" Target="https://www.youtube.com/watch?v=yetFk7QoSck" TargetMode="External"/><Relationship Id="rId1" Type="http://schemas.openxmlformats.org/officeDocument/2006/relationships/slideLayout" Target="../slideLayouts/slideLayout2.xml"/><Relationship Id="rId6" Type="http://schemas.openxmlformats.org/officeDocument/2006/relationships/hyperlink" Target="https://www.youtube.com/watch?v=OSNxs1o-2DU" TargetMode="External"/><Relationship Id="rId5" Type="http://schemas.openxmlformats.org/officeDocument/2006/relationships/hyperlink" Target="https://www.youtube.com/watch?v=gt-ga9hdZ0w" TargetMode="External"/><Relationship Id="rId4" Type="http://schemas.openxmlformats.org/officeDocument/2006/relationships/hyperlink" Target="https://www.youtube.com/watch?v=cvb49-Csq1o"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xml"/><Relationship Id="rId6" Type="http://schemas.openxmlformats.org/officeDocument/2006/relationships/image" Target="../media/image24.jpeg"/><Relationship Id="rId5" Type="http://schemas.openxmlformats.org/officeDocument/2006/relationships/image" Target="../media/image5.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1.jpeg"/><Relationship Id="rId7" Type="http://schemas.openxmlformats.org/officeDocument/2006/relationships/diagramColors" Target="../diagrams/colors9.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University of Rome Tor Vergata - Short Term Programs">
            <a:extLst>
              <a:ext uri="{FF2B5EF4-FFF2-40B4-BE49-F238E27FC236}">
                <a16:creationId xmlns:a16="http://schemas.microsoft.com/office/drawing/2014/main" id="{9AFE865F-36C0-7007-ED1A-6774267F36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444" r="-2" b="644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D55903E-09C2-EFE3-730B-4D4813CEA35A}"/>
              </a:ext>
            </a:extLst>
          </p:cNvPr>
          <p:cNvPicPr>
            <a:picLocks noChangeAspect="1"/>
          </p:cNvPicPr>
          <p:nvPr/>
        </p:nvPicPr>
        <p:blipFill rotWithShape="1">
          <a:blip r:embed="rId3"/>
          <a:srcRect t="33661" r="-2" b="4952"/>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p:nvSpPr>
          <p:cNvPr id="2" name="Title 1">
            <a:extLst>
              <a:ext uri="{FF2B5EF4-FFF2-40B4-BE49-F238E27FC236}">
                <a16:creationId xmlns:a16="http://schemas.microsoft.com/office/drawing/2014/main" id="{CB0E42D2-02E4-68E4-59B2-28EA39ACDA74}"/>
              </a:ext>
            </a:extLst>
          </p:cNvPr>
          <p:cNvSpPr>
            <a:spLocks noGrp="1"/>
          </p:cNvSpPr>
          <p:nvPr>
            <p:ph type="ctrTitle"/>
          </p:nvPr>
        </p:nvSpPr>
        <p:spPr>
          <a:xfrm>
            <a:off x="438912" y="1524659"/>
            <a:ext cx="5019074" cy="2774088"/>
          </a:xfrm>
        </p:spPr>
        <p:txBody>
          <a:bodyPr>
            <a:normAutofit/>
          </a:bodyPr>
          <a:lstStyle/>
          <a:p>
            <a:r>
              <a:rPr lang="en-US" sz="5400" b="1"/>
              <a:t>Social Innovation</a:t>
            </a:r>
          </a:p>
        </p:txBody>
      </p:sp>
      <p:sp>
        <p:nvSpPr>
          <p:cNvPr id="3" name="Subtitle 2">
            <a:extLst>
              <a:ext uri="{FF2B5EF4-FFF2-40B4-BE49-F238E27FC236}">
                <a16:creationId xmlns:a16="http://schemas.microsoft.com/office/drawing/2014/main" id="{277A212B-F2B9-844F-32CF-C17FC0337656}"/>
              </a:ext>
            </a:extLst>
          </p:cNvPr>
          <p:cNvSpPr>
            <a:spLocks noGrp="1"/>
          </p:cNvSpPr>
          <p:nvPr>
            <p:ph type="subTitle" idx="1"/>
          </p:nvPr>
        </p:nvSpPr>
        <p:spPr>
          <a:xfrm>
            <a:off x="438912" y="4687367"/>
            <a:ext cx="4917948" cy="1335024"/>
          </a:xfrm>
        </p:spPr>
        <p:txBody>
          <a:bodyPr>
            <a:normAutofit/>
          </a:bodyPr>
          <a:lstStyle/>
          <a:p>
            <a:r>
              <a:rPr lang="en-US" b="1"/>
              <a:t>DR. ADEDAPO ADEBAJO</a:t>
            </a:r>
          </a:p>
        </p:txBody>
      </p:sp>
    </p:spTree>
    <p:extLst>
      <p:ext uri="{BB962C8B-B14F-4D97-AF65-F5344CB8AC3E}">
        <p14:creationId xmlns:p14="http://schemas.microsoft.com/office/powerpoint/2010/main" val="18288432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683C0CF-7D06-C456-3383-5E4CEADF9D63}"/>
              </a:ext>
            </a:extLst>
          </p:cNvPr>
          <p:cNvSpPr>
            <a:spLocks noGrp="1"/>
          </p:cNvSpPr>
          <p:nvPr>
            <p:ph type="title"/>
          </p:nvPr>
        </p:nvSpPr>
        <p:spPr>
          <a:xfrm>
            <a:off x="731838" y="1505813"/>
            <a:ext cx="5015638" cy="2804400"/>
          </a:xfrm>
        </p:spPr>
        <p:txBody>
          <a:bodyPr vert="horz" wrap="square" lIns="0" tIns="0" rIns="0" bIns="0" rtlCol="0" anchor="b" anchorCtr="0">
            <a:normAutofit fontScale="90000"/>
          </a:bodyPr>
          <a:lstStyle/>
          <a:p>
            <a:pPr algn="ctr">
              <a:lnSpc>
                <a:spcPct val="90000"/>
              </a:lnSpc>
            </a:pPr>
            <a:r>
              <a:rPr lang="en-US" sz="4800" b="1" spc="-100" dirty="0"/>
              <a:t>LECTURE:</a:t>
            </a:r>
            <a:br>
              <a:rPr lang="en-US" sz="4800" b="1" spc="-100" dirty="0"/>
            </a:br>
            <a:br>
              <a:rPr lang="en-US" sz="4800" b="1" spc="-100" dirty="0"/>
            </a:br>
            <a:r>
              <a:rPr lang="en-US" sz="4800" b="1" spc="-100" dirty="0"/>
              <a:t>SOCIAL JUSTICE AND SUSTAINABLE ENTERPRISE</a:t>
            </a:r>
          </a:p>
        </p:txBody>
      </p:sp>
      <p:pic>
        <p:nvPicPr>
          <p:cNvPr id="6" name="Video 5">
            <a:extLst>
              <a:ext uri="{FF2B5EF4-FFF2-40B4-BE49-F238E27FC236}">
                <a16:creationId xmlns:a16="http://schemas.microsoft.com/office/drawing/2014/main" id="{30ED9594-CCDD-763D-4898-9F0B90F0914F}"/>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3"/>
          <a:stretch/>
        </p:blipFill>
        <p:spPr>
          <a:xfrm>
            <a:off x="7176162" y="2223217"/>
            <a:ext cx="4284000" cy="2402904"/>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14747937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8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mute="1">
                <p:cTn id="12" repeatCount="indefinite" fill="hold" display="0">
                  <p:stCondLst>
                    <p:cond delay="indefinite"/>
                  </p:stCondLst>
                </p:cTn>
                <p:tgtEl>
                  <p:spTgt spid="6"/>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23FA7-964B-A303-7D66-E267C4D6154A}"/>
              </a:ext>
            </a:extLst>
          </p:cNvPr>
          <p:cNvSpPr>
            <a:spLocks noGrp="1"/>
          </p:cNvSpPr>
          <p:nvPr>
            <p:ph type="title"/>
          </p:nvPr>
        </p:nvSpPr>
        <p:spPr/>
        <p:txBody>
          <a:bodyPr/>
          <a:lstStyle/>
          <a:p>
            <a:r>
              <a:rPr lang="en-US"/>
              <a:t>Sustainability and Sustainable Development</a:t>
            </a:r>
            <a:endParaRPr lang="en-US" dirty="0"/>
          </a:p>
        </p:txBody>
      </p:sp>
      <p:graphicFrame>
        <p:nvGraphicFramePr>
          <p:cNvPr id="17" name="Content Placeholder 2">
            <a:extLst>
              <a:ext uri="{FF2B5EF4-FFF2-40B4-BE49-F238E27FC236}">
                <a16:creationId xmlns:a16="http://schemas.microsoft.com/office/drawing/2014/main" id="{F2956839-AB4D-1B4F-3113-F8104E3DCBCA}"/>
              </a:ext>
            </a:extLst>
          </p:cNvPr>
          <p:cNvGraphicFramePr>
            <a:graphicFrameLocks noGrp="1"/>
          </p:cNvGraphicFramePr>
          <p:nvPr>
            <p:ph idx="1"/>
          </p:nvPr>
        </p:nvGraphicFramePr>
        <p:xfrm>
          <a:off x="1103312" y="2052918"/>
          <a:ext cx="8946541" cy="41954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0274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946BC-5DDA-2573-065B-894C9F02C4D4}"/>
              </a:ext>
            </a:extLst>
          </p:cNvPr>
          <p:cNvSpPr>
            <a:spLocks noGrp="1"/>
          </p:cNvSpPr>
          <p:nvPr>
            <p:ph type="title"/>
          </p:nvPr>
        </p:nvSpPr>
        <p:spPr/>
        <p:txBody>
          <a:bodyPr/>
          <a:lstStyle/>
          <a:p>
            <a:r>
              <a:rPr lang="en-US" dirty="0"/>
              <a:t>Sustainable Development</a:t>
            </a:r>
          </a:p>
        </p:txBody>
      </p:sp>
      <p:graphicFrame>
        <p:nvGraphicFramePr>
          <p:cNvPr id="5" name="Diagram 4">
            <a:extLst>
              <a:ext uri="{FF2B5EF4-FFF2-40B4-BE49-F238E27FC236}">
                <a16:creationId xmlns:a16="http://schemas.microsoft.com/office/drawing/2014/main" id="{6656F420-CA50-56ED-A939-2560711FA28E}"/>
              </a:ext>
            </a:extLst>
          </p:cNvPr>
          <p:cNvGraphicFramePr/>
          <p:nvPr>
            <p:extLst>
              <p:ext uri="{D42A27DB-BD31-4B8C-83A1-F6EECF244321}">
                <p14:modId xmlns:p14="http://schemas.microsoft.com/office/powerpoint/2010/main" val="2144340980"/>
              </p:ext>
            </p:extLst>
          </p:nvPr>
        </p:nvGraphicFramePr>
        <p:xfrm>
          <a:off x="2141166" y="143933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477670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9B8FD4-CDEB-4EB4-B4DE-C89E11938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5A2E3D1D-9E9F-4739-BA14-D4D7FA9F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1FFB365B-E9DC-4859-B8AB-CB83EEBE4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ADAB9C8-EB37-4914-A699-C716FC8FE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03E2C11E-C0F4-13D3-A0A1-94246CCFE44E}"/>
              </a:ext>
            </a:extLst>
          </p:cNvPr>
          <p:cNvSpPr>
            <a:spLocks noGrp="1"/>
          </p:cNvSpPr>
          <p:nvPr>
            <p:ph type="title"/>
          </p:nvPr>
        </p:nvSpPr>
        <p:spPr>
          <a:xfrm>
            <a:off x="653143" y="1645920"/>
            <a:ext cx="3522879" cy="4470821"/>
          </a:xfrm>
        </p:spPr>
        <p:txBody>
          <a:bodyPr>
            <a:normAutofit/>
          </a:bodyPr>
          <a:lstStyle/>
          <a:p>
            <a:pPr algn="r"/>
            <a:r>
              <a:rPr lang="en-US">
                <a:solidFill>
                  <a:schemeClr val="bg2"/>
                </a:solidFill>
              </a:rPr>
              <a:t>Social System</a:t>
            </a:r>
          </a:p>
        </p:txBody>
      </p:sp>
      <p:sp>
        <p:nvSpPr>
          <p:cNvPr id="3" name="Content Placeholder 2">
            <a:extLst>
              <a:ext uri="{FF2B5EF4-FFF2-40B4-BE49-F238E27FC236}">
                <a16:creationId xmlns:a16="http://schemas.microsoft.com/office/drawing/2014/main" id="{2BD0FBC6-9465-589A-D359-3130A9387270}"/>
              </a:ext>
            </a:extLst>
          </p:cNvPr>
          <p:cNvSpPr>
            <a:spLocks noGrp="1"/>
          </p:cNvSpPr>
          <p:nvPr>
            <p:ph idx="1"/>
          </p:nvPr>
        </p:nvSpPr>
        <p:spPr>
          <a:xfrm>
            <a:off x="5204109" y="1645920"/>
            <a:ext cx="6269434" cy="4470821"/>
          </a:xfrm>
        </p:spPr>
        <p:txBody>
          <a:bodyPr>
            <a:normAutofit/>
          </a:bodyPr>
          <a:lstStyle/>
          <a:p>
            <a:r>
              <a:rPr lang="en-GB" dirty="0"/>
              <a:t>Social system goals, such as citizen participation and social justice, guide the inclusion of citizens in decision making regarding resource provision and management.</a:t>
            </a:r>
            <a:endParaRPr lang="en-US" dirty="0"/>
          </a:p>
        </p:txBody>
      </p:sp>
    </p:spTree>
    <p:extLst>
      <p:ext uri="{BB962C8B-B14F-4D97-AF65-F5344CB8AC3E}">
        <p14:creationId xmlns:p14="http://schemas.microsoft.com/office/powerpoint/2010/main" val="593270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9B8FD4-CDEB-4EB4-B4DE-C89E11938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5A2E3D1D-9E9F-4739-BA14-D4D7FA9F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1FFB365B-E9DC-4859-B8AB-CB83EEBE4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ADAB9C8-EB37-4914-A699-C716FC8FE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3AC9FAE-E087-3213-5F90-5D5527B7CC83}"/>
              </a:ext>
            </a:extLst>
          </p:cNvPr>
          <p:cNvSpPr>
            <a:spLocks noGrp="1"/>
          </p:cNvSpPr>
          <p:nvPr>
            <p:ph type="title"/>
          </p:nvPr>
        </p:nvSpPr>
        <p:spPr>
          <a:xfrm>
            <a:off x="653143" y="1645920"/>
            <a:ext cx="3522879" cy="4470821"/>
          </a:xfrm>
        </p:spPr>
        <p:txBody>
          <a:bodyPr>
            <a:normAutofit/>
          </a:bodyPr>
          <a:lstStyle/>
          <a:p>
            <a:pPr algn="r"/>
            <a:r>
              <a:rPr lang="en-US">
                <a:solidFill>
                  <a:schemeClr val="bg2"/>
                </a:solidFill>
              </a:rPr>
              <a:t>Economic System </a:t>
            </a:r>
          </a:p>
        </p:txBody>
      </p:sp>
      <p:sp>
        <p:nvSpPr>
          <p:cNvPr id="3" name="Content Placeholder 2">
            <a:extLst>
              <a:ext uri="{FF2B5EF4-FFF2-40B4-BE49-F238E27FC236}">
                <a16:creationId xmlns:a16="http://schemas.microsoft.com/office/drawing/2014/main" id="{4EFDE6E5-C6EF-1600-F1C2-4622377D3B5A}"/>
              </a:ext>
            </a:extLst>
          </p:cNvPr>
          <p:cNvSpPr>
            <a:spLocks noGrp="1"/>
          </p:cNvSpPr>
          <p:nvPr>
            <p:ph idx="1"/>
          </p:nvPr>
        </p:nvSpPr>
        <p:spPr>
          <a:xfrm>
            <a:off x="5204109" y="1645920"/>
            <a:ext cx="6269434" cy="4470821"/>
          </a:xfrm>
        </p:spPr>
        <p:txBody>
          <a:bodyPr>
            <a:normAutofit/>
          </a:bodyPr>
          <a:lstStyle/>
          <a:p>
            <a:r>
              <a:rPr lang="en-GB" dirty="0"/>
              <a:t>The economic system goals of efficiency, equity in distribution, and social welfare improvements assure fairness in allocation of resources and reduction of waste in the provision and distribution of goods and services</a:t>
            </a:r>
            <a:endParaRPr lang="en-US" dirty="0"/>
          </a:p>
        </p:txBody>
      </p:sp>
    </p:spTree>
    <p:extLst>
      <p:ext uri="{BB962C8B-B14F-4D97-AF65-F5344CB8AC3E}">
        <p14:creationId xmlns:p14="http://schemas.microsoft.com/office/powerpoint/2010/main" val="909522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9B8FD4-CDEB-4EB4-B4DE-C89E11938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5A2E3D1D-9E9F-4739-BA14-D4D7FA9F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1FFB365B-E9DC-4859-B8AB-CB83EEBE4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ADAB9C8-EB37-4914-A699-C716FC8FE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BB49977-6AAD-DAF6-4A5A-8780B7755F5F}"/>
              </a:ext>
            </a:extLst>
          </p:cNvPr>
          <p:cNvSpPr>
            <a:spLocks noGrp="1"/>
          </p:cNvSpPr>
          <p:nvPr>
            <p:ph type="title"/>
          </p:nvPr>
        </p:nvSpPr>
        <p:spPr>
          <a:xfrm>
            <a:off x="653143" y="1645920"/>
            <a:ext cx="3522879" cy="4470821"/>
          </a:xfrm>
        </p:spPr>
        <p:txBody>
          <a:bodyPr>
            <a:normAutofit/>
          </a:bodyPr>
          <a:lstStyle/>
          <a:p>
            <a:pPr algn="r"/>
            <a:r>
              <a:rPr lang="en-US">
                <a:solidFill>
                  <a:schemeClr val="bg2"/>
                </a:solidFill>
              </a:rPr>
              <a:t>Biological System</a:t>
            </a:r>
          </a:p>
        </p:txBody>
      </p:sp>
      <p:sp>
        <p:nvSpPr>
          <p:cNvPr id="3" name="Content Placeholder 2">
            <a:extLst>
              <a:ext uri="{FF2B5EF4-FFF2-40B4-BE49-F238E27FC236}">
                <a16:creationId xmlns:a16="http://schemas.microsoft.com/office/drawing/2014/main" id="{4427E513-1F78-3978-CC42-53825EB20357}"/>
              </a:ext>
            </a:extLst>
          </p:cNvPr>
          <p:cNvSpPr>
            <a:spLocks noGrp="1"/>
          </p:cNvSpPr>
          <p:nvPr>
            <p:ph idx="1"/>
          </p:nvPr>
        </p:nvSpPr>
        <p:spPr>
          <a:xfrm>
            <a:off x="5204109" y="1645920"/>
            <a:ext cx="6269434" cy="4470821"/>
          </a:xfrm>
        </p:spPr>
        <p:txBody>
          <a:bodyPr>
            <a:normAutofit/>
          </a:bodyPr>
          <a:lstStyle/>
          <a:p>
            <a:r>
              <a:rPr lang="en-GB" dirty="0"/>
              <a:t>Biological system goals, including genetic diversity, resilience, and biological productivity, create balance between natural capital and human resource use</a:t>
            </a:r>
            <a:endParaRPr lang="en-US" dirty="0"/>
          </a:p>
        </p:txBody>
      </p:sp>
    </p:spTree>
    <p:extLst>
      <p:ext uri="{BB962C8B-B14F-4D97-AF65-F5344CB8AC3E}">
        <p14:creationId xmlns:p14="http://schemas.microsoft.com/office/powerpoint/2010/main" val="30188713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4AAD3FD-83A5-4B89-9F8F-01B887086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8C013B-359B-1A38-77F4-759C945B3D38}"/>
              </a:ext>
            </a:extLst>
          </p:cNvPr>
          <p:cNvSpPr>
            <a:spLocks noGrp="1"/>
          </p:cNvSpPr>
          <p:nvPr>
            <p:ph type="title"/>
          </p:nvPr>
        </p:nvSpPr>
        <p:spPr>
          <a:xfrm>
            <a:off x="648931" y="629266"/>
            <a:ext cx="4166510" cy="1622321"/>
          </a:xfrm>
        </p:spPr>
        <p:txBody>
          <a:bodyPr>
            <a:normAutofit/>
          </a:bodyPr>
          <a:lstStyle/>
          <a:p>
            <a:r>
              <a:rPr lang="en-US">
                <a:solidFill>
                  <a:srgbClr val="EBEBEB"/>
                </a:solidFill>
              </a:rPr>
              <a:t>Business and Sustainability</a:t>
            </a:r>
          </a:p>
        </p:txBody>
      </p:sp>
      <p:sp>
        <p:nvSpPr>
          <p:cNvPr id="11" name="Freeform 31">
            <a:extLst>
              <a:ext uri="{FF2B5EF4-FFF2-40B4-BE49-F238E27FC236}">
                <a16:creationId xmlns:a16="http://schemas.microsoft.com/office/drawing/2014/main" id="{61752F1D-FC0F-4103-9584-630E643CCD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13" name="Freeform: Shape 12">
            <a:extLst>
              <a:ext uri="{FF2B5EF4-FFF2-40B4-BE49-F238E27FC236}">
                <a16:creationId xmlns:a16="http://schemas.microsoft.com/office/drawing/2014/main" id="{70151CB7-E7DE-4917-B831-01DF9CE01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270819" y="-63600"/>
            <a:ext cx="6858001" cy="6985200"/>
          </a:xfrm>
          <a:custGeom>
            <a:avLst/>
            <a:gdLst>
              <a:gd name="connsiteX0" fmla="*/ 6858001 w 6858001"/>
              <a:gd name="connsiteY0" fmla="*/ 1177 h 6985200"/>
              <a:gd name="connsiteX1" fmla="*/ 6858001 w 6858001"/>
              <a:gd name="connsiteY1" fmla="*/ 1344715 h 6985200"/>
              <a:gd name="connsiteX2" fmla="*/ 6858000 w 6858001"/>
              <a:gd name="connsiteY2" fmla="*/ 1344715 h 6985200"/>
              <a:gd name="connsiteX3" fmla="*/ 6858000 w 6858001"/>
              <a:gd name="connsiteY3" fmla="*/ 6985200 h 6985200"/>
              <a:gd name="connsiteX4" fmla="*/ 0 w 6858001"/>
              <a:gd name="connsiteY4" fmla="*/ 6985199 h 6985200"/>
              <a:gd name="connsiteX5" fmla="*/ 0 w 6858001"/>
              <a:gd name="connsiteY5" fmla="*/ 886772 h 6985200"/>
              <a:gd name="connsiteX6" fmla="*/ 1 w 6858001"/>
              <a:gd name="connsiteY6" fmla="*/ 886772 h 6985200"/>
              <a:gd name="connsiteX7" fmla="*/ 1 w 6858001"/>
              <a:gd name="connsiteY7" fmla="*/ 0 h 6985200"/>
              <a:gd name="connsiteX8" fmla="*/ 40463 w 6858001"/>
              <a:gd name="connsiteY8" fmla="*/ 5883 h 6985200"/>
              <a:gd name="connsiteX9" fmla="*/ 159107 w 6858001"/>
              <a:gd name="connsiteY9" fmla="*/ 23196 h 6985200"/>
              <a:gd name="connsiteX10" fmla="*/ 245518 w 6858001"/>
              <a:gd name="connsiteY10" fmla="*/ 35299 h 6985200"/>
              <a:gd name="connsiteX11" fmla="*/ 348388 w 6858001"/>
              <a:gd name="connsiteY11" fmla="*/ 48073 h 6985200"/>
              <a:gd name="connsiteX12" fmla="*/ 470460 w 6858001"/>
              <a:gd name="connsiteY12" fmla="*/ 63369 h 6985200"/>
              <a:gd name="connsiteX13" fmla="*/ 605563 w 6858001"/>
              <a:gd name="connsiteY13" fmla="*/ 79506 h 6985200"/>
              <a:gd name="connsiteX14" fmla="*/ 757810 w 6858001"/>
              <a:gd name="connsiteY14" fmla="*/ 96483 h 6985200"/>
              <a:gd name="connsiteX15" fmla="*/ 923774 w 6858001"/>
              <a:gd name="connsiteY15" fmla="*/ 114469 h 6985200"/>
              <a:gd name="connsiteX16" fmla="*/ 1104139 w 6858001"/>
              <a:gd name="connsiteY16" fmla="*/ 132454 h 6985200"/>
              <a:gd name="connsiteX17" fmla="*/ 1296163 w 6858001"/>
              <a:gd name="connsiteY17" fmla="*/ 150776 h 6985200"/>
              <a:gd name="connsiteX18" fmla="*/ 1503275 w 6858001"/>
              <a:gd name="connsiteY18" fmla="*/ 167753 h 6985200"/>
              <a:gd name="connsiteX19" fmla="*/ 1719988 w 6858001"/>
              <a:gd name="connsiteY19" fmla="*/ 184058 h 6985200"/>
              <a:gd name="connsiteX20" fmla="*/ 1949045 w 6858001"/>
              <a:gd name="connsiteY20" fmla="*/ 198849 h 6985200"/>
              <a:gd name="connsiteX21" fmla="*/ 2187703 w 6858001"/>
              <a:gd name="connsiteY21" fmla="*/ 212969 h 6985200"/>
              <a:gd name="connsiteX22" fmla="*/ 2436649 w 6858001"/>
              <a:gd name="connsiteY22" fmla="*/ 226248 h 6985200"/>
              <a:gd name="connsiteX23" fmla="*/ 2564208 w 6858001"/>
              <a:gd name="connsiteY23" fmla="*/ 230955 h 6985200"/>
              <a:gd name="connsiteX24" fmla="*/ 2694509 w 6858001"/>
              <a:gd name="connsiteY24" fmla="*/ 236165 h 6985200"/>
              <a:gd name="connsiteX25" fmla="*/ 2826869 w 6858001"/>
              <a:gd name="connsiteY25" fmla="*/ 241040 h 6985200"/>
              <a:gd name="connsiteX26" fmla="*/ 2959914 w 6858001"/>
              <a:gd name="connsiteY26" fmla="*/ 244234 h 6985200"/>
              <a:gd name="connsiteX27" fmla="*/ 3095702 w 6858001"/>
              <a:gd name="connsiteY27" fmla="*/ 247091 h 6985200"/>
              <a:gd name="connsiteX28" fmla="*/ 3232862 w 6858001"/>
              <a:gd name="connsiteY28" fmla="*/ 250117 h 6985200"/>
              <a:gd name="connsiteX29" fmla="*/ 3372766 w 6858001"/>
              <a:gd name="connsiteY29" fmla="*/ 252134 h 6985200"/>
              <a:gd name="connsiteX30" fmla="*/ 3514040 w 6858001"/>
              <a:gd name="connsiteY30" fmla="*/ 252134 h 6985200"/>
              <a:gd name="connsiteX31" fmla="*/ 3656686 w 6858001"/>
              <a:gd name="connsiteY31" fmla="*/ 253142 h 6985200"/>
              <a:gd name="connsiteX32" fmla="*/ 3800705 w 6858001"/>
              <a:gd name="connsiteY32" fmla="*/ 252134 h 6985200"/>
              <a:gd name="connsiteX33" fmla="*/ 3946780 w 6858001"/>
              <a:gd name="connsiteY33" fmla="*/ 250117 h 6985200"/>
              <a:gd name="connsiteX34" fmla="*/ 4092856 w 6858001"/>
              <a:gd name="connsiteY34" fmla="*/ 248268 h 6985200"/>
              <a:gd name="connsiteX35" fmla="*/ 4240988 w 6858001"/>
              <a:gd name="connsiteY35" fmla="*/ 244234 h 6985200"/>
              <a:gd name="connsiteX36" fmla="*/ 4390492 w 6858001"/>
              <a:gd name="connsiteY36" fmla="*/ 240032 h 6985200"/>
              <a:gd name="connsiteX37" fmla="*/ 4539997 w 6858001"/>
              <a:gd name="connsiteY37" fmla="*/ 235157 h 6985200"/>
              <a:gd name="connsiteX38" fmla="*/ 4690873 w 6858001"/>
              <a:gd name="connsiteY38" fmla="*/ 228266 h 6985200"/>
              <a:gd name="connsiteX39" fmla="*/ 4843120 w 6858001"/>
              <a:gd name="connsiteY39" fmla="*/ 220029 h 6985200"/>
              <a:gd name="connsiteX40" fmla="*/ 4996054 w 6858001"/>
              <a:gd name="connsiteY40" fmla="*/ 212129 h 6985200"/>
              <a:gd name="connsiteX41" fmla="*/ 5148987 w 6858001"/>
              <a:gd name="connsiteY41" fmla="*/ 202044 h 6985200"/>
              <a:gd name="connsiteX42" fmla="*/ 5303978 w 6858001"/>
              <a:gd name="connsiteY42" fmla="*/ 189941 h 6985200"/>
              <a:gd name="connsiteX43" fmla="*/ 5456911 w 6858001"/>
              <a:gd name="connsiteY43" fmla="*/ 177839 h 6985200"/>
              <a:gd name="connsiteX44" fmla="*/ 5612588 w 6858001"/>
              <a:gd name="connsiteY44" fmla="*/ 163887 h 6985200"/>
              <a:gd name="connsiteX45" fmla="*/ 5768950 w 6858001"/>
              <a:gd name="connsiteY45" fmla="*/ 148591 h 6985200"/>
              <a:gd name="connsiteX46" fmla="*/ 5923255 w 6858001"/>
              <a:gd name="connsiteY46" fmla="*/ 132455 h 6985200"/>
              <a:gd name="connsiteX47" fmla="*/ 6079618 w 6858001"/>
              <a:gd name="connsiteY47" fmla="*/ 113629 h 6985200"/>
              <a:gd name="connsiteX48" fmla="*/ 6235294 w 6858001"/>
              <a:gd name="connsiteY48" fmla="*/ 93458 h 6985200"/>
              <a:gd name="connsiteX49" fmla="*/ 6391657 w 6858001"/>
              <a:gd name="connsiteY49" fmla="*/ 73455 h 6985200"/>
              <a:gd name="connsiteX50" fmla="*/ 6547333 w 6858001"/>
              <a:gd name="connsiteY50" fmla="*/ 50091 h 6985200"/>
              <a:gd name="connsiteX51" fmla="*/ 6702324 w 6858001"/>
              <a:gd name="connsiteY51" fmla="*/ 26222 h 698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6985200">
                <a:moveTo>
                  <a:pt x="6858001" y="1177"/>
                </a:moveTo>
                <a:lnTo>
                  <a:pt x="6858001" y="1344715"/>
                </a:lnTo>
                <a:lnTo>
                  <a:pt x="6858000" y="1344715"/>
                </a:lnTo>
                <a:lnTo>
                  <a:pt x="6858000" y="6985200"/>
                </a:lnTo>
                <a:lnTo>
                  <a:pt x="0" y="6985199"/>
                </a:lnTo>
                <a:lnTo>
                  <a:pt x="0" y="886772"/>
                </a:lnTo>
                <a:lnTo>
                  <a:pt x="1" y="886772"/>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9" y="241040"/>
                </a:lnTo>
                <a:lnTo>
                  <a:pt x="2959914" y="244234"/>
                </a:lnTo>
                <a:lnTo>
                  <a:pt x="3095702" y="247091"/>
                </a:lnTo>
                <a:lnTo>
                  <a:pt x="3232862" y="250117"/>
                </a:lnTo>
                <a:lnTo>
                  <a:pt x="3372766" y="252134"/>
                </a:lnTo>
                <a:lnTo>
                  <a:pt x="3514040" y="252134"/>
                </a:lnTo>
                <a:lnTo>
                  <a:pt x="3656686" y="253142"/>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4" name="Picture 2" descr="What's the business case for sustainable development? | Greenbiz">
            <a:extLst>
              <a:ext uri="{FF2B5EF4-FFF2-40B4-BE49-F238E27FC236}">
                <a16:creationId xmlns:a16="http://schemas.microsoft.com/office/drawing/2014/main" id="{BA9ECB75-C143-F74E-70E9-77E7FA6DA8E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3992" y="1773595"/>
            <a:ext cx="5449889" cy="3310806"/>
          </a:xfrm>
          <a:prstGeom prst="rect">
            <a:avLst/>
          </a:prstGeom>
          <a:noFill/>
          <a:effectLst/>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A92A1116-1C84-41DF-B803-1F7B0883EC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F644F722-02FA-6744-19FD-2DD542BA7244}"/>
              </a:ext>
            </a:extLst>
          </p:cNvPr>
          <p:cNvSpPr>
            <a:spLocks noGrp="1"/>
          </p:cNvSpPr>
          <p:nvPr>
            <p:ph idx="1"/>
          </p:nvPr>
        </p:nvSpPr>
        <p:spPr>
          <a:xfrm>
            <a:off x="648931" y="2438400"/>
            <a:ext cx="4166509" cy="3785419"/>
          </a:xfrm>
        </p:spPr>
        <p:txBody>
          <a:bodyPr>
            <a:normAutofit/>
          </a:bodyPr>
          <a:lstStyle/>
          <a:p>
            <a:pPr>
              <a:lnSpc>
                <a:spcPct val="90000"/>
              </a:lnSpc>
            </a:pPr>
            <a:r>
              <a:rPr lang="en-GB" sz="1700" b="0" i="0" dirty="0">
                <a:solidFill>
                  <a:srgbClr val="EBEBEB"/>
                </a:solidFill>
                <a:effectLst/>
                <a:latin typeface="source-serif-pro"/>
              </a:rPr>
              <a:t>To encourage sustainability across sectors, the United Nations created 17 Sustainable Development Goals (SDGs) to mend some of the world’s most pressing problems, giving every actor a role to play. From economic growth to clean energy, gender equality, clean water, education for all, sustainable cities, and responsible consumption, the goals have the potential to be met by 2030 if a combination of companies, individuals, and governments commit to their success.</a:t>
            </a:r>
            <a:endParaRPr lang="en-US" sz="1700" dirty="0">
              <a:solidFill>
                <a:srgbClr val="EBEBEB"/>
              </a:solidFill>
            </a:endParaRPr>
          </a:p>
        </p:txBody>
      </p:sp>
    </p:spTree>
    <p:extLst>
      <p:ext uri="{BB962C8B-B14F-4D97-AF65-F5344CB8AC3E}">
        <p14:creationId xmlns:p14="http://schemas.microsoft.com/office/powerpoint/2010/main" val="637860966"/>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F731088B-CE23-6763-CDB8-DCF3D1DD04A6}"/>
              </a:ext>
            </a:extLst>
          </p:cNvPr>
          <p:cNvSpPr>
            <a:spLocks noGrp="1"/>
          </p:cNvSpPr>
          <p:nvPr>
            <p:ph type="title"/>
          </p:nvPr>
        </p:nvSpPr>
        <p:spPr>
          <a:xfrm>
            <a:off x="806195" y="804672"/>
            <a:ext cx="3521359" cy="5248656"/>
          </a:xfrm>
        </p:spPr>
        <p:txBody>
          <a:bodyPr anchor="ctr">
            <a:normAutofit/>
          </a:bodyPr>
          <a:lstStyle/>
          <a:p>
            <a:pPr algn="ctr"/>
            <a:r>
              <a:rPr lang="en-US" dirty="0"/>
              <a:t>Businesses and Sustainability</a:t>
            </a:r>
          </a:p>
        </p:txBody>
      </p:sp>
      <p:sp>
        <p:nvSpPr>
          <p:cNvPr id="3" name="Content Placeholder 2">
            <a:extLst>
              <a:ext uri="{FF2B5EF4-FFF2-40B4-BE49-F238E27FC236}">
                <a16:creationId xmlns:a16="http://schemas.microsoft.com/office/drawing/2014/main" id="{335F9507-D805-C500-4171-CD92F396E813}"/>
              </a:ext>
            </a:extLst>
          </p:cNvPr>
          <p:cNvSpPr>
            <a:spLocks noGrp="1"/>
          </p:cNvSpPr>
          <p:nvPr>
            <p:ph idx="1"/>
          </p:nvPr>
        </p:nvSpPr>
        <p:spPr>
          <a:xfrm>
            <a:off x="4975861" y="804671"/>
            <a:ext cx="6399930" cy="5248657"/>
          </a:xfrm>
        </p:spPr>
        <p:txBody>
          <a:bodyPr anchor="ctr">
            <a:normAutofit/>
          </a:bodyPr>
          <a:lstStyle/>
          <a:p>
            <a:r>
              <a:rPr lang="en-US" dirty="0"/>
              <a:t>Business stakeholders increasingly recognize the need for greater coverage of sustainability issues, corporate social responsibility (CSR), and corporate citizenship.</a:t>
            </a:r>
          </a:p>
        </p:txBody>
      </p:sp>
    </p:spTree>
    <p:extLst>
      <p:ext uri="{BB962C8B-B14F-4D97-AF65-F5344CB8AC3E}">
        <p14:creationId xmlns:p14="http://schemas.microsoft.com/office/powerpoint/2010/main" val="3290124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ABB20-98B6-D9E7-CF2A-D4E5E3291AD9}"/>
              </a:ext>
            </a:extLst>
          </p:cNvPr>
          <p:cNvSpPr>
            <a:spLocks noGrp="1"/>
          </p:cNvSpPr>
          <p:nvPr>
            <p:ph type="title"/>
          </p:nvPr>
        </p:nvSpPr>
        <p:spPr/>
        <p:txBody>
          <a:bodyPr/>
          <a:lstStyle/>
          <a:p>
            <a:r>
              <a:rPr lang="en-US" dirty="0"/>
              <a:t>Corporate Social Responsibility</a:t>
            </a:r>
          </a:p>
        </p:txBody>
      </p:sp>
      <p:graphicFrame>
        <p:nvGraphicFramePr>
          <p:cNvPr id="5" name="Content Placeholder 2">
            <a:extLst>
              <a:ext uri="{FF2B5EF4-FFF2-40B4-BE49-F238E27FC236}">
                <a16:creationId xmlns:a16="http://schemas.microsoft.com/office/drawing/2014/main" id="{AAC98362-A009-2C98-030A-EB451CD8E659}"/>
              </a:ext>
            </a:extLst>
          </p:cNvPr>
          <p:cNvGraphicFramePr>
            <a:graphicFrameLocks noGrp="1"/>
          </p:cNvGraphicFramePr>
          <p:nvPr>
            <p:ph idx="1"/>
            <p:extLst>
              <p:ext uri="{D42A27DB-BD31-4B8C-83A1-F6EECF244321}">
                <p14:modId xmlns:p14="http://schemas.microsoft.com/office/powerpoint/2010/main" val="4095092430"/>
              </p:ext>
            </p:extLst>
          </p:nvPr>
        </p:nvGraphicFramePr>
        <p:xfrm>
          <a:off x="1103312" y="2052918"/>
          <a:ext cx="8946541" cy="41954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5533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288C1-1C1D-E01A-F10E-BC720528CBAA}"/>
              </a:ext>
            </a:extLst>
          </p:cNvPr>
          <p:cNvSpPr>
            <a:spLocks noGrp="1"/>
          </p:cNvSpPr>
          <p:nvPr>
            <p:ph type="title"/>
          </p:nvPr>
        </p:nvSpPr>
        <p:spPr/>
        <p:txBody>
          <a:bodyPr/>
          <a:lstStyle/>
          <a:p>
            <a:r>
              <a:rPr lang="en-US" dirty="0"/>
              <a:t>CSR, CS and CR</a:t>
            </a:r>
          </a:p>
        </p:txBody>
      </p:sp>
      <p:sp>
        <p:nvSpPr>
          <p:cNvPr id="3" name="Content Placeholder 2">
            <a:extLst>
              <a:ext uri="{FF2B5EF4-FFF2-40B4-BE49-F238E27FC236}">
                <a16:creationId xmlns:a16="http://schemas.microsoft.com/office/drawing/2014/main" id="{1AC4D829-A9E4-67DD-1728-48210C3E9CE8}"/>
              </a:ext>
            </a:extLst>
          </p:cNvPr>
          <p:cNvSpPr>
            <a:spLocks noGrp="1"/>
          </p:cNvSpPr>
          <p:nvPr>
            <p:ph idx="1"/>
          </p:nvPr>
        </p:nvSpPr>
        <p:spPr>
          <a:xfrm>
            <a:off x="1103312" y="2114550"/>
            <a:ext cx="4597401" cy="3343275"/>
          </a:xfrm>
        </p:spPr>
        <p:txBody>
          <a:bodyPr>
            <a:normAutofit lnSpcReduction="10000"/>
          </a:bodyPr>
          <a:lstStyle/>
          <a:p>
            <a:r>
              <a:rPr lang="en-US" dirty="0"/>
              <a:t>From a business perspective, the areas of corporate sustainability, corporate responsibility, and corporate social responsibility (CSR) all seek to address these issues by transcending the core responsibilities of businesses (i.e., to make proﬁts) to noneconomic (or better pre-economic) aspects such as ecological and social responsibilities.</a:t>
            </a:r>
          </a:p>
        </p:txBody>
      </p:sp>
      <p:graphicFrame>
        <p:nvGraphicFramePr>
          <p:cNvPr id="4" name="Diagram 3">
            <a:extLst>
              <a:ext uri="{FF2B5EF4-FFF2-40B4-BE49-F238E27FC236}">
                <a16:creationId xmlns:a16="http://schemas.microsoft.com/office/drawing/2014/main" id="{608895DB-B74A-0193-D9E9-FF11D235289A}"/>
              </a:ext>
            </a:extLst>
          </p:cNvPr>
          <p:cNvGraphicFramePr/>
          <p:nvPr>
            <p:extLst>
              <p:ext uri="{D42A27DB-BD31-4B8C-83A1-F6EECF244321}">
                <p14:modId xmlns:p14="http://schemas.microsoft.com/office/powerpoint/2010/main" val="1880682371"/>
              </p:ext>
            </p:extLst>
          </p:nvPr>
        </p:nvGraphicFramePr>
        <p:xfrm>
          <a:off x="5700713" y="1400175"/>
          <a:ext cx="6145212" cy="41954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894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4E663-2085-E820-4A89-BB1B410B1799}"/>
              </a:ext>
            </a:extLst>
          </p:cNvPr>
          <p:cNvSpPr>
            <a:spLocks noGrp="1"/>
          </p:cNvSpPr>
          <p:nvPr>
            <p:ph type="title"/>
          </p:nvPr>
        </p:nvSpPr>
        <p:spPr/>
        <p:txBody>
          <a:bodyPr/>
          <a:lstStyle/>
          <a:p>
            <a:r>
              <a:rPr lang="en-US" dirty="0"/>
              <a:t>Sustainable Business</a:t>
            </a:r>
          </a:p>
        </p:txBody>
      </p:sp>
      <p:sp>
        <p:nvSpPr>
          <p:cNvPr id="3" name="Content Placeholder 2">
            <a:extLst>
              <a:ext uri="{FF2B5EF4-FFF2-40B4-BE49-F238E27FC236}">
                <a16:creationId xmlns:a16="http://schemas.microsoft.com/office/drawing/2014/main" id="{3F3907F8-E4A9-7BB6-15DC-38D18EA425A5}"/>
              </a:ext>
            </a:extLst>
          </p:cNvPr>
          <p:cNvSpPr>
            <a:spLocks noGrp="1"/>
          </p:cNvSpPr>
          <p:nvPr>
            <p:ph idx="1"/>
          </p:nvPr>
        </p:nvSpPr>
        <p:spPr>
          <a:xfrm>
            <a:off x="834887" y="1853248"/>
            <a:ext cx="4980126" cy="3961765"/>
          </a:xfrm>
        </p:spPr>
        <p:txBody>
          <a:bodyPr>
            <a:normAutofit fontScale="85000" lnSpcReduction="10000"/>
          </a:bodyPr>
          <a:lstStyle/>
          <a:p>
            <a:r>
              <a:rPr lang="en-GB" b="0" i="0" dirty="0">
                <a:effectLst/>
                <a:latin typeface="+mn-lt"/>
              </a:rPr>
              <a:t>Sustainable businesses see each focus of their triple bottom line — people, planet, and profits — as a priority, and they use their influence and creativity as a business to create a positive impact on the communities around them.</a:t>
            </a:r>
          </a:p>
          <a:p>
            <a:r>
              <a:rPr lang="en-GB" b="0" i="0" dirty="0">
                <a:effectLst/>
                <a:latin typeface="+mn-lt"/>
              </a:rPr>
              <a:t>A sustainable business considers the</a:t>
            </a:r>
            <a:r>
              <a:rPr lang="en-GB" b="0" i="1" dirty="0">
                <a:effectLst/>
                <a:latin typeface="+mn-lt"/>
              </a:rPr>
              <a:t> triple bottom line</a:t>
            </a:r>
            <a:r>
              <a:rPr lang="en-GB" b="0" i="0" dirty="0">
                <a:effectLst/>
                <a:latin typeface="+mn-lt"/>
              </a:rPr>
              <a:t>: people, planet, and profits. Each of these elements are equally important for the sustainable business to not only do no harm, but to actively lead initiatives and create products that bring benefits to all stakeholders, from local communities, people throughout the supply chain, and ultimately the customer.</a:t>
            </a:r>
            <a:endParaRPr lang="en-US" dirty="0">
              <a:latin typeface="+mn-lt"/>
            </a:endParaRPr>
          </a:p>
        </p:txBody>
      </p:sp>
      <p:graphicFrame>
        <p:nvGraphicFramePr>
          <p:cNvPr id="4" name="Diagram 3">
            <a:extLst>
              <a:ext uri="{FF2B5EF4-FFF2-40B4-BE49-F238E27FC236}">
                <a16:creationId xmlns:a16="http://schemas.microsoft.com/office/drawing/2014/main" id="{FE7BB0A6-3366-6E55-B36F-44B65C5E4A56}"/>
              </a:ext>
            </a:extLst>
          </p:cNvPr>
          <p:cNvGraphicFramePr/>
          <p:nvPr>
            <p:extLst>
              <p:ext uri="{D42A27DB-BD31-4B8C-83A1-F6EECF244321}">
                <p14:modId xmlns:p14="http://schemas.microsoft.com/office/powerpoint/2010/main" val="2185378958"/>
              </p:ext>
            </p:extLst>
          </p:nvPr>
        </p:nvGraphicFramePr>
        <p:xfrm>
          <a:off x="6272215" y="1485901"/>
          <a:ext cx="5292726" cy="4324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06502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30CDC3-7AF9-0A08-70DA-54F8DB8D5B5C}"/>
              </a:ext>
            </a:extLst>
          </p:cNvPr>
          <p:cNvSpPr>
            <a:spLocks noGrp="1"/>
          </p:cNvSpPr>
          <p:nvPr>
            <p:ph type="title"/>
          </p:nvPr>
        </p:nvSpPr>
        <p:spPr>
          <a:xfrm>
            <a:off x="648930" y="629266"/>
            <a:ext cx="6188190" cy="1622321"/>
          </a:xfrm>
        </p:spPr>
        <p:txBody>
          <a:bodyPr>
            <a:normAutofit/>
          </a:bodyPr>
          <a:lstStyle/>
          <a:p>
            <a:r>
              <a:rPr lang="en-US">
                <a:solidFill>
                  <a:srgbClr val="EBEBEB"/>
                </a:solidFill>
              </a:rPr>
              <a:t>Sustainable Enterprise</a:t>
            </a:r>
          </a:p>
        </p:txBody>
      </p:sp>
      <p:sp>
        <p:nvSpPr>
          <p:cNvPr id="3" name="Content Placeholder 2">
            <a:extLst>
              <a:ext uri="{FF2B5EF4-FFF2-40B4-BE49-F238E27FC236}">
                <a16:creationId xmlns:a16="http://schemas.microsoft.com/office/drawing/2014/main" id="{D81892BE-BE0E-1E47-3E86-3830B4C00536}"/>
              </a:ext>
            </a:extLst>
          </p:cNvPr>
          <p:cNvSpPr>
            <a:spLocks noGrp="1"/>
          </p:cNvSpPr>
          <p:nvPr>
            <p:ph idx="1"/>
          </p:nvPr>
        </p:nvSpPr>
        <p:spPr>
          <a:xfrm>
            <a:off x="648930" y="2438400"/>
            <a:ext cx="6188189" cy="3785419"/>
          </a:xfrm>
        </p:spPr>
        <p:txBody>
          <a:bodyPr>
            <a:normAutofit/>
          </a:bodyPr>
          <a:lstStyle/>
          <a:p>
            <a:r>
              <a:rPr lang="en-GB" b="0" i="0">
                <a:solidFill>
                  <a:srgbClr val="FFFFFF"/>
                </a:solidFill>
                <a:effectLst/>
                <a:latin typeface="-apple-system"/>
              </a:rPr>
              <a:t>Sustainable enterprise is an organization that can anticipate and meet the needs of present and future generations of customers and stakeholders through creating and innovating new business strategies and activities that accelerate positive social change, protect and preserve environmental integrity, while enhancing business performance.</a:t>
            </a:r>
          </a:p>
        </p:txBody>
      </p:sp>
      <p:sp>
        <p:nvSpPr>
          <p:cNvPr id="27"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19" name="Picture 4" descr="Light bulb over people discussing">
            <a:extLst>
              <a:ext uri="{FF2B5EF4-FFF2-40B4-BE49-F238E27FC236}">
                <a16:creationId xmlns:a16="http://schemas.microsoft.com/office/drawing/2014/main" id="{83D408C0-7E17-23D4-9805-30BD8EAD1A78}"/>
              </a:ext>
            </a:extLst>
          </p:cNvPr>
          <p:cNvPicPr>
            <a:picLocks noChangeAspect="1"/>
          </p:cNvPicPr>
          <p:nvPr/>
        </p:nvPicPr>
        <p:blipFill rotWithShape="1">
          <a:blip r:embed="rId3"/>
          <a:srcRect l="31520" r="20171" b="-2"/>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4697842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C618C-2AFB-1BBF-59B4-9EF5A4617947}"/>
              </a:ext>
            </a:extLst>
          </p:cNvPr>
          <p:cNvSpPr>
            <a:spLocks noGrp="1"/>
          </p:cNvSpPr>
          <p:nvPr>
            <p:ph type="title"/>
          </p:nvPr>
        </p:nvSpPr>
        <p:spPr>
          <a:xfrm>
            <a:off x="648930" y="629266"/>
            <a:ext cx="6188190" cy="1622321"/>
          </a:xfrm>
        </p:spPr>
        <p:txBody>
          <a:bodyPr>
            <a:normAutofit/>
          </a:bodyPr>
          <a:lstStyle/>
          <a:p>
            <a:r>
              <a:rPr lang="en-US">
                <a:solidFill>
                  <a:srgbClr val="EBEBEB"/>
                </a:solidFill>
              </a:rPr>
              <a:t>Sustainable Enterprise</a:t>
            </a:r>
          </a:p>
        </p:txBody>
      </p:sp>
      <p:sp>
        <p:nvSpPr>
          <p:cNvPr id="12"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14" name="Freeform: Shape 13">
            <a:extLst>
              <a:ext uri="{FF2B5EF4-FFF2-40B4-BE49-F238E27FC236}">
                <a16:creationId xmlns:a16="http://schemas.microsoft.com/office/drawing/2014/main" id="{AC3BF0FA-36FA-4CE9-840E-F7C3A8F16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6281796" y="947378"/>
            <a:ext cx="6858001" cy="4963245"/>
          </a:xfrm>
          <a:custGeom>
            <a:avLst/>
            <a:gdLst>
              <a:gd name="connsiteX0" fmla="*/ 6858001 w 6858001"/>
              <a:gd name="connsiteY0" fmla="*/ 1177 h 4963245"/>
              <a:gd name="connsiteX1" fmla="*/ 6858001 w 6858001"/>
              <a:gd name="connsiteY1" fmla="*/ 1344715 h 4963245"/>
              <a:gd name="connsiteX2" fmla="*/ 6858000 w 6858001"/>
              <a:gd name="connsiteY2" fmla="*/ 1344715 h 4963245"/>
              <a:gd name="connsiteX3" fmla="*/ 6858000 w 6858001"/>
              <a:gd name="connsiteY3" fmla="*/ 4963245 h 4963245"/>
              <a:gd name="connsiteX4" fmla="*/ 0 w 6858001"/>
              <a:gd name="connsiteY4" fmla="*/ 4963244 h 4963245"/>
              <a:gd name="connsiteX5" fmla="*/ 0 w 6858001"/>
              <a:gd name="connsiteY5" fmla="*/ 900697 h 4963245"/>
              <a:gd name="connsiteX6" fmla="*/ 1 w 6858001"/>
              <a:gd name="connsiteY6" fmla="*/ 900697 h 4963245"/>
              <a:gd name="connsiteX7" fmla="*/ 1 w 6858001"/>
              <a:gd name="connsiteY7" fmla="*/ 0 h 4963245"/>
              <a:gd name="connsiteX8" fmla="*/ 40463 w 6858001"/>
              <a:gd name="connsiteY8" fmla="*/ 5883 h 4963245"/>
              <a:gd name="connsiteX9" fmla="*/ 159107 w 6858001"/>
              <a:gd name="connsiteY9" fmla="*/ 23196 h 4963245"/>
              <a:gd name="connsiteX10" fmla="*/ 245518 w 6858001"/>
              <a:gd name="connsiteY10" fmla="*/ 35299 h 4963245"/>
              <a:gd name="connsiteX11" fmla="*/ 348388 w 6858001"/>
              <a:gd name="connsiteY11" fmla="*/ 48073 h 4963245"/>
              <a:gd name="connsiteX12" fmla="*/ 470460 w 6858001"/>
              <a:gd name="connsiteY12" fmla="*/ 63369 h 4963245"/>
              <a:gd name="connsiteX13" fmla="*/ 605563 w 6858001"/>
              <a:gd name="connsiteY13" fmla="*/ 79506 h 4963245"/>
              <a:gd name="connsiteX14" fmla="*/ 757810 w 6858001"/>
              <a:gd name="connsiteY14" fmla="*/ 96483 h 4963245"/>
              <a:gd name="connsiteX15" fmla="*/ 923774 w 6858001"/>
              <a:gd name="connsiteY15" fmla="*/ 114469 h 4963245"/>
              <a:gd name="connsiteX16" fmla="*/ 1104139 w 6858001"/>
              <a:gd name="connsiteY16" fmla="*/ 132454 h 4963245"/>
              <a:gd name="connsiteX17" fmla="*/ 1296163 w 6858001"/>
              <a:gd name="connsiteY17" fmla="*/ 150776 h 4963245"/>
              <a:gd name="connsiteX18" fmla="*/ 1503275 w 6858001"/>
              <a:gd name="connsiteY18" fmla="*/ 167753 h 4963245"/>
              <a:gd name="connsiteX19" fmla="*/ 1719988 w 6858001"/>
              <a:gd name="connsiteY19" fmla="*/ 184058 h 4963245"/>
              <a:gd name="connsiteX20" fmla="*/ 1949045 w 6858001"/>
              <a:gd name="connsiteY20" fmla="*/ 198849 h 4963245"/>
              <a:gd name="connsiteX21" fmla="*/ 2187703 w 6858001"/>
              <a:gd name="connsiteY21" fmla="*/ 212969 h 4963245"/>
              <a:gd name="connsiteX22" fmla="*/ 2436649 w 6858001"/>
              <a:gd name="connsiteY22" fmla="*/ 226248 h 4963245"/>
              <a:gd name="connsiteX23" fmla="*/ 2564208 w 6858001"/>
              <a:gd name="connsiteY23" fmla="*/ 230955 h 4963245"/>
              <a:gd name="connsiteX24" fmla="*/ 2694509 w 6858001"/>
              <a:gd name="connsiteY24" fmla="*/ 236165 h 4963245"/>
              <a:gd name="connsiteX25" fmla="*/ 2826868 w 6858001"/>
              <a:gd name="connsiteY25" fmla="*/ 241040 h 4963245"/>
              <a:gd name="connsiteX26" fmla="*/ 2959914 w 6858001"/>
              <a:gd name="connsiteY26" fmla="*/ 244234 h 4963245"/>
              <a:gd name="connsiteX27" fmla="*/ 3095702 w 6858001"/>
              <a:gd name="connsiteY27" fmla="*/ 247091 h 4963245"/>
              <a:gd name="connsiteX28" fmla="*/ 3232862 w 6858001"/>
              <a:gd name="connsiteY28" fmla="*/ 250117 h 4963245"/>
              <a:gd name="connsiteX29" fmla="*/ 3372765 w 6858001"/>
              <a:gd name="connsiteY29" fmla="*/ 252134 h 4963245"/>
              <a:gd name="connsiteX30" fmla="*/ 3514040 w 6858001"/>
              <a:gd name="connsiteY30" fmla="*/ 252134 h 4963245"/>
              <a:gd name="connsiteX31" fmla="*/ 3656686 w 6858001"/>
              <a:gd name="connsiteY31" fmla="*/ 253142 h 4963245"/>
              <a:gd name="connsiteX32" fmla="*/ 3800704 w 6858001"/>
              <a:gd name="connsiteY32" fmla="*/ 252134 h 4963245"/>
              <a:gd name="connsiteX33" fmla="*/ 3946780 w 6858001"/>
              <a:gd name="connsiteY33" fmla="*/ 250117 h 4963245"/>
              <a:gd name="connsiteX34" fmla="*/ 4092855 w 6858001"/>
              <a:gd name="connsiteY34" fmla="*/ 248268 h 4963245"/>
              <a:gd name="connsiteX35" fmla="*/ 4240988 w 6858001"/>
              <a:gd name="connsiteY35" fmla="*/ 244234 h 4963245"/>
              <a:gd name="connsiteX36" fmla="*/ 4390492 w 6858001"/>
              <a:gd name="connsiteY36" fmla="*/ 240032 h 4963245"/>
              <a:gd name="connsiteX37" fmla="*/ 4539997 w 6858001"/>
              <a:gd name="connsiteY37" fmla="*/ 235157 h 4963245"/>
              <a:gd name="connsiteX38" fmla="*/ 4690873 w 6858001"/>
              <a:gd name="connsiteY38" fmla="*/ 228266 h 4963245"/>
              <a:gd name="connsiteX39" fmla="*/ 4843120 w 6858001"/>
              <a:gd name="connsiteY39" fmla="*/ 220029 h 4963245"/>
              <a:gd name="connsiteX40" fmla="*/ 4996054 w 6858001"/>
              <a:gd name="connsiteY40" fmla="*/ 212129 h 4963245"/>
              <a:gd name="connsiteX41" fmla="*/ 5148987 w 6858001"/>
              <a:gd name="connsiteY41" fmla="*/ 202044 h 4963245"/>
              <a:gd name="connsiteX42" fmla="*/ 5303978 w 6858001"/>
              <a:gd name="connsiteY42" fmla="*/ 189941 h 4963245"/>
              <a:gd name="connsiteX43" fmla="*/ 5456911 w 6858001"/>
              <a:gd name="connsiteY43" fmla="*/ 177839 h 4963245"/>
              <a:gd name="connsiteX44" fmla="*/ 5612588 w 6858001"/>
              <a:gd name="connsiteY44" fmla="*/ 163887 h 4963245"/>
              <a:gd name="connsiteX45" fmla="*/ 5768950 w 6858001"/>
              <a:gd name="connsiteY45" fmla="*/ 148591 h 4963245"/>
              <a:gd name="connsiteX46" fmla="*/ 5923255 w 6858001"/>
              <a:gd name="connsiteY46" fmla="*/ 132455 h 4963245"/>
              <a:gd name="connsiteX47" fmla="*/ 6079618 w 6858001"/>
              <a:gd name="connsiteY47" fmla="*/ 113629 h 4963245"/>
              <a:gd name="connsiteX48" fmla="*/ 6235294 w 6858001"/>
              <a:gd name="connsiteY48" fmla="*/ 93458 h 4963245"/>
              <a:gd name="connsiteX49" fmla="*/ 6391657 w 6858001"/>
              <a:gd name="connsiteY49" fmla="*/ 73455 h 4963245"/>
              <a:gd name="connsiteX50" fmla="*/ 6547333 w 6858001"/>
              <a:gd name="connsiteY50" fmla="*/ 50091 h 4963245"/>
              <a:gd name="connsiteX51" fmla="*/ 6702324 w 6858001"/>
              <a:gd name="connsiteY51" fmla="*/ 26222 h 4963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4963245">
                <a:moveTo>
                  <a:pt x="6858001" y="1177"/>
                </a:moveTo>
                <a:lnTo>
                  <a:pt x="6858001" y="1344715"/>
                </a:lnTo>
                <a:lnTo>
                  <a:pt x="6858000" y="1344715"/>
                </a:lnTo>
                <a:lnTo>
                  <a:pt x="6858000" y="4963245"/>
                </a:lnTo>
                <a:lnTo>
                  <a:pt x="0" y="4963244"/>
                </a:lnTo>
                <a:lnTo>
                  <a:pt x="0" y="900697"/>
                </a:lnTo>
                <a:lnTo>
                  <a:pt x="1" y="900697"/>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7" name="Graphic 6" descr="Sustainability">
            <a:extLst>
              <a:ext uri="{FF2B5EF4-FFF2-40B4-BE49-F238E27FC236}">
                <a16:creationId xmlns:a16="http://schemas.microsoft.com/office/drawing/2014/main" id="{A98837AE-D471-D320-3126-ECE963C0512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9871" y="1721993"/>
            <a:ext cx="3414010" cy="3414010"/>
          </a:xfrm>
          <a:prstGeom prst="rect">
            <a:avLst/>
          </a:prstGeom>
          <a:effectLst/>
        </p:spPr>
      </p:pic>
      <p:sp>
        <p:nvSpPr>
          <p:cNvPr id="16" name="Rectangle 15">
            <a:extLst>
              <a:ext uri="{FF2B5EF4-FFF2-40B4-BE49-F238E27FC236}">
                <a16:creationId xmlns:a16="http://schemas.microsoft.com/office/drawing/2014/main" id="{D6F18ACE-6E82-4ADC-8A2F-A1771B309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0570875B-C6C5-8BC5-14C4-2B757729BD72}"/>
              </a:ext>
            </a:extLst>
          </p:cNvPr>
          <p:cNvSpPr>
            <a:spLocks noGrp="1"/>
          </p:cNvSpPr>
          <p:nvPr>
            <p:ph idx="1"/>
          </p:nvPr>
        </p:nvSpPr>
        <p:spPr>
          <a:xfrm>
            <a:off x="648930" y="2438400"/>
            <a:ext cx="6188189" cy="3785419"/>
          </a:xfrm>
        </p:spPr>
        <p:txBody>
          <a:bodyPr>
            <a:normAutofit/>
          </a:bodyPr>
          <a:lstStyle/>
          <a:p>
            <a:r>
              <a:rPr lang="en-GB" b="0" i="0">
                <a:solidFill>
                  <a:srgbClr val="FFFFFF"/>
                </a:solidFill>
                <a:effectLst/>
                <a:latin typeface="-apple-system"/>
              </a:rPr>
              <a:t>Sustainable enterprise incorporates principles of sustainability into each of its business decisions, it supplies environmentally friendly products or services that replaces demand for nongreen products and/or services, it is greener than traditional competition, and has made an enduring commitment to environmental principles in its business operations</a:t>
            </a:r>
            <a:endParaRPr lang="en-US">
              <a:solidFill>
                <a:srgbClr val="FFFFFF"/>
              </a:solidFill>
            </a:endParaRPr>
          </a:p>
          <a:p>
            <a:endParaRPr lang="en-US">
              <a:solidFill>
                <a:srgbClr val="FFFFFF"/>
              </a:solidFill>
            </a:endParaRPr>
          </a:p>
        </p:txBody>
      </p:sp>
    </p:spTree>
    <p:extLst>
      <p:ext uri="{BB962C8B-B14F-4D97-AF65-F5344CB8AC3E}">
        <p14:creationId xmlns:p14="http://schemas.microsoft.com/office/powerpoint/2010/main" val="1876988789"/>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CB1431B-693B-43AA-6917-7FEFED0A0CC1}"/>
              </a:ext>
            </a:extLst>
          </p:cNvPr>
          <p:cNvSpPr>
            <a:spLocks noGrp="1"/>
          </p:cNvSpPr>
          <p:nvPr>
            <p:ph idx="1"/>
          </p:nvPr>
        </p:nvSpPr>
        <p:spPr>
          <a:xfrm>
            <a:off x="1446212" y="1224243"/>
            <a:ext cx="8946541" cy="4195481"/>
          </a:xfrm>
        </p:spPr>
        <p:txBody>
          <a:bodyPr/>
          <a:lstStyle/>
          <a:p>
            <a:r>
              <a:rPr lang="en-US" dirty="0"/>
              <a:t>A company truly becomes a sustainable enterprise when its sustainability vision is aligned with its business goals.</a:t>
            </a:r>
          </a:p>
        </p:txBody>
      </p:sp>
      <p:graphicFrame>
        <p:nvGraphicFramePr>
          <p:cNvPr id="4" name="Diagram 3">
            <a:extLst>
              <a:ext uri="{FF2B5EF4-FFF2-40B4-BE49-F238E27FC236}">
                <a16:creationId xmlns:a16="http://schemas.microsoft.com/office/drawing/2014/main" id="{B798479D-EFE7-D9AD-EF93-02E682631854}"/>
              </a:ext>
            </a:extLst>
          </p:cNvPr>
          <p:cNvGraphicFramePr/>
          <p:nvPr>
            <p:extLst>
              <p:ext uri="{D42A27DB-BD31-4B8C-83A1-F6EECF244321}">
                <p14:modId xmlns:p14="http://schemas.microsoft.com/office/powerpoint/2010/main" val="4058062524"/>
              </p:ext>
            </p:extLst>
          </p:nvPr>
        </p:nvGraphicFramePr>
        <p:xfrm>
          <a:off x="2299798" y="1814513"/>
          <a:ext cx="7592403" cy="47765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19249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B4AAD3FD-83A5-4B89-9F8F-01B887086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5F96D5-CBB6-820E-6A9D-4E667A728C90}"/>
              </a:ext>
            </a:extLst>
          </p:cNvPr>
          <p:cNvSpPr>
            <a:spLocks noGrp="1"/>
          </p:cNvSpPr>
          <p:nvPr>
            <p:ph type="title"/>
          </p:nvPr>
        </p:nvSpPr>
        <p:spPr>
          <a:xfrm>
            <a:off x="648931" y="629266"/>
            <a:ext cx="4166510" cy="1622321"/>
          </a:xfrm>
        </p:spPr>
        <p:txBody>
          <a:bodyPr>
            <a:normAutofit/>
          </a:bodyPr>
          <a:lstStyle/>
          <a:p>
            <a:pPr>
              <a:lnSpc>
                <a:spcPct val="90000"/>
              </a:lnSpc>
            </a:pPr>
            <a:r>
              <a:rPr lang="en-US" sz="2900">
                <a:solidFill>
                  <a:srgbClr val="EBEBEB"/>
                </a:solidFill>
              </a:rPr>
              <a:t>How Companies Become Sustainable Enterprises</a:t>
            </a:r>
          </a:p>
        </p:txBody>
      </p:sp>
      <p:sp>
        <p:nvSpPr>
          <p:cNvPr id="1033" name="Freeform 31">
            <a:extLst>
              <a:ext uri="{FF2B5EF4-FFF2-40B4-BE49-F238E27FC236}">
                <a16:creationId xmlns:a16="http://schemas.microsoft.com/office/drawing/2014/main" id="{61752F1D-FC0F-4103-9584-630E643CCD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1035" name="Freeform: Shape 1034">
            <a:extLst>
              <a:ext uri="{FF2B5EF4-FFF2-40B4-BE49-F238E27FC236}">
                <a16:creationId xmlns:a16="http://schemas.microsoft.com/office/drawing/2014/main" id="{70151CB7-E7DE-4917-B831-01DF9CE01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270819" y="-63600"/>
            <a:ext cx="6858001" cy="6985200"/>
          </a:xfrm>
          <a:custGeom>
            <a:avLst/>
            <a:gdLst>
              <a:gd name="connsiteX0" fmla="*/ 6858001 w 6858001"/>
              <a:gd name="connsiteY0" fmla="*/ 1177 h 6985200"/>
              <a:gd name="connsiteX1" fmla="*/ 6858001 w 6858001"/>
              <a:gd name="connsiteY1" fmla="*/ 1344715 h 6985200"/>
              <a:gd name="connsiteX2" fmla="*/ 6858000 w 6858001"/>
              <a:gd name="connsiteY2" fmla="*/ 1344715 h 6985200"/>
              <a:gd name="connsiteX3" fmla="*/ 6858000 w 6858001"/>
              <a:gd name="connsiteY3" fmla="*/ 6985200 h 6985200"/>
              <a:gd name="connsiteX4" fmla="*/ 0 w 6858001"/>
              <a:gd name="connsiteY4" fmla="*/ 6985199 h 6985200"/>
              <a:gd name="connsiteX5" fmla="*/ 0 w 6858001"/>
              <a:gd name="connsiteY5" fmla="*/ 886772 h 6985200"/>
              <a:gd name="connsiteX6" fmla="*/ 1 w 6858001"/>
              <a:gd name="connsiteY6" fmla="*/ 886772 h 6985200"/>
              <a:gd name="connsiteX7" fmla="*/ 1 w 6858001"/>
              <a:gd name="connsiteY7" fmla="*/ 0 h 6985200"/>
              <a:gd name="connsiteX8" fmla="*/ 40463 w 6858001"/>
              <a:gd name="connsiteY8" fmla="*/ 5883 h 6985200"/>
              <a:gd name="connsiteX9" fmla="*/ 159107 w 6858001"/>
              <a:gd name="connsiteY9" fmla="*/ 23196 h 6985200"/>
              <a:gd name="connsiteX10" fmla="*/ 245518 w 6858001"/>
              <a:gd name="connsiteY10" fmla="*/ 35299 h 6985200"/>
              <a:gd name="connsiteX11" fmla="*/ 348388 w 6858001"/>
              <a:gd name="connsiteY11" fmla="*/ 48073 h 6985200"/>
              <a:gd name="connsiteX12" fmla="*/ 470460 w 6858001"/>
              <a:gd name="connsiteY12" fmla="*/ 63369 h 6985200"/>
              <a:gd name="connsiteX13" fmla="*/ 605563 w 6858001"/>
              <a:gd name="connsiteY13" fmla="*/ 79506 h 6985200"/>
              <a:gd name="connsiteX14" fmla="*/ 757810 w 6858001"/>
              <a:gd name="connsiteY14" fmla="*/ 96483 h 6985200"/>
              <a:gd name="connsiteX15" fmla="*/ 923774 w 6858001"/>
              <a:gd name="connsiteY15" fmla="*/ 114469 h 6985200"/>
              <a:gd name="connsiteX16" fmla="*/ 1104139 w 6858001"/>
              <a:gd name="connsiteY16" fmla="*/ 132454 h 6985200"/>
              <a:gd name="connsiteX17" fmla="*/ 1296163 w 6858001"/>
              <a:gd name="connsiteY17" fmla="*/ 150776 h 6985200"/>
              <a:gd name="connsiteX18" fmla="*/ 1503275 w 6858001"/>
              <a:gd name="connsiteY18" fmla="*/ 167753 h 6985200"/>
              <a:gd name="connsiteX19" fmla="*/ 1719988 w 6858001"/>
              <a:gd name="connsiteY19" fmla="*/ 184058 h 6985200"/>
              <a:gd name="connsiteX20" fmla="*/ 1949045 w 6858001"/>
              <a:gd name="connsiteY20" fmla="*/ 198849 h 6985200"/>
              <a:gd name="connsiteX21" fmla="*/ 2187703 w 6858001"/>
              <a:gd name="connsiteY21" fmla="*/ 212969 h 6985200"/>
              <a:gd name="connsiteX22" fmla="*/ 2436649 w 6858001"/>
              <a:gd name="connsiteY22" fmla="*/ 226248 h 6985200"/>
              <a:gd name="connsiteX23" fmla="*/ 2564208 w 6858001"/>
              <a:gd name="connsiteY23" fmla="*/ 230955 h 6985200"/>
              <a:gd name="connsiteX24" fmla="*/ 2694509 w 6858001"/>
              <a:gd name="connsiteY24" fmla="*/ 236165 h 6985200"/>
              <a:gd name="connsiteX25" fmla="*/ 2826869 w 6858001"/>
              <a:gd name="connsiteY25" fmla="*/ 241040 h 6985200"/>
              <a:gd name="connsiteX26" fmla="*/ 2959914 w 6858001"/>
              <a:gd name="connsiteY26" fmla="*/ 244234 h 6985200"/>
              <a:gd name="connsiteX27" fmla="*/ 3095702 w 6858001"/>
              <a:gd name="connsiteY27" fmla="*/ 247091 h 6985200"/>
              <a:gd name="connsiteX28" fmla="*/ 3232862 w 6858001"/>
              <a:gd name="connsiteY28" fmla="*/ 250117 h 6985200"/>
              <a:gd name="connsiteX29" fmla="*/ 3372766 w 6858001"/>
              <a:gd name="connsiteY29" fmla="*/ 252134 h 6985200"/>
              <a:gd name="connsiteX30" fmla="*/ 3514040 w 6858001"/>
              <a:gd name="connsiteY30" fmla="*/ 252134 h 6985200"/>
              <a:gd name="connsiteX31" fmla="*/ 3656686 w 6858001"/>
              <a:gd name="connsiteY31" fmla="*/ 253142 h 6985200"/>
              <a:gd name="connsiteX32" fmla="*/ 3800705 w 6858001"/>
              <a:gd name="connsiteY32" fmla="*/ 252134 h 6985200"/>
              <a:gd name="connsiteX33" fmla="*/ 3946780 w 6858001"/>
              <a:gd name="connsiteY33" fmla="*/ 250117 h 6985200"/>
              <a:gd name="connsiteX34" fmla="*/ 4092856 w 6858001"/>
              <a:gd name="connsiteY34" fmla="*/ 248268 h 6985200"/>
              <a:gd name="connsiteX35" fmla="*/ 4240988 w 6858001"/>
              <a:gd name="connsiteY35" fmla="*/ 244234 h 6985200"/>
              <a:gd name="connsiteX36" fmla="*/ 4390492 w 6858001"/>
              <a:gd name="connsiteY36" fmla="*/ 240032 h 6985200"/>
              <a:gd name="connsiteX37" fmla="*/ 4539997 w 6858001"/>
              <a:gd name="connsiteY37" fmla="*/ 235157 h 6985200"/>
              <a:gd name="connsiteX38" fmla="*/ 4690873 w 6858001"/>
              <a:gd name="connsiteY38" fmla="*/ 228266 h 6985200"/>
              <a:gd name="connsiteX39" fmla="*/ 4843120 w 6858001"/>
              <a:gd name="connsiteY39" fmla="*/ 220029 h 6985200"/>
              <a:gd name="connsiteX40" fmla="*/ 4996054 w 6858001"/>
              <a:gd name="connsiteY40" fmla="*/ 212129 h 6985200"/>
              <a:gd name="connsiteX41" fmla="*/ 5148987 w 6858001"/>
              <a:gd name="connsiteY41" fmla="*/ 202044 h 6985200"/>
              <a:gd name="connsiteX42" fmla="*/ 5303978 w 6858001"/>
              <a:gd name="connsiteY42" fmla="*/ 189941 h 6985200"/>
              <a:gd name="connsiteX43" fmla="*/ 5456911 w 6858001"/>
              <a:gd name="connsiteY43" fmla="*/ 177839 h 6985200"/>
              <a:gd name="connsiteX44" fmla="*/ 5612588 w 6858001"/>
              <a:gd name="connsiteY44" fmla="*/ 163887 h 6985200"/>
              <a:gd name="connsiteX45" fmla="*/ 5768950 w 6858001"/>
              <a:gd name="connsiteY45" fmla="*/ 148591 h 6985200"/>
              <a:gd name="connsiteX46" fmla="*/ 5923255 w 6858001"/>
              <a:gd name="connsiteY46" fmla="*/ 132455 h 6985200"/>
              <a:gd name="connsiteX47" fmla="*/ 6079618 w 6858001"/>
              <a:gd name="connsiteY47" fmla="*/ 113629 h 6985200"/>
              <a:gd name="connsiteX48" fmla="*/ 6235294 w 6858001"/>
              <a:gd name="connsiteY48" fmla="*/ 93458 h 6985200"/>
              <a:gd name="connsiteX49" fmla="*/ 6391657 w 6858001"/>
              <a:gd name="connsiteY49" fmla="*/ 73455 h 6985200"/>
              <a:gd name="connsiteX50" fmla="*/ 6547333 w 6858001"/>
              <a:gd name="connsiteY50" fmla="*/ 50091 h 6985200"/>
              <a:gd name="connsiteX51" fmla="*/ 6702324 w 6858001"/>
              <a:gd name="connsiteY51" fmla="*/ 26222 h 698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6985200">
                <a:moveTo>
                  <a:pt x="6858001" y="1177"/>
                </a:moveTo>
                <a:lnTo>
                  <a:pt x="6858001" y="1344715"/>
                </a:lnTo>
                <a:lnTo>
                  <a:pt x="6858000" y="1344715"/>
                </a:lnTo>
                <a:lnTo>
                  <a:pt x="6858000" y="6985200"/>
                </a:lnTo>
                <a:lnTo>
                  <a:pt x="0" y="6985199"/>
                </a:lnTo>
                <a:lnTo>
                  <a:pt x="0" y="886772"/>
                </a:lnTo>
                <a:lnTo>
                  <a:pt x="1" y="886772"/>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9" y="241040"/>
                </a:lnTo>
                <a:lnTo>
                  <a:pt x="2959914" y="244234"/>
                </a:lnTo>
                <a:lnTo>
                  <a:pt x="3095702" y="247091"/>
                </a:lnTo>
                <a:lnTo>
                  <a:pt x="3232862" y="250117"/>
                </a:lnTo>
                <a:lnTo>
                  <a:pt x="3372766" y="252134"/>
                </a:lnTo>
                <a:lnTo>
                  <a:pt x="3514040" y="252134"/>
                </a:lnTo>
                <a:lnTo>
                  <a:pt x="3656686" y="253142"/>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1026" name="Picture 2" descr="Sustainable business model: A review and framework development |  SpringerLink">
            <a:extLst>
              <a:ext uri="{FF2B5EF4-FFF2-40B4-BE49-F238E27FC236}">
                <a16:creationId xmlns:a16="http://schemas.microsoft.com/office/drawing/2014/main" id="{57F1D117-632A-B0A4-4CAC-A913C8E10E8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3992" y="669561"/>
            <a:ext cx="5449889" cy="5518875"/>
          </a:xfrm>
          <a:prstGeom prst="rect">
            <a:avLst/>
          </a:prstGeom>
          <a:noFill/>
          <a:effectLst/>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A92A1116-1C84-41DF-B803-1F7B0883EC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5D03F7B6-2E80-4D6A-C868-FC02579F933B}"/>
              </a:ext>
            </a:extLst>
          </p:cNvPr>
          <p:cNvSpPr>
            <a:spLocks noGrp="1"/>
          </p:cNvSpPr>
          <p:nvPr>
            <p:ph idx="1"/>
          </p:nvPr>
        </p:nvSpPr>
        <p:spPr>
          <a:xfrm>
            <a:off x="648931" y="2438400"/>
            <a:ext cx="4166509" cy="3785419"/>
          </a:xfrm>
        </p:spPr>
        <p:txBody>
          <a:bodyPr>
            <a:normAutofit/>
          </a:bodyPr>
          <a:lstStyle/>
          <a:p>
            <a:r>
              <a:rPr lang="en-US">
                <a:solidFill>
                  <a:srgbClr val="EBEBEB"/>
                </a:solidFill>
              </a:rPr>
              <a:t>Corporations integrate the social and environmental issues and challenges into their business strategy and operations.</a:t>
            </a:r>
          </a:p>
          <a:p>
            <a:endParaRPr lang="en-US">
              <a:solidFill>
                <a:srgbClr val="EBEBEB"/>
              </a:solidFill>
            </a:endParaRPr>
          </a:p>
        </p:txBody>
      </p:sp>
    </p:spTree>
    <p:extLst>
      <p:ext uri="{BB962C8B-B14F-4D97-AF65-F5344CB8AC3E}">
        <p14:creationId xmlns:p14="http://schemas.microsoft.com/office/powerpoint/2010/main" val="2275033441"/>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F97D6A-038C-716E-4960-A5DEBBD8575B}"/>
              </a:ext>
            </a:extLst>
          </p:cNvPr>
          <p:cNvSpPr>
            <a:spLocks noGrp="1"/>
          </p:cNvSpPr>
          <p:nvPr>
            <p:ph idx="1"/>
          </p:nvPr>
        </p:nvSpPr>
        <p:spPr>
          <a:xfrm>
            <a:off x="463826" y="927652"/>
            <a:ext cx="4977895" cy="5320747"/>
          </a:xfrm>
        </p:spPr>
        <p:txBody>
          <a:bodyPr>
            <a:normAutofit/>
          </a:bodyPr>
          <a:lstStyle/>
          <a:p>
            <a:pPr>
              <a:lnSpc>
                <a:spcPct val="90000"/>
              </a:lnSpc>
            </a:pPr>
            <a:r>
              <a:rPr lang="en-US" sz="1900" dirty="0"/>
              <a:t>For example, General Electric CEO Jeff Immelt announces a new initiative, “</a:t>
            </a:r>
            <a:r>
              <a:rPr lang="en-US" sz="1900" dirty="0" err="1"/>
              <a:t>ecomagination</a:t>
            </a:r>
            <a:r>
              <a:rPr lang="en-US" sz="1900" dirty="0"/>
              <a:t>,” committing the mega-manufacturer to double its investment in environmental products – everything from energy-saving light bulbs to industrial-sized water puriﬁcation systems and more efﬁcient jet engines. </a:t>
            </a:r>
          </a:p>
          <a:p>
            <a:pPr>
              <a:lnSpc>
                <a:spcPct val="90000"/>
              </a:lnSpc>
            </a:pPr>
            <a:r>
              <a:rPr lang="en-US" sz="1900" dirty="0"/>
              <a:t>Backed by a multimillion-dollar ad campaign, Immelt positions GE as the cure for many of the world’s environmental ills.</a:t>
            </a:r>
          </a:p>
          <a:p>
            <a:pPr>
              <a:lnSpc>
                <a:spcPct val="90000"/>
              </a:lnSpc>
            </a:pPr>
            <a:endParaRPr lang="en-US" sz="1900" dirty="0"/>
          </a:p>
        </p:txBody>
      </p:sp>
      <p:pic>
        <p:nvPicPr>
          <p:cNvPr id="2052" name="Picture 4" descr="Revenue from General Electric's Ecomagination products totaled $34 billion  in 2014, representing about 30% of total GE sales - SustainCase -  Sustainability Magazine">
            <a:extLst>
              <a:ext uri="{FF2B5EF4-FFF2-40B4-BE49-F238E27FC236}">
                <a16:creationId xmlns:a16="http://schemas.microsoft.com/office/drawing/2014/main" id="{378D597C-BEE5-4AAE-AEE4-FFD26DD6890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344" r="7767"/>
          <a:stretch/>
        </p:blipFill>
        <p:spPr bwMode="auto">
          <a:xfrm>
            <a:off x="5441721" y="1707022"/>
            <a:ext cx="6122597" cy="3443956"/>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53211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9B8FD4-CDEB-4EB4-B4DE-C89E11938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5A2E3D1D-9E9F-4739-BA14-D4D7FA9F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1FFB365B-E9DC-4859-B8AB-CB83EEBE4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ADAB9C8-EB37-4914-A699-C716FC8FE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2D2C5FF-2668-A7AC-9ACE-5104377A25F1}"/>
              </a:ext>
            </a:extLst>
          </p:cNvPr>
          <p:cNvSpPr>
            <a:spLocks noGrp="1"/>
          </p:cNvSpPr>
          <p:nvPr>
            <p:ph type="title"/>
          </p:nvPr>
        </p:nvSpPr>
        <p:spPr>
          <a:xfrm>
            <a:off x="653143" y="1645920"/>
            <a:ext cx="3522879" cy="4470821"/>
          </a:xfrm>
        </p:spPr>
        <p:txBody>
          <a:bodyPr>
            <a:normAutofit/>
          </a:bodyPr>
          <a:lstStyle/>
          <a:p>
            <a:pPr algn="r"/>
            <a:r>
              <a:rPr lang="en-US">
                <a:solidFill>
                  <a:schemeClr val="bg2"/>
                </a:solidFill>
              </a:rPr>
              <a:t>Attributes of Sustainable Enterprises</a:t>
            </a:r>
          </a:p>
        </p:txBody>
      </p:sp>
      <p:sp>
        <p:nvSpPr>
          <p:cNvPr id="3" name="Content Placeholder 2">
            <a:extLst>
              <a:ext uri="{FF2B5EF4-FFF2-40B4-BE49-F238E27FC236}">
                <a16:creationId xmlns:a16="http://schemas.microsoft.com/office/drawing/2014/main" id="{D187F6AC-D9DD-D5CE-218E-CD86D96F96F0}"/>
              </a:ext>
            </a:extLst>
          </p:cNvPr>
          <p:cNvSpPr>
            <a:spLocks noGrp="1"/>
          </p:cNvSpPr>
          <p:nvPr>
            <p:ph idx="1"/>
          </p:nvPr>
        </p:nvSpPr>
        <p:spPr>
          <a:xfrm>
            <a:off x="5204109" y="1645920"/>
            <a:ext cx="6269434" cy="4470821"/>
          </a:xfrm>
        </p:spPr>
        <p:txBody>
          <a:bodyPr>
            <a:normAutofit fontScale="92500" lnSpcReduction="10000"/>
          </a:bodyPr>
          <a:lstStyle/>
          <a:p>
            <a:r>
              <a:rPr lang="en-US" dirty="0"/>
              <a:t>Sustainability becomes part of the organization’s DNA in such a way that every decision is made within the context of whether or not it supports or detracts from the organization’s sustainability vision.</a:t>
            </a:r>
          </a:p>
          <a:p>
            <a:r>
              <a:rPr lang="en-US" dirty="0"/>
              <a:t>Sustainable enterprises innovate solutions to society’s greatest needs. </a:t>
            </a:r>
          </a:p>
          <a:p>
            <a:r>
              <a:rPr lang="en-US" dirty="0"/>
              <a:t>Their products are leading edge and globally sought after. They break into new markets and deﬁne them. </a:t>
            </a:r>
          </a:p>
          <a:p>
            <a:r>
              <a:rPr lang="en-US" dirty="0"/>
              <a:t>They see opportunities where others see insurmountable challenges.</a:t>
            </a:r>
          </a:p>
          <a:p>
            <a:r>
              <a:rPr lang="en-US" dirty="0"/>
              <a:t> Their practices are ahead of government legislation.</a:t>
            </a:r>
          </a:p>
        </p:txBody>
      </p:sp>
    </p:spTree>
    <p:extLst>
      <p:ext uri="{BB962C8B-B14F-4D97-AF65-F5344CB8AC3E}">
        <p14:creationId xmlns:p14="http://schemas.microsoft.com/office/powerpoint/2010/main" val="10329317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7" name="Rectangle 7">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8"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9" name="Freeform: Shape 11">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0" name="Rectangle 13">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FFE2CB1-90A9-EEFA-7EF3-D13870E8C567}"/>
              </a:ext>
            </a:extLst>
          </p:cNvPr>
          <p:cNvSpPr>
            <a:spLocks noGrp="1"/>
          </p:cNvSpPr>
          <p:nvPr>
            <p:ph type="title"/>
          </p:nvPr>
        </p:nvSpPr>
        <p:spPr>
          <a:xfrm>
            <a:off x="653143" y="1645920"/>
            <a:ext cx="3522879" cy="4470821"/>
          </a:xfrm>
        </p:spPr>
        <p:txBody>
          <a:bodyPr>
            <a:normAutofit/>
          </a:bodyPr>
          <a:lstStyle/>
          <a:p>
            <a:pPr algn="r"/>
            <a:r>
              <a:rPr lang="en-US">
                <a:solidFill>
                  <a:srgbClr val="FFFFFF"/>
                </a:solidFill>
              </a:rPr>
              <a:t>Linking Sustainable Enterprise and Social Justice</a:t>
            </a:r>
          </a:p>
        </p:txBody>
      </p:sp>
      <p:graphicFrame>
        <p:nvGraphicFramePr>
          <p:cNvPr id="16" name="Content Placeholder 2">
            <a:extLst>
              <a:ext uri="{FF2B5EF4-FFF2-40B4-BE49-F238E27FC236}">
                <a16:creationId xmlns:a16="http://schemas.microsoft.com/office/drawing/2014/main" id="{E28C72DB-BDB3-241D-8AB7-4B331184EEEF}"/>
              </a:ext>
            </a:extLst>
          </p:cNvPr>
          <p:cNvGraphicFramePr>
            <a:graphicFrameLocks noGrp="1"/>
          </p:cNvGraphicFramePr>
          <p:nvPr>
            <p:ph idx="1"/>
          </p:nvPr>
        </p:nvGraphicFramePr>
        <p:xfrm>
          <a:off x="5204109" y="1645920"/>
          <a:ext cx="5919503" cy="44708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73909088"/>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21" name="Rectangle 20">
            <a:extLst>
              <a:ext uri="{FF2B5EF4-FFF2-40B4-BE49-F238E27FC236}">
                <a16:creationId xmlns:a16="http://schemas.microsoft.com/office/drawing/2014/main" id="{E6A222EB-A81E-4238-B08D-AAB1828C8E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014676C-074B-475A-8346-9C901C86CB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cxnSp>
        <p:nvCxnSpPr>
          <p:cNvPr id="25" name="Straight Connector 24">
            <a:extLst>
              <a:ext uri="{FF2B5EF4-FFF2-40B4-BE49-F238E27FC236}">
                <a16:creationId xmlns:a16="http://schemas.microsoft.com/office/drawing/2014/main" id="{179C4C8E-197B-4679-AE96-B5147F971C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56687" y="1930986"/>
            <a:ext cx="0" cy="3200400"/>
          </a:xfrm>
          <a:prstGeom prst="line">
            <a:avLst/>
          </a:prstGeom>
          <a:ln w="15875" cap="sq">
            <a:solidFill>
              <a:schemeClr val="tx2">
                <a:alpha val="70000"/>
              </a:schemeClr>
            </a:solidFill>
            <a:miter lim="800000"/>
          </a:ln>
        </p:spPr>
        <p:style>
          <a:lnRef idx="1">
            <a:schemeClr val="accent1"/>
          </a:lnRef>
          <a:fillRef idx="0">
            <a:schemeClr val="accent1"/>
          </a:fillRef>
          <a:effectRef idx="0">
            <a:schemeClr val="accent1"/>
          </a:effectRef>
          <a:fontRef idx="minor">
            <a:schemeClr val="tx1"/>
          </a:fontRef>
        </p:style>
      </p:cxnSp>
      <p:sp>
        <p:nvSpPr>
          <p:cNvPr id="4" name="Title 3">
            <a:extLst>
              <a:ext uri="{FF2B5EF4-FFF2-40B4-BE49-F238E27FC236}">
                <a16:creationId xmlns:a16="http://schemas.microsoft.com/office/drawing/2014/main" id="{94EC9716-D3C8-E259-E479-CB5F7CF19B38}"/>
              </a:ext>
            </a:extLst>
          </p:cNvPr>
          <p:cNvSpPr>
            <a:spLocks noGrp="1"/>
          </p:cNvSpPr>
          <p:nvPr>
            <p:ph type="title"/>
          </p:nvPr>
        </p:nvSpPr>
        <p:spPr>
          <a:xfrm>
            <a:off x="4654295" y="1266958"/>
            <a:ext cx="6808362" cy="4528457"/>
          </a:xfrm>
        </p:spPr>
        <p:txBody>
          <a:bodyPr vert="horz" lIns="91440" tIns="45720" rIns="91440" bIns="45720" rtlCol="0" anchor="ctr">
            <a:normAutofit/>
          </a:bodyPr>
          <a:lstStyle/>
          <a:p>
            <a:r>
              <a:rPr lang="en-US" sz="7200" b="0" i="0" kern="1200" dirty="0">
                <a:solidFill>
                  <a:schemeClr val="tx2"/>
                </a:solidFill>
                <a:latin typeface="+mj-lt"/>
                <a:ea typeface="+mj-ea"/>
                <a:cs typeface="+mj-cs"/>
              </a:rPr>
              <a:t>Corporate Social Justice</a:t>
            </a:r>
          </a:p>
        </p:txBody>
      </p:sp>
    </p:spTree>
    <p:extLst>
      <p:ext uri="{BB962C8B-B14F-4D97-AF65-F5344CB8AC3E}">
        <p14:creationId xmlns:p14="http://schemas.microsoft.com/office/powerpoint/2010/main" val="20367458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DBA86CC-34C3-43C1-B328-62490FE69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630DEE-B5A2-1F01-C481-A52285C5F6D2}"/>
              </a:ext>
            </a:extLst>
          </p:cNvPr>
          <p:cNvSpPr>
            <a:spLocks noGrp="1"/>
          </p:cNvSpPr>
          <p:nvPr>
            <p:ph type="title"/>
          </p:nvPr>
        </p:nvSpPr>
        <p:spPr>
          <a:xfrm>
            <a:off x="653143" y="1645920"/>
            <a:ext cx="3522879" cy="4470821"/>
          </a:xfrm>
        </p:spPr>
        <p:txBody>
          <a:bodyPr>
            <a:normAutofit/>
          </a:bodyPr>
          <a:lstStyle/>
          <a:p>
            <a:pPr algn="r"/>
            <a:r>
              <a:rPr lang="en-US">
                <a:solidFill>
                  <a:schemeClr val="tx1"/>
                </a:solidFill>
              </a:rPr>
              <a:t>Corporate Social Justice</a:t>
            </a:r>
          </a:p>
        </p:txBody>
      </p:sp>
      <p:sp>
        <p:nvSpPr>
          <p:cNvPr id="10" name="Rectangle 9">
            <a:extLst>
              <a:ext uri="{FF2B5EF4-FFF2-40B4-BE49-F238E27FC236}">
                <a16:creationId xmlns:a16="http://schemas.microsoft.com/office/drawing/2014/main" id="{9CF4C9D6-90BC-48A0-91E8-0F0373CA1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6FE4F7BA-0F70-8363-1CC5-016D4871A018}"/>
              </a:ext>
            </a:extLst>
          </p:cNvPr>
          <p:cNvSpPr>
            <a:spLocks noGrp="1"/>
          </p:cNvSpPr>
          <p:nvPr>
            <p:ph idx="1"/>
          </p:nvPr>
        </p:nvSpPr>
        <p:spPr>
          <a:xfrm>
            <a:off x="4829164" y="1645920"/>
            <a:ext cx="6294448" cy="4470821"/>
          </a:xfrm>
        </p:spPr>
        <p:txBody>
          <a:bodyPr>
            <a:normAutofit/>
          </a:bodyPr>
          <a:lstStyle/>
          <a:p>
            <a:r>
              <a:rPr lang="en-GB" b="0" i="0" dirty="0">
                <a:effectLst/>
                <a:latin typeface="whitney"/>
              </a:rPr>
              <a:t>Despite many organizations making great strides when it comes to CSR, it’s often tacked on to the end of the campaign. It has no legal or social obligation for organizations to effect change. </a:t>
            </a:r>
          </a:p>
          <a:p>
            <a:endParaRPr lang="en-GB" dirty="0">
              <a:latin typeface="whitney"/>
            </a:endParaRPr>
          </a:p>
          <a:p>
            <a:r>
              <a:rPr lang="en-GB" b="0" i="0" dirty="0">
                <a:effectLst/>
                <a:latin typeface="whitney"/>
              </a:rPr>
              <a:t>Corporate social justice, on the other hand, requires organizations to deeply integrate how they’re behaving internally to how they behave externally. It’s built to create positive, societal change. It becomes, then, a necessity of how an organization operates, not just a marketing strategy. </a:t>
            </a:r>
            <a:endParaRPr lang="en-US" dirty="0"/>
          </a:p>
        </p:txBody>
      </p:sp>
    </p:spTree>
    <p:extLst>
      <p:ext uri="{BB962C8B-B14F-4D97-AF65-F5344CB8AC3E}">
        <p14:creationId xmlns:p14="http://schemas.microsoft.com/office/powerpoint/2010/main" val="25377629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B8EFC-A479-7D52-71CA-C2636336AC4D}"/>
              </a:ext>
            </a:extLst>
          </p:cNvPr>
          <p:cNvSpPr>
            <a:spLocks noGrp="1"/>
          </p:cNvSpPr>
          <p:nvPr>
            <p:ph type="title"/>
          </p:nvPr>
        </p:nvSpPr>
        <p:spPr/>
        <p:txBody>
          <a:bodyPr/>
          <a:lstStyle/>
          <a:p>
            <a:r>
              <a:rPr lang="en-US" dirty="0"/>
              <a:t>Defining Corporate Social Justice</a:t>
            </a:r>
          </a:p>
        </p:txBody>
      </p:sp>
      <p:sp>
        <p:nvSpPr>
          <p:cNvPr id="3" name="Content Placeholder 2">
            <a:extLst>
              <a:ext uri="{FF2B5EF4-FFF2-40B4-BE49-F238E27FC236}">
                <a16:creationId xmlns:a16="http://schemas.microsoft.com/office/drawing/2014/main" id="{F498B293-ECDD-D4BA-BC36-39500148205B}"/>
              </a:ext>
            </a:extLst>
          </p:cNvPr>
          <p:cNvSpPr>
            <a:spLocks noGrp="1"/>
          </p:cNvSpPr>
          <p:nvPr>
            <p:ph idx="1"/>
          </p:nvPr>
        </p:nvSpPr>
        <p:spPr/>
        <p:txBody>
          <a:bodyPr/>
          <a:lstStyle/>
          <a:p>
            <a:r>
              <a:rPr lang="en-GB" i="0" dirty="0">
                <a:effectLst/>
                <a:latin typeface="arial" panose="020B0604020202020204" pitchFamily="34" charset="0"/>
              </a:rPr>
              <a:t>According to the Harvard Business Review, corporate social justice is a framework “regulated by the trust between a company and its employees, customers, shareholders, and the broader community it touches, with the goal of explicitly doing good by all of them.”</a:t>
            </a:r>
          </a:p>
          <a:p>
            <a:endParaRPr lang="en-GB" dirty="0">
              <a:latin typeface="arial" panose="020B0604020202020204" pitchFamily="34" charset="0"/>
            </a:endParaRPr>
          </a:p>
          <a:p>
            <a:r>
              <a:rPr lang="en-GB" i="0" dirty="0">
                <a:effectLst/>
                <a:latin typeface="Arial" panose="020B0604020202020204" pitchFamily="34" charset="0"/>
                <a:cs typeface="Arial" panose="020B0604020202020204" pitchFamily="34" charset="0"/>
              </a:rPr>
              <a:t> Companies are increasingly taking a stand on social justice issues, for reasons both moral </a:t>
            </a:r>
            <a:r>
              <a:rPr lang="en-GB" dirty="0">
                <a:latin typeface="Arial" panose="020B0604020202020204" pitchFamily="34" charset="0"/>
                <a:cs typeface="Arial" panose="020B0604020202020204" pitchFamily="34" charset="0"/>
              </a:rPr>
              <a:t>and profit-making.</a:t>
            </a:r>
            <a:endParaRPr lang="en-US" dirty="0">
              <a:latin typeface="Arial" panose="020B0604020202020204" pitchFamily="34" charset="0"/>
              <a:cs typeface="Arial" panose="020B0604020202020204" pitchFamily="34" charset="0"/>
            </a:endParaRPr>
          </a:p>
          <a:p>
            <a:endParaRPr lang="en-GB" i="0" dirty="0">
              <a:effectLst/>
              <a:latin typeface="arial" panose="020B0604020202020204" pitchFamily="34" charset="0"/>
            </a:endParaRPr>
          </a:p>
          <a:p>
            <a:endParaRPr lang="en-GB" dirty="0">
              <a:latin typeface="arial" panose="020B0604020202020204" pitchFamily="34" charset="0"/>
            </a:endParaRPr>
          </a:p>
        </p:txBody>
      </p:sp>
    </p:spTree>
    <p:extLst>
      <p:ext uri="{BB962C8B-B14F-4D97-AF65-F5344CB8AC3E}">
        <p14:creationId xmlns:p14="http://schemas.microsoft.com/office/powerpoint/2010/main" val="26891121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DBA86CC-34C3-43C1-B328-62490FE69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E72E80-BAC5-93D9-8F43-04DE8E637DE4}"/>
              </a:ext>
            </a:extLst>
          </p:cNvPr>
          <p:cNvSpPr>
            <a:spLocks noGrp="1"/>
          </p:cNvSpPr>
          <p:nvPr>
            <p:ph type="title"/>
          </p:nvPr>
        </p:nvSpPr>
        <p:spPr>
          <a:xfrm>
            <a:off x="653143" y="1645920"/>
            <a:ext cx="3522879" cy="4470821"/>
          </a:xfrm>
        </p:spPr>
        <p:txBody>
          <a:bodyPr>
            <a:normAutofit/>
          </a:bodyPr>
          <a:lstStyle/>
          <a:p>
            <a:pPr algn="r"/>
            <a:r>
              <a:rPr lang="en-US">
                <a:solidFill>
                  <a:schemeClr val="tx1"/>
                </a:solidFill>
              </a:rPr>
              <a:t>CSJ and CSR: The Difference</a:t>
            </a:r>
          </a:p>
        </p:txBody>
      </p:sp>
      <p:sp>
        <p:nvSpPr>
          <p:cNvPr id="10" name="Rectangle 9">
            <a:extLst>
              <a:ext uri="{FF2B5EF4-FFF2-40B4-BE49-F238E27FC236}">
                <a16:creationId xmlns:a16="http://schemas.microsoft.com/office/drawing/2014/main" id="{9CF4C9D6-90BC-48A0-91E8-0F0373CA1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D052D07F-DE69-F023-30B0-FF1C541BB2AF}"/>
              </a:ext>
            </a:extLst>
          </p:cNvPr>
          <p:cNvSpPr>
            <a:spLocks noGrp="1"/>
          </p:cNvSpPr>
          <p:nvPr>
            <p:ph idx="1"/>
          </p:nvPr>
        </p:nvSpPr>
        <p:spPr>
          <a:xfrm>
            <a:off x="4829164" y="1645920"/>
            <a:ext cx="6294448" cy="4470821"/>
          </a:xfrm>
        </p:spPr>
        <p:txBody>
          <a:bodyPr>
            <a:normAutofit/>
          </a:bodyPr>
          <a:lstStyle/>
          <a:p>
            <a:pPr>
              <a:lnSpc>
                <a:spcPct val="90000"/>
              </a:lnSpc>
            </a:pPr>
            <a:r>
              <a:rPr lang="en-GB" sz="1700" b="0" i="0">
                <a:effectLst/>
                <a:latin typeface="Tiempos Text"/>
              </a:rPr>
              <a:t>Corporate Social Justice is a reframing of CSR that </a:t>
            </a:r>
            <a:r>
              <a:rPr lang="en-GB" sz="1700" b="0" i="0" err="1">
                <a:effectLst/>
                <a:latin typeface="Tiempos Text"/>
              </a:rPr>
              <a:t>centers</a:t>
            </a:r>
            <a:r>
              <a:rPr lang="en-GB" sz="1700" b="0" i="0">
                <a:effectLst/>
                <a:latin typeface="Tiempos Text"/>
              </a:rPr>
              <a:t> the focus of any initiative or program on the measurable, lived experiences of groups harmed and disadvantaged by society.</a:t>
            </a:r>
          </a:p>
          <a:p>
            <a:pPr>
              <a:lnSpc>
                <a:spcPct val="90000"/>
              </a:lnSpc>
            </a:pPr>
            <a:endParaRPr lang="en-GB" sz="1700">
              <a:latin typeface="Tiempos Text"/>
            </a:endParaRPr>
          </a:p>
          <a:p>
            <a:pPr>
              <a:lnSpc>
                <a:spcPct val="90000"/>
              </a:lnSpc>
            </a:pPr>
            <a:r>
              <a:rPr lang="en-GB" sz="1700" b="0" i="0">
                <a:effectLst/>
                <a:latin typeface="Tiempos Text"/>
              </a:rPr>
              <a:t>Where CSR is often realized through a secondary or even vanity program tacked onto a company’s main business, Corporate Social Justice requires deep integration with every aspect of the way a company functions.</a:t>
            </a:r>
          </a:p>
          <a:p>
            <a:pPr>
              <a:lnSpc>
                <a:spcPct val="90000"/>
              </a:lnSpc>
            </a:pPr>
            <a:endParaRPr lang="en-GB" sz="1700">
              <a:latin typeface="Tiempos Text"/>
            </a:endParaRPr>
          </a:p>
          <a:p>
            <a:pPr>
              <a:lnSpc>
                <a:spcPct val="90000"/>
              </a:lnSpc>
            </a:pPr>
            <a:r>
              <a:rPr lang="en-GB" sz="1700" b="0" i="0">
                <a:effectLst/>
                <a:latin typeface="Tiempos Text"/>
              </a:rPr>
              <a:t>Corporate Social Justice is a new paradigm that imagines a healthier and mutually beneficial relationship between companies and the communities they interact with. It is driven by the growing desire of socially-aware consumers and employees for companies, especially socially-conscious and forward-thinking companies, to do better.</a:t>
            </a:r>
            <a:endParaRPr lang="en-US" sz="1700"/>
          </a:p>
        </p:txBody>
      </p:sp>
    </p:spTree>
    <p:extLst>
      <p:ext uri="{BB962C8B-B14F-4D97-AF65-F5344CB8AC3E}">
        <p14:creationId xmlns:p14="http://schemas.microsoft.com/office/powerpoint/2010/main" val="26836487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02270A03-10B6-B4CE-5F1C-A399840F2A44}"/>
              </a:ext>
            </a:extLst>
          </p:cNvPr>
          <p:cNvGraphicFramePr>
            <a:graphicFrameLocks noGrp="1"/>
          </p:cNvGraphicFramePr>
          <p:nvPr>
            <p:ph idx="1"/>
            <p:extLst>
              <p:ext uri="{D42A27DB-BD31-4B8C-83A1-F6EECF244321}">
                <p14:modId xmlns:p14="http://schemas.microsoft.com/office/powerpoint/2010/main" val="1171729759"/>
              </p:ext>
            </p:extLst>
          </p:nvPr>
        </p:nvGraphicFramePr>
        <p:xfrm>
          <a:off x="1381609" y="1071977"/>
          <a:ext cx="8947150" cy="4195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50727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D9B04-BD99-5D68-DE2A-723883B7CD35}"/>
              </a:ext>
            </a:extLst>
          </p:cNvPr>
          <p:cNvSpPr>
            <a:spLocks noGrp="1"/>
          </p:cNvSpPr>
          <p:nvPr>
            <p:ph type="title"/>
          </p:nvPr>
        </p:nvSpPr>
        <p:spPr>
          <a:xfrm>
            <a:off x="650668" y="629266"/>
            <a:ext cx="4802031" cy="1641986"/>
          </a:xfrm>
        </p:spPr>
        <p:txBody>
          <a:bodyPr>
            <a:normAutofit/>
          </a:bodyPr>
          <a:lstStyle/>
          <a:p>
            <a:r>
              <a:rPr lang="en-US" dirty="0"/>
              <a:t>Example One</a:t>
            </a:r>
          </a:p>
        </p:txBody>
      </p:sp>
      <p:pic>
        <p:nvPicPr>
          <p:cNvPr id="5122" name="Picture 2" descr="As America Seeks Racial Justice, It Can Learn From Reconciliation Efforts  Abroad">
            <a:extLst>
              <a:ext uri="{FF2B5EF4-FFF2-40B4-BE49-F238E27FC236}">
                <a16:creationId xmlns:a16="http://schemas.microsoft.com/office/drawing/2014/main" id="{85FEC513-08D8-5359-3B40-D32A68312D6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327" r="27577"/>
          <a:stretch/>
        </p:blipFill>
        <p:spPr bwMode="auto">
          <a:xfrm>
            <a:off x="6100398" y="10"/>
            <a:ext cx="6094412" cy="6857990"/>
          </a:xfrm>
          <a:prstGeom prst="rect">
            <a:avLst/>
          </a:prstGeom>
          <a:noFill/>
          <a:extLst>
            <a:ext uri="{909E8E84-426E-40DD-AFC4-6F175D3DCCD1}">
              <a14:hiddenFill xmlns:a14="http://schemas.microsoft.com/office/drawing/2010/main">
                <a:solidFill>
                  <a:srgbClr val="FFFFFF"/>
                </a:solidFill>
              </a14:hiddenFill>
            </a:ext>
          </a:extLst>
        </p:spPr>
      </p:pic>
      <p:sp>
        <p:nvSpPr>
          <p:cNvPr id="5127" name="Rectangle 5126">
            <a:extLst>
              <a:ext uri="{FF2B5EF4-FFF2-40B4-BE49-F238E27FC236}">
                <a16:creationId xmlns:a16="http://schemas.microsoft.com/office/drawing/2014/main" id="{495DDCFA-D3DE-4CEB-8AFF-C6501187E4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F55FD184-66D2-5150-2205-08CEF8B97A98}"/>
              </a:ext>
            </a:extLst>
          </p:cNvPr>
          <p:cNvSpPr>
            <a:spLocks noGrp="1"/>
          </p:cNvSpPr>
          <p:nvPr>
            <p:ph idx="1"/>
          </p:nvPr>
        </p:nvSpPr>
        <p:spPr>
          <a:xfrm>
            <a:off x="650668" y="2438400"/>
            <a:ext cx="4802031" cy="3809999"/>
          </a:xfrm>
        </p:spPr>
        <p:txBody>
          <a:bodyPr>
            <a:normAutofit/>
          </a:bodyPr>
          <a:lstStyle/>
          <a:p>
            <a:pPr>
              <a:lnSpc>
                <a:spcPct val="90000"/>
              </a:lnSpc>
            </a:pPr>
            <a:r>
              <a:rPr lang="en-GB" sz="1900" b="0" i="0">
                <a:effectLst/>
                <a:latin typeface="EB Garamond" pitchFamily="2" charset="0"/>
              </a:rPr>
              <a:t>The May 2020 killing of George Floyd by a white police officer was a major catalyst. Some companies posted black squares on their social media pages for Black Out Tuesday, a social media event that sought to amplify Black voices. Some released statements of solidarity on their social media accounts. Some provided a platform for their Black employees to provide their experiences on being Black in America. And others revamped or adopted Diversity, Equity, and Inclusion departments, provided racial bias training, or implemented goals on hiring, retaining and promoting more Black employees. </a:t>
            </a:r>
            <a:endParaRPr lang="en-US" sz="1900"/>
          </a:p>
        </p:txBody>
      </p:sp>
    </p:spTree>
    <p:extLst>
      <p:ext uri="{BB962C8B-B14F-4D97-AF65-F5344CB8AC3E}">
        <p14:creationId xmlns:p14="http://schemas.microsoft.com/office/powerpoint/2010/main" val="9821806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9916C-E774-AF38-F4A8-21EFB13434A3}"/>
              </a:ext>
            </a:extLst>
          </p:cNvPr>
          <p:cNvSpPr>
            <a:spLocks noGrp="1"/>
          </p:cNvSpPr>
          <p:nvPr>
            <p:ph type="title"/>
          </p:nvPr>
        </p:nvSpPr>
        <p:spPr>
          <a:xfrm>
            <a:off x="650669" y="629266"/>
            <a:ext cx="3330328" cy="1641986"/>
          </a:xfrm>
        </p:spPr>
        <p:txBody>
          <a:bodyPr>
            <a:normAutofit/>
          </a:bodyPr>
          <a:lstStyle/>
          <a:p>
            <a:r>
              <a:rPr lang="en-US"/>
              <a:t>Example Two</a:t>
            </a:r>
            <a:endParaRPr lang="en-US" dirty="0"/>
          </a:p>
        </p:txBody>
      </p:sp>
      <p:pic>
        <p:nvPicPr>
          <p:cNvPr id="6148" name="Picture 4" descr="Lyft, Uber To Cover Drivers' Legal Fees Under Texas Abortion Law">
            <a:extLst>
              <a:ext uri="{FF2B5EF4-FFF2-40B4-BE49-F238E27FC236}">
                <a16:creationId xmlns:a16="http://schemas.microsoft.com/office/drawing/2014/main" id="{F2B6B0C6-71B7-172D-62B5-681F4C8992D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643" r="15049"/>
          <a:stretch/>
        </p:blipFill>
        <p:spPr bwMode="auto">
          <a:xfrm>
            <a:off x="4634680" y="10"/>
            <a:ext cx="7560130" cy="6857990"/>
          </a:xfrm>
          <a:prstGeom prst="rect">
            <a:avLst/>
          </a:prstGeom>
          <a:noFill/>
          <a:extLst>
            <a:ext uri="{909E8E84-426E-40DD-AFC4-6F175D3DCCD1}">
              <a14:hiddenFill xmlns:a14="http://schemas.microsoft.com/office/drawing/2010/main">
                <a:solidFill>
                  <a:srgbClr val="FFFFFF"/>
                </a:solidFill>
              </a14:hiddenFill>
            </a:ext>
          </a:extLst>
        </p:spPr>
      </p:pic>
      <p:sp>
        <p:nvSpPr>
          <p:cNvPr id="6153" name="Rectangle 6152">
            <a:extLst>
              <a:ext uri="{FF2B5EF4-FFF2-40B4-BE49-F238E27FC236}">
                <a16:creationId xmlns:a16="http://schemas.microsoft.com/office/drawing/2014/main" id="{A26E2FAE-FA60-497B-B2CB-7702C6FF3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C9BFA729-0767-7BBE-1C9D-A10D32022EDB}"/>
              </a:ext>
            </a:extLst>
          </p:cNvPr>
          <p:cNvSpPr>
            <a:spLocks noGrp="1"/>
          </p:cNvSpPr>
          <p:nvPr>
            <p:ph idx="1"/>
          </p:nvPr>
        </p:nvSpPr>
        <p:spPr>
          <a:xfrm>
            <a:off x="650669" y="2438400"/>
            <a:ext cx="3330328" cy="3809999"/>
          </a:xfrm>
        </p:spPr>
        <p:txBody>
          <a:bodyPr>
            <a:normAutofit/>
          </a:bodyPr>
          <a:lstStyle/>
          <a:p>
            <a:r>
              <a:rPr lang="en-GB" b="0" i="0">
                <a:effectLst/>
                <a:latin typeface="EB Garamond" pitchFamily="2" charset="0"/>
              </a:rPr>
              <a:t>Recently, with the implementation of the Texas anti-abortion law, some companies immediately </a:t>
            </a:r>
            <a:r>
              <a:rPr lang="en-GB">
                <a:latin typeface="EB Garamond" pitchFamily="2" charset="0"/>
              </a:rPr>
              <a:t>got involved in fighting against the law</a:t>
            </a:r>
            <a:r>
              <a:rPr lang="en-GB" b="0" i="0">
                <a:effectLst/>
                <a:latin typeface="EB Garamond" pitchFamily="2" charset="0"/>
              </a:rPr>
              <a:t>. Uber and Lyft created defense funds to protect their drivers from lawsuits arising from transporting women to abortion clinics</a:t>
            </a:r>
            <a:endParaRPr lang="en-US" dirty="0"/>
          </a:p>
        </p:txBody>
      </p:sp>
    </p:spTree>
    <p:extLst>
      <p:ext uri="{BB962C8B-B14F-4D97-AF65-F5344CB8AC3E}">
        <p14:creationId xmlns:p14="http://schemas.microsoft.com/office/powerpoint/2010/main" val="28935203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72" name="Picture 4" descr="Abortion restrictions hurt business, 180 CEOs say in open letter - The  Washington Post">
            <a:extLst>
              <a:ext uri="{FF2B5EF4-FFF2-40B4-BE49-F238E27FC236}">
                <a16:creationId xmlns:a16="http://schemas.microsoft.com/office/drawing/2014/main" id="{F7968155-7901-F952-A3D2-15B525BD613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293" b="4437"/>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7177" name="Rectangle 7176">
            <a:extLst>
              <a:ext uri="{FF2B5EF4-FFF2-40B4-BE49-F238E27FC236}">
                <a16:creationId xmlns:a16="http://schemas.microsoft.com/office/drawing/2014/main" id="{8D489E29-742E-4D34-AB08-CE3217805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053153" y="1320127"/>
            <a:ext cx="4812846" cy="4195481"/>
          </a:xfrm>
          <a:prstGeom prst="rect">
            <a:avLst/>
          </a:prstGeom>
          <a:solidFill>
            <a:schemeClr val="bg1">
              <a:alpha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FD6C56-A1EE-3DA0-007D-EC54700FADB9}"/>
              </a:ext>
            </a:extLst>
          </p:cNvPr>
          <p:cNvSpPr>
            <a:spLocks noGrp="1"/>
          </p:cNvSpPr>
          <p:nvPr>
            <p:ph type="title"/>
          </p:nvPr>
        </p:nvSpPr>
        <p:spPr>
          <a:xfrm>
            <a:off x="6374887" y="1641860"/>
            <a:ext cx="4204298" cy="1034728"/>
          </a:xfrm>
        </p:spPr>
        <p:txBody>
          <a:bodyPr>
            <a:normAutofit/>
          </a:bodyPr>
          <a:lstStyle/>
          <a:p>
            <a:r>
              <a:rPr lang="en-US" sz="2800"/>
              <a:t>Example Three</a:t>
            </a:r>
          </a:p>
        </p:txBody>
      </p:sp>
      <p:sp>
        <p:nvSpPr>
          <p:cNvPr id="3" name="Content Placeholder 2">
            <a:extLst>
              <a:ext uri="{FF2B5EF4-FFF2-40B4-BE49-F238E27FC236}">
                <a16:creationId xmlns:a16="http://schemas.microsoft.com/office/drawing/2014/main" id="{AA41C757-987B-9276-AE6F-EA77FFD9E874}"/>
              </a:ext>
            </a:extLst>
          </p:cNvPr>
          <p:cNvSpPr>
            <a:spLocks noGrp="1"/>
          </p:cNvSpPr>
          <p:nvPr>
            <p:ph idx="1"/>
          </p:nvPr>
        </p:nvSpPr>
        <p:spPr>
          <a:xfrm>
            <a:off x="6374886" y="2809812"/>
            <a:ext cx="4169380" cy="2384064"/>
          </a:xfrm>
        </p:spPr>
        <p:txBody>
          <a:bodyPr>
            <a:normAutofit/>
          </a:bodyPr>
          <a:lstStyle/>
          <a:p>
            <a:r>
              <a:rPr lang="en-GB" sz="1800" b="0" i="0">
                <a:effectLst/>
                <a:latin typeface="EB Garamond" pitchFamily="2" charset="0"/>
              </a:rPr>
              <a:t>In September 2021, </a:t>
            </a:r>
            <a:r>
              <a:rPr lang="en-GB" sz="1800">
                <a:latin typeface="EB Garamond" pitchFamily="2" charset="0"/>
              </a:rPr>
              <a:t>more than 50 business signed an open letter </a:t>
            </a:r>
            <a:r>
              <a:rPr lang="en-GB" sz="1800" b="0" i="0">
                <a:effectLst/>
                <a:latin typeface="EB Garamond" pitchFamily="2" charset="0"/>
              </a:rPr>
              <a:t>criticizing the Texas abortion law indicating that not only did it go against reproductive rights, but it was also bad for business, making it difficult to recruit talent from out of state and to retain employees due to a lack of reproductive well-being. </a:t>
            </a:r>
            <a:endParaRPr lang="en-US" sz="1800"/>
          </a:p>
        </p:txBody>
      </p:sp>
    </p:spTree>
    <p:extLst>
      <p:ext uri="{BB962C8B-B14F-4D97-AF65-F5344CB8AC3E}">
        <p14:creationId xmlns:p14="http://schemas.microsoft.com/office/powerpoint/2010/main" val="4257660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256F5B-4337-C637-ECED-6B396D5A25C2}"/>
              </a:ext>
            </a:extLst>
          </p:cNvPr>
          <p:cNvSpPr>
            <a:spLocks noGrp="1"/>
          </p:cNvSpPr>
          <p:nvPr>
            <p:ph idx="1"/>
          </p:nvPr>
        </p:nvSpPr>
        <p:spPr/>
        <p:txBody>
          <a:bodyPr/>
          <a:lstStyle/>
          <a:p>
            <a:r>
              <a:rPr lang="en-US" dirty="0">
                <a:hlinkClick r:id="rId2"/>
              </a:rPr>
              <a:t>https://www.youtube.com/watch?v=yetFk7QoSck</a:t>
            </a:r>
            <a:endParaRPr lang="en-US" dirty="0"/>
          </a:p>
          <a:p>
            <a:endParaRPr lang="en-US" dirty="0"/>
          </a:p>
          <a:p>
            <a:r>
              <a:rPr lang="en-US" dirty="0">
                <a:hlinkClick r:id="rId3"/>
              </a:rPr>
              <a:t>https://www.youtube.com/watch?v=DWsUrMfDaG4</a:t>
            </a:r>
            <a:endParaRPr lang="en-US" dirty="0"/>
          </a:p>
          <a:p>
            <a:endParaRPr lang="en-US" dirty="0"/>
          </a:p>
          <a:p>
            <a:r>
              <a:rPr lang="en-US" dirty="0">
                <a:hlinkClick r:id="rId4"/>
              </a:rPr>
              <a:t>https://www.youtube.com/watch?v=cvb49-Csq1o</a:t>
            </a:r>
            <a:endParaRPr lang="en-US" dirty="0"/>
          </a:p>
          <a:p>
            <a:endParaRPr lang="en-US" dirty="0"/>
          </a:p>
          <a:p>
            <a:r>
              <a:rPr lang="en-US" dirty="0">
                <a:hlinkClick r:id="rId5"/>
              </a:rPr>
              <a:t>https://www.youtube.com/watch?v=gt-ga9hdZ0w</a:t>
            </a:r>
            <a:endParaRPr lang="en-US" dirty="0"/>
          </a:p>
          <a:p>
            <a:endParaRPr lang="en-US" dirty="0"/>
          </a:p>
          <a:p>
            <a:r>
              <a:rPr lang="en-US" dirty="0">
                <a:hlinkClick r:id="rId6"/>
              </a:rPr>
              <a:t>https://www.youtube.com/watch?v=OSNxs1o-2DU</a:t>
            </a:r>
            <a:endParaRPr lang="en-US" dirty="0"/>
          </a:p>
          <a:p>
            <a:endParaRPr lang="en-US" dirty="0"/>
          </a:p>
          <a:p>
            <a:endParaRPr lang="en-US" dirty="0"/>
          </a:p>
          <a:p>
            <a:endParaRPr lang="en-US" dirty="0"/>
          </a:p>
        </p:txBody>
      </p:sp>
    </p:spTree>
    <p:extLst>
      <p:ext uri="{BB962C8B-B14F-4D97-AF65-F5344CB8AC3E}">
        <p14:creationId xmlns:p14="http://schemas.microsoft.com/office/powerpoint/2010/main" val="28923636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1" name="Picture 7">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3" name="Picture 9">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4" name="Oval 11">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25" name="Picture 13">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6" name="Picture 15">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7" name="Rectangle 17">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20" name="Rectangle 19">
            <a:extLst>
              <a:ext uri="{FF2B5EF4-FFF2-40B4-BE49-F238E27FC236}">
                <a16:creationId xmlns:a16="http://schemas.microsoft.com/office/drawing/2014/main" id="{A4322390-8B58-46BE-88EB-D9FD30C0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3" descr="Hand placing stars">
            <a:extLst>
              <a:ext uri="{FF2B5EF4-FFF2-40B4-BE49-F238E27FC236}">
                <a16:creationId xmlns:a16="http://schemas.microsoft.com/office/drawing/2014/main" id="{C9E54AAF-E61D-51A8-1C03-617ED6F22A74}"/>
              </a:ext>
            </a:extLst>
          </p:cNvPr>
          <p:cNvPicPr>
            <a:picLocks noChangeAspect="1"/>
          </p:cNvPicPr>
          <p:nvPr/>
        </p:nvPicPr>
        <p:blipFill rotWithShape="1">
          <a:blip r:embed="rId6">
            <a:alphaModFix amt="40000"/>
          </a:blip>
          <a:srcRect t="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B4C8AF38-0E28-7B8B-6EBD-5EBC2B1F149B}"/>
              </a:ext>
            </a:extLst>
          </p:cNvPr>
          <p:cNvSpPr>
            <a:spLocks noGrp="1"/>
          </p:cNvSpPr>
          <p:nvPr>
            <p:ph type="title"/>
          </p:nvPr>
        </p:nvSpPr>
        <p:spPr>
          <a:xfrm>
            <a:off x="1154955" y="1447800"/>
            <a:ext cx="8825658" cy="3329581"/>
          </a:xfrm>
        </p:spPr>
        <p:txBody>
          <a:bodyPr vert="horz" lIns="91440" tIns="45720" rIns="91440" bIns="45720" rtlCol="0" anchor="b">
            <a:normAutofit/>
          </a:bodyPr>
          <a:lstStyle/>
          <a:p>
            <a:r>
              <a:rPr lang="en-US" sz="7200">
                <a:solidFill>
                  <a:schemeClr val="tx1"/>
                </a:solidFill>
              </a:rPr>
              <a:t>Social Entrepreneurship</a:t>
            </a:r>
          </a:p>
        </p:txBody>
      </p:sp>
      <p:sp>
        <p:nvSpPr>
          <p:cNvPr id="22" name="Rectangle 21">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8561142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D9908-858E-DF2D-0F50-D3FF31DFB62D}"/>
              </a:ext>
            </a:extLst>
          </p:cNvPr>
          <p:cNvSpPr>
            <a:spLocks noGrp="1"/>
          </p:cNvSpPr>
          <p:nvPr>
            <p:ph type="title"/>
          </p:nvPr>
        </p:nvSpPr>
        <p:spPr>
          <a:xfrm>
            <a:off x="646111" y="452718"/>
            <a:ext cx="9404723" cy="1400530"/>
          </a:xfrm>
        </p:spPr>
        <p:txBody>
          <a:bodyPr>
            <a:normAutofit/>
          </a:bodyPr>
          <a:lstStyle/>
          <a:p>
            <a:r>
              <a:rPr lang="en-US"/>
              <a:t>Social Entrepreneurship</a:t>
            </a:r>
          </a:p>
        </p:txBody>
      </p:sp>
      <p:graphicFrame>
        <p:nvGraphicFramePr>
          <p:cNvPr id="20" name="Content Placeholder 4">
            <a:extLst>
              <a:ext uri="{FF2B5EF4-FFF2-40B4-BE49-F238E27FC236}">
                <a16:creationId xmlns:a16="http://schemas.microsoft.com/office/drawing/2014/main" id="{56336F67-9000-84F1-9159-6A989776EE01}"/>
              </a:ext>
            </a:extLst>
          </p:cNvPr>
          <p:cNvGraphicFramePr>
            <a:graphicFrameLocks noGrp="1"/>
          </p:cNvGraphicFramePr>
          <p:nvPr>
            <p:ph idx="1"/>
            <p:extLst>
              <p:ext uri="{D42A27DB-BD31-4B8C-83A1-F6EECF244321}">
                <p14:modId xmlns:p14="http://schemas.microsoft.com/office/powerpoint/2010/main" val="3255934043"/>
              </p:ext>
            </p:extLst>
          </p:nvPr>
        </p:nvGraphicFramePr>
        <p:xfrm>
          <a:off x="646111" y="2237362"/>
          <a:ext cx="9404352" cy="404670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51950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88000"/>
                <a:satMod val="130000"/>
                <a:lumMod val="124000"/>
              </a:schemeClr>
            </a:gs>
            <a:gs pos="100000">
              <a:schemeClr val="bg2">
                <a:tint val="96000"/>
                <a:shade val="88000"/>
                <a:hueMod val="108000"/>
                <a:satMod val="164000"/>
                <a:lumMod val="76000"/>
              </a:schemeClr>
            </a:gs>
          </a:gsLst>
          <a:path path="circle">
            <a:fillToRect l="45000" t="65000" r="125000" b="100000"/>
          </a:path>
        </a:gradFill>
        <a:effectLst/>
      </p:bgPr>
    </p:bg>
    <p:spTree>
      <p:nvGrpSpPr>
        <p:cNvPr id="1" name=""/>
        <p:cNvGrpSpPr/>
        <p:nvPr/>
      </p:nvGrpSpPr>
      <p:grpSpPr>
        <a:xfrm>
          <a:off x="0" y="0"/>
          <a:ext cx="0" cy="0"/>
          <a:chOff x="0" y="0"/>
          <a:chExt cx="0" cy="0"/>
        </a:xfrm>
      </p:grpSpPr>
      <p:pic>
        <p:nvPicPr>
          <p:cNvPr id="58" name="Picture 3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59" name="Picture 3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60" name="Oval 4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61" name="Picture 4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62" name="Picture 4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63" name="Rectangle 4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4" name="Rectangle 49">
            <a:extLst>
              <a:ext uri="{FF2B5EF4-FFF2-40B4-BE49-F238E27FC236}">
                <a16:creationId xmlns:a16="http://schemas.microsoft.com/office/drawing/2014/main" id="{DE27238C-8EAF-4098-86E6-7723B7DAE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2"/>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65" name="Freeform 36">
            <a:extLst>
              <a:ext uri="{FF2B5EF4-FFF2-40B4-BE49-F238E27FC236}">
                <a16:creationId xmlns:a16="http://schemas.microsoft.com/office/drawing/2014/main" id="{992F97B1-1891-4FCC-9E5F-BA97EDB48F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351010"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2">
              <a:lumMod val="60000"/>
              <a:lumOff val="40000"/>
              <a:alpha val="20000"/>
            </a:schemeClr>
          </a:solidFill>
          <a:ln>
            <a:noFill/>
          </a:ln>
        </p:spPr>
        <p:txBody>
          <a:bodyPr rtlCol="0" anchor="ctr"/>
          <a:lstStyle/>
          <a:p>
            <a:pPr algn="ctr"/>
            <a:endParaRPr lang="en-US"/>
          </a:p>
        </p:txBody>
      </p:sp>
      <p:sp useBgFill="1">
        <p:nvSpPr>
          <p:cNvPr id="66" name="Freeform: Shape 53">
            <a:extLst>
              <a:ext uri="{FF2B5EF4-FFF2-40B4-BE49-F238E27FC236}">
                <a16:creationId xmlns:a16="http://schemas.microsoft.com/office/drawing/2014/main" id="{78C6C821-FEE1-4EB6-9590-C021440C7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9700459" cy="6858001"/>
          </a:xfrm>
          <a:custGeom>
            <a:avLst/>
            <a:gdLst>
              <a:gd name="connsiteX0" fmla="*/ 0 w 9700459"/>
              <a:gd name="connsiteY0" fmla="*/ 0 h 6858001"/>
              <a:gd name="connsiteX1" fmla="*/ 1323975 w 9700459"/>
              <a:gd name="connsiteY1" fmla="*/ 0 h 6858001"/>
              <a:gd name="connsiteX2" fmla="*/ 1517015 w 9700459"/>
              <a:gd name="connsiteY2" fmla="*/ 0 h 6858001"/>
              <a:gd name="connsiteX3" fmla="*/ 3241265 w 9700459"/>
              <a:gd name="connsiteY3" fmla="*/ 0 h 6858001"/>
              <a:gd name="connsiteX4" fmla="*/ 3241265 w 9700459"/>
              <a:gd name="connsiteY4" fmla="*/ 1 h 6858001"/>
              <a:gd name="connsiteX5" fmla="*/ 8355744 w 9700459"/>
              <a:gd name="connsiteY5" fmla="*/ 1 h 6858001"/>
              <a:gd name="connsiteX6" fmla="*/ 8355744 w 9700459"/>
              <a:gd name="connsiteY6" fmla="*/ 0 h 6858001"/>
              <a:gd name="connsiteX7" fmla="*/ 9699282 w 9700459"/>
              <a:gd name="connsiteY7" fmla="*/ 0 h 6858001"/>
              <a:gd name="connsiteX8" fmla="*/ 9674237 w 9700459"/>
              <a:gd name="connsiteY8" fmla="*/ 155677 h 6858001"/>
              <a:gd name="connsiteX9" fmla="*/ 9650368 w 9700459"/>
              <a:gd name="connsiteY9" fmla="*/ 310668 h 6858001"/>
              <a:gd name="connsiteX10" fmla="*/ 9627004 w 9700459"/>
              <a:gd name="connsiteY10" fmla="*/ 466344 h 6858001"/>
              <a:gd name="connsiteX11" fmla="*/ 9607001 w 9700459"/>
              <a:gd name="connsiteY11" fmla="*/ 622707 h 6858001"/>
              <a:gd name="connsiteX12" fmla="*/ 9586830 w 9700459"/>
              <a:gd name="connsiteY12" fmla="*/ 778383 h 6858001"/>
              <a:gd name="connsiteX13" fmla="*/ 9568004 w 9700459"/>
              <a:gd name="connsiteY13" fmla="*/ 934746 h 6858001"/>
              <a:gd name="connsiteX14" fmla="*/ 9551868 w 9700459"/>
              <a:gd name="connsiteY14" fmla="*/ 1089051 h 6858001"/>
              <a:gd name="connsiteX15" fmla="*/ 9536572 w 9700459"/>
              <a:gd name="connsiteY15" fmla="*/ 1245413 h 6858001"/>
              <a:gd name="connsiteX16" fmla="*/ 9522620 w 9700459"/>
              <a:gd name="connsiteY16" fmla="*/ 1401090 h 6858001"/>
              <a:gd name="connsiteX17" fmla="*/ 9510518 w 9700459"/>
              <a:gd name="connsiteY17" fmla="*/ 1554023 h 6858001"/>
              <a:gd name="connsiteX18" fmla="*/ 9498415 w 9700459"/>
              <a:gd name="connsiteY18" fmla="*/ 1709014 h 6858001"/>
              <a:gd name="connsiteX19" fmla="*/ 9488330 w 9700459"/>
              <a:gd name="connsiteY19" fmla="*/ 1861947 h 6858001"/>
              <a:gd name="connsiteX20" fmla="*/ 9480430 w 9700459"/>
              <a:gd name="connsiteY20" fmla="*/ 2014881 h 6858001"/>
              <a:gd name="connsiteX21" fmla="*/ 9472193 w 9700459"/>
              <a:gd name="connsiteY21" fmla="*/ 2167128 h 6858001"/>
              <a:gd name="connsiteX22" fmla="*/ 9465302 w 9700459"/>
              <a:gd name="connsiteY22" fmla="*/ 2318004 h 6858001"/>
              <a:gd name="connsiteX23" fmla="*/ 9460427 w 9700459"/>
              <a:gd name="connsiteY23" fmla="*/ 2467509 h 6858001"/>
              <a:gd name="connsiteX24" fmla="*/ 9456225 w 9700459"/>
              <a:gd name="connsiteY24" fmla="*/ 2617013 h 6858001"/>
              <a:gd name="connsiteX25" fmla="*/ 9452191 w 9700459"/>
              <a:gd name="connsiteY25" fmla="*/ 2765146 h 6858001"/>
              <a:gd name="connsiteX26" fmla="*/ 9450342 w 9700459"/>
              <a:gd name="connsiteY26" fmla="*/ 2911221 h 6858001"/>
              <a:gd name="connsiteX27" fmla="*/ 9448325 w 9700459"/>
              <a:gd name="connsiteY27" fmla="*/ 3057297 h 6858001"/>
              <a:gd name="connsiteX28" fmla="*/ 9447316 w 9700459"/>
              <a:gd name="connsiteY28" fmla="*/ 3201315 h 6858001"/>
              <a:gd name="connsiteX29" fmla="*/ 9448325 w 9700459"/>
              <a:gd name="connsiteY29" fmla="*/ 3343961 h 6858001"/>
              <a:gd name="connsiteX30" fmla="*/ 9448325 w 9700459"/>
              <a:gd name="connsiteY30" fmla="*/ 3485236 h 6858001"/>
              <a:gd name="connsiteX31" fmla="*/ 9450342 w 9700459"/>
              <a:gd name="connsiteY31" fmla="*/ 3625139 h 6858001"/>
              <a:gd name="connsiteX32" fmla="*/ 9453367 w 9700459"/>
              <a:gd name="connsiteY32" fmla="*/ 3762299 h 6858001"/>
              <a:gd name="connsiteX33" fmla="*/ 9456225 w 9700459"/>
              <a:gd name="connsiteY33" fmla="*/ 3898087 h 6858001"/>
              <a:gd name="connsiteX34" fmla="*/ 9459419 w 9700459"/>
              <a:gd name="connsiteY34" fmla="*/ 4031133 h 6858001"/>
              <a:gd name="connsiteX35" fmla="*/ 9464293 w 9700459"/>
              <a:gd name="connsiteY35" fmla="*/ 4163492 h 6858001"/>
              <a:gd name="connsiteX36" fmla="*/ 9469504 w 9700459"/>
              <a:gd name="connsiteY36" fmla="*/ 4293793 h 6858001"/>
              <a:gd name="connsiteX37" fmla="*/ 9474210 w 9700459"/>
              <a:gd name="connsiteY37" fmla="*/ 4421352 h 6858001"/>
              <a:gd name="connsiteX38" fmla="*/ 9487490 w 9700459"/>
              <a:gd name="connsiteY38" fmla="*/ 4670298 h 6858001"/>
              <a:gd name="connsiteX39" fmla="*/ 9501609 w 9700459"/>
              <a:gd name="connsiteY39" fmla="*/ 4908956 h 6858001"/>
              <a:gd name="connsiteX40" fmla="*/ 9516401 w 9700459"/>
              <a:gd name="connsiteY40" fmla="*/ 5138013 h 6858001"/>
              <a:gd name="connsiteX41" fmla="*/ 9532706 w 9700459"/>
              <a:gd name="connsiteY41" fmla="*/ 5354726 h 6858001"/>
              <a:gd name="connsiteX42" fmla="*/ 9549683 w 9700459"/>
              <a:gd name="connsiteY42" fmla="*/ 5561838 h 6858001"/>
              <a:gd name="connsiteX43" fmla="*/ 9568004 w 9700459"/>
              <a:gd name="connsiteY43" fmla="*/ 5753862 h 6858001"/>
              <a:gd name="connsiteX44" fmla="*/ 9585990 w 9700459"/>
              <a:gd name="connsiteY44" fmla="*/ 5934227 h 6858001"/>
              <a:gd name="connsiteX45" fmla="*/ 9603975 w 9700459"/>
              <a:gd name="connsiteY45" fmla="*/ 6100191 h 6858001"/>
              <a:gd name="connsiteX46" fmla="*/ 9620952 w 9700459"/>
              <a:gd name="connsiteY46" fmla="*/ 6252438 h 6858001"/>
              <a:gd name="connsiteX47" fmla="*/ 9637089 w 9700459"/>
              <a:gd name="connsiteY47" fmla="*/ 6387541 h 6858001"/>
              <a:gd name="connsiteX48" fmla="*/ 9652385 w 9700459"/>
              <a:gd name="connsiteY48" fmla="*/ 6509613 h 6858001"/>
              <a:gd name="connsiteX49" fmla="*/ 9665160 w 9700459"/>
              <a:gd name="connsiteY49" fmla="*/ 6612483 h 6858001"/>
              <a:gd name="connsiteX50" fmla="*/ 9677262 w 9700459"/>
              <a:gd name="connsiteY50" fmla="*/ 6698894 h 6858001"/>
              <a:gd name="connsiteX51" fmla="*/ 9694576 w 9700459"/>
              <a:gd name="connsiteY51" fmla="*/ 6817538 h 6858001"/>
              <a:gd name="connsiteX52" fmla="*/ 9700459 w 9700459"/>
              <a:gd name="connsiteY52" fmla="*/ 6858000 h 6858001"/>
              <a:gd name="connsiteX53" fmla="*/ 8795105 w 9700459"/>
              <a:gd name="connsiteY53" fmla="*/ 6858000 h 6858001"/>
              <a:gd name="connsiteX54" fmla="*/ 8795105 w 9700459"/>
              <a:gd name="connsiteY54" fmla="*/ 6858001 h 6858001"/>
              <a:gd name="connsiteX55" fmla="*/ 2704541 w 9700459"/>
              <a:gd name="connsiteY55" fmla="*/ 6858001 h 6858001"/>
              <a:gd name="connsiteX56" fmla="*/ 2704541 w 9700459"/>
              <a:gd name="connsiteY56" fmla="*/ 6858000 h 6858001"/>
              <a:gd name="connsiteX57" fmla="*/ 1517015 w 9700459"/>
              <a:gd name="connsiteY57" fmla="*/ 6858000 h 6858001"/>
              <a:gd name="connsiteX58" fmla="*/ 1323975 w 9700459"/>
              <a:gd name="connsiteY58" fmla="*/ 6858000 h 6858001"/>
              <a:gd name="connsiteX59" fmla="*/ 0 w 9700459"/>
              <a:gd name="connsiteY5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00459" h="6858001">
                <a:moveTo>
                  <a:pt x="0" y="0"/>
                </a:moveTo>
                <a:lnTo>
                  <a:pt x="1323975" y="0"/>
                </a:lnTo>
                <a:lnTo>
                  <a:pt x="1517015" y="0"/>
                </a:lnTo>
                <a:lnTo>
                  <a:pt x="3241265" y="0"/>
                </a:lnTo>
                <a:lnTo>
                  <a:pt x="3241265" y="1"/>
                </a:lnTo>
                <a:lnTo>
                  <a:pt x="8355744" y="1"/>
                </a:lnTo>
                <a:lnTo>
                  <a:pt x="8355744" y="0"/>
                </a:lnTo>
                <a:lnTo>
                  <a:pt x="9699282" y="0"/>
                </a:lnTo>
                <a:lnTo>
                  <a:pt x="9674237" y="155677"/>
                </a:lnTo>
                <a:lnTo>
                  <a:pt x="9650368" y="310668"/>
                </a:lnTo>
                <a:lnTo>
                  <a:pt x="9627004" y="466344"/>
                </a:lnTo>
                <a:lnTo>
                  <a:pt x="9607001" y="622707"/>
                </a:lnTo>
                <a:lnTo>
                  <a:pt x="9586830" y="778383"/>
                </a:lnTo>
                <a:lnTo>
                  <a:pt x="9568004" y="934746"/>
                </a:lnTo>
                <a:lnTo>
                  <a:pt x="9551868" y="1089051"/>
                </a:lnTo>
                <a:lnTo>
                  <a:pt x="9536572" y="1245413"/>
                </a:lnTo>
                <a:lnTo>
                  <a:pt x="9522620" y="1401090"/>
                </a:lnTo>
                <a:lnTo>
                  <a:pt x="9510518" y="1554023"/>
                </a:lnTo>
                <a:lnTo>
                  <a:pt x="9498415" y="1709014"/>
                </a:lnTo>
                <a:lnTo>
                  <a:pt x="9488330" y="1861947"/>
                </a:lnTo>
                <a:lnTo>
                  <a:pt x="9480430" y="2014881"/>
                </a:lnTo>
                <a:lnTo>
                  <a:pt x="9472193" y="2167128"/>
                </a:lnTo>
                <a:lnTo>
                  <a:pt x="9465302" y="2318004"/>
                </a:lnTo>
                <a:lnTo>
                  <a:pt x="9460427" y="2467509"/>
                </a:lnTo>
                <a:lnTo>
                  <a:pt x="9456225" y="2617013"/>
                </a:lnTo>
                <a:lnTo>
                  <a:pt x="9452191" y="2765146"/>
                </a:lnTo>
                <a:lnTo>
                  <a:pt x="9450342" y="2911221"/>
                </a:lnTo>
                <a:lnTo>
                  <a:pt x="9448325" y="3057297"/>
                </a:lnTo>
                <a:lnTo>
                  <a:pt x="9447316" y="3201315"/>
                </a:lnTo>
                <a:lnTo>
                  <a:pt x="9448325" y="3343961"/>
                </a:lnTo>
                <a:lnTo>
                  <a:pt x="9448325" y="3485236"/>
                </a:lnTo>
                <a:lnTo>
                  <a:pt x="9450342" y="3625139"/>
                </a:lnTo>
                <a:lnTo>
                  <a:pt x="9453367" y="3762299"/>
                </a:lnTo>
                <a:lnTo>
                  <a:pt x="9456225" y="3898087"/>
                </a:lnTo>
                <a:lnTo>
                  <a:pt x="9459419" y="4031133"/>
                </a:lnTo>
                <a:lnTo>
                  <a:pt x="9464293" y="4163492"/>
                </a:lnTo>
                <a:lnTo>
                  <a:pt x="9469504" y="4293793"/>
                </a:lnTo>
                <a:lnTo>
                  <a:pt x="9474210" y="4421352"/>
                </a:lnTo>
                <a:lnTo>
                  <a:pt x="9487490" y="4670298"/>
                </a:lnTo>
                <a:lnTo>
                  <a:pt x="9501609" y="4908956"/>
                </a:lnTo>
                <a:lnTo>
                  <a:pt x="9516401" y="5138013"/>
                </a:lnTo>
                <a:lnTo>
                  <a:pt x="9532706" y="5354726"/>
                </a:lnTo>
                <a:lnTo>
                  <a:pt x="9549683" y="5561838"/>
                </a:lnTo>
                <a:lnTo>
                  <a:pt x="9568004" y="5753862"/>
                </a:lnTo>
                <a:lnTo>
                  <a:pt x="9585990" y="5934227"/>
                </a:lnTo>
                <a:lnTo>
                  <a:pt x="9603975" y="6100191"/>
                </a:lnTo>
                <a:lnTo>
                  <a:pt x="9620952" y="6252438"/>
                </a:lnTo>
                <a:lnTo>
                  <a:pt x="9637089" y="6387541"/>
                </a:lnTo>
                <a:lnTo>
                  <a:pt x="9652385" y="6509613"/>
                </a:lnTo>
                <a:lnTo>
                  <a:pt x="9665160" y="6612483"/>
                </a:lnTo>
                <a:lnTo>
                  <a:pt x="9677262" y="6698894"/>
                </a:lnTo>
                <a:lnTo>
                  <a:pt x="9694576" y="6817538"/>
                </a:lnTo>
                <a:lnTo>
                  <a:pt x="9700459" y="6858000"/>
                </a:lnTo>
                <a:lnTo>
                  <a:pt x="8795105" y="6858000"/>
                </a:lnTo>
                <a:lnTo>
                  <a:pt x="8795105" y="6858001"/>
                </a:lnTo>
                <a:lnTo>
                  <a:pt x="2704541" y="6858001"/>
                </a:lnTo>
                <a:lnTo>
                  <a:pt x="2704541" y="6858000"/>
                </a:lnTo>
                <a:lnTo>
                  <a:pt x="1517015" y="6858000"/>
                </a:lnTo>
                <a:lnTo>
                  <a:pt x="1323975" y="6858000"/>
                </a:lnTo>
                <a:lnTo>
                  <a:pt x="0" y="6858000"/>
                </a:lnTo>
                <a:close/>
              </a:path>
            </a:pathLst>
          </a:custGeom>
          <a:ln>
            <a:no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DCA07217-D7FE-7EEE-ABBF-BE528D11CE9C}"/>
              </a:ext>
            </a:extLst>
          </p:cNvPr>
          <p:cNvSpPr>
            <a:spLocks noGrp="1"/>
          </p:cNvSpPr>
          <p:nvPr>
            <p:ph type="title"/>
          </p:nvPr>
        </p:nvSpPr>
        <p:spPr>
          <a:xfrm>
            <a:off x="1154955" y="1447800"/>
            <a:ext cx="6974915" cy="3329581"/>
          </a:xfrm>
        </p:spPr>
        <p:txBody>
          <a:bodyPr vert="horz" lIns="91440" tIns="45720" rIns="91440" bIns="45720" rtlCol="0" anchor="b">
            <a:normAutofit/>
          </a:bodyPr>
          <a:lstStyle/>
          <a:p>
            <a:pPr>
              <a:lnSpc>
                <a:spcPct val="90000"/>
              </a:lnSpc>
            </a:pPr>
            <a:r>
              <a:rPr lang="en-US" sz="6100" b="0" i="0" kern="1200" dirty="0">
                <a:solidFill>
                  <a:schemeClr val="tx2"/>
                </a:solidFill>
                <a:latin typeface="+mj-lt"/>
                <a:ea typeface="+mj-ea"/>
                <a:cs typeface="+mj-cs"/>
              </a:rPr>
              <a:t>Defining Entrepreneurship</a:t>
            </a:r>
          </a:p>
        </p:txBody>
      </p:sp>
      <p:sp>
        <p:nvSpPr>
          <p:cNvPr id="67" name="Rectangle 55">
            <a:extLst>
              <a:ext uri="{FF2B5EF4-FFF2-40B4-BE49-F238E27FC236}">
                <a16:creationId xmlns:a16="http://schemas.microsoft.com/office/drawing/2014/main" id="{B61A74B3-E247-44D4-8C48-FAE8E20564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96227182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E80F7-0BA9-EED8-C305-0400E2AC0617}"/>
              </a:ext>
            </a:extLst>
          </p:cNvPr>
          <p:cNvSpPr>
            <a:spLocks noGrp="1"/>
          </p:cNvSpPr>
          <p:nvPr>
            <p:ph type="title"/>
          </p:nvPr>
        </p:nvSpPr>
        <p:spPr/>
        <p:txBody>
          <a:bodyPr/>
          <a:lstStyle/>
          <a:p>
            <a:r>
              <a:rPr lang="en-US" dirty="0"/>
              <a:t>Schumpeter’s Perspective</a:t>
            </a:r>
          </a:p>
        </p:txBody>
      </p:sp>
      <p:sp>
        <p:nvSpPr>
          <p:cNvPr id="3" name="Content Placeholder 2">
            <a:extLst>
              <a:ext uri="{FF2B5EF4-FFF2-40B4-BE49-F238E27FC236}">
                <a16:creationId xmlns:a16="http://schemas.microsoft.com/office/drawing/2014/main" id="{95E0F75B-6575-1A08-498D-AD61F77416B1}"/>
              </a:ext>
            </a:extLst>
          </p:cNvPr>
          <p:cNvSpPr>
            <a:spLocks noGrp="1"/>
          </p:cNvSpPr>
          <p:nvPr>
            <p:ph idx="1"/>
          </p:nvPr>
        </p:nvSpPr>
        <p:spPr/>
        <p:txBody>
          <a:bodyPr/>
          <a:lstStyle/>
          <a:p>
            <a:r>
              <a:rPr lang="en-GB" dirty="0"/>
              <a:t>Schumpeter’s entrepreneurial spirit, who identifies a commercial opportunity – whether a material, product, service, or business – and organizes a venture to implement it. </a:t>
            </a:r>
          </a:p>
          <a:p>
            <a:endParaRPr lang="en-GB" dirty="0"/>
          </a:p>
          <a:p>
            <a:r>
              <a:rPr lang="en-GB" dirty="0"/>
              <a:t>Successful entrepreneurship, he argues, sets off a chain reaction, encouraging other entrepreneurs to iterate upon and ultimately propagate the innovation to the point of “creative destruction,” a state at which the new venture and all its related ventures effectively render existing products, services, and business models obsolete.</a:t>
            </a:r>
            <a:endParaRPr lang="en-US" dirty="0"/>
          </a:p>
          <a:p>
            <a:endParaRPr lang="en-US" dirty="0"/>
          </a:p>
        </p:txBody>
      </p:sp>
    </p:spTree>
    <p:extLst>
      <p:ext uri="{BB962C8B-B14F-4D97-AF65-F5344CB8AC3E}">
        <p14:creationId xmlns:p14="http://schemas.microsoft.com/office/powerpoint/2010/main" val="26602171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22053-C8BA-BBAB-5414-69DCA00968DE}"/>
              </a:ext>
            </a:extLst>
          </p:cNvPr>
          <p:cNvSpPr>
            <a:spLocks noGrp="1"/>
          </p:cNvSpPr>
          <p:nvPr>
            <p:ph type="title"/>
          </p:nvPr>
        </p:nvSpPr>
        <p:spPr/>
        <p:txBody>
          <a:bodyPr/>
          <a:lstStyle/>
          <a:p>
            <a:r>
              <a:rPr lang="en-US" dirty="0"/>
              <a:t>Drucker’s Perspective</a:t>
            </a:r>
          </a:p>
        </p:txBody>
      </p:sp>
      <p:sp>
        <p:nvSpPr>
          <p:cNvPr id="3" name="Content Placeholder 2">
            <a:extLst>
              <a:ext uri="{FF2B5EF4-FFF2-40B4-BE49-F238E27FC236}">
                <a16:creationId xmlns:a16="http://schemas.microsoft.com/office/drawing/2014/main" id="{9F99AF2B-3FFE-B1D1-9B5B-DA86E92BE573}"/>
              </a:ext>
            </a:extLst>
          </p:cNvPr>
          <p:cNvSpPr>
            <a:spLocks noGrp="1"/>
          </p:cNvSpPr>
          <p:nvPr>
            <p:ph idx="1"/>
          </p:nvPr>
        </p:nvSpPr>
        <p:spPr/>
        <p:txBody>
          <a:bodyPr/>
          <a:lstStyle/>
          <a:p>
            <a:r>
              <a:rPr lang="en-GB" sz="2000" dirty="0"/>
              <a:t>Peter Drucker, on the other hand, does not see entrepreneurs as necessarily agents of change themselves, but rather as canny and committed exploiters of change. According to Drucker, “the entrepreneur always searches for change, responds to it, and exploits it as an opportunity,”3 a premise picked up by Israel </a:t>
            </a:r>
            <a:r>
              <a:rPr lang="en-GB" sz="2000" dirty="0" err="1"/>
              <a:t>Kirzner</a:t>
            </a:r>
            <a:r>
              <a:rPr lang="en-GB" sz="2000" dirty="0"/>
              <a:t>, who identifies “alertness” as the entrepreneur’s most critical ability.</a:t>
            </a:r>
          </a:p>
          <a:p>
            <a:endParaRPr lang="en-US" dirty="0"/>
          </a:p>
        </p:txBody>
      </p:sp>
    </p:spTree>
    <p:extLst>
      <p:ext uri="{BB962C8B-B14F-4D97-AF65-F5344CB8AC3E}">
        <p14:creationId xmlns:p14="http://schemas.microsoft.com/office/powerpoint/2010/main" val="9491812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61515115-95FB-41E0-86F3-8744438C0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8C9FF7-82DB-DFB7-8BF9-CE5723ABEB95}"/>
              </a:ext>
            </a:extLst>
          </p:cNvPr>
          <p:cNvSpPr>
            <a:spLocks noGrp="1"/>
          </p:cNvSpPr>
          <p:nvPr>
            <p:ph type="title"/>
          </p:nvPr>
        </p:nvSpPr>
        <p:spPr>
          <a:xfrm>
            <a:off x="648930" y="629266"/>
            <a:ext cx="5616217" cy="1622321"/>
          </a:xfrm>
        </p:spPr>
        <p:txBody>
          <a:bodyPr>
            <a:normAutofit/>
          </a:bodyPr>
          <a:lstStyle/>
          <a:p>
            <a:r>
              <a:rPr lang="en-US">
                <a:solidFill>
                  <a:srgbClr val="EBEBEB"/>
                </a:solidFill>
              </a:rPr>
              <a:t>Entrepreneurship</a:t>
            </a:r>
          </a:p>
        </p:txBody>
      </p:sp>
      <p:sp>
        <p:nvSpPr>
          <p:cNvPr id="25" name="Freeform 31">
            <a:extLst>
              <a:ext uri="{FF2B5EF4-FFF2-40B4-BE49-F238E27FC236}">
                <a16:creationId xmlns:a16="http://schemas.microsoft.com/office/drawing/2014/main" id="{8222A33F-BE2D-4D69-92A0-5DF8B17BA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49843"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solidFill>
                <a:srgbClr val="FFFFFF"/>
              </a:solidFill>
            </a:endParaRPr>
          </a:p>
        </p:txBody>
      </p:sp>
      <p:sp useBgFill="1">
        <p:nvSpPr>
          <p:cNvPr id="27" name="Freeform: Shape 26">
            <a:extLst>
              <a:ext uri="{FF2B5EF4-FFF2-40B4-BE49-F238E27FC236}">
                <a16:creationId xmlns:a16="http://schemas.microsoft.com/office/drawing/2014/main" id="{CE1C74D0-9609-468A-9597-5D87C8A42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98731" y="664312"/>
            <a:ext cx="6858001" cy="5529377"/>
          </a:xfrm>
          <a:custGeom>
            <a:avLst/>
            <a:gdLst>
              <a:gd name="connsiteX0" fmla="*/ 6858001 w 6858001"/>
              <a:gd name="connsiteY0" fmla="*/ 1177 h 5529377"/>
              <a:gd name="connsiteX1" fmla="*/ 6858001 w 6858001"/>
              <a:gd name="connsiteY1" fmla="*/ 1344715 h 5529377"/>
              <a:gd name="connsiteX2" fmla="*/ 6858000 w 6858001"/>
              <a:gd name="connsiteY2" fmla="*/ 1344715 h 5529377"/>
              <a:gd name="connsiteX3" fmla="*/ 6858000 w 6858001"/>
              <a:gd name="connsiteY3" fmla="*/ 5529377 h 5529377"/>
              <a:gd name="connsiteX4" fmla="*/ 0 w 6858001"/>
              <a:gd name="connsiteY4" fmla="*/ 5529376 h 5529377"/>
              <a:gd name="connsiteX5" fmla="*/ 0 w 6858001"/>
              <a:gd name="connsiteY5" fmla="*/ 891096 h 5529377"/>
              <a:gd name="connsiteX6" fmla="*/ 1 w 6858001"/>
              <a:gd name="connsiteY6" fmla="*/ 891096 h 5529377"/>
              <a:gd name="connsiteX7" fmla="*/ 1 w 6858001"/>
              <a:gd name="connsiteY7" fmla="*/ 0 h 5529377"/>
              <a:gd name="connsiteX8" fmla="*/ 40463 w 6858001"/>
              <a:gd name="connsiteY8" fmla="*/ 5883 h 5529377"/>
              <a:gd name="connsiteX9" fmla="*/ 159107 w 6858001"/>
              <a:gd name="connsiteY9" fmla="*/ 23196 h 5529377"/>
              <a:gd name="connsiteX10" fmla="*/ 245518 w 6858001"/>
              <a:gd name="connsiteY10" fmla="*/ 35299 h 5529377"/>
              <a:gd name="connsiteX11" fmla="*/ 348388 w 6858001"/>
              <a:gd name="connsiteY11" fmla="*/ 48073 h 5529377"/>
              <a:gd name="connsiteX12" fmla="*/ 470460 w 6858001"/>
              <a:gd name="connsiteY12" fmla="*/ 63369 h 5529377"/>
              <a:gd name="connsiteX13" fmla="*/ 605563 w 6858001"/>
              <a:gd name="connsiteY13" fmla="*/ 79506 h 5529377"/>
              <a:gd name="connsiteX14" fmla="*/ 757810 w 6858001"/>
              <a:gd name="connsiteY14" fmla="*/ 96483 h 5529377"/>
              <a:gd name="connsiteX15" fmla="*/ 923774 w 6858001"/>
              <a:gd name="connsiteY15" fmla="*/ 114469 h 5529377"/>
              <a:gd name="connsiteX16" fmla="*/ 1104139 w 6858001"/>
              <a:gd name="connsiteY16" fmla="*/ 132454 h 5529377"/>
              <a:gd name="connsiteX17" fmla="*/ 1296163 w 6858001"/>
              <a:gd name="connsiteY17" fmla="*/ 150776 h 5529377"/>
              <a:gd name="connsiteX18" fmla="*/ 1503275 w 6858001"/>
              <a:gd name="connsiteY18" fmla="*/ 167753 h 5529377"/>
              <a:gd name="connsiteX19" fmla="*/ 1719988 w 6858001"/>
              <a:gd name="connsiteY19" fmla="*/ 184058 h 5529377"/>
              <a:gd name="connsiteX20" fmla="*/ 1949045 w 6858001"/>
              <a:gd name="connsiteY20" fmla="*/ 198849 h 5529377"/>
              <a:gd name="connsiteX21" fmla="*/ 2187703 w 6858001"/>
              <a:gd name="connsiteY21" fmla="*/ 212969 h 5529377"/>
              <a:gd name="connsiteX22" fmla="*/ 2436649 w 6858001"/>
              <a:gd name="connsiteY22" fmla="*/ 226248 h 5529377"/>
              <a:gd name="connsiteX23" fmla="*/ 2564208 w 6858001"/>
              <a:gd name="connsiteY23" fmla="*/ 230955 h 5529377"/>
              <a:gd name="connsiteX24" fmla="*/ 2694509 w 6858001"/>
              <a:gd name="connsiteY24" fmla="*/ 236165 h 5529377"/>
              <a:gd name="connsiteX25" fmla="*/ 2826868 w 6858001"/>
              <a:gd name="connsiteY25" fmla="*/ 241040 h 5529377"/>
              <a:gd name="connsiteX26" fmla="*/ 2959914 w 6858001"/>
              <a:gd name="connsiteY26" fmla="*/ 244234 h 5529377"/>
              <a:gd name="connsiteX27" fmla="*/ 3095702 w 6858001"/>
              <a:gd name="connsiteY27" fmla="*/ 247091 h 5529377"/>
              <a:gd name="connsiteX28" fmla="*/ 3232862 w 6858001"/>
              <a:gd name="connsiteY28" fmla="*/ 250117 h 5529377"/>
              <a:gd name="connsiteX29" fmla="*/ 3372765 w 6858001"/>
              <a:gd name="connsiteY29" fmla="*/ 252134 h 5529377"/>
              <a:gd name="connsiteX30" fmla="*/ 3514040 w 6858001"/>
              <a:gd name="connsiteY30" fmla="*/ 252134 h 5529377"/>
              <a:gd name="connsiteX31" fmla="*/ 3656686 w 6858001"/>
              <a:gd name="connsiteY31" fmla="*/ 253142 h 5529377"/>
              <a:gd name="connsiteX32" fmla="*/ 3800704 w 6858001"/>
              <a:gd name="connsiteY32" fmla="*/ 252134 h 5529377"/>
              <a:gd name="connsiteX33" fmla="*/ 3946780 w 6858001"/>
              <a:gd name="connsiteY33" fmla="*/ 250117 h 5529377"/>
              <a:gd name="connsiteX34" fmla="*/ 4092855 w 6858001"/>
              <a:gd name="connsiteY34" fmla="*/ 248268 h 5529377"/>
              <a:gd name="connsiteX35" fmla="*/ 4240988 w 6858001"/>
              <a:gd name="connsiteY35" fmla="*/ 244234 h 5529377"/>
              <a:gd name="connsiteX36" fmla="*/ 4390492 w 6858001"/>
              <a:gd name="connsiteY36" fmla="*/ 240032 h 5529377"/>
              <a:gd name="connsiteX37" fmla="*/ 4539997 w 6858001"/>
              <a:gd name="connsiteY37" fmla="*/ 235157 h 5529377"/>
              <a:gd name="connsiteX38" fmla="*/ 4690873 w 6858001"/>
              <a:gd name="connsiteY38" fmla="*/ 228266 h 5529377"/>
              <a:gd name="connsiteX39" fmla="*/ 4843120 w 6858001"/>
              <a:gd name="connsiteY39" fmla="*/ 220029 h 5529377"/>
              <a:gd name="connsiteX40" fmla="*/ 4996054 w 6858001"/>
              <a:gd name="connsiteY40" fmla="*/ 212129 h 5529377"/>
              <a:gd name="connsiteX41" fmla="*/ 5148987 w 6858001"/>
              <a:gd name="connsiteY41" fmla="*/ 202044 h 5529377"/>
              <a:gd name="connsiteX42" fmla="*/ 5303978 w 6858001"/>
              <a:gd name="connsiteY42" fmla="*/ 189941 h 5529377"/>
              <a:gd name="connsiteX43" fmla="*/ 5456911 w 6858001"/>
              <a:gd name="connsiteY43" fmla="*/ 177839 h 5529377"/>
              <a:gd name="connsiteX44" fmla="*/ 5612588 w 6858001"/>
              <a:gd name="connsiteY44" fmla="*/ 163887 h 5529377"/>
              <a:gd name="connsiteX45" fmla="*/ 5768950 w 6858001"/>
              <a:gd name="connsiteY45" fmla="*/ 148591 h 5529377"/>
              <a:gd name="connsiteX46" fmla="*/ 5923255 w 6858001"/>
              <a:gd name="connsiteY46" fmla="*/ 132455 h 5529377"/>
              <a:gd name="connsiteX47" fmla="*/ 6079618 w 6858001"/>
              <a:gd name="connsiteY47" fmla="*/ 113629 h 5529377"/>
              <a:gd name="connsiteX48" fmla="*/ 6235294 w 6858001"/>
              <a:gd name="connsiteY48" fmla="*/ 93458 h 5529377"/>
              <a:gd name="connsiteX49" fmla="*/ 6391657 w 6858001"/>
              <a:gd name="connsiteY49" fmla="*/ 73455 h 5529377"/>
              <a:gd name="connsiteX50" fmla="*/ 6547333 w 6858001"/>
              <a:gd name="connsiteY50" fmla="*/ 50091 h 5529377"/>
              <a:gd name="connsiteX51" fmla="*/ 6702324 w 6858001"/>
              <a:gd name="connsiteY51" fmla="*/ 26222 h 552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5529377">
                <a:moveTo>
                  <a:pt x="6858001" y="1177"/>
                </a:moveTo>
                <a:lnTo>
                  <a:pt x="6858001" y="1344715"/>
                </a:lnTo>
                <a:lnTo>
                  <a:pt x="6858000" y="1344715"/>
                </a:lnTo>
                <a:lnTo>
                  <a:pt x="6858000" y="5529377"/>
                </a:lnTo>
                <a:lnTo>
                  <a:pt x="0" y="5529376"/>
                </a:lnTo>
                <a:lnTo>
                  <a:pt x="0" y="891096"/>
                </a:lnTo>
                <a:lnTo>
                  <a:pt x="1" y="891096"/>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20" name="Graphic 19" descr="Lightbulb">
            <a:extLst>
              <a:ext uri="{FF2B5EF4-FFF2-40B4-BE49-F238E27FC236}">
                <a16:creationId xmlns:a16="http://schemas.microsoft.com/office/drawing/2014/main" id="{03ADA9BD-4BA5-BC6E-1031-A0DC205DD6B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63742" y="1438929"/>
            <a:ext cx="3980139" cy="3980139"/>
          </a:xfrm>
          <a:prstGeom prst="rect">
            <a:avLst/>
          </a:prstGeom>
          <a:effectLst/>
        </p:spPr>
      </p:pic>
      <p:sp>
        <p:nvSpPr>
          <p:cNvPr id="29" name="Rectangle 28">
            <a:extLst>
              <a:ext uri="{FF2B5EF4-FFF2-40B4-BE49-F238E27FC236}">
                <a16:creationId xmlns:a16="http://schemas.microsoft.com/office/drawing/2014/main" id="{C137128D-E594-4905-9F76-E385F0831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15CEB695-0B01-B88B-2FA7-45A3CFFFEA2F}"/>
              </a:ext>
            </a:extLst>
          </p:cNvPr>
          <p:cNvSpPr>
            <a:spLocks noGrp="1"/>
          </p:cNvSpPr>
          <p:nvPr>
            <p:ph idx="1"/>
          </p:nvPr>
        </p:nvSpPr>
        <p:spPr>
          <a:xfrm>
            <a:off x="648931" y="2438400"/>
            <a:ext cx="5616216" cy="3785419"/>
          </a:xfrm>
        </p:spPr>
        <p:txBody>
          <a:bodyPr>
            <a:normAutofit/>
          </a:bodyPr>
          <a:lstStyle/>
          <a:p>
            <a:pPr>
              <a:lnSpc>
                <a:spcPct val="90000"/>
              </a:lnSpc>
            </a:pPr>
            <a:endParaRPr lang="en-GB" sz="1700">
              <a:solidFill>
                <a:srgbClr val="FFFFFF"/>
              </a:solidFill>
            </a:endParaRPr>
          </a:p>
          <a:p>
            <a:pPr>
              <a:lnSpc>
                <a:spcPct val="90000"/>
              </a:lnSpc>
            </a:pPr>
            <a:r>
              <a:rPr lang="en-GB" sz="1700">
                <a:solidFill>
                  <a:srgbClr val="FFFFFF"/>
                </a:solidFill>
              </a:rPr>
              <a:t>Regardless of whether they cast the entrepreneur as a breakthrough innovator or an early exploiter, theorists universally associate entrepreneurship with opportunity. </a:t>
            </a:r>
          </a:p>
          <a:p>
            <a:pPr>
              <a:lnSpc>
                <a:spcPct val="90000"/>
              </a:lnSpc>
            </a:pPr>
            <a:endParaRPr lang="en-GB" sz="1700">
              <a:solidFill>
                <a:srgbClr val="FFFFFF"/>
              </a:solidFill>
            </a:endParaRPr>
          </a:p>
          <a:p>
            <a:pPr>
              <a:lnSpc>
                <a:spcPct val="90000"/>
              </a:lnSpc>
            </a:pPr>
            <a:r>
              <a:rPr lang="en-GB" sz="1700">
                <a:solidFill>
                  <a:srgbClr val="FFFFFF"/>
                </a:solidFill>
              </a:rPr>
              <a:t>Entrepreneurs are believed to have an exceptional ability to see and seize upon new opportunities, the commitment and drive required to pursue them, and an unflinching willingness to bear the inherent risks</a:t>
            </a:r>
            <a:endParaRPr lang="en-US" sz="1700">
              <a:solidFill>
                <a:srgbClr val="FFFFFF"/>
              </a:solidFill>
            </a:endParaRPr>
          </a:p>
        </p:txBody>
      </p:sp>
    </p:spTree>
    <p:extLst>
      <p:ext uri="{BB962C8B-B14F-4D97-AF65-F5344CB8AC3E}">
        <p14:creationId xmlns:p14="http://schemas.microsoft.com/office/powerpoint/2010/main" val="2022253022"/>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E4E366E-272A-409E-840F-9A6A64A9E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721560C-E4AB-4287-A29C-3F6916794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4" name="Freeform 7">
            <a:extLst>
              <a:ext uri="{FF2B5EF4-FFF2-40B4-BE49-F238E27FC236}">
                <a16:creationId xmlns:a16="http://schemas.microsoft.com/office/drawing/2014/main" id="{DF6CFF07-D953-4F9C-9A0E-E0A6AACB6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CFFF4819-4C91-0556-D7D8-7EF590075673}"/>
              </a:ext>
            </a:extLst>
          </p:cNvPr>
          <p:cNvSpPr>
            <a:spLocks noGrp="1"/>
          </p:cNvSpPr>
          <p:nvPr>
            <p:ph type="title"/>
          </p:nvPr>
        </p:nvSpPr>
        <p:spPr>
          <a:xfrm>
            <a:off x="648930" y="629267"/>
            <a:ext cx="9252154" cy="1016654"/>
          </a:xfrm>
        </p:spPr>
        <p:txBody>
          <a:bodyPr>
            <a:normAutofit/>
          </a:bodyPr>
          <a:lstStyle/>
          <a:p>
            <a:r>
              <a:rPr lang="en-US" dirty="0">
                <a:solidFill>
                  <a:srgbClr val="EBEBEB"/>
                </a:solidFill>
              </a:rPr>
              <a:t>Entrepreneurship</a:t>
            </a:r>
          </a:p>
        </p:txBody>
      </p:sp>
      <p:sp useBgFill="1">
        <p:nvSpPr>
          <p:cNvPr id="16" name="Freeform: Shape 15">
            <a:extLst>
              <a:ext uri="{FF2B5EF4-FFF2-40B4-BE49-F238E27FC236}">
                <a16:creationId xmlns:a16="http://schemas.microsoft.com/office/drawing/2014/main" id="{DAA4FEEE-0B5F-41BF-825D-60F9FB08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3" name="Content Placeholder 2">
            <a:extLst>
              <a:ext uri="{FF2B5EF4-FFF2-40B4-BE49-F238E27FC236}">
                <a16:creationId xmlns:a16="http://schemas.microsoft.com/office/drawing/2014/main" id="{C889463A-8F1C-7CB6-D7E4-8A8E4F88F0F8}"/>
              </a:ext>
            </a:extLst>
          </p:cNvPr>
          <p:cNvSpPr>
            <a:spLocks noGrp="1"/>
          </p:cNvSpPr>
          <p:nvPr>
            <p:ph idx="1"/>
          </p:nvPr>
        </p:nvSpPr>
        <p:spPr>
          <a:xfrm>
            <a:off x="648931" y="2548281"/>
            <a:ext cx="5122606" cy="3658689"/>
          </a:xfrm>
        </p:spPr>
        <p:txBody>
          <a:bodyPr>
            <a:normAutofit fontScale="92500" lnSpcReduction="20000"/>
          </a:bodyPr>
          <a:lstStyle/>
          <a:p>
            <a:r>
              <a:rPr lang="en-GB" dirty="0"/>
              <a:t>Entrepreneurship describes the combination of a context in which an opportunity is situated, a set of personal characteristics required to identify and pursue this opportunity, and the creation of a particular outcome.</a:t>
            </a:r>
          </a:p>
          <a:p>
            <a:endParaRPr lang="en-GB" dirty="0"/>
          </a:p>
          <a:p>
            <a:r>
              <a:rPr lang="en-GB" dirty="0"/>
              <a:t>I</a:t>
            </a:r>
            <a:r>
              <a:rPr lang="en-GB" sz="2000" dirty="0"/>
              <a:t>t is important to dispel the notion that the difference can be ascribed simply to motivation – with entrepreneurs spurred on by money and social entrepreneurs driven by altruism.</a:t>
            </a:r>
          </a:p>
          <a:p>
            <a:endParaRPr lang="en-US" dirty="0"/>
          </a:p>
        </p:txBody>
      </p:sp>
      <p:pic>
        <p:nvPicPr>
          <p:cNvPr id="5" name="Picture 4" descr="White arrows going to the red target">
            <a:extLst>
              <a:ext uri="{FF2B5EF4-FFF2-40B4-BE49-F238E27FC236}">
                <a16:creationId xmlns:a16="http://schemas.microsoft.com/office/drawing/2014/main" id="{EDC98857-7438-84D5-8DB1-E1778091AFD6}"/>
              </a:ext>
            </a:extLst>
          </p:cNvPr>
          <p:cNvPicPr>
            <a:picLocks noChangeAspect="1"/>
          </p:cNvPicPr>
          <p:nvPr/>
        </p:nvPicPr>
        <p:blipFill rotWithShape="1">
          <a:blip r:embed="rId3"/>
          <a:srcRect l="8361" r="-1" b="-1"/>
          <a:stretch/>
        </p:blipFill>
        <p:spPr>
          <a:xfrm>
            <a:off x="6303991" y="2548281"/>
            <a:ext cx="5027476" cy="3662018"/>
          </a:xfrm>
          <a:prstGeom prst="rect">
            <a:avLst/>
          </a:prstGeom>
          <a:effectLst/>
        </p:spPr>
      </p:pic>
    </p:spTree>
    <p:extLst>
      <p:ext uri="{BB962C8B-B14F-4D97-AF65-F5344CB8AC3E}">
        <p14:creationId xmlns:p14="http://schemas.microsoft.com/office/powerpoint/2010/main" val="952006699"/>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4E78424C-6FD0-41F8-9CAA-5DC19C42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3D2133-218E-DDB9-DF5E-EF23A51B0270}"/>
              </a:ext>
            </a:extLst>
          </p:cNvPr>
          <p:cNvSpPr>
            <a:spLocks noGrp="1"/>
          </p:cNvSpPr>
          <p:nvPr>
            <p:ph type="title"/>
          </p:nvPr>
        </p:nvSpPr>
        <p:spPr>
          <a:xfrm>
            <a:off x="643855" y="1447800"/>
            <a:ext cx="3108626" cy="4572000"/>
          </a:xfrm>
        </p:spPr>
        <p:txBody>
          <a:bodyPr anchor="ctr">
            <a:normAutofit/>
          </a:bodyPr>
          <a:lstStyle/>
          <a:p>
            <a:r>
              <a:rPr lang="en-US" sz="2700">
                <a:solidFill>
                  <a:srgbClr val="F2F2F2"/>
                </a:solidFill>
              </a:rPr>
              <a:t>Entrepreneurship- Commercial vs Social</a:t>
            </a:r>
            <a:endParaRPr lang="en-US" sz="2700" dirty="0">
              <a:solidFill>
                <a:srgbClr val="F2F2F2"/>
              </a:solidFill>
            </a:endParaRPr>
          </a:p>
        </p:txBody>
      </p:sp>
      <p:sp>
        <p:nvSpPr>
          <p:cNvPr id="22" name="Freeform: Shape 21">
            <a:extLst>
              <a:ext uri="{FF2B5EF4-FFF2-40B4-BE49-F238E27FC236}">
                <a16:creationId xmlns:a16="http://schemas.microsoft.com/office/drawing/2014/main" id="{DD136760-57DC-4301-8BEA-B71AD2D13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11">
            <a:extLst>
              <a:ext uri="{FF2B5EF4-FFF2-40B4-BE49-F238E27FC236}">
                <a16:creationId xmlns:a16="http://schemas.microsoft.com/office/drawing/2014/main" id="{BDC58DEA-1307-4F44-AD47-E613D8B76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26" name="Rectangle 25">
            <a:extLst>
              <a:ext uri="{FF2B5EF4-FFF2-40B4-BE49-F238E27FC236}">
                <a16:creationId xmlns:a16="http://schemas.microsoft.com/office/drawing/2014/main" id="{C99B912D-1E4B-42AF-A2BE-CFEFEC916E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AB7CB93B-7BEF-0500-AEA3-A5417D9983EF}"/>
              </a:ext>
            </a:extLst>
          </p:cNvPr>
          <p:cNvGraphicFramePr>
            <a:graphicFrameLocks noGrp="1"/>
          </p:cNvGraphicFramePr>
          <p:nvPr>
            <p:ph idx="1"/>
            <p:extLst>
              <p:ext uri="{D42A27DB-BD31-4B8C-83A1-F6EECF244321}">
                <p14:modId xmlns:p14="http://schemas.microsoft.com/office/powerpoint/2010/main" val="2962171702"/>
              </p:ext>
            </p:extLst>
          </p:nvPr>
        </p:nvGraphicFramePr>
        <p:xfrm>
          <a:off x="5048250" y="1447800"/>
          <a:ext cx="649605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8771364"/>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69F66CD-E2C9-196A-CDFA-528FF5A3DFAE}"/>
              </a:ext>
            </a:extLst>
          </p:cNvPr>
          <p:cNvSpPr>
            <a:spLocks noGrp="1"/>
          </p:cNvSpPr>
          <p:nvPr>
            <p:ph type="title"/>
          </p:nvPr>
        </p:nvSpPr>
        <p:spPr>
          <a:xfrm>
            <a:off x="653143" y="1645920"/>
            <a:ext cx="3522879" cy="4470821"/>
          </a:xfrm>
        </p:spPr>
        <p:txBody>
          <a:bodyPr>
            <a:normAutofit/>
          </a:bodyPr>
          <a:lstStyle/>
          <a:p>
            <a:pPr algn="r"/>
            <a:r>
              <a:rPr lang="en-US" sz="2900">
                <a:solidFill>
                  <a:srgbClr val="FFFFFF"/>
                </a:solidFill>
              </a:rPr>
              <a:t>Entrepreneurship- Commercial vs Social</a:t>
            </a:r>
          </a:p>
        </p:txBody>
      </p:sp>
      <p:sp>
        <p:nvSpPr>
          <p:cNvPr id="3" name="Content Placeholder 2">
            <a:extLst>
              <a:ext uri="{FF2B5EF4-FFF2-40B4-BE49-F238E27FC236}">
                <a16:creationId xmlns:a16="http://schemas.microsoft.com/office/drawing/2014/main" id="{23117E25-AF01-7D78-1AA7-FE3291AA2409}"/>
              </a:ext>
            </a:extLst>
          </p:cNvPr>
          <p:cNvSpPr>
            <a:spLocks noGrp="1"/>
          </p:cNvSpPr>
          <p:nvPr>
            <p:ph idx="1"/>
          </p:nvPr>
        </p:nvSpPr>
        <p:spPr>
          <a:xfrm>
            <a:off x="5204109" y="1645920"/>
            <a:ext cx="5919503" cy="4470821"/>
          </a:xfrm>
        </p:spPr>
        <p:txBody>
          <a:bodyPr>
            <a:normAutofit lnSpcReduction="10000"/>
          </a:bodyPr>
          <a:lstStyle/>
          <a:p>
            <a:pPr>
              <a:lnSpc>
                <a:spcPct val="90000"/>
              </a:lnSpc>
            </a:pPr>
            <a:r>
              <a:rPr lang="en-GB" sz="1900" dirty="0"/>
              <a:t>Unlike the entrepreneurial value proposition that assumes a market that can pay for the innovation, and may even provide substantial upside for investors, the social entrepreneur’s value proposition targets an underserved, neglected, or highly disadvantaged population that lacks the financial means or political clout to achieve the transformative benefit on its own.</a:t>
            </a:r>
          </a:p>
          <a:p>
            <a:pPr>
              <a:lnSpc>
                <a:spcPct val="90000"/>
              </a:lnSpc>
            </a:pPr>
            <a:endParaRPr lang="en-GB" sz="1900" dirty="0"/>
          </a:p>
          <a:p>
            <a:pPr>
              <a:lnSpc>
                <a:spcPct val="90000"/>
              </a:lnSpc>
            </a:pPr>
            <a:r>
              <a:rPr lang="en-GB" sz="1900" dirty="0"/>
              <a:t>This does not mean that social entrepreneurs as a hard-and-fast rule shun profitmaking value propositions. Ventures created by social entrepreneurs can certainly generate income, and they can be organized as either not-for-profit or for-profit.</a:t>
            </a:r>
          </a:p>
        </p:txBody>
      </p:sp>
    </p:spTree>
    <p:extLst>
      <p:ext uri="{BB962C8B-B14F-4D97-AF65-F5344CB8AC3E}">
        <p14:creationId xmlns:p14="http://schemas.microsoft.com/office/powerpoint/2010/main" val="1963074572"/>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E6868-B43A-1E39-5F43-D1A3655B030A}"/>
              </a:ext>
            </a:extLst>
          </p:cNvPr>
          <p:cNvSpPr>
            <a:spLocks noGrp="1"/>
          </p:cNvSpPr>
          <p:nvPr>
            <p:ph type="title"/>
          </p:nvPr>
        </p:nvSpPr>
        <p:spPr>
          <a:xfrm>
            <a:off x="650669" y="629266"/>
            <a:ext cx="3330328" cy="1641986"/>
          </a:xfrm>
        </p:spPr>
        <p:txBody>
          <a:bodyPr>
            <a:normAutofit/>
          </a:bodyPr>
          <a:lstStyle/>
          <a:p>
            <a:pPr>
              <a:lnSpc>
                <a:spcPct val="90000"/>
              </a:lnSpc>
            </a:pPr>
            <a:r>
              <a:rPr lang="en-US" sz="2900"/>
              <a:t>Social Entrepreneurship</a:t>
            </a:r>
          </a:p>
        </p:txBody>
      </p:sp>
      <p:pic>
        <p:nvPicPr>
          <p:cNvPr id="8194" name="Picture 2" descr="Project Updates - Branding for Social Enterprises - IED">
            <a:extLst>
              <a:ext uri="{FF2B5EF4-FFF2-40B4-BE49-F238E27FC236}">
                <a16:creationId xmlns:a16="http://schemas.microsoft.com/office/drawing/2014/main" id="{37B4591F-DF6F-FE25-53D3-5CF273BC7A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655" r="15344"/>
          <a:stretch/>
        </p:blipFill>
        <p:spPr bwMode="auto">
          <a:xfrm>
            <a:off x="4634680" y="10"/>
            <a:ext cx="7560130" cy="6857990"/>
          </a:xfrm>
          <a:prstGeom prst="rect">
            <a:avLst/>
          </a:prstGeom>
          <a:noFill/>
          <a:extLst>
            <a:ext uri="{909E8E84-426E-40DD-AFC4-6F175D3DCCD1}">
              <a14:hiddenFill xmlns:a14="http://schemas.microsoft.com/office/drawing/2010/main">
                <a:solidFill>
                  <a:srgbClr val="FFFFFF"/>
                </a:solidFill>
              </a14:hiddenFill>
            </a:ext>
          </a:extLst>
        </p:spPr>
      </p:pic>
      <p:sp>
        <p:nvSpPr>
          <p:cNvPr id="8199" name="Rectangle 8198">
            <a:extLst>
              <a:ext uri="{FF2B5EF4-FFF2-40B4-BE49-F238E27FC236}">
                <a16:creationId xmlns:a16="http://schemas.microsoft.com/office/drawing/2014/main" id="{A26E2FAE-FA60-497B-B2CB-7702C6FF3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84918EF2-3AAB-1627-5171-3B7882E8D694}"/>
              </a:ext>
            </a:extLst>
          </p:cNvPr>
          <p:cNvSpPr>
            <a:spLocks noGrp="1"/>
          </p:cNvSpPr>
          <p:nvPr>
            <p:ph idx="1"/>
          </p:nvPr>
        </p:nvSpPr>
        <p:spPr>
          <a:xfrm>
            <a:off x="650669" y="2438400"/>
            <a:ext cx="3330328" cy="3809999"/>
          </a:xfrm>
        </p:spPr>
        <p:txBody>
          <a:bodyPr>
            <a:normAutofit/>
          </a:bodyPr>
          <a:lstStyle/>
          <a:p>
            <a:r>
              <a:rPr lang="en-GB" dirty="0"/>
              <a:t>What distinguishes social entrepreneurship is the primacy of social benefit, what Duke University professor Greg Dees in his seminal work on the field characterizes as the pursuit of “mission-related impact.</a:t>
            </a:r>
            <a:endParaRPr lang="en-US" dirty="0"/>
          </a:p>
          <a:p>
            <a:endParaRPr lang="en-US" dirty="0"/>
          </a:p>
        </p:txBody>
      </p:sp>
    </p:spTree>
    <p:extLst>
      <p:ext uri="{BB962C8B-B14F-4D97-AF65-F5344CB8AC3E}">
        <p14:creationId xmlns:p14="http://schemas.microsoft.com/office/powerpoint/2010/main" val="30527028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D53ED5DB-FC62-8194-C6C1-2A38DAC0DD7A}"/>
              </a:ext>
            </a:extLst>
          </p:cNvPr>
          <p:cNvSpPr>
            <a:spLocks noGrp="1"/>
          </p:cNvSpPr>
          <p:nvPr>
            <p:ph type="title"/>
          </p:nvPr>
        </p:nvSpPr>
        <p:spPr>
          <a:xfrm>
            <a:off x="806195" y="804672"/>
            <a:ext cx="3521359" cy="5248656"/>
          </a:xfrm>
        </p:spPr>
        <p:txBody>
          <a:bodyPr anchor="ctr">
            <a:normAutofit/>
          </a:bodyPr>
          <a:lstStyle/>
          <a:p>
            <a:pPr algn="ctr"/>
            <a:r>
              <a:rPr lang="en-US" sz="2900"/>
              <a:t>Components of Social Entrepreneurship</a:t>
            </a:r>
          </a:p>
        </p:txBody>
      </p:sp>
      <p:sp>
        <p:nvSpPr>
          <p:cNvPr id="3" name="Content Placeholder 2">
            <a:extLst>
              <a:ext uri="{FF2B5EF4-FFF2-40B4-BE49-F238E27FC236}">
                <a16:creationId xmlns:a16="http://schemas.microsoft.com/office/drawing/2014/main" id="{ABA59355-53FC-A96D-6D4D-83BD9C86450B}"/>
              </a:ext>
            </a:extLst>
          </p:cNvPr>
          <p:cNvSpPr>
            <a:spLocks noGrp="1"/>
          </p:cNvSpPr>
          <p:nvPr>
            <p:ph idx="1"/>
          </p:nvPr>
        </p:nvSpPr>
        <p:spPr>
          <a:xfrm>
            <a:off x="4975861" y="804671"/>
            <a:ext cx="6399930" cy="5248657"/>
          </a:xfrm>
        </p:spPr>
        <p:txBody>
          <a:bodyPr anchor="ctr">
            <a:normAutofit/>
          </a:bodyPr>
          <a:lstStyle/>
          <a:p>
            <a:pPr>
              <a:lnSpc>
                <a:spcPct val="90000"/>
              </a:lnSpc>
            </a:pPr>
            <a:r>
              <a:rPr lang="en-GB" sz="1700" dirty="0"/>
              <a:t>Social entrepreneurship as having the following three components:</a:t>
            </a:r>
          </a:p>
          <a:p>
            <a:pPr>
              <a:lnSpc>
                <a:spcPct val="90000"/>
              </a:lnSpc>
            </a:pPr>
            <a:r>
              <a:rPr lang="en-GB" sz="1700" dirty="0"/>
              <a:t>Identifying a stable but inherently unjust equilibrium that causes the exclusion, marginalization, or suffering of a segment of humanity that lacks the financial means or political clout to achieve any transformative benefit on its own.</a:t>
            </a:r>
          </a:p>
          <a:p>
            <a:pPr>
              <a:lnSpc>
                <a:spcPct val="90000"/>
              </a:lnSpc>
            </a:pPr>
            <a:r>
              <a:rPr lang="en-GB" sz="1700" dirty="0"/>
              <a:t> Identifying an opportunity in this unjust equilibrium, developing a social value proposition, and bringing to bear inspiration, creativity, direct action, courage, and fortitude, thereby challenging the stable state’s hegemony.</a:t>
            </a:r>
          </a:p>
          <a:p>
            <a:pPr>
              <a:lnSpc>
                <a:spcPct val="90000"/>
              </a:lnSpc>
            </a:pPr>
            <a:r>
              <a:rPr lang="en-GB" sz="1700" dirty="0"/>
              <a:t>Forging a new, stable equilibrium that releases trapped potential or alleviates the suffering of the targeted group, and through imitation and the creation of a stable ecosystem around the new equilibrium ensuring a better future for the targeted group and even society at large.</a:t>
            </a:r>
            <a:endParaRPr lang="en-US" sz="1700" dirty="0"/>
          </a:p>
        </p:txBody>
      </p:sp>
    </p:spTree>
    <p:extLst>
      <p:ext uri="{BB962C8B-B14F-4D97-AF65-F5344CB8AC3E}">
        <p14:creationId xmlns:p14="http://schemas.microsoft.com/office/powerpoint/2010/main" val="37610506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Yellow question mark">
            <a:extLst>
              <a:ext uri="{FF2B5EF4-FFF2-40B4-BE49-F238E27FC236}">
                <a16:creationId xmlns:a16="http://schemas.microsoft.com/office/drawing/2014/main" id="{3275396F-8FBD-566A-64F4-A047C77687BB}"/>
              </a:ext>
            </a:extLst>
          </p:cNvPr>
          <p:cNvPicPr>
            <a:picLocks noChangeAspect="1"/>
          </p:cNvPicPr>
          <p:nvPr/>
        </p:nvPicPr>
        <p:blipFill rotWithShape="1">
          <a:blip r:embed="rId2"/>
          <a:srcRect b="6250"/>
          <a:stretch/>
        </p:blipFill>
        <p:spPr>
          <a:xfrm>
            <a:off x="20" y="10"/>
            <a:ext cx="12191980" cy="6857990"/>
          </a:xfrm>
          <a:prstGeom prst="rect">
            <a:avLst/>
          </a:prstGeom>
        </p:spPr>
      </p:pic>
      <p:sp>
        <p:nvSpPr>
          <p:cNvPr id="4" name="Title 3">
            <a:extLst>
              <a:ext uri="{FF2B5EF4-FFF2-40B4-BE49-F238E27FC236}">
                <a16:creationId xmlns:a16="http://schemas.microsoft.com/office/drawing/2014/main" id="{CBA46236-2D4B-2952-7318-438465F5C9BA}"/>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b="1" dirty="0">
                <a:solidFill>
                  <a:schemeClr val="tx1"/>
                </a:solidFill>
              </a:rPr>
              <a:t>Questions</a:t>
            </a:r>
          </a:p>
        </p:txBody>
      </p:sp>
    </p:spTree>
    <p:extLst>
      <p:ext uri="{BB962C8B-B14F-4D97-AF65-F5344CB8AC3E}">
        <p14:creationId xmlns:p14="http://schemas.microsoft.com/office/powerpoint/2010/main" val="19774672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{CB1FBD71-F536-A24C-929D-BA1C4EA7A237}tf10001062</Template>
  <TotalTime>400</TotalTime>
  <Words>2385</Words>
  <Application>Microsoft Macintosh PowerPoint</Application>
  <PresentationFormat>Widescreen</PresentationFormat>
  <Paragraphs>135</Paragraphs>
  <Slides>40</Slides>
  <Notes>5</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-apple-system</vt:lpstr>
      <vt:lpstr>Arial</vt:lpstr>
      <vt:lpstr>Arial</vt:lpstr>
      <vt:lpstr>Calibri</vt:lpstr>
      <vt:lpstr>Century Gothic</vt:lpstr>
      <vt:lpstr>EB Garamond</vt:lpstr>
      <vt:lpstr>source-serif-pro</vt:lpstr>
      <vt:lpstr>Tiempos Text</vt:lpstr>
      <vt:lpstr>whitney</vt:lpstr>
      <vt:lpstr>Wingdings 3</vt:lpstr>
      <vt:lpstr>Ion</vt:lpstr>
      <vt:lpstr>Social Innovation</vt:lpstr>
      <vt:lpstr>LECTURE:  SOCIAL JUSTICE AND SUSTAINABLE ENTERPRISE</vt:lpstr>
      <vt:lpstr>Sustainability and Sustainable Development</vt:lpstr>
      <vt:lpstr>Sustainable Development</vt:lpstr>
      <vt:lpstr>Social System</vt:lpstr>
      <vt:lpstr>Economic System </vt:lpstr>
      <vt:lpstr>Biological System</vt:lpstr>
      <vt:lpstr>Business and Sustainability</vt:lpstr>
      <vt:lpstr>Businesses and Sustainability</vt:lpstr>
      <vt:lpstr>Corporate Social Responsibility</vt:lpstr>
      <vt:lpstr>CSR, CS and CR</vt:lpstr>
      <vt:lpstr>Sustainable Business</vt:lpstr>
      <vt:lpstr>Sustainable Enterprise</vt:lpstr>
      <vt:lpstr>Sustainable Enterprise</vt:lpstr>
      <vt:lpstr>PowerPoint Presentation</vt:lpstr>
      <vt:lpstr>How Companies Become Sustainable Enterprises</vt:lpstr>
      <vt:lpstr>PowerPoint Presentation</vt:lpstr>
      <vt:lpstr>Attributes of Sustainable Enterprises</vt:lpstr>
      <vt:lpstr>Linking Sustainable Enterprise and Social Justice</vt:lpstr>
      <vt:lpstr>Corporate Social Justice</vt:lpstr>
      <vt:lpstr>Corporate Social Justice</vt:lpstr>
      <vt:lpstr>Defining Corporate Social Justice</vt:lpstr>
      <vt:lpstr>CSJ and CSR: The Difference</vt:lpstr>
      <vt:lpstr>PowerPoint Presentation</vt:lpstr>
      <vt:lpstr>Example One</vt:lpstr>
      <vt:lpstr>Example Two</vt:lpstr>
      <vt:lpstr>Example Three</vt:lpstr>
      <vt:lpstr>PowerPoint Presentation</vt:lpstr>
      <vt:lpstr>Social Entrepreneurship</vt:lpstr>
      <vt:lpstr>Social Entrepreneurship</vt:lpstr>
      <vt:lpstr>Defining Entrepreneurship</vt:lpstr>
      <vt:lpstr>Schumpeter’s Perspective</vt:lpstr>
      <vt:lpstr>Drucker’s Perspective</vt:lpstr>
      <vt:lpstr>Entrepreneurship</vt:lpstr>
      <vt:lpstr>Entrepreneurship</vt:lpstr>
      <vt:lpstr>Entrepreneurship- Commercial vs Social</vt:lpstr>
      <vt:lpstr>Entrepreneurship- Commercial vs Social</vt:lpstr>
      <vt:lpstr>Social Entrepreneurship</vt:lpstr>
      <vt:lpstr>Components of Social Entrepreneurship</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Innovation</dc:title>
  <dc:creator>Adedapo Adebajo</dc:creator>
  <cp:lastModifiedBy>Adedapo Adebajo</cp:lastModifiedBy>
  <cp:revision>2</cp:revision>
  <dcterms:created xsi:type="dcterms:W3CDTF">2022-11-07T10:43:02Z</dcterms:created>
  <dcterms:modified xsi:type="dcterms:W3CDTF">2022-11-07T17:23:19Z</dcterms:modified>
</cp:coreProperties>
</file>