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60" r:id="rId3"/>
    <p:sldId id="261" r:id="rId4"/>
    <p:sldId id="291" r:id="rId5"/>
    <p:sldId id="292" r:id="rId6"/>
    <p:sldId id="293" r:id="rId7"/>
    <p:sldId id="294" r:id="rId8"/>
    <p:sldId id="295" r:id="rId9"/>
    <p:sldId id="257" r:id="rId10"/>
    <p:sldId id="277" r:id="rId11"/>
    <p:sldId id="278" r:id="rId12"/>
    <p:sldId id="259" r:id="rId13"/>
    <p:sldId id="296" r:id="rId14"/>
    <p:sldId id="298" r:id="rId15"/>
    <p:sldId id="300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778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721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4503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126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9376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386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631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4583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150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63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957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E0A40-A047-42EC-AC0A-AB54984A8D61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EBD37-46C2-4312-8224-F552BC5DFB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754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 err="1" smtClean="0"/>
              <a:t>Introduction</a:t>
            </a:r>
            <a:r>
              <a:rPr lang="it-IT" dirty="0" smtClean="0"/>
              <a:t> to </a:t>
            </a:r>
            <a:br>
              <a:rPr lang="it-IT" dirty="0" smtClean="0"/>
            </a:br>
            <a:r>
              <a:rPr lang="it-IT" dirty="0" smtClean="0"/>
              <a:t>International economics</a:t>
            </a:r>
            <a:br>
              <a:rPr lang="it-IT" dirty="0" smtClean="0"/>
            </a:br>
            <a:r>
              <a:rPr lang="it-IT" sz="3000" dirty="0" err="1" smtClean="0"/>
              <a:t>Lecture</a:t>
            </a:r>
            <a:r>
              <a:rPr lang="it-IT" sz="3000" dirty="0" smtClean="0"/>
              <a:t> </a:t>
            </a:r>
            <a:r>
              <a:rPr lang="it-IT" sz="3000" dirty="0" smtClean="0"/>
              <a:t>7</a:t>
            </a:r>
            <a:endParaRPr lang="it-IT" sz="30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823710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Paolo Paesani</a:t>
            </a:r>
          </a:p>
          <a:p>
            <a:r>
              <a:rPr lang="it-IT" dirty="0" err="1" smtClean="0"/>
              <a:t>University</a:t>
            </a:r>
            <a:r>
              <a:rPr lang="it-IT" dirty="0" smtClean="0"/>
              <a:t> of Rome Tor Vergata</a:t>
            </a:r>
          </a:p>
          <a:p>
            <a:r>
              <a:rPr lang="it-IT" dirty="0" smtClean="0"/>
              <a:t>ALEF </a:t>
            </a:r>
            <a:r>
              <a:rPr lang="it-IT" dirty="0" err="1" smtClean="0"/>
              <a:t>Department</a:t>
            </a:r>
            <a:endParaRPr lang="it-IT" dirty="0" smtClean="0"/>
          </a:p>
          <a:p>
            <a:r>
              <a:rPr lang="it-IT" dirty="0" smtClean="0"/>
              <a:t>23/09/2025</a:t>
            </a:r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3869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Exchange </a:t>
            </a:r>
            <a:r>
              <a:rPr lang="it-IT" dirty="0" err="1" smtClean="0"/>
              <a:t>rates</a:t>
            </a:r>
            <a:r>
              <a:rPr lang="it-IT" dirty="0" smtClean="0"/>
              <a:t> and the FOREX market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i="1" dirty="0" smtClean="0"/>
              <a:t>Nominal exchange rates are determined within the foreign exchange market.</a:t>
            </a:r>
          </a:p>
          <a:p>
            <a:r>
              <a:rPr lang="en-US" i="1" dirty="0" smtClean="0"/>
              <a:t>The </a:t>
            </a:r>
            <a:r>
              <a:rPr lang="en-US" i="1" dirty="0"/>
              <a:t>foreign exchange market (also known as forex, FX, or the currency market) is </a:t>
            </a:r>
            <a:r>
              <a:rPr lang="en-US" i="1" dirty="0" smtClean="0"/>
              <a:t>an </a:t>
            </a:r>
            <a:r>
              <a:rPr lang="en-US" i="1" dirty="0" smtClean="0">
                <a:solidFill>
                  <a:srgbClr val="FF0000"/>
                </a:solidFill>
              </a:rPr>
              <a:t>over-the-counter global marketplace </a:t>
            </a:r>
            <a:r>
              <a:rPr lang="en-US" i="1" dirty="0"/>
              <a:t>that determines the exchange rate for currencies around the world. </a:t>
            </a:r>
            <a:r>
              <a:rPr lang="en-US" i="1" dirty="0">
                <a:solidFill>
                  <a:srgbClr val="FF0000"/>
                </a:solidFill>
              </a:rPr>
              <a:t>Participants</a:t>
            </a:r>
            <a:r>
              <a:rPr lang="en-US" i="1" dirty="0"/>
              <a:t> are able to buy, sell, exchange, and speculate on currencies. Foreign exchange markets are made up of banks, </a:t>
            </a:r>
            <a:r>
              <a:rPr lang="en-US" i="1" dirty="0" smtClean="0"/>
              <a:t>foreign exchange dealers, commercial companies, central banks, </a:t>
            </a:r>
            <a:r>
              <a:rPr lang="en-US" i="1" dirty="0"/>
              <a:t>investment management firms, </a:t>
            </a:r>
            <a:r>
              <a:rPr lang="en-US" i="1" dirty="0" smtClean="0"/>
              <a:t>hedge funds, retail forex dealers, </a:t>
            </a:r>
            <a:r>
              <a:rPr lang="en-US" i="1" dirty="0"/>
              <a:t>and investors</a:t>
            </a:r>
            <a:r>
              <a:rPr lang="en-US" i="1" dirty="0" smtClean="0"/>
              <a:t>.</a:t>
            </a:r>
          </a:p>
          <a:p>
            <a:r>
              <a:rPr lang="en-US" i="1" dirty="0"/>
              <a:t>It is, by far, </a:t>
            </a:r>
            <a:r>
              <a:rPr lang="en-US" i="1" dirty="0">
                <a:solidFill>
                  <a:srgbClr val="FF0000"/>
                </a:solidFill>
              </a:rPr>
              <a:t>the largest financial market in the world </a:t>
            </a:r>
            <a:r>
              <a:rPr lang="en-US" i="1" dirty="0"/>
              <a:t>and is comprised of a global network of financial centers that transact 24 hours a day, closing only on the weekends</a:t>
            </a:r>
            <a:r>
              <a:rPr lang="en-US" i="1" dirty="0" smtClean="0"/>
              <a:t>.</a:t>
            </a:r>
          </a:p>
          <a:p>
            <a:r>
              <a:rPr lang="en-US" i="1" dirty="0"/>
              <a:t>Currencies are always traded in pairs, so the "value" of one of the currencies in that pair is relative to the value of the other.</a:t>
            </a:r>
          </a:p>
          <a:p>
            <a:endParaRPr lang="en-US" i="1" dirty="0"/>
          </a:p>
          <a:p>
            <a:pPr marL="0" indent="0">
              <a:buNone/>
            </a:pPr>
            <a:endParaRPr lang="it-IT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290618" y="6176963"/>
            <a:ext cx="792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https://www.investopedia.com/terms/forex/f/foreign-exchange-markets.asp</a:t>
            </a:r>
          </a:p>
        </p:txBody>
      </p:sp>
    </p:spTree>
    <p:extLst>
      <p:ext uri="{BB962C8B-B14F-4D97-AF65-F5344CB8AC3E}">
        <p14:creationId xmlns:p14="http://schemas.microsoft.com/office/powerpoint/2010/main" val="107665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Exchange </a:t>
            </a:r>
            <a:r>
              <a:rPr lang="it-IT" dirty="0" err="1" smtClean="0"/>
              <a:t>rates</a:t>
            </a:r>
            <a:r>
              <a:rPr lang="it-IT" dirty="0" smtClean="0"/>
              <a:t> and the FOREX market,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i="1" dirty="0" smtClean="0"/>
              <a:t>This </a:t>
            </a:r>
            <a:r>
              <a:rPr lang="en-US" i="1" dirty="0"/>
              <a:t>determines how much of country A's currency country B can buy, and vice versa. </a:t>
            </a:r>
            <a:r>
              <a:rPr lang="en-US" i="1" dirty="0">
                <a:solidFill>
                  <a:srgbClr val="FF0000"/>
                </a:solidFill>
              </a:rPr>
              <a:t>Establishing this relationship (price) for the global markets is the main function of the foreign exchange market</a:t>
            </a:r>
            <a:r>
              <a:rPr lang="en-US" i="1" dirty="0"/>
              <a:t>. This also greatly enhances liquidity in all other financial markets, which is key to overall stability</a:t>
            </a:r>
            <a:r>
              <a:rPr lang="en-US" i="1" dirty="0" smtClean="0"/>
              <a:t>.</a:t>
            </a:r>
          </a:p>
          <a:p>
            <a:r>
              <a:rPr lang="en-US" i="1" dirty="0"/>
              <a:t>The value of a country's currency depends on whether it is a "free float" or "fixed float". </a:t>
            </a:r>
            <a:r>
              <a:rPr lang="en-US" i="1" dirty="0">
                <a:solidFill>
                  <a:srgbClr val="FF0000"/>
                </a:solidFill>
              </a:rPr>
              <a:t>Free floating currencies </a:t>
            </a:r>
            <a:r>
              <a:rPr lang="en-US" i="1" dirty="0"/>
              <a:t>are those whose relative value is determined by free market forces, such as supply / demand relationships. A </a:t>
            </a:r>
            <a:r>
              <a:rPr lang="en-US" i="1" dirty="0">
                <a:solidFill>
                  <a:srgbClr val="FF0000"/>
                </a:solidFill>
              </a:rPr>
              <a:t>fixed float </a:t>
            </a:r>
            <a:r>
              <a:rPr lang="en-US" i="1" dirty="0"/>
              <a:t>is where a country's governing body sets its currency's relative value to other currencies, often by pegging it to some standard. </a:t>
            </a:r>
            <a:endParaRPr lang="en-US" i="1" dirty="0" smtClean="0"/>
          </a:p>
          <a:p>
            <a:r>
              <a:rPr lang="en-US" i="1" dirty="0" smtClean="0">
                <a:solidFill>
                  <a:srgbClr val="FF0000"/>
                </a:solidFill>
              </a:rPr>
              <a:t>Free </a:t>
            </a:r>
            <a:r>
              <a:rPr lang="en-US" i="1" dirty="0">
                <a:solidFill>
                  <a:srgbClr val="FF0000"/>
                </a:solidFill>
              </a:rPr>
              <a:t>floating currencies include the U.S. Dollar</a:t>
            </a:r>
            <a:r>
              <a:rPr lang="en-US" i="1" dirty="0"/>
              <a:t>, Japanese Yen and </a:t>
            </a:r>
            <a:r>
              <a:rPr lang="en-US" i="1" dirty="0">
                <a:solidFill>
                  <a:srgbClr val="FF0000"/>
                </a:solidFill>
              </a:rPr>
              <a:t>British Pound</a:t>
            </a:r>
            <a:r>
              <a:rPr lang="en-US" i="1" dirty="0"/>
              <a:t>, while examples of fixed floating currencies include the Chinese Yuan and the Indian Rupee.</a:t>
            </a:r>
            <a:endParaRPr lang="it-IT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290618" y="6176963"/>
            <a:ext cx="792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https://www.investopedia.com/terms/forex/f/foreign-exchange-markets.asp</a:t>
            </a:r>
          </a:p>
        </p:txBody>
      </p:sp>
    </p:spTree>
    <p:extLst>
      <p:ext uri="{BB962C8B-B14F-4D97-AF65-F5344CB8AC3E}">
        <p14:creationId xmlns:p14="http://schemas.microsoft.com/office/powerpoint/2010/main" val="412870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Foreign Exchange Market: </a:t>
            </a:r>
            <a:r>
              <a:rPr dirty="0" smtClean="0"/>
              <a:t>USD/EUR</a:t>
            </a:r>
            <a:r>
              <a:rPr lang="it-IT" dirty="0" smtClean="0"/>
              <a:t> (</a:t>
            </a:r>
            <a:r>
              <a:rPr lang="it-IT" dirty="0" err="1" smtClean="0"/>
              <a:t>floating</a:t>
            </a:r>
            <a:r>
              <a:rPr lang="it-IT" dirty="0" smtClean="0"/>
              <a:t>)</a:t>
            </a:r>
            <a:endParaRPr dirty="0"/>
          </a:p>
        </p:txBody>
      </p:sp>
      <p:pic>
        <p:nvPicPr>
          <p:cNvPr id="3" name="Picture 2" descr="usd_eur_grap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690688"/>
            <a:ext cx="6393052" cy="4659745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902848" y="6421643"/>
            <a:ext cx="2164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https://chatgpt.com/</a:t>
            </a:r>
          </a:p>
        </p:txBody>
      </p:sp>
    </p:spTree>
    <p:extLst>
      <p:ext uri="{BB962C8B-B14F-4D97-AF65-F5344CB8AC3E}">
        <p14:creationId xmlns:p14="http://schemas.microsoft.com/office/powerpoint/2010/main" val="1846026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Who Demands USD (in Exchange for EUR)?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European </a:t>
            </a:r>
            <a:r>
              <a:rPr dirty="0"/>
              <a:t>importers buying U.S. goods and </a:t>
            </a:r>
            <a:r>
              <a:rPr dirty="0" smtClean="0"/>
              <a:t>services</a:t>
            </a:r>
            <a:r>
              <a:rPr lang="it-IT" dirty="0" smtClean="0"/>
              <a:t> and </a:t>
            </a:r>
            <a:r>
              <a:rPr lang="it-IT" dirty="0" err="1" smtClean="0"/>
              <a:t>invoicing</a:t>
            </a:r>
            <a:r>
              <a:rPr lang="it-IT" dirty="0" smtClean="0"/>
              <a:t> in </a:t>
            </a:r>
            <a:r>
              <a:rPr lang="it-IT" dirty="0" err="1" smtClean="0"/>
              <a:t>dollars</a:t>
            </a:r>
            <a:r>
              <a:rPr dirty="0" smtClean="0"/>
              <a:t>.</a:t>
            </a:r>
            <a:endParaRPr dirty="0"/>
          </a:p>
          <a:p>
            <a:r>
              <a:rPr dirty="0" smtClean="0"/>
              <a:t>European </a:t>
            </a:r>
            <a:r>
              <a:rPr dirty="0"/>
              <a:t>investors purchasing U.S. financial assets</a:t>
            </a:r>
            <a:r>
              <a:rPr dirty="0" smtClean="0"/>
              <a:t>.</a:t>
            </a:r>
            <a:endParaRPr lang="it-IT" dirty="0" smtClean="0"/>
          </a:p>
          <a:p>
            <a:r>
              <a:rPr lang="en-GB" dirty="0" smtClean="0"/>
              <a:t>U.S. </a:t>
            </a:r>
            <a:r>
              <a:rPr lang="en-GB" dirty="0"/>
              <a:t>investors </a:t>
            </a:r>
            <a:r>
              <a:rPr lang="en-GB" dirty="0" smtClean="0"/>
              <a:t>in Europe repatriating their funds.</a:t>
            </a:r>
          </a:p>
          <a:p>
            <a:r>
              <a:rPr dirty="0" smtClean="0"/>
              <a:t>European </a:t>
            </a:r>
            <a:r>
              <a:rPr dirty="0"/>
              <a:t>tourists travelling to the United States.</a:t>
            </a:r>
          </a:p>
          <a:p>
            <a:r>
              <a:rPr dirty="0" smtClean="0"/>
              <a:t>Speculators </a:t>
            </a:r>
            <a:r>
              <a:rPr dirty="0"/>
              <a:t>expecting USD to </a:t>
            </a:r>
            <a:r>
              <a:rPr dirty="0" smtClean="0"/>
              <a:t>appreciate</a:t>
            </a:r>
            <a:r>
              <a:rPr lang="it-IT" dirty="0" smtClean="0"/>
              <a:t> / EUR to </a:t>
            </a:r>
            <a:r>
              <a:rPr lang="it-IT" dirty="0" err="1" smtClean="0"/>
              <a:t>depreciate</a:t>
            </a:r>
            <a:r>
              <a:rPr dirty="0" smtClean="0"/>
              <a:t>.</a:t>
            </a:r>
            <a:endParaRPr dirty="0"/>
          </a:p>
          <a:p>
            <a:r>
              <a:rPr lang="en-GB" dirty="0"/>
              <a:t>European governments and central banks are acquiring US dollar reserves in order to prevent the euro from appreciating too much</a:t>
            </a:r>
            <a:r>
              <a:rPr lang="en-GB" dirty="0" smtClean="0"/>
              <a:t>.</a:t>
            </a:r>
          </a:p>
          <a:p>
            <a:r>
              <a:rPr lang="it-IT" dirty="0" smtClean="0"/>
              <a:t>FED </a:t>
            </a:r>
            <a:r>
              <a:rPr lang="it-IT" dirty="0" err="1" smtClean="0"/>
              <a:t>Reserve</a:t>
            </a:r>
            <a:r>
              <a:rPr lang="it-IT" dirty="0" smtClean="0"/>
              <a:t> to </a:t>
            </a:r>
            <a:r>
              <a:rPr lang="it-IT" dirty="0" err="1" smtClean="0"/>
              <a:t>prevent</a:t>
            </a:r>
            <a:r>
              <a:rPr lang="it-IT" dirty="0" smtClean="0"/>
              <a:t> the </a:t>
            </a:r>
            <a:r>
              <a:rPr lang="it-IT" dirty="0" err="1" smtClean="0"/>
              <a:t>dollar</a:t>
            </a:r>
            <a:r>
              <a:rPr lang="it-IT" dirty="0" smtClean="0"/>
              <a:t> from </a:t>
            </a:r>
            <a:r>
              <a:rPr lang="it-IT" dirty="0" err="1" smtClean="0"/>
              <a:t>depreciating</a:t>
            </a:r>
            <a:r>
              <a:rPr lang="it-IT" dirty="0" smtClean="0"/>
              <a:t> </a:t>
            </a:r>
            <a:r>
              <a:rPr lang="it-IT" dirty="0" err="1" smtClean="0"/>
              <a:t>too</a:t>
            </a:r>
            <a:r>
              <a:rPr lang="it-IT" dirty="0" smtClean="0"/>
              <a:t> </a:t>
            </a:r>
            <a:r>
              <a:rPr lang="it-IT" dirty="0" err="1" smtClean="0"/>
              <a:t>much</a:t>
            </a:r>
            <a:r>
              <a:rPr lang="it-IT" dirty="0" smtClean="0"/>
              <a:t>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559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Who Supplies USD (in Exchange for EUR)?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American </a:t>
            </a:r>
            <a:r>
              <a:rPr dirty="0"/>
              <a:t>importers buying European goods and </a:t>
            </a:r>
            <a:r>
              <a:rPr dirty="0" smtClean="0"/>
              <a:t>services</a:t>
            </a:r>
            <a:r>
              <a:rPr lang="it-IT" dirty="0" smtClean="0"/>
              <a:t> and </a:t>
            </a:r>
            <a:r>
              <a:rPr lang="it-IT" dirty="0" err="1" smtClean="0"/>
              <a:t>invoicing</a:t>
            </a:r>
            <a:r>
              <a:rPr lang="it-IT" dirty="0" smtClean="0"/>
              <a:t> in </a:t>
            </a:r>
            <a:r>
              <a:rPr lang="it-IT" dirty="0" err="1" smtClean="0"/>
              <a:t>Euros</a:t>
            </a:r>
            <a:r>
              <a:rPr dirty="0" smtClean="0"/>
              <a:t>.</a:t>
            </a:r>
            <a:endParaRPr lang="it-IT" dirty="0" smtClean="0"/>
          </a:p>
          <a:p>
            <a:r>
              <a:rPr lang="it-IT" dirty="0" err="1" smtClean="0"/>
              <a:t>European</a:t>
            </a:r>
            <a:r>
              <a:rPr lang="it-IT" dirty="0" smtClean="0"/>
              <a:t> </a:t>
            </a:r>
            <a:r>
              <a:rPr lang="it-IT" dirty="0" err="1" smtClean="0"/>
              <a:t>exporters</a:t>
            </a:r>
            <a:r>
              <a:rPr lang="it-IT" dirty="0" smtClean="0"/>
              <a:t> to the US (</a:t>
            </a:r>
            <a:r>
              <a:rPr lang="it-IT" dirty="0" err="1" smtClean="0"/>
              <a:t>invoicing</a:t>
            </a:r>
            <a:r>
              <a:rPr lang="it-IT" dirty="0" smtClean="0"/>
              <a:t> in USD and </a:t>
            </a:r>
            <a:r>
              <a:rPr lang="it-IT" dirty="0" err="1" smtClean="0"/>
              <a:t>then</a:t>
            </a:r>
            <a:r>
              <a:rPr lang="it-IT" dirty="0" smtClean="0"/>
              <a:t> </a:t>
            </a:r>
            <a:r>
              <a:rPr lang="it-IT" dirty="0" err="1" smtClean="0"/>
              <a:t>exchanging</a:t>
            </a:r>
            <a:r>
              <a:rPr lang="it-IT" dirty="0" smtClean="0"/>
              <a:t> USD </a:t>
            </a:r>
            <a:r>
              <a:rPr lang="it-IT" dirty="0" err="1" smtClean="0"/>
              <a:t>into</a:t>
            </a:r>
            <a:r>
              <a:rPr lang="it-IT" dirty="0" smtClean="0"/>
              <a:t> EUR)</a:t>
            </a:r>
            <a:endParaRPr dirty="0"/>
          </a:p>
          <a:p>
            <a:r>
              <a:rPr dirty="0" smtClean="0"/>
              <a:t>American </a:t>
            </a:r>
            <a:r>
              <a:rPr dirty="0"/>
              <a:t>investors purchasing European financial assets</a:t>
            </a:r>
            <a:r>
              <a:rPr dirty="0" smtClean="0"/>
              <a:t>.</a:t>
            </a:r>
            <a:endParaRPr lang="it-IT" dirty="0" smtClean="0"/>
          </a:p>
          <a:p>
            <a:r>
              <a:rPr lang="it-IT" dirty="0" err="1" smtClean="0"/>
              <a:t>European</a:t>
            </a:r>
            <a:r>
              <a:rPr lang="it-IT" dirty="0" smtClean="0"/>
              <a:t> </a:t>
            </a:r>
            <a:r>
              <a:rPr lang="it-IT" dirty="0" err="1" smtClean="0"/>
              <a:t>investors</a:t>
            </a:r>
            <a:r>
              <a:rPr lang="it-IT" dirty="0" smtClean="0"/>
              <a:t> in the US </a:t>
            </a:r>
            <a:r>
              <a:rPr lang="it-IT" dirty="0" err="1" smtClean="0"/>
              <a:t>repatriating</a:t>
            </a:r>
            <a:r>
              <a:rPr lang="it-IT" dirty="0" smtClean="0"/>
              <a:t> </a:t>
            </a:r>
            <a:r>
              <a:rPr lang="it-IT" dirty="0" err="1" smtClean="0"/>
              <a:t>their</a:t>
            </a:r>
            <a:r>
              <a:rPr lang="it-IT" dirty="0" smtClean="0"/>
              <a:t> funds</a:t>
            </a:r>
            <a:endParaRPr dirty="0"/>
          </a:p>
          <a:p>
            <a:r>
              <a:rPr dirty="0" smtClean="0"/>
              <a:t>American </a:t>
            </a:r>
            <a:r>
              <a:rPr dirty="0"/>
              <a:t>tourists travelling to Europe.</a:t>
            </a:r>
          </a:p>
          <a:p>
            <a:r>
              <a:rPr dirty="0" smtClean="0"/>
              <a:t>Speculators </a:t>
            </a:r>
            <a:r>
              <a:rPr dirty="0"/>
              <a:t>expecting USD to </a:t>
            </a:r>
            <a:r>
              <a:rPr dirty="0" smtClean="0"/>
              <a:t>depreciate</a:t>
            </a:r>
            <a:r>
              <a:rPr lang="it-IT" dirty="0" smtClean="0"/>
              <a:t> / EUR to </a:t>
            </a:r>
            <a:r>
              <a:rPr lang="it-IT" dirty="0" err="1" smtClean="0"/>
              <a:t>appreciate</a:t>
            </a:r>
            <a:r>
              <a:rPr dirty="0" smtClean="0"/>
              <a:t>.</a:t>
            </a:r>
            <a:endParaRPr dirty="0"/>
          </a:p>
          <a:p>
            <a:r>
              <a:rPr dirty="0" smtClean="0"/>
              <a:t>U.S</a:t>
            </a:r>
            <a:r>
              <a:rPr dirty="0"/>
              <a:t>. government or Federal Reserve reducing USD reserves.</a:t>
            </a:r>
          </a:p>
        </p:txBody>
      </p:sp>
    </p:spTree>
    <p:extLst>
      <p:ext uri="{BB962C8B-B14F-4D97-AF65-F5344CB8AC3E}">
        <p14:creationId xmlns:p14="http://schemas.microsoft.com/office/powerpoint/2010/main" val="79166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Why Might Demand for USD Increase?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smtClean="0"/>
              <a:t>Higher </a:t>
            </a:r>
            <a:r>
              <a:rPr dirty="0"/>
              <a:t>European demand for U.S. exports.</a:t>
            </a:r>
          </a:p>
          <a:p>
            <a:r>
              <a:rPr dirty="0" smtClean="0"/>
              <a:t>Higher </a:t>
            </a:r>
            <a:r>
              <a:rPr dirty="0"/>
              <a:t>U.S. interest rates attracting European capital.</a:t>
            </a:r>
          </a:p>
          <a:p>
            <a:r>
              <a:rPr dirty="0" smtClean="0"/>
              <a:t>Expectations </a:t>
            </a:r>
            <a:r>
              <a:rPr dirty="0"/>
              <a:t>of USD appreciation.</a:t>
            </a:r>
          </a:p>
          <a:p>
            <a:r>
              <a:rPr dirty="0" smtClean="0"/>
              <a:t>Rise </a:t>
            </a:r>
            <a:r>
              <a:rPr dirty="0"/>
              <a:t>in European tourism to the United States.</a:t>
            </a:r>
          </a:p>
          <a:p>
            <a:r>
              <a:rPr dirty="0" smtClean="0"/>
              <a:t>Political </a:t>
            </a:r>
            <a:r>
              <a:rPr dirty="0"/>
              <a:t>or economic instability in Europe.</a:t>
            </a:r>
          </a:p>
        </p:txBody>
      </p:sp>
    </p:spTree>
    <p:extLst>
      <p:ext uri="{BB962C8B-B14F-4D97-AF65-F5344CB8AC3E}">
        <p14:creationId xmlns:p14="http://schemas.microsoft.com/office/powerpoint/2010/main" val="1390225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Why Might Supply of USD Increase?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Higher </a:t>
            </a:r>
            <a:r>
              <a:rPr dirty="0"/>
              <a:t>U.S. demand for European exports.</a:t>
            </a:r>
          </a:p>
          <a:p>
            <a:r>
              <a:rPr dirty="0" smtClean="0"/>
              <a:t>Higher </a:t>
            </a:r>
            <a:r>
              <a:rPr dirty="0"/>
              <a:t>European interest rates attracting U.S. capital.</a:t>
            </a:r>
          </a:p>
          <a:p>
            <a:r>
              <a:rPr dirty="0" smtClean="0"/>
              <a:t>Expectations </a:t>
            </a:r>
            <a:r>
              <a:rPr dirty="0"/>
              <a:t>of USD depreciation.</a:t>
            </a:r>
          </a:p>
          <a:p>
            <a:r>
              <a:rPr dirty="0" smtClean="0"/>
              <a:t>Rise </a:t>
            </a:r>
            <a:r>
              <a:rPr dirty="0"/>
              <a:t>in American tourism to Europe.</a:t>
            </a:r>
          </a:p>
          <a:p>
            <a:r>
              <a:rPr dirty="0" smtClean="0"/>
              <a:t>Political </a:t>
            </a:r>
            <a:r>
              <a:rPr dirty="0"/>
              <a:t>or economic instability in the United States.</a:t>
            </a:r>
          </a:p>
        </p:txBody>
      </p:sp>
    </p:spTree>
    <p:extLst>
      <p:ext uri="{BB962C8B-B14F-4D97-AF65-F5344CB8AC3E}">
        <p14:creationId xmlns:p14="http://schemas.microsoft.com/office/powerpoint/2010/main" val="64181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/>
              <a:t>Connections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E and </a:t>
            </a:r>
            <a:r>
              <a:rPr lang="it-IT" dirty="0" smtClean="0"/>
              <a:t>BOP,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err="1" smtClean="0">
                <a:solidFill>
                  <a:srgbClr val="FF0000"/>
                </a:solidFill>
              </a:rPr>
              <a:t>Demand</a:t>
            </a:r>
            <a:r>
              <a:rPr lang="it-IT" dirty="0" smtClean="0">
                <a:solidFill>
                  <a:srgbClr val="FF0000"/>
                </a:solidFill>
              </a:rPr>
              <a:t> for </a:t>
            </a:r>
            <a:r>
              <a:rPr lang="it-IT" dirty="0" err="1" smtClean="0">
                <a:solidFill>
                  <a:srgbClr val="FF0000"/>
                </a:solidFill>
              </a:rPr>
              <a:t>foreign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currency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smtClean="0"/>
              <a:t>= Supply of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 smtClean="0"/>
              <a:t>currency</a:t>
            </a:r>
            <a:r>
              <a:rPr lang="it-IT" dirty="0" smtClean="0"/>
              <a:t> = </a:t>
            </a:r>
            <a:r>
              <a:rPr lang="it-IT" dirty="0" err="1" smtClean="0"/>
              <a:t>Outgoing</a:t>
            </a:r>
            <a:r>
              <a:rPr lang="it-IT" dirty="0" smtClean="0"/>
              <a:t> </a:t>
            </a:r>
            <a:r>
              <a:rPr lang="it-IT" dirty="0" err="1" smtClean="0"/>
              <a:t>payments</a:t>
            </a:r>
            <a:r>
              <a:rPr lang="it-IT" dirty="0" smtClean="0"/>
              <a:t> (</a:t>
            </a:r>
            <a:r>
              <a:rPr lang="it-IT" dirty="0" err="1" smtClean="0"/>
              <a:t>residents</a:t>
            </a:r>
            <a:r>
              <a:rPr lang="it-IT" dirty="0" smtClean="0"/>
              <a:t> in the country </a:t>
            </a:r>
            <a:r>
              <a:rPr lang="it-IT" dirty="0" err="1" smtClean="0"/>
              <a:t>paying</a:t>
            </a:r>
            <a:r>
              <a:rPr lang="it-IT" dirty="0" smtClean="0"/>
              <a:t> </a:t>
            </a:r>
            <a:r>
              <a:rPr lang="it-IT" dirty="0" err="1" smtClean="0"/>
              <a:t>money</a:t>
            </a:r>
            <a:r>
              <a:rPr lang="it-IT" dirty="0" smtClean="0"/>
              <a:t> to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 smtClean="0"/>
              <a:t>residents</a:t>
            </a:r>
            <a:r>
              <a:rPr lang="it-IT" dirty="0" smtClean="0"/>
              <a:t>)</a:t>
            </a:r>
            <a:endParaRPr lang="it-IT" dirty="0"/>
          </a:p>
          <a:p>
            <a:pPr lvl="1"/>
            <a:r>
              <a:rPr lang="it-IT" dirty="0" err="1" smtClean="0"/>
              <a:t>Importers</a:t>
            </a:r>
            <a:r>
              <a:rPr lang="it-IT" dirty="0" smtClean="0"/>
              <a:t>,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/>
              <a:t>tourists</a:t>
            </a:r>
            <a:r>
              <a:rPr lang="it-IT" dirty="0"/>
              <a:t> </a:t>
            </a:r>
            <a:r>
              <a:rPr lang="it-IT" dirty="0" err="1"/>
              <a:t>travelling</a:t>
            </a:r>
            <a:r>
              <a:rPr lang="it-IT" dirty="0"/>
              <a:t> </a:t>
            </a:r>
            <a:r>
              <a:rPr lang="it-IT" dirty="0" err="1" smtClean="0"/>
              <a:t>abroad</a:t>
            </a:r>
            <a:r>
              <a:rPr lang="it-IT" dirty="0" smtClean="0"/>
              <a:t>,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 smtClean="0"/>
              <a:t>entities</a:t>
            </a:r>
            <a:r>
              <a:rPr lang="it-IT" dirty="0" smtClean="0"/>
              <a:t> </a:t>
            </a:r>
            <a:r>
              <a:rPr lang="it-IT" dirty="0" err="1" smtClean="0"/>
              <a:t>employing</a:t>
            </a:r>
            <a:r>
              <a:rPr lang="it-IT" dirty="0" smtClean="0"/>
              <a:t>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 smtClean="0"/>
              <a:t>factors</a:t>
            </a:r>
            <a:r>
              <a:rPr lang="it-IT" dirty="0" smtClean="0"/>
              <a:t> of production, </a:t>
            </a:r>
            <a:r>
              <a:rPr lang="it-IT" dirty="0" err="1" smtClean="0"/>
              <a:t>outward</a:t>
            </a:r>
            <a:r>
              <a:rPr lang="it-IT" dirty="0" smtClean="0"/>
              <a:t> </a:t>
            </a:r>
            <a:r>
              <a:rPr lang="it-IT" dirty="0" err="1" smtClean="0"/>
              <a:t>transfers</a:t>
            </a:r>
            <a:r>
              <a:rPr lang="it-IT" dirty="0" smtClean="0"/>
              <a:t> = </a:t>
            </a:r>
            <a:r>
              <a:rPr lang="it-IT" dirty="0" err="1" smtClean="0">
                <a:solidFill>
                  <a:srgbClr val="FF0000"/>
                </a:solidFill>
              </a:rPr>
              <a:t>Debit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items</a:t>
            </a:r>
            <a:r>
              <a:rPr lang="it-IT" dirty="0" smtClean="0">
                <a:solidFill>
                  <a:srgbClr val="FF0000"/>
                </a:solidFill>
              </a:rPr>
              <a:t> CA</a:t>
            </a:r>
          </a:p>
          <a:p>
            <a:pPr lvl="1"/>
            <a:r>
              <a:rPr lang="it-IT" dirty="0" err="1" smtClean="0"/>
              <a:t>Investors</a:t>
            </a:r>
            <a:r>
              <a:rPr lang="it-IT" dirty="0" smtClean="0"/>
              <a:t> </a:t>
            </a:r>
            <a:r>
              <a:rPr lang="it-IT" dirty="0" err="1" smtClean="0"/>
              <a:t>placing</a:t>
            </a:r>
            <a:r>
              <a:rPr lang="it-IT" dirty="0" smtClean="0"/>
              <a:t> funds </a:t>
            </a:r>
            <a:r>
              <a:rPr lang="it-IT" dirty="0" err="1" smtClean="0"/>
              <a:t>abroad</a:t>
            </a:r>
            <a:r>
              <a:rPr lang="it-IT" dirty="0" smtClean="0"/>
              <a:t>, </a:t>
            </a:r>
            <a:r>
              <a:rPr lang="it-IT" dirty="0" err="1" smtClean="0"/>
              <a:t>bears</a:t>
            </a:r>
            <a:r>
              <a:rPr lang="it-IT" dirty="0" smtClean="0"/>
              <a:t> on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 smtClean="0"/>
              <a:t>currency</a:t>
            </a:r>
            <a:r>
              <a:rPr lang="it-IT" dirty="0" smtClean="0"/>
              <a:t>, </a:t>
            </a:r>
            <a:r>
              <a:rPr lang="it-IT" dirty="0" err="1" smtClean="0"/>
              <a:t>bulls</a:t>
            </a:r>
            <a:r>
              <a:rPr lang="it-IT" dirty="0" smtClean="0"/>
              <a:t> on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 smtClean="0"/>
              <a:t>currency</a:t>
            </a:r>
            <a:r>
              <a:rPr lang="it-IT" dirty="0" smtClean="0"/>
              <a:t>, </a:t>
            </a:r>
            <a:r>
              <a:rPr lang="it-IT" dirty="0" err="1" smtClean="0"/>
              <a:t>central</a:t>
            </a:r>
            <a:r>
              <a:rPr lang="it-IT" dirty="0" smtClean="0"/>
              <a:t> </a:t>
            </a:r>
            <a:r>
              <a:rPr lang="it-IT" dirty="0" err="1" smtClean="0"/>
              <a:t>bank</a:t>
            </a:r>
            <a:r>
              <a:rPr lang="it-IT" dirty="0" smtClean="0"/>
              <a:t> </a:t>
            </a:r>
            <a:r>
              <a:rPr lang="it-IT" dirty="0" err="1" smtClean="0"/>
              <a:t>wishing</a:t>
            </a:r>
            <a:r>
              <a:rPr lang="it-IT" dirty="0" smtClean="0"/>
              <a:t> to </a:t>
            </a:r>
            <a:r>
              <a:rPr lang="it-IT" dirty="0" err="1" smtClean="0"/>
              <a:t>weaken</a:t>
            </a:r>
            <a:r>
              <a:rPr lang="it-IT" dirty="0" smtClean="0"/>
              <a:t> the DC = </a:t>
            </a:r>
            <a:r>
              <a:rPr lang="it-IT" dirty="0" err="1" smtClean="0">
                <a:solidFill>
                  <a:srgbClr val="FF0000"/>
                </a:solidFill>
              </a:rPr>
              <a:t>Debit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items</a:t>
            </a:r>
            <a:r>
              <a:rPr lang="it-IT" dirty="0" smtClean="0">
                <a:solidFill>
                  <a:srgbClr val="FF0000"/>
                </a:solidFill>
              </a:rPr>
              <a:t> FA</a:t>
            </a:r>
            <a:endParaRPr lang="it-IT" dirty="0">
              <a:solidFill>
                <a:srgbClr val="FF0000"/>
              </a:solidFill>
            </a:endParaRPr>
          </a:p>
          <a:p>
            <a:r>
              <a:rPr lang="it-IT" dirty="0" smtClean="0">
                <a:solidFill>
                  <a:srgbClr val="FF0000"/>
                </a:solidFill>
              </a:rPr>
              <a:t>Supply of </a:t>
            </a:r>
            <a:r>
              <a:rPr lang="it-IT" dirty="0" err="1">
                <a:solidFill>
                  <a:srgbClr val="FF0000"/>
                </a:solidFill>
              </a:rPr>
              <a:t>foreign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currency</a:t>
            </a:r>
            <a:r>
              <a:rPr lang="it-IT" dirty="0"/>
              <a:t> = </a:t>
            </a:r>
            <a:r>
              <a:rPr lang="it-IT" dirty="0" err="1" smtClean="0"/>
              <a:t>Demand</a:t>
            </a:r>
            <a:r>
              <a:rPr lang="it-IT" dirty="0" smtClean="0"/>
              <a:t> for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/>
              <a:t>currency</a:t>
            </a:r>
            <a:r>
              <a:rPr lang="it-IT" dirty="0"/>
              <a:t> = </a:t>
            </a:r>
            <a:r>
              <a:rPr lang="it-IT" dirty="0" err="1" smtClean="0"/>
              <a:t>Incoming</a:t>
            </a:r>
            <a:r>
              <a:rPr lang="it-IT" dirty="0" smtClean="0"/>
              <a:t> </a:t>
            </a:r>
            <a:r>
              <a:rPr lang="it-IT" dirty="0" err="1" smtClean="0"/>
              <a:t>payments</a:t>
            </a:r>
            <a:r>
              <a:rPr lang="it-IT" dirty="0"/>
              <a:t> </a:t>
            </a:r>
            <a:r>
              <a:rPr lang="it-IT" dirty="0" smtClean="0"/>
              <a:t>(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 smtClean="0"/>
              <a:t>residents</a:t>
            </a:r>
            <a:r>
              <a:rPr lang="it-IT" dirty="0" smtClean="0"/>
              <a:t> </a:t>
            </a:r>
            <a:r>
              <a:rPr lang="it-IT" dirty="0" err="1" smtClean="0"/>
              <a:t>paying</a:t>
            </a:r>
            <a:r>
              <a:rPr lang="it-IT" dirty="0" smtClean="0"/>
              <a:t> </a:t>
            </a:r>
            <a:r>
              <a:rPr lang="it-IT" dirty="0" err="1"/>
              <a:t>money</a:t>
            </a:r>
            <a:r>
              <a:rPr lang="it-IT" dirty="0"/>
              <a:t> to </a:t>
            </a:r>
            <a:r>
              <a:rPr lang="it-IT" dirty="0" err="1" smtClean="0"/>
              <a:t>residents</a:t>
            </a:r>
            <a:r>
              <a:rPr lang="it-IT" dirty="0" smtClean="0"/>
              <a:t> in the </a:t>
            </a:r>
            <a:r>
              <a:rPr lang="it-IT" dirty="0" err="1" smtClean="0"/>
              <a:t>coutry</a:t>
            </a:r>
            <a:r>
              <a:rPr lang="it-IT" dirty="0" smtClean="0"/>
              <a:t> of </a:t>
            </a:r>
            <a:r>
              <a:rPr lang="it-IT" dirty="0" err="1" smtClean="0"/>
              <a:t>interest</a:t>
            </a:r>
            <a:r>
              <a:rPr lang="it-IT" dirty="0" smtClean="0"/>
              <a:t>)</a:t>
            </a:r>
            <a:endParaRPr lang="it-IT" dirty="0"/>
          </a:p>
          <a:p>
            <a:pPr lvl="1"/>
            <a:r>
              <a:rPr lang="it-IT" dirty="0" err="1" smtClean="0"/>
              <a:t>Exporters</a:t>
            </a:r>
            <a:r>
              <a:rPr lang="it-IT" dirty="0"/>
              <a:t>,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/>
              <a:t>tourists</a:t>
            </a:r>
            <a:r>
              <a:rPr lang="it-IT" dirty="0"/>
              <a:t> </a:t>
            </a:r>
            <a:r>
              <a:rPr lang="it-IT" dirty="0" err="1"/>
              <a:t>travelling</a:t>
            </a:r>
            <a:r>
              <a:rPr lang="it-IT" dirty="0"/>
              <a:t> </a:t>
            </a:r>
            <a:r>
              <a:rPr lang="it-IT" dirty="0" smtClean="0"/>
              <a:t>in the country,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/>
              <a:t>entities</a:t>
            </a:r>
            <a:r>
              <a:rPr lang="it-IT" dirty="0"/>
              <a:t> </a:t>
            </a:r>
            <a:r>
              <a:rPr lang="it-IT" dirty="0" err="1"/>
              <a:t>employing</a:t>
            </a:r>
            <a:r>
              <a:rPr lang="it-IT" dirty="0"/>
              <a:t> </a:t>
            </a:r>
            <a:r>
              <a:rPr lang="it-IT" dirty="0" err="1" smtClean="0"/>
              <a:t>resident</a:t>
            </a:r>
            <a:r>
              <a:rPr lang="it-IT" dirty="0" smtClean="0"/>
              <a:t> </a:t>
            </a:r>
            <a:r>
              <a:rPr lang="it-IT" dirty="0" err="1"/>
              <a:t>factors</a:t>
            </a:r>
            <a:r>
              <a:rPr lang="it-IT" dirty="0"/>
              <a:t> of production, </a:t>
            </a:r>
            <a:r>
              <a:rPr lang="it-IT" dirty="0" err="1" smtClean="0"/>
              <a:t>inward</a:t>
            </a:r>
            <a:r>
              <a:rPr lang="it-IT" dirty="0" smtClean="0"/>
              <a:t> </a:t>
            </a:r>
            <a:r>
              <a:rPr lang="it-IT" dirty="0" err="1"/>
              <a:t>transfers</a:t>
            </a:r>
            <a:r>
              <a:rPr lang="it-IT" dirty="0"/>
              <a:t> = </a:t>
            </a:r>
            <a:r>
              <a:rPr lang="it-IT" dirty="0" smtClean="0">
                <a:solidFill>
                  <a:srgbClr val="FF0000"/>
                </a:solidFill>
              </a:rPr>
              <a:t>Credit </a:t>
            </a:r>
            <a:r>
              <a:rPr lang="it-IT" dirty="0" err="1">
                <a:solidFill>
                  <a:srgbClr val="FF0000"/>
                </a:solidFill>
              </a:rPr>
              <a:t>items</a:t>
            </a:r>
            <a:r>
              <a:rPr lang="it-IT" dirty="0">
                <a:solidFill>
                  <a:srgbClr val="FF0000"/>
                </a:solidFill>
              </a:rPr>
              <a:t> CA</a:t>
            </a:r>
          </a:p>
          <a:p>
            <a:pPr lvl="1"/>
            <a:r>
              <a:rPr lang="it-IT" dirty="0" err="1"/>
              <a:t>Investors</a:t>
            </a:r>
            <a:r>
              <a:rPr lang="it-IT" dirty="0"/>
              <a:t> </a:t>
            </a:r>
            <a:r>
              <a:rPr lang="it-IT" dirty="0" err="1"/>
              <a:t>placing</a:t>
            </a:r>
            <a:r>
              <a:rPr lang="it-IT" dirty="0"/>
              <a:t> funds </a:t>
            </a:r>
            <a:r>
              <a:rPr lang="it-IT" dirty="0" smtClean="0"/>
              <a:t>in the country, </a:t>
            </a:r>
            <a:r>
              <a:rPr lang="it-IT" dirty="0" err="1"/>
              <a:t>bears</a:t>
            </a:r>
            <a:r>
              <a:rPr lang="it-IT" dirty="0"/>
              <a:t> on </a:t>
            </a:r>
            <a:r>
              <a:rPr lang="it-IT" dirty="0" err="1" smtClean="0"/>
              <a:t>foreign</a:t>
            </a:r>
            <a:r>
              <a:rPr lang="it-IT" dirty="0" smtClean="0"/>
              <a:t> </a:t>
            </a:r>
            <a:r>
              <a:rPr lang="it-IT" dirty="0" err="1"/>
              <a:t>currency</a:t>
            </a:r>
            <a:r>
              <a:rPr lang="it-IT" dirty="0"/>
              <a:t>, </a:t>
            </a:r>
            <a:r>
              <a:rPr lang="it-IT" dirty="0" err="1"/>
              <a:t>bulls</a:t>
            </a:r>
            <a:r>
              <a:rPr lang="it-IT" dirty="0"/>
              <a:t> on </a:t>
            </a:r>
            <a:r>
              <a:rPr lang="it-IT" dirty="0" err="1" smtClean="0"/>
              <a:t>domestic</a:t>
            </a:r>
            <a:r>
              <a:rPr lang="it-IT" dirty="0" smtClean="0"/>
              <a:t> </a:t>
            </a:r>
            <a:r>
              <a:rPr lang="it-IT" dirty="0" err="1"/>
              <a:t>currency</a:t>
            </a:r>
            <a:r>
              <a:rPr lang="it-IT" dirty="0"/>
              <a:t>, </a:t>
            </a:r>
            <a:r>
              <a:rPr lang="it-IT" dirty="0" err="1"/>
              <a:t>central</a:t>
            </a:r>
            <a:r>
              <a:rPr lang="it-IT" dirty="0"/>
              <a:t> </a:t>
            </a:r>
            <a:r>
              <a:rPr lang="it-IT" dirty="0" err="1"/>
              <a:t>bank</a:t>
            </a:r>
            <a:r>
              <a:rPr lang="it-IT" dirty="0"/>
              <a:t> </a:t>
            </a:r>
            <a:r>
              <a:rPr lang="it-IT" dirty="0" err="1"/>
              <a:t>wishing</a:t>
            </a:r>
            <a:r>
              <a:rPr lang="it-IT" dirty="0"/>
              <a:t> to </a:t>
            </a:r>
            <a:r>
              <a:rPr lang="it-IT" dirty="0" err="1" smtClean="0"/>
              <a:t>strenghten</a:t>
            </a:r>
            <a:r>
              <a:rPr lang="it-IT" dirty="0" smtClean="0"/>
              <a:t> </a:t>
            </a:r>
            <a:r>
              <a:rPr lang="it-IT" dirty="0"/>
              <a:t>the DC = </a:t>
            </a:r>
            <a:r>
              <a:rPr lang="it-IT" dirty="0" smtClean="0">
                <a:solidFill>
                  <a:srgbClr val="FF0000"/>
                </a:solidFill>
              </a:rPr>
              <a:t>Credit </a:t>
            </a:r>
            <a:r>
              <a:rPr lang="it-IT" dirty="0" err="1">
                <a:solidFill>
                  <a:srgbClr val="FF0000"/>
                </a:solidFill>
              </a:rPr>
              <a:t>items</a:t>
            </a:r>
            <a:r>
              <a:rPr lang="it-IT" dirty="0">
                <a:solidFill>
                  <a:srgbClr val="FF0000"/>
                </a:solidFill>
              </a:rPr>
              <a:t> FA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0110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Connections</a:t>
            </a:r>
            <a:r>
              <a:rPr lang="it-IT" dirty="0" smtClean="0"/>
              <a:t> </a:t>
            </a:r>
            <a:r>
              <a:rPr lang="it-IT" dirty="0" err="1" smtClean="0"/>
              <a:t>between</a:t>
            </a:r>
            <a:r>
              <a:rPr lang="it-IT" dirty="0" smtClean="0"/>
              <a:t> E and </a:t>
            </a:r>
            <a:r>
              <a:rPr lang="it-IT" dirty="0" smtClean="0"/>
              <a:t>BOP,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Payments by residents </a:t>
            </a:r>
            <a:r>
              <a:rPr lang="en-US" dirty="0"/>
              <a:t>of a country to foreign residents (outgoing payments) result in the demand for foreign currency against the supply of domestic currency.</a:t>
            </a:r>
          </a:p>
          <a:p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payments (e.g. </a:t>
            </a:r>
            <a:r>
              <a:rPr lang="en-US" dirty="0" smtClean="0"/>
              <a:t>imports </a:t>
            </a:r>
            <a:r>
              <a:rPr lang="en-US" dirty="0"/>
              <a:t>of goods and services, </a:t>
            </a:r>
            <a:r>
              <a:rPr lang="en-US" dirty="0" smtClean="0"/>
              <a:t>income payments to foreign residents by domestic entities, purchases </a:t>
            </a:r>
            <a:r>
              <a:rPr lang="en-US" dirty="0"/>
              <a:t>of foreign assets) are recorded as </a:t>
            </a:r>
            <a:r>
              <a:rPr lang="en-US" dirty="0" smtClean="0">
                <a:solidFill>
                  <a:srgbClr val="FF0000"/>
                </a:solidFill>
              </a:rPr>
              <a:t>debit items </a:t>
            </a:r>
            <a:r>
              <a:rPr lang="en-US" dirty="0"/>
              <a:t>in the balance of payments.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Payments </a:t>
            </a:r>
            <a:r>
              <a:rPr lang="en-US" dirty="0">
                <a:solidFill>
                  <a:srgbClr val="FF0000"/>
                </a:solidFill>
              </a:rPr>
              <a:t>by foreign residents </a:t>
            </a:r>
            <a:r>
              <a:rPr lang="en-US" dirty="0"/>
              <a:t>to residents of a country (incoming payments) result in the supply of foreign currency against the demand for domestic currency.</a:t>
            </a:r>
          </a:p>
          <a:p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payments (e.g. exports of goods and services, </a:t>
            </a:r>
            <a:r>
              <a:rPr lang="en-US" dirty="0" smtClean="0"/>
              <a:t>income payments to domestic residents by foreign entities borrowing </a:t>
            </a:r>
            <a:r>
              <a:rPr lang="en-US" dirty="0"/>
              <a:t>abroad) are recorded as a </a:t>
            </a:r>
            <a:r>
              <a:rPr lang="en-US" dirty="0">
                <a:solidFill>
                  <a:srgbClr val="FF0000"/>
                </a:solidFill>
              </a:rPr>
              <a:t>credit </a:t>
            </a:r>
            <a:r>
              <a:rPr lang="en-US" dirty="0" smtClean="0">
                <a:solidFill>
                  <a:srgbClr val="FF0000"/>
                </a:solidFill>
              </a:rPr>
              <a:t>items </a:t>
            </a:r>
            <a:r>
              <a:rPr lang="en-US" dirty="0" smtClean="0"/>
              <a:t>in </a:t>
            </a:r>
            <a:r>
              <a:rPr lang="en-US" dirty="0"/>
              <a:t>the balance of payments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948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/>
              <a:t>Connections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E and </a:t>
            </a:r>
            <a:r>
              <a:rPr lang="it-IT" dirty="0" smtClean="0"/>
              <a:t>BOP,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If </a:t>
            </a:r>
            <a:r>
              <a:rPr lang="en-US" dirty="0">
                <a:solidFill>
                  <a:srgbClr val="FF0000"/>
                </a:solidFill>
              </a:rPr>
              <a:t>incoming payments exceed outgoing payments</a:t>
            </a:r>
            <a:r>
              <a:rPr lang="en-US" dirty="0"/>
              <a:t>, </a:t>
            </a:r>
            <a:r>
              <a:rPr lang="en-US" dirty="0" smtClean="0"/>
              <a:t>and the country </a:t>
            </a:r>
            <a:r>
              <a:rPr lang="en-US" dirty="0" smtClean="0"/>
              <a:t>adopts a floating exchange rate regime, </a:t>
            </a:r>
            <a:r>
              <a:rPr lang="en-US" dirty="0" smtClean="0"/>
              <a:t>the </a:t>
            </a:r>
            <a:r>
              <a:rPr lang="en-US" dirty="0">
                <a:solidFill>
                  <a:srgbClr val="FF0000"/>
                </a:solidFill>
              </a:rPr>
              <a:t>domestic currency tends to </a:t>
            </a:r>
            <a:r>
              <a:rPr lang="en-US" dirty="0" smtClean="0">
                <a:solidFill>
                  <a:srgbClr val="FF0000"/>
                </a:solidFill>
              </a:rPr>
              <a:t>appreciate </a:t>
            </a:r>
            <a:r>
              <a:rPr lang="en-US" dirty="0" smtClean="0"/>
              <a:t>relative to foreign </a:t>
            </a:r>
            <a:r>
              <a:rPr lang="en-US" dirty="0" smtClean="0"/>
              <a:t>currencies other things equal (possibly self-correcting).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Net foreign lenders tend to have </a:t>
            </a:r>
            <a:r>
              <a:rPr lang="en-US" dirty="0" smtClean="0">
                <a:solidFill>
                  <a:srgbClr val="FF0000"/>
                </a:solidFill>
              </a:rPr>
              <a:t>strong currencies</a:t>
            </a:r>
            <a:r>
              <a:rPr lang="en-US" dirty="0" smtClean="0"/>
              <a:t> (unless </a:t>
            </a:r>
            <a:r>
              <a:rPr lang="en-US" dirty="0"/>
              <a:t>countervailing factors come into </a:t>
            </a:r>
            <a:r>
              <a:rPr lang="en-US" dirty="0" smtClean="0"/>
              <a:t>play</a:t>
            </a:r>
            <a:r>
              <a:rPr lang="en-US" dirty="0" smtClean="0"/>
              <a:t>). Such as?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If outgoing payments exceed incoming payments</a:t>
            </a:r>
            <a:r>
              <a:rPr lang="en-US" dirty="0"/>
              <a:t>, the </a:t>
            </a:r>
            <a:r>
              <a:rPr lang="en-US" dirty="0">
                <a:solidFill>
                  <a:srgbClr val="FF0000"/>
                </a:solidFill>
              </a:rPr>
              <a:t>domestic currency tends to </a:t>
            </a:r>
            <a:r>
              <a:rPr lang="en-US" dirty="0" smtClean="0">
                <a:solidFill>
                  <a:srgbClr val="FF0000"/>
                </a:solidFill>
              </a:rPr>
              <a:t>depreciate </a:t>
            </a:r>
            <a:r>
              <a:rPr lang="en-US" dirty="0" smtClean="0"/>
              <a:t>relative to foreign currencies </a:t>
            </a:r>
            <a:r>
              <a:rPr lang="en-US" dirty="0"/>
              <a:t>other things equal (possibly self-correcting).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Net </a:t>
            </a:r>
            <a:r>
              <a:rPr lang="en-US" dirty="0"/>
              <a:t>foreign lenders tend to have </a:t>
            </a:r>
            <a:r>
              <a:rPr lang="en-US" dirty="0">
                <a:solidFill>
                  <a:srgbClr val="FF0000"/>
                </a:solidFill>
              </a:rPr>
              <a:t>weak currencies </a:t>
            </a:r>
            <a:r>
              <a:rPr lang="en-US" dirty="0"/>
              <a:t>(unless countervailing factors come into </a:t>
            </a:r>
            <a:r>
              <a:rPr lang="en-US" dirty="0" smtClean="0"/>
              <a:t>play). Such as?</a:t>
            </a:r>
            <a:endParaRPr lang="en-US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5076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8964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Exchange </a:t>
            </a:r>
            <a:r>
              <a:rPr lang="en-US" sz="3200" dirty="0"/>
              <a:t>rates and the balance of payments:</a:t>
            </a:r>
            <a:br>
              <a:rPr lang="en-US" sz="3200" dirty="0"/>
            </a:br>
            <a:r>
              <a:rPr lang="en-US" sz="3200" dirty="0"/>
              <a:t>with government or central bank </a:t>
            </a:r>
            <a:r>
              <a:rPr lang="en-US" sz="3200" dirty="0" smtClean="0"/>
              <a:t>intervention (dirty floating)</a:t>
            </a:r>
            <a:r>
              <a:rPr lang="en-US" dirty="0"/>
              <a:t/>
            </a:r>
            <a:br>
              <a:rPr lang="en-US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government or </a:t>
            </a:r>
            <a:r>
              <a:rPr lang="en-US" dirty="0">
                <a:solidFill>
                  <a:srgbClr val="FF0000"/>
                </a:solidFill>
              </a:rPr>
              <a:t>central bank may be unwilling to </a:t>
            </a:r>
            <a:r>
              <a:rPr lang="en-US" dirty="0" smtClean="0">
                <a:solidFill>
                  <a:srgbClr val="FF0000"/>
                </a:solidFill>
              </a:rPr>
              <a:t>let the </a:t>
            </a:r>
            <a:r>
              <a:rPr lang="en-US" dirty="0">
                <a:solidFill>
                  <a:srgbClr val="FF0000"/>
                </a:solidFill>
              </a:rPr>
              <a:t>country’s currency float freely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Frequent </a:t>
            </a:r>
            <a:r>
              <a:rPr lang="en-US" dirty="0"/>
              <a:t>shifts in </a:t>
            </a:r>
            <a:r>
              <a:rPr lang="en-US" dirty="0" smtClean="0"/>
              <a:t>the demand </a:t>
            </a:r>
            <a:r>
              <a:rPr lang="en-US" dirty="0"/>
              <a:t>and supply curves would cause </a:t>
            </a:r>
            <a:r>
              <a:rPr lang="en-US" dirty="0">
                <a:solidFill>
                  <a:srgbClr val="FF0000"/>
                </a:solidFill>
              </a:rPr>
              <a:t>frequent changes </a:t>
            </a:r>
            <a:r>
              <a:rPr lang="en-US" dirty="0" smtClean="0">
                <a:solidFill>
                  <a:srgbClr val="FF0000"/>
                </a:solidFill>
              </a:rPr>
              <a:t>in the </a:t>
            </a:r>
            <a:r>
              <a:rPr lang="en-US" dirty="0">
                <a:solidFill>
                  <a:srgbClr val="FF0000"/>
                </a:solidFill>
              </a:rPr>
              <a:t>exchange rate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</a:t>
            </a:r>
            <a:r>
              <a:rPr lang="en-US" dirty="0"/>
              <a:t>, in turn, might </a:t>
            </a:r>
            <a:r>
              <a:rPr lang="en-US" dirty="0">
                <a:solidFill>
                  <a:srgbClr val="FF0000"/>
                </a:solidFill>
              </a:rPr>
              <a:t>cause uncertainty </a:t>
            </a:r>
            <a:r>
              <a:rPr lang="en-US" dirty="0" smtClean="0"/>
              <a:t>for businesses</a:t>
            </a:r>
            <a:r>
              <a:rPr lang="en-US" dirty="0"/>
              <a:t>, which might curtail their trade and investment</a:t>
            </a:r>
            <a:r>
              <a:rPr lang="en-US" dirty="0" smtClean="0"/>
              <a:t>. The </a:t>
            </a:r>
            <a:r>
              <a:rPr lang="en-US" dirty="0"/>
              <a:t>central bank may thus intervene in the </a:t>
            </a:r>
            <a:r>
              <a:rPr lang="en-US" dirty="0" smtClean="0"/>
              <a:t>foreign exchange </a:t>
            </a:r>
            <a:r>
              <a:rPr lang="en-US" dirty="0"/>
              <a:t>market. </a:t>
            </a:r>
            <a:r>
              <a:rPr lang="en-US" dirty="0">
                <a:solidFill>
                  <a:srgbClr val="FF0000"/>
                </a:solidFill>
              </a:rPr>
              <a:t>But what can it do? 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The </a:t>
            </a:r>
            <a:r>
              <a:rPr lang="en-US" dirty="0"/>
              <a:t>answer to </a:t>
            </a:r>
            <a:r>
              <a:rPr lang="en-US" dirty="0" smtClean="0"/>
              <a:t>this depends </a:t>
            </a:r>
            <a:r>
              <a:rPr lang="en-US" dirty="0"/>
              <a:t>on its objectives. It may simply want to reduce </a:t>
            </a:r>
            <a:r>
              <a:rPr lang="en-US" dirty="0" smtClean="0"/>
              <a:t>the day-to-day </a:t>
            </a:r>
            <a:r>
              <a:rPr lang="en-US" dirty="0"/>
              <a:t>fluctuations in the exchange rate, or it may </a:t>
            </a:r>
            <a:r>
              <a:rPr lang="en-US" dirty="0" smtClean="0"/>
              <a:t>want to </a:t>
            </a:r>
            <a:r>
              <a:rPr lang="en-US" dirty="0"/>
              <a:t>prevent longer-term, more fundamental shifts in the rate.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1023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What is a Fixed Exchange Rate with </a:t>
            </a:r>
            <a:r>
              <a:rPr dirty="0" smtClean="0"/>
              <a:t>Bands</a:t>
            </a:r>
            <a:r>
              <a:rPr lang="it-IT" dirty="0" smtClean="0"/>
              <a:t> and </a:t>
            </a:r>
            <a:r>
              <a:rPr lang="it-IT" dirty="0" err="1" smtClean="0"/>
              <a:t>how</a:t>
            </a:r>
            <a:r>
              <a:rPr lang="it-IT" dirty="0" smtClean="0"/>
              <a:t> </a:t>
            </a:r>
            <a:r>
              <a:rPr lang="it-IT" dirty="0" err="1" smtClean="0"/>
              <a:t>does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work</a:t>
            </a:r>
            <a:r>
              <a:rPr dirty="0" smtClean="0"/>
              <a:t>?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 smtClean="0"/>
              <a:t>Authorities </a:t>
            </a:r>
            <a:r>
              <a:rPr dirty="0"/>
              <a:t>set a central parity for the domestic currency.</a:t>
            </a:r>
          </a:p>
          <a:p>
            <a:r>
              <a:rPr dirty="0" smtClean="0"/>
              <a:t>An </a:t>
            </a:r>
            <a:r>
              <a:rPr dirty="0"/>
              <a:t>allowable fluctuation band is defined (e.g., ±2.25%).</a:t>
            </a:r>
          </a:p>
          <a:p>
            <a:r>
              <a:rPr dirty="0" smtClean="0"/>
              <a:t>The </a:t>
            </a:r>
            <a:r>
              <a:rPr dirty="0"/>
              <a:t>exchange rate moves within the band under market forces.</a:t>
            </a:r>
          </a:p>
          <a:p>
            <a:r>
              <a:rPr dirty="0" smtClean="0"/>
              <a:t>At </a:t>
            </a:r>
            <a:r>
              <a:rPr dirty="0"/>
              <a:t>the boundaries, the central bank intervenes to prevent </a:t>
            </a:r>
            <a:r>
              <a:rPr dirty="0" smtClean="0"/>
              <a:t>breaches.</a:t>
            </a:r>
            <a:endParaRPr lang="it-IT" dirty="0"/>
          </a:p>
          <a:p>
            <a:r>
              <a:rPr lang="en-GB" dirty="0" smtClean="0"/>
              <a:t>Exchange </a:t>
            </a:r>
            <a:r>
              <a:rPr lang="en-GB" dirty="0"/>
              <a:t>rate determined by supply and demand inside the band.</a:t>
            </a:r>
          </a:p>
          <a:p>
            <a:r>
              <a:rPr lang="en-GB" dirty="0" smtClean="0"/>
              <a:t>Market </a:t>
            </a:r>
            <a:r>
              <a:rPr lang="en-GB" dirty="0"/>
              <a:t>forces work freely until limits are tested.</a:t>
            </a:r>
          </a:p>
          <a:p>
            <a:endParaRPr dirty="0"/>
          </a:p>
        </p:txBody>
      </p:sp>
      <p:pic>
        <p:nvPicPr>
          <p:cNvPr id="5" name="Picture 2" descr="exchange_rate_band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008910"/>
            <a:ext cx="5486400" cy="3848815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4902848" y="6440115"/>
            <a:ext cx="2164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https://chatgpt.com/</a:t>
            </a:r>
          </a:p>
        </p:txBody>
      </p:sp>
    </p:spTree>
    <p:extLst>
      <p:ext uri="{BB962C8B-B14F-4D97-AF65-F5344CB8AC3E}">
        <p14:creationId xmlns:p14="http://schemas.microsoft.com/office/powerpoint/2010/main" val="2452949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Central Bank 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smtClean="0"/>
              <a:t>At </a:t>
            </a:r>
            <a:r>
              <a:rPr dirty="0"/>
              <a:t>the upper limit: central bank sells foreign currency and buys domestic currency.</a:t>
            </a:r>
          </a:p>
          <a:p>
            <a:r>
              <a:rPr dirty="0" smtClean="0"/>
              <a:t>At </a:t>
            </a:r>
            <a:r>
              <a:rPr dirty="0"/>
              <a:t>the lower limit: central bank buys foreign currency and sells domestic currency.</a:t>
            </a:r>
          </a:p>
          <a:p>
            <a:r>
              <a:rPr dirty="0" smtClean="0"/>
              <a:t>Intervention </a:t>
            </a:r>
            <a:r>
              <a:rPr dirty="0"/>
              <a:t>requires sufficient foreign exchange reserves.</a:t>
            </a:r>
          </a:p>
          <a:p>
            <a:r>
              <a:rPr dirty="0" smtClean="0"/>
              <a:t>Directly </a:t>
            </a:r>
            <a:r>
              <a:rPr dirty="0"/>
              <a:t>impacts the domestic money </a:t>
            </a:r>
            <a:r>
              <a:rPr dirty="0" smtClean="0"/>
              <a:t>supply</a:t>
            </a:r>
            <a:r>
              <a:rPr lang="it-IT" dirty="0" smtClean="0"/>
              <a:t> and </a:t>
            </a:r>
            <a:r>
              <a:rPr lang="it-IT" dirty="0" err="1" smtClean="0"/>
              <a:t>monetary</a:t>
            </a:r>
            <a:r>
              <a:rPr lang="it-IT" dirty="0" smtClean="0"/>
              <a:t> </a:t>
            </a:r>
            <a:r>
              <a:rPr lang="it-IT" dirty="0" err="1" smtClean="0"/>
              <a:t>polic</a:t>
            </a:r>
            <a:endParaRPr lang="it-IT" dirty="0"/>
          </a:p>
          <a:p>
            <a:pPr lvl="1"/>
            <a:r>
              <a:rPr lang="en-GB" dirty="0" smtClean="0"/>
              <a:t>Intervention </a:t>
            </a:r>
            <a:r>
              <a:rPr lang="en-GB" dirty="0"/>
              <a:t>affects liquidity and credit </a:t>
            </a:r>
            <a:r>
              <a:rPr lang="en-GB" dirty="0" smtClean="0"/>
              <a:t>conditions.</a:t>
            </a:r>
          </a:p>
          <a:p>
            <a:pPr lvl="1"/>
            <a:r>
              <a:rPr lang="en-GB" dirty="0" smtClean="0"/>
              <a:t>Selling </a:t>
            </a:r>
            <a:r>
              <a:rPr lang="en-GB" dirty="0"/>
              <a:t>reserves reduces the money </a:t>
            </a:r>
            <a:r>
              <a:rPr lang="en-GB" dirty="0" smtClean="0"/>
              <a:t>supply.</a:t>
            </a:r>
          </a:p>
          <a:p>
            <a:pPr lvl="1"/>
            <a:r>
              <a:rPr lang="en-GB" dirty="0" smtClean="0"/>
              <a:t>Buying </a:t>
            </a:r>
            <a:r>
              <a:rPr lang="en-GB" dirty="0"/>
              <a:t>reserves increases the money </a:t>
            </a:r>
            <a:r>
              <a:rPr lang="en-GB" dirty="0" smtClean="0"/>
              <a:t>supply.</a:t>
            </a:r>
          </a:p>
          <a:p>
            <a:pPr lvl="1"/>
            <a:r>
              <a:rPr lang="en-GB" dirty="0" smtClean="0"/>
              <a:t>Independent </a:t>
            </a:r>
            <a:r>
              <a:rPr lang="en-GB" dirty="0"/>
              <a:t>monetary policy is constrained unless sterilised</a:t>
            </a:r>
            <a:endParaRPr dirty="0"/>
          </a:p>
        </p:txBody>
      </p:sp>
      <p:sp>
        <p:nvSpPr>
          <p:cNvPr id="4" name="Rettangolo 3"/>
          <p:cNvSpPr/>
          <p:nvPr/>
        </p:nvSpPr>
        <p:spPr>
          <a:xfrm>
            <a:off x="4902848" y="6421643"/>
            <a:ext cx="2164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https://chatgpt.com/</a:t>
            </a:r>
          </a:p>
        </p:txBody>
      </p:sp>
    </p:spTree>
    <p:extLst>
      <p:ext uri="{BB962C8B-B14F-4D97-AF65-F5344CB8AC3E}">
        <p14:creationId xmlns:p14="http://schemas.microsoft.com/office/powerpoint/2010/main" val="2412418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Risks and Credibility </a:t>
            </a:r>
            <a:r>
              <a:rPr dirty="0" smtClean="0"/>
              <a:t>Issues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Persistent </a:t>
            </a:r>
            <a:r>
              <a:rPr dirty="0"/>
              <a:t>imbalances may erode reserves.</a:t>
            </a:r>
          </a:p>
          <a:p>
            <a:r>
              <a:rPr dirty="0" smtClean="0"/>
              <a:t>Speculative </a:t>
            </a:r>
            <a:r>
              <a:rPr dirty="0"/>
              <a:t>attacks can occur if markets doubt sustainability.</a:t>
            </a:r>
          </a:p>
          <a:p>
            <a:r>
              <a:rPr dirty="0" smtClean="0"/>
              <a:t>Requires </a:t>
            </a:r>
            <a:r>
              <a:rPr dirty="0"/>
              <a:t>credible commitment, fiscal discipline, and strong reserves</a:t>
            </a:r>
            <a:r>
              <a:rPr dirty="0" smtClean="0"/>
              <a:t>.</a:t>
            </a:r>
          </a:p>
        </p:txBody>
      </p:sp>
      <p:graphicFrame>
        <p:nvGraphicFramePr>
          <p:cNvPr id="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470328"/>
              </p:ext>
            </p:extLst>
          </p:nvPr>
        </p:nvGraphicFramePr>
        <p:xfrm>
          <a:off x="2156691" y="3782291"/>
          <a:ext cx="82296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r>
                        <a:rPr sz="1200"/>
                        <a:t>Regime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/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sz="1200"/>
                        <a:t>Floating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/>
                        <a:t>• Automatic adjustment to shocks.</a:t>
                      </a:r>
                    </a:p>
                    <a:p>
                      <a:r>
                        <a:rPr sz="1200"/>
                        <a:t>• Independent monetary policy.</a:t>
                      </a:r>
                    </a:p>
                    <a:p>
                      <a:r>
                        <a:rPr sz="1200"/>
                        <a:t>• No need for large reserves.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/>
                        <a:t>• Higher volatility.</a:t>
                      </a:r>
                    </a:p>
                    <a:p>
                      <a:r>
                        <a:rPr sz="1200"/>
                        <a:t>• Risk of overshooting.</a:t>
                      </a:r>
                    </a:p>
                    <a:p>
                      <a:r>
                        <a:rPr sz="1200"/>
                        <a:t>• Uncertainty for trade and investment.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sz="1200" dirty="0"/>
                        <a:t>Fixed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/>
                        <a:t>• Exchange rate stability.</a:t>
                      </a:r>
                    </a:p>
                    <a:p>
                      <a:r>
                        <a:rPr sz="1200"/>
                        <a:t>• Predictability for trade and investment.</a:t>
                      </a:r>
                    </a:p>
                    <a:p>
                      <a:r>
                        <a:rPr sz="1200"/>
                        <a:t>• Discipline on inflation.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• Loss of monetary independence.</a:t>
                      </a:r>
                    </a:p>
                    <a:p>
                      <a:r>
                        <a:rPr sz="1200" dirty="0"/>
                        <a:t>• Vulnerability to speculative attacks.</a:t>
                      </a:r>
                    </a:p>
                    <a:p>
                      <a:r>
                        <a:rPr sz="1200" dirty="0"/>
                        <a:t>• Requires large foreign reserves.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ttangolo 4"/>
          <p:cNvSpPr/>
          <p:nvPr/>
        </p:nvSpPr>
        <p:spPr>
          <a:xfrm>
            <a:off x="4902848" y="6421643"/>
            <a:ext cx="2164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https://chatgpt.com/</a:t>
            </a:r>
          </a:p>
        </p:txBody>
      </p:sp>
    </p:spTree>
    <p:extLst>
      <p:ext uri="{BB962C8B-B14F-4D97-AF65-F5344CB8AC3E}">
        <p14:creationId xmlns:p14="http://schemas.microsoft.com/office/powerpoint/2010/main" val="1725052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1290</Words>
  <Application>Microsoft Office PowerPoint</Application>
  <PresentationFormat>Widescreen</PresentationFormat>
  <Paragraphs>114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di Office</vt:lpstr>
      <vt:lpstr>Introduction to  International economics Lecture 7</vt:lpstr>
      <vt:lpstr>Exchange rates and the FOREX market</vt:lpstr>
      <vt:lpstr>Exchange rates and the FOREX market, 2</vt:lpstr>
      <vt:lpstr>Foreign Exchange Market: USD/EUR (floating)</vt:lpstr>
      <vt:lpstr>Who Demands USD (in Exchange for EUR)?</vt:lpstr>
      <vt:lpstr>Who Supplies USD (in Exchange for EUR)?</vt:lpstr>
      <vt:lpstr>Why Might Demand for USD Increase?</vt:lpstr>
      <vt:lpstr>Why Might Supply of USD Increase?</vt:lpstr>
      <vt:lpstr>Connections between E and BOP, 1</vt:lpstr>
      <vt:lpstr>Connections between E and BOP, 2</vt:lpstr>
      <vt:lpstr>Connections between E and BOP, 3</vt:lpstr>
      <vt:lpstr> Exchange rates and the balance of payments: with government or central bank intervention (dirty floating) </vt:lpstr>
      <vt:lpstr>What is a Fixed Exchange Rate with Bands and how does it work?</vt:lpstr>
      <vt:lpstr>Central Bank Intervention</vt:lpstr>
      <vt:lpstr>Risks and Credibility Issues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paolo paesani</dc:creator>
  <cp:lastModifiedBy>paolo paesani</cp:lastModifiedBy>
  <cp:revision>14</cp:revision>
  <dcterms:created xsi:type="dcterms:W3CDTF">2022-09-19T16:05:10Z</dcterms:created>
  <dcterms:modified xsi:type="dcterms:W3CDTF">2025-09-19T17:09:51Z</dcterms:modified>
</cp:coreProperties>
</file>