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98" r:id="rId2"/>
    <p:sldId id="374" r:id="rId3"/>
    <p:sldId id="375" r:id="rId4"/>
    <p:sldId id="386" r:id="rId5"/>
    <p:sldId id="388" r:id="rId6"/>
    <p:sldId id="389" r:id="rId7"/>
    <p:sldId id="390" r:id="rId8"/>
    <p:sldId id="377" r:id="rId9"/>
    <p:sldId id="378" r:id="rId10"/>
    <p:sldId id="399" r:id="rId11"/>
    <p:sldId id="387" r:id="rId12"/>
    <p:sldId id="379" r:id="rId13"/>
    <p:sldId id="391" r:id="rId14"/>
    <p:sldId id="392" r:id="rId15"/>
    <p:sldId id="393" r:id="rId16"/>
    <p:sldId id="394" r:id="rId17"/>
    <p:sldId id="395" r:id="rId18"/>
    <p:sldId id="396" r:id="rId19"/>
    <p:sldId id="381" r:id="rId20"/>
    <p:sldId id="397" r:id="rId21"/>
    <p:sldId id="400" r:id="rId22"/>
    <p:sldId id="401" r:id="rId23"/>
    <p:sldId id="402" r:id="rId24"/>
    <p:sldId id="370" r:id="rId25"/>
  </p:sldIdLst>
  <p:sldSz cx="12192000" cy="6858000"/>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paolo paesani" initials="pp" lastIdx="0" clrIdx="0">
    <p:extLst>
      <p:ext uri="{19B8F6BF-5375-455C-9EA6-DF929625EA0E}">
        <p15:presenceInfo xmlns:p15="http://schemas.microsoft.com/office/powerpoint/2012/main" userId="paolo paesani"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659" autoAdjust="0"/>
    <p:restoredTop sz="94660"/>
  </p:normalViewPr>
  <p:slideViewPr>
    <p:cSldViewPr snapToGrid="0">
      <p:cViewPr varScale="1">
        <p:scale>
          <a:sx n="69" d="100"/>
          <a:sy n="69" d="100"/>
        </p:scale>
        <p:origin x="460"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1524000" y="1122363"/>
            <a:ext cx="9144000" cy="2387600"/>
          </a:xfrm>
        </p:spPr>
        <p:txBody>
          <a:bodyPr anchor="b"/>
          <a:lstStyle>
            <a:lvl1pPr algn="ctr">
              <a:defRPr sz="6000"/>
            </a:lvl1pPr>
          </a:lstStyle>
          <a:p>
            <a:r>
              <a:rPr lang="it-IT" smtClean="0"/>
              <a:t>Fare clic per modificare lo stile del titolo</a:t>
            </a:r>
            <a:endParaRPr lang="it-IT"/>
          </a:p>
        </p:txBody>
      </p:sp>
      <p:sp>
        <p:nvSpPr>
          <p:cNvPr id="3" name="Sottotito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p>
            <a:fld id="{A27C8F87-4F72-46F9-B80C-C838F8383AC6}" type="datetimeFigureOut">
              <a:rPr lang="it-IT" smtClean="0"/>
              <a:t>06/09/2026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29124455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A27C8F87-4F72-46F9-B80C-C838F8383AC6}" type="datetimeFigureOut">
              <a:rPr lang="it-IT" smtClean="0"/>
              <a:t>06/09/2026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20676743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831850" y="1709738"/>
            <a:ext cx="10515600" cy="2852737"/>
          </a:xfrm>
        </p:spPr>
        <p:txBody>
          <a:bodyPr anchor="b"/>
          <a:lstStyle>
            <a:lvl1pPr>
              <a:defRPr sz="6000"/>
            </a:lvl1pPr>
          </a:lstStyle>
          <a:p>
            <a:r>
              <a:rPr lang="it-IT" smtClean="0"/>
              <a:t>Fare clic per modificare lo stile del titolo</a:t>
            </a:r>
            <a:endParaRPr lang="it-IT"/>
          </a:p>
        </p:txBody>
      </p:sp>
      <p:sp>
        <p:nvSpPr>
          <p:cNvPr id="3" name="Segnaposto tes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it-IT" smtClean="0"/>
              <a:t>Modifica gli stili del testo dello schema</a:t>
            </a:r>
          </a:p>
        </p:txBody>
      </p:sp>
      <p:sp>
        <p:nvSpPr>
          <p:cNvPr id="4" name="Segnaposto data 3"/>
          <p:cNvSpPr>
            <a:spLocks noGrp="1"/>
          </p:cNvSpPr>
          <p:nvPr>
            <p:ph type="dt" sz="half" idx="10"/>
          </p:nvPr>
        </p:nvSpPr>
        <p:spPr/>
        <p:txBody>
          <a:bodyPr/>
          <a:lstStyle/>
          <a:p>
            <a:fld id="{A27C8F87-4F72-46F9-B80C-C838F8383AC6}" type="datetimeFigureOut">
              <a:rPr lang="it-IT" smtClean="0"/>
              <a:t>06/09/2026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5773083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838200" y="1825625"/>
            <a:ext cx="5181600" cy="4351338"/>
          </a:xfrm>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6172200" y="1825625"/>
            <a:ext cx="5181600" cy="4351338"/>
          </a:xfrm>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p>
            <a:fld id="{A27C8F87-4F72-46F9-B80C-C838F8383AC6}" type="datetimeFigureOut">
              <a:rPr lang="it-IT" smtClean="0"/>
              <a:t>06/09/2026</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1048697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839788" y="365125"/>
            <a:ext cx="10515600" cy="1325563"/>
          </a:xfrm>
        </p:spPr>
        <p:txBody>
          <a:bodyPr/>
          <a:lstStyle/>
          <a:p>
            <a:r>
              <a:rPr lang="it-IT" smtClean="0"/>
              <a:t>Fare clic per modificare lo stile del titolo</a:t>
            </a:r>
            <a:endParaRPr lang="it-IT"/>
          </a:p>
        </p:txBody>
      </p:sp>
      <p:sp>
        <p:nvSpPr>
          <p:cNvPr id="3" name="Segnaposto tes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Modifica gli stili del testo dello schema</a:t>
            </a:r>
          </a:p>
        </p:txBody>
      </p:sp>
      <p:sp>
        <p:nvSpPr>
          <p:cNvPr id="4" name="Segnaposto contenuto 3"/>
          <p:cNvSpPr>
            <a:spLocks noGrp="1"/>
          </p:cNvSpPr>
          <p:nvPr>
            <p:ph sz="half" idx="2"/>
          </p:nvPr>
        </p:nvSpPr>
        <p:spPr>
          <a:xfrm>
            <a:off x="839788" y="2505075"/>
            <a:ext cx="5157787" cy="3684588"/>
          </a:xfrm>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Modifica gli stili del testo dello schema</a:t>
            </a:r>
          </a:p>
        </p:txBody>
      </p:sp>
      <p:sp>
        <p:nvSpPr>
          <p:cNvPr id="6" name="Segnaposto contenuto 5"/>
          <p:cNvSpPr>
            <a:spLocks noGrp="1"/>
          </p:cNvSpPr>
          <p:nvPr>
            <p:ph sz="quarter" idx="4"/>
          </p:nvPr>
        </p:nvSpPr>
        <p:spPr>
          <a:xfrm>
            <a:off x="6172200" y="2505075"/>
            <a:ext cx="5183188" cy="3684588"/>
          </a:xfrm>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p>
            <a:fld id="{A27C8F87-4F72-46F9-B80C-C838F8383AC6}" type="datetimeFigureOut">
              <a:rPr lang="it-IT" smtClean="0"/>
              <a:t>06/09/2026</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1898282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2"/>
          <p:cNvSpPr>
            <a:spLocks noGrp="1"/>
          </p:cNvSpPr>
          <p:nvPr>
            <p:ph type="dt" sz="half" idx="10"/>
          </p:nvPr>
        </p:nvSpPr>
        <p:spPr/>
        <p:txBody>
          <a:bodyPr/>
          <a:lstStyle/>
          <a:p>
            <a:fld id="{A27C8F87-4F72-46F9-B80C-C838F8383AC6}" type="datetimeFigureOut">
              <a:rPr lang="it-IT" smtClean="0"/>
              <a:t>06/09/2026</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39296967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A27C8F87-4F72-46F9-B80C-C838F8383AC6}" type="datetimeFigureOut">
              <a:rPr lang="it-IT" smtClean="0"/>
              <a:t>06/09/2026</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8180488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smtClean="0"/>
              <a:t>Fare clic per modificare lo stile del titolo</a:t>
            </a:r>
            <a:endParaRPr lang="it-IT"/>
          </a:p>
        </p:txBody>
      </p:sp>
      <p:sp>
        <p:nvSpPr>
          <p:cNvPr id="3" name="Segnaposto contenut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smtClean="0"/>
              <a:t>Modifica gli stili del testo dello schema</a:t>
            </a:r>
          </a:p>
        </p:txBody>
      </p:sp>
      <p:sp>
        <p:nvSpPr>
          <p:cNvPr id="5" name="Segnaposto data 4"/>
          <p:cNvSpPr>
            <a:spLocks noGrp="1"/>
          </p:cNvSpPr>
          <p:nvPr>
            <p:ph type="dt" sz="half" idx="10"/>
          </p:nvPr>
        </p:nvSpPr>
        <p:spPr/>
        <p:txBody>
          <a:bodyPr/>
          <a:lstStyle/>
          <a:p>
            <a:fld id="{A27C8F87-4F72-46F9-B80C-C838F8383AC6}" type="datetimeFigureOut">
              <a:rPr lang="it-IT" smtClean="0"/>
              <a:t>06/09/2026</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4624668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smtClean="0"/>
              <a:t>Fare clic per modificare lo stile del titolo</a:t>
            </a:r>
            <a:endParaRPr lang="it-IT"/>
          </a:p>
        </p:txBody>
      </p:sp>
      <p:sp>
        <p:nvSpPr>
          <p:cNvPr id="3" name="Segnaposto immagin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smtClean="0"/>
              <a:t>Modifica gli stili del testo dello schema</a:t>
            </a:r>
          </a:p>
        </p:txBody>
      </p:sp>
      <p:sp>
        <p:nvSpPr>
          <p:cNvPr id="5" name="Segnaposto data 4"/>
          <p:cNvSpPr>
            <a:spLocks noGrp="1"/>
          </p:cNvSpPr>
          <p:nvPr>
            <p:ph type="dt" sz="half" idx="10"/>
          </p:nvPr>
        </p:nvSpPr>
        <p:spPr/>
        <p:txBody>
          <a:bodyPr/>
          <a:lstStyle/>
          <a:p>
            <a:fld id="{A27C8F87-4F72-46F9-B80C-C838F8383AC6}" type="datetimeFigureOut">
              <a:rPr lang="it-IT" smtClean="0"/>
              <a:t>06/09/2026</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29072228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A27C8F87-4F72-46F9-B80C-C838F8383AC6}" type="datetimeFigureOut">
              <a:rPr lang="it-IT" smtClean="0"/>
              <a:t>06/09/2026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2864017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8724900" y="365125"/>
            <a:ext cx="2628900" cy="5811838"/>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838200" y="365125"/>
            <a:ext cx="7734300" cy="5811838"/>
          </a:xfrm>
        </p:spPr>
        <p:txBody>
          <a:bodyPr vert="eaVert"/>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A27C8F87-4F72-46F9-B80C-C838F8383AC6}" type="datetimeFigureOut">
              <a:rPr lang="it-IT" smtClean="0"/>
              <a:t>06/09/2026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1747047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it-IT" smtClean="0"/>
              <a:t>Fare clic per modificare lo stile del titolo</a:t>
            </a:r>
            <a:endParaRPr lang="it-IT"/>
          </a:p>
        </p:txBody>
      </p:sp>
      <p:sp>
        <p:nvSpPr>
          <p:cNvPr id="3" name="Segnaposto tes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27C8F87-4F72-46F9-B80C-C838F8383AC6}" type="datetimeFigureOut">
              <a:rPr lang="it-IT" smtClean="0"/>
              <a:t>06/09/2026</a:t>
            </a:fld>
            <a:endParaRPr lang="it-IT"/>
          </a:p>
        </p:txBody>
      </p:sp>
      <p:sp>
        <p:nvSpPr>
          <p:cNvPr id="5" name="Segnaposto piè di pa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A0EF8-1B00-4D70-9E60-2F0174B31705}" type="slidenum">
              <a:rPr lang="it-IT" smtClean="0"/>
              <a:t>‹N›</a:t>
            </a:fld>
            <a:endParaRPr lang="it-IT"/>
          </a:p>
        </p:txBody>
      </p:sp>
    </p:spTree>
    <p:extLst>
      <p:ext uri="{BB962C8B-B14F-4D97-AF65-F5344CB8AC3E}">
        <p14:creationId xmlns:p14="http://schemas.microsoft.com/office/powerpoint/2010/main" val="315767619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hyperlink" Target="https://www.imf.org/external/pubs/ft/bop/2007/pdf/bpm6.pdf"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hyperlink" Target="https://www.imf.org/external/pubs/ft/bop/2007/pdf/bpm6.pdf"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hyperlink" Target="https://www.imf.org/external/pubs/ft/bop/2007/pdf/bpm6.pdf"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hyperlink" Target="https://www.imf.org/external/pubs/ft/bop/2007/pdf/bpm6.pdf"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NULL"/><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hyperlink" Target="https://www.bancaditalia.it/pubblicazioni/bilancia-pagamenti/2025-bilancia-pagamenti/en_statistiche_BDP_20250819.pdf?language_id=1" TargetMode="External"/><Relationship Id="rId2" Type="http://schemas.openxmlformats.org/officeDocument/2006/relationships/hyperlink" Target="https://www.imf.org/external/pubs/ft/bop/2007/pdf/bpm6.pdf" TargetMode="External"/><Relationship Id="rId1" Type="http://schemas.openxmlformats.org/officeDocument/2006/relationships/slideLayout" Target="../slideLayouts/slideLayout2.xml"/><Relationship Id="rId4" Type="http://schemas.openxmlformats.org/officeDocument/2006/relationships/hyperlink" Target="https://www.banque-france.fr/en/statistics/balance-payments-and-international-investment-position"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p:txBody>
          <a:bodyPr>
            <a:normAutofit/>
          </a:bodyPr>
          <a:lstStyle/>
          <a:p>
            <a:r>
              <a:rPr lang="it-IT" sz="4800" dirty="0"/>
              <a:t>INTEC </a:t>
            </a:r>
            <a:r>
              <a:rPr lang="it-IT" sz="4800" dirty="0" err="1"/>
              <a:t>Lecture</a:t>
            </a:r>
            <a:r>
              <a:rPr lang="it-IT" sz="4800" dirty="0"/>
              <a:t> </a:t>
            </a:r>
            <a:r>
              <a:rPr lang="it-IT" sz="4800" dirty="0" smtClean="0"/>
              <a:t>2 </a:t>
            </a:r>
            <a:r>
              <a:rPr lang="it-IT" sz="4800" dirty="0"/>
              <a:t/>
            </a:r>
            <a:br>
              <a:rPr lang="it-IT" sz="4800" dirty="0"/>
            </a:br>
            <a:r>
              <a:rPr lang="it-IT" sz="4800" dirty="0" err="1" smtClean="0"/>
              <a:t>Introduction</a:t>
            </a:r>
            <a:r>
              <a:rPr lang="it-IT" sz="4800" dirty="0" smtClean="0"/>
              <a:t> to the Balance of </a:t>
            </a:r>
            <a:r>
              <a:rPr lang="it-IT" sz="4800" dirty="0" err="1" smtClean="0"/>
              <a:t>Payments</a:t>
            </a:r>
            <a:r>
              <a:rPr lang="it-IT" sz="4800" dirty="0" smtClean="0"/>
              <a:t> (BOP)</a:t>
            </a:r>
            <a:endParaRPr lang="it-IT" sz="3000" dirty="0"/>
          </a:p>
        </p:txBody>
      </p:sp>
      <p:sp>
        <p:nvSpPr>
          <p:cNvPr id="3" name="Sottotitolo 2"/>
          <p:cNvSpPr>
            <a:spLocks noGrp="1"/>
          </p:cNvSpPr>
          <p:nvPr>
            <p:ph type="subTitle" idx="1"/>
          </p:nvPr>
        </p:nvSpPr>
        <p:spPr>
          <a:xfrm>
            <a:off x="1524000" y="3823710"/>
            <a:ext cx="9144000" cy="1655762"/>
          </a:xfrm>
        </p:spPr>
        <p:txBody>
          <a:bodyPr>
            <a:normAutofit lnSpcReduction="10000"/>
          </a:bodyPr>
          <a:lstStyle/>
          <a:p>
            <a:r>
              <a:rPr lang="it-IT" dirty="0" smtClean="0"/>
              <a:t>Paolo Paesani</a:t>
            </a:r>
          </a:p>
          <a:p>
            <a:r>
              <a:rPr lang="it-IT" dirty="0" err="1" smtClean="0"/>
              <a:t>University</a:t>
            </a:r>
            <a:r>
              <a:rPr lang="it-IT" dirty="0" smtClean="0"/>
              <a:t> of Rome Tor Vergata</a:t>
            </a:r>
          </a:p>
          <a:p>
            <a:r>
              <a:rPr lang="it-IT" dirty="0" smtClean="0"/>
              <a:t>ALEF </a:t>
            </a:r>
            <a:r>
              <a:rPr lang="it-IT" dirty="0" err="1" smtClean="0"/>
              <a:t>Department</a:t>
            </a:r>
            <a:endParaRPr lang="it-IT" dirty="0" smtClean="0"/>
          </a:p>
          <a:p>
            <a:r>
              <a:rPr lang="it-IT" dirty="0" smtClean="0"/>
              <a:t>08/09/2026</a:t>
            </a:r>
          </a:p>
          <a:p>
            <a:endParaRPr lang="it-IT" dirty="0"/>
          </a:p>
        </p:txBody>
      </p:sp>
    </p:spTree>
    <p:extLst>
      <p:ext uri="{BB962C8B-B14F-4D97-AF65-F5344CB8AC3E}">
        <p14:creationId xmlns:p14="http://schemas.microsoft.com/office/powerpoint/2010/main" val="384482355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err="1" smtClean="0"/>
              <a:t>Globalization</a:t>
            </a:r>
            <a:r>
              <a:rPr lang="it-IT" dirty="0" smtClean="0"/>
              <a:t> </a:t>
            </a:r>
            <a:r>
              <a:rPr lang="it-IT" dirty="0" err="1" smtClean="0"/>
              <a:t>indicators</a:t>
            </a:r>
            <a:r>
              <a:rPr lang="it-IT" dirty="0" smtClean="0"/>
              <a:t> and </a:t>
            </a:r>
            <a:r>
              <a:rPr lang="it-IT" dirty="0" err="1" smtClean="0"/>
              <a:t>international</a:t>
            </a:r>
            <a:r>
              <a:rPr lang="it-IT" dirty="0" smtClean="0"/>
              <a:t> </a:t>
            </a:r>
            <a:r>
              <a:rPr lang="it-IT" dirty="0" err="1" smtClean="0"/>
              <a:t>payments</a:t>
            </a:r>
            <a:endParaRPr lang="it-IT" dirty="0"/>
          </a:p>
        </p:txBody>
      </p:sp>
      <p:sp>
        <p:nvSpPr>
          <p:cNvPr id="3" name="Segnaposto contenuto 2"/>
          <p:cNvSpPr>
            <a:spLocks noGrp="1"/>
          </p:cNvSpPr>
          <p:nvPr>
            <p:ph idx="1"/>
          </p:nvPr>
        </p:nvSpPr>
        <p:spPr/>
        <p:txBody>
          <a:bodyPr>
            <a:normAutofit/>
          </a:bodyPr>
          <a:lstStyle/>
          <a:p>
            <a:r>
              <a:rPr lang="it-IT" dirty="0" err="1" smtClean="0"/>
              <a:t>Globalization</a:t>
            </a:r>
            <a:r>
              <a:rPr lang="it-IT" dirty="0" smtClean="0"/>
              <a:t> </a:t>
            </a:r>
            <a:r>
              <a:rPr lang="it-IT" dirty="0" err="1" smtClean="0"/>
              <a:t>indicators</a:t>
            </a:r>
            <a:r>
              <a:rPr lang="it-IT" dirty="0" smtClean="0"/>
              <a:t>:</a:t>
            </a:r>
          </a:p>
          <a:p>
            <a:pPr lvl="1"/>
            <a:r>
              <a:rPr lang="it-IT" dirty="0" err="1" smtClean="0"/>
              <a:t>Trade</a:t>
            </a:r>
            <a:r>
              <a:rPr lang="it-IT" dirty="0" err="1"/>
              <a:t>-</a:t>
            </a:r>
            <a:r>
              <a:rPr lang="it-IT" dirty="0" err="1" smtClean="0"/>
              <a:t>based</a:t>
            </a:r>
            <a:r>
              <a:rPr lang="it-IT" dirty="0" smtClean="0"/>
              <a:t> </a:t>
            </a:r>
            <a:r>
              <a:rPr lang="it-IT" dirty="0" err="1" smtClean="0"/>
              <a:t>indicators</a:t>
            </a:r>
            <a:r>
              <a:rPr lang="it-IT" dirty="0" smtClean="0"/>
              <a:t>: (X/Y), (M/Y), (X + M)/Y</a:t>
            </a:r>
          </a:p>
          <a:p>
            <a:pPr lvl="1"/>
            <a:r>
              <a:rPr lang="it-IT" dirty="0" smtClean="0"/>
              <a:t>Price-</a:t>
            </a:r>
            <a:r>
              <a:rPr lang="it-IT" dirty="0" err="1" smtClean="0"/>
              <a:t>based</a:t>
            </a:r>
            <a:r>
              <a:rPr lang="it-IT" dirty="0" smtClean="0"/>
              <a:t> </a:t>
            </a:r>
            <a:r>
              <a:rPr lang="it-IT" dirty="0" err="1" smtClean="0"/>
              <a:t>indicators</a:t>
            </a:r>
            <a:r>
              <a:rPr lang="it-IT" dirty="0" smtClean="0"/>
              <a:t>: (P</a:t>
            </a:r>
            <a:r>
              <a:rPr lang="it-IT" baseline="-25000" dirty="0" smtClean="0"/>
              <a:t>IMP</a:t>
            </a:r>
            <a:r>
              <a:rPr lang="it-IT" dirty="0" smtClean="0"/>
              <a:t> – P</a:t>
            </a:r>
            <a:r>
              <a:rPr lang="it-IT" baseline="-25000" dirty="0" smtClean="0"/>
              <a:t>EXP</a:t>
            </a:r>
            <a:r>
              <a:rPr lang="it-IT" dirty="0" smtClean="0"/>
              <a:t>), </a:t>
            </a:r>
            <a:r>
              <a:rPr lang="it-IT" dirty="0" err="1" smtClean="0"/>
              <a:t>transport</a:t>
            </a:r>
            <a:r>
              <a:rPr lang="it-IT" dirty="0" smtClean="0"/>
              <a:t> </a:t>
            </a:r>
            <a:r>
              <a:rPr lang="it-IT" dirty="0" err="1" smtClean="0"/>
              <a:t>costs</a:t>
            </a:r>
            <a:endParaRPr lang="it-IT" dirty="0" smtClean="0"/>
          </a:p>
          <a:p>
            <a:pPr lvl="1"/>
            <a:r>
              <a:rPr lang="it-IT" dirty="0" err="1" smtClean="0"/>
              <a:t>Investment</a:t>
            </a:r>
            <a:r>
              <a:rPr lang="it-IT" dirty="0" smtClean="0"/>
              <a:t> </a:t>
            </a:r>
            <a:r>
              <a:rPr lang="it-IT" dirty="0" err="1" smtClean="0"/>
              <a:t>based</a:t>
            </a:r>
            <a:r>
              <a:rPr lang="it-IT" dirty="0" smtClean="0"/>
              <a:t> </a:t>
            </a:r>
            <a:r>
              <a:rPr lang="it-IT" dirty="0" err="1" smtClean="0"/>
              <a:t>indicators</a:t>
            </a:r>
            <a:r>
              <a:rPr lang="it-IT" dirty="0" smtClean="0"/>
              <a:t>: </a:t>
            </a:r>
            <a:r>
              <a:rPr lang="it-IT" dirty="0" err="1" smtClean="0"/>
              <a:t>international</a:t>
            </a:r>
            <a:r>
              <a:rPr lang="it-IT" dirty="0" smtClean="0"/>
              <a:t> capital </a:t>
            </a:r>
            <a:r>
              <a:rPr lang="it-IT" dirty="0" err="1" smtClean="0"/>
              <a:t>flows</a:t>
            </a:r>
            <a:r>
              <a:rPr lang="it-IT" dirty="0" smtClean="0"/>
              <a:t> and </a:t>
            </a:r>
            <a:r>
              <a:rPr lang="it-IT" dirty="0" err="1" smtClean="0"/>
              <a:t>stocks</a:t>
            </a:r>
            <a:endParaRPr lang="it-IT" dirty="0" smtClean="0"/>
          </a:p>
          <a:p>
            <a:pPr lvl="1"/>
            <a:r>
              <a:rPr lang="it-IT" dirty="0" err="1" smtClean="0"/>
              <a:t>Migrants</a:t>
            </a:r>
            <a:r>
              <a:rPr lang="it-IT" dirty="0" smtClean="0"/>
              <a:t>’ </a:t>
            </a:r>
            <a:r>
              <a:rPr lang="it-IT" dirty="0" err="1" smtClean="0"/>
              <a:t>remittances</a:t>
            </a:r>
            <a:r>
              <a:rPr lang="it-IT" dirty="0" smtClean="0"/>
              <a:t> and cross </a:t>
            </a:r>
            <a:r>
              <a:rPr lang="it-IT" dirty="0" err="1" smtClean="0"/>
              <a:t>border</a:t>
            </a:r>
            <a:r>
              <a:rPr lang="it-IT" dirty="0" smtClean="0"/>
              <a:t> </a:t>
            </a:r>
          </a:p>
          <a:p>
            <a:endParaRPr lang="it-IT" dirty="0" smtClean="0"/>
          </a:p>
          <a:p>
            <a:r>
              <a:rPr lang="it-IT" dirty="0" err="1" smtClean="0"/>
              <a:t>Many</a:t>
            </a:r>
            <a:r>
              <a:rPr lang="it-IT" dirty="0" smtClean="0"/>
              <a:t> of the data </a:t>
            </a:r>
            <a:r>
              <a:rPr lang="it-IT" dirty="0" err="1" smtClean="0"/>
              <a:t>used</a:t>
            </a:r>
            <a:r>
              <a:rPr lang="it-IT" dirty="0" smtClean="0"/>
              <a:t> to compile </a:t>
            </a:r>
            <a:r>
              <a:rPr lang="it-IT" dirty="0" err="1" smtClean="0"/>
              <a:t>globalization</a:t>
            </a:r>
            <a:r>
              <a:rPr lang="it-IT" dirty="0" smtClean="0"/>
              <a:t> </a:t>
            </a:r>
            <a:r>
              <a:rPr lang="it-IT" dirty="0" err="1" smtClean="0"/>
              <a:t>indicators</a:t>
            </a:r>
            <a:r>
              <a:rPr lang="it-IT" dirty="0" smtClean="0"/>
              <a:t> </a:t>
            </a:r>
            <a:r>
              <a:rPr lang="it-IT" dirty="0" err="1" smtClean="0"/>
              <a:t>have</a:t>
            </a:r>
            <a:r>
              <a:rPr lang="it-IT" dirty="0" smtClean="0"/>
              <a:t> relate to </a:t>
            </a:r>
            <a:r>
              <a:rPr lang="it-IT" dirty="0" err="1" smtClean="0">
                <a:solidFill>
                  <a:srgbClr val="FF0000"/>
                </a:solidFill>
              </a:rPr>
              <a:t>international</a:t>
            </a:r>
            <a:r>
              <a:rPr lang="it-IT" dirty="0" smtClean="0">
                <a:solidFill>
                  <a:srgbClr val="FF0000"/>
                </a:solidFill>
              </a:rPr>
              <a:t> </a:t>
            </a:r>
            <a:r>
              <a:rPr lang="it-IT" dirty="0" err="1" smtClean="0">
                <a:solidFill>
                  <a:srgbClr val="FF0000"/>
                </a:solidFill>
              </a:rPr>
              <a:t>payments</a:t>
            </a:r>
            <a:r>
              <a:rPr lang="it-IT" dirty="0" smtClean="0"/>
              <a:t>, i.e. </a:t>
            </a:r>
            <a:r>
              <a:rPr lang="it-IT" dirty="0" err="1" smtClean="0"/>
              <a:t>flows</a:t>
            </a:r>
            <a:r>
              <a:rPr lang="it-IT" dirty="0" smtClean="0"/>
              <a:t> of </a:t>
            </a:r>
            <a:r>
              <a:rPr lang="it-IT" dirty="0" err="1" smtClean="0"/>
              <a:t>money</a:t>
            </a:r>
            <a:r>
              <a:rPr lang="it-IT" dirty="0" smtClean="0"/>
              <a:t> </a:t>
            </a:r>
            <a:r>
              <a:rPr lang="it-IT" dirty="0" err="1" smtClean="0"/>
              <a:t>that</a:t>
            </a:r>
            <a:r>
              <a:rPr lang="it-IT" dirty="0" smtClean="0"/>
              <a:t> ‘cross’ </a:t>
            </a:r>
            <a:r>
              <a:rPr lang="it-IT" dirty="0" err="1" smtClean="0"/>
              <a:t>national</a:t>
            </a:r>
            <a:r>
              <a:rPr lang="it-IT" dirty="0" smtClean="0"/>
              <a:t> </a:t>
            </a:r>
            <a:r>
              <a:rPr lang="it-IT" dirty="0" err="1" smtClean="0"/>
              <a:t>boundaries</a:t>
            </a:r>
            <a:r>
              <a:rPr lang="it-IT" dirty="0" smtClean="0"/>
              <a:t>.</a:t>
            </a:r>
          </a:p>
          <a:p>
            <a:endParaRPr lang="it-IT" dirty="0" smtClean="0"/>
          </a:p>
        </p:txBody>
      </p:sp>
    </p:spTree>
    <p:extLst>
      <p:ext uri="{BB962C8B-B14F-4D97-AF65-F5344CB8AC3E}">
        <p14:creationId xmlns:p14="http://schemas.microsoft.com/office/powerpoint/2010/main" val="31784080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International </a:t>
            </a:r>
            <a:r>
              <a:rPr lang="it-IT" dirty="0" err="1" smtClean="0"/>
              <a:t>payments</a:t>
            </a:r>
            <a:r>
              <a:rPr lang="it-IT" dirty="0" smtClean="0"/>
              <a:t> </a:t>
            </a:r>
            <a:endParaRPr lang="it-IT" dirty="0"/>
          </a:p>
        </p:txBody>
      </p:sp>
      <p:sp>
        <p:nvSpPr>
          <p:cNvPr id="3" name="Segnaposto contenuto 2"/>
          <p:cNvSpPr>
            <a:spLocks noGrp="1"/>
          </p:cNvSpPr>
          <p:nvPr>
            <p:ph idx="1"/>
          </p:nvPr>
        </p:nvSpPr>
        <p:spPr/>
        <p:txBody>
          <a:bodyPr>
            <a:normAutofit fontScale="92500"/>
          </a:bodyPr>
          <a:lstStyle/>
          <a:p>
            <a:r>
              <a:rPr lang="it-IT" dirty="0" smtClean="0">
                <a:solidFill>
                  <a:srgbClr val="FF0000"/>
                </a:solidFill>
              </a:rPr>
              <a:t>International </a:t>
            </a:r>
            <a:r>
              <a:rPr lang="it-IT" dirty="0" err="1" smtClean="0">
                <a:solidFill>
                  <a:srgbClr val="FF0000"/>
                </a:solidFill>
              </a:rPr>
              <a:t>payments</a:t>
            </a:r>
            <a:r>
              <a:rPr lang="it-IT" dirty="0" smtClean="0">
                <a:solidFill>
                  <a:srgbClr val="FF0000"/>
                </a:solidFill>
              </a:rPr>
              <a:t> pose a </a:t>
            </a:r>
            <a:r>
              <a:rPr lang="it-IT" dirty="0" err="1" smtClean="0">
                <a:solidFill>
                  <a:srgbClr val="FF0000"/>
                </a:solidFill>
              </a:rPr>
              <a:t>series</a:t>
            </a:r>
            <a:r>
              <a:rPr lang="it-IT" dirty="0" smtClean="0">
                <a:solidFill>
                  <a:srgbClr val="FF0000"/>
                </a:solidFill>
              </a:rPr>
              <a:t> of </a:t>
            </a:r>
            <a:r>
              <a:rPr lang="it-IT" dirty="0" err="1" smtClean="0">
                <a:solidFill>
                  <a:srgbClr val="FF0000"/>
                </a:solidFill>
              </a:rPr>
              <a:t>interesting</a:t>
            </a:r>
            <a:r>
              <a:rPr lang="it-IT" dirty="0" smtClean="0">
                <a:solidFill>
                  <a:srgbClr val="FF0000"/>
                </a:solidFill>
              </a:rPr>
              <a:t> </a:t>
            </a:r>
            <a:r>
              <a:rPr lang="it-IT" dirty="0" err="1" smtClean="0">
                <a:solidFill>
                  <a:srgbClr val="FF0000"/>
                </a:solidFill>
              </a:rPr>
              <a:t>problems</a:t>
            </a:r>
            <a:endParaRPr lang="it-IT" dirty="0" smtClean="0">
              <a:solidFill>
                <a:srgbClr val="FF0000"/>
              </a:solidFill>
            </a:endParaRPr>
          </a:p>
          <a:p>
            <a:pPr lvl="1"/>
            <a:r>
              <a:rPr lang="it-IT" dirty="0" smtClean="0"/>
              <a:t>How do </a:t>
            </a:r>
            <a:r>
              <a:rPr lang="it-IT" dirty="0" err="1" smtClean="0"/>
              <a:t>countries</a:t>
            </a:r>
            <a:r>
              <a:rPr lang="it-IT" dirty="0" smtClean="0"/>
              <a:t> </a:t>
            </a:r>
            <a:r>
              <a:rPr lang="it-IT" dirty="0" err="1" smtClean="0"/>
              <a:t>pay</a:t>
            </a:r>
            <a:r>
              <a:rPr lang="it-IT" dirty="0" smtClean="0"/>
              <a:t> for </a:t>
            </a:r>
            <a:r>
              <a:rPr lang="it-IT" dirty="0" err="1" smtClean="0"/>
              <a:t>their</a:t>
            </a:r>
            <a:r>
              <a:rPr lang="it-IT" dirty="0" smtClean="0"/>
              <a:t> </a:t>
            </a:r>
            <a:r>
              <a:rPr lang="it-IT" dirty="0" err="1" smtClean="0"/>
              <a:t>imports</a:t>
            </a:r>
            <a:r>
              <a:rPr lang="it-IT" dirty="0" smtClean="0"/>
              <a:t>?</a:t>
            </a:r>
          </a:p>
          <a:p>
            <a:pPr lvl="1"/>
            <a:r>
              <a:rPr lang="it-IT" dirty="0" err="1" smtClean="0"/>
              <a:t>What</a:t>
            </a:r>
            <a:r>
              <a:rPr lang="it-IT" dirty="0" smtClean="0"/>
              <a:t> </a:t>
            </a:r>
            <a:r>
              <a:rPr lang="it-IT" dirty="0" err="1" smtClean="0"/>
              <a:t>happens</a:t>
            </a:r>
            <a:r>
              <a:rPr lang="it-IT" dirty="0" smtClean="0"/>
              <a:t> to the export </a:t>
            </a:r>
            <a:r>
              <a:rPr lang="it-IT" dirty="0" err="1" smtClean="0"/>
              <a:t>earnings</a:t>
            </a:r>
            <a:r>
              <a:rPr lang="it-IT" dirty="0" smtClean="0"/>
              <a:t>?</a:t>
            </a:r>
          </a:p>
          <a:p>
            <a:pPr lvl="1"/>
            <a:r>
              <a:rPr lang="it-IT" dirty="0" err="1" smtClean="0"/>
              <a:t>What</a:t>
            </a:r>
            <a:r>
              <a:rPr lang="it-IT" dirty="0" smtClean="0"/>
              <a:t> are the </a:t>
            </a:r>
            <a:r>
              <a:rPr lang="it-IT" dirty="0" err="1" smtClean="0"/>
              <a:t>consequences</a:t>
            </a:r>
            <a:r>
              <a:rPr lang="it-IT" dirty="0" smtClean="0"/>
              <a:t> of X &gt; M (</a:t>
            </a:r>
            <a:r>
              <a:rPr lang="it-IT" dirty="0" err="1" smtClean="0"/>
              <a:t>Trade</a:t>
            </a:r>
            <a:r>
              <a:rPr lang="it-IT" dirty="0" smtClean="0"/>
              <a:t> surplus)?</a:t>
            </a:r>
          </a:p>
          <a:p>
            <a:pPr lvl="1"/>
            <a:r>
              <a:rPr lang="it-IT" dirty="0" err="1" smtClean="0"/>
              <a:t>What</a:t>
            </a:r>
            <a:r>
              <a:rPr lang="it-IT" dirty="0" smtClean="0"/>
              <a:t> are the </a:t>
            </a:r>
            <a:r>
              <a:rPr lang="it-IT" dirty="0" err="1" smtClean="0"/>
              <a:t>consequences</a:t>
            </a:r>
            <a:r>
              <a:rPr lang="it-IT" dirty="0" smtClean="0"/>
              <a:t> of M &gt; X (</a:t>
            </a:r>
            <a:r>
              <a:rPr lang="it-IT" dirty="0" err="1" smtClean="0"/>
              <a:t>Trade</a:t>
            </a:r>
            <a:r>
              <a:rPr lang="it-IT" dirty="0" smtClean="0"/>
              <a:t> deficit)?</a:t>
            </a:r>
          </a:p>
          <a:p>
            <a:pPr lvl="1"/>
            <a:r>
              <a:rPr lang="it-IT" dirty="0" smtClean="0"/>
              <a:t>How do </a:t>
            </a:r>
            <a:r>
              <a:rPr lang="it-IT" dirty="0" err="1" smtClean="0"/>
              <a:t>money</a:t>
            </a:r>
            <a:r>
              <a:rPr lang="it-IT" dirty="0" smtClean="0"/>
              <a:t> and </a:t>
            </a:r>
            <a:r>
              <a:rPr lang="it-IT" dirty="0" err="1" smtClean="0"/>
              <a:t>finance</a:t>
            </a:r>
            <a:r>
              <a:rPr lang="it-IT" dirty="0" smtClean="0"/>
              <a:t> </a:t>
            </a:r>
            <a:r>
              <a:rPr lang="it-IT" dirty="0" err="1" smtClean="0"/>
              <a:t>affect</a:t>
            </a:r>
            <a:r>
              <a:rPr lang="it-IT" dirty="0" smtClean="0"/>
              <a:t> X, M and </a:t>
            </a:r>
            <a:r>
              <a:rPr lang="it-IT" dirty="0" err="1" smtClean="0"/>
              <a:t>their</a:t>
            </a:r>
            <a:r>
              <a:rPr lang="it-IT" dirty="0" smtClean="0"/>
              <a:t> balance?</a:t>
            </a:r>
          </a:p>
          <a:p>
            <a:pPr lvl="1"/>
            <a:r>
              <a:rPr lang="it-IT" dirty="0" err="1" smtClean="0"/>
              <a:t>Is</a:t>
            </a:r>
            <a:r>
              <a:rPr lang="it-IT" dirty="0" smtClean="0"/>
              <a:t> </a:t>
            </a:r>
            <a:r>
              <a:rPr lang="it-IT" dirty="0" err="1" smtClean="0"/>
              <a:t>there</a:t>
            </a:r>
            <a:r>
              <a:rPr lang="it-IT" dirty="0" smtClean="0"/>
              <a:t> </a:t>
            </a:r>
            <a:r>
              <a:rPr lang="it-IT" dirty="0" err="1" smtClean="0"/>
              <a:t>any</a:t>
            </a:r>
            <a:r>
              <a:rPr lang="it-IT" dirty="0" smtClean="0"/>
              <a:t> connection </a:t>
            </a:r>
            <a:r>
              <a:rPr lang="it-IT" dirty="0" err="1" smtClean="0"/>
              <a:t>between</a:t>
            </a:r>
            <a:r>
              <a:rPr lang="it-IT" dirty="0" smtClean="0"/>
              <a:t> </a:t>
            </a:r>
            <a:r>
              <a:rPr lang="it-IT" dirty="0" err="1" smtClean="0"/>
              <a:t>international</a:t>
            </a:r>
            <a:r>
              <a:rPr lang="it-IT" dirty="0" smtClean="0"/>
              <a:t> </a:t>
            </a:r>
            <a:r>
              <a:rPr lang="it-IT" dirty="0" err="1" smtClean="0"/>
              <a:t>trade</a:t>
            </a:r>
            <a:r>
              <a:rPr lang="it-IT" dirty="0" smtClean="0"/>
              <a:t> and </a:t>
            </a:r>
            <a:r>
              <a:rPr lang="it-IT" dirty="0" err="1" smtClean="0"/>
              <a:t>international</a:t>
            </a:r>
            <a:r>
              <a:rPr lang="it-IT" dirty="0" smtClean="0"/>
              <a:t> </a:t>
            </a:r>
            <a:r>
              <a:rPr lang="it-IT" dirty="0" err="1" smtClean="0"/>
              <a:t>investment</a:t>
            </a:r>
            <a:r>
              <a:rPr lang="it-IT" dirty="0" smtClean="0"/>
              <a:t>?</a:t>
            </a:r>
          </a:p>
          <a:p>
            <a:endParaRPr lang="it-IT" dirty="0"/>
          </a:p>
          <a:p>
            <a:r>
              <a:rPr lang="en-US" dirty="0" smtClean="0"/>
              <a:t>Answering those questions, requires a prior understanding of the </a:t>
            </a:r>
            <a:r>
              <a:rPr lang="en-US" dirty="0" smtClean="0">
                <a:solidFill>
                  <a:srgbClr val="FF0000"/>
                </a:solidFill>
              </a:rPr>
              <a:t>Balance </a:t>
            </a:r>
            <a:r>
              <a:rPr lang="en-US" dirty="0">
                <a:solidFill>
                  <a:srgbClr val="FF0000"/>
                </a:solidFill>
              </a:rPr>
              <a:t>of </a:t>
            </a:r>
            <a:r>
              <a:rPr lang="en-US" dirty="0" smtClean="0">
                <a:solidFill>
                  <a:srgbClr val="FF0000"/>
                </a:solidFill>
              </a:rPr>
              <a:t>payments</a:t>
            </a:r>
            <a:r>
              <a:rPr lang="it-IT" dirty="0" smtClean="0"/>
              <a:t> </a:t>
            </a:r>
            <a:r>
              <a:rPr lang="it-IT" dirty="0"/>
              <a:t>(BOP</a:t>
            </a:r>
            <a:r>
              <a:rPr lang="it-IT" dirty="0" smtClean="0"/>
              <a:t>): the </a:t>
            </a:r>
            <a:r>
              <a:rPr lang="it-IT" dirty="0" err="1"/>
              <a:t>official</a:t>
            </a:r>
            <a:r>
              <a:rPr lang="it-IT" dirty="0"/>
              <a:t> </a:t>
            </a:r>
            <a:r>
              <a:rPr lang="it-IT" dirty="0" err="1"/>
              <a:t>document</a:t>
            </a:r>
            <a:r>
              <a:rPr lang="it-IT" dirty="0"/>
              <a:t> </a:t>
            </a:r>
            <a:r>
              <a:rPr lang="it-IT" dirty="0" err="1"/>
              <a:t>that</a:t>
            </a:r>
            <a:r>
              <a:rPr lang="it-IT" dirty="0"/>
              <a:t> </a:t>
            </a:r>
            <a:r>
              <a:rPr lang="it-IT" dirty="0" err="1"/>
              <a:t>records</a:t>
            </a:r>
            <a:r>
              <a:rPr lang="it-IT" dirty="0"/>
              <a:t> </a:t>
            </a:r>
            <a:r>
              <a:rPr lang="it-IT" dirty="0" err="1"/>
              <a:t>those</a:t>
            </a:r>
            <a:r>
              <a:rPr lang="it-IT" dirty="0"/>
              <a:t> </a:t>
            </a:r>
            <a:r>
              <a:rPr lang="it-IT" dirty="0" err="1"/>
              <a:t>payments</a:t>
            </a:r>
            <a:r>
              <a:rPr lang="it-IT" dirty="0"/>
              <a:t> on </a:t>
            </a:r>
            <a:r>
              <a:rPr lang="it-IT" dirty="0" err="1"/>
              <a:t>quarterly</a:t>
            </a:r>
            <a:r>
              <a:rPr lang="it-IT" dirty="0"/>
              <a:t> and </a:t>
            </a:r>
            <a:r>
              <a:rPr lang="it-IT" dirty="0" err="1"/>
              <a:t>yearly</a:t>
            </a:r>
            <a:r>
              <a:rPr lang="it-IT" dirty="0"/>
              <a:t> </a:t>
            </a:r>
            <a:r>
              <a:rPr lang="it-IT" dirty="0" err="1"/>
              <a:t>basis</a:t>
            </a:r>
            <a:r>
              <a:rPr lang="it-IT" dirty="0"/>
              <a:t>.</a:t>
            </a:r>
          </a:p>
          <a:p>
            <a:endParaRPr lang="it-IT" dirty="0"/>
          </a:p>
        </p:txBody>
      </p:sp>
    </p:spTree>
    <p:extLst>
      <p:ext uri="{BB962C8B-B14F-4D97-AF65-F5344CB8AC3E}">
        <p14:creationId xmlns:p14="http://schemas.microsoft.com/office/powerpoint/2010/main" val="248041286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3"/>
          <p:cNvSpPr>
            <a:spLocks noGrp="1"/>
          </p:cNvSpPr>
          <p:nvPr>
            <p:ph type="title"/>
          </p:nvPr>
        </p:nvSpPr>
        <p:spPr/>
        <p:txBody>
          <a:bodyPr/>
          <a:lstStyle/>
          <a:p>
            <a:pPr algn="ctr"/>
            <a:r>
              <a:rPr lang="it-IT" dirty="0" err="1" smtClean="0"/>
              <a:t>Defining</a:t>
            </a:r>
            <a:r>
              <a:rPr lang="it-IT" dirty="0" smtClean="0"/>
              <a:t> the Balance of </a:t>
            </a:r>
            <a:r>
              <a:rPr lang="it-IT" dirty="0" err="1" smtClean="0"/>
              <a:t>Payments</a:t>
            </a:r>
            <a:endParaRPr lang="it-IT" dirty="0"/>
          </a:p>
        </p:txBody>
      </p:sp>
      <p:pic>
        <p:nvPicPr>
          <p:cNvPr id="5" name="Immagine 4"/>
          <p:cNvPicPr>
            <a:picLocks noChangeAspect="1"/>
          </p:cNvPicPr>
          <p:nvPr/>
        </p:nvPicPr>
        <p:blipFill>
          <a:blip r:embed="rId2"/>
          <a:stretch>
            <a:fillRect/>
          </a:stretch>
        </p:blipFill>
        <p:spPr>
          <a:xfrm>
            <a:off x="1252537" y="1738312"/>
            <a:ext cx="9686925" cy="3381375"/>
          </a:xfrm>
          <a:prstGeom prst="rect">
            <a:avLst/>
          </a:prstGeom>
        </p:spPr>
      </p:pic>
      <p:sp>
        <p:nvSpPr>
          <p:cNvPr id="6" name="Rettangolo 5"/>
          <p:cNvSpPr/>
          <p:nvPr/>
        </p:nvSpPr>
        <p:spPr>
          <a:xfrm>
            <a:off x="3192055" y="5839753"/>
            <a:ext cx="5567743" cy="369332"/>
          </a:xfrm>
          <a:prstGeom prst="rect">
            <a:avLst/>
          </a:prstGeom>
        </p:spPr>
        <p:txBody>
          <a:bodyPr wrap="none">
            <a:spAutoFit/>
          </a:bodyPr>
          <a:lstStyle/>
          <a:p>
            <a:r>
              <a:rPr lang="it-IT" dirty="0"/>
              <a:t>https://ec.europa.eu/eurostat/web/balance-of-payments</a:t>
            </a:r>
          </a:p>
        </p:txBody>
      </p:sp>
    </p:spTree>
    <p:extLst>
      <p:ext uri="{BB962C8B-B14F-4D97-AF65-F5344CB8AC3E}">
        <p14:creationId xmlns:p14="http://schemas.microsoft.com/office/powerpoint/2010/main" val="147936457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err="1" smtClean="0"/>
              <a:t>Current</a:t>
            </a:r>
            <a:r>
              <a:rPr lang="it-IT" dirty="0" smtClean="0"/>
              <a:t> account: </a:t>
            </a:r>
            <a:r>
              <a:rPr lang="it-IT" dirty="0" err="1" smtClean="0"/>
              <a:t>definition</a:t>
            </a:r>
            <a:endParaRPr lang="it-IT" dirty="0"/>
          </a:p>
        </p:txBody>
      </p:sp>
      <p:sp>
        <p:nvSpPr>
          <p:cNvPr id="3" name="Segnaposto contenuto 2"/>
          <p:cNvSpPr>
            <a:spLocks noGrp="1"/>
          </p:cNvSpPr>
          <p:nvPr>
            <p:ph idx="1"/>
          </p:nvPr>
        </p:nvSpPr>
        <p:spPr/>
        <p:txBody>
          <a:bodyPr>
            <a:normAutofit fontScale="92500" lnSpcReduction="10000"/>
          </a:bodyPr>
          <a:lstStyle/>
          <a:p>
            <a:r>
              <a:rPr lang="en-US" dirty="0"/>
              <a:t>The </a:t>
            </a:r>
            <a:r>
              <a:rPr lang="en-US" dirty="0">
                <a:solidFill>
                  <a:srgbClr val="FF0000"/>
                </a:solidFill>
              </a:rPr>
              <a:t>current account </a:t>
            </a:r>
            <a:r>
              <a:rPr lang="en-US" dirty="0"/>
              <a:t>shows flows of goods, services, primary income, and secondary income between residents and nonresidents. </a:t>
            </a:r>
            <a:r>
              <a:rPr lang="en-US" dirty="0" smtClean="0"/>
              <a:t>It </a:t>
            </a:r>
            <a:r>
              <a:rPr lang="en-US" dirty="0"/>
              <a:t>is an important grouping of accounts within the balance of payments. </a:t>
            </a:r>
            <a:endParaRPr lang="en-US" dirty="0" smtClean="0"/>
          </a:p>
          <a:p>
            <a:r>
              <a:rPr lang="en-US" dirty="0" smtClean="0"/>
              <a:t>The </a:t>
            </a:r>
            <a:r>
              <a:rPr lang="en-US" dirty="0">
                <a:solidFill>
                  <a:srgbClr val="FF0000"/>
                </a:solidFill>
              </a:rPr>
              <a:t>goods and services </a:t>
            </a:r>
            <a:r>
              <a:rPr lang="en-US" dirty="0" smtClean="0">
                <a:solidFill>
                  <a:srgbClr val="FF0000"/>
                </a:solidFill>
              </a:rPr>
              <a:t>account </a:t>
            </a:r>
            <a:r>
              <a:rPr lang="en-US" dirty="0"/>
              <a:t>shows transactions in goods and services. </a:t>
            </a:r>
            <a:endParaRPr lang="en-US" dirty="0" smtClean="0"/>
          </a:p>
          <a:p>
            <a:r>
              <a:rPr lang="en-US" dirty="0" smtClean="0"/>
              <a:t>The </a:t>
            </a:r>
            <a:r>
              <a:rPr lang="en-US" dirty="0">
                <a:solidFill>
                  <a:srgbClr val="FF0000"/>
                </a:solidFill>
              </a:rPr>
              <a:t>primary income </a:t>
            </a:r>
            <a:r>
              <a:rPr lang="en-US" dirty="0" smtClean="0">
                <a:solidFill>
                  <a:srgbClr val="FF0000"/>
                </a:solidFill>
              </a:rPr>
              <a:t>account </a:t>
            </a:r>
            <a:r>
              <a:rPr lang="en-US" dirty="0"/>
              <a:t>shows amounts payable and receivable in return for providing temporary use to another entity of labor, financial resources, or </a:t>
            </a:r>
            <a:r>
              <a:rPr lang="en-US" dirty="0" err="1" smtClean="0"/>
              <a:t>nonproduced</a:t>
            </a:r>
            <a:r>
              <a:rPr lang="en-US" dirty="0" smtClean="0"/>
              <a:t> </a:t>
            </a:r>
            <a:r>
              <a:rPr lang="en-US" dirty="0"/>
              <a:t>nonfinancial </a:t>
            </a:r>
            <a:r>
              <a:rPr lang="en-US" dirty="0" smtClean="0"/>
              <a:t>assets.</a:t>
            </a:r>
          </a:p>
          <a:p>
            <a:r>
              <a:rPr lang="en-US" dirty="0" smtClean="0"/>
              <a:t>The </a:t>
            </a:r>
            <a:r>
              <a:rPr lang="en-US" dirty="0">
                <a:solidFill>
                  <a:srgbClr val="FF0000"/>
                </a:solidFill>
              </a:rPr>
              <a:t>secondary income </a:t>
            </a:r>
            <a:r>
              <a:rPr lang="en-US" dirty="0" smtClean="0">
                <a:solidFill>
                  <a:srgbClr val="FF0000"/>
                </a:solidFill>
              </a:rPr>
              <a:t>account </a:t>
            </a:r>
            <a:r>
              <a:rPr lang="en-US" dirty="0"/>
              <a:t>shows redistribution of income, that is, when resources for current purposes are provided by one party without anything of economic value being supplied as a direct return to that party. Examples include personal transfers and current international assistance</a:t>
            </a:r>
            <a:endParaRPr lang="it-IT" dirty="0"/>
          </a:p>
        </p:txBody>
      </p:sp>
      <p:sp>
        <p:nvSpPr>
          <p:cNvPr id="4" name="Rettangolo 3"/>
          <p:cNvSpPr/>
          <p:nvPr/>
        </p:nvSpPr>
        <p:spPr>
          <a:xfrm>
            <a:off x="3297382" y="6127234"/>
            <a:ext cx="6557818" cy="369332"/>
          </a:xfrm>
          <a:prstGeom prst="rect">
            <a:avLst/>
          </a:prstGeom>
        </p:spPr>
        <p:txBody>
          <a:bodyPr wrap="square">
            <a:spAutoFit/>
          </a:bodyPr>
          <a:lstStyle/>
          <a:p>
            <a:r>
              <a:rPr lang="it-IT" dirty="0">
                <a:hlinkClick r:id="rId2"/>
              </a:rPr>
              <a:t>https://www.imf.org/external/pubs/ft/bop/2007/pdf/bpm6.pdf</a:t>
            </a:r>
            <a:endParaRPr lang="it-IT" dirty="0"/>
          </a:p>
        </p:txBody>
      </p:sp>
    </p:spTree>
    <p:extLst>
      <p:ext uri="{BB962C8B-B14F-4D97-AF65-F5344CB8AC3E}">
        <p14:creationId xmlns:p14="http://schemas.microsoft.com/office/powerpoint/2010/main" val="35596515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Capital account: </a:t>
            </a:r>
            <a:r>
              <a:rPr lang="it-IT" dirty="0" err="1" smtClean="0"/>
              <a:t>definition</a:t>
            </a:r>
            <a:endParaRPr lang="it-IT" dirty="0"/>
          </a:p>
        </p:txBody>
      </p:sp>
      <p:sp>
        <p:nvSpPr>
          <p:cNvPr id="3" name="Segnaposto contenuto 2"/>
          <p:cNvSpPr>
            <a:spLocks noGrp="1"/>
          </p:cNvSpPr>
          <p:nvPr>
            <p:ph idx="1"/>
          </p:nvPr>
        </p:nvSpPr>
        <p:spPr/>
        <p:txBody>
          <a:bodyPr>
            <a:normAutofit/>
          </a:bodyPr>
          <a:lstStyle/>
          <a:p>
            <a:r>
              <a:rPr lang="en-US" dirty="0"/>
              <a:t>The </a:t>
            </a:r>
            <a:r>
              <a:rPr lang="en-US" dirty="0">
                <a:solidFill>
                  <a:srgbClr val="FF0000"/>
                </a:solidFill>
              </a:rPr>
              <a:t>capital account </a:t>
            </a:r>
            <a:r>
              <a:rPr lang="en-US" dirty="0"/>
              <a:t>shows credit and debit entries for </a:t>
            </a:r>
            <a:r>
              <a:rPr lang="en-US" dirty="0" err="1"/>
              <a:t>nonproduced</a:t>
            </a:r>
            <a:r>
              <a:rPr lang="en-US" dirty="0"/>
              <a:t> nonfinancial assets and capital transfers between residents and nonresidents. </a:t>
            </a:r>
            <a:endParaRPr lang="en-US" dirty="0" smtClean="0"/>
          </a:p>
          <a:p>
            <a:r>
              <a:rPr lang="en-US" dirty="0" smtClean="0"/>
              <a:t>It </a:t>
            </a:r>
            <a:r>
              <a:rPr lang="en-US" dirty="0"/>
              <a:t>records acquisitions and disposals of </a:t>
            </a:r>
            <a:r>
              <a:rPr lang="en-US" dirty="0" err="1">
                <a:solidFill>
                  <a:srgbClr val="FF0000"/>
                </a:solidFill>
              </a:rPr>
              <a:t>nonproduced</a:t>
            </a:r>
            <a:r>
              <a:rPr lang="en-US" dirty="0">
                <a:solidFill>
                  <a:srgbClr val="FF0000"/>
                </a:solidFill>
              </a:rPr>
              <a:t> nonfinancial assets</a:t>
            </a:r>
            <a:r>
              <a:rPr lang="en-US" dirty="0"/>
              <a:t>, such as land sold to embassies and sales of leases and licenses, as well as </a:t>
            </a:r>
            <a:r>
              <a:rPr lang="en-US" dirty="0">
                <a:solidFill>
                  <a:srgbClr val="FF0000"/>
                </a:solidFill>
              </a:rPr>
              <a:t>capital transfers</a:t>
            </a:r>
            <a:r>
              <a:rPr lang="en-US" dirty="0"/>
              <a:t>, that is, the provision of resources for capital purposes by one party without anything of economic value being supplied as a direct return to that party</a:t>
            </a:r>
            <a:endParaRPr lang="it-IT" dirty="0"/>
          </a:p>
        </p:txBody>
      </p:sp>
      <p:sp>
        <p:nvSpPr>
          <p:cNvPr id="4" name="Rettangolo 3"/>
          <p:cNvSpPr/>
          <p:nvPr/>
        </p:nvSpPr>
        <p:spPr>
          <a:xfrm>
            <a:off x="3297382" y="6127234"/>
            <a:ext cx="6557818" cy="369332"/>
          </a:xfrm>
          <a:prstGeom prst="rect">
            <a:avLst/>
          </a:prstGeom>
        </p:spPr>
        <p:txBody>
          <a:bodyPr wrap="square">
            <a:spAutoFit/>
          </a:bodyPr>
          <a:lstStyle/>
          <a:p>
            <a:r>
              <a:rPr lang="it-IT" dirty="0">
                <a:hlinkClick r:id="rId2"/>
              </a:rPr>
              <a:t>https://www.imf.org/external/pubs/ft/bop/2007/pdf/bpm6.pdf</a:t>
            </a:r>
            <a:endParaRPr lang="it-IT" dirty="0"/>
          </a:p>
        </p:txBody>
      </p:sp>
    </p:spTree>
    <p:extLst>
      <p:ext uri="{BB962C8B-B14F-4D97-AF65-F5344CB8AC3E}">
        <p14:creationId xmlns:p14="http://schemas.microsoft.com/office/powerpoint/2010/main" val="31435419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Financial account: </a:t>
            </a:r>
            <a:r>
              <a:rPr lang="it-IT" dirty="0" err="1" smtClean="0"/>
              <a:t>definition</a:t>
            </a:r>
            <a:endParaRPr lang="it-IT" dirty="0"/>
          </a:p>
        </p:txBody>
      </p:sp>
      <p:sp>
        <p:nvSpPr>
          <p:cNvPr id="3" name="Segnaposto contenuto 2"/>
          <p:cNvSpPr>
            <a:spLocks noGrp="1"/>
          </p:cNvSpPr>
          <p:nvPr>
            <p:ph idx="1"/>
          </p:nvPr>
        </p:nvSpPr>
        <p:spPr/>
        <p:txBody>
          <a:bodyPr>
            <a:normAutofit/>
          </a:bodyPr>
          <a:lstStyle/>
          <a:p>
            <a:r>
              <a:rPr lang="en-US" dirty="0"/>
              <a:t>The </a:t>
            </a:r>
            <a:r>
              <a:rPr lang="en-US" dirty="0">
                <a:solidFill>
                  <a:srgbClr val="FF0000"/>
                </a:solidFill>
              </a:rPr>
              <a:t>financial account </a:t>
            </a:r>
            <a:r>
              <a:rPr lang="en-US" dirty="0"/>
              <a:t>shows net acquisition and disposal of financial assets and </a:t>
            </a:r>
            <a:r>
              <a:rPr lang="en-US" dirty="0" smtClean="0"/>
              <a:t>liabilities (</a:t>
            </a:r>
            <a:r>
              <a:rPr lang="en-US" dirty="0" smtClean="0">
                <a:solidFill>
                  <a:srgbClr val="FF0000"/>
                </a:solidFill>
              </a:rPr>
              <a:t>five categories</a:t>
            </a:r>
            <a:r>
              <a:rPr lang="en-US" dirty="0" smtClean="0"/>
              <a:t>). </a:t>
            </a:r>
          </a:p>
          <a:p>
            <a:pPr lvl="1"/>
            <a:r>
              <a:rPr lang="en-US" dirty="0" smtClean="0"/>
              <a:t>(Foreign) Direct investment</a:t>
            </a:r>
          </a:p>
          <a:p>
            <a:pPr lvl="1"/>
            <a:r>
              <a:rPr lang="en-US" dirty="0" smtClean="0"/>
              <a:t>(Foreign) Portfolio investment</a:t>
            </a:r>
          </a:p>
          <a:p>
            <a:pPr lvl="1"/>
            <a:r>
              <a:rPr lang="en-US" dirty="0" smtClean="0"/>
              <a:t>Derivatives</a:t>
            </a:r>
          </a:p>
          <a:p>
            <a:pPr lvl="1"/>
            <a:r>
              <a:rPr lang="en-US" dirty="0" smtClean="0"/>
              <a:t>Other investments</a:t>
            </a:r>
          </a:p>
          <a:p>
            <a:pPr lvl="1"/>
            <a:r>
              <a:rPr lang="en-US" dirty="0" smtClean="0"/>
              <a:t>Reserve assets</a:t>
            </a:r>
          </a:p>
          <a:p>
            <a:r>
              <a:rPr lang="en-US" dirty="0" smtClean="0"/>
              <a:t>Financial </a:t>
            </a:r>
            <a:r>
              <a:rPr lang="en-US" dirty="0"/>
              <a:t>account transactions appear in the balance of payments and, because of their effect on the stock of assets and liabilities, also in the integrated </a:t>
            </a:r>
            <a:r>
              <a:rPr lang="en-US" dirty="0">
                <a:solidFill>
                  <a:srgbClr val="FF0000"/>
                </a:solidFill>
              </a:rPr>
              <a:t>IIP statement</a:t>
            </a:r>
            <a:r>
              <a:rPr lang="en-US" dirty="0"/>
              <a:t>.</a:t>
            </a:r>
            <a:endParaRPr lang="it-IT" dirty="0"/>
          </a:p>
        </p:txBody>
      </p:sp>
      <p:sp>
        <p:nvSpPr>
          <p:cNvPr id="4" name="Rettangolo 3"/>
          <p:cNvSpPr/>
          <p:nvPr/>
        </p:nvSpPr>
        <p:spPr>
          <a:xfrm>
            <a:off x="3297382" y="6127234"/>
            <a:ext cx="6557818" cy="369332"/>
          </a:xfrm>
          <a:prstGeom prst="rect">
            <a:avLst/>
          </a:prstGeom>
        </p:spPr>
        <p:txBody>
          <a:bodyPr wrap="square">
            <a:spAutoFit/>
          </a:bodyPr>
          <a:lstStyle/>
          <a:p>
            <a:r>
              <a:rPr lang="it-IT" dirty="0">
                <a:hlinkClick r:id="rId2"/>
              </a:rPr>
              <a:t>https://www.imf.org/external/pubs/ft/bop/2007/pdf/bpm6.pdf</a:t>
            </a:r>
            <a:endParaRPr lang="it-IT" dirty="0"/>
          </a:p>
        </p:txBody>
      </p:sp>
    </p:spTree>
    <p:extLst>
      <p:ext uri="{BB962C8B-B14F-4D97-AF65-F5344CB8AC3E}">
        <p14:creationId xmlns:p14="http://schemas.microsoft.com/office/powerpoint/2010/main" val="12658100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The balance of </a:t>
            </a:r>
            <a:r>
              <a:rPr lang="it-IT" dirty="0" err="1" smtClean="0"/>
              <a:t>payments</a:t>
            </a:r>
            <a:r>
              <a:rPr lang="it-IT" dirty="0" smtClean="0"/>
              <a:t> (</a:t>
            </a:r>
            <a:r>
              <a:rPr lang="it-IT" dirty="0" err="1" smtClean="0"/>
              <a:t>example</a:t>
            </a:r>
            <a:r>
              <a:rPr lang="it-IT" dirty="0" smtClean="0"/>
              <a:t>)</a:t>
            </a:r>
            <a:endParaRPr lang="it-IT" dirty="0"/>
          </a:p>
        </p:txBody>
      </p:sp>
      <p:pic>
        <p:nvPicPr>
          <p:cNvPr id="4" name="Immagine 3"/>
          <p:cNvPicPr>
            <a:picLocks noChangeAspect="1"/>
          </p:cNvPicPr>
          <p:nvPr/>
        </p:nvPicPr>
        <p:blipFill>
          <a:blip r:embed="rId2"/>
          <a:stretch>
            <a:fillRect/>
          </a:stretch>
        </p:blipFill>
        <p:spPr>
          <a:xfrm>
            <a:off x="1261485" y="1915823"/>
            <a:ext cx="4719137" cy="4004686"/>
          </a:xfrm>
          <a:prstGeom prst="rect">
            <a:avLst/>
          </a:prstGeom>
        </p:spPr>
      </p:pic>
      <p:pic>
        <p:nvPicPr>
          <p:cNvPr id="5" name="Immagine 4"/>
          <p:cNvPicPr>
            <a:picLocks noChangeAspect="1"/>
          </p:cNvPicPr>
          <p:nvPr/>
        </p:nvPicPr>
        <p:blipFill>
          <a:blip r:embed="rId3"/>
          <a:stretch>
            <a:fillRect/>
          </a:stretch>
        </p:blipFill>
        <p:spPr>
          <a:xfrm>
            <a:off x="6236579" y="2359168"/>
            <a:ext cx="5117221" cy="3432032"/>
          </a:xfrm>
          <a:prstGeom prst="rect">
            <a:avLst/>
          </a:prstGeom>
        </p:spPr>
      </p:pic>
    </p:spTree>
    <p:extLst>
      <p:ext uri="{BB962C8B-B14F-4D97-AF65-F5344CB8AC3E}">
        <p14:creationId xmlns:p14="http://schemas.microsoft.com/office/powerpoint/2010/main" val="40540750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Accounting </a:t>
            </a:r>
            <a:r>
              <a:rPr lang="it-IT" dirty="0" err="1" smtClean="0"/>
              <a:t>standards</a:t>
            </a:r>
            <a:endParaRPr lang="it-IT" dirty="0"/>
          </a:p>
        </p:txBody>
      </p:sp>
      <p:sp>
        <p:nvSpPr>
          <p:cNvPr id="3" name="Segnaposto contenuto 2"/>
          <p:cNvSpPr>
            <a:spLocks noGrp="1"/>
          </p:cNvSpPr>
          <p:nvPr>
            <p:ph idx="1"/>
          </p:nvPr>
        </p:nvSpPr>
        <p:spPr>
          <a:xfrm>
            <a:off x="764309" y="2111953"/>
            <a:ext cx="10515600" cy="4351338"/>
          </a:xfrm>
        </p:spPr>
        <p:txBody>
          <a:bodyPr>
            <a:normAutofit fontScale="85000" lnSpcReduction="20000"/>
          </a:bodyPr>
          <a:lstStyle/>
          <a:p>
            <a:endParaRPr lang="it-IT" dirty="0" smtClean="0"/>
          </a:p>
          <a:p>
            <a:r>
              <a:rPr lang="it-IT" dirty="0" err="1" smtClean="0"/>
              <a:t>Before</a:t>
            </a:r>
            <a:r>
              <a:rPr lang="it-IT" dirty="0" smtClean="0"/>
              <a:t> </a:t>
            </a:r>
            <a:r>
              <a:rPr lang="it-IT" dirty="0" err="1" smtClean="0"/>
              <a:t>we</a:t>
            </a:r>
            <a:r>
              <a:rPr lang="it-IT" dirty="0" smtClean="0"/>
              <a:t> </a:t>
            </a:r>
            <a:r>
              <a:rPr lang="it-IT" dirty="0" err="1" smtClean="0"/>
              <a:t>analyze</a:t>
            </a:r>
            <a:r>
              <a:rPr lang="it-IT" dirty="0" smtClean="0"/>
              <a:t> the </a:t>
            </a:r>
            <a:r>
              <a:rPr lang="it-IT" dirty="0" err="1" smtClean="0"/>
              <a:t>different</a:t>
            </a:r>
            <a:r>
              <a:rPr lang="it-IT" dirty="0" smtClean="0"/>
              <a:t> </a:t>
            </a:r>
            <a:r>
              <a:rPr lang="it-IT" dirty="0" err="1" smtClean="0"/>
              <a:t>parts</a:t>
            </a:r>
            <a:r>
              <a:rPr lang="it-IT" dirty="0" smtClean="0"/>
              <a:t> of the balance of </a:t>
            </a:r>
            <a:r>
              <a:rPr lang="it-IT" dirty="0" err="1" smtClean="0"/>
              <a:t>payments</a:t>
            </a:r>
            <a:r>
              <a:rPr lang="it-IT" dirty="0" smtClean="0"/>
              <a:t>, some general </a:t>
            </a:r>
            <a:r>
              <a:rPr lang="it-IT" dirty="0" err="1" smtClean="0">
                <a:solidFill>
                  <a:srgbClr val="FF0000"/>
                </a:solidFill>
              </a:rPr>
              <a:t>considerations</a:t>
            </a:r>
            <a:r>
              <a:rPr lang="it-IT" dirty="0" smtClean="0">
                <a:solidFill>
                  <a:srgbClr val="FF0000"/>
                </a:solidFill>
              </a:rPr>
              <a:t> </a:t>
            </a:r>
            <a:r>
              <a:rPr lang="it-IT" dirty="0" err="1" smtClean="0">
                <a:solidFill>
                  <a:srgbClr val="FF0000"/>
                </a:solidFill>
              </a:rPr>
              <a:t>about</a:t>
            </a:r>
            <a:r>
              <a:rPr lang="it-IT" dirty="0" smtClean="0"/>
              <a:t> the </a:t>
            </a:r>
            <a:r>
              <a:rPr lang="it-IT" dirty="0" err="1" smtClean="0">
                <a:solidFill>
                  <a:srgbClr val="FF0000"/>
                </a:solidFill>
              </a:rPr>
              <a:t>accounting</a:t>
            </a:r>
            <a:r>
              <a:rPr lang="it-IT" dirty="0" smtClean="0">
                <a:solidFill>
                  <a:srgbClr val="FF0000"/>
                </a:solidFill>
              </a:rPr>
              <a:t> </a:t>
            </a:r>
            <a:r>
              <a:rPr lang="it-IT" dirty="0" err="1" smtClean="0">
                <a:solidFill>
                  <a:srgbClr val="FF0000"/>
                </a:solidFill>
              </a:rPr>
              <a:t>principles</a:t>
            </a:r>
            <a:r>
              <a:rPr lang="it-IT" dirty="0" smtClean="0">
                <a:solidFill>
                  <a:srgbClr val="FF0000"/>
                </a:solidFill>
              </a:rPr>
              <a:t> </a:t>
            </a:r>
            <a:r>
              <a:rPr lang="it-IT" dirty="0" err="1" smtClean="0"/>
              <a:t>applied</a:t>
            </a:r>
            <a:r>
              <a:rPr lang="it-IT" dirty="0" smtClean="0"/>
              <a:t> to the compilation of the BOP are in </a:t>
            </a:r>
            <a:r>
              <a:rPr lang="it-IT" dirty="0" err="1" smtClean="0"/>
              <a:t>order</a:t>
            </a:r>
            <a:r>
              <a:rPr lang="it-IT" dirty="0" smtClean="0"/>
              <a:t>.</a:t>
            </a:r>
          </a:p>
          <a:p>
            <a:endParaRPr lang="it-IT" dirty="0" smtClean="0"/>
          </a:p>
          <a:p>
            <a:r>
              <a:rPr lang="en-US" i="1" dirty="0" smtClean="0"/>
              <a:t>The </a:t>
            </a:r>
            <a:r>
              <a:rPr lang="en-US" i="1" dirty="0"/>
              <a:t>International Monetary Fund since its inception has had a compelling interest in developing and promulgating guidelines for the compilation of consistent, sound, and timely balance of payments statistics. This work underpins the IMF’s other responsibilities, including conducting surveillance of countries’ economic policies and providing financial assistance that enables countries to overcome short-term balance of payments difficulties. Such guidelines, which have evolved to meet changing circumstances, have been embodied in successive editions of the Balance of Payments Manual (the Manual) since the first edition was published in 1948.</a:t>
            </a:r>
            <a:endParaRPr lang="it-IT" i="1" dirty="0"/>
          </a:p>
        </p:txBody>
      </p:sp>
      <p:sp>
        <p:nvSpPr>
          <p:cNvPr id="5" name="Rettangolo 4"/>
          <p:cNvSpPr/>
          <p:nvPr/>
        </p:nvSpPr>
        <p:spPr>
          <a:xfrm>
            <a:off x="3186545" y="6334810"/>
            <a:ext cx="6473393" cy="369332"/>
          </a:xfrm>
          <a:prstGeom prst="rect">
            <a:avLst/>
          </a:prstGeom>
        </p:spPr>
        <p:txBody>
          <a:bodyPr wrap="square">
            <a:spAutoFit/>
          </a:bodyPr>
          <a:lstStyle/>
          <a:p>
            <a:r>
              <a:rPr lang="it-IT" dirty="0">
                <a:hlinkClick r:id="rId2"/>
              </a:rPr>
              <a:t>https://www.imf.org/external/pubs/ft/bop/2007/pdf/bpm6.pdf</a:t>
            </a:r>
            <a:endParaRPr lang="it-IT" dirty="0"/>
          </a:p>
        </p:txBody>
      </p:sp>
    </p:spTree>
    <p:extLst>
      <p:ext uri="{BB962C8B-B14F-4D97-AF65-F5344CB8AC3E}">
        <p14:creationId xmlns:p14="http://schemas.microsoft.com/office/powerpoint/2010/main" val="10573426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magine 2"/>
          <p:cNvPicPr>
            <a:picLocks noChangeAspect="1"/>
          </p:cNvPicPr>
          <p:nvPr/>
        </p:nvPicPr>
        <p:blipFill>
          <a:blip r:embed="rId2"/>
          <a:stretch>
            <a:fillRect/>
          </a:stretch>
        </p:blipFill>
        <p:spPr>
          <a:xfrm>
            <a:off x="915315" y="1420148"/>
            <a:ext cx="3149695" cy="4110037"/>
          </a:xfrm>
          <a:prstGeom prst="rect">
            <a:avLst/>
          </a:prstGeom>
        </p:spPr>
      </p:pic>
      <p:sp>
        <p:nvSpPr>
          <p:cNvPr id="5" name="Rettangolo 4"/>
          <p:cNvSpPr/>
          <p:nvPr/>
        </p:nvSpPr>
        <p:spPr>
          <a:xfrm>
            <a:off x="2613892" y="6200017"/>
            <a:ext cx="7758545" cy="369332"/>
          </a:xfrm>
          <a:prstGeom prst="rect">
            <a:avLst/>
          </a:prstGeom>
        </p:spPr>
        <p:txBody>
          <a:bodyPr wrap="square">
            <a:spAutoFit/>
          </a:bodyPr>
          <a:lstStyle/>
          <a:p>
            <a:r>
              <a:rPr lang="en-GB" dirty="0"/>
              <a:t>https://www.imf.org/-/media/files/data/statistics/bpm6/draft-bpm7-wcv.pdf</a:t>
            </a:r>
          </a:p>
        </p:txBody>
      </p:sp>
      <p:pic>
        <p:nvPicPr>
          <p:cNvPr id="7" name="Immagine 6"/>
          <p:cNvPicPr>
            <a:picLocks noChangeAspect="1"/>
          </p:cNvPicPr>
          <p:nvPr/>
        </p:nvPicPr>
        <p:blipFill>
          <a:blip r:embed="rId3"/>
          <a:stretch>
            <a:fillRect/>
          </a:stretch>
        </p:blipFill>
        <p:spPr>
          <a:xfrm>
            <a:off x="4227512" y="1101291"/>
            <a:ext cx="7191375" cy="4581525"/>
          </a:xfrm>
          <a:prstGeom prst="rect">
            <a:avLst/>
          </a:prstGeom>
        </p:spPr>
      </p:pic>
    </p:spTree>
    <p:extLst>
      <p:ext uri="{BB962C8B-B14F-4D97-AF65-F5344CB8AC3E}">
        <p14:creationId xmlns:p14="http://schemas.microsoft.com/office/powerpoint/2010/main" val="31012789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Accounting </a:t>
            </a:r>
            <a:r>
              <a:rPr lang="it-IT" dirty="0" err="1" smtClean="0"/>
              <a:t>standards</a:t>
            </a:r>
            <a:r>
              <a:rPr lang="it-IT" dirty="0" smtClean="0"/>
              <a:t> (</a:t>
            </a:r>
            <a:r>
              <a:rPr lang="it-IT" dirty="0" err="1" smtClean="0"/>
              <a:t>basics</a:t>
            </a:r>
            <a:r>
              <a:rPr lang="it-IT" dirty="0" smtClean="0"/>
              <a:t>)</a:t>
            </a:r>
            <a:endParaRPr lang="it-IT" dirty="0"/>
          </a:p>
        </p:txBody>
      </p:sp>
      <p:sp>
        <p:nvSpPr>
          <p:cNvPr id="3" name="Segnaposto contenuto 2"/>
          <p:cNvSpPr>
            <a:spLocks noGrp="1"/>
          </p:cNvSpPr>
          <p:nvPr>
            <p:ph idx="1"/>
          </p:nvPr>
        </p:nvSpPr>
        <p:spPr/>
        <p:txBody>
          <a:bodyPr/>
          <a:lstStyle/>
          <a:p>
            <a:r>
              <a:rPr lang="it-IT" dirty="0" smtClean="0"/>
              <a:t>BOP </a:t>
            </a:r>
            <a:r>
              <a:rPr lang="it-IT" dirty="0" err="1" smtClean="0"/>
              <a:t>records</a:t>
            </a:r>
            <a:r>
              <a:rPr lang="it-IT" dirty="0" smtClean="0"/>
              <a:t> </a:t>
            </a:r>
            <a:r>
              <a:rPr lang="it-IT" dirty="0" err="1" smtClean="0"/>
              <a:t>payments</a:t>
            </a:r>
            <a:r>
              <a:rPr lang="it-IT" dirty="0" smtClean="0"/>
              <a:t> </a:t>
            </a:r>
            <a:r>
              <a:rPr lang="it-IT" dirty="0" err="1" smtClean="0"/>
              <a:t>between</a:t>
            </a:r>
            <a:r>
              <a:rPr lang="it-IT" dirty="0" smtClean="0"/>
              <a:t> </a:t>
            </a:r>
            <a:r>
              <a:rPr lang="it-IT" dirty="0" err="1" smtClean="0"/>
              <a:t>residents</a:t>
            </a:r>
            <a:r>
              <a:rPr lang="it-IT" dirty="0" smtClean="0"/>
              <a:t> and non-</a:t>
            </a:r>
            <a:r>
              <a:rPr lang="it-IT" dirty="0" err="1" smtClean="0"/>
              <a:t>residents</a:t>
            </a:r>
            <a:r>
              <a:rPr lang="it-IT" dirty="0" smtClean="0"/>
              <a:t> (cross </a:t>
            </a:r>
            <a:r>
              <a:rPr lang="it-IT" dirty="0" err="1" smtClean="0"/>
              <a:t>borders</a:t>
            </a:r>
            <a:r>
              <a:rPr lang="it-IT" dirty="0" smtClean="0"/>
              <a:t> </a:t>
            </a:r>
            <a:r>
              <a:rPr lang="it-IT" dirty="0" err="1" smtClean="0"/>
              <a:t>flows</a:t>
            </a:r>
            <a:r>
              <a:rPr lang="it-IT" dirty="0" smtClean="0"/>
              <a:t> of </a:t>
            </a:r>
            <a:r>
              <a:rPr lang="it-IT" dirty="0" err="1" smtClean="0"/>
              <a:t>money</a:t>
            </a:r>
            <a:r>
              <a:rPr lang="it-IT" dirty="0" smtClean="0"/>
              <a:t> </a:t>
            </a:r>
            <a:r>
              <a:rPr lang="it-IT" dirty="0" err="1" smtClean="0"/>
              <a:t>caused</a:t>
            </a:r>
            <a:r>
              <a:rPr lang="it-IT" dirty="0" smtClean="0"/>
              <a:t> by </a:t>
            </a:r>
            <a:r>
              <a:rPr lang="it-IT" dirty="0" err="1" smtClean="0"/>
              <a:t>transactions</a:t>
            </a:r>
            <a:r>
              <a:rPr lang="it-IT" dirty="0" smtClean="0"/>
              <a:t> </a:t>
            </a:r>
            <a:r>
              <a:rPr lang="it-IT" dirty="0" err="1" smtClean="0"/>
              <a:t>that</a:t>
            </a:r>
            <a:r>
              <a:rPr lang="it-IT" dirty="0" smtClean="0"/>
              <a:t> </a:t>
            </a:r>
            <a:r>
              <a:rPr lang="it-IT" dirty="0" err="1" smtClean="0"/>
              <a:t>give</a:t>
            </a:r>
            <a:r>
              <a:rPr lang="it-IT" dirty="0" smtClean="0"/>
              <a:t> rise to </a:t>
            </a:r>
            <a:r>
              <a:rPr lang="it-IT" dirty="0" err="1" smtClean="0"/>
              <a:t>changes</a:t>
            </a:r>
            <a:r>
              <a:rPr lang="it-IT" dirty="0" smtClean="0"/>
              <a:t> in </a:t>
            </a:r>
            <a:r>
              <a:rPr lang="it-IT" dirty="0" err="1" smtClean="0"/>
              <a:t>ownership</a:t>
            </a:r>
            <a:r>
              <a:rPr lang="it-IT" dirty="0" smtClean="0"/>
              <a:t>) on a </a:t>
            </a:r>
            <a:r>
              <a:rPr lang="it-IT" dirty="0" err="1" smtClean="0"/>
              <a:t>monthly</a:t>
            </a:r>
            <a:r>
              <a:rPr lang="it-IT" dirty="0" smtClean="0"/>
              <a:t>, </a:t>
            </a:r>
            <a:r>
              <a:rPr lang="it-IT" dirty="0" err="1" smtClean="0"/>
              <a:t>quarterly</a:t>
            </a:r>
            <a:r>
              <a:rPr lang="it-IT" dirty="0" smtClean="0"/>
              <a:t>, </a:t>
            </a:r>
            <a:r>
              <a:rPr lang="it-IT" dirty="0" err="1" smtClean="0"/>
              <a:t>yearly</a:t>
            </a:r>
            <a:r>
              <a:rPr lang="it-IT" dirty="0" smtClean="0"/>
              <a:t> </a:t>
            </a:r>
            <a:r>
              <a:rPr lang="it-IT" dirty="0" err="1" smtClean="0"/>
              <a:t>basis</a:t>
            </a:r>
            <a:r>
              <a:rPr lang="it-IT" dirty="0" smtClean="0"/>
              <a:t>.</a:t>
            </a:r>
          </a:p>
          <a:p>
            <a:r>
              <a:rPr lang="it-IT" dirty="0" smtClean="0"/>
              <a:t>Double-entry </a:t>
            </a:r>
            <a:r>
              <a:rPr lang="it-IT" dirty="0" err="1" smtClean="0"/>
              <a:t>principle</a:t>
            </a:r>
            <a:r>
              <a:rPr lang="it-IT" dirty="0" smtClean="0"/>
              <a:t> (</a:t>
            </a:r>
            <a:r>
              <a:rPr lang="it-IT" dirty="0" err="1" smtClean="0"/>
              <a:t>individual</a:t>
            </a:r>
            <a:r>
              <a:rPr lang="it-IT" dirty="0" smtClean="0"/>
              <a:t> </a:t>
            </a:r>
            <a:r>
              <a:rPr lang="it-IT" dirty="0" err="1" smtClean="0"/>
              <a:t>transactions</a:t>
            </a:r>
            <a:r>
              <a:rPr lang="it-IT" dirty="0" smtClean="0"/>
              <a:t>)</a:t>
            </a:r>
          </a:p>
          <a:p>
            <a:r>
              <a:rPr lang="it-IT" dirty="0" smtClean="0"/>
              <a:t>Aggregate </a:t>
            </a:r>
            <a:r>
              <a:rPr lang="it-IT" dirty="0" err="1" smtClean="0"/>
              <a:t>recording</a:t>
            </a:r>
            <a:endParaRPr lang="it-IT" dirty="0" smtClean="0"/>
          </a:p>
          <a:p>
            <a:r>
              <a:rPr lang="it-IT" dirty="0" smtClean="0"/>
              <a:t>Unit of account and </a:t>
            </a:r>
            <a:r>
              <a:rPr lang="it-IT" dirty="0" err="1" smtClean="0"/>
              <a:t>currency</a:t>
            </a:r>
            <a:r>
              <a:rPr lang="it-IT" dirty="0" smtClean="0"/>
              <a:t> </a:t>
            </a:r>
            <a:r>
              <a:rPr lang="it-IT" dirty="0" err="1" smtClean="0"/>
              <a:t>conversion</a:t>
            </a:r>
            <a:endParaRPr lang="it-IT" dirty="0" smtClean="0"/>
          </a:p>
          <a:p>
            <a:r>
              <a:rPr lang="en-US" dirty="0"/>
              <a:t>Economic Territory, Units, Institutional Sectors, and </a:t>
            </a:r>
            <a:r>
              <a:rPr lang="en-US" dirty="0" smtClean="0"/>
              <a:t>Residence</a:t>
            </a:r>
          </a:p>
          <a:p>
            <a:r>
              <a:rPr lang="it-IT" dirty="0" smtClean="0"/>
              <a:t>Net </a:t>
            </a:r>
            <a:r>
              <a:rPr lang="it-IT" dirty="0" err="1" smtClean="0"/>
              <a:t>errors</a:t>
            </a:r>
            <a:r>
              <a:rPr lang="it-IT" dirty="0" smtClean="0"/>
              <a:t> and </a:t>
            </a:r>
            <a:r>
              <a:rPr lang="it-IT" dirty="0" err="1" smtClean="0"/>
              <a:t>omissions</a:t>
            </a:r>
            <a:endParaRPr lang="it-IT" dirty="0" smtClean="0"/>
          </a:p>
          <a:p>
            <a:endParaRPr lang="it-IT" dirty="0" smtClean="0"/>
          </a:p>
          <a:p>
            <a:endParaRPr lang="it-IT" dirty="0"/>
          </a:p>
        </p:txBody>
      </p:sp>
    </p:spTree>
    <p:extLst>
      <p:ext uri="{BB962C8B-B14F-4D97-AF65-F5344CB8AC3E}">
        <p14:creationId xmlns:p14="http://schemas.microsoft.com/office/powerpoint/2010/main" val="126400013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BOP and double entry</a:t>
            </a:r>
            <a:endParaRPr lang="it-IT" dirty="0"/>
          </a:p>
        </p:txBody>
      </p:sp>
      <p:pic>
        <p:nvPicPr>
          <p:cNvPr id="4" name="Immagine 3"/>
          <p:cNvPicPr>
            <a:picLocks noChangeAspect="1"/>
          </p:cNvPicPr>
          <p:nvPr/>
        </p:nvPicPr>
        <p:blipFill>
          <a:blip r:embed="rId2"/>
          <a:stretch>
            <a:fillRect/>
          </a:stretch>
        </p:blipFill>
        <p:spPr>
          <a:xfrm>
            <a:off x="838200" y="1367759"/>
            <a:ext cx="4344844" cy="4842911"/>
          </a:xfrm>
          <a:prstGeom prst="rect">
            <a:avLst/>
          </a:prstGeom>
        </p:spPr>
      </p:pic>
      <p:pic>
        <p:nvPicPr>
          <p:cNvPr id="5" name="Immagine 4"/>
          <p:cNvPicPr>
            <a:picLocks noChangeAspect="1"/>
          </p:cNvPicPr>
          <p:nvPr/>
        </p:nvPicPr>
        <p:blipFill>
          <a:blip r:embed="rId3"/>
          <a:stretch>
            <a:fillRect/>
          </a:stretch>
        </p:blipFill>
        <p:spPr>
          <a:xfrm>
            <a:off x="6123925" y="1991444"/>
            <a:ext cx="4472277" cy="3429788"/>
          </a:xfrm>
          <a:prstGeom prst="rect">
            <a:avLst/>
          </a:prstGeom>
        </p:spPr>
      </p:pic>
      <p:sp>
        <p:nvSpPr>
          <p:cNvPr id="3" name="Rettangolo 2"/>
          <p:cNvSpPr/>
          <p:nvPr/>
        </p:nvSpPr>
        <p:spPr>
          <a:xfrm>
            <a:off x="3223490" y="6326760"/>
            <a:ext cx="6677891" cy="369332"/>
          </a:xfrm>
          <a:prstGeom prst="rect">
            <a:avLst/>
          </a:prstGeom>
        </p:spPr>
        <p:txBody>
          <a:bodyPr wrap="square">
            <a:spAutoFit/>
          </a:bodyPr>
          <a:lstStyle/>
          <a:p>
            <a:r>
              <a:rPr lang="it-IT" dirty="0"/>
              <a:t>https://www.imf.org/external/pubs/ft/bop/2007/pdf/bpm6.pdf</a:t>
            </a:r>
          </a:p>
        </p:txBody>
      </p:sp>
    </p:spTree>
    <p:extLst>
      <p:ext uri="{BB962C8B-B14F-4D97-AF65-F5344CB8AC3E}">
        <p14:creationId xmlns:p14="http://schemas.microsoft.com/office/powerpoint/2010/main" val="34954722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ttangolo 2"/>
          <p:cNvSpPr/>
          <p:nvPr/>
        </p:nvSpPr>
        <p:spPr>
          <a:xfrm>
            <a:off x="3223490" y="6326760"/>
            <a:ext cx="6677891" cy="369332"/>
          </a:xfrm>
          <a:prstGeom prst="rect">
            <a:avLst/>
          </a:prstGeom>
        </p:spPr>
        <p:txBody>
          <a:bodyPr wrap="square">
            <a:spAutoFit/>
          </a:bodyPr>
          <a:lstStyle/>
          <a:p>
            <a:r>
              <a:rPr lang="it-IT" dirty="0"/>
              <a:t>https://www.imf.org/external/pubs/ft/bop/2007/pdf/bpm6.pdf</a:t>
            </a:r>
          </a:p>
        </p:txBody>
      </p:sp>
      <p:pic>
        <p:nvPicPr>
          <p:cNvPr id="6" name="Immagine 5"/>
          <p:cNvPicPr>
            <a:picLocks noChangeAspect="1"/>
          </p:cNvPicPr>
          <p:nvPr/>
        </p:nvPicPr>
        <p:blipFill>
          <a:blip r:embed="rId2"/>
          <a:stretch>
            <a:fillRect/>
          </a:stretch>
        </p:blipFill>
        <p:spPr>
          <a:xfrm>
            <a:off x="875001" y="413472"/>
            <a:ext cx="4124325" cy="5591175"/>
          </a:xfrm>
          <a:prstGeom prst="rect">
            <a:avLst/>
          </a:prstGeom>
        </p:spPr>
      </p:pic>
      <p:pic>
        <p:nvPicPr>
          <p:cNvPr id="8" name="Immagine 7"/>
          <p:cNvPicPr>
            <a:picLocks noChangeAspect="1"/>
          </p:cNvPicPr>
          <p:nvPr/>
        </p:nvPicPr>
        <p:blipFill>
          <a:blip r:embed="rId3"/>
          <a:stretch>
            <a:fillRect/>
          </a:stretch>
        </p:blipFill>
        <p:spPr>
          <a:xfrm>
            <a:off x="5964814" y="2024062"/>
            <a:ext cx="5118822" cy="2756289"/>
          </a:xfrm>
          <a:prstGeom prst="rect">
            <a:avLst/>
          </a:prstGeom>
        </p:spPr>
      </p:pic>
    </p:spTree>
    <p:extLst>
      <p:ext uri="{BB962C8B-B14F-4D97-AF65-F5344CB8AC3E}">
        <p14:creationId xmlns:p14="http://schemas.microsoft.com/office/powerpoint/2010/main" val="353008158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Unit of account and </a:t>
            </a:r>
            <a:r>
              <a:rPr lang="it-IT" dirty="0" err="1" smtClean="0"/>
              <a:t>currency</a:t>
            </a:r>
            <a:r>
              <a:rPr lang="it-IT" dirty="0" smtClean="0"/>
              <a:t> </a:t>
            </a:r>
            <a:r>
              <a:rPr lang="it-IT" dirty="0" err="1" smtClean="0"/>
              <a:t>conversion</a:t>
            </a:r>
            <a:endParaRPr lang="it-IT" dirty="0"/>
          </a:p>
        </p:txBody>
      </p:sp>
      <p:sp>
        <p:nvSpPr>
          <p:cNvPr id="3" name="Segnaposto contenuto 2"/>
          <p:cNvSpPr>
            <a:spLocks noGrp="1"/>
          </p:cNvSpPr>
          <p:nvPr>
            <p:ph idx="1"/>
          </p:nvPr>
        </p:nvSpPr>
        <p:spPr/>
        <p:txBody>
          <a:bodyPr>
            <a:normAutofit fontScale="77500" lnSpcReduction="20000"/>
          </a:bodyPr>
          <a:lstStyle/>
          <a:p>
            <a:r>
              <a:rPr lang="en-US" dirty="0" smtClean="0">
                <a:solidFill>
                  <a:srgbClr val="FF0000"/>
                </a:solidFill>
              </a:rPr>
              <a:t>3.92</a:t>
            </a:r>
            <a:r>
              <a:rPr lang="en-US" dirty="0" smtClean="0"/>
              <a:t> </a:t>
            </a:r>
            <a:r>
              <a:rPr lang="en-US" dirty="0"/>
              <a:t>Values of nonfinancial and financial transactions as well as the values of positions of financial assets and liabilities may be expressed initially in a variety of currencies or in other standards of value, such as Special Drawing Rights (SDRs). The conversion of these values into a </a:t>
            </a:r>
            <a:r>
              <a:rPr lang="en-US" dirty="0">
                <a:solidFill>
                  <a:srgbClr val="FF0000"/>
                </a:solidFill>
              </a:rPr>
              <a:t>reference unit of account </a:t>
            </a:r>
            <a:r>
              <a:rPr lang="en-US" dirty="0"/>
              <a:t>is a requisite for the construction of consistent and analytically meaningful accounts. </a:t>
            </a:r>
            <a:endParaRPr lang="en-US" dirty="0" smtClean="0"/>
          </a:p>
          <a:p>
            <a:endParaRPr lang="en-US" dirty="0" smtClean="0"/>
          </a:p>
          <a:p>
            <a:r>
              <a:rPr lang="en-US" dirty="0" smtClean="0">
                <a:solidFill>
                  <a:srgbClr val="FF0000"/>
                </a:solidFill>
              </a:rPr>
              <a:t>3.93 </a:t>
            </a:r>
            <a:r>
              <a:rPr lang="en-US" dirty="0">
                <a:solidFill>
                  <a:srgbClr val="FF0000"/>
                </a:solidFill>
              </a:rPr>
              <a:t>International accounts can be compiled in the domestic currency as well as in another currency</a:t>
            </a:r>
            <a:r>
              <a:rPr lang="en-US" dirty="0"/>
              <a:t>. Data in domestic currency are needed because several other macroeconomic and micro data are compiled in domestic currency, except when a foreign currency is used as a legal tender. Economic analysis often uses data from several macroeconomic statistical systems. Conversely, data in an international unit of account (a foreign currency) may be needed for international liquidity management and to address special issues for high inflation, significant exchange rate fluctuations, and multiple exchange rates. In addition, a standard or international unit of account is necessary to allow for aggregation on a global or regional basis and to facilitate international comparisons</a:t>
            </a:r>
            <a:endParaRPr lang="it-IT" dirty="0"/>
          </a:p>
        </p:txBody>
      </p:sp>
      <p:sp>
        <p:nvSpPr>
          <p:cNvPr id="4" name="Rettangolo 3"/>
          <p:cNvSpPr/>
          <p:nvPr/>
        </p:nvSpPr>
        <p:spPr>
          <a:xfrm>
            <a:off x="3223490" y="6326760"/>
            <a:ext cx="6677891" cy="369332"/>
          </a:xfrm>
          <a:prstGeom prst="rect">
            <a:avLst/>
          </a:prstGeom>
        </p:spPr>
        <p:txBody>
          <a:bodyPr wrap="square">
            <a:spAutoFit/>
          </a:bodyPr>
          <a:lstStyle/>
          <a:p>
            <a:r>
              <a:rPr lang="it-IT" dirty="0"/>
              <a:t>https://www.imf.org/external/pubs/ft/bop/2007/pdf/bpm6.pdf</a:t>
            </a:r>
          </a:p>
        </p:txBody>
      </p:sp>
    </p:spTree>
    <p:extLst>
      <p:ext uri="{BB962C8B-B14F-4D97-AF65-F5344CB8AC3E}">
        <p14:creationId xmlns:p14="http://schemas.microsoft.com/office/powerpoint/2010/main" val="334017866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en-US" dirty="0"/>
              <a:t>Economic Territory, Units, Institutional Sectors, and Residence</a:t>
            </a:r>
            <a:endParaRPr lang="it-IT" dirty="0"/>
          </a:p>
        </p:txBody>
      </p:sp>
      <p:sp>
        <p:nvSpPr>
          <p:cNvPr id="3" name="Segnaposto contenuto 2"/>
          <p:cNvSpPr>
            <a:spLocks noGrp="1"/>
          </p:cNvSpPr>
          <p:nvPr>
            <p:ph idx="1"/>
          </p:nvPr>
        </p:nvSpPr>
        <p:spPr/>
        <p:txBody>
          <a:bodyPr>
            <a:normAutofit/>
          </a:bodyPr>
          <a:lstStyle/>
          <a:p>
            <a:r>
              <a:rPr lang="en-US" dirty="0" smtClean="0">
                <a:solidFill>
                  <a:srgbClr val="FF0000"/>
                </a:solidFill>
              </a:rPr>
              <a:t>4.2 </a:t>
            </a:r>
            <a:r>
              <a:rPr lang="en-US" dirty="0" smtClean="0"/>
              <a:t>An </a:t>
            </a:r>
            <a:r>
              <a:rPr lang="en-US" dirty="0"/>
              <a:t>economy consists of the institutional units that are resident in the economic territory of that economy. Most entities have strong links with only one economy, so their residence is clear, but with increasing international economic openness, a growing number of institutional units have </a:t>
            </a:r>
            <a:r>
              <a:rPr lang="en-US" dirty="0" smtClean="0"/>
              <a:t>connections </a:t>
            </a:r>
            <a:r>
              <a:rPr lang="en-US" dirty="0"/>
              <a:t>to more than one economy</a:t>
            </a:r>
            <a:r>
              <a:rPr lang="en-US" dirty="0" smtClean="0"/>
              <a:t>.</a:t>
            </a:r>
          </a:p>
          <a:p>
            <a:r>
              <a:rPr lang="en-US" dirty="0"/>
              <a:t>4.5 The </a:t>
            </a:r>
            <a:r>
              <a:rPr lang="en-US" dirty="0">
                <a:solidFill>
                  <a:srgbClr val="FF0000"/>
                </a:solidFill>
              </a:rPr>
              <a:t>economic territory </a:t>
            </a:r>
            <a:r>
              <a:rPr lang="en-US" dirty="0"/>
              <a:t>includes: (a) the land area; (b) airspace; (c) territorial waters, including areas over which jurisdiction is exercised over fishing rights and rights to fuels or minerals; (d) in a maritime territory, islands that belong to the territory; and (e) territorial enclaves in the rest of the world.</a:t>
            </a:r>
            <a:endParaRPr lang="it-IT" dirty="0"/>
          </a:p>
        </p:txBody>
      </p:sp>
      <p:sp>
        <p:nvSpPr>
          <p:cNvPr id="4" name="Rettangolo 3"/>
          <p:cNvSpPr/>
          <p:nvPr/>
        </p:nvSpPr>
        <p:spPr>
          <a:xfrm>
            <a:off x="3223490" y="6326760"/>
            <a:ext cx="6677891" cy="369332"/>
          </a:xfrm>
          <a:prstGeom prst="rect">
            <a:avLst/>
          </a:prstGeom>
        </p:spPr>
        <p:txBody>
          <a:bodyPr wrap="square">
            <a:spAutoFit/>
          </a:bodyPr>
          <a:lstStyle/>
          <a:p>
            <a:r>
              <a:rPr lang="it-IT" dirty="0"/>
              <a:t>https://www.imf.org/external/pubs/ft/bop/2007/pdf/bpm6.pdf</a:t>
            </a:r>
          </a:p>
        </p:txBody>
      </p:sp>
    </p:spTree>
    <p:extLst>
      <p:ext uri="{BB962C8B-B14F-4D97-AF65-F5344CB8AC3E}">
        <p14:creationId xmlns:p14="http://schemas.microsoft.com/office/powerpoint/2010/main" val="377352345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en-US" dirty="0"/>
              <a:t>Economic Territory, Units, Institutional Sectors, and </a:t>
            </a:r>
            <a:r>
              <a:rPr lang="en-US" dirty="0" smtClean="0"/>
              <a:t>Residence, 2</a:t>
            </a:r>
            <a:endParaRPr lang="it-IT" dirty="0"/>
          </a:p>
        </p:txBody>
      </p:sp>
      <p:sp>
        <p:nvSpPr>
          <p:cNvPr id="3" name="Segnaposto contenuto 2"/>
          <p:cNvSpPr>
            <a:spLocks noGrp="1"/>
          </p:cNvSpPr>
          <p:nvPr>
            <p:ph idx="1"/>
          </p:nvPr>
        </p:nvSpPr>
        <p:spPr/>
        <p:txBody>
          <a:bodyPr>
            <a:normAutofit fontScale="77500" lnSpcReduction="20000"/>
          </a:bodyPr>
          <a:lstStyle/>
          <a:p>
            <a:r>
              <a:rPr lang="en-US" dirty="0">
                <a:solidFill>
                  <a:srgbClr val="FF0000"/>
                </a:solidFill>
              </a:rPr>
              <a:t>4.13 The main attributes of an institutional unit </a:t>
            </a:r>
            <a:r>
              <a:rPr lang="en-US" dirty="0"/>
              <a:t>are that: (a) it is entitled to own goods or assets in its own right; it is, therefore, able to exchange the ownership of goods or assets in transactions with other institutional units. (b) it is able to take economic decisions and engage in economic activities for which it is itself held to be directly responsible and accountable at law. (c) it is able to incur liabilities on its own behalf, to take on other obligations or future commitments, and to enter into contracts. (d) either a complete set of accounts, including a balance sheet, exists for the unit, or it would be possible and meaningful, from both an economic and legal viewpoint, to compile a complete set of accounts if they were to be required. Institutional units are recognized in the cases of branches and notional resident units (as discussed in paragraphs 4.26–4.44) even though they may not fully satisfy criteria (a), (b), and (c). </a:t>
            </a:r>
            <a:endParaRPr lang="en-US" dirty="0" smtClean="0"/>
          </a:p>
          <a:p>
            <a:r>
              <a:rPr lang="en-US" dirty="0" smtClean="0">
                <a:solidFill>
                  <a:srgbClr val="FF0000"/>
                </a:solidFill>
              </a:rPr>
              <a:t>4.14</a:t>
            </a:r>
            <a:r>
              <a:rPr lang="en-US" dirty="0" smtClean="0"/>
              <a:t> </a:t>
            </a:r>
            <a:r>
              <a:rPr lang="en-US" dirty="0"/>
              <a:t>There are </a:t>
            </a:r>
            <a:r>
              <a:rPr lang="en-US" dirty="0">
                <a:solidFill>
                  <a:srgbClr val="FF0000"/>
                </a:solidFill>
              </a:rPr>
              <a:t>two main types of units</a:t>
            </a:r>
            <a:r>
              <a:rPr lang="en-US" dirty="0"/>
              <a:t> in the real world that may qualify as institutional units: (a) households—persons or groups of persons; and (b) corporations (including quasi-corporations), nonprofit institutions, and government units—legal or social entities whose existence is recognized by law or society independently of the persons, </a:t>
            </a:r>
            <a:endParaRPr lang="it-IT" dirty="0"/>
          </a:p>
        </p:txBody>
      </p:sp>
      <p:sp>
        <p:nvSpPr>
          <p:cNvPr id="4" name="Rettangolo 3"/>
          <p:cNvSpPr/>
          <p:nvPr/>
        </p:nvSpPr>
        <p:spPr>
          <a:xfrm>
            <a:off x="3223490" y="6326760"/>
            <a:ext cx="6677891" cy="369332"/>
          </a:xfrm>
          <a:prstGeom prst="rect">
            <a:avLst/>
          </a:prstGeom>
        </p:spPr>
        <p:txBody>
          <a:bodyPr wrap="square">
            <a:spAutoFit/>
          </a:bodyPr>
          <a:lstStyle/>
          <a:p>
            <a:r>
              <a:rPr lang="it-IT" dirty="0"/>
              <a:t>https://www.imf.org/external/pubs/ft/bop/2007/pdf/bpm6.pdf</a:t>
            </a:r>
          </a:p>
        </p:txBody>
      </p:sp>
    </p:spTree>
    <p:extLst>
      <p:ext uri="{BB962C8B-B14F-4D97-AF65-F5344CB8AC3E}">
        <p14:creationId xmlns:p14="http://schemas.microsoft.com/office/powerpoint/2010/main" val="132927516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en-US" dirty="0"/>
              <a:t>Economic Territory, Units, Institutional Sectors, and </a:t>
            </a:r>
            <a:r>
              <a:rPr lang="en-US" dirty="0" smtClean="0"/>
              <a:t>Residence, 3</a:t>
            </a:r>
            <a:endParaRPr lang="it-IT" dirty="0"/>
          </a:p>
        </p:txBody>
      </p:sp>
      <p:sp>
        <p:nvSpPr>
          <p:cNvPr id="3" name="Segnaposto contenuto 2"/>
          <p:cNvSpPr>
            <a:spLocks noGrp="1"/>
          </p:cNvSpPr>
          <p:nvPr>
            <p:ph sz="half" idx="1"/>
          </p:nvPr>
        </p:nvSpPr>
        <p:spPr/>
        <p:txBody>
          <a:bodyPr>
            <a:normAutofit fontScale="85000" lnSpcReduction="10000"/>
          </a:bodyPr>
          <a:lstStyle/>
          <a:p>
            <a:r>
              <a:rPr lang="en-US" dirty="0" smtClean="0">
                <a:solidFill>
                  <a:srgbClr val="FF0000"/>
                </a:solidFill>
              </a:rPr>
              <a:t>4.57 </a:t>
            </a:r>
            <a:r>
              <a:rPr lang="en-US" dirty="0">
                <a:solidFill>
                  <a:srgbClr val="FF0000"/>
                </a:solidFill>
              </a:rPr>
              <a:t>Institutional units are grouped into institutional sectors. </a:t>
            </a:r>
            <a:r>
              <a:rPr lang="en-US" dirty="0"/>
              <a:t>The units in each sector have similar economic objectives, functions, and behavior. The institutional sector classification is mainly applied to resident units, but it also could be applied to compiling supplementary data on the sector of the nonresident counterpart. For example, in an economy that received international aid, there may be interest in separating data on aid provided by other governments from aid provided by private sources.</a:t>
            </a:r>
            <a:endParaRPr lang="it-IT" dirty="0"/>
          </a:p>
        </p:txBody>
      </p:sp>
      <p:sp>
        <p:nvSpPr>
          <p:cNvPr id="4" name="Rettangolo 3"/>
          <p:cNvSpPr/>
          <p:nvPr/>
        </p:nvSpPr>
        <p:spPr>
          <a:xfrm>
            <a:off x="3223490" y="6326760"/>
            <a:ext cx="6677891" cy="369332"/>
          </a:xfrm>
          <a:prstGeom prst="rect">
            <a:avLst/>
          </a:prstGeom>
        </p:spPr>
        <p:txBody>
          <a:bodyPr wrap="square">
            <a:spAutoFit/>
          </a:bodyPr>
          <a:lstStyle/>
          <a:p>
            <a:r>
              <a:rPr lang="it-IT" dirty="0"/>
              <a:t>https://www.imf.org/external/pubs/ft/bop/2007/pdf/bpm6.pdf</a:t>
            </a:r>
          </a:p>
        </p:txBody>
      </p:sp>
      <p:pic>
        <p:nvPicPr>
          <p:cNvPr id="7" name="Immagine 6"/>
          <p:cNvPicPr>
            <a:picLocks noChangeAspect="1"/>
          </p:cNvPicPr>
          <p:nvPr/>
        </p:nvPicPr>
        <p:blipFill>
          <a:blip r:embed="rId2"/>
          <a:stretch>
            <a:fillRect/>
          </a:stretch>
        </p:blipFill>
        <p:spPr>
          <a:xfrm>
            <a:off x="6019800" y="1825625"/>
            <a:ext cx="5194191" cy="4223039"/>
          </a:xfrm>
          <a:prstGeom prst="rect">
            <a:avLst/>
          </a:prstGeom>
        </p:spPr>
      </p:pic>
    </p:spTree>
    <p:extLst>
      <p:ext uri="{BB962C8B-B14F-4D97-AF65-F5344CB8AC3E}">
        <p14:creationId xmlns:p14="http://schemas.microsoft.com/office/powerpoint/2010/main" val="280598258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en-US" dirty="0"/>
              <a:t>Economic Territory, Units, Institutional Sectors, and </a:t>
            </a:r>
            <a:r>
              <a:rPr lang="en-US" dirty="0" smtClean="0"/>
              <a:t>Residence, 4</a:t>
            </a:r>
            <a:endParaRPr lang="it-IT" dirty="0"/>
          </a:p>
        </p:txBody>
      </p:sp>
      <p:sp>
        <p:nvSpPr>
          <p:cNvPr id="3" name="Segnaposto contenuto 2"/>
          <p:cNvSpPr>
            <a:spLocks noGrp="1"/>
          </p:cNvSpPr>
          <p:nvPr>
            <p:ph idx="1"/>
          </p:nvPr>
        </p:nvSpPr>
        <p:spPr/>
        <p:txBody>
          <a:bodyPr>
            <a:normAutofit fontScale="77500" lnSpcReduction="20000"/>
          </a:bodyPr>
          <a:lstStyle/>
          <a:p>
            <a:r>
              <a:rPr lang="en-US" dirty="0">
                <a:solidFill>
                  <a:srgbClr val="FF0000"/>
                </a:solidFill>
              </a:rPr>
              <a:t>4.113 The residence of each institutional unit </a:t>
            </a:r>
            <a:r>
              <a:rPr lang="en-US" dirty="0"/>
              <a:t>is the economic territory with which it has the strongest connection, expressed as its center of predominant economic interest. Each institutional unit is a resident of one and only one economic territory determined by its center of predominant economic interest. Specific criteria for determining residence are given below. The definitions given below are designed to apply the concept of center of predominant economic interest. These definitions should be used in preference to a discretionary choice between different possible aspects of economic interest. </a:t>
            </a:r>
            <a:endParaRPr lang="en-US" dirty="0" smtClean="0"/>
          </a:p>
          <a:p>
            <a:r>
              <a:rPr lang="en-US" dirty="0" smtClean="0"/>
              <a:t>4.114 </a:t>
            </a:r>
            <a:r>
              <a:rPr lang="en-US" dirty="0"/>
              <a:t>An institutional unit is resident in an economic territory when there exists, within the economic territory, some location, dwelling, place of production, or other premises on which or from which the unit engages and intends to continue engaging, either indefinitely or over a finite but long period of time, in economic activities and transactions on a significant scale. The location need not be fixed so long as it remains within the economic territory. Actual or intended location for one year or more is used as an operational definition; although the choice of one year as a specific period is somewhat arbitrary, it is adopted to avoid uncertainty and facilitate international consistency</a:t>
            </a:r>
            <a:endParaRPr lang="it-IT" dirty="0"/>
          </a:p>
        </p:txBody>
      </p:sp>
      <p:sp>
        <p:nvSpPr>
          <p:cNvPr id="4" name="Rettangolo 3"/>
          <p:cNvSpPr/>
          <p:nvPr/>
        </p:nvSpPr>
        <p:spPr>
          <a:xfrm>
            <a:off x="3223490" y="6326760"/>
            <a:ext cx="6677891" cy="369332"/>
          </a:xfrm>
          <a:prstGeom prst="rect">
            <a:avLst/>
          </a:prstGeom>
        </p:spPr>
        <p:txBody>
          <a:bodyPr wrap="square">
            <a:spAutoFit/>
          </a:bodyPr>
          <a:lstStyle/>
          <a:p>
            <a:r>
              <a:rPr lang="it-IT" dirty="0"/>
              <a:t>https://www.imf.org/external/pubs/ft/bop/2007/pdf/bpm6.pdf</a:t>
            </a:r>
          </a:p>
        </p:txBody>
      </p:sp>
    </p:spTree>
    <p:extLst>
      <p:ext uri="{BB962C8B-B14F-4D97-AF65-F5344CB8AC3E}">
        <p14:creationId xmlns:p14="http://schemas.microsoft.com/office/powerpoint/2010/main" val="283525512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2"/>
          <a:stretch>
            <a:fillRect/>
          </a:stretch>
        </p:blipFill>
        <p:spPr>
          <a:xfrm>
            <a:off x="597911" y="537873"/>
            <a:ext cx="7391544" cy="6088750"/>
          </a:xfrm>
          <a:prstGeom prst="rect">
            <a:avLst/>
          </a:prstGeom>
        </p:spPr>
      </p:pic>
      <mc:AlternateContent xmlns:mc="http://schemas.openxmlformats.org/markup-compatibility/2006" xmlns:a14="http://schemas.microsoft.com/office/drawing/2010/main">
        <mc:Choice Requires="a14">
          <p:sp>
            <p:nvSpPr>
              <p:cNvPr id="2" name="Rettangolo 1"/>
              <p:cNvSpPr/>
              <p:nvPr/>
            </p:nvSpPr>
            <p:spPr>
              <a:xfrm>
                <a:off x="8549714" y="2006661"/>
                <a:ext cx="2684902" cy="2031325"/>
              </a:xfrm>
              <a:prstGeom prst="rect">
                <a:avLst/>
              </a:prstGeom>
            </p:spPr>
            <p:txBody>
              <a:bodyPr wrap="none">
                <a:spAutoFit/>
              </a:bodyPr>
              <a:lstStyle/>
              <a:p>
                <a:pPr algn="ctr"/>
                <a:r>
                  <a:rPr lang="it-IT" i="1" dirty="0" smtClean="0">
                    <a:latin typeface="Cambria Math" panose="02040503050406030204" pitchFamily="18" charset="0"/>
                  </a:rPr>
                  <a:t>Notice </a:t>
                </a:r>
                <a:r>
                  <a:rPr lang="it-IT" i="1" dirty="0" err="1" smtClean="0">
                    <a:latin typeface="Cambria Math" panose="02040503050406030204" pitchFamily="18" charset="0"/>
                  </a:rPr>
                  <a:t>that</a:t>
                </a:r>
                <a:r>
                  <a:rPr lang="it-IT" i="1" dirty="0" smtClean="0">
                    <a:latin typeface="Cambria Math" panose="02040503050406030204" pitchFamily="18" charset="0"/>
                  </a:rPr>
                  <a:t> </a:t>
                </a:r>
              </a:p>
              <a:p>
                <a:pPr algn="ctr"/>
                <a:endParaRPr lang="it-IT" i="1" dirty="0" smtClean="0">
                  <a:latin typeface="Cambria Math" panose="02040503050406030204" pitchFamily="18" charset="0"/>
                </a:endParaRPr>
              </a:p>
              <a:p>
                <a:pPr algn="ctr"/>
                <a14:m>
                  <m:oMathPara xmlns:m="http://schemas.openxmlformats.org/officeDocument/2006/math">
                    <m:oMathParaPr>
                      <m:jc m:val="centerGroup"/>
                    </m:oMathParaPr>
                    <m:oMath xmlns:m="http://schemas.openxmlformats.org/officeDocument/2006/math">
                      <m:r>
                        <a:rPr lang="it-IT" i="1">
                          <a:latin typeface="Cambria Math" panose="02040503050406030204" pitchFamily="18" charset="0"/>
                        </a:rPr>
                        <m:t>𝐶𝐴</m:t>
                      </m:r>
                      <m:r>
                        <a:rPr lang="it-IT" i="1">
                          <a:latin typeface="Cambria Math" panose="02040503050406030204" pitchFamily="18" charset="0"/>
                        </a:rPr>
                        <m:t>+</m:t>
                      </m:r>
                      <m:r>
                        <a:rPr lang="it-IT" i="1">
                          <a:latin typeface="Cambria Math" panose="02040503050406030204" pitchFamily="18" charset="0"/>
                        </a:rPr>
                        <m:t>𝐾𝐴</m:t>
                      </m:r>
                      <m:r>
                        <a:rPr lang="it-IT" i="1">
                          <a:latin typeface="Cambria Math" panose="02040503050406030204" pitchFamily="18" charset="0"/>
                        </a:rPr>
                        <m:t>−</m:t>
                      </m:r>
                      <m:r>
                        <a:rPr lang="it-IT" i="1">
                          <a:latin typeface="Cambria Math" panose="02040503050406030204" pitchFamily="18" charset="0"/>
                        </a:rPr>
                        <m:t>𝐹𝐴</m:t>
                      </m:r>
                      <m:r>
                        <a:rPr lang="it-IT" i="1">
                          <a:latin typeface="Cambria Math" panose="02040503050406030204" pitchFamily="18" charset="0"/>
                        </a:rPr>
                        <m:t>+</m:t>
                      </m:r>
                      <m:r>
                        <a:rPr lang="it-IT" i="1">
                          <a:latin typeface="Cambria Math" panose="02040503050406030204" pitchFamily="18" charset="0"/>
                        </a:rPr>
                        <m:t>𝐸𝑂</m:t>
                      </m:r>
                      <m:r>
                        <a:rPr lang="it-IT" i="1">
                          <a:latin typeface="Cambria Math" panose="02040503050406030204" pitchFamily="18" charset="0"/>
                        </a:rPr>
                        <m:t>=0</m:t>
                      </m:r>
                    </m:oMath>
                  </m:oMathPara>
                </a14:m>
                <a:endParaRPr lang="it-IT" dirty="0" smtClean="0"/>
              </a:p>
              <a:p>
                <a:pPr algn="ctr"/>
                <a:endParaRPr lang="it-IT" dirty="0" smtClean="0"/>
              </a:p>
              <a:p>
                <a:pPr algn="ctr"/>
                <a:r>
                  <a:rPr lang="it-IT" dirty="0" smtClean="0"/>
                  <a:t>13 – 3 – 10 + 0 = 0</a:t>
                </a:r>
              </a:p>
              <a:p>
                <a:pPr algn="ctr"/>
                <a:endParaRPr lang="it-IT" dirty="0"/>
              </a:p>
              <a:p>
                <a:pPr algn="ctr"/>
                <a:r>
                  <a:rPr lang="it-IT" dirty="0" smtClean="0"/>
                  <a:t>Accounting balance</a:t>
                </a:r>
              </a:p>
            </p:txBody>
          </p:sp>
        </mc:Choice>
        <mc:Fallback xmlns="">
          <p:sp>
            <p:nvSpPr>
              <p:cNvPr id="2" name="Rettangolo 1"/>
              <p:cNvSpPr>
                <a:spLocks noRot="1" noChangeAspect="1" noMove="1" noResize="1" noEditPoints="1" noAdjustHandles="1" noChangeArrowheads="1" noChangeShapeType="1" noTextEdit="1"/>
              </p:cNvSpPr>
              <p:nvPr/>
            </p:nvSpPr>
            <p:spPr>
              <a:xfrm>
                <a:off x="8549714" y="2006661"/>
                <a:ext cx="2684902" cy="2031325"/>
              </a:xfrm>
              <a:prstGeom prst="rect">
                <a:avLst/>
              </a:prstGeom>
              <a:blipFill>
                <a:blip r:embed="rId3"/>
                <a:stretch>
                  <a:fillRect t="-1802" b="-3904"/>
                </a:stretch>
              </a:blipFill>
            </p:spPr>
            <p:txBody>
              <a:bodyPr/>
              <a:lstStyle/>
              <a:p>
                <a:r>
                  <a:rPr lang="it-IT">
                    <a:noFill/>
                  </a:rPr>
                  <a:t> </a:t>
                </a:r>
              </a:p>
            </p:txBody>
          </p:sp>
        </mc:Fallback>
      </mc:AlternateContent>
    </p:spTree>
    <p:extLst>
      <p:ext uri="{BB962C8B-B14F-4D97-AF65-F5344CB8AC3E}">
        <p14:creationId xmlns:p14="http://schemas.microsoft.com/office/powerpoint/2010/main" val="345914249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200" y="365125"/>
            <a:ext cx="10515600" cy="743239"/>
          </a:xfrm>
        </p:spPr>
        <p:txBody>
          <a:bodyPr/>
          <a:lstStyle/>
          <a:p>
            <a:pPr algn="ctr"/>
            <a:r>
              <a:rPr lang="it-IT" dirty="0" smtClean="0"/>
              <a:t>The BOP of </a:t>
            </a:r>
            <a:r>
              <a:rPr lang="it-IT" dirty="0" err="1" smtClean="0"/>
              <a:t>Italy</a:t>
            </a:r>
            <a:endParaRPr lang="it-IT" dirty="0"/>
          </a:p>
        </p:txBody>
      </p:sp>
      <p:sp>
        <p:nvSpPr>
          <p:cNvPr id="6" name="Rettangolo 5"/>
          <p:cNvSpPr/>
          <p:nvPr/>
        </p:nvSpPr>
        <p:spPr>
          <a:xfrm>
            <a:off x="895350" y="6190826"/>
            <a:ext cx="10871200" cy="307777"/>
          </a:xfrm>
          <a:prstGeom prst="rect">
            <a:avLst/>
          </a:prstGeom>
        </p:spPr>
        <p:txBody>
          <a:bodyPr wrap="square">
            <a:spAutoFit/>
          </a:bodyPr>
          <a:lstStyle/>
          <a:p>
            <a:r>
              <a:rPr lang="en-GB" sz="1400" dirty="0"/>
              <a:t>https://www.bancaditalia.it/pubblicazioni/bilancia-pagamenti/2026-bilancia-pagamenti/en_statistiche_BDP_20260819.pdf?language_id=1</a:t>
            </a:r>
          </a:p>
        </p:txBody>
      </p:sp>
      <p:pic>
        <p:nvPicPr>
          <p:cNvPr id="4" name="Immagine 3"/>
          <p:cNvPicPr>
            <a:picLocks noChangeAspect="1"/>
          </p:cNvPicPr>
          <p:nvPr/>
        </p:nvPicPr>
        <p:blipFill>
          <a:blip r:embed="rId2"/>
          <a:stretch>
            <a:fillRect/>
          </a:stretch>
        </p:blipFill>
        <p:spPr>
          <a:xfrm>
            <a:off x="895350" y="1785937"/>
            <a:ext cx="10401300" cy="3286125"/>
          </a:xfrm>
          <a:prstGeom prst="rect">
            <a:avLst/>
          </a:prstGeom>
        </p:spPr>
      </p:pic>
    </p:spTree>
    <p:extLst>
      <p:ext uri="{BB962C8B-B14F-4D97-AF65-F5344CB8AC3E}">
        <p14:creationId xmlns:p14="http://schemas.microsoft.com/office/powerpoint/2010/main" val="342396964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200" y="365125"/>
            <a:ext cx="10515600" cy="743239"/>
          </a:xfrm>
        </p:spPr>
        <p:txBody>
          <a:bodyPr/>
          <a:lstStyle/>
          <a:p>
            <a:pPr algn="ctr"/>
            <a:r>
              <a:rPr lang="it-IT" dirty="0" smtClean="0"/>
              <a:t>The BOP of </a:t>
            </a:r>
            <a:r>
              <a:rPr lang="it-IT" dirty="0" err="1" smtClean="0"/>
              <a:t>Italy</a:t>
            </a:r>
            <a:endParaRPr lang="it-IT" dirty="0"/>
          </a:p>
        </p:txBody>
      </p:sp>
      <p:sp>
        <p:nvSpPr>
          <p:cNvPr id="6" name="Rettangolo 5"/>
          <p:cNvSpPr/>
          <p:nvPr/>
        </p:nvSpPr>
        <p:spPr>
          <a:xfrm>
            <a:off x="895350" y="6190826"/>
            <a:ext cx="10871200" cy="307777"/>
          </a:xfrm>
          <a:prstGeom prst="rect">
            <a:avLst/>
          </a:prstGeom>
        </p:spPr>
        <p:txBody>
          <a:bodyPr wrap="square">
            <a:spAutoFit/>
          </a:bodyPr>
          <a:lstStyle/>
          <a:p>
            <a:r>
              <a:rPr lang="en-GB" sz="1400" dirty="0"/>
              <a:t>https://www.bancaditalia.it/pubblicazioni/bilancia-pagamenti/2026-bilancia-pagamenti/en_statistiche_BDP_20260819.pdf?language_id=1</a:t>
            </a:r>
          </a:p>
        </p:txBody>
      </p:sp>
      <p:pic>
        <p:nvPicPr>
          <p:cNvPr id="3" name="Immagine 2"/>
          <p:cNvPicPr>
            <a:picLocks noChangeAspect="1"/>
          </p:cNvPicPr>
          <p:nvPr/>
        </p:nvPicPr>
        <p:blipFill>
          <a:blip r:embed="rId2"/>
          <a:stretch>
            <a:fillRect/>
          </a:stretch>
        </p:blipFill>
        <p:spPr>
          <a:xfrm>
            <a:off x="2475346" y="1108364"/>
            <a:ext cx="6763616" cy="4742488"/>
          </a:xfrm>
          <a:prstGeom prst="rect">
            <a:avLst/>
          </a:prstGeom>
        </p:spPr>
      </p:pic>
    </p:spTree>
    <p:extLst>
      <p:ext uri="{BB962C8B-B14F-4D97-AF65-F5344CB8AC3E}">
        <p14:creationId xmlns:p14="http://schemas.microsoft.com/office/powerpoint/2010/main" val="137323939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The BOP of France </a:t>
            </a:r>
            <a:endParaRPr lang="en-GB" dirty="0"/>
          </a:p>
        </p:txBody>
      </p:sp>
      <p:pic>
        <p:nvPicPr>
          <p:cNvPr id="4" name="Immagine 3"/>
          <p:cNvPicPr>
            <a:picLocks noChangeAspect="1"/>
          </p:cNvPicPr>
          <p:nvPr/>
        </p:nvPicPr>
        <p:blipFill>
          <a:blip r:embed="rId2"/>
          <a:stretch>
            <a:fillRect/>
          </a:stretch>
        </p:blipFill>
        <p:spPr>
          <a:xfrm>
            <a:off x="1958110" y="1392891"/>
            <a:ext cx="8458632" cy="4919153"/>
          </a:xfrm>
          <a:prstGeom prst="rect">
            <a:avLst/>
          </a:prstGeom>
        </p:spPr>
      </p:pic>
      <p:sp>
        <p:nvSpPr>
          <p:cNvPr id="5" name="Rettangolo 4"/>
          <p:cNvSpPr/>
          <p:nvPr/>
        </p:nvSpPr>
        <p:spPr>
          <a:xfrm>
            <a:off x="1542473" y="6412453"/>
            <a:ext cx="10141527" cy="369332"/>
          </a:xfrm>
          <a:prstGeom prst="rect">
            <a:avLst/>
          </a:prstGeom>
        </p:spPr>
        <p:txBody>
          <a:bodyPr wrap="square">
            <a:spAutoFit/>
          </a:bodyPr>
          <a:lstStyle/>
          <a:p>
            <a:r>
              <a:rPr lang="en-GB" dirty="0"/>
              <a:t>https://www.banque-france.fr/en/statistics/balance-payments/frances-balance-payments-2026-06</a:t>
            </a:r>
          </a:p>
        </p:txBody>
      </p:sp>
    </p:spTree>
    <p:extLst>
      <p:ext uri="{BB962C8B-B14F-4D97-AF65-F5344CB8AC3E}">
        <p14:creationId xmlns:p14="http://schemas.microsoft.com/office/powerpoint/2010/main" val="141869057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The BOP of France </a:t>
            </a:r>
            <a:endParaRPr lang="en-GB" dirty="0"/>
          </a:p>
        </p:txBody>
      </p:sp>
      <p:sp>
        <p:nvSpPr>
          <p:cNvPr id="5" name="Rettangolo 4"/>
          <p:cNvSpPr/>
          <p:nvPr/>
        </p:nvSpPr>
        <p:spPr>
          <a:xfrm>
            <a:off x="1542473" y="6412453"/>
            <a:ext cx="10141527" cy="369332"/>
          </a:xfrm>
          <a:prstGeom prst="rect">
            <a:avLst/>
          </a:prstGeom>
        </p:spPr>
        <p:txBody>
          <a:bodyPr wrap="square">
            <a:spAutoFit/>
          </a:bodyPr>
          <a:lstStyle/>
          <a:p>
            <a:r>
              <a:rPr lang="en-GB" dirty="0"/>
              <a:t>https://www.banque-france.fr/en/statistics/balance-payments/frances-balance-payments-2026-06</a:t>
            </a:r>
          </a:p>
        </p:txBody>
      </p:sp>
      <p:pic>
        <p:nvPicPr>
          <p:cNvPr id="3" name="Immagine 2"/>
          <p:cNvPicPr>
            <a:picLocks noChangeAspect="1"/>
          </p:cNvPicPr>
          <p:nvPr/>
        </p:nvPicPr>
        <p:blipFill>
          <a:blip r:embed="rId2"/>
          <a:stretch>
            <a:fillRect/>
          </a:stretch>
        </p:blipFill>
        <p:spPr>
          <a:xfrm>
            <a:off x="1542473" y="1419558"/>
            <a:ext cx="9173152" cy="4436585"/>
          </a:xfrm>
          <a:prstGeom prst="rect">
            <a:avLst/>
          </a:prstGeom>
        </p:spPr>
      </p:pic>
    </p:spTree>
    <p:extLst>
      <p:ext uri="{BB962C8B-B14F-4D97-AF65-F5344CB8AC3E}">
        <p14:creationId xmlns:p14="http://schemas.microsoft.com/office/powerpoint/2010/main" val="401693716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smtClean="0"/>
              <a:t>Homework</a:t>
            </a:r>
            <a:endParaRPr lang="it-IT" dirty="0"/>
          </a:p>
        </p:txBody>
      </p:sp>
      <p:sp>
        <p:nvSpPr>
          <p:cNvPr id="3" name="Segnaposto contenuto 2"/>
          <p:cNvSpPr>
            <a:spLocks noGrp="1"/>
          </p:cNvSpPr>
          <p:nvPr>
            <p:ph idx="1"/>
          </p:nvPr>
        </p:nvSpPr>
        <p:spPr/>
        <p:txBody>
          <a:bodyPr>
            <a:normAutofit/>
          </a:bodyPr>
          <a:lstStyle/>
          <a:p>
            <a:r>
              <a:rPr lang="it-IT" dirty="0" err="1" smtClean="0"/>
              <a:t>Chapter</a:t>
            </a:r>
            <a:r>
              <a:rPr lang="it-IT" dirty="0" smtClean="0"/>
              <a:t> 2</a:t>
            </a:r>
            <a:r>
              <a:rPr lang="it-IT" i="1" dirty="0" smtClean="0"/>
              <a:t> </a:t>
            </a:r>
            <a:r>
              <a:rPr lang="it-IT" dirty="0">
                <a:hlinkClick r:id="rId2"/>
              </a:rPr>
              <a:t>https://</a:t>
            </a:r>
            <a:r>
              <a:rPr lang="it-IT" dirty="0" smtClean="0">
                <a:hlinkClick r:id="rId2"/>
              </a:rPr>
              <a:t>www.imf.org/external/pubs/ft/bop/2007/pdf/bpm6.pdf</a:t>
            </a:r>
            <a:endParaRPr lang="it-IT" dirty="0" smtClean="0"/>
          </a:p>
          <a:p>
            <a:r>
              <a:rPr lang="it-IT" dirty="0" smtClean="0"/>
              <a:t>Read</a:t>
            </a:r>
          </a:p>
          <a:p>
            <a:r>
              <a:rPr lang="en-GB" dirty="0">
                <a:hlinkClick r:id="rId3"/>
              </a:rPr>
              <a:t>https://</a:t>
            </a:r>
            <a:r>
              <a:rPr lang="en-GB" dirty="0" smtClean="0">
                <a:hlinkClick r:id="rId3"/>
              </a:rPr>
              <a:t>www.bancaditalia.it/pubblicazioni/bilancia-pagamenti/2025-bilancia-pagamenti/en_statistiche_BDP_20250819.pdf?language_id=1</a:t>
            </a:r>
            <a:endParaRPr lang="en-GB" dirty="0" smtClean="0"/>
          </a:p>
          <a:p>
            <a:r>
              <a:rPr lang="it-IT" dirty="0" err="1" smtClean="0"/>
              <a:t>Listen</a:t>
            </a:r>
            <a:r>
              <a:rPr lang="it-IT" dirty="0" smtClean="0"/>
              <a:t> to </a:t>
            </a:r>
          </a:p>
          <a:p>
            <a:r>
              <a:rPr lang="en-GB" dirty="0">
                <a:hlinkClick r:id="rId4"/>
              </a:rPr>
              <a:t>https://</a:t>
            </a:r>
            <a:r>
              <a:rPr lang="en-GB" dirty="0" smtClean="0">
                <a:hlinkClick r:id="rId4"/>
              </a:rPr>
              <a:t>www.banque-france.fr/en/statistics/balance-payments-and-international-investment-position</a:t>
            </a:r>
            <a:endParaRPr lang="en-GB" dirty="0" smtClean="0"/>
          </a:p>
          <a:p>
            <a:endParaRPr lang="en-GB" dirty="0" smtClean="0"/>
          </a:p>
          <a:p>
            <a:endParaRPr lang="en-GB" dirty="0"/>
          </a:p>
          <a:p>
            <a:endParaRPr lang="it-IT" dirty="0" smtClean="0"/>
          </a:p>
          <a:p>
            <a:endParaRPr lang="it-IT" dirty="0"/>
          </a:p>
        </p:txBody>
      </p:sp>
    </p:spTree>
    <p:extLst>
      <p:ext uri="{BB962C8B-B14F-4D97-AF65-F5344CB8AC3E}">
        <p14:creationId xmlns:p14="http://schemas.microsoft.com/office/powerpoint/2010/main" val="594955390"/>
      </p:ext>
    </p:extLst>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6402</TotalTime>
  <Words>1705</Words>
  <Application>Microsoft Office PowerPoint</Application>
  <PresentationFormat>Widescreen</PresentationFormat>
  <Paragraphs>105</Paragraphs>
  <Slides>24</Slides>
  <Notes>0</Notes>
  <HiddenSlides>0</HiddenSlides>
  <MMClips>0</MMClips>
  <ScaleCrop>false</ScaleCrop>
  <HeadingPairs>
    <vt:vector size="6" baseType="variant">
      <vt:variant>
        <vt:lpstr>Caratteri utilizzati</vt:lpstr>
      </vt:variant>
      <vt:variant>
        <vt:i4>4</vt:i4>
      </vt:variant>
      <vt:variant>
        <vt:lpstr>Tema</vt:lpstr>
      </vt:variant>
      <vt:variant>
        <vt:i4>1</vt:i4>
      </vt:variant>
      <vt:variant>
        <vt:lpstr>Titoli diapositive</vt:lpstr>
      </vt:variant>
      <vt:variant>
        <vt:i4>24</vt:i4>
      </vt:variant>
    </vt:vector>
  </HeadingPairs>
  <TitlesOfParts>
    <vt:vector size="29" baseType="lpstr">
      <vt:lpstr>Arial</vt:lpstr>
      <vt:lpstr>Calibri</vt:lpstr>
      <vt:lpstr>Calibri Light</vt:lpstr>
      <vt:lpstr>Cambria Math</vt:lpstr>
      <vt:lpstr>Tema di Office</vt:lpstr>
      <vt:lpstr>INTEC Lecture 2  Introduction to the Balance of Payments (BOP)</vt:lpstr>
      <vt:lpstr>Globalization indicators and international payments</vt:lpstr>
      <vt:lpstr>International payments </vt:lpstr>
      <vt:lpstr>Defining the Balance of Payments</vt:lpstr>
      <vt:lpstr>Current account: definition</vt:lpstr>
      <vt:lpstr>Capital account: definition</vt:lpstr>
      <vt:lpstr>Financial account: definition</vt:lpstr>
      <vt:lpstr>The balance of payments (example)</vt:lpstr>
      <vt:lpstr>Accounting standards</vt:lpstr>
      <vt:lpstr>Presentazione standard di PowerPoint</vt:lpstr>
      <vt:lpstr>Accounting standards (basics)</vt:lpstr>
      <vt:lpstr>BOP and double entry</vt:lpstr>
      <vt:lpstr>Presentazione standard di PowerPoint</vt:lpstr>
      <vt:lpstr>Unit of account and currency conversion</vt:lpstr>
      <vt:lpstr>Economic Territory, Units, Institutional Sectors, and Residence</vt:lpstr>
      <vt:lpstr>Economic Territory, Units, Institutional Sectors, and Residence, 2</vt:lpstr>
      <vt:lpstr>Economic Territory, Units, Institutional Sectors, and Residence, 3</vt:lpstr>
      <vt:lpstr>Economic Territory, Units, Institutional Sectors, and Residence, 4</vt:lpstr>
      <vt:lpstr>Presentazione standard di PowerPoint</vt:lpstr>
      <vt:lpstr>The BOP of Italy</vt:lpstr>
      <vt:lpstr>The BOP of Italy</vt:lpstr>
      <vt:lpstr>The BOP of France </vt:lpstr>
      <vt:lpstr>The BOP of France </vt:lpstr>
      <vt:lpstr>Homework</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Global economics  Lecture 1</dc:title>
  <dc:creator>paolo paesani</dc:creator>
  <cp:lastModifiedBy>paolo paesani</cp:lastModifiedBy>
  <cp:revision>505</cp:revision>
  <dcterms:created xsi:type="dcterms:W3CDTF">2020-08-16T17:14:48Z</dcterms:created>
  <dcterms:modified xsi:type="dcterms:W3CDTF">2026-09-06T14:32:15Z</dcterms:modified>
</cp:coreProperties>
</file>