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459" r:id="rId2"/>
    <p:sldId id="381" r:id="rId3"/>
    <p:sldId id="382" r:id="rId4"/>
    <p:sldId id="426" r:id="rId5"/>
    <p:sldId id="461" r:id="rId6"/>
    <p:sldId id="462" r:id="rId7"/>
    <p:sldId id="424" r:id="rId8"/>
    <p:sldId id="427" r:id="rId9"/>
    <p:sldId id="428" r:id="rId10"/>
    <p:sldId id="429" r:id="rId11"/>
    <p:sldId id="463" r:id="rId12"/>
    <p:sldId id="430" r:id="rId13"/>
    <p:sldId id="431" r:id="rId14"/>
    <p:sldId id="432" r:id="rId15"/>
    <p:sldId id="433" r:id="rId16"/>
    <p:sldId id="434" r:id="rId17"/>
    <p:sldId id="446" r:id="rId18"/>
    <p:sldId id="455" r:id="rId19"/>
    <p:sldId id="456" r:id="rId20"/>
    <p:sldId id="457" r:id="rId21"/>
    <p:sldId id="458" r:id="rId22"/>
    <p:sldId id="449" r:id="rId23"/>
    <p:sldId id="450" r:id="rId24"/>
    <p:sldId id="464" r:id="rId25"/>
    <p:sldId id="465" r:id="rId26"/>
    <p:sldId id="451" r:id="rId27"/>
    <p:sldId id="370" r:id="rId28"/>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paolo paesani" initials="pp" lastIdx="0" clrIdx="0">
    <p:extLst>
      <p:ext uri="{19B8F6BF-5375-455C-9EA6-DF929625EA0E}">
        <p15:presenceInfo xmlns:p15="http://schemas.microsoft.com/office/powerpoint/2012/main" userId="paolo paesani"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659" autoAdjust="0"/>
    <p:restoredTop sz="94660"/>
  </p:normalViewPr>
  <p:slideViewPr>
    <p:cSldViewPr snapToGrid="0">
      <p:cViewPr varScale="1">
        <p:scale>
          <a:sx n="68" d="100"/>
          <a:sy n="68" d="100"/>
        </p:scale>
        <p:origin x="51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smtClean="0"/>
              <a:t>Fare clic per modificare lo stile del titolo</a:t>
            </a:r>
            <a:endParaRPr lang="it-IT"/>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12/09/2026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9124455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12/09/2026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0676743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smtClean="0"/>
              <a:t>Fare clic per modificare lo stile del titolo</a:t>
            </a:r>
            <a:endParaRPr lang="it-IT"/>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smtClean="0"/>
              <a:t>Modifica gli stili del testo dello schema</a:t>
            </a:r>
          </a:p>
        </p:txBody>
      </p:sp>
      <p:sp>
        <p:nvSpPr>
          <p:cNvPr id="4" name="Segnaposto data 3"/>
          <p:cNvSpPr>
            <a:spLocks noGrp="1"/>
          </p:cNvSpPr>
          <p:nvPr>
            <p:ph type="dt" sz="half" idx="10"/>
          </p:nvPr>
        </p:nvSpPr>
        <p:spPr/>
        <p:txBody>
          <a:bodyPr/>
          <a:lstStyle/>
          <a:p>
            <a:fld id="{A27C8F87-4F72-46F9-B80C-C838F8383AC6}" type="datetimeFigureOut">
              <a:rPr lang="it-IT" smtClean="0"/>
              <a:t>12/09/2026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5773083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838200" y="1825625"/>
            <a:ext cx="5181600" cy="435133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6172200" y="1825625"/>
            <a:ext cx="5181600" cy="435133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A27C8F87-4F72-46F9-B80C-C838F8383AC6}" type="datetimeFigureOut">
              <a:rPr lang="it-IT" smtClean="0"/>
              <a:t>12/09/2026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048697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smtClean="0"/>
              <a:t>Fare clic per modificare lo stile del titolo</a:t>
            </a:r>
            <a:endParaRPr lang="it-IT"/>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A27C8F87-4F72-46F9-B80C-C838F8383AC6}" type="datetimeFigureOut">
              <a:rPr lang="it-IT" smtClean="0"/>
              <a:t>12/09/2026</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898282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A27C8F87-4F72-46F9-B80C-C838F8383AC6}" type="datetimeFigureOut">
              <a:rPr lang="it-IT" smtClean="0"/>
              <a:t>12/09/2026</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39296967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A27C8F87-4F72-46F9-B80C-C838F8383AC6}" type="datetimeFigureOut">
              <a:rPr lang="it-IT" smtClean="0"/>
              <a:t>12/09/2026</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8180488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Modifica gli stili del testo dello schema</a:t>
            </a:r>
          </a:p>
        </p:txBody>
      </p:sp>
      <p:sp>
        <p:nvSpPr>
          <p:cNvPr id="5" name="Segnaposto data 4"/>
          <p:cNvSpPr>
            <a:spLocks noGrp="1"/>
          </p:cNvSpPr>
          <p:nvPr>
            <p:ph type="dt" sz="half" idx="10"/>
          </p:nvPr>
        </p:nvSpPr>
        <p:spPr/>
        <p:txBody>
          <a:bodyPr/>
          <a:lstStyle/>
          <a:p>
            <a:fld id="{A27C8F87-4F72-46F9-B80C-C838F8383AC6}" type="datetimeFigureOut">
              <a:rPr lang="it-IT" smtClean="0"/>
              <a:t>12/09/2026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4624668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Modifica gli stili del testo dello schema</a:t>
            </a:r>
          </a:p>
        </p:txBody>
      </p:sp>
      <p:sp>
        <p:nvSpPr>
          <p:cNvPr id="5" name="Segnaposto data 4"/>
          <p:cNvSpPr>
            <a:spLocks noGrp="1"/>
          </p:cNvSpPr>
          <p:nvPr>
            <p:ph type="dt" sz="half" idx="10"/>
          </p:nvPr>
        </p:nvSpPr>
        <p:spPr/>
        <p:txBody>
          <a:bodyPr/>
          <a:lstStyle/>
          <a:p>
            <a:fld id="{A27C8F87-4F72-46F9-B80C-C838F8383AC6}" type="datetimeFigureOut">
              <a:rPr lang="it-IT" smtClean="0"/>
              <a:t>12/09/2026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9072228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12/09/2026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2864017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12/09/2026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747047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7C8F87-4F72-46F9-B80C-C838F8383AC6}" type="datetimeFigureOut">
              <a:rPr lang="it-IT" smtClean="0"/>
              <a:t>12/09/2026</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A0EF8-1B00-4D70-9E60-2F0174B31705}" type="slidenum">
              <a:rPr lang="it-IT" smtClean="0"/>
              <a:t>‹N›</a:t>
            </a:fld>
            <a:endParaRPr lang="it-IT"/>
          </a:p>
        </p:txBody>
      </p:sp>
    </p:spTree>
    <p:extLst>
      <p:ext uri="{BB962C8B-B14F-4D97-AF65-F5344CB8AC3E}">
        <p14:creationId xmlns:p14="http://schemas.microsoft.com/office/powerpoint/2010/main" val="31576761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s://www.imf.org/external/np/pdr/debtres/#:~:text=Important%20indicators%20of%20the%20external,13" TargetMode="External"/><Relationship Id="rId2" Type="http://schemas.openxmlformats.org/officeDocument/2006/relationships/hyperlink" Target="https://www.imf.org/external/pubs/ft/bop/2007/pdf/bpm6.pdf"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normAutofit fontScale="90000"/>
          </a:bodyPr>
          <a:lstStyle/>
          <a:p>
            <a:r>
              <a:rPr lang="it-IT" dirty="0"/>
              <a:t>INTEC </a:t>
            </a:r>
            <a:r>
              <a:rPr lang="it-IT" dirty="0" err="1"/>
              <a:t>Lecture</a:t>
            </a:r>
            <a:r>
              <a:rPr lang="it-IT" dirty="0"/>
              <a:t> </a:t>
            </a:r>
            <a:r>
              <a:rPr lang="it-IT" dirty="0" smtClean="0"/>
              <a:t>5 </a:t>
            </a:r>
            <a:r>
              <a:rPr lang="it-IT" dirty="0" smtClean="0"/>
              <a:t/>
            </a:r>
            <a:br>
              <a:rPr lang="it-IT" dirty="0" smtClean="0"/>
            </a:br>
            <a:r>
              <a:rPr lang="it-IT" dirty="0"/>
              <a:t/>
            </a:r>
            <a:br>
              <a:rPr lang="it-IT" dirty="0"/>
            </a:br>
            <a:r>
              <a:rPr lang="it-IT" dirty="0" smtClean="0"/>
              <a:t>NEO and IIP statement</a:t>
            </a:r>
            <a:endParaRPr lang="it-IT" sz="3000" dirty="0"/>
          </a:p>
        </p:txBody>
      </p:sp>
      <p:sp>
        <p:nvSpPr>
          <p:cNvPr id="3" name="Sottotitolo 2"/>
          <p:cNvSpPr>
            <a:spLocks noGrp="1"/>
          </p:cNvSpPr>
          <p:nvPr>
            <p:ph type="subTitle" idx="1"/>
          </p:nvPr>
        </p:nvSpPr>
        <p:spPr>
          <a:xfrm>
            <a:off x="1524000" y="3823710"/>
            <a:ext cx="9144000" cy="1655762"/>
          </a:xfrm>
        </p:spPr>
        <p:txBody>
          <a:bodyPr>
            <a:normAutofit lnSpcReduction="10000"/>
          </a:bodyPr>
          <a:lstStyle/>
          <a:p>
            <a:r>
              <a:rPr lang="it-IT" dirty="0" smtClean="0"/>
              <a:t>Paolo Paesani</a:t>
            </a:r>
          </a:p>
          <a:p>
            <a:r>
              <a:rPr lang="it-IT" dirty="0" err="1" smtClean="0"/>
              <a:t>University</a:t>
            </a:r>
            <a:r>
              <a:rPr lang="it-IT" dirty="0" smtClean="0"/>
              <a:t> of Rome Tor Vergata</a:t>
            </a:r>
          </a:p>
          <a:p>
            <a:r>
              <a:rPr lang="it-IT" dirty="0" smtClean="0"/>
              <a:t>ALEF </a:t>
            </a:r>
            <a:r>
              <a:rPr lang="it-IT" dirty="0" err="1" smtClean="0"/>
              <a:t>Department</a:t>
            </a:r>
            <a:endParaRPr lang="it-IT" dirty="0" smtClean="0"/>
          </a:p>
          <a:p>
            <a:r>
              <a:rPr lang="it-IT" dirty="0" smtClean="0"/>
              <a:t>15/09/2026</a:t>
            </a:r>
            <a:endParaRPr lang="it-IT" dirty="0" smtClean="0"/>
          </a:p>
          <a:p>
            <a:endParaRPr lang="it-IT" dirty="0"/>
          </a:p>
        </p:txBody>
      </p:sp>
    </p:spTree>
    <p:extLst>
      <p:ext uri="{BB962C8B-B14F-4D97-AF65-F5344CB8AC3E}">
        <p14:creationId xmlns:p14="http://schemas.microsoft.com/office/powerpoint/2010/main" val="313525503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2768456" y="463982"/>
            <a:ext cx="7391544" cy="6088750"/>
          </a:xfrm>
          <a:prstGeom prst="rect">
            <a:avLst/>
          </a:prstGeom>
        </p:spPr>
      </p:pic>
    </p:spTree>
    <p:extLst>
      <p:ext uri="{BB962C8B-B14F-4D97-AF65-F5344CB8AC3E}">
        <p14:creationId xmlns:p14="http://schemas.microsoft.com/office/powerpoint/2010/main" val="34591424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smtClean="0"/>
              <a:t>Current</a:t>
            </a:r>
            <a:r>
              <a:rPr lang="it-IT" dirty="0" smtClean="0"/>
              <a:t> and capital account</a:t>
            </a:r>
            <a:endParaRPr lang="it-IT" dirty="0"/>
          </a:p>
        </p:txBody>
      </p:sp>
      <p:sp>
        <p:nvSpPr>
          <p:cNvPr id="3" name="Segnaposto contenuto 2"/>
          <p:cNvSpPr>
            <a:spLocks noGrp="1"/>
          </p:cNvSpPr>
          <p:nvPr>
            <p:ph idx="1"/>
          </p:nvPr>
        </p:nvSpPr>
        <p:spPr/>
        <p:txBody>
          <a:bodyPr>
            <a:normAutofit fontScale="85000" lnSpcReduction="10000"/>
          </a:bodyPr>
          <a:lstStyle/>
          <a:p>
            <a:r>
              <a:rPr lang="en-US" dirty="0" smtClean="0"/>
              <a:t>The </a:t>
            </a:r>
            <a:r>
              <a:rPr lang="en-US" dirty="0">
                <a:solidFill>
                  <a:srgbClr val="FF0000"/>
                </a:solidFill>
              </a:rPr>
              <a:t>current account balance</a:t>
            </a:r>
            <a:r>
              <a:rPr lang="en-US" dirty="0"/>
              <a:t> shows the difference between the sum of exports and income receivable </a:t>
            </a:r>
            <a:r>
              <a:rPr lang="en-US" dirty="0" smtClean="0"/>
              <a:t>(CR) and </a:t>
            </a:r>
            <a:r>
              <a:rPr lang="en-US" dirty="0"/>
              <a:t>the sum of imports and income payable </a:t>
            </a:r>
            <a:r>
              <a:rPr lang="en-US" dirty="0" smtClean="0"/>
              <a:t>(DR). </a:t>
            </a:r>
          </a:p>
          <a:p>
            <a:endParaRPr lang="en-US" dirty="0"/>
          </a:p>
          <a:p>
            <a:pPr lvl="1"/>
            <a:r>
              <a:rPr lang="it-IT" dirty="0" smtClean="0"/>
              <a:t>CA </a:t>
            </a:r>
            <a:r>
              <a:rPr lang="it-IT" dirty="0"/>
              <a:t>= </a:t>
            </a:r>
            <a:r>
              <a:rPr lang="it-IT" dirty="0" smtClean="0"/>
              <a:t>(</a:t>
            </a:r>
            <a:r>
              <a:rPr lang="it-IT" dirty="0" err="1"/>
              <a:t>Exports</a:t>
            </a:r>
            <a:r>
              <a:rPr lang="it-IT" dirty="0"/>
              <a:t> + </a:t>
            </a:r>
            <a:r>
              <a:rPr lang="it-IT" dirty="0" err="1"/>
              <a:t>Incomes</a:t>
            </a:r>
            <a:r>
              <a:rPr lang="it-IT" dirty="0"/>
              <a:t> </a:t>
            </a:r>
            <a:r>
              <a:rPr lang="it-IT" dirty="0" err="1"/>
              <a:t>receivable</a:t>
            </a:r>
            <a:r>
              <a:rPr lang="it-IT" dirty="0" smtClean="0"/>
              <a:t>) – (</a:t>
            </a:r>
            <a:r>
              <a:rPr lang="it-IT" dirty="0" err="1" smtClean="0"/>
              <a:t>Imports</a:t>
            </a:r>
            <a:r>
              <a:rPr lang="it-IT" dirty="0" smtClean="0"/>
              <a:t> + </a:t>
            </a:r>
            <a:r>
              <a:rPr lang="it-IT" dirty="0" err="1" smtClean="0"/>
              <a:t>Incomes</a:t>
            </a:r>
            <a:r>
              <a:rPr lang="it-IT" dirty="0" smtClean="0"/>
              <a:t> </a:t>
            </a:r>
            <a:r>
              <a:rPr lang="it-IT" dirty="0" err="1" smtClean="0"/>
              <a:t>payable</a:t>
            </a:r>
            <a:r>
              <a:rPr lang="it-IT" dirty="0" smtClean="0"/>
              <a:t>) = CR – DR </a:t>
            </a:r>
          </a:p>
          <a:p>
            <a:pPr lvl="1"/>
            <a:endParaRPr lang="en-US" dirty="0">
              <a:solidFill>
                <a:srgbClr val="FF0000"/>
              </a:solidFill>
            </a:endParaRPr>
          </a:p>
          <a:p>
            <a:r>
              <a:rPr lang="en-US" dirty="0"/>
              <a:t>The</a:t>
            </a:r>
            <a:r>
              <a:rPr lang="en-US" dirty="0">
                <a:solidFill>
                  <a:srgbClr val="FF0000"/>
                </a:solidFill>
              </a:rPr>
              <a:t> capital account </a:t>
            </a:r>
            <a:r>
              <a:rPr lang="en-US" dirty="0" smtClean="0">
                <a:solidFill>
                  <a:srgbClr val="FF0000"/>
                </a:solidFill>
              </a:rPr>
              <a:t>balance </a:t>
            </a:r>
            <a:r>
              <a:rPr lang="en-US" dirty="0" smtClean="0"/>
              <a:t>shows </a:t>
            </a:r>
            <a:r>
              <a:rPr lang="en-US" dirty="0"/>
              <a:t>(a) capital transfers receivable and payable between residents and nonresidents and (b) the acquisition and disposal of </a:t>
            </a:r>
            <a:r>
              <a:rPr lang="en-US" dirty="0" err="1"/>
              <a:t>nonproduced</a:t>
            </a:r>
            <a:r>
              <a:rPr lang="en-US" dirty="0"/>
              <a:t>, nonfinancial assets between residents and nonresidents. </a:t>
            </a:r>
          </a:p>
          <a:p>
            <a:pPr lvl="1"/>
            <a:endParaRPr lang="it-IT" dirty="0" smtClean="0"/>
          </a:p>
          <a:p>
            <a:pPr lvl="1"/>
            <a:r>
              <a:rPr lang="it-IT" dirty="0" smtClean="0"/>
              <a:t>KA </a:t>
            </a:r>
            <a:r>
              <a:rPr lang="it-IT" dirty="0"/>
              <a:t>= NPNF + </a:t>
            </a:r>
            <a:r>
              <a:rPr lang="it-IT" dirty="0" smtClean="0"/>
              <a:t>NKT = (</a:t>
            </a:r>
            <a:r>
              <a:rPr lang="it-IT" dirty="0" err="1"/>
              <a:t>Disposal</a:t>
            </a:r>
            <a:r>
              <a:rPr lang="it-IT" dirty="0"/>
              <a:t> </a:t>
            </a:r>
            <a:r>
              <a:rPr lang="it-IT" dirty="0" err="1"/>
              <a:t>foreign</a:t>
            </a:r>
            <a:r>
              <a:rPr lang="it-IT" dirty="0"/>
              <a:t> </a:t>
            </a:r>
            <a:r>
              <a:rPr lang="it-IT" dirty="0" err="1"/>
              <a:t>assets</a:t>
            </a:r>
            <a:r>
              <a:rPr lang="it-IT" dirty="0"/>
              <a:t> by </a:t>
            </a:r>
            <a:r>
              <a:rPr lang="it-IT" dirty="0" err="1"/>
              <a:t>residents</a:t>
            </a:r>
            <a:r>
              <a:rPr lang="it-IT" dirty="0"/>
              <a:t> / </a:t>
            </a:r>
            <a:r>
              <a:rPr lang="it-IT" dirty="0" err="1"/>
              <a:t>Acquisition</a:t>
            </a:r>
            <a:r>
              <a:rPr lang="it-IT" dirty="0"/>
              <a:t> </a:t>
            </a:r>
            <a:r>
              <a:rPr lang="it-IT" dirty="0" err="1"/>
              <a:t>domestic</a:t>
            </a:r>
            <a:r>
              <a:rPr lang="it-IT" dirty="0"/>
              <a:t> </a:t>
            </a:r>
            <a:r>
              <a:rPr lang="it-IT" dirty="0" err="1"/>
              <a:t>assets</a:t>
            </a:r>
            <a:r>
              <a:rPr lang="it-IT" dirty="0"/>
              <a:t> by </a:t>
            </a:r>
            <a:r>
              <a:rPr lang="it-IT" dirty="0" err="1"/>
              <a:t>foreign</a:t>
            </a:r>
            <a:r>
              <a:rPr lang="it-IT" dirty="0"/>
              <a:t> </a:t>
            </a:r>
            <a:r>
              <a:rPr lang="it-IT" dirty="0" err="1" smtClean="0"/>
              <a:t>residents</a:t>
            </a:r>
            <a:r>
              <a:rPr lang="it-IT" dirty="0" smtClean="0"/>
              <a:t> + Capital </a:t>
            </a:r>
            <a:r>
              <a:rPr lang="it-IT" dirty="0" err="1" smtClean="0"/>
              <a:t>trasfers</a:t>
            </a:r>
            <a:r>
              <a:rPr lang="it-IT" dirty="0" smtClean="0"/>
              <a:t> </a:t>
            </a:r>
            <a:r>
              <a:rPr lang="it-IT" dirty="0" err="1" smtClean="0"/>
              <a:t>receivable</a:t>
            </a:r>
            <a:r>
              <a:rPr lang="it-IT" dirty="0" smtClean="0"/>
              <a:t> from </a:t>
            </a:r>
            <a:r>
              <a:rPr lang="it-IT" dirty="0" err="1" smtClean="0"/>
              <a:t>abroad</a:t>
            </a:r>
            <a:r>
              <a:rPr lang="it-IT" dirty="0" smtClean="0"/>
              <a:t>) </a:t>
            </a:r>
            <a:r>
              <a:rPr lang="it-IT" dirty="0"/>
              <a:t>– (</a:t>
            </a:r>
            <a:r>
              <a:rPr lang="it-IT" dirty="0" err="1"/>
              <a:t>Acquisition</a:t>
            </a:r>
            <a:r>
              <a:rPr lang="it-IT" dirty="0"/>
              <a:t> </a:t>
            </a:r>
            <a:r>
              <a:rPr lang="it-IT" dirty="0" err="1"/>
              <a:t>foreign</a:t>
            </a:r>
            <a:r>
              <a:rPr lang="it-IT" dirty="0"/>
              <a:t> </a:t>
            </a:r>
            <a:r>
              <a:rPr lang="it-IT" dirty="0" err="1"/>
              <a:t>assets</a:t>
            </a:r>
            <a:r>
              <a:rPr lang="it-IT" dirty="0"/>
              <a:t> by </a:t>
            </a:r>
            <a:r>
              <a:rPr lang="it-IT" dirty="0" err="1"/>
              <a:t>residents</a:t>
            </a:r>
            <a:r>
              <a:rPr lang="it-IT" dirty="0"/>
              <a:t> / </a:t>
            </a:r>
            <a:r>
              <a:rPr lang="it-IT" dirty="0" err="1"/>
              <a:t>Disposal</a:t>
            </a:r>
            <a:r>
              <a:rPr lang="it-IT" dirty="0"/>
              <a:t> </a:t>
            </a:r>
            <a:r>
              <a:rPr lang="it-IT" dirty="0" err="1"/>
              <a:t>domestic</a:t>
            </a:r>
            <a:r>
              <a:rPr lang="it-IT" dirty="0"/>
              <a:t> </a:t>
            </a:r>
            <a:r>
              <a:rPr lang="it-IT" dirty="0" err="1"/>
              <a:t>assets</a:t>
            </a:r>
            <a:r>
              <a:rPr lang="it-IT" dirty="0"/>
              <a:t> by </a:t>
            </a:r>
            <a:r>
              <a:rPr lang="it-IT" dirty="0" err="1"/>
              <a:t>foreign</a:t>
            </a:r>
            <a:r>
              <a:rPr lang="it-IT" dirty="0"/>
              <a:t> </a:t>
            </a:r>
            <a:r>
              <a:rPr lang="it-IT" dirty="0" err="1" smtClean="0"/>
              <a:t>residents</a:t>
            </a:r>
            <a:r>
              <a:rPr lang="it-IT" dirty="0" smtClean="0"/>
              <a:t> + Capital transfer </a:t>
            </a:r>
            <a:r>
              <a:rPr lang="it-IT" dirty="0" err="1" smtClean="0"/>
              <a:t>payable</a:t>
            </a:r>
            <a:r>
              <a:rPr lang="it-IT" dirty="0" smtClean="0"/>
              <a:t> </a:t>
            </a:r>
            <a:r>
              <a:rPr lang="it-IT" dirty="0" err="1" smtClean="0"/>
              <a:t>abroad</a:t>
            </a:r>
            <a:r>
              <a:rPr lang="it-IT" dirty="0" smtClean="0"/>
              <a:t>)</a:t>
            </a:r>
            <a:r>
              <a:rPr lang="en-US" dirty="0" smtClean="0"/>
              <a:t> </a:t>
            </a:r>
            <a:r>
              <a:rPr lang="en-US" dirty="0"/>
              <a:t>= CR – DR  </a:t>
            </a:r>
            <a:endParaRPr lang="en-US" dirty="0">
              <a:solidFill>
                <a:srgbClr val="FF0000"/>
              </a:solidFill>
            </a:endParaRPr>
          </a:p>
          <a:p>
            <a:endParaRPr lang="it-IT" dirty="0" smtClean="0"/>
          </a:p>
        </p:txBody>
      </p:sp>
    </p:spTree>
    <p:extLst>
      <p:ext uri="{BB962C8B-B14F-4D97-AF65-F5344CB8AC3E}">
        <p14:creationId xmlns:p14="http://schemas.microsoft.com/office/powerpoint/2010/main" val="25724127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4000" dirty="0" smtClean="0"/>
              <a:t>Financial account and Net </a:t>
            </a:r>
            <a:r>
              <a:rPr lang="it-IT" sz="4000" dirty="0" err="1" smtClean="0"/>
              <a:t>errors</a:t>
            </a:r>
            <a:r>
              <a:rPr lang="it-IT" sz="4000" dirty="0" smtClean="0"/>
              <a:t> and </a:t>
            </a:r>
            <a:r>
              <a:rPr lang="it-IT" sz="4000" dirty="0" err="1" smtClean="0"/>
              <a:t>omissions</a:t>
            </a:r>
            <a:endParaRPr lang="it-IT" sz="4000" dirty="0"/>
          </a:p>
        </p:txBody>
      </p:sp>
      <p:sp>
        <p:nvSpPr>
          <p:cNvPr id="3" name="Segnaposto contenuto 2"/>
          <p:cNvSpPr>
            <a:spLocks noGrp="1"/>
          </p:cNvSpPr>
          <p:nvPr>
            <p:ph idx="1"/>
          </p:nvPr>
        </p:nvSpPr>
        <p:spPr/>
        <p:txBody>
          <a:bodyPr>
            <a:normAutofit fontScale="85000" lnSpcReduction="20000"/>
          </a:bodyPr>
          <a:lstStyle/>
          <a:p>
            <a:r>
              <a:rPr lang="en-US" dirty="0" smtClean="0"/>
              <a:t>The </a:t>
            </a:r>
            <a:r>
              <a:rPr lang="en-US" dirty="0" smtClean="0">
                <a:solidFill>
                  <a:srgbClr val="FF0000"/>
                </a:solidFill>
              </a:rPr>
              <a:t>financial </a:t>
            </a:r>
            <a:r>
              <a:rPr lang="en-US" dirty="0">
                <a:solidFill>
                  <a:srgbClr val="FF0000"/>
                </a:solidFill>
              </a:rPr>
              <a:t>account balance</a:t>
            </a:r>
            <a:r>
              <a:rPr lang="en-US" dirty="0"/>
              <a:t> shows the </a:t>
            </a:r>
            <a:r>
              <a:rPr lang="en-US" dirty="0">
                <a:solidFill>
                  <a:srgbClr val="FF0000"/>
                </a:solidFill>
              </a:rPr>
              <a:t>difference between the </a:t>
            </a:r>
            <a:r>
              <a:rPr lang="en-US" dirty="0" smtClean="0">
                <a:solidFill>
                  <a:srgbClr val="FF0000"/>
                </a:solidFill>
              </a:rPr>
              <a:t>net increase in foreign assets </a:t>
            </a:r>
            <a:r>
              <a:rPr lang="en-US" dirty="0">
                <a:solidFill>
                  <a:srgbClr val="FF0000"/>
                </a:solidFill>
              </a:rPr>
              <a:t>and the </a:t>
            </a:r>
            <a:r>
              <a:rPr lang="en-US" dirty="0" smtClean="0">
                <a:solidFill>
                  <a:srgbClr val="FF0000"/>
                </a:solidFill>
              </a:rPr>
              <a:t>net increase in foreign liabilities</a:t>
            </a:r>
            <a:r>
              <a:rPr lang="en-US" dirty="0" smtClean="0"/>
              <a:t> </a:t>
            </a:r>
            <a:r>
              <a:rPr lang="en-US" dirty="0"/>
              <a:t>(exports and imports refer to both goods and services, while income refers to both primary and secondary income). </a:t>
            </a:r>
            <a:endParaRPr lang="en-US" dirty="0" smtClean="0"/>
          </a:p>
          <a:p>
            <a:endParaRPr lang="en-US" dirty="0"/>
          </a:p>
          <a:p>
            <a:pPr lvl="1"/>
            <a:r>
              <a:rPr lang="it-IT" dirty="0" smtClean="0"/>
              <a:t>FA </a:t>
            </a:r>
            <a:r>
              <a:rPr lang="it-IT" dirty="0"/>
              <a:t>= </a:t>
            </a:r>
            <a:r>
              <a:rPr lang="it-IT" dirty="0" smtClean="0"/>
              <a:t>(∆</a:t>
            </a:r>
            <a:r>
              <a:rPr lang="it-IT" dirty="0" err="1" smtClean="0"/>
              <a:t>DId</a:t>
            </a:r>
            <a:r>
              <a:rPr lang="it-IT" dirty="0" smtClean="0"/>
              <a:t> </a:t>
            </a:r>
            <a:r>
              <a:rPr lang="it-IT" dirty="0"/>
              <a:t>- ∆</a:t>
            </a:r>
            <a:r>
              <a:rPr lang="it-IT" dirty="0" err="1" smtClean="0"/>
              <a:t>DIf</a:t>
            </a:r>
            <a:r>
              <a:rPr lang="it-IT" dirty="0" smtClean="0"/>
              <a:t>) + (∆</a:t>
            </a:r>
            <a:r>
              <a:rPr lang="it-IT" dirty="0" err="1" smtClean="0"/>
              <a:t>PId</a:t>
            </a:r>
            <a:r>
              <a:rPr lang="it-IT" dirty="0" smtClean="0"/>
              <a:t> </a:t>
            </a:r>
            <a:r>
              <a:rPr lang="it-IT" dirty="0"/>
              <a:t>- </a:t>
            </a:r>
            <a:r>
              <a:rPr lang="it-IT" dirty="0" smtClean="0"/>
              <a:t>∆</a:t>
            </a:r>
            <a:r>
              <a:rPr lang="it-IT" dirty="0" err="1" smtClean="0"/>
              <a:t>PIf</a:t>
            </a:r>
            <a:r>
              <a:rPr lang="it-IT" dirty="0" smtClean="0"/>
              <a:t>) + </a:t>
            </a:r>
            <a:r>
              <a:rPr lang="it-IT" dirty="0"/>
              <a:t>(</a:t>
            </a:r>
            <a:r>
              <a:rPr lang="it-IT" dirty="0" smtClean="0"/>
              <a:t>∆</a:t>
            </a:r>
            <a:r>
              <a:rPr lang="it-IT" dirty="0" err="1" smtClean="0"/>
              <a:t>FDd</a:t>
            </a:r>
            <a:r>
              <a:rPr lang="it-IT" dirty="0" smtClean="0"/>
              <a:t> </a:t>
            </a:r>
            <a:r>
              <a:rPr lang="it-IT" dirty="0"/>
              <a:t>- </a:t>
            </a:r>
            <a:r>
              <a:rPr lang="it-IT" dirty="0" smtClean="0"/>
              <a:t>∆</a:t>
            </a:r>
            <a:r>
              <a:rPr lang="it-IT" dirty="0" err="1" smtClean="0"/>
              <a:t>FDf</a:t>
            </a:r>
            <a:r>
              <a:rPr lang="it-IT" dirty="0" smtClean="0"/>
              <a:t>) + </a:t>
            </a:r>
            <a:r>
              <a:rPr lang="it-IT" dirty="0"/>
              <a:t>(</a:t>
            </a:r>
            <a:r>
              <a:rPr lang="it-IT" dirty="0" smtClean="0"/>
              <a:t>∆</a:t>
            </a:r>
            <a:r>
              <a:rPr lang="it-IT" dirty="0" err="1" smtClean="0"/>
              <a:t>OId</a:t>
            </a:r>
            <a:r>
              <a:rPr lang="it-IT" dirty="0" smtClean="0"/>
              <a:t> </a:t>
            </a:r>
            <a:r>
              <a:rPr lang="it-IT" dirty="0"/>
              <a:t>- </a:t>
            </a:r>
            <a:r>
              <a:rPr lang="it-IT" dirty="0" smtClean="0"/>
              <a:t>∆</a:t>
            </a:r>
            <a:r>
              <a:rPr lang="it-IT" dirty="0" err="1" smtClean="0"/>
              <a:t>OIf</a:t>
            </a:r>
            <a:r>
              <a:rPr lang="it-IT" dirty="0" smtClean="0"/>
              <a:t>) + </a:t>
            </a:r>
            <a:r>
              <a:rPr lang="it-IT" dirty="0"/>
              <a:t>(</a:t>
            </a:r>
            <a:r>
              <a:rPr lang="it-IT" dirty="0" smtClean="0"/>
              <a:t>∆</a:t>
            </a:r>
            <a:r>
              <a:rPr lang="it-IT" dirty="0" err="1" smtClean="0"/>
              <a:t>RAd</a:t>
            </a:r>
            <a:r>
              <a:rPr lang="it-IT" dirty="0" smtClean="0"/>
              <a:t> </a:t>
            </a:r>
            <a:r>
              <a:rPr lang="it-IT" dirty="0"/>
              <a:t>- </a:t>
            </a:r>
            <a:r>
              <a:rPr lang="it-IT" dirty="0" smtClean="0"/>
              <a:t>∆</a:t>
            </a:r>
            <a:r>
              <a:rPr lang="it-IT" dirty="0" err="1" smtClean="0"/>
              <a:t>RAf</a:t>
            </a:r>
            <a:r>
              <a:rPr lang="it-IT" dirty="0"/>
              <a:t>)</a:t>
            </a:r>
            <a:r>
              <a:rPr lang="it-IT" dirty="0" smtClean="0"/>
              <a:t> = DR – CR </a:t>
            </a:r>
          </a:p>
          <a:p>
            <a:endParaRPr lang="en-US" dirty="0" smtClean="0"/>
          </a:p>
          <a:p>
            <a:r>
              <a:rPr lang="en-US" dirty="0" smtClean="0">
                <a:solidFill>
                  <a:srgbClr val="FF0000"/>
                </a:solidFill>
              </a:rPr>
              <a:t>2.24 </a:t>
            </a:r>
            <a:r>
              <a:rPr lang="en-US" dirty="0"/>
              <a:t>Although the balance of payments accounts are, in principle, balanced, </a:t>
            </a:r>
            <a:r>
              <a:rPr lang="en-US" dirty="0">
                <a:solidFill>
                  <a:srgbClr val="FF0000"/>
                </a:solidFill>
              </a:rPr>
              <a:t>imbalances result in practice from imperfections in source data and compilation</a:t>
            </a:r>
            <a:r>
              <a:rPr lang="en-US" dirty="0" smtClean="0"/>
              <a:t>. This </a:t>
            </a:r>
            <a:r>
              <a:rPr lang="en-US" dirty="0"/>
              <a:t>imbalance, a usual feature of balance of payments data, is labeled </a:t>
            </a:r>
            <a:r>
              <a:rPr lang="en-US" dirty="0">
                <a:solidFill>
                  <a:srgbClr val="FF0000"/>
                </a:solidFill>
              </a:rPr>
              <a:t>net errors and omissions </a:t>
            </a:r>
            <a:r>
              <a:rPr lang="en-US" dirty="0"/>
              <a:t>and should be identified separately in published data. It should not be included indistinguishably in other items. Net errors and omissions are derived residually as net lending/net borrowing and can be derived </a:t>
            </a:r>
            <a:r>
              <a:rPr lang="en-US" dirty="0" smtClean="0"/>
              <a:t>from </a:t>
            </a:r>
            <a:r>
              <a:rPr lang="en-US" dirty="0"/>
              <a:t>the financial account minus the same item derived from the current and capital accounts</a:t>
            </a:r>
            <a:r>
              <a:rPr lang="en-US" dirty="0" smtClean="0"/>
              <a:t>.</a:t>
            </a:r>
            <a:endParaRPr lang="en-US" dirty="0"/>
          </a:p>
        </p:txBody>
      </p:sp>
    </p:spTree>
    <p:extLst>
      <p:ext uri="{BB962C8B-B14F-4D97-AF65-F5344CB8AC3E}">
        <p14:creationId xmlns:p14="http://schemas.microsoft.com/office/powerpoint/2010/main" val="29173458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21847" y="292608"/>
            <a:ext cx="8917826" cy="507831"/>
          </a:xfrm>
          <a:prstGeom prst="rect">
            <a:avLst/>
          </a:prstGeom>
          <a:noFill/>
        </p:spPr>
        <p:txBody>
          <a:bodyPr wrap="none">
            <a:spAutoFit/>
          </a:bodyPr>
          <a:lstStyle/>
          <a:p>
            <a:pPr algn="ctr"/>
            <a:r>
              <a:rPr sz="2700" b="1" dirty="0">
                <a:latin typeface="Aptos Display"/>
              </a:rPr>
              <a:t>Main Statistical Sources for the Balance of Payments</a:t>
            </a:r>
          </a:p>
        </p:txBody>
      </p:sp>
      <p:sp>
        <p:nvSpPr>
          <p:cNvPr id="3" name="TextBox 2"/>
          <p:cNvSpPr txBox="1"/>
          <p:nvPr/>
        </p:nvSpPr>
        <p:spPr>
          <a:xfrm>
            <a:off x="640080" y="868680"/>
            <a:ext cx="10972800" cy="411480"/>
          </a:xfrm>
          <a:prstGeom prst="rect">
            <a:avLst/>
          </a:prstGeom>
          <a:noFill/>
        </p:spPr>
        <p:txBody>
          <a:bodyPr wrap="none">
            <a:spAutoFit/>
          </a:bodyPr>
          <a:lstStyle/>
          <a:p>
            <a:r>
              <a:rPr sz="1500" i="1" dirty="0">
                <a:latin typeface="Aptos"/>
              </a:rPr>
              <a:t>The balance of payments is compiled by combining information from several statistical and administrative sources.</a:t>
            </a:r>
          </a:p>
        </p:txBody>
      </p:sp>
      <p:sp>
        <p:nvSpPr>
          <p:cNvPr id="4" name="Rounded Rectangle 3"/>
          <p:cNvSpPr/>
          <p:nvPr/>
        </p:nvSpPr>
        <p:spPr>
          <a:xfrm>
            <a:off x="640080" y="1417320"/>
            <a:ext cx="3246120" cy="1874519"/>
          </a:xfrm>
          <a:prstGeom prst="roundRect">
            <a:avLst/>
          </a:prstGeom>
          <a:noFill/>
          <a:ln w="13970"/>
        </p:spPr>
        <p:style>
          <a:lnRef idx="1">
            <a:schemeClr val="accent1"/>
          </a:lnRef>
          <a:fillRef idx="3">
            <a:schemeClr val="accent1"/>
          </a:fillRef>
          <a:effectRef idx="2">
            <a:schemeClr val="accent1"/>
          </a:effectRef>
          <a:fontRef idx="minor">
            <a:schemeClr val="lt1"/>
          </a:fontRef>
        </p:style>
        <p:txBody>
          <a:bodyPr wrap="square" rtlCol="0" anchor="ctr"/>
          <a:lstStyle/>
          <a:p>
            <a:pPr algn="ctr">
              <a:spcAft>
                <a:spcPts val="700"/>
              </a:spcAft>
            </a:pPr>
            <a:r>
              <a:rPr sz="1800" b="1" dirty="0">
                <a:solidFill>
                  <a:schemeClr val="tx1"/>
                </a:solidFill>
                <a:latin typeface="Aptos"/>
              </a:rPr>
              <a:t>Customs and international trade statistics</a:t>
            </a:r>
          </a:p>
          <a:p>
            <a:r>
              <a:rPr sz="1350" dirty="0">
                <a:solidFill>
                  <a:schemeClr val="tx1"/>
                </a:solidFill>
                <a:latin typeface="Aptos"/>
              </a:rPr>
              <a:t>Data on exports and imports of goods, based mainly on customs declarations and intra-area trade reporting systems.</a:t>
            </a:r>
          </a:p>
        </p:txBody>
      </p:sp>
      <p:sp>
        <p:nvSpPr>
          <p:cNvPr id="5" name="Rounded Rectangle 4"/>
          <p:cNvSpPr/>
          <p:nvPr/>
        </p:nvSpPr>
        <p:spPr>
          <a:xfrm>
            <a:off x="4160520" y="1417320"/>
            <a:ext cx="3246120" cy="1874519"/>
          </a:xfrm>
          <a:prstGeom prst="roundRect">
            <a:avLst/>
          </a:prstGeom>
          <a:noFill/>
          <a:ln w="13970"/>
        </p:spPr>
        <p:style>
          <a:lnRef idx="1">
            <a:schemeClr val="accent1"/>
          </a:lnRef>
          <a:fillRef idx="3">
            <a:schemeClr val="accent1"/>
          </a:fillRef>
          <a:effectRef idx="2">
            <a:schemeClr val="accent1"/>
          </a:effectRef>
          <a:fontRef idx="minor">
            <a:schemeClr val="lt1"/>
          </a:fontRef>
        </p:style>
        <p:txBody>
          <a:bodyPr wrap="square" rtlCol="0" anchor="ctr"/>
          <a:lstStyle/>
          <a:p>
            <a:pPr algn="ctr">
              <a:spcAft>
                <a:spcPts val="700"/>
              </a:spcAft>
            </a:pPr>
            <a:r>
              <a:rPr sz="1800" b="1" dirty="0">
                <a:solidFill>
                  <a:schemeClr val="tx1"/>
                </a:solidFill>
                <a:latin typeface="Aptos"/>
              </a:rPr>
              <a:t>Banking and payment-system data</a:t>
            </a:r>
          </a:p>
          <a:p>
            <a:r>
              <a:rPr sz="1350" dirty="0">
                <a:solidFill>
                  <a:schemeClr val="tx1"/>
                </a:solidFill>
                <a:latin typeface="Aptos"/>
              </a:rPr>
              <a:t>Information reported by banks and other financial intermediaries on cross-border payments, deposits, loans and other financial transactions</a:t>
            </a:r>
            <a:r>
              <a:rPr sz="1350" dirty="0">
                <a:latin typeface="Aptos"/>
              </a:rPr>
              <a:t>.</a:t>
            </a:r>
          </a:p>
        </p:txBody>
      </p:sp>
      <p:sp>
        <p:nvSpPr>
          <p:cNvPr id="6" name="Rounded Rectangle 5"/>
          <p:cNvSpPr/>
          <p:nvPr/>
        </p:nvSpPr>
        <p:spPr>
          <a:xfrm>
            <a:off x="7680960" y="1417320"/>
            <a:ext cx="3246120" cy="1874519"/>
          </a:xfrm>
          <a:prstGeom prst="roundRect">
            <a:avLst/>
          </a:prstGeom>
          <a:noFill/>
          <a:ln w="13970"/>
        </p:spPr>
        <p:style>
          <a:lnRef idx="1">
            <a:schemeClr val="accent1"/>
          </a:lnRef>
          <a:fillRef idx="3">
            <a:schemeClr val="accent1"/>
          </a:fillRef>
          <a:effectRef idx="2">
            <a:schemeClr val="accent1"/>
          </a:effectRef>
          <a:fontRef idx="minor">
            <a:schemeClr val="lt1"/>
          </a:fontRef>
        </p:style>
        <p:txBody>
          <a:bodyPr wrap="square" rtlCol="0" anchor="ctr"/>
          <a:lstStyle/>
          <a:p>
            <a:pPr algn="ctr">
              <a:spcAft>
                <a:spcPts val="700"/>
              </a:spcAft>
            </a:pPr>
            <a:r>
              <a:rPr sz="1800" b="1" dirty="0">
                <a:solidFill>
                  <a:schemeClr val="tx1"/>
                </a:solidFill>
                <a:latin typeface="Aptos"/>
              </a:rPr>
              <a:t>Enterprise and household surveys</a:t>
            </a:r>
          </a:p>
          <a:p>
            <a:r>
              <a:rPr sz="1350" dirty="0">
                <a:solidFill>
                  <a:schemeClr val="tx1"/>
                </a:solidFill>
                <a:latin typeface="Aptos"/>
              </a:rPr>
              <a:t>Direct surveys used to measure services, foreign direct investment, portfolio investment, income flows, remittances and other cross-border transactions.</a:t>
            </a:r>
          </a:p>
        </p:txBody>
      </p:sp>
      <p:sp>
        <p:nvSpPr>
          <p:cNvPr id="7" name="Rounded Rectangle 6"/>
          <p:cNvSpPr/>
          <p:nvPr/>
        </p:nvSpPr>
        <p:spPr>
          <a:xfrm>
            <a:off x="2377440" y="3794760"/>
            <a:ext cx="3246120" cy="1874519"/>
          </a:xfrm>
          <a:prstGeom prst="roundRect">
            <a:avLst/>
          </a:prstGeom>
          <a:noFill/>
          <a:ln w="13970"/>
        </p:spPr>
        <p:style>
          <a:lnRef idx="1">
            <a:schemeClr val="accent1"/>
          </a:lnRef>
          <a:fillRef idx="3">
            <a:schemeClr val="accent1"/>
          </a:fillRef>
          <a:effectRef idx="2">
            <a:schemeClr val="accent1"/>
          </a:effectRef>
          <a:fontRef idx="minor">
            <a:schemeClr val="lt1"/>
          </a:fontRef>
        </p:style>
        <p:txBody>
          <a:bodyPr wrap="square" rtlCol="0" anchor="ctr"/>
          <a:lstStyle/>
          <a:p>
            <a:pPr algn="ctr">
              <a:spcAft>
                <a:spcPts val="700"/>
              </a:spcAft>
            </a:pPr>
            <a:r>
              <a:rPr sz="1800" b="1" dirty="0">
                <a:solidFill>
                  <a:schemeClr val="tx1"/>
                </a:solidFill>
                <a:latin typeface="Aptos"/>
              </a:rPr>
              <a:t>Administrative and official records</a:t>
            </a:r>
          </a:p>
          <a:p>
            <a:r>
              <a:rPr sz="1350" dirty="0">
                <a:solidFill>
                  <a:schemeClr val="tx1"/>
                </a:solidFill>
                <a:latin typeface="Aptos"/>
              </a:rPr>
              <a:t>Tax records, government accounts, migration and tourism data, central-bank records, securities databases and information from other public authorities.</a:t>
            </a:r>
          </a:p>
        </p:txBody>
      </p:sp>
      <p:sp>
        <p:nvSpPr>
          <p:cNvPr id="8" name="Rounded Rectangle 7"/>
          <p:cNvSpPr/>
          <p:nvPr/>
        </p:nvSpPr>
        <p:spPr>
          <a:xfrm>
            <a:off x="5897880" y="3794760"/>
            <a:ext cx="3246120" cy="1874519"/>
          </a:xfrm>
          <a:prstGeom prst="roundRect">
            <a:avLst/>
          </a:prstGeom>
          <a:noFill/>
          <a:ln w="13970"/>
        </p:spPr>
        <p:style>
          <a:lnRef idx="1">
            <a:schemeClr val="accent1"/>
          </a:lnRef>
          <a:fillRef idx="3">
            <a:schemeClr val="accent1"/>
          </a:fillRef>
          <a:effectRef idx="2">
            <a:schemeClr val="accent1"/>
          </a:effectRef>
          <a:fontRef idx="minor">
            <a:schemeClr val="lt1"/>
          </a:fontRef>
        </p:style>
        <p:txBody>
          <a:bodyPr wrap="square" rtlCol="0" anchor="ctr"/>
          <a:lstStyle/>
          <a:p>
            <a:pPr algn="ctr">
              <a:spcAft>
                <a:spcPts val="700"/>
              </a:spcAft>
            </a:pPr>
            <a:r>
              <a:rPr sz="1800" b="1" dirty="0">
                <a:solidFill>
                  <a:schemeClr val="tx1"/>
                </a:solidFill>
                <a:latin typeface="Aptos"/>
              </a:rPr>
              <a:t>International and counterpart data</a:t>
            </a:r>
          </a:p>
          <a:p>
            <a:r>
              <a:rPr sz="1350" dirty="0">
                <a:solidFill>
                  <a:schemeClr val="tx1"/>
                </a:solidFill>
                <a:latin typeface="Aptos"/>
              </a:rPr>
              <a:t>Partner-country statistics and international databases may be used to check, complement or estimate missing information.</a:t>
            </a:r>
          </a:p>
        </p:txBody>
      </p:sp>
    </p:spTree>
    <p:extLst>
      <p:ext uri="{BB962C8B-B14F-4D97-AF65-F5344CB8AC3E}">
        <p14:creationId xmlns:p14="http://schemas.microsoft.com/office/powerpoint/2010/main" val="15818116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448722" y="292608"/>
            <a:ext cx="9264075" cy="507831"/>
          </a:xfrm>
          <a:prstGeom prst="rect">
            <a:avLst/>
          </a:prstGeom>
          <a:noFill/>
        </p:spPr>
        <p:txBody>
          <a:bodyPr wrap="none">
            <a:spAutoFit/>
          </a:bodyPr>
          <a:lstStyle/>
          <a:p>
            <a:pPr algn="ctr"/>
            <a:r>
              <a:rPr sz="2700" b="1" dirty="0">
                <a:latin typeface="Aptos Display"/>
              </a:rPr>
              <a:t>Why Balance-of-Payments Data Do Not Match Perfectly</a:t>
            </a:r>
          </a:p>
        </p:txBody>
      </p:sp>
      <p:sp>
        <p:nvSpPr>
          <p:cNvPr id="3" name="TextBox 2"/>
          <p:cNvSpPr txBox="1"/>
          <p:nvPr/>
        </p:nvSpPr>
        <p:spPr>
          <a:xfrm>
            <a:off x="162560" y="907288"/>
            <a:ext cx="10972800" cy="411480"/>
          </a:xfrm>
          <a:prstGeom prst="rect">
            <a:avLst/>
          </a:prstGeom>
          <a:noFill/>
        </p:spPr>
        <p:txBody>
          <a:bodyPr wrap="none">
            <a:spAutoFit/>
          </a:bodyPr>
          <a:lstStyle/>
          <a:p>
            <a:r>
              <a:rPr sz="1500" i="1" dirty="0">
                <a:latin typeface="Aptos"/>
              </a:rPr>
              <a:t>In principle, double-entry bookkeeping implies that all international transactions should sum to zero. In practice, measurement is imperfect.</a:t>
            </a:r>
          </a:p>
        </p:txBody>
      </p:sp>
      <p:sp>
        <p:nvSpPr>
          <p:cNvPr id="4" name="Rounded Rectangle 3"/>
          <p:cNvSpPr/>
          <p:nvPr/>
        </p:nvSpPr>
        <p:spPr>
          <a:xfrm>
            <a:off x="640080" y="1417320"/>
            <a:ext cx="3246120" cy="1874519"/>
          </a:xfrm>
          <a:prstGeom prst="roundRect">
            <a:avLst/>
          </a:prstGeom>
          <a:noFill/>
          <a:ln w="13970"/>
        </p:spPr>
        <p:style>
          <a:lnRef idx="1">
            <a:schemeClr val="accent1"/>
          </a:lnRef>
          <a:fillRef idx="3">
            <a:schemeClr val="accent1"/>
          </a:fillRef>
          <a:effectRef idx="2">
            <a:schemeClr val="accent1"/>
          </a:effectRef>
          <a:fontRef idx="minor">
            <a:schemeClr val="lt1"/>
          </a:fontRef>
        </p:style>
        <p:txBody>
          <a:bodyPr wrap="square" rtlCol="0" anchor="ctr"/>
          <a:lstStyle/>
          <a:p>
            <a:pPr algn="ctr">
              <a:spcAft>
                <a:spcPts val="700"/>
              </a:spcAft>
            </a:pPr>
            <a:r>
              <a:rPr sz="1800" b="1" dirty="0">
                <a:solidFill>
                  <a:schemeClr val="tx1"/>
                </a:solidFill>
                <a:latin typeface="Aptos"/>
              </a:rPr>
              <a:t>Different sources</a:t>
            </a:r>
          </a:p>
          <a:p>
            <a:r>
              <a:rPr sz="1320" dirty="0">
                <a:solidFill>
                  <a:schemeClr val="tx1"/>
                </a:solidFill>
                <a:latin typeface="Aptos"/>
              </a:rPr>
              <a:t>The two sides of the same transaction may be recorded by different institutions, using different reporting systems</a:t>
            </a:r>
            <a:r>
              <a:rPr sz="1320" dirty="0">
                <a:latin typeface="Aptos"/>
              </a:rPr>
              <a:t>.</a:t>
            </a:r>
          </a:p>
        </p:txBody>
      </p:sp>
      <p:sp>
        <p:nvSpPr>
          <p:cNvPr id="5" name="Rounded Rectangle 4"/>
          <p:cNvSpPr/>
          <p:nvPr/>
        </p:nvSpPr>
        <p:spPr>
          <a:xfrm>
            <a:off x="4160520" y="1417320"/>
            <a:ext cx="3246120" cy="1874519"/>
          </a:xfrm>
          <a:prstGeom prst="roundRect">
            <a:avLst/>
          </a:prstGeom>
          <a:noFill/>
          <a:ln w="13970"/>
        </p:spPr>
        <p:style>
          <a:lnRef idx="1">
            <a:schemeClr val="accent1"/>
          </a:lnRef>
          <a:fillRef idx="3">
            <a:schemeClr val="accent1"/>
          </a:fillRef>
          <a:effectRef idx="2">
            <a:schemeClr val="accent1"/>
          </a:effectRef>
          <a:fontRef idx="minor">
            <a:schemeClr val="lt1"/>
          </a:fontRef>
        </p:style>
        <p:txBody>
          <a:bodyPr wrap="square" rtlCol="0" anchor="ctr"/>
          <a:lstStyle/>
          <a:p>
            <a:pPr algn="ctr">
              <a:spcAft>
                <a:spcPts val="700"/>
              </a:spcAft>
            </a:pPr>
            <a:r>
              <a:rPr sz="1800" b="1" dirty="0">
                <a:solidFill>
                  <a:schemeClr val="tx1"/>
                </a:solidFill>
                <a:latin typeface="Aptos"/>
              </a:rPr>
              <a:t>Timing differences</a:t>
            </a:r>
          </a:p>
          <a:p>
            <a:r>
              <a:rPr sz="1320" dirty="0">
                <a:solidFill>
                  <a:schemeClr val="tx1"/>
                </a:solidFill>
                <a:latin typeface="Aptos"/>
              </a:rPr>
              <a:t>Exports, payments and changes in financial claims may be recorded in different accounting periods.</a:t>
            </a:r>
          </a:p>
        </p:txBody>
      </p:sp>
      <p:sp>
        <p:nvSpPr>
          <p:cNvPr id="6" name="Rounded Rectangle 5"/>
          <p:cNvSpPr/>
          <p:nvPr/>
        </p:nvSpPr>
        <p:spPr>
          <a:xfrm>
            <a:off x="7680960" y="1417320"/>
            <a:ext cx="3246120" cy="1874519"/>
          </a:xfrm>
          <a:prstGeom prst="roundRect">
            <a:avLst/>
          </a:prstGeom>
          <a:noFill/>
          <a:ln w="13970"/>
        </p:spPr>
        <p:style>
          <a:lnRef idx="1">
            <a:schemeClr val="accent1"/>
          </a:lnRef>
          <a:fillRef idx="3">
            <a:schemeClr val="accent1"/>
          </a:fillRef>
          <a:effectRef idx="2">
            <a:schemeClr val="accent1"/>
          </a:effectRef>
          <a:fontRef idx="minor">
            <a:schemeClr val="lt1"/>
          </a:fontRef>
        </p:style>
        <p:txBody>
          <a:bodyPr wrap="square" rtlCol="0" anchor="ctr"/>
          <a:lstStyle/>
          <a:p>
            <a:pPr algn="ctr">
              <a:spcAft>
                <a:spcPts val="700"/>
              </a:spcAft>
            </a:pPr>
            <a:r>
              <a:rPr sz="1800" b="1" dirty="0">
                <a:solidFill>
                  <a:schemeClr val="tx1"/>
                </a:solidFill>
                <a:latin typeface="Aptos"/>
              </a:rPr>
              <a:t>Valuation and exchange rates</a:t>
            </a:r>
          </a:p>
          <a:p>
            <a:r>
              <a:rPr sz="1320" dirty="0">
                <a:solidFill>
                  <a:schemeClr val="tx1"/>
                </a:solidFill>
                <a:latin typeface="Aptos"/>
              </a:rPr>
              <a:t>Transactions may be reported at different prices or converted into the domestic currency using different exchange rates.</a:t>
            </a:r>
          </a:p>
        </p:txBody>
      </p:sp>
      <p:sp>
        <p:nvSpPr>
          <p:cNvPr id="7" name="Rounded Rectangle 6"/>
          <p:cNvSpPr/>
          <p:nvPr/>
        </p:nvSpPr>
        <p:spPr>
          <a:xfrm>
            <a:off x="640080" y="3703320"/>
            <a:ext cx="3246120" cy="1874519"/>
          </a:xfrm>
          <a:prstGeom prst="roundRect">
            <a:avLst/>
          </a:prstGeom>
          <a:noFill/>
          <a:ln w="13970"/>
        </p:spPr>
        <p:style>
          <a:lnRef idx="1">
            <a:schemeClr val="accent1"/>
          </a:lnRef>
          <a:fillRef idx="3">
            <a:schemeClr val="accent1"/>
          </a:fillRef>
          <a:effectRef idx="2">
            <a:schemeClr val="accent1"/>
          </a:effectRef>
          <a:fontRef idx="minor">
            <a:schemeClr val="lt1"/>
          </a:fontRef>
        </p:style>
        <p:txBody>
          <a:bodyPr wrap="square" rtlCol="0" anchor="ctr"/>
          <a:lstStyle/>
          <a:p>
            <a:pPr algn="ctr">
              <a:spcAft>
                <a:spcPts val="700"/>
              </a:spcAft>
            </a:pPr>
            <a:r>
              <a:rPr sz="1800" b="1" dirty="0">
                <a:solidFill>
                  <a:schemeClr val="tx1"/>
                </a:solidFill>
                <a:latin typeface="Aptos"/>
              </a:rPr>
              <a:t>Incomplete coverage</a:t>
            </a:r>
          </a:p>
          <a:p>
            <a:r>
              <a:rPr sz="1320" dirty="0">
                <a:solidFill>
                  <a:schemeClr val="tx1"/>
                </a:solidFill>
                <a:latin typeface="Aptos"/>
              </a:rPr>
              <a:t>Some transactions are not reported, are reported only above thresholds, or are difficult to observe – especially services, household transactions and complex financial operations.</a:t>
            </a:r>
          </a:p>
        </p:txBody>
      </p:sp>
      <p:sp>
        <p:nvSpPr>
          <p:cNvPr id="8" name="Rounded Rectangle 7"/>
          <p:cNvSpPr/>
          <p:nvPr/>
        </p:nvSpPr>
        <p:spPr>
          <a:xfrm>
            <a:off x="4160520" y="3703320"/>
            <a:ext cx="3246120" cy="1874519"/>
          </a:xfrm>
          <a:prstGeom prst="roundRect">
            <a:avLst/>
          </a:prstGeom>
          <a:noFill/>
          <a:ln w="13970"/>
        </p:spPr>
        <p:style>
          <a:lnRef idx="1">
            <a:schemeClr val="accent1"/>
          </a:lnRef>
          <a:fillRef idx="3">
            <a:schemeClr val="accent1"/>
          </a:fillRef>
          <a:effectRef idx="2">
            <a:schemeClr val="accent1"/>
          </a:effectRef>
          <a:fontRef idx="minor">
            <a:schemeClr val="lt1"/>
          </a:fontRef>
        </p:style>
        <p:txBody>
          <a:bodyPr wrap="square" rtlCol="0" anchor="ctr"/>
          <a:lstStyle/>
          <a:p>
            <a:pPr algn="ctr">
              <a:spcAft>
                <a:spcPts val="700"/>
              </a:spcAft>
            </a:pPr>
            <a:r>
              <a:rPr sz="1800" b="1" dirty="0">
                <a:solidFill>
                  <a:schemeClr val="tx1"/>
                </a:solidFill>
                <a:latin typeface="Aptos"/>
              </a:rPr>
              <a:t>Misclassification and reporting errors</a:t>
            </a:r>
          </a:p>
          <a:p>
            <a:r>
              <a:rPr sz="1320" dirty="0">
                <a:solidFill>
                  <a:schemeClr val="tx1"/>
                </a:solidFill>
                <a:latin typeface="Aptos"/>
              </a:rPr>
              <a:t>Transactions may be assigned to the wrong balance-of-payments item, country, institutional sector or financial instrument.</a:t>
            </a:r>
          </a:p>
        </p:txBody>
      </p:sp>
      <p:sp>
        <p:nvSpPr>
          <p:cNvPr id="9" name="Rounded Rectangle 8"/>
          <p:cNvSpPr/>
          <p:nvPr/>
        </p:nvSpPr>
        <p:spPr>
          <a:xfrm>
            <a:off x="7680960" y="3703320"/>
            <a:ext cx="3246120" cy="1874519"/>
          </a:xfrm>
          <a:prstGeom prst="roundRect">
            <a:avLst/>
          </a:prstGeom>
          <a:noFill/>
          <a:ln w="13970"/>
        </p:spPr>
        <p:style>
          <a:lnRef idx="1">
            <a:schemeClr val="accent1"/>
          </a:lnRef>
          <a:fillRef idx="3">
            <a:schemeClr val="accent1"/>
          </a:fillRef>
          <a:effectRef idx="2">
            <a:schemeClr val="accent1"/>
          </a:effectRef>
          <a:fontRef idx="minor">
            <a:schemeClr val="lt1"/>
          </a:fontRef>
        </p:style>
        <p:txBody>
          <a:bodyPr wrap="square" rtlCol="0" anchor="ctr"/>
          <a:lstStyle/>
          <a:p>
            <a:pPr algn="ctr">
              <a:spcAft>
                <a:spcPts val="700"/>
              </a:spcAft>
            </a:pPr>
            <a:r>
              <a:rPr sz="1800" b="1" dirty="0">
                <a:solidFill>
                  <a:schemeClr val="tx1"/>
                </a:solidFill>
                <a:latin typeface="Aptos"/>
              </a:rPr>
              <a:t>Estimation and revision</a:t>
            </a:r>
          </a:p>
          <a:p>
            <a:r>
              <a:rPr sz="1320" dirty="0">
                <a:solidFill>
                  <a:schemeClr val="tx1"/>
                </a:solidFill>
                <a:latin typeface="Aptos"/>
              </a:rPr>
              <a:t>Compilers often rely on samples and estimates. Preliminary data are subsequently revised as more complete information becomes available.</a:t>
            </a:r>
          </a:p>
        </p:txBody>
      </p:sp>
    </p:spTree>
    <p:extLst>
      <p:ext uri="{BB962C8B-B14F-4D97-AF65-F5344CB8AC3E}">
        <p14:creationId xmlns:p14="http://schemas.microsoft.com/office/powerpoint/2010/main" val="8662696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tangolo 4"/>
          <p:cNvSpPr/>
          <p:nvPr/>
        </p:nvSpPr>
        <p:spPr>
          <a:xfrm>
            <a:off x="655782" y="6377279"/>
            <a:ext cx="11285681" cy="307777"/>
          </a:xfrm>
          <a:prstGeom prst="rect">
            <a:avLst/>
          </a:prstGeom>
        </p:spPr>
        <p:txBody>
          <a:bodyPr wrap="square">
            <a:spAutoFit/>
          </a:bodyPr>
          <a:lstStyle/>
          <a:p>
            <a:pPr algn="ctr"/>
            <a:r>
              <a:rPr lang="it-IT" sz="1400" dirty="0"/>
              <a:t>https://</a:t>
            </a:r>
            <a:r>
              <a:rPr lang="it-IT" sz="1400" dirty="0" smtClean="0"/>
              <a:t>www.bancaditalia.it/pubblicazioni/bilancia-pagamenti/2022-bilancia-pagamenti/en_statistiche_BDP_20220819.pdf?language_id=1</a:t>
            </a:r>
            <a:endParaRPr lang="it-IT" sz="1400" dirty="0"/>
          </a:p>
        </p:txBody>
      </p:sp>
      <p:sp>
        <p:nvSpPr>
          <p:cNvPr id="2" name="Rettangolo 1"/>
          <p:cNvSpPr/>
          <p:nvPr/>
        </p:nvSpPr>
        <p:spPr>
          <a:xfrm>
            <a:off x="6520873" y="3094181"/>
            <a:ext cx="5338044" cy="646331"/>
          </a:xfrm>
          <a:prstGeom prst="rect">
            <a:avLst/>
          </a:prstGeom>
        </p:spPr>
        <p:txBody>
          <a:bodyPr wrap="square">
            <a:spAutoFit/>
          </a:bodyPr>
          <a:lstStyle/>
          <a:p>
            <a:pPr algn="ctr"/>
            <a:r>
              <a:rPr lang="en-US" dirty="0"/>
              <a:t>CAB + KAB – FAB </a:t>
            </a:r>
            <a:r>
              <a:rPr lang="en-US" dirty="0" smtClean="0"/>
              <a:t>+ </a:t>
            </a:r>
            <a:r>
              <a:rPr lang="en-US" dirty="0" smtClean="0">
                <a:solidFill>
                  <a:srgbClr val="FF0000"/>
                </a:solidFill>
              </a:rPr>
              <a:t>NEO</a:t>
            </a:r>
            <a:r>
              <a:rPr lang="en-US" dirty="0" smtClean="0"/>
              <a:t> </a:t>
            </a:r>
            <a:r>
              <a:rPr lang="en-US" dirty="0"/>
              <a:t>= 0; </a:t>
            </a:r>
            <a:endParaRPr lang="en-US" dirty="0" smtClean="0"/>
          </a:p>
          <a:p>
            <a:pPr algn="ctr"/>
            <a:r>
              <a:rPr lang="en-US" dirty="0" smtClean="0"/>
              <a:t>-22,285 +11,391 </a:t>
            </a:r>
            <a:r>
              <a:rPr lang="en-US" dirty="0"/>
              <a:t>– </a:t>
            </a:r>
            <a:r>
              <a:rPr lang="en-US" dirty="0" smtClean="0"/>
              <a:t>8,567 </a:t>
            </a:r>
            <a:r>
              <a:rPr lang="en-US" dirty="0">
                <a:solidFill>
                  <a:srgbClr val="FF0000"/>
                </a:solidFill>
              </a:rPr>
              <a:t>+ </a:t>
            </a:r>
            <a:r>
              <a:rPr lang="en-US" dirty="0" smtClean="0">
                <a:solidFill>
                  <a:srgbClr val="FF0000"/>
                </a:solidFill>
              </a:rPr>
              <a:t>19,461 </a:t>
            </a:r>
            <a:r>
              <a:rPr lang="en-US" dirty="0"/>
              <a:t>= 0</a:t>
            </a:r>
          </a:p>
        </p:txBody>
      </p:sp>
      <p:pic>
        <p:nvPicPr>
          <p:cNvPr id="3" name="Immagine 2"/>
          <p:cNvPicPr>
            <a:picLocks noChangeAspect="1"/>
          </p:cNvPicPr>
          <p:nvPr/>
        </p:nvPicPr>
        <p:blipFill>
          <a:blip r:embed="rId2"/>
          <a:stretch>
            <a:fillRect/>
          </a:stretch>
        </p:blipFill>
        <p:spPr>
          <a:xfrm>
            <a:off x="1368136" y="470043"/>
            <a:ext cx="5410200" cy="5248275"/>
          </a:xfrm>
          <a:prstGeom prst="rect">
            <a:avLst/>
          </a:prstGeom>
        </p:spPr>
      </p:pic>
    </p:spTree>
    <p:extLst>
      <p:ext uri="{BB962C8B-B14F-4D97-AF65-F5344CB8AC3E}">
        <p14:creationId xmlns:p14="http://schemas.microsoft.com/office/powerpoint/2010/main" val="37452841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Net </a:t>
            </a:r>
            <a:r>
              <a:rPr lang="it-IT" dirty="0" err="1" smtClean="0"/>
              <a:t>Errors</a:t>
            </a:r>
            <a:r>
              <a:rPr lang="it-IT" dirty="0" smtClean="0"/>
              <a:t> and </a:t>
            </a:r>
            <a:r>
              <a:rPr lang="it-IT" dirty="0" err="1" smtClean="0"/>
              <a:t>Omissions</a:t>
            </a:r>
            <a:r>
              <a:rPr lang="it-IT" dirty="0" smtClean="0"/>
              <a:t>, 1</a:t>
            </a:r>
            <a:endParaRPr lang="it-IT" dirty="0"/>
          </a:p>
        </p:txBody>
      </p:sp>
      <p:sp>
        <p:nvSpPr>
          <p:cNvPr id="3" name="Segnaposto contenuto 2"/>
          <p:cNvSpPr>
            <a:spLocks noGrp="1"/>
          </p:cNvSpPr>
          <p:nvPr>
            <p:ph idx="1"/>
          </p:nvPr>
        </p:nvSpPr>
        <p:spPr/>
        <p:txBody>
          <a:bodyPr>
            <a:normAutofit fontScale="77500" lnSpcReduction="20000"/>
          </a:bodyPr>
          <a:lstStyle/>
          <a:p>
            <a:r>
              <a:rPr lang="it-IT" dirty="0" err="1" smtClean="0"/>
              <a:t>Taking</a:t>
            </a:r>
            <a:r>
              <a:rPr lang="it-IT" dirty="0" smtClean="0"/>
              <a:t> </a:t>
            </a:r>
            <a:r>
              <a:rPr lang="it-IT" dirty="0" err="1" smtClean="0"/>
              <a:t>into</a:t>
            </a:r>
            <a:r>
              <a:rPr lang="it-IT" dirty="0" smtClean="0"/>
              <a:t> account </a:t>
            </a:r>
            <a:r>
              <a:rPr lang="it-IT" dirty="0" err="1" smtClean="0"/>
              <a:t>that</a:t>
            </a:r>
            <a:r>
              <a:rPr lang="it-IT" dirty="0" smtClean="0"/>
              <a:t> </a:t>
            </a:r>
            <a:r>
              <a:rPr lang="it-IT" dirty="0" smtClean="0">
                <a:solidFill>
                  <a:srgbClr val="FF0000"/>
                </a:solidFill>
              </a:rPr>
              <a:t>NEO = FAB – CAB – KAB = Net </a:t>
            </a:r>
            <a:r>
              <a:rPr lang="it-IT" dirty="0" err="1" smtClean="0">
                <a:solidFill>
                  <a:srgbClr val="FF0000"/>
                </a:solidFill>
              </a:rPr>
              <a:t>increase</a:t>
            </a:r>
            <a:r>
              <a:rPr lang="it-IT" dirty="0" smtClean="0">
                <a:solidFill>
                  <a:srgbClr val="FF0000"/>
                </a:solidFill>
              </a:rPr>
              <a:t> in </a:t>
            </a:r>
            <a:r>
              <a:rPr lang="it-IT" dirty="0" err="1" smtClean="0">
                <a:solidFill>
                  <a:srgbClr val="FF0000"/>
                </a:solidFill>
              </a:rPr>
              <a:t>assets</a:t>
            </a:r>
            <a:r>
              <a:rPr lang="it-IT" dirty="0" smtClean="0">
                <a:solidFill>
                  <a:srgbClr val="FF0000"/>
                </a:solidFill>
              </a:rPr>
              <a:t> (DR) – Net </a:t>
            </a:r>
            <a:r>
              <a:rPr lang="it-IT" dirty="0" err="1" smtClean="0">
                <a:solidFill>
                  <a:srgbClr val="FF0000"/>
                </a:solidFill>
              </a:rPr>
              <a:t>increase</a:t>
            </a:r>
            <a:r>
              <a:rPr lang="it-IT" dirty="0" smtClean="0">
                <a:solidFill>
                  <a:srgbClr val="FF0000"/>
                </a:solidFill>
              </a:rPr>
              <a:t> in </a:t>
            </a:r>
            <a:r>
              <a:rPr lang="it-IT" dirty="0" err="1" smtClean="0">
                <a:solidFill>
                  <a:srgbClr val="FF0000"/>
                </a:solidFill>
              </a:rPr>
              <a:t>liabilities</a:t>
            </a:r>
            <a:r>
              <a:rPr lang="it-IT" dirty="0" smtClean="0">
                <a:solidFill>
                  <a:srgbClr val="FF0000"/>
                </a:solidFill>
              </a:rPr>
              <a:t> (CR) – (CR in </a:t>
            </a:r>
            <a:r>
              <a:rPr lang="it-IT" dirty="0" err="1" smtClean="0">
                <a:solidFill>
                  <a:srgbClr val="FF0000"/>
                </a:solidFill>
              </a:rPr>
              <a:t>current</a:t>
            </a:r>
            <a:r>
              <a:rPr lang="it-IT" dirty="0" smtClean="0">
                <a:solidFill>
                  <a:srgbClr val="FF0000"/>
                </a:solidFill>
              </a:rPr>
              <a:t> and capital account) + (DR in </a:t>
            </a:r>
            <a:r>
              <a:rPr lang="it-IT" dirty="0" err="1" smtClean="0">
                <a:solidFill>
                  <a:srgbClr val="FF0000"/>
                </a:solidFill>
              </a:rPr>
              <a:t>current</a:t>
            </a:r>
            <a:r>
              <a:rPr lang="it-IT" dirty="0" smtClean="0">
                <a:solidFill>
                  <a:srgbClr val="FF0000"/>
                </a:solidFill>
              </a:rPr>
              <a:t> and capital account).</a:t>
            </a:r>
          </a:p>
          <a:p>
            <a:pPr marL="0" indent="0">
              <a:buNone/>
            </a:pPr>
            <a:r>
              <a:rPr lang="it-IT" dirty="0" smtClean="0"/>
              <a:t> </a:t>
            </a:r>
          </a:p>
          <a:p>
            <a:r>
              <a:rPr lang="en-US" dirty="0" smtClean="0">
                <a:solidFill>
                  <a:srgbClr val="FF0000"/>
                </a:solidFill>
              </a:rPr>
              <a:t>A </a:t>
            </a:r>
            <a:r>
              <a:rPr lang="en-US" dirty="0">
                <a:solidFill>
                  <a:srgbClr val="FF0000"/>
                </a:solidFill>
              </a:rPr>
              <a:t>positive value of net errors and omissions</a:t>
            </a:r>
            <a:r>
              <a:rPr lang="en-US" dirty="0"/>
              <a:t> indicates an overall tendency that</a:t>
            </a:r>
            <a:r>
              <a:rPr lang="en-US" dirty="0" smtClean="0"/>
              <a:t>: (</a:t>
            </a:r>
            <a:r>
              <a:rPr lang="en-US" dirty="0"/>
              <a:t>a) the value of credits in the current and capital accounts is too low; and/or (b) the value of debits in the current and capital accounts is too high; and/or (c) the value of net increases in assets in the financial account is too high; and/or (d) the value of net increases in liabilities in the financial account is too low</a:t>
            </a:r>
            <a:r>
              <a:rPr lang="en-US" dirty="0" smtClean="0"/>
              <a:t>.</a:t>
            </a:r>
          </a:p>
          <a:p>
            <a:endParaRPr lang="en-US" dirty="0"/>
          </a:p>
          <a:p>
            <a:r>
              <a:rPr lang="en-US" dirty="0">
                <a:solidFill>
                  <a:srgbClr val="FF0000"/>
                </a:solidFill>
              </a:rPr>
              <a:t>A </a:t>
            </a:r>
            <a:r>
              <a:rPr lang="en-US" dirty="0" smtClean="0">
                <a:solidFill>
                  <a:srgbClr val="FF0000"/>
                </a:solidFill>
              </a:rPr>
              <a:t>negative </a:t>
            </a:r>
            <a:r>
              <a:rPr lang="en-US" dirty="0">
                <a:solidFill>
                  <a:srgbClr val="FF0000"/>
                </a:solidFill>
              </a:rPr>
              <a:t>value of net errors and omissions</a:t>
            </a:r>
            <a:r>
              <a:rPr lang="en-US" dirty="0"/>
              <a:t> indicates an overall tendency that: (a) the value of credits in the current and capital accounts is too </a:t>
            </a:r>
            <a:r>
              <a:rPr lang="en-US" dirty="0" smtClean="0"/>
              <a:t>high; </a:t>
            </a:r>
            <a:r>
              <a:rPr lang="en-US" dirty="0"/>
              <a:t>and/or (b) the value of debits in the current and capital accounts is too </a:t>
            </a:r>
            <a:r>
              <a:rPr lang="en-US" dirty="0" smtClean="0"/>
              <a:t>low; </a:t>
            </a:r>
            <a:r>
              <a:rPr lang="en-US" dirty="0"/>
              <a:t>and/or (c) the value of net increases in assets in the financial account is too </a:t>
            </a:r>
            <a:r>
              <a:rPr lang="en-US" dirty="0" smtClean="0"/>
              <a:t>low; </a:t>
            </a:r>
            <a:r>
              <a:rPr lang="en-US" dirty="0"/>
              <a:t>and/or (d) the value of net increases in liabilities in the financial account is too </a:t>
            </a:r>
            <a:r>
              <a:rPr lang="en-US" dirty="0" smtClean="0"/>
              <a:t>high.</a:t>
            </a:r>
            <a:endParaRPr lang="it-IT" dirty="0"/>
          </a:p>
        </p:txBody>
      </p:sp>
      <p:sp>
        <p:nvSpPr>
          <p:cNvPr id="4" name="Rettangolo 3"/>
          <p:cNvSpPr/>
          <p:nvPr/>
        </p:nvSpPr>
        <p:spPr>
          <a:xfrm>
            <a:off x="3149600" y="6176963"/>
            <a:ext cx="6299200" cy="369332"/>
          </a:xfrm>
          <a:prstGeom prst="rect">
            <a:avLst/>
          </a:prstGeom>
        </p:spPr>
        <p:txBody>
          <a:bodyPr wrap="square">
            <a:spAutoFit/>
          </a:bodyPr>
          <a:lstStyle/>
          <a:p>
            <a:pPr algn="ctr"/>
            <a:r>
              <a:rPr lang="it-IT" dirty="0"/>
              <a:t>https://www.imf.org/external/pubs/ft/bop/2007/pdf/bpm6.pdf</a:t>
            </a:r>
          </a:p>
        </p:txBody>
      </p:sp>
    </p:spTree>
    <p:extLst>
      <p:ext uri="{BB962C8B-B14F-4D97-AF65-F5344CB8AC3E}">
        <p14:creationId xmlns:p14="http://schemas.microsoft.com/office/powerpoint/2010/main" val="42171394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Net </a:t>
            </a:r>
            <a:r>
              <a:rPr lang="it-IT" dirty="0" err="1" smtClean="0"/>
              <a:t>Errors</a:t>
            </a:r>
            <a:r>
              <a:rPr lang="it-IT" dirty="0" smtClean="0"/>
              <a:t> and </a:t>
            </a:r>
            <a:r>
              <a:rPr lang="it-IT" dirty="0" err="1" smtClean="0"/>
              <a:t>Omissions</a:t>
            </a:r>
            <a:r>
              <a:rPr lang="it-IT" dirty="0" smtClean="0"/>
              <a:t>, 2</a:t>
            </a:r>
            <a:endParaRPr lang="it-IT" dirty="0"/>
          </a:p>
        </p:txBody>
      </p:sp>
      <p:sp>
        <p:nvSpPr>
          <p:cNvPr id="3" name="Segnaposto contenuto 2"/>
          <p:cNvSpPr>
            <a:spLocks noGrp="1"/>
          </p:cNvSpPr>
          <p:nvPr>
            <p:ph idx="1"/>
          </p:nvPr>
        </p:nvSpPr>
        <p:spPr/>
        <p:txBody>
          <a:bodyPr>
            <a:normAutofit fontScale="85000" lnSpcReduction="20000"/>
          </a:bodyPr>
          <a:lstStyle/>
          <a:p>
            <a:r>
              <a:rPr lang="en-US" dirty="0">
                <a:solidFill>
                  <a:srgbClr val="FF0000"/>
                </a:solidFill>
              </a:rPr>
              <a:t>2.25 The values of net errors and omissions should be analyzed by compilers. </a:t>
            </a:r>
            <a:r>
              <a:rPr lang="en-US" dirty="0"/>
              <a:t>The size and trends may help identify data problems, such as coverage or misreporting. Patterns in net errors and omissions may provide useful information on data problems. </a:t>
            </a:r>
            <a:endParaRPr lang="en-US" dirty="0" smtClean="0"/>
          </a:p>
          <a:p>
            <a:r>
              <a:rPr lang="en-US" dirty="0" smtClean="0">
                <a:solidFill>
                  <a:srgbClr val="FF0000"/>
                </a:solidFill>
              </a:rPr>
              <a:t>For </a:t>
            </a:r>
            <a:r>
              <a:rPr lang="en-US" dirty="0">
                <a:solidFill>
                  <a:srgbClr val="FF0000"/>
                </a:solidFill>
              </a:rPr>
              <a:t>example, a consistent sign indicates a bias in one or more components.</a:t>
            </a:r>
            <a:r>
              <a:rPr lang="en-US" dirty="0"/>
              <a:t> A persistent positive value of net errors and omissions suggests that credit entries have been understated or omitted or debit entries have been overstated. </a:t>
            </a:r>
            <a:r>
              <a:rPr lang="en-US" dirty="0" smtClean="0"/>
              <a:t>In </a:t>
            </a:r>
            <a:r>
              <a:rPr lang="en-US" dirty="0"/>
              <a:t>contrast, a volatile pattern may suggest timing problems</a:t>
            </a:r>
            <a:r>
              <a:rPr lang="en-US" dirty="0" smtClean="0"/>
              <a:t>.</a:t>
            </a:r>
          </a:p>
          <a:p>
            <a:r>
              <a:rPr lang="en-US" dirty="0" smtClean="0"/>
              <a:t>However</a:t>
            </a:r>
            <a:r>
              <a:rPr lang="en-US" dirty="0"/>
              <a:t>, although net errors and omissions can help point to some problems, it is an incomplete measure because errors and omissions in opposite directions offset each other. </a:t>
            </a:r>
            <a:endParaRPr lang="en-US" dirty="0" smtClean="0"/>
          </a:p>
          <a:p>
            <a:r>
              <a:rPr lang="en-US" dirty="0" smtClean="0">
                <a:solidFill>
                  <a:srgbClr val="FF0000"/>
                </a:solidFill>
              </a:rPr>
              <a:t>The </a:t>
            </a:r>
            <a:r>
              <a:rPr lang="en-US" dirty="0">
                <a:solidFill>
                  <a:srgbClr val="FF0000"/>
                </a:solidFill>
              </a:rPr>
              <a:t>term net errors and omissions should not be interpreted as meaning errors on the part of compilers</a:t>
            </a:r>
            <a:r>
              <a:rPr lang="en-US" dirty="0"/>
              <a:t>; it is far more common that this discrepancy is caused by other factors, such as incomplete data sources and poor quality reporting.</a:t>
            </a:r>
            <a:endParaRPr lang="it-IT" dirty="0"/>
          </a:p>
        </p:txBody>
      </p:sp>
      <p:sp>
        <p:nvSpPr>
          <p:cNvPr id="4" name="Rettangolo 3"/>
          <p:cNvSpPr/>
          <p:nvPr/>
        </p:nvSpPr>
        <p:spPr>
          <a:xfrm>
            <a:off x="3149600" y="6176963"/>
            <a:ext cx="6299200" cy="369332"/>
          </a:xfrm>
          <a:prstGeom prst="rect">
            <a:avLst/>
          </a:prstGeom>
        </p:spPr>
        <p:txBody>
          <a:bodyPr wrap="square">
            <a:spAutoFit/>
          </a:bodyPr>
          <a:lstStyle/>
          <a:p>
            <a:pPr algn="ctr"/>
            <a:r>
              <a:rPr lang="it-IT" dirty="0"/>
              <a:t>https://www.imf.org/external/pubs/ft/bop/2007/pdf/bpm6.pdf</a:t>
            </a:r>
          </a:p>
        </p:txBody>
      </p:sp>
    </p:spTree>
    <p:extLst>
      <p:ext uri="{BB962C8B-B14F-4D97-AF65-F5344CB8AC3E}">
        <p14:creationId xmlns:p14="http://schemas.microsoft.com/office/powerpoint/2010/main" val="30161961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Net </a:t>
            </a:r>
            <a:r>
              <a:rPr lang="it-IT" dirty="0" err="1" smtClean="0"/>
              <a:t>Errors</a:t>
            </a:r>
            <a:r>
              <a:rPr lang="it-IT" dirty="0" smtClean="0"/>
              <a:t> and </a:t>
            </a:r>
            <a:r>
              <a:rPr lang="it-IT" dirty="0" err="1" smtClean="0"/>
              <a:t>Omissions</a:t>
            </a:r>
            <a:r>
              <a:rPr lang="it-IT" dirty="0" smtClean="0"/>
              <a:t>, 3</a:t>
            </a:r>
            <a:endParaRPr lang="it-IT" dirty="0"/>
          </a:p>
        </p:txBody>
      </p:sp>
      <p:sp>
        <p:nvSpPr>
          <p:cNvPr id="3" name="Segnaposto contenuto 2"/>
          <p:cNvSpPr>
            <a:spLocks noGrp="1"/>
          </p:cNvSpPr>
          <p:nvPr>
            <p:ph idx="1"/>
          </p:nvPr>
        </p:nvSpPr>
        <p:spPr/>
        <p:txBody>
          <a:bodyPr>
            <a:normAutofit fontScale="85000" lnSpcReduction="20000"/>
          </a:bodyPr>
          <a:lstStyle/>
          <a:p>
            <a:r>
              <a:rPr lang="en-US" dirty="0">
                <a:solidFill>
                  <a:srgbClr val="FF0000"/>
                </a:solidFill>
              </a:rPr>
              <a:t>2.26 A large or volatile value of net errors and omissions hampers interpretation of the results. </a:t>
            </a:r>
            <a:endParaRPr lang="en-US" dirty="0" smtClean="0">
              <a:solidFill>
                <a:srgbClr val="FF0000"/>
              </a:solidFill>
            </a:endParaRPr>
          </a:p>
          <a:p>
            <a:endParaRPr lang="en-US" dirty="0" smtClean="0"/>
          </a:p>
          <a:p>
            <a:r>
              <a:rPr lang="en-US" dirty="0" smtClean="0"/>
              <a:t>While </a:t>
            </a:r>
            <a:r>
              <a:rPr lang="en-US" dirty="0"/>
              <a:t>it is not possible to give guidelines on an acceptable size of net errors and omissions, it can be assessed (where possible) by compilers in relation to other items, such as GDP, positions data, and gross flows. </a:t>
            </a:r>
            <a:endParaRPr lang="en-US" dirty="0" smtClean="0"/>
          </a:p>
          <a:p>
            <a:endParaRPr lang="en-US" dirty="0" smtClean="0">
              <a:solidFill>
                <a:srgbClr val="FF0000"/>
              </a:solidFill>
            </a:endParaRPr>
          </a:p>
          <a:p>
            <a:r>
              <a:rPr lang="en-US" dirty="0" smtClean="0">
                <a:solidFill>
                  <a:srgbClr val="FF0000"/>
                </a:solidFill>
              </a:rPr>
              <a:t>Statistical </a:t>
            </a:r>
            <a:r>
              <a:rPr lang="en-US" dirty="0">
                <a:solidFill>
                  <a:srgbClr val="FF0000"/>
                </a:solidFill>
              </a:rPr>
              <a:t>discrepancies also can arise in the IIP statement. </a:t>
            </a:r>
            <a:endParaRPr lang="en-US" dirty="0" smtClean="0">
              <a:solidFill>
                <a:srgbClr val="FF0000"/>
              </a:solidFill>
            </a:endParaRPr>
          </a:p>
          <a:p>
            <a:endParaRPr lang="en-US" dirty="0">
              <a:solidFill>
                <a:srgbClr val="FF0000"/>
              </a:solidFill>
            </a:endParaRPr>
          </a:p>
          <a:p>
            <a:r>
              <a:rPr lang="en-US" dirty="0" smtClean="0"/>
              <a:t>Closing </a:t>
            </a:r>
            <a:r>
              <a:rPr lang="en-US" dirty="0"/>
              <a:t>values are by definition equal to the opening values plus net transactions plus net other changes during the period. However, if these components are independently measured, discrepancies may arise because of data imperfections.</a:t>
            </a:r>
            <a:endParaRPr lang="it-IT" dirty="0"/>
          </a:p>
        </p:txBody>
      </p:sp>
      <p:sp>
        <p:nvSpPr>
          <p:cNvPr id="4" name="Rettangolo 3"/>
          <p:cNvSpPr/>
          <p:nvPr/>
        </p:nvSpPr>
        <p:spPr>
          <a:xfrm>
            <a:off x="3149600" y="6176963"/>
            <a:ext cx="6299200" cy="369332"/>
          </a:xfrm>
          <a:prstGeom prst="rect">
            <a:avLst/>
          </a:prstGeom>
        </p:spPr>
        <p:txBody>
          <a:bodyPr wrap="square">
            <a:spAutoFit/>
          </a:bodyPr>
          <a:lstStyle/>
          <a:p>
            <a:pPr algn="ctr"/>
            <a:r>
              <a:rPr lang="it-IT" dirty="0"/>
              <a:t>https://www.imf.org/external/pubs/ft/bop/2007/pdf/bpm6.pdf</a:t>
            </a:r>
          </a:p>
        </p:txBody>
      </p:sp>
    </p:spTree>
    <p:extLst>
      <p:ext uri="{BB962C8B-B14F-4D97-AF65-F5344CB8AC3E}">
        <p14:creationId xmlns:p14="http://schemas.microsoft.com/office/powerpoint/2010/main" val="3715729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94360" y="320040"/>
            <a:ext cx="10972800" cy="594360"/>
          </a:xfrm>
          <a:prstGeom prst="rect">
            <a:avLst/>
          </a:prstGeom>
          <a:noFill/>
        </p:spPr>
        <p:txBody>
          <a:bodyPr wrap="none">
            <a:spAutoFit/>
          </a:bodyPr>
          <a:lstStyle/>
          <a:p>
            <a:r>
              <a:rPr sz="2600" b="1">
                <a:latin typeface="Aptos Display"/>
              </a:rPr>
              <a:t>From the Balance of Payments to the International Investment Position</a:t>
            </a:r>
          </a:p>
        </p:txBody>
      </p:sp>
      <p:sp>
        <p:nvSpPr>
          <p:cNvPr id="3" name="TextBox 2"/>
          <p:cNvSpPr txBox="1"/>
          <p:nvPr/>
        </p:nvSpPr>
        <p:spPr>
          <a:xfrm>
            <a:off x="640080" y="932688"/>
            <a:ext cx="10972800" cy="411480"/>
          </a:xfrm>
          <a:prstGeom prst="rect">
            <a:avLst/>
          </a:prstGeom>
          <a:noFill/>
        </p:spPr>
        <p:txBody>
          <a:bodyPr wrap="none">
            <a:spAutoFit/>
          </a:bodyPr>
          <a:lstStyle/>
          <a:p>
            <a:r>
              <a:rPr sz="1700" i="1">
                <a:latin typeface="Aptos"/>
              </a:rPr>
              <a:t>Moving from flows to stocks</a:t>
            </a:r>
          </a:p>
        </p:txBody>
      </p:sp>
      <p:sp>
        <p:nvSpPr>
          <p:cNvPr id="4" name="Rounded Rectangle 3"/>
          <p:cNvSpPr/>
          <p:nvPr/>
        </p:nvSpPr>
        <p:spPr>
          <a:xfrm>
            <a:off x="731520" y="1600200"/>
            <a:ext cx="4297680" cy="3429000"/>
          </a:xfrm>
          <a:prstGeom prst="roundRect">
            <a:avLst/>
          </a:prstGeom>
          <a:noFill/>
          <a:ln w="15240"/>
        </p:spPr>
        <p:style>
          <a:lnRef idx="1">
            <a:schemeClr val="accent1"/>
          </a:lnRef>
          <a:fillRef idx="3">
            <a:schemeClr val="accent1"/>
          </a:fillRef>
          <a:effectRef idx="2">
            <a:schemeClr val="accent1"/>
          </a:effectRef>
          <a:fontRef idx="minor">
            <a:schemeClr val="lt1"/>
          </a:fontRef>
        </p:style>
        <p:txBody>
          <a:bodyPr wrap="square" rtlCol="0" anchor="ctr"/>
          <a:lstStyle/>
          <a:p>
            <a:pPr algn="ctr"/>
            <a:r>
              <a:rPr sz="2100" b="1" dirty="0">
                <a:solidFill>
                  <a:schemeClr val="tx1"/>
                </a:solidFill>
                <a:latin typeface="Aptos"/>
              </a:rPr>
              <a:t>Balance of Payments (</a:t>
            </a:r>
            <a:r>
              <a:rPr sz="2100" b="1" dirty="0" err="1">
                <a:solidFill>
                  <a:schemeClr val="tx1"/>
                </a:solidFill>
                <a:latin typeface="Aptos"/>
              </a:rPr>
              <a:t>BoP</a:t>
            </a:r>
            <a:r>
              <a:rPr sz="2100" b="1" dirty="0">
                <a:solidFill>
                  <a:schemeClr val="tx1"/>
                </a:solidFill>
                <a:latin typeface="Aptos"/>
              </a:rPr>
              <a:t>)</a:t>
            </a:r>
          </a:p>
          <a:p>
            <a:pPr>
              <a:spcBef>
                <a:spcPts val="800"/>
              </a:spcBef>
              <a:defRPr sz="1600">
                <a:latin typeface="Aptos"/>
              </a:defRPr>
            </a:pPr>
            <a:r>
              <a:rPr dirty="0">
                <a:solidFill>
                  <a:schemeClr val="tx1"/>
                </a:solidFill>
              </a:rPr>
              <a:t>• A flow statement.</a:t>
            </a:r>
          </a:p>
          <a:p>
            <a:pPr>
              <a:spcBef>
                <a:spcPts val="800"/>
              </a:spcBef>
              <a:defRPr sz="1600">
                <a:latin typeface="Aptos"/>
              </a:defRPr>
            </a:pPr>
            <a:r>
              <a:rPr dirty="0">
                <a:solidFill>
                  <a:schemeClr val="tx1"/>
                </a:solidFill>
              </a:rPr>
              <a:t>• Records economic transactions between residents and non-residents over a period of time – for example, a quarter or a year.</a:t>
            </a:r>
          </a:p>
          <a:p>
            <a:pPr>
              <a:spcBef>
                <a:spcPts val="800"/>
              </a:spcBef>
              <a:defRPr sz="1600">
                <a:latin typeface="Aptos"/>
              </a:defRPr>
            </a:pPr>
            <a:r>
              <a:rPr dirty="0">
                <a:solidFill>
                  <a:schemeClr val="tx1"/>
                </a:solidFill>
              </a:rPr>
              <a:t>• The financial account records cross-border transactions in financial assets and liabilities.</a:t>
            </a:r>
          </a:p>
        </p:txBody>
      </p:sp>
      <p:sp>
        <p:nvSpPr>
          <p:cNvPr id="5" name="TextBox 4"/>
          <p:cNvSpPr txBox="1"/>
          <p:nvPr/>
        </p:nvSpPr>
        <p:spPr>
          <a:xfrm>
            <a:off x="5138928" y="2514600"/>
            <a:ext cx="1874519" cy="1463040"/>
          </a:xfrm>
          <a:prstGeom prst="rect">
            <a:avLst/>
          </a:prstGeom>
          <a:noFill/>
        </p:spPr>
        <p:txBody>
          <a:bodyPr wrap="none">
            <a:spAutoFit/>
          </a:bodyPr>
          <a:lstStyle/>
          <a:p>
            <a:pPr algn="ctr"/>
            <a:r>
              <a:rPr sz="2200" b="1">
                <a:latin typeface="Aptos"/>
              </a:rPr>
              <a:t>FLOWS
→
STOCKS</a:t>
            </a:r>
          </a:p>
        </p:txBody>
      </p:sp>
      <p:sp>
        <p:nvSpPr>
          <p:cNvPr id="6" name="Rounded Rectangle 5"/>
          <p:cNvSpPr/>
          <p:nvPr/>
        </p:nvSpPr>
        <p:spPr>
          <a:xfrm>
            <a:off x="7132320" y="1600200"/>
            <a:ext cx="4297680" cy="3429000"/>
          </a:xfrm>
          <a:prstGeom prst="roundRect">
            <a:avLst/>
          </a:prstGeom>
          <a:noFill/>
          <a:ln w="15240"/>
        </p:spPr>
        <p:style>
          <a:lnRef idx="1">
            <a:schemeClr val="accent1"/>
          </a:lnRef>
          <a:fillRef idx="3">
            <a:schemeClr val="accent1"/>
          </a:fillRef>
          <a:effectRef idx="2">
            <a:schemeClr val="accent1"/>
          </a:effectRef>
          <a:fontRef idx="minor">
            <a:schemeClr val="lt1"/>
          </a:fontRef>
        </p:style>
        <p:txBody>
          <a:bodyPr wrap="square" rtlCol="0" anchor="ctr"/>
          <a:lstStyle/>
          <a:p>
            <a:pPr algn="ctr"/>
            <a:r>
              <a:rPr sz="2100" b="1" dirty="0">
                <a:solidFill>
                  <a:schemeClr val="tx1"/>
                </a:solidFill>
                <a:latin typeface="Aptos"/>
              </a:rPr>
              <a:t>International Investment Position (IIP)</a:t>
            </a:r>
          </a:p>
          <a:p>
            <a:pPr>
              <a:spcBef>
                <a:spcPts val="800"/>
              </a:spcBef>
              <a:defRPr sz="1600">
                <a:latin typeface="Aptos"/>
              </a:defRPr>
            </a:pPr>
            <a:r>
              <a:rPr dirty="0">
                <a:solidFill>
                  <a:schemeClr val="tx1"/>
                </a:solidFill>
              </a:rPr>
              <a:t>• A stock statement.</a:t>
            </a:r>
          </a:p>
          <a:p>
            <a:pPr>
              <a:spcBef>
                <a:spcPts val="800"/>
              </a:spcBef>
              <a:defRPr sz="1600">
                <a:latin typeface="Aptos"/>
              </a:defRPr>
            </a:pPr>
            <a:r>
              <a:rPr dirty="0">
                <a:solidFill>
                  <a:schemeClr val="tx1"/>
                </a:solidFill>
              </a:rPr>
              <a:t>• Records the value of residents’ external financial assets and liabilities vis-à-vis non-residents at a specific point in time.</a:t>
            </a:r>
          </a:p>
          <a:p>
            <a:pPr>
              <a:spcBef>
                <a:spcPts val="800"/>
              </a:spcBef>
              <a:defRPr sz="1600">
                <a:latin typeface="Aptos"/>
              </a:defRPr>
            </a:pPr>
            <a:r>
              <a:rPr dirty="0">
                <a:solidFill>
                  <a:schemeClr val="tx1"/>
                </a:solidFill>
              </a:rPr>
              <a:t>• Net IIP = External financial assets − External financial liabilities.</a:t>
            </a:r>
          </a:p>
        </p:txBody>
      </p:sp>
      <p:sp>
        <p:nvSpPr>
          <p:cNvPr id="7" name="TextBox 6"/>
          <p:cNvSpPr txBox="1"/>
          <p:nvPr/>
        </p:nvSpPr>
        <p:spPr>
          <a:xfrm>
            <a:off x="822960" y="5303520"/>
            <a:ext cx="10561320" cy="960120"/>
          </a:xfrm>
          <a:prstGeom prst="rect">
            <a:avLst/>
          </a:prstGeom>
          <a:noFill/>
        </p:spPr>
        <p:txBody>
          <a:bodyPr wrap="square">
            <a:spAutoFit/>
          </a:bodyPr>
          <a:lstStyle/>
          <a:p>
            <a:pPr algn="ctr"/>
            <a:r>
              <a:rPr sz="1600" b="1">
                <a:latin typeface="Aptos"/>
              </a:rPr>
              <a:t>The link: financial-account transactions change the stock of external assets and liabilities, but the IIP can also change because of valuation effects (prices and exchange rates) and other adjustments.</a:t>
            </a:r>
          </a:p>
        </p:txBody>
      </p:sp>
    </p:spTree>
    <p:extLst>
      <p:ext uri="{BB962C8B-B14F-4D97-AF65-F5344CB8AC3E}">
        <p14:creationId xmlns:p14="http://schemas.microsoft.com/office/powerpoint/2010/main" val="26124498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International </a:t>
            </a:r>
            <a:r>
              <a:rPr lang="it-IT" dirty="0" err="1" smtClean="0"/>
              <a:t>Investment</a:t>
            </a:r>
            <a:r>
              <a:rPr lang="it-IT" dirty="0" smtClean="0"/>
              <a:t> Position (IIP), 1</a:t>
            </a:r>
            <a:endParaRPr lang="it-IT" dirty="0"/>
          </a:p>
        </p:txBody>
      </p:sp>
      <p:sp>
        <p:nvSpPr>
          <p:cNvPr id="3" name="Segnaposto contenuto 2"/>
          <p:cNvSpPr>
            <a:spLocks noGrp="1"/>
          </p:cNvSpPr>
          <p:nvPr>
            <p:ph idx="1"/>
          </p:nvPr>
        </p:nvSpPr>
        <p:spPr/>
        <p:txBody>
          <a:bodyPr>
            <a:normAutofit fontScale="92500"/>
          </a:bodyPr>
          <a:lstStyle/>
          <a:p>
            <a:r>
              <a:rPr lang="en-US" dirty="0">
                <a:solidFill>
                  <a:srgbClr val="FF0000"/>
                </a:solidFill>
              </a:rPr>
              <a:t>2.8 The IIP is a statistical statement that shows at a point in time the value of</a:t>
            </a:r>
            <a:r>
              <a:rPr lang="en-US" dirty="0"/>
              <a:t>: financial assets of residents of an economy that are claims on nonresidents or are gold bullion held as reserve assets; and the liabilities of residents of an economy to nonresidents. The difference between the assets and liabilities is the net position in the IIP and represents either a net claim on or a net liability to the rest of the world</a:t>
            </a:r>
            <a:r>
              <a:rPr lang="en-US" dirty="0" smtClean="0"/>
              <a:t>.</a:t>
            </a:r>
          </a:p>
          <a:p>
            <a:endParaRPr lang="en-US" dirty="0" smtClean="0"/>
          </a:p>
          <a:p>
            <a:r>
              <a:rPr lang="en-US" dirty="0">
                <a:solidFill>
                  <a:srgbClr val="FF0000"/>
                </a:solidFill>
              </a:rPr>
              <a:t>2.9 The IIP represents a subset of the assets and liabilities included in the national balance sheet.</a:t>
            </a:r>
            <a:r>
              <a:rPr lang="en-US" dirty="0"/>
              <a:t> In addition to the IIP, the national balance sheet incorporates nonfinancial assets as well as financial assets and liability positions between </a:t>
            </a:r>
            <a:r>
              <a:rPr lang="en-US" dirty="0" smtClean="0"/>
              <a:t>residents.</a:t>
            </a:r>
          </a:p>
        </p:txBody>
      </p:sp>
      <p:sp>
        <p:nvSpPr>
          <p:cNvPr id="4" name="Rettangolo 3"/>
          <p:cNvSpPr/>
          <p:nvPr/>
        </p:nvSpPr>
        <p:spPr>
          <a:xfrm>
            <a:off x="3149600" y="6176963"/>
            <a:ext cx="6299200" cy="369332"/>
          </a:xfrm>
          <a:prstGeom prst="rect">
            <a:avLst/>
          </a:prstGeom>
        </p:spPr>
        <p:txBody>
          <a:bodyPr wrap="square">
            <a:spAutoFit/>
          </a:bodyPr>
          <a:lstStyle/>
          <a:p>
            <a:pPr algn="ctr"/>
            <a:r>
              <a:rPr lang="it-IT" dirty="0"/>
              <a:t>https://www.imf.org/external/pubs/ft/bop/2007/pdf/bpm6.pdf</a:t>
            </a:r>
          </a:p>
        </p:txBody>
      </p:sp>
    </p:spTree>
    <p:extLst>
      <p:ext uri="{BB962C8B-B14F-4D97-AF65-F5344CB8AC3E}">
        <p14:creationId xmlns:p14="http://schemas.microsoft.com/office/powerpoint/2010/main" val="7206934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International </a:t>
            </a:r>
            <a:r>
              <a:rPr lang="it-IT" dirty="0" err="1" smtClean="0"/>
              <a:t>Investment</a:t>
            </a:r>
            <a:r>
              <a:rPr lang="it-IT" dirty="0" smtClean="0"/>
              <a:t> Position (IIP), 2</a:t>
            </a:r>
            <a:endParaRPr lang="it-IT" dirty="0"/>
          </a:p>
        </p:txBody>
      </p:sp>
      <p:sp>
        <p:nvSpPr>
          <p:cNvPr id="3" name="Segnaposto contenuto 2"/>
          <p:cNvSpPr>
            <a:spLocks noGrp="1"/>
          </p:cNvSpPr>
          <p:nvPr>
            <p:ph idx="1"/>
          </p:nvPr>
        </p:nvSpPr>
        <p:spPr/>
        <p:txBody>
          <a:bodyPr>
            <a:normAutofit fontScale="92500" lnSpcReduction="10000"/>
          </a:bodyPr>
          <a:lstStyle/>
          <a:p>
            <a:r>
              <a:rPr lang="en-US" dirty="0" smtClean="0">
                <a:solidFill>
                  <a:srgbClr val="FF0000"/>
                </a:solidFill>
              </a:rPr>
              <a:t>2.10 </a:t>
            </a:r>
            <a:r>
              <a:rPr lang="en-US" dirty="0">
                <a:solidFill>
                  <a:srgbClr val="FF0000"/>
                </a:solidFill>
              </a:rPr>
              <a:t>Whereas the IIP relates to a point in time, the integrated IIP statement relates to different points in time, and it has an opening value (as at the beginning of the period) and a closing value (as at the end of the period). </a:t>
            </a:r>
            <a:endParaRPr lang="en-US" dirty="0" smtClean="0">
              <a:solidFill>
                <a:srgbClr val="FF0000"/>
              </a:solidFill>
            </a:endParaRPr>
          </a:p>
          <a:p>
            <a:r>
              <a:rPr lang="en-US" dirty="0" smtClean="0"/>
              <a:t>The </a:t>
            </a:r>
            <a:r>
              <a:rPr lang="en-US" dirty="0"/>
              <a:t>integrated IIP statement reconciles the opening and closing values of the IIP through the financial account (flows arising from transactions) and the other changes in financial assets and liabilities account (other volume changes and revaluation). </a:t>
            </a:r>
            <a:endParaRPr lang="en-US" dirty="0" smtClean="0"/>
          </a:p>
          <a:p>
            <a:r>
              <a:rPr lang="en-US" dirty="0" smtClean="0"/>
              <a:t>So</a:t>
            </a:r>
            <a:r>
              <a:rPr lang="en-US" dirty="0"/>
              <a:t>, the values in the IIP at the end of the period result from transactions and other flows in the current and previous periods. </a:t>
            </a:r>
            <a:endParaRPr lang="en-US" dirty="0" smtClean="0"/>
          </a:p>
          <a:p>
            <a:r>
              <a:rPr lang="en-US" dirty="0" smtClean="0"/>
              <a:t>The </a:t>
            </a:r>
            <a:r>
              <a:rPr lang="en-US" dirty="0"/>
              <a:t>integrated IIP statement consists of the accounts explained in Chapters 7–9 (i.e., the IIP, the financial account, and the other changes in financial assets and liabilities account, respectively).</a:t>
            </a:r>
            <a:endParaRPr lang="it-IT" dirty="0"/>
          </a:p>
        </p:txBody>
      </p:sp>
      <p:sp>
        <p:nvSpPr>
          <p:cNvPr id="4" name="Rettangolo 3"/>
          <p:cNvSpPr/>
          <p:nvPr/>
        </p:nvSpPr>
        <p:spPr>
          <a:xfrm>
            <a:off x="3149600" y="6176963"/>
            <a:ext cx="6299200" cy="369332"/>
          </a:xfrm>
          <a:prstGeom prst="rect">
            <a:avLst/>
          </a:prstGeom>
        </p:spPr>
        <p:txBody>
          <a:bodyPr wrap="square">
            <a:spAutoFit/>
          </a:bodyPr>
          <a:lstStyle/>
          <a:p>
            <a:pPr algn="ctr"/>
            <a:r>
              <a:rPr lang="it-IT" dirty="0"/>
              <a:t>https://www.imf.org/external/pubs/ft/bop/2007/pdf/bpm6.pdf</a:t>
            </a:r>
          </a:p>
        </p:txBody>
      </p:sp>
    </p:spTree>
    <p:extLst>
      <p:ext uri="{BB962C8B-B14F-4D97-AF65-F5344CB8AC3E}">
        <p14:creationId xmlns:p14="http://schemas.microsoft.com/office/powerpoint/2010/main" val="3587103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2373745" y="3135373"/>
            <a:ext cx="7232073" cy="2937531"/>
          </a:xfrm>
          <a:prstGeom prst="rect">
            <a:avLst/>
          </a:prstGeom>
        </p:spPr>
      </p:pic>
      <p:pic>
        <p:nvPicPr>
          <p:cNvPr id="5" name="Immagine 4"/>
          <p:cNvPicPr>
            <a:picLocks noChangeAspect="1"/>
          </p:cNvPicPr>
          <p:nvPr/>
        </p:nvPicPr>
        <p:blipFill>
          <a:blip r:embed="rId3"/>
          <a:stretch>
            <a:fillRect/>
          </a:stretch>
        </p:blipFill>
        <p:spPr>
          <a:xfrm>
            <a:off x="2216727" y="784802"/>
            <a:ext cx="7524750" cy="2000250"/>
          </a:xfrm>
          <a:prstGeom prst="rect">
            <a:avLst/>
          </a:prstGeom>
        </p:spPr>
      </p:pic>
      <p:sp>
        <p:nvSpPr>
          <p:cNvPr id="6" name="CasellaDiTesto 5"/>
          <p:cNvSpPr txBox="1"/>
          <p:nvPr/>
        </p:nvSpPr>
        <p:spPr>
          <a:xfrm>
            <a:off x="10132291" y="1256145"/>
            <a:ext cx="1570181" cy="1200329"/>
          </a:xfrm>
          <a:prstGeom prst="rect">
            <a:avLst/>
          </a:prstGeom>
          <a:noFill/>
        </p:spPr>
        <p:txBody>
          <a:bodyPr wrap="square" rtlCol="0">
            <a:spAutoFit/>
          </a:bodyPr>
          <a:lstStyle/>
          <a:p>
            <a:r>
              <a:rPr lang="it-IT" dirty="0" err="1" smtClean="0"/>
              <a:t>Flows</a:t>
            </a:r>
            <a:r>
              <a:rPr lang="it-IT" dirty="0" smtClean="0"/>
              <a:t> </a:t>
            </a:r>
            <a:r>
              <a:rPr lang="it-IT" dirty="0" err="1" smtClean="0"/>
              <a:t>between</a:t>
            </a:r>
            <a:endParaRPr lang="it-IT" dirty="0" smtClean="0"/>
          </a:p>
          <a:p>
            <a:r>
              <a:rPr lang="it-IT" dirty="0" smtClean="0"/>
              <a:t>01/01 and 31/12</a:t>
            </a:r>
            <a:endParaRPr lang="it-IT" dirty="0"/>
          </a:p>
        </p:txBody>
      </p:sp>
      <p:sp>
        <p:nvSpPr>
          <p:cNvPr id="7" name="CasellaDiTesto 6"/>
          <p:cNvSpPr txBox="1"/>
          <p:nvPr/>
        </p:nvSpPr>
        <p:spPr>
          <a:xfrm rot="10800000" flipH="1" flipV="1">
            <a:off x="10328872" y="3572477"/>
            <a:ext cx="1524000" cy="2031325"/>
          </a:xfrm>
          <a:prstGeom prst="rect">
            <a:avLst/>
          </a:prstGeom>
          <a:noFill/>
        </p:spPr>
        <p:txBody>
          <a:bodyPr wrap="square" rtlCol="0">
            <a:spAutoFit/>
          </a:bodyPr>
          <a:lstStyle/>
          <a:p>
            <a:r>
              <a:rPr lang="it-IT" dirty="0" err="1" smtClean="0"/>
              <a:t>Stocks</a:t>
            </a:r>
            <a:endParaRPr lang="it-IT" dirty="0" smtClean="0"/>
          </a:p>
          <a:p>
            <a:r>
              <a:rPr lang="it-IT" dirty="0" smtClean="0"/>
              <a:t>Opening position 01/01</a:t>
            </a:r>
          </a:p>
          <a:p>
            <a:r>
              <a:rPr lang="it-IT" dirty="0" err="1" smtClean="0"/>
              <a:t>Closing</a:t>
            </a:r>
            <a:r>
              <a:rPr lang="it-IT" dirty="0" smtClean="0"/>
              <a:t> position</a:t>
            </a:r>
          </a:p>
          <a:p>
            <a:r>
              <a:rPr lang="it-IT" dirty="0" smtClean="0"/>
              <a:t>31/12</a:t>
            </a:r>
            <a:endParaRPr lang="it-IT" dirty="0"/>
          </a:p>
        </p:txBody>
      </p:sp>
      <p:sp>
        <p:nvSpPr>
          <p:cNvPr id="8" name="Rettangolo 7"/>
          <p:cNvSpPr/>
          <p:nvPr/>
        </p:nvSpPr>
        <p:spPr>
          <a:xfrm>
            <a:off x="3149600" y="6176963"/>
            <a:ext cx="6299200" cy="369332"/>
          </a:xfrm>
          <a:prstGeom prst="rect">
            <a:avLst/>
          </a:prstGeom>
        </p:spPr>
        <p:txBody>
          <a:bodyPr wrap="square">
            <a:spAutoFit/>
          </a:bodyPr>
          <a:lstStyle/>
          <a:p>
            <a:pPr algn="ctr"/>
            <a:r>
              <a:rPr lang="it-IT" dirty="0"/>
              <a:t>https://www.imf.org/external/pubs/ft/bop/2007/pdf/bpm6.pdf</a:t>
            </a:r>
          </a:p>
        </p:txBody>
      </p:sp>
    </p:spTree>
    <p:extLst>
      <p:ext uri="{BB962C8B-B14F-4D97-AF65-F5344CB8AC3E}">
        <p14:creationId xmlns:p14="http://schemas.microsoft.com/office/powerpoint/2010/main" val="27874836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International </a:t>
            </a:r>
            <a:r>
              <a:rPr lang="it-IT" dirty="0" err="1" smtClean="0"/>
              <a:t>Investment</a:t>
            </a:r>
            <a:r>
              <a:rPr lang="it-IT" dirty="0" smtClean="0"/>
              <a:t> Position (IIP), 3</a:t>
            </a:r>
            <a:endParaRPr lang="it-IT" dirty="0"/>
          </a:p>
        </p:txBody>
      </p:sp>
      <p:sp>
        <p:nvSpPr>
          <p:cNvPr id="3" name="Segnaposto contenuto 2"/>
          <p:cNvSpPr>
            <a:spLocks noGrp="1"/>
          </p:cNvSpPr>
          <p:nvPr>
            <p:ph idx="1"/>
          </p:nvPr>
        </p:nvSpPr>
        <p:spPr/>
        <p:txBody>
          <a:bodyPr>
            <a:normAutofit fontScale="77500" lnSpcReduction="20000"/>
          </a:bodyPr>
          <a:lstStyle/>
          <a:p>
            <a:r>
              <a:rPr lang="en-US" dirty="0">
                <a:solidFill>
                  <a:srgbClr val="FF0000"/>
                </a:solidFill>
              </a:rPr>
              <a:t>7.7 This edition of the Manual reflects the increasing emphasis on the IIP in international accounts compilation and analysis. </a:t>
            </a:r>
            <a:r>
              <a:rPr lang="en-US" dirty="0"/>
              <a:t>There has been growing recognition of the role of balance sheet analysis in understanding sustainability and vulnerability, including currency mismatches, the implications of sector and interest rate composition of debt, and the effect of the maturity structure on liquidity. IIP data are useful for other purposes, such as measuring rates of return, analyzing economic structure, and studying the relationship to domestic sources of financing</a:t>
            </a:r>
            <a:r>
              <a:rPr lang="en-US" dirty="0" smtClean="0"/>
              <a:t>.</a:t>
            </a:r>
          </a:p>
          <a:p>
            <a:endParaRPr lang="en-US" dirty="0" smtClean="0"/>
          </a:p>
          <a:p>
            <a:r>
              <a:rPr lang="en-US" dirty="0">
                <a:solidFill>
                  <a:srgbClr val="FF0000"/>
                </a:solidFill>
              </a:rPr>
              <a:t>7.8 Consequently, a currency composition and remaining maturity analysis of the IIP are encouraged as additional information. </a:t>
            </a:r>
            <a:r>
              <a:rPr lang="en-US" dirty="0"/>
              <a:t>To meet this goal, memorandum and supplementary tables have been introduced in Appendix 9, and are shown after the standard components. These tables provide a presentation of currency composition of assets and liabilities by sector with a distribution by principal foreign currencies, including the U.S. dollar, euro, yen, and others, together with a breakdown by original maturity.</a:t>
            </a:r>
            <a:endParaRPr lang="it-IT" dirty="0"/>
          </a:p>
        </p:txBody>
      </p:sp>
      <p:sp>
        <p:nvSpPr>
          <p:cNvPr id="4" name="Rettangolo 3"/>
          <p:cNvSpPr/>
          <p:nvPr/>
        </p:nvSpPr>
        <p:spPr>
          <a:xfrm>
            <a:off x="3149600" y="6176963"/>
            <a:ext cx="6299200" cy="369332"/>
          </a:xfrm>
          <a:prstGeom prst="rect">
            <a:avLst/>
          </a:prstGeom>
        </p:spPr>
        <p:txBody>
          <a:bodyPr wrap="square">
            <a:spAutoFit/>
          </a:bodyPr>
          <a:lstStyle/>
          <a:p>
            <a:pPr algn="ctr"/>
            <a:r>
              <a:rPr lang="it-IT" dirty="0"/>
              <a:t>https://www.imf.org/external/pubs/ft/bop/2007/pdf/bpm6.pdf</a:t>
            </a:r>
          </a:p>
        </p:txBody>
      </p:sp>
    </p:spTree>
    <p:extLst>
      <p:ext uri="{BB962C8B-B14F-4D97-AF65-F5344CB8AC3E}">
        <p14:creationId xmlns:p14="http://schemas.microsoft.com/office/powerpoint/2010/main" val="3841492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International </a:t>
            </a:r>
            <a:r>
              <a:rPr lang="it-IT" dirty="0" err="1"/>
              <a:t>Investment</a:t>
            </a:r>
            <a:r>
              <a:rPr lang="it-IT" dirty="0"/>
              <a:t> Position (IIP), </a:t>
            </a:r>
            <a:r>
              <a:rPr lang="it-IT" dirty="0" smtClean="0"/>
              <a:t>4</a:t>
            </a:r>
            <a:endParaRPr lang="it-IT" dirty="0"/>
          </a:p>
        </p:txBody>
      </p:sp>
      <p:sp>
        <p:nvSpPr>
          <p:cNvPr id="3" name="Segnaposto contenuto 2"/>
          <p:cNvSpPr>
            <a:spLocks noGrp="1"/>
          </p:cNvSpPr>
          <p:nvPr>
            <p:ph idx="1"/>
          </p:nvPr>
        </p:nvSpPr>
        <p:spPr/>
        <p:txBody>
          <a:bodyPr>
            <a:normAutofit fontScale="62500" lnSpcReduction="20000"/>
          </a:bodyPr>
          <a:lstStyle/>
          <a:p>
            <a:r>
              <a:rPr lang="en-US" dirty="0">
                <a:solidFill>
                  <a:srgbClr val="FF0000"/>
                </a:solidFill>
              </a:rPr>
              <a:t>7.12 Possible dimensions for the classification of the IIP are</a:t>
            </a:r>
            <a:r>
              <a:rPr lang="en-US" dirty="0"/>
              <a:t>: </a:t>
            </a:r>
            <a:endParaRPr lang="en-US" dirty="0" smtClean="0"/>
          </a:p>
          <a:p>
            <a:r>
              <a:rPr lang="en-US" dirty="0" smtClean="0">
                <a:solidFill>
                  <a:srgbClr val="FF0000"/>
                </a:solidFill>
              </a:rPr>
              <a:t>(</a:t>
            </a:r>
            <a:r>
              <a:rPr lang="en-US" dirty="0">
                <a:solidFill>
                  <a:srgbClr val="FF0000"/>
                </a:solidFill>
              </a:rPr>
              <a:t>a) Functional category</a:t>
            </a:r>
            <a:r>
              <a:rPr lang="en-US" dirty="0"/>
              <a:t>—direct investment, portfolio investment, financial derivatives (other than reserves) and ESOs, other investment, and reserve assets, as defined in Chapter 6</a:t>
            </a:r>
            <a:r>
              <a:rPr lang="en-US" dirty="0" smtClean="0"/>
              <a:t>;</a:t>
            </a:r>
            <a:endParaRPr lang="it-IT" dirty="0"/>
          </a:p>
          <a:p>
            <a:r>
              <a:rPr lang="en-US" dirty="0">
                <a:solidFill>
                  <a:srgbClr val="FF0000"/>
                </a:solidFill>
              </a:rPr>
              <a:t>(b) Financial instrument</a:t>
            </a:r>
            <a:r>
              <a:rPr lang="en-US" dirty="0"/>
              <a:t>—according to the broad groupings (equity and investment fund shares, debt instruments, and other financial assets and liabilities) or the full breakdown, as defined in Chapter 5; </a:t>
            </a:r>
            <a:endParaRPr lang="en-US" dirty="0" smtClean="0"/>
          </a:p>
          <a:p>
            <a:r>
              <a:rPr lang="en-US" dirty="0" smtClean="0">
                <a:solidFill>
                  <a:srgbClr val="FF0000"/>
                </a:solidFill>
              </a:rPr>
              <a:t>(</a:t>
            </a:r>
            <a:r>
              <a:rPr lang="en-US" dirty="0">
                <a:solidFill>
                  <a:srgbClr val="FF0000"/>
                </a:solidFill>
              </a:rPr>
              <a:t>c) Institutional sector of resident party</a:t>
            </a:r>
            <a:r>
              <a:rPr lang="en-US" dirty="0"/>
              <a:t>—at least, central bank, deposit-taking corporations except the central bank, general government, and other sectors; other sectors is split between other financial corporations and the remaining nonfinancial subsectors (nonfinancial corporations, households, and NPISHs), as defined in Chapter 4, Section D. Additional </a:t>
            </a:r>
            <a:r>
              <a:rPr lang="en-US" dirty="0" err="1"/>
              <a:t>subsectoring</a:t>
            </a:r>
            <a:r>
              <a:rPr lang="en-US" dirty="0"/>
              <a:t> of the financial and nonfinancial sectors may be undertaken when analytically relevant; </a:t>
            </a:r>
            <a:endParaRPr lang="en-US" dirty="0" smtClean="0"/>
          </a:p>
          <a:p>
            <a:r>
              <a:rPr lang="en-US" dirty="0" smtClean="0">
                <a:solidFill>
                  <a:srgbClr val="FF0000"/>
                </a:solidFill>
              </a:rPr>
              <a:t>(</a:t>
            </a:r>
            <a:r>
              <a:rPr lang="en-US" dirty="0">
                <a:solidFill>
                  <a:srgbClr val="FF0000"/>
                </a:solidFill>
              </a:rPr>
              <a:t>d) Maturity </a:t>
            </a:r>
            <a:r>
              <a:rPr lang="en-US" dirty="0"/>
              <a:t>(in the case of debt instruments)—</a:t>
            </a:r>
            <a:r>
              <a:rPr lang="en-US" dirty="0" err="1"/>
              <a:t>shortterm</a:t>
            </a:r>
            <a:r>
              <a:rPr lang="en-US" dirty="0"/>
              <a:t> or long-term, by original and remaining maturity, as defined in paragraphs 5.103–5.105; </a:t>
            </a:r>
            <a:endParaRPr lang="en-US" dirty="0" smtClean="0"/>
          </a:p>
          <a:p>
            <a:r>
              <a:rPr lang="en-US" dirty="0" smtClean="0">
                <a:solidFill>
                  <a:srgbClr val="FF0000"/>
                </a:solidFill>
              </a:rPr>
              <a:t>(</a:t>
            </a:r>
            <a:r>
              <a:rPr lang="en-US" dirty="0">
                <a:solidFill>
                  <a:srgbClr val="FF0000"/>
                </a:solidFill>
              </a:rPr>
              <a:t>e) Currency</a:t>
            </a:r>
            <a:r>
              <a:rPr lang="en-US" dirty="0"/>
              <a:t>—domestic or foreign currency, as defined in paragraphs 3.95–3.97 for debt and 3.100 for equity; and (in the case of financial derivatives) to receive or pay foreign currency, as defined in paragraph 5.108; and (f) Interest rate structure (in the case of debt instruments)—variable- or fixed-rate, as defined in paragraphs 5.109–5.114.</a:t>
            </a:r>
            <a:endParaRPr lang="it-IT" dirty="0"/>
          </a:p>
        </p:txBody>
      </p:sp>
    </p:spTree>
    <p:extLst>
      <p:ext uri="{BB962C8B-B14F-4D97-AF65-F5344CB8AC3E}">
        <p14:creationId xmlns:p14="http://schemas.microsoft.com/office/powerpoint/2010/main" val="35212407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N.B. </a:t>
            </a:r>
            <a:r>
              <a:rPr lang="it-IT" dirty="0" err="1" smtClean="0"/>
              <a:t>External</a:t>
            </a:r>
            <a:r>
              <a:rPr lang="it-IT" dirty="0" smtClean="0"/>
              <a:t> </a:t>
            </a:r>
            <a:r>
              <a:rPr lang="it-IT" dirty="0" err="1" smtClean="0"/>
              <a:t>debt</a:t>
            </a:r>
            <a:r>
              <a:rPr lang="it-IT" dirty="0" smtClean="0"/>
              <a:t>, 1</a:t>
            </a:r>
            <a:endParaRPr lang="it-IT" dirty="0"/>
          </a:p>
        </p:txBody>
      </p:sp>
      <p:sp>
        <p:nvSpPr>
          <p:cNvPr id="3" name="Segnaposto contenuto 2"/>
          <p:cNvSpPr>
            <a:spLocks noGrp="1"/>
          </p:cNvSpPr>
          <p:nvPr>
            <p:ph idx="1"/>
          </p:nvPr>
        </p:nvSpPr>
        <p:spPr/>
        <p:txBody>
          <a:bodyPr>
            <a:normAutofit fontScale="85000" lnSpcReduction="20000"/>
          </a:bodyPr>
          <a:lstStyle/>
          <a:p>
            <a:pPr fontAlgn="base"/>
            <a:r>
              <a:rPr lang="en-US" dirty="0"/>
              <a:t>The </a:t>
            </a:r>
            <a:r>
              <a:rPr lang="en-US" dirty="0">
                <a:solidFill>
                  <a:srgbClr val="FF0000"/>
                </a:solidFill>
              </a:rPr>
              <a:t>external debt of an economy</a:t>
            </a:r>
            <a:r>
              <a:rPr lang="en-US" dirty="0"/>
              <a:t> represents, at any given time, the outstanding actual (rather than contingent) liabilities (and assets) vis-à-vis non-residents. External debt entails the payment of principal and/or interest by the debtor at a single or several points in the future.</a:t>
            </a:r>
          </a:p>
          <a:p>
            <a:pPr fontAlgn="base"/>
            <a:r>
              <a:rPr lang="en-US" dirty="0"/>
              <a:t>The </a:t>
            </a:r>
            <a:r>
              <a:rPr lang="en-US" dirty="0">
                <a:solidFill>
                  <a:srgbClr val="FF0000"/>
                </a:solidFill>
              </a:rPr>
              <a:t>most common indicator of external debt </a:t>
            </a:r>
            <a:r>
              <a:rPr lang="en-US" dirty="0"/>
              <a:t>is gross external debt, which measures the total debt a country owes to foreign creditors, i.e. it considers only the liabilities of that country. Debtors can be the government, corporations or citizens of that country.</a:t>
            </a:r>
          </a:p>
          <a:p>
            <a:pPr fontAlgn="base"/>
            <a:r>
              <a:rPr lang="en-US" dirty="0"/>
              <a:t>The external debt statistics also include indicators of net external debt (i.e. gross external debt net of external assets in debt instruments). External debt is broken down by instrument, original maturity and institutional sector</a:t>
            </a:r>
            <a:r>
              <a:rPr lang="en-US" dirty="0" smtClean="0"/>
              <a:t>.</a:t>
            </a:r>
          </a:p>
          <a:p>
            <a:pPr fontAlgn="base"/>
            <a:r>
              <a:rPr lang="en-US" dirty="0" smtClean="0">
                <a:solidFill>
                  <a:srgbClr val="FF0000"/>
                </a:solidFill>
              </a:rPr>
              <a:t>External debt is not public debt !</a:t>
            </a:r>
          </a:p>
          <a:p>
            <a:pPr fontAlgn="base"/>
            <a:r>
              <a:rPr lang="en-US" dirty="0" smtClean="0">
                <a:solidFill>
                  <a:srgbClr val="FF0000"/>
                </a:solidFill>
              </a:rPr>
              <a:t>Gross external debt is </a:t>
            </a:r>
            <a:r>
              <a:rPr lang="en-US" smtClean="0">
                <a:solidFill>
                  <a:srgbClr val="FF0000"/>
                </a:solidFill>
              </a:rPr>
              <a:t>not Net IIP !</a:t>
            </a:r>
            <a:endParaRPr lang="en-US" dirty="0">
              <a:solidFill>
                <a:srgbClr val="FF0000"/>
              </a:solidFill>
            </a:endParaRPr>
          </a:p>
          <a:p>
            <a:endParaRPr lang="it-IT" dirty="0"/>
          </a:p>
        </p:txBody>
      </p:sp>
    </p:spTree>
    <p:extLst>
      <p:ext uri="{BB962C8B-B14F-4D97-AF65-F5344CB8AC3E}">
        <p14:creationId xmlns:p14="http://schemas.microsoft.com/office/powerpoint/2010/main" val="25510771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dirty="0"/>
              <a:t>External Debt vs. Public Debt</a:t>
            </a:r>
          </a:p>
        </p:txBody>
      </p:sp>
      <p:sp>
        <p:nvSpPr>
          <p:cNvPr id="3" name="Content Placeholder 2"/>
          <p:cNvSpPr>
            <a:spLocks noGrp="1"/>
          </p:cNvSpPr>
          <p:nvPr>
            <p:ph idx="1"/>
          </p:nvPr>
        </p:nvSpPr>
        <p:spPr/>
        <p:txBody>
          <a:bodyPr/>
          <a:lstStyle/>
          <a:p>
            <a:r>
              <a:rPr dirty="0" smtClean="0"/>
              <a:t>External </a:t>
            </a:r>
            <a:r>
              <a:rPr dirty="0"/>
              <a:t>debt refers to the total stock of a country’s debt owed to foreign creditors, including both public and private sector liabilities.</a:t>
            </a:r>
          </a:p>
          <a:p>
            <a:r>
              <a:rPr dirty="0" smtClean="0"/>
              <a:t>Public </a:t>
            </a:r>
            <a:r>
              <a:rPr dirty="0"/>
              <a:t>debt refers specifically to the government’s borrowing, regardless of whether creditors are domestic or foreign.</a:t>
            </a:r>
          </a:p>
          <a:p>
            <a:endParaRPr dirty="0"/>
          </a:p>
          <a:p>
            <a:r>
              <a:rPr dirty="0"/>
              <a:t>Key difference:</a:t>
            </a:r>
          </a:p>
          <a:p>
            <a:r>
              <a:rPr dirty="0" smtClean="0"/>
              <a:t>External </a:t>
            </a:r>
            <a:r>
              <a:rPr dirty="0"/>
              <a:t>debt = foreign dimension (public + private).</a:t>
            </a:r>
          </a:p>
          <a:p>
            <a:r>
              <a:rPr dirty="0" smtClean="0"/>
              <a:t>Public </a:t>
            </a:r>
            <a:r>
              <a:rPr dirty="0"/>
              <a:t>debt = government dimension (domestic + foreign).</a:t>
            </a:r>
          </a:p>
        </p:txBody>
      </p:sp>
    </p:spTree>
    <p:extLst>
      <p:ext uri="{BB962C8B-B14F-4D97-AF65-F5344CB8AC3E}">
        <p14:creationId xmlns:p14="http://schemas.microsoft.com/office/powerpoint/2010/main" val="27228412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dirty="0"/>
              <a:t>Risks of Rising External Debt</a:t>
            </a:r>
          </a:p>
        </p:txBody>
      </p:sp>
      <p:sp>
        <p:nvSpPr>
          <p:cNvPr id="3" name="Content Placeholder 2"/>
          <p:cNvSpPr>
            <a:spLocks noGrp="1"/>
          </p:cNvSpPr>
          <p:nvPr>
            <p:ph idx="1"/>
          </p:nvPr>
        </p:nvSpPr>
        <p:spPr/>
        <p:txBody>
          <a:bodyPr>
            <a:normAutofit lnSpcReduction="10000"/>
          </a:bodyPr>
          <a:lstStyle/>
          <a:p>
            <a:r>
              <a:rPr dirty="0" smtClean="0">
                <a:solidFill>
                  <a:srgbClr val="FF0000"/>
                </a:solidFill>
              </a:rPr>
              <a:t>When external debt rises excessively</a:t>
            </a:r>
            <a:r>
              <a:rPr dirty="0">
                <a:solidFill>
                  <a:srgbClr val="FF0000"/>
                </a:solidFill>
              </a:rPr>
              <a:t>, countries face multiple risks</a:t>
            </a:r>
            <a:r>
              <a:rPr dirty="0"/>
              <a:t>:</a:t>
            </a:r>
          </a:p>
          <a:p>
            <a:endParaRPr dirty="0"/>
          </a:p>
          <a:p>
            <a:r>
              <a:rPr dirty="0" smtClean="0"/>
              <a:t>Currency </a:t>
            </a:r>
            <a:r>
              <a:rPr dirty="0"/>
              <a:t>risk: depreciation increases repayment burdens.</a:t>
            </a:r>
          </a:p>
          <a:p>
            <a:r>
              <a:rPr dirty="0" smtClean="0"/>
              <a:t>Liquidity </a:t>
            </a:r>
            <a:r>
              <a:rPr dirty="0"/>
              <a:t>risk: difficulty in rolling over </a:t>
            </a:r>
            <a:r>
              <a:rPr dirty="0" smtClean="0"/>
              <a:t>debt</a:t>
            </a:r>
            <a:r>
              <a:rPr lang="it-IT" dirty="0" smtClean="0"/>
              <a:t> (</a:t>
            </a:r>
            <a:r>
              <a:rPr lang="it-IT" dirty="0" err="1" smtClean="0"/>
              <a:t>particuarly</a:t>
            </a:r>
            <a:r>
              <a:rPr lang="it-IT" dirty="0" smtClean="0"/>
              <a:t> </a:t>
            </a:r>
            <a:r>
              <a:rPr lang="it-IT" dirty="0" err="1" smtClean="0"/>
              <a:t>serious</a:t>
            </a:r>
            <a:r>
              <a:rPr lang="it-IT" dirty="0" smtClean="0"/>
              <a:t> </a:t>
            </a:r>
            <a:r>
              <a:rPr lang="it-IT" dirty="0" err="1" smtClean="0"/>
              <a:t>if</a:t>
            </a:r>
            <a:r>
              <a:rPr lang="it-IT" dirty="0" smtClean="0"/>
              <a:t> the </a:t>
            </a:r>
            <a:r>
              <a:rPr lang="it-IT" dirty="0" err="1" smtClean="0"/>
              <a:t>debt</a:t>
            </a:r>
            <a:r>
              <a:rPr lang="it-IT" dirty="0" smtClean="0"/>
              <a:t> </a:t>
            </a:r>
            <a:r>
              <a:rPr lang="it-IT" dirty="0" err="1" smtClean="0"/>
              <a:t>is</a:t>
            </a:r>
            <a:r>
              <a:rPr lang="it-IT" dirty="0" smtClean="0"/>
              <a:t> short </a:t>
            </a:r>
            <a:r>
              <a:rPr lang="it-IT" dirty="0" err="1" smtClean="0"/>
              <a:t>term</a:t>
            </a:r>
            <a:r>
              <a:rPr lang="it-IT" dirty="0" smtClean="0"/>
              <a:t>)</a:t>
            </a:r>
            <a:r>
              <a:rPr dirty="0" smtClean="0"/>
              <a:t>.</a:t>
            </a:r>
            <a:endParaRPr dirty="0"/>
          </a:p>
          <a:p>
            <a:r>
              <a:rPr dirty="0" smtClean="0"/>
              <a:t>Sovereign </a:t>
            </a:r>
            <a:r>
              <a:rPr dirty="0"/>
              <a:t>default risk: inability to service obligations.</a:t>
            </a:r>
          </a:p>
          <a:p>
            <a:r>
              <a:rPr dirty="0" smtClean="0"/>
              <a:t>Crowding </a:t>
            </a:r>
            <a:r>
              <a:rPr dirty="0"/>
              <a:t>out: fewer resources for domestic </a:t>
            </a:r>
            <a:r>
              <a:rPr lang="it-IT" dirty="0" smtClean="0"/>
              <a:t>private </a:t>
            </a:r>
            <a:r>
              <a:rPr dirty="0" smtClean="0"/>
              <a:t>investment</a:t>
            </a:r>
            <a:r>
              <a:rPr dirty="0"/>
              <a:t>.</a:t>
            </a:r>
          </a:p>
          <a:p>
            <a:r>
              <a:rPr dirty="0" smtClean="0"/>
              <a:t>Loss </a:t>
            </a:r>
            <a:r>
              <a:rPr dirty="0"/>
              <a:t>of investor confidence, leading to capital flight</a:t>
            </a:r>
            <a:r>
              <a:rPr dirty="0" smtClean="0"/>
              <a:t>.</a:t>
            </a:r>
            <a:endParaRPr lang="it-IT" dirty="0" smtClean="0"/>
          </a:p>
          <a:p>
            <a:r>
              <a:rPr lang="it-IT" dirty="0" err="1"/>
              <a:t>Constraints</a:t>
            </a:r>
            <a:r>
              <a:rPr lang="it-IT" dirty="0"/>
              <a:t> on </a:t>
            </a:r>
            <a:r>
              <a:rPr lang="it-IT" dirty="0" err="1"/>
              <a:t>national</a:t>
            </a:r>
            <a:r>
              <a:rPr lang="it-IT" dirty="0"/>
              <a:t> </a:t>
            </a:r>
            <a:r>
              <a:rPr lang="it-IT" dirty="0" err="1" smtClean="0"/>
              <a:t>sovereignty</a:t>
            </a:r>
            <a:r>
              <a:rPr lang="it-IT" dirty="0" smtClean="0"/>
              <a:t>.</a:t>
            </a:r>
            <a:endParaRPr dirty="0"/>
          </a:p>
        </p:txBody>
      </p:sp>
    </p:spTree>
    <p:extLst>
      <p:ext uri="{BB962C8B-B14F-4D97-AF65-F5344CB8AC3E}">
        <p14:creationId xmlns:p14="http://schemas.microsoft.com/office/powerpoint/2010/main" val="16070001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dirty="0"/>
              <a:t>Examples of External Debt Crises</a:t>
            </a:r>
          </a:p>
        </p:txBody>
      </p:sp>
      <p:sp>
        <p:nvSpPr>
          <p:cNvPr id="3" name="Content Placeholder 2"/>
          <p:cNvSpPr>
            <a:spLocks noGrp="1"/>
          </p:cNvSpPr>
          <p:nvPr>
            <p:ph idx="1"/>
          </p:nvPr>
        </p:nvSpPr>
        <p:spPr/>
        <p:txBody>
          <a:bodyPr>
            <a:normAutofit/>
          </a:bodyPr>
          <a:lstStyle/>
          <a:p>
            <a:r>
              <a:rPr dirty="0">
                <a:solidFill>
                  <a:srgbClr val="FF0000"/>
                </a:solidFill>
              </a:rPr>
              <a:t>Historical cases illustrate the dangers of excessive external debt</a:t>
            </a:r>
            <a:r>
              <a:rPr dirty="0"/>
              <a:t>:</a:t>
            </a:r>
          </a:p>
          <a:p>
            <a:endParaRPr dirty="0"/>
          </a:p>
          <a:p>
            <a:r>
              <a:rPr dirty="0" smtClean="0"/>
              <a:t>Latin </a:t>
            </a:r>
            <a:r>
              <a:rPr dirty="0"/>
              <a:t>American Debt Crisis (1980s): triggered by rising US interest rates.</a:t>
            </a:r>
          </a:p>
          <a:p>
            <a:r>
              <a:rPr dirty="0" smtClean="0"/>
              <a:t>Asian </a:t>
            </a:r>
            <a:r>
              <a:rPr dirty="0"/>
              <a:t>Financial Crisis (1997): excessive short-term foreign borrowing.</a:t>
            </a:r>
          </a:p>
          <a:p>
            <a:r>
              <a:rPr dirty="0" smtClean="0"/>
              <a:t>Argentina </a:t>
            </a:r>
            <a:r>
              <a:rPr dirty="0"/>
              <a:t>(2001): sovereign default on external bonds.</a:t>
            </a:r>
          </a:p>
          <a:p>
            <a:r>
              <a:rPr dirty="0" smtClean="0"/>
              <a:t>Greece </a:t>
            </a:r>
            <a:r>
              <a:rPr dirty="0"/>
              <a:t>(2010s): </a:t>
            </a:r>
            <a:r>
              <a:rPr dirty="0" err="1"/>
              <a:t>eurozone</a:t>
            </a:r>
            <a:r>
              <a:rPr dirty="0"/>
              <a:t> crisis linked to high external and public debt.</a:t>
            </a:r>
          </a:p>
          <a:p>
            <a:r>
              <a:rPr dirty="0" smtClean="0"/>
              <a:t>Sri </a:t>
            </a:r>
            <a:r>
              <a:rPr dirty="0"/>
              <a:t>Lanka (2022): external debt distress leading to default.</a:t>
            </a:r>
          </a:p>
        </p:txBody>
      </p:sp>
    </p:spTree>
    <p:extLst>
      <p:ext uri="{BB962C8B-B14F-4D97-AF65-F5344CB8AC3E}">
        <p14:creationId xmlns:p14="http://schemas.microsoft.com/office/powerpoint/2010/main" val="9805086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dirty="0"/>
              <a:t>Ways to Reduce External Debt</a:t>
            </a:r>
          </a:p>
        </p:txBody>
      </p:sp>
      <p:sp>
        <p:nvSpPr>
          <p:cNvPr id="3" name="Content Placeholder 2"/>
          <p:cNvSpPr>
            <a:spLocks noGrp="1"/>
          </p:cNvSpPr>
          <p:nvPr>
            <p:ph idx="1"/>
          </p:nvPr>
        </p:nvSpPr>
        <p:spPr/>
        <p:txBody>
          <a:bodyPr/>
          <a:lstStyle/>
          <a:p>
            <a:r>
              <a:rPr dirty="0">
                <a:solidFill>
                  <a:srgbClr val="FF0000"/>
                </a:solidFill>
              </a:rPr>
              <a:t>Strategies to manage and reduce external debt include</a:t>
            </a:r>
            <a:r>
              <a:rPr dirty="0"/>
              <a:t>:</a:t>
            </a:r>
          </a:p>
          <a:p>
            <a:endParaRPr dirty="0"/>
          </a:p>
          <a:p>
            <a:r>
              <a:rPr dirty="0" smtClean="0"/>
              <a:t>Promoting </a:t>
            </a:r>
            <a:r>
              <a:rPr dirty="0"/>
              <a:t>export growth to earn foreign currency.</a:t>
            </a:r>
          </a:p>
          <a:p>
            <a:r>
              <a:rPr dirty="0" smtClean="0"/>
              <a:t>Attracting </a:t>
            </a:r>
            <a:r>
              <a:rPr dirty="0"/>
              <a:t>stable FDI rather than volatile debt flows.</a:t>
            </a:r>
          </a:p>
          <a:p>
            <a:r>
              <a:rPr dirty="0" smtClean="0"/>
              <a:t>Negotiating </a:t>
            </a:r>
            <a:r>
              <a:rPr dirty="0"/>
              <a:t>debt restructuring or forgiveness.</a:t>
            </a:r>
          </a:p>
          <a:p>
            <a:r>
              <a:rPr dirty="0" smtClean="0"/>
              <a:t>Maintaining </a:t>
            </a:r>
            <a:r>
              <a:rPr dirty="0"/>
              <a:t>prudent fiscal and monetary policies.</a:t>
            </a:r>
          </a:p>
          <a:p>
            <a:r>
              <a:rPr dirty="0" smtClean="0"/>
              <a:t>Developing </a:t>
            </a:r>
            <a:r>
              <a:rPr dirty="0"/>
              <a:t>domestic capital markets to reduce reliance on foreign borrowing.</a:t>
            </a:r>
          </a:p>
        </p:txBody>
      </p:sp>
    </p:spTree>
    <p:extLst>
      <p:ext uri="{BB962C8B-B14F-4D97-AF65-F5344CB8AC3E}">
        <p14:creationId xmlns:p14="http://schemas.microsoft.com/office/powerpoint/2010/main" val="24828935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tangolo 4"/>
          <p:cNvSpPr/>
          <p:nvPr/>
        </p:nvSpPr>
        <p:spPr>
          <a:xfrm>
            <a:off x="3057235" y="6255435"/>
            <a:ext cx="6631709" cy="369332"/>
          </a:xfrm>
          <a:prstGeom prst="rect">
            <a:avLst/>
          </a:prstGeom>
        </p:spPr>
        <p:txBody>
          <a:bodyPr wrap="square">
            <a:spAutoFit/>
          </a:bodyPr>
          <a:lstStyle/>
          <a:p>
            <a:r>
              <a:rPr lang="it-IT" dirty="0"/>
              <a:t>https://en.wikipedia.org/wiki/List_of_countries_by_external_debt</a:t>
            </a:r>
          </a:p>
        </p:txBody>
      </p:sp>
      <p:pic>
        <p:nvPicPr>
          <p:cNvPr id="3" name="Immagine 2"/>
          <p:cNvPicPr>
            <a:picLocks noChangeAspect="1"/>
          </p:cNvPicPr>
          <p:nvPr/>
        </p:nvPicPr>
        <p:blipFill>
          <a:blip r:embed="rId2"/>
          <a:stretch>
            <a:fillRect/>
          </a:stretch>
        </p:blipFill>
        <p:spPr>
          <a:xfrm>
            <a:off x="2261801" y="461913"/>
            <a:ext cx="7427143" cy="5401559"/>
          </a:xfrm>
          <a:prstGeom prst="rect">
            <a:avLst/>
          </a:prstGeom>
        </p:spPr>
      </p:pic>
    </p:spTree>
    <p:extLst>
      <p:ext uri="{BB962C8B-B14F-4D97-AF65-F5344CB8AC3E}">
        <p14:creationId xmlns:p14="http://schemas.microsoft.com/office/powerpoint/2010/main" val="39315035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tangolo 4"/>
          <p:cNvSpPr/>
          <p:nvPr/>
        </p:nvSpPr>
        <p:spPr>
          <a:xfrm>
            <a:off x="2215299" y="6255435"/>
            <a:ext cx="7473645" cy="369332"/>
          </a:xfrm>
          <a:prstGeom prst="rect">
            <a:avLst/>
          </a:prstGeom>
        </p:spPr>
        <p:txBody>
          <a:bodyPr wrap="square">
            <a:spAutoFit/>
          </a:bodyPr>
          <a:lstStyle/>
          <a:p>
            <a:r>
              <a:rPr lang="it-IT" dirty="0"/>
              <a:t>https://en.wikipedia.org/wiki/Net_international_investment_position</a:t>
            </a:r>
            <a:endParaRPr lang="it-IT" dirty="0"/>
          </a:p>
        </p:txBody>
      </p:sp>
      <p:pic>
        <p:nvPicPr>
          <p:cNvPr id="2" name="Immagine 1"/>
          <p:cNvPicPr>
            <a:picLocks noChangeAspect="1"/>
          </p:cNvPicPr>
          <p:nvPr/>
        </p:nvPicPr>
        <p:blipFill>
          <a:blip r:embed="rId2"/>
          <a:stretch>
            <a:fillRect/>
          </a:stretch>
        </p:blipFill>
        <p:spPr>
          <a:xfrm>
            <a:off x="2078195" y="593889"/>
            <a:ext cx="7467841" cy="5269583"/>
          </a:xfrm>
          <a:prstGeom prst="rect">
            <a:avLst/>
          </a:prstGeom>
        </p:spPr>
      </p:pic>
    </p:spTree>
    <p:extLst>
      <p:ext uri="{BB962C8B-B14F-4D97-AF65-F5344CB8AC3E}">
        <p14:creationId xmlns:p14="http://schemas.microsoft.com/office/powerpoint/2010/main" val="10184863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tangolo 4"/>
          <p:cNvSpPr/>
          <p:nvPr/>
        </p:nvSpPr>
        <p:spPr>
          <a:xfrm>
            <a:off x="2215299" y="6255435"/>
            <a:ext cx="7473645" cy="369332"/>
          </a:xfrm>
          <a:prstGeom prst="rect">
            <a:avLst/>
          </a:prstGeom>
        </p:spPr>
        <p:txBody>
          <a:bodyPr wrap="square">
            <a:spAutoFit/>
          </a:bodyPr>
          <a:lstStyle/>
          <a:p>
            <a:r>
              <a:rPr lang="it-IT" dirty="0"/>
              <a:t>https://en.wikipedia.org/wiki/Net_international_investment_position</a:t>
            </a:r>
            <a:endParaRPr lang="it-IT" dirty="0"/>
          </a:p>
        </p:txBody>
      </p:sp>
      <p:pic>
        <p:nvPicPr>
          <p:cNvPr id="3" name="Immagine 2"/>
          <p:cNvPicPr>
            <a:picLocks noChangeAspect="1"/>
          </p:cNvPicPr>
          <p:nvPr/>
        </p:nvPicPr>
        <p:blipFill>
          <a:blip r:embed="rId2"/>
          <a:stretch>
            <a:fillRect/>
          </a:stretch>
        </p:blipFill>
        <p:spPr>
          <a:xfrm>
            <a:off x="634253" y="1640264"/>
            <a:ext cx="10380808" cy="3648173"/>
          </a:xfrm>
          <a:prstGeom prst="rect">
            <a:avLst/>
          </a:prstGeom>
        </p:spPr>
      </p:pic>
    </p:spTree>
    <p:extLst>
      <p:ext uri="{BB962C8B-B14F-4D97-AF65-F5344CB8AC3E}">
        <p14:creationId xmlns:p14="http://schemas.microsoft.com/office/powerpoint/2010/main" val="357069345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tangolo 4"/>
          <p:cNvSpPr/>
          <p:nvPr/>
        </p:nvSpPr>
        <p:spPr>
          <a:xfrm>
            <a:off x="2215299" y="6255435"/>
            <a:ext cx="7473645" cy="369332"/>
          </a:xfrm>
          <a:prstGeom prst="rect">
            <a:avLst/>
          </a:prstGeom>
        </p:spPr>
        <p:txBody>
          <a:bodyPr wrap="square">
            <a:spAutoFit/>
          </a:bodyPr>
          <a:lstStyle/>
          <a:p>
            <a:r>
              <a:rPr lang="it-IT" dirty="0"/>
              <a:t>https://en.wikipedia.org/wiki/Net_international_investment_position</a:t>
            </a:r>
            <a:endParaRPr lang="it-IT" dirty="0"/>
          </a:p>
        </p:txBody>
      </p:sp>
      <p:pic>
        <p:nvPicPr>
          <p:cNvPr id="2" name="Immagine 1"/>
          <p:cNvPicPr>
            <a:picLocks noChangeAspect="1"/>
          </p:cNvPicPr>
          <p:nvPr/>
        </p:nvPicPr>
        <p:blipFill>
          <a:blip r:embed="rId2"/>
          <a:stretch>
            <a:fillRect/>
          </a:stretch>
        </p:blipFill>
        <p:spPr>
          <a:xfrm>
            <a:off x="2450968" y="258874"/>
            <a:ext cx="6371570" cy="5793134"/>
          </a:xfrm>
          <a:prstGeom prst="rect">
            <a:avLst/>
          </a:prstGeom>
        </p:spPr>
      </p:pic>
    </p:spTree>
    <p:extLst>
      <p:ext uri="{BB962C8B-B14F-4D97-AF65-F5344CB8AC3E}">
        <p14:creationId xmlns:p14="http://schemas.microsoft.com/office/powerpoint/2010/main" val="766347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smtClean="0"/>
              <a:t>Conclusions</a:t>
            </a:r>
            <a:endParaRPr lang="it-IT" dirty="0"/>
          </a:p>
        </p:txBody>
      </p:sp>
      <p:sp>
        <p:nvSpPr>
          <p:cNvPr id="3" name="Segnaposto contenuto 2"/>
          <p:cNvSpPr>
            <a:spLocks noGrp="1"/>
          </p:cNvSpPr>
          <p:nvPr>
            <p:ph idx="1"/>
          </p:nvPr>
        </p:nvSpPr>
        <p:spPr/>
        <p:txBody>
          <a:bodyPr/>
          <a:lstStyle/>
          <a:p>
            <a:r>
              <a:rPr lang="it-IT" dirty="0" smtClean="0"/>
              <a:t>CAB + KAB – FAB + EO = 0</a:t>
            </a:r>
          </a:p>
          <a:p>
            <a:r>
              <a:rPr lang="it-IT" dirty="0" smtClean="0"/>
              <a:t>IIP (</a:t>
            </a:r>
            <a:r>
              <a:rPr lang="it-IT" dirty="0" err="1" smtClean="0"/>
              <a:t>closing</a:t>
            </a:r>
            <a:r>
              <a:rPr lang="it-IT" dirty="0" smtClean="0"/>
              <a:t> position) = </a:t>
            </a:r>
            <a:r>
              <a:rPr lang="it-IT" dirty="0"/>
              <a:t>IIP </a:t>
            </a:r>
            <a:r>
              <a:rPr lang="it-IT" dirty="0" smtClean="0"/>
              <a:t>(opening </a:t>
            </a:r>
            <a:r>
              <a:rPr lang="it-IT" dirty="0"/>
              <a:t>position)</a:t>
            </a:r>
            <a:r>
              <a:rPr lang="it-IT" dirty="0" smtClean="0"/>
              <a:t> + FAB + </a:t>
            </a:r>
            <a:r>
              <a:rPr lang="it-IT" dirty="0" err="1" smtClean="0"/>
              <a:t>Changes</a:t>
            </a:r>
            <a:r>
              <a:rPr lang="it-IT" dirty="0" smtClean="0"/>
              <a:t> in volume + </a:t>
            </a:r>
            <a:r>
              <a:rPr lang="it-IT" dirty="0" err="1" smtClean="0"/>
              <a:t>revaluation</a:t>
            </a:r>
            <a:r>
              <a:rPr lang="it-IT" dirty="0" smtClean="0"/>
              <a:t> position</a:t>
            </a:r>
          </a:p>
          <a:p>
            <a:r>
              <a:rPr lang="it-IT" dirty="0" smtClean="0"/>
              <a:t>FAB </a:t>
            </a:r>
            <a:r>
              <a:rPr lang="it-IT" dirty="0" err="1" smtClean="0"/>
              <a:t>approximately</a:t>
            </a:r>
            <a:r>
              <a:rPr lang="it-IT" dirty="0" smtClean="0"/>
              <a:t> </a:t>
            </a:r>
            <a:r>
              <a:rPr lang="it-IT" dirty="0" err="1" smtClean="0"/>
              <a:t>equal</a:t>
            </a:r>
            <a:r>
              <a:rPr lang="it-IT" dirty="0" smtClean="0"/>
              <a:t> to </a:t>
            </a:r>
            <a:r>
              <a:rPr lang="it-IT" dirty="0" err="1" smtClean="0"/>
              <a:t>Change</a:t>
            </a:r>
            <a:r>
              <a:rPr lang="it-IT" dirty="0" smtClean="0"/>
              <a:t> in International </a:t>
            </a:r>
            <a:r>
              <a:rPr lang="it-IT" dirty="0" err="1" smtClean="0"/>
              <a:t>Investment</a:t>
            </a:r>
            <a:r>
              <a:rPr lang="it-IT" dirty="0" smtClean="0"/>
              <a:t> Position = </a:t>
            </a:r>
            <a:r>
              <a:rPr lang="it-IT" dirty="0" err="1" smtClean="0"/>
              <a:t>Change</a:t>
            </a:r>
            <a:r>
              <a:rPr lang="it-IT" dirty="0" smtClean="0"/>
              <a:t> in net </a:t>
            </a:r>
            <a:r>
              <a:rPr lang="it-IT" dirty="0" err="1" smtClean="0"/>
              <a:t>foreign</a:t>
            </a:r>
            <a:r>
              <a:rPr lang="it-IT" dirty="0" smtClean="0"/>
              <a:t> </a:t>
            </a:r>
            <a:r>
              <a:rPr lang="it-IT" dirty="0" err="1" smtClean="0"/>
              <a:t>assets</a:t>
            </a:r>
            <a:r>
              <a:rPr lang="it-IT" dirty="0" smtClean="0"/>
              <a:t> = </a:t>
            </a:r>
            <a:r>
              <a:rPr lang="it-IT" dirty="0" err="1" smtClean="0"/>
              <a:t>Change</a:t>
            </a:r>
            <a:r>
              <a:rPr lang="it-IT" dirty="0" smtClean="0"/>
              <a:t> in </a:t>
            </a:r>
            <a:r>
              <a:rPr lang="it-IT" dirty="0" err="1" smtClean="0"/>
              <a:t>foreign</a:t>
            </a:r>
            <a:r>
              <a:rPr lang="it-IT" dirty="0" smtClean="0"/>
              <a:t> </a:t>
            </a:r>
            <a:r>
              <a:rPr lang="it-IT" dirty="0" err="1" smtClean="0"/>
              <a:t>assets</a:t>
            </a:r>
            <a:r>
              <a:rPr lang="it-IT" dirty="0" smtClean="0"/>
              <a:t> – </a:t>
            </a:r>
            <a:r>
              <a:rPr lang="it-IT" dirty="0" err="1" smtClean="0"/>
              <a:t>Change</a:t>
            </a:r>
            <a:r>
              <a:rPr lang="it-IT" dirty="0" smtClean="0"/>
              <a:t> in </a:t>
            </a:r>
            <a:r>
              <a:rPr lang="it-IT" dirty="0" err="1" smtClean="0"/>
              <a:t>foreign</a:t>
            </a:r>
            <a:r>
              <a:rPr lang="it-IT" dirty="0" smtClean="0"/>
              <a:t> </a:t>
            </a:r>
            <a:r>
              <a:rPr lang="it-IT" dirty="0" err="1" smtClean="0"/>
              <a:t>liabialities</a:t>
            </a:r>
            <a:r>
              <a:rPr lang="it-IT" dirty="0" smtClean="0"/>
              <a:t>.</a:t>
            </a:r>
          </a:p>
          <a:p>
            <a:r>
              <a:rPr lang="it-IT" dirty="0" smtClean="0"/>
              <a:t>FAB &gt; 0 , IIP </a:t>
            </a:r>
            <a:r>
              <a:rPr lang="it-IT" dirty="0" err="1" smtClean="0"/>
              <a:t>improves</a:t>
            </a:r>
            <a:endParaRPr lang="it-IT" dirty="0" smtClean="0"/>
          </a:p>
          <a:p>
            <a:r>
              <a:rPr lang="it-IT" dirty="0" smtClean="0"/>
              <a:t>FAB &lt; </a:t>
            </a:r>
            <a:r>
              <a:rPr lang="it-IT" dirty="0"/>
              <a:t>0 , IIP </a:t>
            </a:r>
            <a:r>
              <a:rPr lang="it-IT" dirty="0" err="1" smtClean="0"/>
              <a:t>worsens</a:t>
            </a:r>
            <a:endParaRPr lang="it-IT" dirty="0"/>
          </a:p>
          <a:p>
            <a:endParaRPr lang="it-IT" dirty="0"/>
          </a:p>
        </p:txBody>
      </p:sp>
    </p:spTree>
    <p:extLst>
      <p:ext uri="{BB962C8B-B14F-4D97-AF65-F5344CB8AC3E}">
        <p14:creationId xmlns:p14="http://schemas.microsoft.com/office/powerpoint/2010/main" val="375497694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Homework</a:t>
            </a:r>
            <a:endParaRPr lang="it-IT" dirty="0"/>
          </a:p>
        </p:txBody>
      </p:sp>
      <p:sp>
        <p:nvSpPr>
          <p:cNvPr id="3" name="Segnaposto contenuto 2"/>
          <p:cNvSpPr>
            <a:spLocks noGrp="1"/>
          </p:cNvSpPr>
          <p:nvPr>
            <p:ph idx="1"/>
          </p:nvPr>
        </p:nvSpPr>
        <p:spPr/>
        <p:txBody>
          <a:bodyPr>
            <a:normAutofit fontScale="92500" lnSpcReduction="20000"/>
          </a:bodyPr>
          <a:lstStyle/>
          <a:p>
            <a:r>
              <a:rPr lang="it-IT" dirty="0" err="1" smtClean="0"/>
              <a:t>Choose</a:t>
            </a:r>
            <a:r>
              <a:rPr lang="it-IT" dirty="0" smtClean="0"/>
              <a:t> a country to </a:t>
            </a:r>
            <a:r>
              <a:rPr lang="it-IT" dirty="0" err="1" smtClean="0"/>
              <a:t>your</a:t>
            </a:r>
            <a:r>
              <a:rPr lang="it-IT" dirty="0" smtClean="0"/>
              <a:t> </a:t>
            </a:r>
            <a:r>
              <a:rPr lang="it-IT" dirty="0" err="1" smtClean="0"/>
              <a:t>liking</a:t>
            </a:r>
            <a:r>
              <a:rPr lang="it-IT" dirty="0" smtClean="0"/>
              <a:t>, </a:t>
            </a:r>
            <a:r>
              <a:rPr lang="it-IT" dirty="0" err="1" smtClean="0"/>
              <a:t>find</a:t>
            </a:r>
            <a:r>
              <a:rPr lang="it-IT" dirty="0" smtClean="0"/>
              <a:t> data </a:t>
            </a:r>
            <a:r>
              <a:rPr lang="it-IT" dirty="0" err="1" smtClean="0"/>
              <a:t>about</a:t>
            </a:r>
            <a:r>
              <a:rPr lang="it-IT" dirty="0" smtClean="0"/>
              <a:t> </a:t>
            </a:r>
            <a:r>
              <a:rPr lang="it-IT" dirty="0" err="1" smtClean="0"/>
              <a:t>its</a:t>
            </a:r>
            <a:r>
              <a:rPr lang="it-IT" dirty="0" smtClean="0"/>
              <a:t> International </a:t>
            </a:r>
            <a:r>
              <a:rPr lang="it-IT" dirty="0" err="1" smtClean="0"/>
              <a:t>investment</a:t>
            </a:r>
            <a:r>
              <a:rPr lang="it-IT" dirty="0" smtClean="0"/>
              <a:t> position.</a:t>
            </a:r>
          </a:p>
          <a:p>
            <a:endParaRPr lang="it-IT" dirty="0" smtClean="0"/>
          </a:p>
          <a:p>
            <a:r>
              <a:rPr lang="it-IT" dirty="0" err="1" smtClean="0"/>
              <a:t>Try</a:t>
            </a:r>
            <a:r>
              <a:rPr lang="it-IT" dirty="0" smtClean="0"/>
              <a:t> and </a:t>
            </a:r>
            <a:r>
              <a:rPr lang="it-IT" dirty="0" err="1" smtClean="0"/>
              <a:t>explain</a:t>
            </a:r>
            <a:r>
              <a:rPr lang="it-IT" dirty="0" smtClean="0"/>
              <a:t> the </a:t>
            </a:r>
            <a:r>
              <a:rPr lang="it-IT" dirty="0" err="1" smtClean="0"/>
              <a:t>relationship</a:t>
            </a:r>
            <a:r>
              <a:rPr lang="it-IT" dirty="0" smtClean="0"/>
              <a:t> </a:t>
            </a:r>
            <a:r>
              <a:rPr lang="it-IT" dirty="0" err="1" smtClean="0"/>
              <a:t>between</a:t>
            </a:r>
            <a:r>
              <a:rPr lang="it-IT" dirty="0" smtClean="0"/>
              <a:t> the balance of the </a:t>
            </a:r>
            <a:r>
              <a:rPr lang="it-IT" dirty="0" err="1" smtClean="0"/>
              <a:t>financial</a:t>
            </a:r>
            <a:r>
              <a:rPr lang="it-IT" dirty="0" smtClean="0"/>
              <a:t> account and the </a:t>
            </a:r>
            <a:r>
              <a:rPr lang="it-IT" dirty="0" err="1" smtClean="0"/>
              <a:t>change</a:t>
            </a:r>
            <a:r>
              <a:rPr lang="it-IT" dirty="0" smtClean="0"/>
              <a:t> in the </a:t>
            </a:r>
            <a:r>
              <a:rPr lang="it-IT" dirty="0" err="1" smtClean="0"/>
              <a:t>coutnry’s</a:t>
            </a:r>
            <a:r>
              <a:rPr lang="it-IT" dirty="0" smtClean="0"/>
              <a:t> </a:t>
            </a:r>
            <a:r>
              <a:rPr lang="it-IT" dirty="0" err="1" smtClean="0"/>
              <a:t>international</a:t>
            </a:r>
            <a:r>
              <a:rPr lang="it-IT" dirty="0" smtClean="0"/>
              <a:t> </a:t>
            </a:r>
            <a:r>
              <a:rPr lang="it-IT" dirty="0" err="1" smtClean="0"/>
              <a:t>investment</a:t>
            </a:r>
            <a:r>
              <a:rPr lang="it-IT" dirty="0" smtClean="0"/>
              <a:t> position</a:t>
            </a:r>
            <a:r>
              <a:rPr lang="it-IT" dirty="0"/>
              <a:t>.</a:t>
            </a:r>
            <a:endParaRPr lang="it-IT" dirty="0" smtClean="0"/>
          </a:p>
          <a:p>
            <a:endParaRPr lang="it-IT" dirty="0" smtClean="0"/>
          </a:p>
          <a:p>
            <a:r>
              <a:rPr lang="it-IT" dirty="0" smtClean="0"/>
              <a:t>Take a look </a:t>
            </a:r>
            <a:r>
              <a:rPr lang="it-IT" dirty="0" err="1" smtClean="0"/>
              <a:t>at</a:t>
            </a:r>
            <a:r>
              <a:rPr lang="it-IT" dirty="0"/>
              <a:t> </a:t>
            </a:r>
            <a:r>
              <a:rPr lang="it-IT" dirty="0" err="1" smtClean="0"/>
              <a:t>chapters</a:t>
            </a:r>
            <a:r>
              <a:rPr lang="it-IT" dirty="0" smtClean="0"/>
              <a:t> 7, 9 </a:t>
            </a:r>
            <a:r>
              <a:rPr lang="it-IT" dirty="0" smtClean="0">
                <a:hlinkClick r:id="rId2"/>
              </a:rPr>
              <a:t>https</a:t>
            </a:r>
            <a:r>
              <a:rPr lang="it-IT" dirty="0">
                <a:hlinkClick r:id="rId2"/>
              </a:rPr>
              <a:t>://</a:t>
            </a:r>
            <a:r>
              <a:rPr lang="it-IT" dirty="0" smtClean="0">
                <a:hlinkClick r:id="rId2"/>
              </a:rPr>
              <a:t>www.imf.org/external/pubs/ft/bop/2007/pdf/bpm6.pdf</a:t>
            </a:r>
            <a:endParaRPr lang="it-IT" dirty="0" smtClean="0"/>
          </a:p>
          <a:p>
            <a:endParaRPr lang="it-IT" dirty="0"/>
          </a:p>
          <a:p>
            <a:r>
              <a:rPr lang="it-IT" dirty="0" smtClean="0"/>
              <a:t>Take al look </a:t>
            </a:r>
            <a:r>
              <a:rPr lang="it-IT" dirty="0" err="1" smtClean="0"/>
              <a:t>at</a:t>
            </a:r>
            <a:endParaRPr lang="it-IT" dirty="0" smtClean="0"/>
          </a:p>
          <a:p>
            <a:pPr marL="0" indent="0">
              <a:buNone/>
            </a:pPr>
            <a:r>
              <a:rPr lang="it-IT" dirty="0">
                <a:hlinkClick r:id="rId3"/>
              </a:rPr>
              <a:t>https://www.imf.org/external/np/pdr/debtres/#:~:text=Important%20indicators%20of%20the%20external,13</a:t>
            </a:r>
            <a:r>
              <a:rPr lang="it-IT" dirty="0" smtClean="0"/>
              <a:t>.</a:t>
            </a:r>
          </a:p>
          <a:p>
            <a:endParaRPr lang="it-IT" dirty="0"/>
          </a:p>
          <a:p>
            <a:endParaRPr lang="it-IT" dirty="0" smtClean="0"/>
          </a:p>
        </p:txBody>
      </p:sp>
    </p:spTree>
    <p:extLst>
      <p:ext uri="{BB962C8B-B14F-4D97-AF65-F5344CB8AC3E}">
        <p14:creationId xmlns:p14="http://schemas.microsoft.com/office/powerpoint/2010/main" val="594955390"/>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6732</TotalTime>
  <Words>2670</Words>
  <Application>Microsoft Office PowerPoint</Application>
  <PresentationFormat>Widescreen</PresentationFormat>
  <Paragraphs>169</Paragraphs>
  <Slides>27</Slides>
  <Notes>0</Notes>
  <HiddenSlides>0</HiddenSlides>
  <MMClips>0</MMClips>
  <ScaleCrop>false</ScaleCrop>
  <HeadingPairs>
    <vt:vector size="6" baseType="variant">
      <vt:variant>
        <vt:lpstr>Caratteri utilizzati</vt:lpstr>
      </vt:variant>
      <vt:variant>
        <vt:i4>5</vt:i4>
      </vt:variant>
      <vt:variant>
        <vt:lpstr>Tema</vt:lpstr>
      </vt:variant>
      <vt:variant>
        <vt:i4>1</vt:i4>
      </vt:variant>
      <vt:variant>
        <vt:lpstr>Titoli diapositive</vt:lpstr>
      </vt:variant>
      <vt:variant>
        <vt:i4>27</vt:i4>
      </vt:variant>
    </vt:vector>
  </HeadingPairs>
  <TitlesOfParts>
    <vt:vector size="33" baseType="lpstr">
      <vt:lpstr>Aptos</vt:lpstr>
      <vt:lpstr>Aptos Display</vt:lpstr>
      <vt:lpstr>Arial</vt:lpstr>
      <vt:lpstr>Calibri</vt:lpstr>
      <vt:lpstr>Calibri Light</vt:lpstr>
      <vt:lpstr>Tema di Office</vt:lpstr>
      <vt:lpstr>INTEC Lecture 5   NEO and IIP statement</vt:lpstr>
      <vt:lpstr>Presentazione standard di PowerPoint</vt:lpstr>
      <vt:lpstr>Current and capital account</vt:lpstr>
      <vt:lpstr>Financial account and Net errors and omissions</vt:lpstr>
      <vt:lpstr>Presentazione standard di PowerPoint</vt:lpstr>
      <vt:lpstr>Presentazione standard di PowerPoint</vt:lpstr>
      <vt:lpstr>Presentazione standard di PowerPoint</vt:lpstr>
      <vt:lpstr>Net Errors and Omissions, 1</vt:lpstr>
      <vt:lpstr>Net Errors and Omissions, 2</vt:lpstr>
      <vt:lpstr>Net Errors and Omissions, 3</vt:lpstr>
      <vt:lpstr>Presentazione standard di PowerPoint</vt:lpstr>
      <vt:lpstr>International Investment Position (IIP), 1</vt:lpstr>
      <vt:lpstr>International Investment Position (IIP), 2</vt:lpstr>
      <vt:lpstr>Presentazione standard di PowerPoint</vt:lpstr>
      <vt:lpstr>International Investment Position (IIP), 3</vt:lpstr>
      <vt:lpstr>International Investment Position (IIP), 4</vt:lpstr>
      <vt:lpstr>N.B. External debt, 1</vt:lpstr>
      <vt:lpstr>External Debt vs. Public Debt</vt:lpstr>
      <vt:lpstr>Risks of Rising External Debt</vt:lpstr>
      <vt:lpstr>Examples of External Debt Crises</vt:lpstr>
      <vt:lpstr>Ways to Reduce External Debt</vt:lpstr>
      <vt:lpstr>Presentazione standard di PowerPoint</vt:lpstr>
      <vt:lpstr>Presentazione standard di PowerPoint</vt:lpstr>
      <vt:lpstr>Presentazione standard di PowerPoint</vt:lpstr>
      <vt:lpstr>Presentazione standard di PowerPoint</vt:lpstr>
      <vt:lpstr>Conclusions</vt:lpstr>
      <vt:lpstr>Homework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Global economics  Lecture 1</dc:title>
  <dc:creator>paolo paesani</dc:creator>
  <cp:lastModifiedBy>Paolo Paesani</cp:lastModifiedBy>
  <cp:revision>568</cp:revision>
  <dcterms:created xsi:type="dcterms:W3CDTF">2020-08-16T17:14:48Z</dcterms:created>
  <dcterms:modified xsi:type="dcterms:W3CDTF">2026-09-12T15:57:34Z</dcterms:modified>
</cp:coreProperties>
</file>