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9"/>
  </p:notesMasterIdLst>
  <p:sldIdLst>
    <p:sldId id="256" r:id="rId2"/>
    <p:sldId id="298" r:id="rId3"/>
    <p:sldId id="299" r:id="rId4"/>
    <p:sldId id="327" r:id="rId5"/>
    <p:sldId id="328" r:id="rId6"/>
    <p:sldId id="337" r:id="rId7"/>
    <p:sldId id="329" r:id="rId8"/>
    <p:sldId id="333" r:id="rId9"/>
    <p:sldId id="332" r:id="rId10"/>
    <p:sldId id="330" r:id="rId11"/>
    <p:sldId id="331" r:id="rId12"/>
    <p:sldId id="336" r:id="rId13"/>
    <p:sldId id="335" r:id="rId14"/>
    <p:sldId id="334" r:id="rId15"/>
    <p:sldId id="319" r:id="rId16"/>
    <p:sldId id="320" r:id="rId17"/>
    <p:sldId id="322" r:id="rId18"/>
    <p:sldId id="321" r:id="rId19"/>
    <p:sldId id="339" r:id="rId20"/>
    <p:sldId id="340" r:id="rId21"/>
    <p:sldId id="341" r:id="rId22"/>
    <p:sldId id="342" r:id="rId23"/>
    <p:sldId id="338" r:id="rId24"/>
    <p:sldId id="326" r:id="rId25"/>
    <p:sldId id="346" r:id="rId26"/>
    <p:sldId id="309" r:id="rId27"/>
    <p:sldId id="325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68"/>
    <p:restoredTop sz="92419"/>
  </p:normalViewPr>
  <p:slideViewPr>
    <p:cSldViewPr>
      <p:cViewPr varScale="1">
        <p:scale>
          <a:sx n="151" d="100"/>
          <a:sy n="151" d="100"/>
        </p:scale>
        <p:origin x="464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6FA1F-7CD4-E94F-A8BB-B1F88843B15C}" type="datetimeFigureOut">
              <a:rPr lang="en-AT" smtClean="0"/>
              <a:t>26.09.24</a:t>
            </a:fld>
            <a:endParaRPr lang="en-A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01FC0F-18A3-7947-94F8-A35F00A561FC}" type="slidenum">
              <a:rPr lang="en-AT" smtClean="0"/>
              <a:t>‹#›</a:t>
            </a:fld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1901413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5EF0D83-CC2C-041C-EF90-D794EE1F968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2F19D6B-3FCC-60B7-314E-B2B5163AA4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2A48B19-F9C1-E16D-61F2-53E93CEFBB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B8A20E-9DD7-FB42-81FB-51B489FA13E1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333429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F88D474-133E-62DE-1B11-3B74E558FF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3D479E-D9A7-F611-361E-959DD6A2E1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87331F5-5D08-CE79-A2CA-7C68295F29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6E930-021C-124B-AA05-65CA6DA6308A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45145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6416D57-DFE2-B432-9B1E-F921D92919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C733605-7B3A-48E5-E4FF-801CED6273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A712728-CDA2-4830-B8D8-16C4EE4D50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1D4B20-491A-0447-9700-922A10740D8E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397400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918B97-0634-B809-7606-7805D711015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EE9F95-A692-95A8-9A85-62207C0F17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5BFEB0-40F9-D628-E547-B8758EB7E0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942074-C8FA-D740-B867-2F1A89D9559E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89013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B84B69C-1502-810A-07CE-3F12CCA736B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F0BBF0F-9E55-51D4-2C42-DE5C5C96013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923F02E-EB59-75A7-762A-82FD51AE57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4A7B47-CBC4-8C46-A811-99B49AEC7D3F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92511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85730C6-A2D4-3144-F46D-37D3F6FF1E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E9B2CA9-0A81-B0FF-1AED-73D3BD08967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E988765-11DB-E1BE-8F59-5A8C2D4371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60BFB3-F511-2A45-AADE-1688626E49C4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17585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C07E60B-84A8-3B28-138A-98567DF15E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0D33BF1-EFBA-6462-6CEE-9A25B7AB52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8629C33-3CEA-10EF-45DA-5FB0A48F0E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469472-B88F-E843-86CD-49CBC0540885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49053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AA59AB-4F70-D08F-69AD-D5185237F8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E52A67-AF01-D9F8-100E-C66CE4676F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755893-D04E-6EB8-2CF1-5EF8E1DA73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A8F126-56C2-1647-A816-A6E49FFE2AFD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37596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9E5E35-E141-9377-4FBA-B5867CFE0E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171FC6-C6E0-91AC-2389-DFFACA0DAA8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E48BA2-96BB-1DA3-8295-328F003F15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5A679E-4ACA-9A45-AFEE-821BA4DCDAD3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427223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8655772-908C-9AC1-AF9F-817811334F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3E63911-3879-AFF0-C28C-C4AA2856EB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915D138-8F5F-A300-FC0D-3D0D6314F4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9E189E-3318-D348-9056-89B5225AC48C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43219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A8EC94C-26EB-82FC-006A-43EE55C447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4E54F7D-8B83-7F08-BCDB-D783AA1604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81B8F71-4EFA-B51D-9754-E909A014C8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882F1D-EF6A-534A-AF1E-C6A79C16AAAB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94058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C56C85-0DD6-EBE8-945D-6B0119051C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0902B5-9AE3-A361-FB90-323BE351833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44B92FD-6308-30A6-E835-D0BCC52D60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612E8A-6FC2-2743-9FC8-EE95C1A53F60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41237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en-GB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FCC9EA-6312-A419-DBC6-FE23CC378D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437453-C561-2DFE-3AE4-57594ED9DC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657B53-6924-B376-FD58-0390E09D6B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DB6BD2-7A5E-6941-8D87-AC623F32151E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  <p:extLst>
      <p:ext uri="{BB962C8B-B14F-4D97-AF65-F5344CB8AC3E}">
        <p14:creationId xmlns:p14="http://schemas.microsoft.com/office/powerpoint/2010/main" val="297889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FF6B1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E6891CE-7994-FBFB-0FA9-2D459C5A74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1B62342-7FF4-E485-AA81-DE5C3A55D8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AT"/>
              <a:t>Click to edit Master text styles</a:t>
            </a:r>
          </a:p>
          <a:p>
            <a:pPr lvl="1"/>
            <a:r>
              <a:rPr lang="en-US" altLang="en-AT"/>
              <a:t>Second level</a:t>
            </a:r>
          </a:p>
          <a:p>
            <a:pPr lvl="2"/>
            <a:r>
              <a:rPr lang="en-US" altLang="en-AT"/>
              <a:t>Third level</a:t>
            </a:r>
          </a:p>
          <a:p>
            <a:pPr lvl="3"/>
            <a:r>
              <a:rPr lang="en-US" altLang="en-AT"/>
              <a:t>Fourth level</a:t>
            </a:r>
          </a:p>
          <a:p>
            <a:pPr lvl="4"/>
            <a:r>
              <a:rPr lang="en-US" altLang="en-AT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F1F7D3F-3A9D-050A-6094-6F657F8379C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1719807-0B53-A515-139F-5EA3428EC8C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4132AE5-F712-9428-03C7-C48C7704614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1695C9E-44C4-EE4E-AAEC-6EF1F09464DD}" type="slidenum">
              <a:rPr lang="en-US" altLang="en-AT"/>
              <a:pPr/>
              <a:t>‹#›</a:t>
            </a:fld>
            <a:endParaRPr lang="en-US" altLang="en-A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10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10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10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10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73DAA8B-F347-6EB4-D49F-A073D9BE865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AT" dirty="0">
                <a:ea typeface="ＭＳ Ｐゴシック" panose="020B0600070205080204" pitchFamily="34" charset="-128"/>
              </a:rPr>
              <a:t>How to Research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0816C898-8357-6550-EE74-16321B231AE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AT" altLang="en-AT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503FE-BC90-912B-7E2B-00B027E30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book cover with colorful art&#10;&#10;Description automatically generated">
            <a:extLst>
              <a:ext uri="{FF2B5EF4-FFF2-40B4-BE49-F238E27FC236}">
                <a16:creationId xmlns:a16="http://schemas.microsoft.com/office/drawing/2014/main" id="{63C900A3-622B-4E7C-4241-D1CD83A718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724" y="116632"/>
            <a:ext cx="4968552" cy="6624736"/>
          </a:xfrm>
        </p:spPr>
      </p:pic>
    </p:spTree>
    <p:extLst>
      <p:ext uri="{BB962C8B-B14F-4D97-AF65-F5344CB8AC3E}">
        <p14:creationId xmlns:p14="http://schemas.microsoft.com/office/powerpoint/2010/main" val="683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8E31F-9167-02D2-1506-9F3CD019B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diagram of a spiral&#10;&#10;Description automatically generated">
            <a:extLst>
              <a:ext uri="{FF2B5EF4-FFF2-40B4-BE49-F238E27FC236}">
                <a16:creationId xmlns:a16="http://schemas.microsoft.com/office/drawing/2014/main" id="{AEA80F38-4336-E0E8-B935-3669A841E7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8927"/>
            <a:ext cx="6480720" cy="6740145"/>
          </a:xfrm>
        </p:spPr>
      </p:pic>
    </p:spTree>
    <p:extLst>
      <p:ext uri="{BB962C8B-B14F-4D97-AF65-F5344CB8AC3E}">
        <p14:creationId xmlns:p14="http://schemas.microsoft.com/office/powerpoint/2010/main" val="40388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4E252-5524-319E-B461-4A57C6260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200"/>
              <a:t>Key Issues for Group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E2B5C-FB91-A487-18B3-55A0609279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Does the group need a leader?</a:t>
            </a:r>
          </a:p>
          <a:p>
            <a:r>
              <a:rPr lang="en-AT"/>
              <a:t>Who is responsible for the different roles and tasks?  All clear?</a:t>
            </a:r>
          </a:p>
          <a:p>
            <a:r>
              <a:rPr lang="en-AT"/>
              <a:t>Who will ‘chase up’ progress?</a:t>
            </a:r>
          </a:p>
          <a:p>
            <a:r>
              <a:rPr lang="en-AT"/>
              <a:t>Strengths and weaknesses of the group?</a:t>
            </a:r>
          </a:p>
          <a:p>
            <a:r>
              <a:rPr lang="en-AT"/>
              <a:t>Is everyone happy with the plan?</a:t>
            </a:r>
          </a:p>
          <a:p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245397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5F222-88F2-0921-8BFE-F108B2330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200"/>
              <a:t>Everyday life skills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BBF179-C3E5-E21D-8E2B-2B2256BBC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en-AT"/>
              <a:t>Reading</a:t>
            </a:r>
          </a:p>
          <a:p>
            <a:r>
              <a:rPr lang="en-AT"/>
              <a:t>Listening</a:t>
            </a:r>
          </a:p>
          <a:p>
            <a:r>
              <a:rPr lang="en-AT"/>
              <a:t>Watching</a:t>
            </a:r>
          </a:p>
          <a:p>
            <a:r>
              <a:rPr lang="en-AT"/>
              <a:t>Choosing</a:t>
            </a:r>
          </a:p>
          <a:p>
            <a:r>
              <a:rPr lang="en-AT"/>
              <a:t>Questioning</a:t>
            </a:r>
          </a:p>
          <a:p>
            <a:r>
              <a:rPr lang="en-AT"/>
              <a:t>Summarising</a:t>
            </a:r>
          </a:p>
          <a:p>
            <a:r>
              <a:rPr lang="en-AT"/>
              <a:t>Organising</a:t>
            </a:r>
          </a:p>
          <a:p>
            <a:r>
              <a:rPr lang="en-AT"/>
              <a:t>Writing</a:t>
            </a:r>
          </a:p>
          <a:p>
            <a:r>
              <a:rPr lang="en-AT"/>
              <a:t>Reflecting</a:t>
            </a:r>
          </a:p>
          <a:p>
            <a:r>
              <a:rPr lang="en-AT"/>
              <a:t>Presenting</a:t>
            </a:r>
          </a:p>
        </p:txBody>
      </p:sp>
    </p:spTree>
    <p:extLst>
      <p:ext uri="{BB962C8B-B14F-4D97-AF65-F5344CB8AC3E}">
        <p14:creationId xmlns:p14="http://schemas.microsoft.com/office/powerpoint/2010/main" val="29600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858D-FD8B-6376-805A-6E989ABE0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200" dirty="0"/>
              <a:t>Where you start –</a:t>
            </a:r>
            <a:br>
              <a:rPr lang="en-AT" sz="3200" dirty="0"/>
            </a:br>
            <a:r>
              <a:rPr lang="en-AT" sz="3200" dirty="0"/>
              <a:t>Reading and Literature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77A80-DE66-1CD7-BC04-88473E796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sz="2800"/>
              <a:t>Wha are the key theories, concepts and ideas?</a:t>
            </a:r>
          </a:p>
          <a:p>
            <a:r>
              <a:rPr lang="en-AT" sz="2800"/>
              <a:t>What are the main questions and prob</a:t>
            </a:r>
            <a:r>
              <a:rPr lang="en-GB" sz="2800" dirty="0"/>
              <a:t>le</a:t>
            </a:r>
            <a:r>
              <a:rPr lang="en-AT" sz="2800"/>
              <a:t>ms that have been addressed?</a:t>
            </a:r>
          </a:p>
          <a:p>
            <a:r>
              <a:rPr lang="en-AT" sz="2800"/>
              <a:t>What are the approaches to the issues?</a:t>
            </a:r>
          </a:p>
          <a:p>
            <a:r>
              <a:rPr lang="en-AT" sz="2800"/>
              <a:t>What are the origins and definitions of the topic?</a:t>
            </a:r>
          </a:p>
          <a:p>
            <a:r>
              <a:rPr lang="en-AT" sz="2800"/>
              <a:t>What are the major issues and debates about the topic?</a:t>
            </a:r>
          </a:p>
        </p:txBody>
      </p:sp>
    </p:spTree>
    <p:extLst>
      <p:ext uri="{BB962C8B-B14F-4D97-AF65-F5344CB8AC3E}">
        <p14:creationId xmlns:p14="http://schemas.microsoft.com/office/powerpoint/2010/main" val="382934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034D1-1D12-6110-C02E-6F1B50363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Research ‘Families’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498AF-582B-7EF2-D449-DF01A44D99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Quantiative or Qualitative</a:t>
            </a:r>
          </a:p>
          <a:p>
            <a:endParaRPr lang="en-AT"/>
          </a:p>
          <a:p>
            <a:r>
              <a:rPr lang="en-AT"/>
              <a:t>Deskwork or Fieldwork</a:t>
            </a:r>
          </a:p>
        </p:txBody>
      </p:sp>
    </p:spTree>
    <p:extLst>
      <p:ext uri="{BB962C8B-B14F-4D97-AF65-F5344CB8AC3E}">
        <p14:creationId xmlns:p14="http://schemas.microsoft.com/office/powerpoint/2010/main" val="248537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4FFB6-D520-E632-72FA-95F2178D3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Quantitative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7D13B-D930-EB44-302C-2AF1FAD3CD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Seeks the facts/causes of phenomena</a:t>
            </a:r>
          </a:p>
          <a:p>
            <a:r>
              <a:rPr lang="en-AT"/>
              <a:t>Controlled measurement</a:t>
            </a:r>
          </a:p>
          <a:p>
            <a:r>
              <a:rPr lang="en-AT"/>
              <a:t>Objective</a:t>
            </a:r>
          </a:p>
          <a:p>
            <a:r>
              <a:rPr lang="en-AT"/>
              <a:t>Removed from t</a:t>
            </a:r>
            <a:r>
              <a:rPr lang="en-GB" dirty="0"/>
              <a:t>he</a:t>
            </a:r>
            <a:r>
              <a:rPr lang="en-AT"/>
              <a:t> data</a:t>
            </a:r>
          </a:p>
          <a:p>
            <a:r>
              <a:rPr lang="en-AT"/>
              <a:t>Outsider perspective</a:t>
            </a:r>
          </a:p>
          <a:p>
            <a:r>
              <a:rPr lang="en-AT"/>
              <a:t>Reliable, hard and replicable data</a:t>
            </a:r>
          </a:p>
          <a:p>
            <a:r>
              <a:rPr lang="en-AT"/>
              <a:t>Generalisable</a:t>
            </a:r>
          </a:p>
        </p:txBody>
      </p:sp>
    </p:spTree>
    <p:extLst>
      <p:ext uri="{BB962C8B-B14F-4D97-AF65-F5344CB8AC3E}">
        <p14:creationId xmlns:p14="http://schemas.microsoft.com/office/powerpoint/2010/main" val="154881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16921-C583-618A-B5AE-6B67180CC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Qualitative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4A1036-5D88-8CC3-7C03-4D32DB253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Concerned with understaning behaviour</a:t>
            </a:r>
          </a:p>
          <a:p>
            <a:r>
              <a:rPr lang="en-AT"/>
              <a:t>Naturalistic and uncontrolled observation</a:t>
            </a:r>
          </a:p>
          <a:p>
            <a:r>
              <a:rPr lang="en-AT"/>
              <a:t>Subjective</a:t>
            </a:r>
          </a:p>
          <a:p>
            <a:r>
              <a:rPr lang="en-AT"/>
              <a:t>Close to the date – insider perspective</a:t>
            </a:r>
          </a:p>
          <a:p>
            <a:r>
              <a:rPr lang="en-AT"/>
              <a:t>Valid – real, rich, deep data</a:t>
            </a:r>
          </a:p>
          <a:p>
            <a:r>
              <a:rPr lang="en-AT"/>
              <a:t>Ungeneralisable</a:t>
            </a:r>
          </a:p>
          <a:p>
            <a:r>
              <a:rPr lang="en-AT"/>
              <a:t>Holistic</a:t>
            </a:r>
          </a:p>
        </p:txBody>
      </p:sp>
    </p:spTree>
    <p:extLst>
      <p:ext uri="{BB962C8B-B14F-4D97-AF65-F5344CB8AC3E}">
        <p14:creationId xmlns:p14="http://schemas.microsoft.com/office/powerpoint/2010/main" val="366613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48596-6388-04E6-0F1B-65FE4F785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Research Approaches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E4EB31-D521-0B2C-A56C-AEB40860B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Action research</a:t>
            </a:r>
          </a:p>
          <a:p>
            <a:endParaRPr lang="en-AT"/>
          </a:p>
          <a:p>
            <a:r>
              <a:rPr lang="en-AT"/>
              <a:t>Case studies</a:t>
            </a:r>
          </a:p>
          <a:p>
            <a:endParaRPr lang="en-AT"/>
          </a:p>
          <a:p>
            <a:r>
              <a:rPr lang="en-AT"/>
              <a:t>Experiments</a:t>
            </a:r>
          </a:p>
          <a:p>
            <a:endParaRPr lang="en-AT"/>
          </a:p>
          <a:p>
            <a:r>
              <a:rPr lang="en-AT"/>
              <a:t>Surveys</a:t>
            </a:r>
          </a:p>
        </p:txBody>
      </p:sp>
    </p:spTree>
    <p:extLst>
      <p:ext uri="{BB962C8B-B14F-4D97-AF65-F5344CB8AC3E}">
        <p14:creationId xmlns:p14="http://schemas.microsoft.com/office/powerpoint/2010/main" val="204697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380CB-44E8-67D7-A1FB-D9D4B67E1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Research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E84CF-594D-9EE6-ED56-DB34676FF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Documents</a:t>
            </a:r>
          </a:p>
          <a:p>
            <a:endParaRPr lang="en-AT"/>
          </a:p>
          <a:p>
            <a:r>
              <a:rPr lang="en-AT"/>
              <a:t>Interviews</a:t>
            </a:r>
          </a:p>
          <a:p>
            <a:endParaRPr lang="en-AT"/>
          </a:p>
          <a:p>
            <a:r>
              <a:rPr lang="en-AT"/>
              <a:t>Observation</a:t>
            </a:r>
          </a:p>
          <a:p>
            <a:endParaRPr lang="en-AT"/>
          </a:p>
          <a:p>
            <a:r>
              <a:rPr lang="en-AT"/>
              <a:t>Questionnaires</a:t>
            </a:r>
          </a:p>
        </p:txBody>
      </p:sp>
    </p:spTree>
    <p:extLst>
      <p:ext uri="{BB962C8B-B14F-4D97-AF65-F5344CB8AC3E}">
        <p14:creationId xmlns:p14="http://schemas.microsoft.com/office/powerpoint/2010/main" val="292640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57FD7-5864-DFA1-6EFC-F2B3DB35F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Which method(s!) to choose?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6A15A4-6EAE-A2E5-9FDA-7C1233571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dirty="0"/>
              <a:t>Survey</a:t>
            </a:r>
          </a:p>
          <a:p>
            <a:r>
              <a:rPr lang="en-AT" dirty="0"/>
              <a:t>Questionaire</a:t>
            </a:r>
          </a:p>
          <a:p>
            <a:r>
              <a:rPr lang="en-AT" dirty="0"/>
              <a:t>Interviews</a:t>
            </a:r>
          </a:p>
          <a:p>
            <a:r>
              <a:rPr lang="en-AT" dirty="0"/>
              <a:t>Focus Group</a:t>
            </a:r>
          </a:p>
          <a:p>
            <a:r>
              <a:rPr lang="en-AT" dirty="0"/>
              <a:t>Other – experiment, observation…</a:t>
            </a:r>
          </a:p>
          <a:p>
            <a:r>
              <a:rPr lang="en-AT" dirty="0"/>
              <a:t>Mixed methods…</a:t>
            </a:r>
          </a:p>
          <a:p>
            <a:endParaRPr lang="en-AT" dirty="0"/>
          </a:p>
        </p:txBody>
      </p:sp>
    </p:spTree>
    <p:extLst>
      <p:ext uri="{BB962C8B-B14F-4D97-AF65-F5344CB8AC3E}">
        <p14:creationId xmlns:p14="http://schemas.microsoft.com/office/powerpoint/2010/main" val="201602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44180-3674-53A7-44E2-B49F90C1B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Advantages of surveys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C4E0B5-4FF9-D564-C422-9EAA34146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Designed so that individual interviews can be added together for a whole sample</a:t>
            </a:r>
          </a:p>
          <a:p>
            <a:r>
              <a:rPr lang="en-AT"/>
              <a:t>Questions are designed to be unbiased</a:t>
            </a:r>
          </a:p>
          <a:p>
            <a:r>
              <a:rPr lang="en-AT"/>
              <a:t>Surveys can be replicated in the future</a:t>
            </a:r>
          </a:p>
        </p:txBody>
      </p:sp>
    </p:spTree>
    <p:extLst>
      <p:ext uri="{BB962C8B-B14F-4D97-AF65-F5344CB8AC3E}">
        <p14:creationId xmlns:p14="http://schemas.microsoft.com/office/powerpoint/2010/main" val="171038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744B0-5AF6-916D-37E4-0F2BE8924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200"/>
              <a:t>Possible disadvantages of surveys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8B7891-88A1-7E7A-25F4-DE54DF22C1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sz="2800"/>
              <a:t>Data best in form of tables, pie charts and statistics becomes the main focus</a:t>
            </a:r>
          </a:p>
          <a:p>
            <a:r>
              <a:rPr lang="en-AT" sz="2800"/>
              <a:t>Possible loss of linkage to wider theories</a:t>
            </a:r>
          </a:p>
          <a:p>
            <a:r>
              <a:rPr lang="en-AT" sz="2800"/>
              <a:t>More of a snapshot in time than looking at underlying processs and changes.</a:t>
            </a:r>
          </a:p>
          <a:p>
            <a:r>
              <a:rPr lang="en-AT" sz="2800"/>
              <a:t>Researcher cannot check for understanding</a:t>
            </a:r>
          </a:p>
          <a:p>
            <a:r>
              <a:rPr lang="en-AT" sz="2800"/>
              <a:t>Relies on breadth rather than depth for its validity</a:t>
            </a:r>
          </a:p>
        </p:txBody>
      </p:sp>
    </p:spTree>
    <p:extLst>
      <p:ext uri="{BB962C8B-B14F-4D97-AF65-F5344CB8AC3E}">
        <p14:creationId xmlns:p14="http://schemas.microsoft.com/office/powerpoint/2010/main" val="293698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95995-BF2E-CC62-F5E8-2AE9042F8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close-up of a questionnaire&#10;&#10;Description automatically generated">
            <a:extLst>
              <a:ext uri="{FF2B5EF4-FFF2-40B4-BE49-F238E27FC236}">
                <a16:creationId xmlns:a16="http://schemas.microsoft.com/office/drawing/2014/main" id="{12B40273-2764-F788-1C51-3811CE62C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8594"/>
            <a:ext cx="8663286" cy="6620812"/>
          </a:xfrm>
        </p:spPr>
      </p:pic>
    </p:spTree>
    <p:extLst>
      <p:ext uri="{BB962C8B-B14F-4D97-AF65-F5344CB8AC3E}">
        <p14:creationId xmlns:p14="http://schemas.microsoft.com/office/powerpoint/2010/main" val="255119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8532A-B645-DD43-8D62-296851F6C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paper with a questionnaire&#10;&#10;Description automatically generated">
            <a:extLst>
              <a:ext uri="{FF2B5EF4-FFF2-40B4-BE49-F238E27FC236}">
                <a16:creationId xmlns:a16="http://schemas.microsoft.com/office/drawing/2014/main" id="{B0C25B35-E726-4DF2-DF54-20DB597F46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640960" cy="6677888"/>
          </a:xfrm>
        </p:spPr>
      </p:pic>
    </p:spTree>
    <p:extLst>
      <p:ext uri="{BB962C8B-B14F-4D97-AF65-F5344CB8AC3E}">
        <p14:creationId xmlns:p14="http://schemas.microsoft.com/office/powerpoint/2010/main" val="3447003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A6B0D-E0E7-12FB-3E86-7DB05F522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close up of a questionnaire&#10;&#10;Description automatically generated">
            <a:extLst>
              <a:ext uri="{FF2B5EF4-FFF2-40B4-BE49-F238E27FC236}">
                <a16:creationId xmlns:a16="http://schemas.microsoft.com/office/drawing/2014/main" id="{EC784D09-68BC-20B1-1232-316258DB4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28" y="63474"/>
            <a:ext cx="7848872" cy="6731052"/>
          </a:xfrm>
        </p:spPr>
      </p:pic>
    </p:spTree>
    <p:extLst>
      <p:ext uri="{BB962C8B-B14F-4D97-AF65-F5344CB8AC3E}">
        <p14:creationId xmlns:p14="http://schemas.microsoft.com/office/powerpoint/2010/main" val="301809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C151C-B07C-ECC7-81AF-EF5CC1273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close-up of a paper&#10;&#10;Description automatically generated">
            <a:extLst>
              <a:ext uri="{FF2B5EF4-FFF2-40B4-BE49-F238E27FC236}">
                <a16:creationId xmlns:a16="http://schemas.microsoft.com/office/drawing/2014/main" id="{FCDDA37F-D38E-BB0D-DE06-DD1FB372DE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3" y="260648"/>
            <a:ext cx="9004194" cy="5857779"/>
          </a:xfrm>
        </p:spPr>
      </p:pic>
    </p:spTree>
    <p:extLst>
      <p:ext uri="{BB962C8B-B14F-4D97-AF65-F5344CB8AC3E}">
        <p14:creationId xmlns:p14="http://schemas.microsoft.com/office/powerpoint/2010/main" val="132414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ACF91-A56D-EA9C-7192-80510BEAF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Interviewing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F5437-17DD-CC2D-CDB7-8D2E9D7CEF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 sz="2800"/>
              <a:t>May take place face-to-face or at a distance, over the phone or by email</a:t>
            </a:r>
          </a:p>
          <a:p>
            <a:r>
              <a:rPr lang="en-AT" sz="2800"/>
              <a:t>Take place at home, interviewer’s home, place or work, in the street or a chosen neutral place</a:t>
            </a:r>
          </a:p>
          <a:p>
            <a:r>
              <a:rPr lang="en-AT" sz="2800"/>
              <a:t>Can be tightly structured with a set of questions (a questionnaire)</a:t>
            </a:r>
          </a:p>
          <a:p>
            <a:r>
              <a:rPr lang="en-AT" sz="2800"/>
              <a:t>Or open-ended, like a discussion</a:t>
            </a:r>
          </a:p>
          <a:p>
            <a:r>
              <a:rPr lang="en-AT" sz="2800"/>
              <a:t>Semi-structured interviews</a:t>
            </a:r>
          </a:p>
        </p:txBody>
      </p:sp>
    </p:spTree>
    <p:extLst>
      <p:ext uri="{BB962C8B-B14F-4D97-AF65-F5344CB8AC3E}">
        <p14:creationId xmlns:p14="http://schemas.microsoft.com/office/powerpoint/2010/main" val="299330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F71CC-C5C0-8791-90DC-2BE7FE1E4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Interviewing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FA35F-9F53-2869-46DC-581CDA07F1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Prompts can be used (like photographs) for stimulating a discussion</a:t>
            </a:r>
          </a:p>
          <a:p>
            <a:r>
              <a:rPr lang="en-AT"/>
              <a:t>Can be just the interviewer and interviewee or more</a:t>
            </a:r>
          </a:p>
          <a:p>
            <a:r>
              <a:rPr lang="en-AT"/>
              <a:t>Can be for courtroom, clinical questioning, criminal interrogation and journalistic interviewing… or the classroom.</a:t>
            </a:r>
          </a:p>
        </p:txBody>
      </p:sp>
    </p:spTree>
    <p:extLst>
      <p:ext uri="{BB962C8B-B14F-4D97-AF65-F5344CB8AC3E}">
        <p14:creationId xmlns:p14="http://schemas.microsoft.com/office/powerpoint/2010/main" val="73045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5AE4C-A0BC-D205-B763-6BDE08164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Interviewing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E964D-2392-D294-9A28-927FC4A9CD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Interviewee may be given advance notice or a briefing</a:t>
            </a:r>
          </a:p>
          <a:p>
            <a:r>
              <a:rPr lang="en-AT"/>
              <a:t>May be recorded </a:t>
            </a:r>
            <a:r>
              <a:rPr lang="en-GB" dirty="0"/>
              <a:t>in a variety of ways – taped and transcribed, or take notes</a:t>
            </a:r>
          </a:p>
          <a:p>
            <a:r>
              <a:rPr lang="en-GB" dirty="0"/>
              <a:t>Following up – transcription sent for comment, further questions, reaction to other interviewees…</a:t>
            </a:r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89662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FCDD4-A179-3A78-EE5A-1AF86DF77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600"/>
              <a:t>How to ask sensitive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2E59A-6DAE-AF4F-C509-A5F03A8DE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</a:t>
            </a:r>
            <a:r>
              <a:rPr lang="en-AT"/>
              <a:t>heir age</a:t>
            </a:r>
          </a:p>
          <a:p>
            <a:r>
              <a:rPr lang="en-GB" dirty="0"/>
              <a:t>T</a:t>
            </a:r>
            <a:r>
              <a:rPr lang="en-AT"/>
              <a:t>heir ethnic group</a:t>
            </a:r>
          </a:p>
          <a:p>
            <a:r>
              <a:rPr lang="en-GB" dirty="0"/>
              <a:t>T</a:t>
            </a:r>
            <a:r>
              <a:rPr lang="en-AT"/>
              <a:t>heir marital status</a:t>
            </a:r>
          </a:p>
          <a:p>
            <a:r>
              <a:rPr lang="en-GB" dirty="0"/>
              <a:t>T</a:t>
            </a:r>
            <a:r>
              <a:rPr lang="en-AT"/>
              <a:t>heir sexuality</a:t>
            </a:r>
          </a:p>
          <a:p>
            <a:r>
              <a:rPr lang="en-GB" dirty="0"/>
              <a:t>T</a:t>
            </a:r>
            <a:r>
              <a:rPr lang="en-AT"/>
              <a:t>heir income</a:t>
            </a:r>
          </a:p>
          <a:p>
            <a:r>
              <a:rPr lang="en-GB" dirty="0"/>
              <a:t>T</a:t>
            </a:r>
            <a:r>
              <a:rPr lang="en-AT"/>
              <a:t>heir social class</a:t>
            </a:r>
          </a:p>
          <a:p>
            <a:r>
              <a:rPr lang="en-GB" dirty="0"/>
              <a:t>T</a:t>
            </a:r>
            <a:r>
              <a:rPr lang="en-AT"/>
              <a:t>heir education level</a:t>
            </a:r>
          </a:p>
          <a:p>
            <a:r>
              <a:rPr lang="en-GB" dirty="0"/>
              <a:t>P</a:t>
            </a:r>
            <a:r>
              <a:rPr lang="en-AT"/>
              <a:t>ersonal details</a:t>
            </a:r>
          </a:p>
        </p:txBody>
      </p:sp>
    </p:spTree>
    <p:extLst>
      <p:ext uri="{BB962C8B-B14F-4D97-AF65-F5344CB8AC3E}">
        <p14:creationId xmlns:p14="http://schemas.microsoft.com/office/powerpoint/2010/main" val="36912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0F2EE-CF73-F99C-B626-033D54D65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Sampling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D2EEA-09BA-4067-D57E-0498DD2EDC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T"/>
              <a:t>Simple random sampling, systematic sampling, stratified sampling, cluster and stage sampling.  Convenience, voluntary, quota, purposive, dimensional, snowball sampling.  Event sampling and time sampling….</a:t>
            </a:r>
          </a:p>
        </p:txBody>
      </p:sp>
    </p:spTree>
    <p:extLst>
      <p:ext uri="{BB962C8B-B14F-4D97-AF65-F5344CB8AC3E}">
        <p14:creationId xmlns:p14="http://schemas.microsoft.com/office/powerpoint/2010/main" val="388894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67B55-2B7A-909D-C2B8-C77E2381D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/>
              <a:t>Common Ethical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109CEE-4687-5F03-D2CE-B509629C9B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Professionalism</a:t>
            </a:r>
          </a:p>
          <a:p>
            <a:endParaRPr lang="en-AT"/>
          </a:p>
          <a:p>
            <a:r>
              <a:rPr lang="en-AT"/>
              <a:t>Legality</a:t>
            </a:r>
          </a:p>
          <a:p>
            <a:endParaRPr lang="en-AT"/>
          </a:p>
          <a:p>
            <a:r>
              <a:rPr lang="en-AT"/>
              <a:t>Confidentiality</a:t>
            </a:r>
          </a:p>
          <a:p>
            <a:endParaRPr lang="en-AT"/>
          </a:p>
          <a:p>
            <a:r>
              <a:rPr lang="en-AT"/>
              <a:t>Anonymity</a:t>
            </a:r>
          </a:p>
        </p:txBody>
      </p:sp>
    </p:spTree>
    <p:extLst>
      <p:ext uri="{BB962C8B-B14F-4D97-AF65-F5344CB8AC3E}">
        <p14:creationId xmlns:p14="http://schemas.microsoft.com/office/powerpoint/2010/main" val="249009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B5E22-33CE-BEA3-7A79-42C942753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T" sz="3200"/>
              <a:t>To consider in report and findings: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42FC5-259B-FB91-DDAC-BCAB838A3E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T"/>
              <a:t>Significance</a:t>
            </a:r>
          </a:p>
          <a:p>
            <a:endParaRPr lang="en-AT"/>
          </a:p>
          <a:p>
            <a:r>
              <a:rPr lang="en-AT"/>
              <a:t>Generalisability</a:t>
            </a:r>
          </a:p>
          <a:p>
            <a:endParaRPr lang="en-AT"/>
          </a:p>
          <a:p>
            <a:r>
              <a:rPr lang="en-AT"/>
              <a:t>Reliability</a:t>
            </a:r>
          </a:p>
          <a:p>
            <a:endParaRPr lang="en-AT"/>
          </a:p>
          <a:p>
            <a:r>
              <a:rPr lang="en-AT"/>
              <a:t>Validity</a:t>
            </a:r>
          </a:p>
        </p:txBody>
      </p:sp>
    </p:spTree>
    <p:extLst>
      <p:ext uri="{BB962C8B-B14F-4D97-AF65-F5344CB8AC3E}">
        <p14:creationId xmlns:p14="http://schemas.microsoft.com/office/powerpoint/2010/main" val="1732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8BF84-A90A-EE0B-2258-56B0AB7CF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pic>
        <p:nvPicPr>
          <p:cNvPr id="5" name="Content Placeholder 4" descr="A grid with x and x&#10;&#10;Description automatically generated with medium confidence">
            <a:extLst>
              <a:ext uri="{FF2B5EF4-FFF2-40B4-BE49-F238E27FC236}">
                <a16:creationId xmlns:a16="http://schemas.microsoft.com/office/drawing/2014/main" id="{690B421D-2B73-DD63-21C1-DCB65EF1F4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92" y="1268760"/>
            <a:ext cx="8964203" cy="4827240"/>
          </a:xfrm>
        </p:spPr>
      </p:pic>
    </p:spTree>
    <p:extLst>
      <p:ext uri="{BB962C8B-B14F-4D97-AF65-F5344CB8AC3E}">
        <p14:creationId xmlns:p14="http://schemas.microsoft.com/office/powerpoint/2010/main" val="33660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142C8-5AB6-5C8D-0D4E-83C899839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0C0AD-BB3C-780A-9BAE-BFD330C7FD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T"/>
          </a:p>
        </p:txBody>
      </p:sp>
    </p:spTree>
    <p:extLst>
      <p:ext uri="{BB962C8B-B14F-4D97-AF65-F5344CB8AC3E}">
        <p14:creationId xmlns:p14="http://schemas.microsoft.com/office/powerpoint/2010/main" val="351223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534</Words>
  <Application>Microsoft Macintosh PowerPoint</Application>
  <PresentationFormat>On-screen Show (4:3)</PresentationFormat>
  <Paragraphs>118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1" baseType="lpstr">
      <vt:lpstr>ＭＳ Ｐゴシック</vt:lpstr>
      <vt:lpstr>Arial</vt:lpstr>
      <vt:lpstr>Calibri</vt:lpstr>
      <vt:lpstr>Blank Presentation</vt:lpstr>
      <vt:lpstr>How to Research</vt:lpstr>
      <vt:lpstr>PowerPoint Presentation</vt:lpstr>
      <vt:lpstr>PowerPoint Presentation</vt:lpstr>
      <vt:lpstr>Key Issues for Group Research</vt:lpstr>
      <vt:lpstr>Everyday life skills for research</vt:lpstr>
      <vt:lpstr>Where you start – Reading and Literature Review</vt:lpstr>
      <vt:lpstr>Research ‘Families’</vt:lpstr>
      <vt:lpstr>Quantitative</vt:lpstr>
      <vt:lpstr>Qualitative</vt:lpstr>
      <vt:lpstr>Research Approaches</vt:lpstr>
      <vt:lpstr>Research Techniques</vt:lpstr>
      <vt:lpstr>Which method(s!) to choose?</vt:lpstr>
      <vt:lpstr>Advantages of surveys</vt:lpstr>
      <vt:lpstr>Possible disadvantages of surveys</vt:lpstr>
      <vt:lpstr>PowerPoint Presentation</vt:lpstr>
      <vt:lpstr>PowerPoint Presentation</vt:lpstr>
      <vt:lpstr>PowerPoint Presentation</vt:lpstr>
      <vt:lpstr>PowerPoint Presentation</vt:lpstr>
      <vt:lpstr>Interviewing</vt:lpstr>
      <vt:lpstr>Interviewing</vt:lpstr>
      <vt:lpstr>Interviewing</vt:lpstr>
      <vt:lpstr>How to ask sensitive questions?</vt:lpstr>
      <vt:lpstr>Sampling</vt:lpstr>
      <vt:lpstr>Common Ethical Issues</vt:lpstr>
      <vt:lpstr>To consider in report and findings:</vt:lpstr>
      <vt:lpstr>PowerPoint Presentation</vt:lpstr>
      <vt:lpstr>PowerPoint Presentation</vt:lpstr>
    </vt:vector>
  </TitlesOfParts>
  <Company>	閈]櫤逄嬘뿿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Management</dc:title>
  <dc:creator>Douglas Brown</dc:creator>
  <cp:lastModifiedBy>Douglas Brown</cp:lastModifiedBy>
  <cp:revision>63</cp:revision>
  <dcterms:created xsi:type="dcterms:W3CDTF">2015-02-25T13:17:05Z</dcterms:created>
  <dcterms:modified xsi:type="dcterms:W3CDTF">2024-09-26T18:18:15Z</dcterms:modified>
</cp:coreProperties>
</file>