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265" autoAdjust="0"/>
    <p:restoredTop sz="94660"/>
  </p:normalViewPr>
  <p:slideViewPr>
    <p:cSldViewPr snapToGrid="0">
      <p:cViewPr varScale="1">
        <p:scale>
          <a:sx n="69" d="100"/>
          <a:sy n="69" d="100"/>
        </p:scale>
        <p:origin x="-60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48319-F403-4464-89FC-5DEC99C5EF79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10372535-6C4D-431C-99AF-31E27B55E1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54594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48319-F403-4464-89FC-5DEC99C5EF79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72535-6C4D-431C-99AF-31E27B55E1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83841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48319-F403-4464-89FC-5DEC99C5EF79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0372535-6C4D-431C-99AF-31E27B55E1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02032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48319-F403-4464-89FC-5DEC99C5EF79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0372535-6C4D-431C-99AF-31E27B55E1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50964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48319-F403-4464-89FC-5DEC99C5EF79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0372535-6C4D-431C-99AF-31E27B55E1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8126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48319-F403-4464-89FC-5DEC99C5EF79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72535-6C4D-431C-99AF-31E27B55E1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5165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48319-F403-4464-89FC-5DEC99C5EF79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72535-6C4D-431C-99AF-31E27B55E1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31918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48319-F403-4464-89FC-5DEC99C5EF79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72535-6C4D-431C-99AF-31E27B55E1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82339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48319-F403-4464-89FC-5DEC99C5EF79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0372535-6C4D-431C-99AF-31E27B55E1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22035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48319-F403-4464-89FC-5DEC99C5EF79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0372535-6C4D-431C-99AF-31E27B55E1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04635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48319-F403-4464-89FC-5DEC99C5EF79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0372535-6C4D-431C-99AF-31E27B55E1E9}" type="slidenum">
              <a:rPr lang="it-IT" smtClean="0"/>
              <a:t>‹N›</a:t>
            </a:fld>
            <a:endParaRPr lang="it-IT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934181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48319-F403-4464-89FC-5DEC99C5EF79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0372535-6C4D-431C-99AF-31E27B55E1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57961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48319-F403-4464-89FC-5DEC99C5EF79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0372535-6C4D-431C-99AF-31E27B55E1E9}" type="slidenum">
              <a:rPr lang="it-IT" smtClean="0"/>
              <a:t>‹N›</a:t>
            </a:fld>
            <a:endParaRPr lang="it-IT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365152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48319-F403-4464-89FC-5DEC99C5EF79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0372535-6C4D-431C-99AF-31E27B55E1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110440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48319-F403-4464-89FC-5DEC99C5EF79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72535-6C4D-431C-99AF-31E27B55E1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171569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48319-F403-4464-89FC-5DEC99C5EF79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372535-6C4D-431C-99AF-31E27B55E1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39371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E48319-F403-4464-89FC-5DEC99C5EF79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0372535-6C4D-431C-99AF-31E27B55E1E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92735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resec.com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2612EC5F-C289-4F4C-B417-209EAC7BCB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04145" y="584616"/>
            <a:ext cx="10200468" cy="2728210"/>
          </a:xfrm>
        </p:spPr>
        <p:txBody>
          <a:bodyPr>
            <a:normAutofit fontScale="90000"/>
          </a:bodyPr>
          <a:lstStyle/>
          <a:p>
            <a:r>
              <a:rPr lang="it-IT" dirty="0"/>
              <a:t>Comunicazione digitale </a:t>
            </a:r>
            <a:br>
              <a:rPr lang="it-IT" dirty="0"/>
            </a:br>
            <a:r>
              <a:rPr lang="it-IT" dirty="0"/>
              <a:t>2019-2020</a:t>
            </a:r>
            <a:br>
              <a:rPr lang="it-IT" dirty="0"/>
            </a:br>
            <a:r>
              <a:rPr lang="it-IT" sz="4000" dirty="0"/>
              <a:t>Università degli Studi di Roma «Tor Vergata»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xmlns="" id="{F90F1746-C80C-454A-8BDF-F511B2EF19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it-IT" sz="3200" dirty="0"/>
              <a:t>Prof. Elisabetta ZUANELLI</a:t>
            </a:r>
          </a:p>
        </p:txBody>
      </p:sp>
    </p:spTree>
    <p:extLst>
      <p:ext uri="{BB962C8B-B14F-4D97-AF65-F5344CB8AC3E}">
        <p14:creationId xmlns:p14="http://schemas.microsoft.com/office/powerpoint/2010/main" val="220145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>
            <a:extLst>
              <a:ext uri="{FF2B5EF4-FFF2-40B4-BE49-F238E27FC236}">
                <a16:creationId xmlns:a16="http://schemas.microsoft.com/office/drawing/2014/main" xmlns="" id="{B8B82930-CB63-4D3B-8EAD-6956D333BE61}"/>
              </a:ext>
            </a:extLst>
          </p:cNvPr>
          <p:cNvSpPr/>
          <p:nvPr/>
        </p:nvSpPr>
        <p:spPr>
          <a:xfrm>
            <a:off x="1765300" y="190500"/>
            <a:ext cx="104267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it-IT" dirty="0"/>
          </a:p>
          <a:p>
            <a:r>
              <a:rPr lang="it-IT" sz="3200" dirty="0"/>
              <a:t>Il programma</a:t>
            </a:r>
          </a:p>
          <a:p>
            <a:endParaRPr lang="it-IT" dirty="0"/>
          </a:p>
          <a:p>
            <a:r>
              <a:rPr lang="it-IT" dirty="0"/>
              <a:t>1. Comunicazione, informazione, conoscenza: architettura della conoscenza e architettura della comunicazione.</a:t>
            </a:r>
          </a:p>
          <a:p>
            <a:endParaRPr lang="it-IT" dirty="0"/>
          </a:p>
          <a:p>
            <a:r>
              <a:rPr lang="it-IT" dirty="0"/>
              <a:t>2. La comunicazione digitale e il Web design: linguaggi, architetture dati, interattività, semiotica delle interfacce grafiche.</a:t>
            </a:r>
          </a:p>
          <a:p>
            <a:endParaRPr lang="it-IT" dirty="0"/>
          </a:p>
          <a:p>
            <a:r>
              <a:rPr lang="it-IT" dirty="0"/>
              <a:t>3. La trasformazione digitale: piattaforme cloud, IoT, blockchain; architetture cognitive, ontologie, big data, AI (tassonomia e classificazione dell’'informazione).</a:t>
            </a:r>
          </a:p>
          <a:p>
            <a:endParaRPr lang="it-IT" dirty="0"/>
          </a:p>
          <a:p>
            <a:r>
              <a:rPr lang="it-IT" dirty="0"/>
              <a:t>4. I mercati digitali, la sicurezza informatica e la protezione dei dati: la direttiva NIS e il GDPR.</a:t>
            </a:r>
          </a:p>
          <a:p>
            <a:endParaRPr lang="it-IT" dirty="0"/>
          </a:p>
          <a:p>
            <a:r>
              <a:rPr lang="it-IT" dirty="0"/>
              <a:t>5. Economia digitale: le prospettive europea e nazionale, il  Digital Single Market e la data economy.</a:t>
            </a:r>
          </a:p>
          <a:p>
            <a:endParaRPr lang="it-IT" dirty="0"/>
          </a:p>
          <a:p>
            <a:endParaRPr lang="it-IT" dirty="0"/>
          </a:p>
          <a:p>
            <a:r>
              <a:rPr lang="it-IT" dirty="0"/>
              <a:t>Esercitazioni</a:t>
            </a:r>
          </a:p>
          <a:p>
            <a:r>
              <a:rPr lang="it-IT" dirty="0"/>
              <a:t>Modelli di architetture e organizzazione dati</a:t>
            </a:r>
          </a:p>
          <a:p>
            <a:r>
              <a:rPr lang="it-IT" dirty="0"/>
              <a:t>Analisi di piattaforme: usabilità e architetture</a:t>
            </a:r>
          </a:p>
        </p:txBody>
      </p:sp>
    </p:spTree>
    <p:extLst>
      <p:ext uri="{BB962C8B-B14F-4D97-AF65-F5344CB8AC3E}">
        <p14:creationId xmlns:p14="http://schemas.microsoft.com/office/powerpoint/2010/main" val="733487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>
            <a:extLst>
              <a:ext uri="{FF2B5EF4-FFF2-40B4-BE49-F238E27FC236}">
                <a16:creationId xmlns:a16="http://schemas.microsoft.com/office/drawing/2014/main" xmlns="" id="{4C23315B-8037-48D9-9B95-08E5F3B0AC7F}"/>
              </a:ext>
            </a:extLst>
          </p:cNvPr>
          <p:cNvSpPr/>
          <p:nvPr/>
        </p:nvSpPr>
        <p:spPr>
          <a:xfrm>
            <a:off x="1905000" y="1154244"/>
            <a:ext cx="9682397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4000" dirty="0"/>
              <a:t>Bibliografia</a:t>
            </a:r>
          </a:p>
          <a:p>
            <a:endParaRPr lang="it-IT" dirty="0"/>
          </a:p>
          <a:p>
            <a:r>
              <a:rPr lang="it-IT" sz="3200" dirty="0"/>
              <a:t>Zuanelli E., </a:t>
            </a:r>
            <a:r>
              <a:rPr lang="it-IT" sz="3200" i="1" dirty="0"/>
              <a:t>Architetture digitali e comunicazione digitale</a:t>
            </a:r>
            <a:r>
              <a:rPr lang="it-IT" sz="3200" dirty="0"/>
              <a:t>, Roma, Aracne, 2016</a:t>
            </a:r>
          </a:p>
          <a:p>
            <a:endParaRPr lang="it-IT" sz="3200" dirty="0"/>
          </a:p>
          <a:p>
            <a:r>
              <a:rPr lang="it-IT" sz="3200" dirty="0"/>
              <a:t>Zuanelli E., </a:t>
            </a:r>
            <a:r>
              <a:rPr lang="it-IT" sz="3200" i="1" dirty="0"/>
              <a:t>Amministrazione digitale e innovazione tecnologica</a:t>
            </a:r>
            <a:r>
              <a:rPr lang="it-IT" sz="3200" dirty="0"/>
              <a:t>, Roma, Aracne, 2013</a:t>
            </a:r>
          </a:p>
          <a:p>
            <a:r>
              <a:rPr lang="it-IT" sz="3200" dirty="0"/>
              <a:t>Saggi su specifici argomenti</a:t>
            </a:r>
          </a:p>
          <a:p>
            <a:endParaRPr lang="it-IT" sz="3200" dirty="0"/>
          </a:p>
          <a:p>
            <a:r>
              <a:rPr lang="it-IT" sz="3200" dirty="0"/>
              <a:t>Testi e slide proposti nel corso</a:t>
            </a:r>
          </a:p>
        </p:txBody>
      </p:sp>
    </p:spTree>
    <p:extLst>
      <p:ext uri="{BB962C8B-B14F-4D97-AF65-F5344CB8AC3E}">
        <p14:creationId xmlns:p14="http://schemas.microsoft.com/office/powerpoint/2010/main" val="3054308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CDAA5254-B2B4-49BA-82B9-9280252E63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5600" y="254000"/>
            <a:ext cx="11188700" cy="1600200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1. Comunicazione</a:t>
            </a:r>
            <a:r>
              <a:rPr lang="it-IT" dirty="0"/>
              <a:t>, informazione, conoscenza: architettura della conoscenza e architettura della comunicazione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063D6572-A67E-4F05-9E0F-6F5B267955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8585" y="1854200"/>
            <a:ext cx="9833546" cy="47498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it-IT" sz="2600" dirty="0"/>
              <a:t>L’evoluzione informatica, lo ICT, il digitale: HW, SW, Reti</a:t>
            </a:r>
          </a:p>
          <a:p>
            <a:pPr marL="0" indent="0">
              <a:buNone/>
            </a:pPr>
            <a:r>
              <a:rPr lang="it-IT" sz="2600" dirty="0"/>
              <a:t>La nozione di comunicazione </a:t>
            </a:r>
          </a:p>
          <a:p>
            <a:pPr marL="0" indent="0">
              <a:buNone/>
            </a:pPr>
            <a:r>
              <a:rPr lang="it-IT" sz="2600" dirty="0"/>
              <a:t>La nozione di informazione </a:t>
            </a:r>
          </a:p>
          <a:p>
            <a:pPr marL="0" indent="0">
              <a:buNone/>
            </a:pPr>
            <a:r>
              <a:rPr lang="it-IT" sz="2600" dirty="0"/>
              <a:t>La nozione di conoscenza</a:t>
            </a:r>
          </a:p>
          <a:p>
            <a:pPr marL="0" indent="0">
              <a:buNone/>
            </a:pPr>
            <a:endParaRPr lang="it-IT" sz="2600" dirty="0"/>
          </a:p>
          <a:p>
            <a:pPr marL="0" indent="0">
              <a:buNone/>
            </a:pPr>
            <a:r>
              <a:rPr lang="it-IT" sz="2600" dirty="0"/>
              <a:t>Sistemi operativi, sistemi informativi, applicativi, reti</a:t>
            </a:r>
          </a:p>
          <a:p>
            <a:pPr marL="0" indent="0">
              <a:buNone/>
            </a:pPr>
            <a:endParaRPr lang="it-IT" sz="2600" dirty="0"/>
          </a:p>
          <a:p>
            <a:pPr marL="0" indent="0">
              <a:buNone/>
            </a:pPr>
            <a:r>
              <a:rPr lang="it-IT" sz="2600" dirty="0"/>
              <a:t>Progettare i contenuti: l’architettura della conoscenza</a:t>
            </a:r>
          </a:p>
          <a:p>
            <a:pPr marL="0" indent="0">
              <a:buNone/>
            </a:pPr>
            <a:endParaRPr lang="it-IT" sz="2600" dirty="0"/>
          </a:p>
          <a:p>
            <a:pPr marL="0" indent="0">
              <a:buNone/>
            </a:pPr>
            <a:r>
              <a:rPr lang="it-IT" sz="2600" dirty="0"/>
              <a:t>Progettare le interazioni: l’architettura della comunicazione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57248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BFCCADC5-E77A-4A42-B1DE-251C35FA4E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8780" y="232349"/>
            <a:ext cx="10672997" cy="1401579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2. La </a:t>
            </a:r>
            <a:r>
              <a:rPr lang="it-IT" dirty="0"/>
              <a:t>comunicazione digitale e il Web design: linguaggi, architetture dati, interattività, semiotica delle interfacce grafiche</a:t>
            </a:r>
            <a:br>
              <a:rPr lang="it-IT" dirty="0"/>
            </a:br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B4D437C6-1AF5-4B9C-9E71-6298E7B5F2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4144" y="1813810"/>
            <a:ext cx="10887856" cy="4811841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it-IT" sz="2800" dirty="0"/>
              <a:t>La comunicazione digitale: nozione e confronto con la nozione di comunicazione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t-IT" sz="2800" dirty="0"/>
              <a:t>Il web design: il senso della progettazione informatica e gli </a:t>
            </a:r>
            <a:r>
              <a:rPr lang="it-IT" sz="2800" i="1" dirty="0"/>
              <a:t>step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t-IT" sz="2800" dirty="0"/>
              <a:t>Gli strumenti concettuali: i linguaggi digitali, le architetture e la modellistica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t-IT" sz="2800" dirty="0"/>
              <a:t>Interazione e interattività: l’ottimizzazione del dialogo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t-IT" sz="2800" dirty="0"/>
              <a:t>Le componenti verbali e non verbali: testo elettronico, testo </a:t>
            </a:r>
            <a:r>
              <a:rPr lang="it-IT" sz="2800" dirty="0" err="1"/>
              <a:t>macroatto</a:t>
            </a:r>
            <a:r>
              <a:rPr lang="it-IT" sz="2800" dirty="0"/>
              <a:t> informatico, testo digitale/ linguaggio verbale e linguaggi grafico-iconici: la semiotica delle interfacce grafiche</a:t>
            </a:r>
          </a:p>
          <a:p>
            <a:pPr marL="0" indent="0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306804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FDED92C0-7DA2-4CEB-843D-E11DA2DDBF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3751" y="209862"/>
            <a:ext cx="9600861" cy="1695138"/>
          </a:xfrm>
        </p:spPr>
        <p:txBody>
          <a:bodyPr>
            <a:normAutofit/>
          </a:bodyPr>
          <a:lstStyle/>
          <a:p>
            <a:r>
              <a:rPr lang="it-IT" sz="4000" dirty="0" smtClean="0"/>
              <a:t>3. La </a:t>
            </a:r>
            <a:r>
              <a:rPr lang="it-IT" sz="4000" dirty="0"/>
              <a:t>trasformazione digitale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8EA48928-089F-4990-A06D-A0F9B0B996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03752" y="1289155"/>
            <a:ext cx="10463134" cy="462206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it-IT" sz="3200" dirty="0"/>
              <a:t>Le piattaforme cloud (</a:t>
            </a:r>
            <a:r>
              <a:rPr lang="it-IT" sz="3200" dirty="0">
                <a:hlinkClick r:id="rId2"/>
              </a:rPr>
              <a:t>www.cresec.com/</a:t>
            </a:r>
            <a:r>
              <a:rPr lang="it-IT" sz="3200" dirty="0"/>
              <a:t>cloud)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t-IT" sz="3200" dirty="0"/>
              <a:t>La  IoT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t-IT" sz="3200" dirty="0"/>
              <a:t>La  </a:t>
            </a:r>
            <a:r>
              <a:rPr lang="it-IT" sz="3200" i="1" dirty="0"/>
              <a:t>blockchain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t-IT" sz="3200" dirty="0"/>
              <a:t>Architetture cognitive: tassonomia e classificazione dell’'informazione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t-IT" sz="3200" dirty="0"/>
              <a:t>Ontologie, big data, AI </a:t>
            </a:r>
          </a:p>
        </p:txBody>
      </p:sp>
    </p:spTree>
    <p:extLst>
      <p:ext uri="{BB962C8B-B14F-4D97-AF65-F5344CB8AC3E}">
        <p14:creationId xmlns:p14="http://schemas.microsoft.com/office/powerpoint/2010/main" val="14398970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16A92A44-FC09-4AEB-A50E-0CA1543C16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8663" y="624110"/>
            <a:ext cx="9465950" cy="1280890"/>
          </a:xfrm>
        </p:spPr>
        <p:txBody>
          <a:bodyPr>
            <a:normAutofit fontScale="90000"/>
          </a:bodyPr>
          <a:lstStyle/>
          <a:p>
            <a:r>
              <a:rPr lang="it-IT" dirty="0" smtClean="0"/>
              <a:t>4. I </a:t>
            </a:r>
            <a:r>
              <a:rPr lang="it-IT" dirty="0"/>
              <a:t>mercati digitali, la sicurezza informatica e la protezione dei dati: la direttiva NIS e il GDPR.</a:t>
            </a:r>
            <a:br>
              <a:rPr lang="it-IT" dirty="0"/>
            </a:br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E91242F6-AE72-448B-8448-504E70EF98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it-IT" sz="2800" dirty="0"/>
              <a:t>La nozione di mercato digitale: entità e sviluppi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t-IT" sz="2800" dirty="0"/>
              <a:t>Tecnologie e cybersecurity: aspetti nozionali, terminologici e applicativi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t-IT" sz="2800" dirty="0"/>
              <a:t>La </a:t>
            </a:r>
            <a:r>
              <a:rPr lang="it-IT" sz="2800" i="1" dirty="0" err="1"/>
              <a:t>cyberthreat</a:t>
            </a:r>
            <a:endParaRPr lang="it-IT" sz="2800" i="1" dirty="0"/>
          </a:p>
          <a:p>
            <a:pPr>
              <a:buFont typeface="Wingdings" panose="05000000000000000000" pitchFamily="2" charset="2"/>
              <a:buChar char="q"/>
            </a:pPr>
            <a:r>
              <a:rPr lang="it-IT" sz="2800" dirty="0"/>
              <a:t>La protezione dei dati personali e la </a:t>
            </a:r>
            <a:r>
              <a:rPr lang="it-IT" sz="2800" i="1" dirty="0"/>
              <a:t>privacy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t-IT" sz="2800" dirty="0"/>
              <a:t>La direttiva NIS e il GDPR: </a:t>
            </a:r>
            <a:r>
              <a:rPr lang="it-IT" sz="2800" i="1" dirty="0"/>
              <a:t>compliance</a:t>
            </a:r>
            <a:r>
              <a:rPr lang="it-IT" sz="2800" dirty="0"/>
              <a:t>, professionalità, ruoli</a:t>
            </a:r>
          </a:p>
        </p:txBody>
      </p:sp>
    </p:spTree>
    <p:extLst>
      <p:ext uri="{BB962C8B-B14F-4D97-AF65-F5344CB8AC3E}">
        <p14:creationId xmlns:p14="http://schemas.microsoft.com/office/powerpoint/2010/main" val="25494391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xmlns="" id="{5C42060F-5CA3-4381-B6D9-947B6D72A2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3495" y="284813"/>
            <a:ext cx="9211117" cy="1620187"/>
          </a:xfrm>
        </p:spPr>
        <p:txBody>
          <a:bodyPr>
            <a:normAutofit fontScale="90000"/>
          </a:bodyPr>
          <a:lstStyle/>
          <a:p>
            <a:r>
              <a:rPr lang="it-IT" smtClean="0"/>
              <a:t>5. Economia </a:t>
            </a:r>
            <a:r>
              <a:rPr lang="it-IT" dirty="0"/>
              <a:t>digitale: le prospettive europea e nazionale, il  Digital Single Market e la data economy</a:t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xmlns="" id="{53704071-2CA8-46B7-8503-004AAC2BCC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it-IT" sz="3200" dirty="0"/>
              <a:t>L’economia della conoscenza, le agende digitali e </a:t>
            </a:r>
            <a:r>
              <a:rPr lang="it-IT" sz="3200" dirty="0" smtClean="0"/>
              <a:t>i pilastri</a:t>
            </a:r>
            <a:endParaRPr lang="it-IT" sz="3200" dirty="0"/>
          </a:p>
          <a:p>
            <a:pPr>
              <a:buFont typeface="Wingdings" panose="05000000000000000000" pitchFamily="2" charset="2"/>
              <a:buChar char="q"/>
            </a:pPr>
            <a:r>
              <a:rPr lang="it-IT" sz="3200" dirty="0"/>
              <a:t>I </a:t>
            </a:r>
            <a:r>
              <a:rPr lang="it-IT" sz="3200" dirty="0" err="1"/>
              <a:t>Direttorati</a:t>
            </a:r>
            <a:r>
              <a:rPr lang="it-IT" sz="3200" dirty="0"/>
              <a:t> </a:t>
            </a:r>
            <a:r>
              <a:rPr lang="it-IT" sz="3200" dirty="0" smtClean="0"/>
              <a:t>europei e </a:t>
            </a:r>
            <a:r>
              <a:rPr lang="it-IT" sz="3200" dirty="0"/>
              <a:t>le tendenze attuali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t-IT" sz="3200" dirty="0"/>
              <a:t>Il DSM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it-IT" sz="3200" dirty="0"/>
              <a:t>La data economy</a:t>
            </a:r>
          </a:p>
        </p:txBody>
      </p:sp>
    </p:spTree>
    <p:extLst>
      <p:ext uri="{BB962C8B-B14F-4D97-AF65-F5344CB8AC3E}">
        <p14:creationId xmlns:p14="http://schemas.microsoft.com/office/powerpoint/2010/main" val="2610247182"/>
      </p:ext>
    </p:extLst>
  </p:cSld>
  <p:clrMapOvr>
    <a:masterClrMapping/>
  </p:clrMapOvr>
</p:sld>
</file>

<file path=ppt/theme/theme1.xml><?xml version="1.0" encoding="utf-8"?>
<a:theme xmlns:a="http://schemas.openxmlformats.org/drawingml/2006/main" name="Filo">
  <a:themeElements>
    <a:clrScheme name="Filo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Filo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ilo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69</TotalTime>
  <Words>462</Words>
  <Application>Microsoft Office PowerPoint</Application>
  <PresentationFormat>Personalizzato</PresentationFormat>
  <Paragraphs>61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9" baseType="lpstr">
      <vt:lpstr>Filo</vt:lpstr>
      <vt:lpstr>Comunicazione digitale  2019-2020 Università degli Studi di Roma «Tor Vergata»</vt:lpstr>
      <vt:lpstr>Presentazione standard di PowerPoint</vt:lpstr>
      <vt:lpstr>Presentazione standard di PowerPoint</vt:lpstr>
      <vt:lpstr>1. Comunicazione, informazione, conoscenza: architettura della conoscenza e architettura della comunicazione </vt:lpstr>
      <vt:lpstr>2. La comunicazione digitale e il Web design: linguaggi, architetture dati, interattività, semiotica delle interfacce grafiche  </vt:lpstr>
      <vt:lpstr>3. La trasformazione digitale</vt:lpstr>
      <vt:lpstr>4. I mercati digitali, la sicurezza informatica e la protezione dei dati: la direttiva NIS e il GDPR.  </vt:lpstr>
      <vt:lpstr>5. Economia digitale: le prospettive europea e nazionale, il  Digital Single Market e la data economy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Zuanelli</dc:creator>
  <cp:lastModifiedBy>zuanelli</cp:lastModifiedBy>
  <cp:revision>11</cp:revision>
  <dcterms:created xsi:type="dcterms:W3CDTF">2019-09-13T10:10:06Z</dcterms:created>
  <dcterms:modified xsi:type="dcterms:W3CDTF">2019-09-19T11:32:20Z</dcterms:modified>
</cp:coreProperties>
</file>