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57" r:id="rId4"/>
    <p:sldId id="285" r:id="rId5"/>
    <p:sldId id="287" r:id="rId6"/>
    <p:sldId id="275" r:id="rId7"/>
    <p:sldId id="276" r:id="rId8"/>
    <p:sldId id="260" r:id="rId9"/>
    <p:sldId id="278" r:id="rId10"/>
    <p:sldId id="279" r:id="rId11"/>
    <p:sldId id="288" r:id="rId12"/>
    <p:sldId id="263" r:id="rId13"/>
    <p:sldId id="262" r:id="rId14"/>
    <p:sldId id="280" r:id="rId15"/>
    <p:sldId id="281" r:id="rId16"/>
    <p:sldId id="273" r:id="rId17"/>
    <p:sldId id="267" r:id="rId18"/>
    <p:sldId id="264" r:id="rId19"/>
    <p:sldId id="265" r:id="rId20"/>
    <p:sldId id="290" r:id="rId21"/>
    <p:sldId id="268" r:id="rId22"/>
    <p:sldId id="289" r:id="rId23"/>
    <p:sldId id="282" r:id="rId24"/>
    <p:sldId id="266" r:id="rId25"/>
    <p:sldId id="283" r:id="rId26"/>
    <p:sldId id="284" r:id="rId27"/>
    <p:sldId id="292" r:id="rId28"/>
    <p:sldId id="291" r:id="rId29"/>
    <p:sldId id="293" r:id="rId30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Cartel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Arrivi</c:v>
                </c:pt>
              </c:strCache>
            </c:strRef>
          </c:tx>
          <c:spPr>
            <a:ln w="22225" cap="rnd">
              <a:solidFill>
                <a:schemeClr val="accent6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6"/>
              </a:solidFill>
              <a:ln w="9525">
                <a:solidFill>
                  <a:schemeClr val="accent6"/>
                </a:solidFill>
                <a:round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Foglio1!$A$2:$A$6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Foglio1!$B$2:$B$6</c:f>
              <c:numCache>
                <c:formatCode>#,##0</c:formatCode>
                <c:ptCount val="5"/>
                <c:pt idx="0">
                  <c:v>475294</c:v>
                </c:pt>
                <c:pt idx="1">
                  <c:v>533877</c:v>
                </c:pt>
                <c:pt idx="2">
                  <c:v>552144</c:v>
                </c:pt>
                <c:pt idx="3">
                  <c:v>539621</c:v>
                </c:pt>
                <c:pt idx="4">
                  <c:v>569387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84736640"/>
        <c:axId val="85128704"/>
      </c:lineChart>
      <c:catAx>
        <c:axId val="847366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85128704"/>
        <c:crosses val="autoZero"/>
        <c:auto val="1"/>
        <c:lblAlgn val="ctr"/>
        <c:lblOffset val="100"/>
        <c:noMultiLvlLbl val="0"/>
      </c:catAx>
      <c:valAx>
        <c:axId val="85128704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84736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0326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0627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7032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7301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1701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2633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6247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5877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00896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1912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3995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62005-E26A-49F8-BEE9-58E4F41EA682}" type="datetimeFigureOut">
              <a:rPr lang="it-IT" smtClean="0"/>
              <a:t>03/05/2017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4CD5FF-991A-4EB4-BDA7-C0B27043BD0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8421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2.jpeg"/><Relationship Id="rId7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2.jpeg"/><Relationship Id="rId7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397325"/>
            <a:ext cx="2878399" cy="1158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292" y="4397325"/>
            <a:ext cx="2888004" cy="1302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730892" y="570650"/>
            <a:ext cx="60929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600" dirty="0">
                <a:solidFill>
                  <a:srgbClr val="C00000"/>
                </a:solidFill>
                <a:latin typeface="High Tower Text" panose="02040502050506030303" pitchFamily="18" charset="0"/>
              </a:rPr>
              <a:t>Cabo Verde: História, Cultura e Ambiente para um Turismo Cultural Sustentável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  <a:p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732240" y="6381328"/>
            <a:ext cx="225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latin typeface="High Tower Text" panose="02040502050506030303" pitchFamily="18" charset="0"/>
              </a:rPr>
              <a:t>Dott.ssa Nicla </a:t>
            </a:r>
            <a:r>
              <a:rPr lang="it-IT" dirty="0">
                <a:latin typeface="High Tower Text" panose="02040502050506030303" pitchFamily="18" charset="0"/>
              </a:rPr>
              <a:t>Pace</a:t>
            </a:r>
          </a:p>
        </p:txBody>
      </p:sp>
      <p:pic>
        <p:nvPicPr>
          <p:cNvPr id="2" name="Picture 2" descr="Risultati immagini per european commissi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392" y="2634241"/>
            <a:ext cx="2129971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1944081" y="4110241"/>
            <a:ext cx="53103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200" dirty="0"/>
              <a:t>INTERNATIONAL COOPERATION AND DEVELOPMENT</a:t>
            </a:r>
          </a:p>
        </p:txBody>
      </p:sp>
    </p:spTree>
    <p:extLst>
      <p:ext uri="{BB962C8B-B14F-4D97-AF65-F5344CB8AC3E}">
        <p14:creationId xmlns:p14="http://schemas.microsoft.com/office/powerpoint/2010/main" val="177342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sellaDiTesto 12"/>
          <p:cNvSpPr txBox="1"/>
          <p:nvPr/>
        </p:nvSpPr>
        <p:spPr>
          <a:xfrm>
            <a:off x="1763688" y="252115"/>
            <a:ext cx="6092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Capo Verde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2" name="AutoShape 2" descr="Risultati immagini per capo ver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" name="AutoShape 4" descr="Risultati immagini per capo verd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32" name="Picture 8" descr="Risultati immagini per capo ver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626" y="916285"/>
            <a:ext cx="3721356" cy="247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isultati immagini per capo verd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332" y="4005064"/>
            <a:ext cx="3698006" cy="2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magine correlat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237" y="3660314"/>
            <a:ext cx="3354134" cy="251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isultati immagini per capo verd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521" y="1340768"/>
            <a:ext cx="3032653" cy="230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31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po 7"/>
          <p:cNvGrpSpPr/>
          <p:nvPr/>
        </p:nvGrpSpPr>
        <p:grpSpPr>
          <a:xfrm>
            <a:off x="1944120" y="1052736"/>
            <a:ext cx="6480720" cy="4752528"/>
            <a:chOff x="309811" y="3429000"/>
            <a:chExt cx="4316889" cy="3177839"/>
          </a:xfrm>
        </p:grpSpPr>
        <p:pic>
          <p:nvPicPr>
            <p:cNvPr id="9" name="Picture 2" descr="Risultati immagini per arcipelago capo verd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3645024"/>
              <a:ext cx="4231164" cy="29618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Ovale 9"/>
            <p:cNvSpPr/>
            <p:nvPr/>
          </p:nvSpPr>
          <p:spPr>
            <a:xfrm>
              <a:off x="2591756" y="3942203"/>
              <a:ext cx="864096" cy="1192875"/>
            </a:xfrm>
            <a:prstGeom prst="ellipse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1" name="Connettore 2 10"/>
            <p:cNvCxnSpPr/>
            <p:nvPr/>
          </p:nvCxnSpPr>
          <p:spPr>
            <a:xfrm>
              <a:off x="309811" y="3429000"/>
              <a:ext cx="373757" cy="513203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ttore 2 11"/>
            <p:cNvCxnSpPr/>
            <p:nvPr/>
          </p:nvCxnSpPr>
          <p:spPr>
            <a:xfrm flipH="1" flipV="1">
              <a:off x="2423195" y="5995026"/>
              <a:ext cx="282588" cy="566917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CasellaDiTesto 12"/>
          <p:cNvSpPr txBox="1"/>
          <p:nvPr/>
        </p:nvSpPr>
        <p:spPr>
          <a:xfrm>
            <a:off x="1763688" y="252115"/>
            <a:ext cx="6092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Capo Verde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59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763688" y="252115"/>
            <a:ext cx="6092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Obiettivi: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2123728" y="1147763"/>
            <a:ext cx="612068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pt-BR" sz="2800" b="1" dirty="0" smtClean="0"/>
              <a:t>Diversificare</a:t>
            </a:r>
            <a:r>
              <a:rPr lang="pt-BR" sz="2800" dirty="0" smtClean="0"/>
              <a:t> l’offerta turistica</a:t>
            </a:r>
          </a:p>
          <a:p>
            <a:pPr marL="342900" indent="-342900" algn="just">
              <a:buAutoNum type="arabicPeriod"/>
            </a:pPr>
            <a:endParaRPr lang="pt-BR" sz="2800" dirty="0" smtClean="0"/>
          </a:p>
          <a:p>
            <a:pPr marL="342900" indent="-342900" algn="just">
              <a:buAutoNum type="arabicPeriod"/>
            </a:pPr>
            <a:r>
              <a:rPr lang="pt-BR" sz="2800" dirty="0" smtClean="0"/>
              <a:t>Creare forme di </a:t>
            </a:r>
            <a:r>
              <a:rPr lang="pt-BR" sz="2800" b="1" dirty="0" smtClean="0"/>
              <a:t>turismo sostenibile </a:t>
            </a:r>
            <a:r>
              <a:rPr lang="pt-BR" sz="2800" dirty="0" smtClean="0"/>
              <a:t>che contribuiscano a preservare e migliorare le condizioni ambientali, sociali e culturali</a:t>
            </a:r>
          </a:p>
          <a:p>
            <a:pPr marL="342900" indent="-342900" algn="just">
              <a:buAutoNum type="arabicPeriod"/>
            </a:pPr>
            <a:endParaRPr lang="pt-BR" sz="2800" dirty="0" smtClean="0"/>
          </a:p>
          <a:p>
            <a:pPr marL="342900" indent="-342900" algn="just">
              <a:buFontTx/>
              <a:buAutoNum type="arabicPeriod"/>
            </a:pPr>
            <a:r>
              <a:rPr lang="pt-BR" sz="2800" dirty="0" smtClean="0"/>
              <a:t>Realizzare </a:t>
            </a:r>
            <a:r>
              <a:rPr lang="pt-BR" sz="2800" b="1" dirty="0" smtClean="0"/>
              <a:t>itinerari</a:t>
            </a:r>
            <a:r>
              <a:rPr lang="pt-BR" sz="2800" dirty="0" smtClean="0"/>
              <a:t> per creare nuove dinamiche turistiche che coinvolgano attivamente le comunità rurali</a:t>
            </a:r>
            <a:endParaRPr lang="it-IT" sz="2800" dirty="0"/>
          </a:p>
          <a:p>
            <a:endParaRPr lang="pt-BR" dirty="0"/>
          </a:p>
          <a:p>
            <a:endParaRPr lang="pt-BR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1516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827411" y="86309"/>
            <a:ext cx="6092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Turismo 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sostenibile (1)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475654" y="4940260"/>
            <a:ext cx="4032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 lvl="0" indent="-88900" algn="just"/>
            <a:r>
              <a:rPr lang="it-IT" dirty="0" smtClean="0"/>
              <a:t>Protezione e tutela ambientale</a:t>
            </a:r>
            <a:endParaRPr lang="it-IT" dirty="0" smtClean="0"/>
          </a:p>
        </p:txBody>
      </p:sp>
      <p:sp>
        <p:nvSpPr>
          <p:cNvPr id="7" name="CasellaDiTesto 6"/>
          <p:cNvSpPr txBox="1"/>
          <p:nvPr/>
        </p:nvSpPr>
        <p:spPr>
          <a:xfrm>
            <a:off x="1483390" y="1391870"/>
            <a:ext cx="36705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 lvl="0" indent="-88900" algn="just"/>
            <a:r>
              <a:rPr lang="it-IT" dirty="0" smtClean="0"/>
              <a:t>Impoverimento risorse naturali;</a:t>
            </a:r>
          </a:p>
          <a:p>
            <a:pPr marL="442913" lvl="0" indent="-88900" algn="just"/>
            <a:r>
              <a:rPr lang="it-IT" dirty="0" smtClean="0"/>
              <a:t>Inquinamento;</a:t>
            </a:r>
          </a:p>
          <a:p>
            <a:pPr marL="442913" lvl="0" indent="-88900" algn="just"/>
            <a:r>
              <a:rPr lang="it-IT" dirty="0" smtClean="0"/>
              <a:t>Interventi fisici;</a:t>
            </a:r>
          </a:p>
          <a:p>
            <a:pPr marL="442913" lvl="0" indent="-88900" algn="just"/>
            <a:r>
              <a:rPr lang="it-IT" dirty="0" smtClean="0"/>
              <a:t>…</a:t>
            </a:r>
            <a:endParaRPr lang="it-IT" dirty="0" smtClean="0"/>
          </a:p>
        </p:txBody>
      </p:sp>
      <p:sp>
        <p:nvSpPr>
          <p:cNvPr id="9" name="CasellaDiTesto 8"/>
          <p:cNvSpPr txBox="1"/>
          <p:nvPr/>
        </p:nvSpPr>
        <p:spPr>
          <a:xfrm>
            <a:off x="5653530" y="1562615"/>
            <a:ext cx="3012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 lvl="0" indent="-88900"/>
            <a:r>
              <a:rPr lang="it-IT" dirty="0" smtClean="0"/>
              <a:t>Mina l’integrità dei sistemi sociali tradizionali</a:t>
            </a:r>
            <a:endParaRPr lang="it-IT" dirty="0" smtClean="0"/>
          </a:p>
        </p:txBody>
      </p:sp>
      <p:sp>
        <p:nvSpPr>
          <p:cNvPr id="10" name="CasellaDiTesto 9"/>
          <p:cNvSpPr txBox="1"/>
          <p:nvPr/>
        </p:nvSpPr>
        <p:spPr>
          <a:xfrm>
            <a:off x="5489907" y="4940260"/>
            <a:ext cx="4032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 lvl="0" indent="-88900" algn="just"/>
            <a:r>
              <a:rPr lang="it-IT" dirty="0" smtClean="0"/>
              <a:t>Favorisce dialogo internazionale</a:t>
            </a:r>
            <a:endParaRPr lang="it-IT" dirty="0" smtClean="0"/>
          </a:p>
        </p:txBody>
      </p:sp>
      <p:sp>
        <p:nvSpPr>
          <p:cNvPr id="2" name="Rettangolo arrotondato 1"/>
          <p:cNvSpPr/>
          <p:nvPr/>
        </p:nvSpPr>
        <p:spPr>
          <a:xfrm>
            <a:off x="2411758" y="2605031"/>
            <a:ext cx="2160240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400" dirty="0" smtClean="0"/>
              <a:t>Turismo</a:t>
            </a:r>
            <a:endParaRPr lang="it-IT" dirty="0"/>
          </a:p>
        </p:txBody>
      </p:sp>
      <p:sp>
        <p:nvSpPr>
          <p:cNvPr id="11" name="Rettangolo arrotondato 10"/>
          <p:cNvSpPr/>
          <p:nvPr/>
        </p:nvSpPr>
        <p:spPr>
          <a:xfrm>
            <a:off x="6156176" y="3918583"/>
            <a:ext cx="2160240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400" dirty="0" smtClean="0"/>
              <a:t>Società</a:t>
            </a:r>
            <a:endParaRPr lang="it-IT" dirty="0"/>
          </a:p>
        </p:txBody>
      </p:sp>
      <p:sp>
        <p:nvSpPr>
          <p:cNvPr id="12" name="Rettangolo arrotondato 11"/>
          <p:cNvSpPr/>
          <p:nvPr/>
        </p:nvSpPr>
        <p:spPr>
          <a:xfrm>
            <a:off x="2411758" y="3885569"/>
            <a:ext cx="2160240" cy="64807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400" dirty="0" smtClean="0"/>
              <a:t>Ambiente</a:t>
            </a:r>
            <a:endParaRPr lang="it-IT" dirty="0"/>
          </a:p>
        </p:txBody>
      </p:sp>
      <p:sp>
        <p:nvSpPr>
          <p:cNvPr id="13" name="Rettangolo arrotondato 12"/>
          <p:cNvSpPr/>
          <p:nvPr/>
        </p:nvSpPr>
        <p:spPr>
          <a:xfrm>
            <a:off x="6156176" y="2592199"/>
            <a:ext cx="2160240" cy="64807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400" dirty="0" smtClean="0"/>
              <a:t>Turismo</a:t>
            </a:r>
            <a:endParaRPr lang="it-IT" dirty="0"/>
          </a:p>
        </p:txBody>
      </p:sp>
      <p:cxnSp>
        <p:nvCxnSpPr>
          <p:cNvPr id="4" name="Connettore 2 3"/>
          <p:cNvCxnSpPr/>
          <p:nvPr/>
        </p:nvCxnSpPr>
        <p:spPr>
          <a:xfrm>
            <a:off x="2987824" y="3253103"/>
            <a:ext cx="0" cy="6324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 flipV="1">
            <a:off x="3851920" y="3237837"/>
            <a:ext cx="0" cy="6477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9" name="Connettore 2 18"/>
          <p:cNvCxnSpPr/>
          <p:nvPr/>
        </p:nvCxnSpPr>
        <p:spPr>
          <a:xfrm>
            <a:off x="6876256" y="3286117"/>
            <a:ext cx="0" cy="6324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0" name="Connettore 2 19"/>
          <p:cNvCxnSpPr/>
          <p:nvPr/>
        </p:nvCxnSpPr>
        <p:spPr>
          <a:xfrm flipV="1">
            <a:off x="7740352" y="3270851"/>
            <a:ext cx="0" cy="6477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77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827411" y="86309"/>
            <a:ext cx="6092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Turismo sostenibile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619672" y="732640"/>
            <a:ext cx="710108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 lvl="0" indent="-88900" algn="just"/>
            <a:r>
              <a:rPr lang="it-IT" sz="2000" dirty="0" smtClean="0"/>
              <a:t>	Per </a:t>
            </a:r>
            <a:r>
              <a:rPr lang="it-IT" sz="2000" dirty="0"/>
              <a:t>essere sostenibile, il turismo deve</a:t>
            </a:r>
            <a:r>
              <a:rPr lang="it-IT" sz="2000" dirty="0" smtClean="0"/>
              <a:t>:</a:t>
            </a:r>
          </a:p>
          <a:p>
            <a:pPr lvl="0" algn="just"/>
            <a:endParaRPr lang="it-IT" sz="2000" dirty="0"/>
          </a:p>
          <a:p>
            <a:pPr marL="444500" lvl="0" indent="-444500" algn="just">
              <a:buAutoNum type="arabicPeriod"/>
            </a:pPr>
            <a:r>
              <a:rPr lang="it-IT" sz="2000" dirty="0" smtClean="0"/>
              <a:t>Fare </a:t>
            </a:r>
            <a:r>
              <a:rPr lang="it-IT" sz="2000" dirty="0"/>
              <a:t>un </a:t>
            </a:r>
            <a:r>
              <a:rPr lang="it-IT" sz="2000" b="1" dirty="0"/>
              <a:t>uso ottimale delle risorse ambientali </a:t>
            </a:r>
            <a:r>
              <a:rPr lang="it-IT" sz="2000" dirty="0"/>
              <a:t>che costituiscono un elemento chiave del proprio sviluppo, contribuendo alla conservazione del patrimonio culturale e della diversità biologica</a:t>
            </a:r>
            <a:r>
              <a:rPr lang="it-IT" sz="2000" dirty="0" smtClean="0"/>
              <a:t>;</a:t>
            </a:r>
          </a:p>
          <a:p>
            <a:pPr lvl="0" algn="just"/>
            <a:endParaRPr lang="it-IT" sz="2000" dirty="0"/>
          </a:p>
          <a:p>
            <a:pPr lvl="0" algn="just"/>
            <a:endParaRPr lang="it-IT" sz="2000" dirty="0" smtClean="0"/>
          </a:p>
          <a:p>
            <a:pPr marL="444500" lvl="0" indent="-444500" algn="just"/>
            <a:r>
              <a:rPr lang="it-IT" sz="2000" dirty="0" smtClean="0"/>
              <a:t>2. 	</a:t>
            </a:r>
            <a:r>
              <a:rPr lang="it-IT" sz="2000" b="1" dirty="0" smtClean="0"/>
              <a:t>Rispettare </a:t>
            </a:r>
            <a:r>
              <a:rPr lang="it-IT" sz="2000" b="1" dirty="0"/>
              <a:t>l’autenticità sociale e culturale</a:t>
            </a:r>
            <a:r>
              <a:rPr lang="it-IT" sz="2000" dirty="0"/>
              <a:t> delle comunità ospitanti, conservando il loro patrimonio culturale e i loro valori tradizionali e contribuendo alla comprensione e alla tolleranza interculturale</a:t>
            </a:r>
            <a:r>
              <a:rPr lang="it-IT" sz="2000" dirty="0" smtClean="0"/>
              <a:t>.</a:t>
            </a:r>
          </a:p>
          <a:p>
            <a:pPr lvl="0" algn="just"/>
            <a:endParaRPr lang="it-IT" sz="2000" dirty="0"/>
          </a:p>
          <a:p>
            <a:pPr lvl="0" algn="just"/>
            <a:endParaRPr lang="it-IT" sz="2000" dirty="0" smtClean="0"/>
          </a:p>
          <a:p>
            <a:pPr marL="457200" lvl="0" indent="-457200" algn="just">
              <a:buAutoNum type="arabicPeriod" startAt="3"/>
            </a:pPr>
            <a:r>
              <a:rPr lang="it-IT" sz="2000" b="1" dirty="0" smtClean="0"/>
              <a:t>Assicurare </a:t>
            </a:r>
            <a:r>
              <a:rPr lang="it-IT" sz="2000" b="1" dirty="0"/>
              <a:t>una funzionalità economica fattibile e di lunga durata</a:t>
            </a:r>
            <a:r>
              <a:rPr lang="it-IT" sz="2000" dirty="0"/>
              <a:t>, garantendo benefici economici equamente distribuiti fra tutti gli stakeholder, contribuendo alla lotta contro la povertà</a:t>
            </a:r>
            <a:r>
              <a:rPr lang="it-IT" sz="2000" dirty="0" smtClean="0"/>
              <a:t>.</a:t>
            </a:r>
          </a:p>
          <a:p>
            <a:pPr lvl="0" algn="just"/>
            <a:endParaRPr lang="it-IT" sz="2000" dirty="0" smtClean="0"/>
          </a:p>
        </p:txBody>
      </p:sp>
    </p:spTree>
    <p:extLst>
      <p:ext uri="{BB962C8B-B14F-4D97-AF65-F5344CB8AC3E}">
        <p14:creationId xmlns:p14="http://schemas.microsoft.com/office/powerpoint/2010/main" val="25744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849686" y="-11854"/>
            <a:ext cx="6092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Progettare un itinerario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635896" y="882933"/>
            <a:ext cx="5082694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200" dirty="0"/>
              <a:t>Un </a:t>
            </a:r>
            <a:r>
              <a:rPr lang="it-IT" sz="2200" dirty="0" smtClean="0"/>
              <a:t>itinerario è </a:t>
            </a:r>
            <a:r>
              <a:rPr lang="it-IT" sz="2200" dirty="0"/>
              <a:t>un percorso tematico scandito da </a:t>
            </a:r>
            <a:r>
              <a:rPr lang="it-IT" sz="2200" dirty="0" smtClean="0"/>
              <a:t>tappe che permette  </a:t>
            </a:r>
            <a:r>
              <a:rPr lang="it-IT" sz="2200" dirty="0"/>
              <a:t>di produrre, da più elementi distribuiti nello spazio, un oggetto culturale </a:t>
            </a:r>
            <a:r>
              <a:rPr lang="it-IT" sz="2200" dirty="0" smtClean="0"/>
              <a:t>nuovo.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200" dirty="0" smtClean="0"/>
              <a:t>Si </a:t>
            </a:r>
            <a:r>
              <a:rPr lang="it-IT" sz="2200" dirty="0"/>
              <a:t>può immaginare un itinerario </a:t>
            </a:r>
            <a:r>
              <a:rPr lang="it-IT" sz="2200" dirty="0" smtClean="0"/>
              <a:t>tematico </a:t>
            </a:r>
            <a:r>
              <a:rPr lang="it-IT" sz="2200" dirty="0"/>
              <a:t>come un racconto articolato in episodi significativi, ognuno dei quali è fisicamente </a:t>
            </a:r>
            <a:r>
              <a:rPr lang="it-IT" sz="2200" dirty="0" smtClean="0"/>
              <a:t>rappresentato </a:t>
            </a:r>
            <a:r>
              <a:rPr lang="it-IT" sz="2200" dirty="0"/>
              <a:t>da un luogo, da un sito, da un edificio, o da un manufatto artistico o storico di altro tipo, tra i quali si snoda la narrazione. </a:t>
            </a:r>
            <a:endParaRPr lang="it-IT" sz="22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it-IT" sz="22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200" dirty="0" smtClean="0"/>
              <a:t>La </a:t>
            </a:r>
            <a:r>
              <a:rPr lang="it-IT" sz="2200" dirty="0"/>
              <a:t>costruzione di un itinerario aumenta le capacità competitive dei singoli elementi di soddisfare i bisogni.</a:t>
            </a:r>
          </a:p>
        </p:txBody>
      </p:sp>
      <p:grpSp>
        <p:nvGrpSpPr>
          <p:cNvPr id="10" name="Gruppo 9"/>
          <p:cNvGrpSpPr/>
          <p:nvPr/>
        </p:nvGrpSpPr>
        <p:grpSpPr>
          <a:xfrm>
            <a:off x="1435943" y="738000"/>
            <a:ext cx="2115364" cy="6120000"/>
            <a:chOff x="6181725" y="38100"/>
            <a:chExt cx="2622737" cy="6756400"/>
          </a:xfrm>
        </p:grpSpPr>
        <p:sp>
          <p:nvSpPr>
            <p:cNvPr id="11" name="Figura a mano libera 10"/>
            <p:cNvSpPr/>
            <p:nvPr/>
          </p:nvSpPr>
          <p:spPr>
            <a:xfrm>
              <a:off x="6181725" y="38100"/>
              <a:ext cx="2537282" cy="6756400"/>
            </a:xfrm>
            <a:custGeom>
              <a:avLst/>
              <a:gdLst>
                <a:gd name="connsiteX0" fmla="*/ 3098800 w 3383042"/>
                <a:gd name="connsiteY0" fmla="*/ 0 h 6756400"/>
                <a:gd name="connsiteX1" fmla="*/ 800100 w 3383042"/>
                <a:gd name="connsiteY1" fmla="*/ 2794000 h 6756400"/>
                <a:gd name="connsiteX2" fmla="*/ 3378200 w 3383042"/>
                <a:gd name="connsiteY2" fmla="*/ 4622800 h 6756400"/>
                <a:gd name="connsiteX3" fmla="*/ 0 w 3383042"/>
                <a:gd name="connsiteY3" fmla="*/ 6756400 h 675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83042" h="6756400">
                  <a:moveTo>
                    <a:pt x="3098800" y="0"/>
                  </a:moveTo>
                  <a:cubicBezTo>
                    <a:pt x="1926166" y="1011766"/>
                    <a:pt x="753533" y="2023533"/>
                    <a:pt x="800100" y="2794000"/>
                  </a:cubicBezTo>
                  <a:cubicBezTo>
                    <a:pt x="846667" y="3564467"/>
                    <a:pt x="3511550" y="3962400"/>
                    <a:pt x="3378200" y="4622800"/>
                  </a:cubicBezTo>
                  <a:cubicBezTo>
                    <a:pt x="3244850" y="5283200"/>
                    <a:pt x="596900" y="6400800"/>
                    <a:pt x="0" y="6756400"/>
                  </a:cubicBezTo>
                </a:path>
              </a:pathLst>
            </a:custGeom>
            <a:ln w="38100">
              <a:prstDash val="dash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12" name="Picture 24" descr="http://www.anthora.it/scheda_foto.php?id_scheda=154&amp;n=4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9457" y="2152979"/>
              <a:ext cx="1185794" cy="11954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6" descr="http://caboverdesite.com/santo-antao/imagens/junto-ao-mar-7272x481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5441" y="542926"/>
              <a:ext cx="1252857" cy="1105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30" descr="http://mw2.google.com/mw-panoramio/photos/medium/33498932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7125" y="5505043"/>
              <a:ext cx="1218529" cy="1078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32" descr="http://www.cabocontact.com/wp/wp-content/uploads/2012/06/festa-sao-felipe-fogo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3095" y="3894992"/>
              <a:ext cx="1201367" cy="10688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9344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730892" y="247484"/>
            <a:ext cx="6092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Il contesto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3" name="Ovale 2"/>
          <p:cNvSpPr/>
          <p:nvPr/>
        </p:nvSpPr>
        <p:spPr>
          <a:xfrm>
            <a:off x="2051720" y="1310742"/>
            <a:ext cx="2952328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400" dirty="0" smtClean="0"/>
              <a:t>Studio dei flussi turistici</a:t>
            </a:r>
            <a:endParaRPr lang="it-IT" sz="2400" dirty="0"/>
          </a:p>
        </p:txBody>
      </p:sp>
      <p:sp>
        <p:nvSpPr>
          <p:cNvPr id="8" name="Ovale 7"/>
          <p:cNvSpPr/>
          <p:nvPr/>
        </p:nvSpPr>
        <p:spPr>
          <a:xfrm>
            <a:off x="5004048" y="2960948"/>
            <a:ext cx="2952328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000" dirty="0" smtClean="0"/>
              <a:t>Studio dell’offerta turistica esistente</a:t>
            </a:r>
            <a:endParaRPr lang="it-IT" sz="2000" dirty="0"/>
          </a:p>
        </p:txBody>
      </p:sp>
      <p:sp>
        <p:nvSpPr>
          <p:cNvPr id="9" name="Ovale 8"/>
          <p:cNvSpPr/>
          <p:nvPr/>
        </p:nvSpPr>
        <p:spPr>
          <a:xfrm>
            <a:off x="2051720" y="5023181"/>
            <a:ext cx="2952328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000" dirty="0" smtClean="0"/>
              <a:t>Sopralluogo ed incontro con gli </a:t>
            </a:r>
            <a:r>
              <a:rPr lang="it-IT" sz="2000" dirty="0" err="1" smtClean="0"/>
              <a:t>stakeholders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2080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ico 1"/>
          <p:cNvGraphicFramePr>
            <a:graphicFrameLocks/>
          </p:cNvGraphicFramePr>
          <p:nvPr>
            <p:extLst/>
          </p:nvPr>
        </p:nvGraphicFramePr>
        <p:xfrm>
          <a:off x="107225" y="938000"/>
          <a:ext cx="4918472" cy="3791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312" y="2132134"/>
            <a:ext cx="4735004" cy="5652788"/>
          </a:xfrm>
          <a:prstGeom prst="rect">
            <a:avLst/>
          </a:prstGeom>
        </p:spPr>
      </p:pic>
      <p:grpSp>
        <p:nvGrpSpPr>
          <p:cNvPr id="5" name="Groupe 60"/>
          <p:cNvGrpSpPr/>
          <p:nvPr/>
        </p:nvGrpSpPr>
        <p:grpSpPr>
          <a:xfrm>
            <a:off x="6724775" y="5332476"/>
            <a:ext cx="189173" cy="252231"/>
            <a:chOff x="250825" y="3464288"/>
            <a:chExt cx="504462" cy="504462"/>
          </a:xfrm>
        </p:grpSpPr>
        <p:sp>
          <p:nvSpPr>
            <p:cNvPr id="12" name="Ellipse 61"/>
            <p:cNvSpPr/>
            <p:nvPr/>
          </p:nvSpPr>
          <p:spPr>
            <a:xfrm>
              <a:off x="250825" y="3464288"/>
              <a:ext cx="504462" cy="50446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/>
            </a:p>
          </p:txBody>
        </p:sp>
        <p:sp>
          <p:nvSpPr>
            <p:cNvPr id="13" name="Ellipse 62"/>
            <p:cNvSpPr/>
            <p:nvPr/>
          </p:nvSpPr>
          <p:spPr>
            <a:xfrm>
              <a:off x="376313" y="3589776"/>
              <a:ext cx="253486" cy="253486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/>
            </a:p>
          </p:txBody>
        </p:sp>
      </p:grpSp>
      <p:sp>
        <p:nvSpPr>
          <p:cNvPr id="6" name="Forme libre 26"/>
          <p:cNvSpPr/>
          <p:nvPr/>
        </p:nvSpPr>
        <p:spPr>
          <a:xfrm rot="16940942">
            <a:off x="6073583" y="4306420"/>
            <a:ext cx="1680731" cy="270412"/>
          </a:xfrm>
          <a:custGeom>
            <a:avLst/>
            <a:gdLst>
              <a:gd name="connsiteX0" fmla="*/ 2819400 w 2819400"/>
              <a:gd name="connsiteY0" fmla="*/ 884668 h 884668"/>
              <a:gd name="connsiteX1" fmla="*/ 2108200 w 2819400"/>
              <a:gd name="connsiteY1" fmla="*/ 224268 h 884668"/>
              <a:gd name="connsiteX2" fmla="*/ 1092200 w 2819400"/>
              <a:gd name="connsiteY2" fmla="*/ 8368 h 884668"/>
              <a:gd name="connsiteX3" fmla="*/ 0 w 2819400"/>
              <a:gd name="connsiteY3" fmla="*/ 465568 h 88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19400" h="884668">
                <a:moveTo>
                  <a:pt x="2819400" y="884668"/>
                </a:moveTo>
                <a:cubicBezTo>
                  <a:pt x="2607733" y="627493"/>
                  <a:pt x="2396067" y="370318"/>
                  <a:pt x="2108200" y="224268"/>
                </a:cubicBezTo>
                <a:cubicBezTo>
                  <a:pt x="1820333" y="78218"/>
                  <a:pt x="1443566" y="-31849"/>
                  <a:pt x="1092200" y="8368"/>
                </a:cubicBezTo>
                <a:cubicBezTo>
                  <a:pt x="740834" y="48585"/>
                  <a:pt x="370417" y="257076"/>
                  <a:pt x="0" y="465568"/>
                </a:cubicBezTo>
              </a:path>
            </a:pathLst>
          </a:custGeom>
          <a:noFill/>
          <a:ln w="38100">
            <a:solidFill>
              <a:srgbClr val="EE2A7B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orme libre 37"/>
          <p:cNvSpPr/>
          <p:nvPr/>
        </p:nvSpPr>
        <p:spPr>
          <a:xfrm rot="11971297">
            <a:off x="6626460" y="3956459"/>
            <a:ext cx="385800" cy="667469"/>
          </a:xfrm>
          <a:custGeom>
            <a:avLst/>
            <a:gdLst/>
            <a:ahLst/>
            <a:cxnLst/>
            <a:rect l="l" t="t" r="r" b="b"/>
            <a:pathLst>
              <a:path w="1830700" h="1666966">
                <a:moveTo>
                  <a:pt x="914400" y="0"/>
                </a:moveTo>
                <a:cubicBezTo>
                  <a:pt x="1000534" y="0"/>
                  <a:pt x="1073634" y="235919"/>
                  <a:pt x="1098573" y="563322"/>
                </a:cubicBezTo>
                <a:lnTo>
                  <a:pt x="1212676" y="643696"/>
                </a:lnTo>
                <a:lnTo>
                  <a:pt x="1212676" y="552765"/>
                </a:lnTo>
                <a:lnTo>
                  <a:pt x="1319304" y="552765"/>
                </a:lnTo>
                <a:lnTo>
                  <a:pt x="1319304" y="718804"/>
                </a:lnTo>
                <a:lnTo>
                  <a:pt x="1378900" y="760784"/>
                </a:lnTo>
                <a:lnTo>
                  <a:pt x="1378900" y="674725"/>
                </a:lnTo>
                <a:lnTo>
                  <a:pt x="1485528" y="674725"/>
                </a:lnTo>
                <a:lnTo>
                  <a:pt x="1485528" y="835892"/>
                </a:lnTo>
                <a:lnTo>
                  <a:pt x="1817973" y="1070066"/>
                </a:lnTo>
                <a:lnTo>
                  <a:pt x="1830700" y="1158966"/>
                </a:lnTo>
                <a:lnTo>
                  <a:pt x="1130728" y="879566"/>
                </a:lnTo>
                <a:lnTo>
                  <a:pt x="1108307" y="876769"/>
                </a:lnTo>
                <a:cubicBezTo>
                  <a:pt x="1105783" y="1075951"/>
                  <a:pt x="1086359" y="1255994"/>
                  <a:pt x="1055080" y="1391926"/>
                </a:cubicBezTo>
                <a:lnTo>
                  <a:pt x="1246293" y="1565366"/>
                </a:lnTo>
                <a:lnTo>
                  <a:pt x="1271750" y="1666966"/>
                </a:lnTo>
                <a:lnTo>
                  <a:pt x="1015015" y="1529738"/>
                </a:lnTo>
                <a:cubicBezTo>
                  <a:pt x="986234" y="1606116"/>
                  <a:pt x="951528" y="1649950"/>
                  <a:pt x="914400" y="1649950"/>
                </a:cubicBezTo>
                <a:cubicBezTo>
                  <a:pt x="877419" y="1649950"/>
                  <a:pt x="842840" y="1606460"/>
                  <a:pt x="814610" y="1530434"/>
                </a:cubicBezTo>
                <a:lnTo>
                  <a:pt x="559750" y="1666966"/>
                </a:lnTo>
                <a:lnTo>
                  <a:pt x="585150" y="1565366"/>
                </a:lnTo>
                <a:lnTo>
                  <a:pt x="773624" y="1394026"/>
                </a:lnTo>
                <a:cubicBezTo>
                  <a:pt x="742427" y="1257773"/>
                  <a:pt x="722577" y="1076968"/>
                  <a:pt x="720458" y="876821"/>
                </a:cubicBezTo>
                <a:lnTo>
                  <a:pt x="698500" y="879566"/>
                </a:lnTo>
                <a:lnTo>
                  <a:pt x="0" y="1158966"/>
                </a:lnTo>
                <a:lnTo>
                  <a:pt x="12700" y="1070066"/>
                </a:lnTo>
                <a:lnTo>
                  <a:pt x="331894" y="844752"/>
                </a:lnTo>
                <a:lnTo>
                  <a:pt x="331894" y="674725"/>
                </a:lnTo>
                <a:lnTo>
                  <a:pt x="438522" y="674725"/>
                </a:lnTo>
                <a:lnTo>
                  <a:pt x="438522" y="769486"/>
                </a:lnTo>
                <a:lnTo>
                  <a:pt x="506436" y="721546"/>
                </a:lnTo>
                <a:lnTo>
                  <a:pt x="506436" y="552765"/>
                </a:lnTo>
                <a:lnTo>
                  <a:pt x="613064" y="552765"/>
                </a:lnTo>
                <a:lnTo>
                  <a:pt x="613064" y="646279"/>
                </a:lnTo>
                <a:lnTo>
                  <a:pt x="730207" y="563590"/>
                </a:lnTo>
                <a:cubicBezTo>
                  <a:pt x="755126" y="236048"/>
                  <a:pt x="828243" y="0"/>
                  <a:pt x="914400" y="0"/>
                </a:cubicBezTo>
                <a:close/>
              </a:path>
            </a:pathLst>
          </a:custGeom>
          <a:solidFill>
            <a:srgbClr val="EE2A7B"/>
          </a:solidFill>
          <a:ln w="3175"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co 7"/>
          <p:cNvSpPr/>
          <p:nvPr/>
        </p:nvSpPr>
        <p:spPr>
          <a:xfrm rot="4213881">
            <a:off x="5367109" y="3205689"/>
            <a:ext cx="2633825" cy="2070260"/>
          </a:xfrm>
          <a:prstGeom prst="arc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Forme libre 33"/>
          <p:cNvSpPr/>
          <p:nvPr/>
        </p:nvSpPr>
        <p:spPr>
          <a:xfrm rot="11836902">
            <a:off x="7548920" y="4363972"/>
            <a:ext cx="385800" cy="667469"/>
          </a:xfrm>
          <a:custGeom>
            <a:avLst/>
            <a:gdLst/>
            <a:ahLst/>
            <a:cxnLst/>
            <a:rect l="l" t="t" r="r" b="b"/>
            <a:pathLst>
              <a:path w="1830700" h="1666966">
                <a:moveTo>
                  <a:pt x="914400" y="0"/>
                </a:moveTo>
                <a:cubicBezTo>
                  <a:pt x="1000534" y="0"/>
                  <a:pt x="1073634" y="235919"/>
                  <a:pt x="1098573" y="563322"/>
                </a:cubicBezTo>
                <a:lnTo>
                  <a:pt x="1212676" y="643696"/>
                </a:lnTo>
                <a:lnTo>
                  <a:pt x="1212676" y="552765"/>
                </a:lnTo>
                <a:lnTo>
                  <a:pt x="1319304" y="552765"/>
                </a:lnTo>
                <a:lnTo>
                  <a:pt x="1319304" y="718804"/>
                </a:lnTo>
                <a:lnTo>
                  <a:pt x="1378900" y="760784"/>
                </a:lnTo>
                <a:lnTo>
                  <a:pt x="1378900" y="674725"/>
                </a:lnTo>
                <a:lnTo>
                  <a:pt x="1485528" y="674725"/>
                </a:lnTo>
                <a:lnTo>
                  <a:pt x="1485528" y="835892"/>
                </a:lnTo>
                <a:lnTo>
                  <a:pt x="1817973" y="1070066"/>
                </a:lnTo>
                <a:lnTo>
                  <a:pt x="1830700" y="1158966"/>
                </a:lnTo>
                <a:lnTo>
                  <a:pt x="1130728" y="879566"/>
                </a:lnTo>
                <a:lnTo>
                  <a:pt x="1108307" y="876769"/>
                </a:lnTo>
                <a:cubicBezTo>
                  <a:pt x="1105783" y="1075951"/>
                  <a:pt x="1086359" y="1255994"/>
                  <a:pt x="1055080" y="1391926"/>
                </a:cubicBezTo>
                <a:lnTo>
                  <a:pt x="1246293" y="1565366"/>
                </a:lnTo>
                <a:lnTo>
                  <a:pt x="1271750" y="1666966"/>
                </a:lnTo>
                <a:lnTo>
                  <a:pt x="1015015" y="1529738"/>
                </a:lnTo>
                <a:cubicBezTo>
                  <a:pt x="986234" y="1606116"/>
                  <a:pt x="951528" y="1649950"/>
                  <a:pt x="914400" y="1649950"/>
                </a:cubicBezTo>
                <a:cubicBezTo>
                  <a:pt x="877419" y="1649950"/>
                  <a:pt x="842840" y="1606460"/>
                  <a:pt x="814610" y="1530434"/>
                </a:cubicBezTo>
                <a:lnTo>
                  <a:pt x="559750" y="1666966"/>
                </a:lnTo>
                <a:lnTo>
                  <a:pt x="585150" y="1565366"/>
                </a:lnTo>
                <a:lnTo>
                  <a:pt x="773624" y="1394026"/>
                </a:lnTo>
                <a:cubicBezTo>
                  <a:pt x="742427" y="1257773"/>
                  <a:pt x="722577" y="1076968"/>
                  <a:pt x="720458" y="876821"/>
                </a:cubicBezTo>
                <a:lnTo>
                  <a:pt x="698500" y="879566"/>
                </a:lnTo>
                <a:lnTo>
                  <a:pt x="0" y="1158966"/>
                </a:lnTo>
                <a:lnTo>
                  <a:pt x="12700" y="1070066"/>
                </a:lnTo>
                <a:lnTo>
                  <a:pt x="331894" y="844752"/>
                </a:lnTo>
                <a:lnTo>
                  <a:pt x="331894" y="674725"/>
                </a:lnTo>
                <a:lnTo>
                  <a:pt x="438522" y="674725"/>
                </a:lnTo>
                <a:lnTo>
                  <a:pt x="438522" y="769486"/>
                </a:lnTo>
                <a:lnTo>
                  <a:pt x="506436" y="721546"/>
                </a:lnTo>
                <a:lnTo>
                  <a:pt x="506436" y="552765"/>
                </a:lnTo>
                <a:lnTo>
                  <a:pt x="613064" y="552765"/>
                </a:lnTo>
                <a:lnTo>
                  <a:pt x="613064" y="646279"/>
                </a:lnTo>
                <a:lnTo>
                  <a:pt x="730207" y="563590"/>
                </a:lnTo>
                <a:cubicBezTo>
                  <a:pt x="755126" y="236048"/>
                  <a:pt x="828243" y="0"/>
                  <a:pt x="91440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18"/>
          <p:cNvSpPr/>
          <p:nvPr/>
        </p:nvSpPr>
        <p:spPr>
          <a:xfrm rot="10800000">
            <a:off x="6866890" y="4290192"/>
            <a:ext cx="371186" cy="985493"/>
          </a:xfrm>
          <a:custGeom>
            <a:avLst/>
            <a:gdLst>
              <a:gd name="connsiteX0" fmla="*/ 0 w 1079500"/>
              <a:gd name="connsiteY0" fmla="*/ 1320800 h 1320800"/>
              <a:gd name="connsiteX1" fmla="*/ 749300 w 1079500"/>
              <a:gd name="connsiteY1" fmla="*/ 635000 h 1320800"/>
              <a:gd name="connsiteX2" fmla="*/ 1079500 w 1079500"/>
              <a:gd name="connsiteY2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9500" h="1320800">
                <a:moveTo>
                  <a:pt x="0" y="1320800"/>
                </a:moveTo>
                <a:cubicBezTo>
                  <a:pt x="284691" y="1087966"/>
                  <a:pt x="569383" y="855133"/>
                  <a:pt x="749300" y="635000"/>
                </a:cubicBezTo>
                <a:cubicBezTo>
                  <a:pt x="929217" y="414867"/>
                  <a:pt x="1004358" y="207433"/>
                  <a:pt x="1079500" y="0"/>
                </a:cubicBezTo>
              </a:path>
            </a:pathLst>
          </a:custGeom>
          <a:noFill/>
          <a:ln w="38100">
            <a:solidFill>
              <a:srgbClr val="9EB31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31"/>
          <p:cNvSpPr/>
          <p:nvPr/>
        </p:nvSpPr>
        <p:spPr>
          <a:xfrm rot="12242902">
            <a:off x="6832292" y="4413736"/>
            <a:ext cx="363230" cy="679397"/>
          </a:xfrm>
          <a:custGeom>
            <a:avLst/>
            <a:gdLst/>
            <a:ahLst/>
            <a:cxnLst/>
            <a:rect l="l" t="t" r="r" b="b"/>
            <a:pathLst>
              <a:path w="1830700" h="1666966">
                <a:moveTo>
                  <a:pt x="914400" y="0"/>
                </a:moveTo>
                <a:cubicBezTo>
                  <a:pt x="1000534" y="0"/>
                  <a:pt x="1073634" y="235919"/>
                  <a:pt x="1098573" y="563322"/>
                </a:cubicBezTo>
                <a:lnTo>
                  <a:pt x="1212676" y="643696"/>
                </a:lnTo>
                <a:lnTo>
                  <a:pt x="1212676" y="552765"/>
                </a:lnTo>
                <a:lnTo>
                  <a:pt x="1319304" y="552765"/>
                </a:lnTo>
                <a:lnTo>
                  <a:pt x="1319304" y="718804"/>
                </a:lnTo>
                <a:lnTo>
                  <a:pt x="1378900" y="760784"/>
                </a:lnTo>
                <a:lnTo>
                  <a:pt x="1378900" y="674725"/>
                </a:lnTo>
                <a:lnTo>
                  <a:pt x="1485528" y="674725"/>
                </a:lnTo>
                <a:lnTo>
                  <a:pt x="1485528" y="835892"/>
                </a:lnTo>
                <a:lnTo>
                  <a:pt x="1817973" y="1070066"/>
                </a:lnTo>
                <a:lnTo>
                  <a:pt x="1830700" y="1158966"/>
                </a:lnTo>
                <a:lnTo>
                  <a:pt x="1130728" y="879566"/>
                </a:lnTo>
                <a:lnTo>
                  <a:pt x="1108307" y="876769"/>
                </a:lnTo>
                <a:cubicBezTo>
                  <a:pt x="1105783" y="1075951"/>
                  <a:pt x="1086359" y="1255994"/>
                  <a:pt x="1055080" y="1391926"/>
                </a:cubicBezTo>
                <a:lnTo>
                  <a:pt x="1246293" y="1565366"/>
                </a:lnTo>
                <a:lnTo>
                  <a:pt x="1271750" y="1666966"/>
                </a:lnTo>
                <a:lnTo>
                  <a:pt x="1015015" y="1529738"/>
                </a:lnTo>
                <a:cubicBezTo>
                  <a:pt x="986234" y="1606116"/>
                  <a:pt x="951528" y="1649950"/>
                  <a:pt x="914400" y="1649950"/>
                </a:cubicBezTo>
                <a:cubicBezTo>
                  <a:pt x="877419" y="1649950"/>
                  <a:pt x="842840" y="1606460"/>
                  <a:pt x="814610" y="1530434"/>
                </a:cubicBezTo>
                <a:lnTo>
                  <a:pt x="559750" y="1666966"/>
                </a:lnTo>
                <a:lnTo>
                  <a:pt x="585150" y="1565366"/>
                </a:lnTo>
                <a:lnTo>
                  <a:pt x="773624" y="1394026"/>
                </a:lnTo>
                <a:cubicBezTo>
                  <a:pt x="742427" y="1257773"/>
                  <a:pt x="722577" y="1076968"/>
                  <a:pt x="720458" y="876821"/>
                </a:cubicBezTo>
                <a:lnTo>
                  <a:pt x="698500" y="879566"/>
                </a:lnTo>
                <a:lnTo>
                  <a:pt x="0" y="1158966"/>
                </a:lnTo>
                <a:lnTo>
                  <a:pt x="12700" y="1070066"/>
                </a:lnTo>
                <a:lnTo>
                  <a:pt x="331894" y="844752"/>
                </a:lnTo>
                <a:lnTo>
                  <a:pt x="331894" y="674725"/>
                </a:lnTo>
                <a:lnTo>
                  <a:pt x="438522" y="674725"/>
                </a:lnTo>
                <a:lnTo>
                  <a:pt x="438522" y="769486"/>
                </a:lnTo>
                <a:lnTo>
                  <a:pt x="506436" y="721546"/>
                </a:lnTo>
                <a:lnTo>
                  <a:pt x="506436" y="552765"/>
                </a:lnTo>
                <a:lnTo>
                  <a:pt x="613064" y="552765"/>
                </a:lnTo>
                <a:lnTo>
                  <a:pt x="613064" y="646279"/>
                </a:lnTo>
                <a:lnTo>
                  <a:pt x="730207" y="563590"/>
                </a:lnTo>
                <a:cubicBezTo>
                  <a:pt x="755126" y="236048"/>
                  <a:pt x="828243" y="0"/>
                  <a:pt x="91440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reccia in su 13"/>
          <p:cNvSpPr/>
          <p:nvPr/>
        </p:nvSpPr>
        <p:spPr>
          <a:xfrm>
            <a:off x="4448138" y="1530059"/>
            <a:ext cx="921544" cy="2614613"/>
          </a:xfrm>
          <a:prstGeom prst="up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4941895" y="1469070"/>
            <a:ext cx="1285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rgbClr val="FF0000"/>
                </a:solidFill>
              </a:rPr>
              <a:t>+16,5%</a:t>
            </a:r>
            <a:endParaRPr lang="it-IT" sz="2800" dirty="0">
              <a:solidFill>
                <a:srgbClr val="FF0000"/>
              </a:solidFill>
            </a:endParaRPr>
          </a:p>
        </p:txBody>
      </p:sp>
      <p:sp>
        <p:nvSpPr>
          <p:cNvPr id="18" name="Rettangolo 17"/>
          <p:cNvSpPr/>
          <p:nvPr/>
        </p:nvSpPr>
        <p:spPr>
          <a:xfrm>
            <a:off x="96441" y="6488668"/>
            <a:ext cx="5213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Dati 2015 </a:t>
            </a:r>
            <a:r>
              <a:rPr lang="it-IT" dirty="0" err="1"/>
              <a:t>Instituto</a:t>
            </a:r>
            <a:r>
              <a:rPr lang="it-IT" dirty="0"/>
              <a:t> </a:t>
            </a:r>
            <a:r>
              <a:rPr lang="it-IT" dirty="0" err="1"/>
              <a:t>Nacional</a:t>
            </a:r>
            <a:r>
              <a:rPr lang="it-IT" dirty="0"/>
              <a:t> de </a:t>
            </a:r>
            <a:r>
              <a:rPr lang="it-IT" dirty="0" err="1" smtClean="0"/>
              <a:t>Estatística</a:t>
            </a:r>
            <a:r>
              <a:rPr lang="it-IT" dirty="0" smtClean="0"/>
              <a:t> </a:t>
            </a:r>
            <a:r>
              <a:rPr lang="it-IT" dirty="0" err="1" smtClean="0"/>
              <a:t>Cabo</a:t>
            </a:r>
            <a:r>
              <a:rPr lang="it-IT" dirty="0" smtClean="0"/>
              <a:t> Verde</a:t>
            </a:r>
            <a:endParaRPr lang="it-IT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597119" y="4840245"/>
            <a:ext cx="40644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/>
              <a:t>Dal 2011 al 2015, il numero di ospiti accolti dalle strutture alberghiere sono passati da 475.294 a 569.387, registrando un incremento </a:t>
            </a:r>
            <a:r>
              <a:rPr lang="it-IT" sz="2000" dirty="0" smtClean="0"/>
              <a:t>del 16,5%</a:t>
            </a:r>
            <a:endParaRPr lang="it-IT" sz="2000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6008244" y="223920"/>
            <a:ext cx="2968229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/>
              <a:t>Il 22,2% dei turisti che nel 2015 ha visitato Capo Verde proviene dal Regno Unito. Seguono Germania con il 13,4%. Il Portogallo con il 10,9% ed i Paesi Bassi con il 10,6%.</a:t>
            </a:r>
          </a:p>
          <a:p>
            <a:endParaRPr lang="it-IT" dirty="0"/>
          </a:p>
        </p:txBody>
      </p:sp>
      <p:sp>
        <p:nvSpPr>
          <p:cNvPr id="24" name="Forme libre 18"/>
          <p:cNvSpPr/>
          <p:nvPr/>
        </p:nvSpPr>
        <p:spPr>
          <a:xfrm>
            <a:off x="7011105" y="3964581"/>
            <a:ext cx="584001" cy="1367894"/>
          </a:xfrm>
          <a:custGeom>
            <a:avLst/>
            <a:gdLst>
              <a:gd name="connsiteX0" fmla="*/ 0 w 1079500"/>
              <a:gd name="connsiteY0" fmla="*/ 1320800 h 1320800"/>
              <a:gd name="connsiteX1" fmla="*/ 749300 w 1079500"/>
              <a:gd name="connsiteY1" fmla="*/ 635000 h 1320800"/>
              <a:gd name="connsiteX2" fmla="*/ 1079500 w 1079500"/>
              <a:gd name="connsiteY2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9500" h="1320800">
                <a:moveTo>
                  <a:pt x="0" y="1320800"/>
                </a:moveTo>
                <a:cubicBezTo>
                  <a:pt x="284691" y="1087966"/>
                  <a:pt x="569383" y="855133"/>
                  <a:pt x="749300" y="635000"/>
                </a:cubicBezTo>
                <a:cubicBezTo>
                  <a:pt x="929217" y="414867"/>
                  <a:pt x="1004358" y="207433"/>
                  <a:pt x="1079500" y="0"/>
                </a:cubicBezTo>
              </a:path>
            </a:pathLst>
          </a:custGeom>
          <a:noFill/>
          <a:ln w="38100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orme libre 33"/>
          <p:cNvSpPr/>
          <p:nvPr/>
        </p:nvSpPr>
        <p:spPr>
          <a:xfrm rot="12799954">
            <a:off x="7124914" y="4477817"/>
            <a:ext cx="385800" cy="667469"/>
          </a:xfrm>
          <a:custGeom>
            <a:avLst/>
            <a:gdLst/>
            <a:ahLst/>
            <a:cxnLst/>
            <a:rect l="l" t="t" r="r" b="b"/>
            <a:pathLst>
              <a:path w="1830700" h="1666966">
                <a:moveTo>
                  <a:pt x="914400" y="0"/>
                </a:moveTo>
                <a:cubicBezTo>
                  <a:pt x="1000534" y="0"/>
                  <a:pt x="1073634" y="235919"/>
                  <a:pt x="1098573" y="563322"/>
                </a:cubicBezTo>
                <a:lnTo>
                  <a:pt x="1212676" y="643696"/>
                </a:lnTo>
                <a:lnTo>
                  <a:pt x="1212676" y="552765"/>
                </a:lnTo>
                <a:lnTo>
                  <a:pt x="1319304" y="552765"/>
                </a:lnTo>
                <a:lnTo>
                  <a:pt x="1319304" y="718804"/>
                </a:lnTo>
                <a:lnTo>
                  <a:pt x="1378900" y="760784"/>
                </a:lnTo>
                <a:lnTo>
                  <a:pt x="1378900" y="674725"/>
                </a:lnTo>
                <a:lnTo>
                  <a:pt x="1485528" y="674725"/>
                </a:lnTo>
                <a:lnTo>
                  <a:pt x="1485528" y="835892"/>
                </a:lnTo>
                <a:lnTo>
                  <a:pt x="1817973" y="1070066"/>
                </a:lnTo>
                <a:lnTo>
                  <a:pt x="1830700" y="1158966"/>
                </a:lnTo>
                <a:lnTo>
                  <a:pt x="1130728" y="879566"/>
                </a:lnTo>
                <a:lnTo>
                  <a:pt x="1108307" y="876769"/>
                </a:lnTo>
                <a:cubicBezTo>
                  <a:pt x="1105783" y="1075951"/>
                  <a:pt x="1086359" y="1255994"/>
                  <a:pt x="1055080" y="1391926"/>
                </a:cubicBezTo>
                <a:lnTo>
                  <a:pt x="1246293" y="1565366"/>
                </a:lnTo>
                <a:lnTo>
                  <a:pt x="1271750" y="1666966"/>
                </a:lnTo>
                <a:lnTo>
                  <a:pt x="1015015" y="1529738"/>
                </a:lnTo>
                <a:cubicBezTo>
                  <a:pt x="986234" y="1606116"/>
                  <a:pt x="951528" y="1649950"/>
                  <a:pt x="914400" y="1649950"/>
                </a:cubicBezTo>
                <a:cubicBezTo>
                  <a:pt x="877419" y="1649950"/>
                  <a:pt x="842840" y="1606460"/>
                  <a:pt x="814610" y="1530434"/>
                </a:cubicBezTo>
                <a:lnTo>
                  <a:pt x="559750" y="1666966"/>
                </a:lnTo>
                <a:lnTo>
                  <a:pt x="585150" y="1565366"/>
                </a:lnTo>
                <a:lnTo>
                  <a:pt x="773624" y="1394026"/>
                </a:lnTo>
                <a:cubicBezTo>
                  <a:pt x="742427" y="1257773"/>
                  <a:pt x="722577" y="1076968"/>
                  <a:pt x="720458" y="876821"/>
                </a:cubicBezTo>
                <a:lnTo>
                  <a:pt x="698500" y="879566"/>
                </a:lnTo>
                <a:lnTo>
                  <a:pt x="0" y="1158966"/>
                </a:lnTo>
                <a:lnTo>
                  <a:pt x="12700" y="1070066"/>
                </a:lnTo>
                <a:lnTo>
                  <a:pt x="331894" y="844752"/>
                </a:lnTo>
                <a:lnTo>
                  <a:pt x="331894" y="674725"/>
                </a:lnTo>
                <a:lnTo>
                  <a:pt x="438522" y="674725"/>
                </a:lnTo>
                <a:lnTo>
                  <a:pt x="438522" y="769486"/>
                </a:lnTo>
                <a:lnTo>
                  <a:pt x="506436" y="721546"/>
                </a:lnTo>
                <a:lnTo>
                  <a:pt x="506436" y="552765"/>
                </a:lnTo>
                <a:lnTo>
                  <a:pt x="613064" y="552765"/>
                </a:lnTo>
                <a:lnTo>
                  <a:pt x="613064" y="646279"/>
                </a:lnTo>
                <a:lnTo>
                  <a:pt x="730207" y="563590"/>
                </a:lnTo>
                <a:cubicBezTo>
                  <a:pt x="755126" y="236048"/>
                  <a:pt x="828243" y="0"/>
                  <a:pt x="914400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CasellaDiTesto 21"/>
          <p:cNvSpPr txBox="1"/>
          <p:nvPr/>
        </p:nvSpPr>
        <p:spPr>
          <a:xfrm>
            <a:off x="1484774" y="11510"/>
            <a:ext cx="6092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I flussi turistici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64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1780452" y="11510"/>
            <a:ext cx="6092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L’offerta turistica esistente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829569" y="916713"/>
            <a:ext cx="380548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/>
              <a:t>Turismo </a:t>
            </a:r>
            <a:r>
              <a:rPr lang="it-IT" sz="3600" i="1" dirty="0"/>
              <a:t>Sol e </a:t>
            </a:r>
            <a:r>
              <a:rPr lang="it-IT" sz="3600" i="1" dirty="0" smtClean="0"/>
              <a:t>Mar</a:t>
            </a:r>
          </a:p>
          <a:p>
            <a:pPr algn="ctr"/>
            <a:endParaRPr lang="it-IT" sz="3600" dirty="0" smtClean="0"/>
          </a:p>
          <a:p>
            <a:pPr marL="457200" indent="-457200" algn="just">
              <a:buFontTx/>
              <a:buChar char="-"/>
            </a:pPr>
            <a:r>
              <a:rPr lang="it-IT" sz="2800" dirty="0" smtClean="0"/>
              <a:t>turismo </a:t>
            </a:r>
            <a:r>
              <a:rPr lang="it-IT" sz="2800" dirty="0" smtClean="0"/>
              <a:t>stagionale;</a:t>
            </a:r>
          </a:p>
          <a:p>
            <a:pPr marL="457200" indent="-457200" algn="just">
              <a:buFontTx/>
              <a:buChar char="-"/>
            </a:pPr>
            <a:endParaRPr lang="it-IT" sz="2800" dirty="0" smtClean="0"/>
          </a:p>
          <a:p>
            <a:pPr marL="457200" indent="-457200" algn="just">
              <a:buFontTx/>
              <a:buChar char="-"/>
            </a:pPr>
            <a:r>
              <a:rPr lang="it-IT" sz="2800" dirty="0" smtClean="0"/>
              <a:t>gestito da </a:t>
            </a:r>
            <a:r>
              <a:rPr lang="it-IT" sz="2800" dirty="0"/>
              <a:t>investitori esteri e non genera ricadute </a:t>
            </a:r>
            <a:r>
              <a:rPr lang="it-IT" sz="2800" dirty="0" smtClean="0"/>
              <a:t>sul </a:t>
            </a:r>
            <a:r>
              <a:rPr lang="it-IT" sz="2800" dirty="0"/>
              <a:t>territorio e sulla </a:t>
            </a:r>
            <a:r>
              <a:rPr lang="it-IT" sz="2800" dirty="0" smtClean="0"/>
              <a:t>comunità;</a:t>
            </a:r>
          </a:p>
          <a:p>
            <a:pPr marL="457200" indent="-457200" algn="just">
              <a:buFontTx/>
              <a:buChar char="-"/>
            </a:pPr>
            <a:endParaRPr lang="it-IT" sz="2800" i="1" dirty="0"/>
          </a:p>
          <a:p>
            <a:pPr marL="457200" indent="-457200" algn="just">
              <a:buFontTx/>
              <a:buChar char="-"/>
            </a:pPr>
            <a:r>
              <a:rPr lang="it-IT" sz="2800" dirty="0"/>
              <a:t>turismo concentrato solo in alcune isole; </a:t>
            </a:r>
          </a:p>
        </p:txBody>
      </p:sp>
      <p:cxnSp>
        <p:nvCxnSpPr>
          <p:cNvPr id="12" name="Connettore 1 11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Risultati immagini per capo verde bea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44376"/>
            <a:ext cx="4052281" cy="2696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9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1780452" y="11510"/>
            <a:ext cx="6092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Sopralluogo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957135" y="588466"/>
            <a:ext cx="7231402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Non semplici modalità </a:t>
            </a:r>
            <a:r>
              <a:rPr lang="it-IT" sz="2400" dirty="0"/>
              <a:t>di accesso </a:t>
            </a:r>
            <a:r>
              <a:rPr lang="it-IT" sz="2400" dirty="0" smtClean="0"/>
              <a:t>all’isola;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Distanze molto vaste separano gli attrattori;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 L’isola </a:t>
            </a:r>
            <a:r>
              <a:rPr lang="it-IT" sz="2400" dirty="0"/>
              <a:t>non dispone di trasporti </a:t>
            </a:r>
            <a:r>
              <a:rPr lang="it-IT" sz="2400" dirty="0" smtClean="0"/>
              <a:t>pubblici;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 </a:t>
            </a:r>
            <a:r>
              <a:rPr lang="it-IT" sz="2400" dirty="0" smtClean="0"/>
              <a:t>Non </a:t>
            </a:r>
            <a:r>
              <a:rPr lang="it-IT" sz="2400" dirty="0"/>
              <a:t>esistono piste ciclabili, né percorsi </a:t>
            </a:r>
            <a:r>
              <a:rPr lang="it-IT" sz="2400" dirty="0" smtClean="0"/>
              <a:t>pedonali;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N</a:t>
            </a:r>
            <a:r>
              <a:rPr lang="it-IT" sz="2400" dirty="0" smtClean="0"/>
              <a:t>on </a:t>
            </a:r>
            <a:r>
              <a:rPr lang="it-IT" sz="2400" dirty="0"/>
              <a:t>c’è segnaletica </a:t>
            </a:r>
            <a:r>
              <a:rPr lang="it-IT" sz="2400" dirty="0"/>
              <a:t>e i percorsi di trekking </a:t>
            </a:r>
            <a:r>
              <a:rPr lang="it-IT" sz="2400" dirty="0" smtClean="0"/>
              <a:t>non </a:t>
            </a:r>
            <a:r>
              <a:rPr lang="it-IT" sz="2400" dirty="0"/>
              <a:t>sono indicati in alcun </a:t>
            </a:r>
            <a:r>
              <a:rPr lang="it-IT" sz="2400" dirty="0" smtClean="0"/>
              <a:t>modo;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</a:t>
            </a:r>
            <a:r>
              <a:rPr lang="it-IT" sz="2400" dirty="0" smtClean="0"/>
              <a:t> </a:t>
            </a:r>
            <a:r>
              <a:rPr lang="it-IT" sz="2400" dirty="0"/>
              <a:t>villaggi offrono pochi </a:t>
            </a:r>
            <a:r>
              <a:rPr lang="it-IT" sz="2400" dirty="0" smtClean="0"/>
              <a:t>servizi</a:t>
            </a:r>
            <a:r>
              <a:rPr lang="it-IT" sz="2400" dirty="0"/>
              <a:t> </a:t>
            </a:r>
            <a:r>
              <a:rPr lang="it-IT" sz="2400" dirty="0" smtClean="0"/>
              <a:t>per turisti;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Telecomunicazioni difficoltose e </a:t>
            </a:r>
            <a:r>
              <a:rPr lang="it-IT" sz="2400" dirty="0" err="1" smtClean="0"/>
              <a:t>wi-fi</a:t>
            </a:r>
            <a:r>
              <a:rPr lang="it-IT" sz="2400" dirty="0" smtClean="0"/>
              <a:t> non diffuso;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smtClean="0"/>
              <a:t>Problema </a:t>
            </a:r>
            <a:r>
              <a:rPr lang="it-IT" sz="2400" dirty="0"/>
              <a:t>linguistico: pochissime persone parlano inglese, compresi receptionist e personale degli hotel. </a:t>
            </a:r>
            <a:endParaRPr lang="it-IT" sz="2400" dirty="0" smtClean="0"/>
          </a:p>
          <a:p>
            <a:endParaRPr lang="it-IT" sz="2800" dirty="0" smtClean="0"/>
          </a:p>
          <a:p>
            <a:endParaRPr lang="it-IT" sz="2800" dirty="0" smtClean="0"/>
          </a:p>
          <a:p>
            <a:pPr marL="571500" indent="-571500" algn="ctr">
              <a:buFontTx/>
              <a:buChar char="-"/>
            </a:pPr>
            <a:endParaRPr lang="it-IT" sz="2800" dirty="0" smtClean="0"/>
          </a:p>
          <a:p>
            <a:pPr marL="457200" indent="-457200" algn="ctr">
              <a:buFontTx/>
              <a:buChar char="-"/>
            </a:pPr>
            <a:endParaRPr lang="it-IT" sz="2800" dirty="0"/>
          </a:p>
        </p:txBody>
      </p:sp>
      <p:cxnSp>
        <p:nvCxnSpPr>
          <p:cNvPr id="12" name="Connettore 1 11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10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935411" y="65306"/>
            <a:ext cx="6463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Gruppo di ricerca e metodologia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4" name="Rettangolo con angoli arrotondati in diagonale 3"/>
          <p:cNvSpPr/>
          <p:nvPr/>
        </p:nvSpPr>
        <p:spPr>
          <a:xfrm>
            <a:off x="2051720" y="902404"/>
            <a:ext cx="4104456" cy="786110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800" dirty="0" smtClean="0"/>
              <a:t>Prodotto turistico</a:t>
            </a:r>
            <a:endParaRPr lang="it-IT" sz="2800" dirty="0"/>
          </a:p>
        </p:txBody>
      </p:sp>
      <p:sp>
        <p:nvSpPr>
          <p:cNvPr id="9" name="Rettangolo con angoli arrotondati in diagonale 8"/>
          <p:cNvSpPr/>
          <p:nvPr/>
        </p:nvSpPr>
        <p:spPr>
          <a:xfrm>
            <a:off x="2509095" y="1751211"/>
            <a:ext cx="4104456" cy="786110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800" dirty="0" smtClean="0"/>
              <a:t>Bisogni dei visitatori</a:t>
            </a:r>
            <a:endParaRPr lang="it-IT" sz="2800" dirty="0"/>
          </a:p>
        </p:txBody>
      </p:sp>
      <p:sp>
        <p:nvSpPr>
          <p:cNvPr id="10" name="Rettangolo con angoli arrotondati in diagonale 9"/>
          <p:cNvSpPr/>
          <p:nvPr/>
        </p:nvSpPr>
        <p:spPr>
          <a:xfrm>
            <a:off x="2932410" y="2602418"/>
            <a:ext cx="4104456" cy="786110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800" dirty="0" smtClean="0"/>
              <a:t>Risorse culturali</a:t>
            </a:r>
            <a:endParaRPr lang="it-IT" sz="2800" dirty="0"/>
          </a:p>
        </p:txBody>
      </p:sp>
      <p:sp>
        <p:nvSpPr>
          <p:cNvPr id="11" name="Rettangolo con angoli arrotondati in diagonale 10"/>
          <p:cNvSpPr/>
          <p:nvPr/>
        </p:nvSpPr>
        <p:spPr>
          <a:xfrm>
            <a:off x="3381177" y="3453625"/>
            <a:ext cx="4104456" cy="786110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800" dirty="0" smtClean="0"/>
              <a:t>Attrattori turistici</a:t>
            </a:r>
            <a:endParaRPr lang="it-IT" sz="2800" dirty="0"/>
          </a:p>
        </p:txBody>
      </p:sp>
      <p:sp>
        <p:nvSpPr>
          <p:cNvPr id="12" name="Rettangolo con angoli arrotondati in diagonale 11"/>
          <p:cNvSpPr/>
          <p:nvPr/>
        </p:nvSpPr>
        <p:spPr>
          <a:xfrm>
            <a:off x="3806798" y="4304832"/>
            <a:ext cx="4104456" cy="786110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800" dirty="0" smtClean="0"/>
              <a:t>Itinerari</a:t>
            </a:r>
          </a:p>
        </p:txBody>
      </p:sp>
      <p:sp>
        <p:nvSpPr>
          <p:cNvPr id="13" name="Rettangolo con angoli arrotondati in diagonale 12"/>
          <p:cNvSpPr/>
          <p:nvPr/>
        </p:nvSpPr>
        <p:spPr>
          <a:xfrm>
            <a:off x="4283839" y="5156039"/>
            <a:ext cx="4104456" cy="786110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800" dirty="0" smtClean="0"/>
              <a:t>Servizi</a:t>
            </a:r>
            <a:endParaRPr lang="it-IT" sz="2800" dirty="0"/>
          </a:p>
        </p:txBody>
      </p:sp>
      <p:sp>
        <p:nvSpPr>
          <p:cNvPr id="14" name="Rettangolo con angoli arrotondati in diagonale 13"/>
          <p:cNvSpPr/>
          <p:nvPr/>
        </p:nvSpPr>
        <p:spPr>
          <a:xfrm>
            <a:off x="4636450" y="6007246"/>
            <a:ext cx="4104456" cy="786110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800" dirty="0" smtClean="0"/>
              <a:t>Filiera turistica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40270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849686" y="255825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>
                <a:solidFill>
                  <a:srgbClr val="C00000"/>
                </a:solidFill>
                <a:latin typeface="High Tower Text" panose="02040502050506030303" pitchFamily="18" charset="0"/>
              </a:rPr>
              <a:t>Mappare gli attrattori 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turistici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1935410" y="917308"/>
            <a:ext cx="7028821" cy="2397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it-IT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Identificare</a:t>
            </a: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 </a:t>
            </a:r>
            <a:r>
              <a:rPr lang="it-IT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inventariare</a:t>
            </a: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gli attrattori turistici rappresenta il primo e fondamentale passo per avere un’idea generale delle ricchezze e della varietà delle risorse culturali, paesaggistiche ed antropiche di una destinazione. </a:t>
            </a:r>
            <a:endParaRPr lang="it-IT" sz="24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it-IT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1930249" y="2996952"/>
            <a:ext cx="6343699" cy="3422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2800" dirty="0">
                <a:solidFill>
                  <a:srgbClr val="C00000"/>
                </a:solidFill>
                <a:latin typeface="High Tower Text" panose="02040502050506030303" pitchFamily="18" charset="0"/>
              </a:rPr>
              <a:t>Obiettivi della mappatura:</a:t>
            </a:r>
          </a:p>
          <a:p>
            <a:pPr marL="270510" algn="just">
              <a:lnSpc>
                <a:spcPct val="107000"/>
              </a:lnSpc>
              <a:spcAft>
                <a:spcPts val="0"/>
              </a:spcAft>
            </a:pP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descrivere accuratamente il </a:t>
            </a:r>
            <a:r>
              <a:rPr lang="it-IT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patrimonio</a:t>
            </a: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culturale locale, tangibile e intangibile;</a:t>
            </a:r>
          </a:p>
          <a:p>
            <a:pPr marL="270510" algn="just">
              <a:lnSpc>
                <a:spcPct val="107000"/>
              </a:lnSpc>
              <a:spcAft>
                <a:spcPts val="0"/>
              </a:spcAft>
            </a:pP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mettere in evidenza le </a:t>
            </a:r>
            <a:r>
              <a:rPr lang="it-IT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relazioni</a:t>
            </a: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il territorio e gli attrattori circostanti;</a:t>
            </a:r>
          </a:p>
          <a:p>
            <a:pPr marL="270510" algn="just">
              <a:lnSpc>
                <a:spcPct val="107000"/>
              </a:lnSpc>
              <a:spcAft>
                <a:spcPts val="0"/>
              </a:spcAft>
            </a:pP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individuare i motivi di </a:t>
            </a:r>
            <a:r>
              <a:rPr lang="it-IT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unicità</a:t>
            </a: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it-IT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attrattiva</a:t>
            </a: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70510" algn="just">
              <a:lnSpc>
                <a:spcPct val="107000"/>
              </a:lnSpc>
              <a:spcAft>
                <a:spcPts val="0"/>
              </a:spcAft>
            </a:pP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descrivere i </a:t>
            </a:r>
            <a:r>
              <a:rPr lang="it-IT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servizi</a:t>
            </a: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che offre e i </a:t>
            </a:r>
            <a:r>
              <a:rPr lang="it-IT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bisogni</a:t>
            </a:r>
            <a:r>
              <a:rPr lang="it-IT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che è capace di soddisfare. </a:t>
            </a:r>
          </a:p>
        </p:txBody>
      </p:sp>
    </p:spTree>
    <p:extLst>
      <p:ext uri="{BB962C8B-B14F-4D97-AF65-F5344CB8AC3E}">
        <p14:creationId xmlns:p14="http://schemas.microsoft.com/office/powerpoint/2010/main" val="2080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744065" y="128994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Scelte da fare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2006450" y="4581128"/>
            <a:ext cx="6236988" cy="2924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341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2400" dirty="0" smtClean="0"/>
              <a:t>Selezionare </a:t>
            </a:r>
            <a:r>
              <a:rPr lang="it-IT" sz="2400" dirty="0"/>
              <a:t>gli elementi più </a:t>
            </a:r>
            <a:r>
              <a:rPr lang="it-IT" sz="2400" dirty="0" smtClean="0"/>
              <a:t>interessanti</a:t>
            </a:r>
          </a:p>
          <a:p>
            <a:pPr marL="61341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61341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2400" dirty="0" smtClean="0"/>
              <a:t>Stabilire </a:t>
            </a:r>
            <a:r>
              <a:rPr lang="it-IT" sz="2400" dirty="0"/>
              <a:t>priorità e criteri considerando le specificità del territorio e della sua </a:t>
            </a:r>
            <a:r>
              <a:rPr lang="it-IT" sz="2400" dirty="0" smtClean="0"/>
              <a:t>popolazione</a:t>
            </a:r>
          </a:p>
          <a:p>
            <a:pPr marL="270510" algn="just">
              <a:lnSpc>
                <a:spcPct val="107000"/>
              </a:lnSpc>
              <a:spcAft>
                <a:spcPts val="0"/>
              </a:spcAft>
            </a:pPr>
            <a:endParaRPr lang="it-IT" sz="2400" dirty="0" smtClean="0"/>
          </a:p>
          <a:p>
            <a:pPr marL="270510" algn="just">
              <a:lnSpc>
                <a:spcPct val="107000"/>
              </a:lnSpc>
              <a:spcAft>
                <a:spcPts val="0"/>
              </a:spcAft>
            </a:pPr>
            <a:endParaRPr lang="it-IT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50" y="925438"/>
            <a:ext cx="4915789" cy="3354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07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712415" y="283100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Scelte da fare (2)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1511151" y="1532748"/>
            <a:ext cx="7164284" cy="4272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0"/>
              </a:spcAft>
            </a:pPr>
            <a:endParaRPr lang="it-IT" sz="2400" dirty="0" smtClean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it-IT" sz="2400" dirty="0" smtClean="0"/>
              <a:t>Elementi considerati </a:t>
            </a:r>
            <a:r>
              <a:rPr lang="it-IT" sz="2400" b="1" dirty="0" smtClean="0"/>
              <a:t>più importanti </a:t>
            </a:r>
            <a:r>
              <a:rPr lang="it-IT" sz="2400" dirty="0" smtClean="0"/>
              <a:t>dalle comunità locali e che ne costituiscono motivo di orgoglio;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it-IT" sz="2400" dirty="0" smtClean="0"/>
              <a:t>Elementi culturali </a:t>
            </a:r>
            <a:r>
              <a:rPr lang="it-IT" sz="2400" b="1" dirty="0" smtClean="0"/>
              <a:t>maggiormente rappresentativi </a:t>
            </a:r>
            <a:r>
              <a:rPr lang="it-IT" sz="2400" dirty="0" smtClean="0"/>
              <a:t>della cultura e della popolazione e che forniscono una migliore visione delle specificità locali;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400" dirty="0" smtClean="0"/>
              <a:t>Elementi tradizionali </a:t>
            </a:r>
            <a:r>
              <a:rPr lang="it-IT" sz="2400" b="1" dirty="0" smtClean="0"/>
              <a:t>a rischio</a:t>
            </a:r>
            <a:r>
              <a:rPr lang="it-IT" sz="2400" dirty="0" smtClean="0"/>
              <a:t>, la cui scomparsa rappresenterebbe una grave perdita per la comunità</a:t>
            </a:r>
          </a:p>
          <a:p>
            <a:pPr marL="270510" algn="just">
              <a:lnSpc>
                <a:spcPct val="107000"/>
              </a:lnSpc>
              <a:spcAft>
                <a:spcPts val="0"/>
              </a:spcAft>
            </a:pPr>
            <a:endParaRPr lang="it-IT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08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712415" y="283100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Fasi di lavoro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1995715" y="1451769"/>
            <a:ext cx="7164284" cy="2707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0"/>
              </a:spcAft>
            </a:pPr>
            <a:endParaRPr lang="it-IT" sz="2800" dirty="0" smtClean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it-IT" sz="2800" dirty="0"/>
              <a:t>Recupero </a:t>
            </a:r>
            <a:r>
              <a:rPr lang="it-IT" sz="2800" i="1" dirty="0"/>
              <a:t>desk </a:t>
            </a:r>
            <a:r>
              <a:rPr lang="it-IT" sz="2800" dirty="0"/>
              <a:t>delle informazioni </a:t>
            </a:r>
            <a:r>
              <a:rPr lang="it-IT" sz="2800" dirty="0" smtClean="0"/>
              <a:t>esistenti;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it-IT" sz="2800" dirty="0" smtClean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it-IT" sz="2800" dirty="0"/>
              <a:t>Ricerca e ricognizione </a:t>
            </a:r>
            <a:r>
              <a:rPr lang="it-IT" sz="2800" dirty="0" smtClean="0"/>
              <a:t>sul campo;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it-IT" sz="28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800" dirty="0"/>
              <a:t>Organizzazione dei dati </a:t>
            </a:r>
            <a:r>
              <a:rPr lang="it-IT" sz="2800" dirty="0" smtClean="0"/>
              <a:t>raccolti.</a:t>
            </a:r>
            <a:endParaRPr lang="it-IT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66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286000" y="17208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712415" y="283100"/>
            <a:ext cx="67617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Metodologia di rilevazione delle informazioni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4"/>
          <a:srcRect l="32290" t="20470" r="31737" b="8656"/>
          <a:stretch/>
        </p:blipFill>
        <p:spPr>
          <a:xfrm>
            <a:off x="3291865" y="1410157"/>
            <a:ext cx="3602855" cy="3990855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1122611" y="1779588"/>
            <a:ext cx="331540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Localizzazione;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Denominazione;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Tipologia;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Natura dell’attrattore;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Valore </a:t>
            </a:r>
            <a:r>
              <a:rPr lang="it-IT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sociale e </a:t>
            </a: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culturale;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Motivi </a:t>
            </a:r>
            <a:r>
              <a:rPr lang="it-IT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unicità;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Accessibilità;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Comunicazione;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Servizi </a:t>
            </a:r>
            <a:r>
              <a:rPr lang="it-IT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it-IT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loco;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it-IT" sz="2000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 rotWithShape="1">
          <a:blip r:embed="rId5"/>
          <a:srcRect l="32289" t="21454" r="31738" b="8657"/>
          <a:stretch/>
        </p:blipFill>
        <p:spPr>
          <a:xfrm>
            <a:off x="4438016" y="2090172"/>
            <a:ext cx="3921706" cy="428371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 rotWithShape="1">
          <a:blip r:embed="rId6"/>
          <a:srcRect l="32290" t="21454" r="31737" b="8657"/>
          <a:stretch/>
        </p:blipFill>
        <p:spPr>
          <a:xfrm>
            <a:off x="5654866" y="2696915"/>
            <a:ext cx="3785687" cy="4135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0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tangolo 5"/>
          <p:cNvSpPr/>
          <p:nvPr/>
        </p:nvSpPr>
        <p:spPr>
          <a:xfrm>
            <a:off x="2172149" y="1451769"/>
            <a:ext cx="584228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2800" dirty="0" smtClean="0"/>
              <a:t>Ricezione delle schede di rilevazione;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it-IT" sz="28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2800" dirty="0" smtClean="0"/>
              <a:t>Verifica delle informazioni e sistematizzazione dei dati;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it-IT" sz="28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2800" dirty="0" smtClean="0"/>
              <a:t>Prima proposta di itinerari;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it-IT" sz="28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2800" dirty="0" smtClean="0"/>
              <a:t>Nuovo sopralluogo e confronto </a:t>
            </a:r>
            <a:r>
              <a:rPr lang="it-IT" sz="2800" smtClean="0"/>
              <a:t>con ricercatori.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it-IT" sz="280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2800" dirty="0" smtClean="0"/>
              <a:t> Messa a punto gli itinerari.</a:t>
            </a:r>
            <a:endParaRPr lang="it-IT" sz="28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1712415" y="283100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Dalla mappatura agli itinerari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0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/>
          <p:nvPr/>
        </p:nvSpPr>
        <p:spPr>
          <a:xfrm>
            <a:off x="1691680" y="174055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La zona </a:t>
            </a:r>
            <a:r>
              <a:rPr lang="it-IT" sz="3600" dirty="0" err="1" smtClean="0">
                <a:solidFill>
                  <a:srgbClr val="C00000"/>
                </a:solidFill>
                <a:latin typeface="High Tower Text" panose="02040502050506030303" pitchFamily="18" charset="0"/>
              </a:rPr>
              <a:t>Baixa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 di Praia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2" name="Picture 2" descr="Immagine correlat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27820"/>
            <a:ext cx="2857500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e 2"/>
          <p:cNvSpPr/>
          <p:nvPr/>
        </p:nvSpPr>
        <p:spPr>
          <a:xfrm>
            <a:off x="3263529" y="4293096"/>
            <a:ext cx="576064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ttangolo 3"/>
          <p:cNvSpPr/>
          <p:nvPr/>
        </p:nvSpPr>
        <p:spPr>
          <a:xfrm>
            <a:off x="4538487" y="1137066"/>
            <a:ext cx="4572000" cy="23529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Area periferica della città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Aree edificate si alternano ad estese aree desolare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Tra gli edifici moderni emergono strutture in rovina e semiabbandonate</a:t>
            </a:r>
            <a:endParaRPr lang="it-IT" sz="2000" dirty="0"/>
          </a:p>
        </p:txBody>
      </p:sp>
      <p:sp>
        <p:nvSpPr>
          <p:cNvPr id="10" name="Rettangolo 9"/>
          <p:cNvSpPr/>
          <p:nvPr/>
        </p:nvSpPr>
        <p:spPr>
          <a:xfrm>
            <a:off x="5068233" y="3785103"/>
            <a:ext cx="4415705" cy="3119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it-IT" sz="2400" dirty="0">
                <a:solidFill>
                  <a:srgbClr val="C00000"/>
                </a:solidFill>
                <a:latin typeface="High Tower Text" panose="02040502050506030303" pitchFamily="18" charset="0"/>
              </a:rPr>
              <a:t>Criticità:</a:t>
            </a:r>
          </a:p>
          <a:p>
            <a:pPr algn="just">
              <a:spcAft>
                <a:spcPts val="1000"/>
              </a:spcAft>
            </a:pPr>
            <a:r>
              <a:rPr lang="it-IT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Degrado;</a:t>
            </a:r>
          </a:p>
          <a:p>
            <a:pPr algn="just">
              <a:spcAft>
                <a:spcPts val="1000"/>
              </a:spcAft>
            </a:pPr>
            <a:r>
              <a:rPr lang="it-IT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Insalubrità delle aree;</a:t>
            </a:r>
          </a:p>
          <a:p>
            <a:pPr algn="just">
              <a:spcAft>
                <a:spcPts val="1000"/>
              </a:spcAft>
            </a:pPr>
            <a:r>
              <a:rPr lang="it-IT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Traffico;</a:t>
            </a:r>
          </a:p>
          <a:p>
            <a:pPr algn="just">
              <a:spcAft>
                <a:spcPts val="1000"/>
              </a:spcAft>
            </a:pPr>
            <a:r>
              <a:rPr lang="it-IT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Scarsa sicurezza percepita.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it-I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it-I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0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/>
          <p:nvPr/>
        </p:nvSpPr>
        <p:spPr>
          <a:xfrm>
            <a:off x="1496528" y="174055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La zona </a:t>
            </a:r>
            <a:r>
              <a:rPr lang="it-IT" sz="3600" dirty="0" err="1" smtClean="0">
                <a:solidFill>
                  <a:srgbClr val="C00000"/>
                </a:solidFill>
                <a:latin typeface="High Tower Text" panose="02040502050506030303" pitchFamily="18" charset="0"/>
              </a:rPr>
              <a:t>Baixa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 di 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Praia (2)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457945"/>
            <a:ext cx="5507359" cy="324252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ttangolo 3"/>
          <p:cNvSpPr/>
          <p:nvPr/>
        </p:nvSpPr>
        <p:spPr>
          <a:xfrm>
            <a:off x="2591407" y="780289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contribuire allo sviluppo della </a:t>
            </a:r>
            <a:r>
              <a:rPr lang="it-IT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zona;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valorizzare i luoghi 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della </a:t>
            </a:r>
            <a:r>
              <a:rPr lang="it-IT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memoria;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garantire 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recupero, la conservazione e la salvaguardia dell’ambiente </a:t>
            </a:r>
            <a:r>
              <a:rPr lang="it-IT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circostante.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38159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691680" y="80882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La zona </a:t>
            </a:r>
            <a:r>
              <a:rPr lang="it-IT" sz="3600" dirty="0" err="1" smtClean="0">
                <a:solidFill>
                  <a:srgbClr val="C00000"/>
                </a:solidFill>
                <a:latin typeface="High Tower Text" panose="02040502050506030303" pitchFamily="18" charset="0"/>
              </a:rPr>
              <a:t>Baixa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 di Praia 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(3)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1990410" y="701363"/>
            <a:ext cx="5454352" cy="3921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it-IT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Luoghi più 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significativi per la storia e la cultura della città: </a:t>
            </a:r>
            <a:endParaRPr lang="it-IT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Antiga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área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Fonte Ana;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Memorial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Amílcar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Cabral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Biblioteca e </a:t>
            </a: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Auditório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Nacional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Estádio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Municipal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Gamboa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Cais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Januário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Cais</a:t>
            </a:r>
            <a:r>
              <a:rPr lang="it-IT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Infante D. Henrique.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it-I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4"/>
          <a:srcRect l="25095" t="38188" r="23989" b="18501"/>
          <a:stretch/>
        </p:blipFill>
        <p:spPr>
          <a:xfrm>
            <a:off x="1403648" y="4968425"/>
            <a:ext cx="2974090" cy="142239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5"/>
          <a:srcRect l="24542" t="35235" r="23435" b="16532"/>
          <a:stretch/>
        </p:blipFill>
        <p:spPr>
          <a:xfrm>
            <a:off x="5671086" y="3151557"/>
            <a:ext cx="3112814" cy="162263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 rotWithShape="1">
          <a:blip r:embed="rId6"/>
          <a:srcRect l="37961" t="29328" r="25593" b="28345"/>
          <a:stretch/>
        </p:blipFill>
        <p:spPr>
          <a:xfrm>
            <a:off x="4715768" y="4974105"/>
            <a:ext cx="2511725" cy="163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0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691680" y="80882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La zona </a:t>
            </a:r>
            <a:r>
              <a:rPr lang="it-IT" sz="3600" dirty="0" err="1" smtClean="0">
                <a:solidFill>
                  <a:srgbClr val="C00000"/>
                </a:solidFill>
                <a:latin typeface="High Tower Text" panose="02040502050506030303" pitchFamily="18" charset="0"/>
              </a:rPr>
              <a:t>Baixa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 di Praia 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(4)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11" name="Ovale 10"/>
          <p:cNvSpPr/>
          <p:nvPr/>
        </p:nvSpPr>
        <p:spPr>
          <a:xfrm>
            <a:off x="1758796" y="1767912"/>
            <a:ext cx="2952328" cy="93610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400" dirty="0" smtClean="0"/>
              <a:t>Comunicazione</a:t>
            </a:r>
            <a:endParaRPr lang="it-IT" sz="2400" dirty="0"/>
          </a:p>
        </p:txBody>
      </p:sp>
      <p:sp>
        <p:nvSpPr>
          <p:cNvPr id="12" name="Ovale 11"/>
          <p:cNvSpPr/>
          <p:nvPr/>
        </p:nvSpPr>
        <p:spPr>
          <a:xfrm>
            <a:off x="5442992" y="1828136"/>
            <a:ext cx="2952328" cy="93610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400" dirty="0" smtClean="0"/>
              <a:t>Riconoscibilità</a:t>
            </a:r>
            <a:endParaRPr lang="it-IT" sz="2400" dirty="0"/>
          </a:p>
        </p:txBody>
      </p:sp>
      <p:pic>
        <p:nvPicPr>
          <p:cNvPr id="3074" name="Picture 2" descr="D:\Tor vergata\Immagini\2017-04-03 09.46.1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22"/>
          <a:stretch/>
        </p:blipFill>
        <p:spPr bwMode="auto">
          <a:xfrm>
            <a:off x="3563888" y="3159137"/>
            <a:ext cx="2005874" cy="2673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Tor vergata\Immagini\2017-04-03 13.48.4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758" y="4365104"/>
            <a:ext cx="2988332" cy="168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Tor vergata\Immagini\2017-04-03 13.49.2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4" y="3511360"/>
            <a:ext cx="3086561" cy="173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6" descr="2017-04-03 11.34.1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" name="AutoShape 8" descr="2017-04-03 11.34.19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148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691680" y="174055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La zona </a:t>
            </a:r>
            <a:r>
              <a:rPr lang="it-IT" sz="3600" dirty="0" err="1" smtClean="0">
                <a:solidFill>
                  <a:srgbClr val="C00000"/>
                </a:solidFill>
                <a:latin typeface="High Tower Text" panose="02040502050506030303" pitchFamily="18" charset="0"/>
              </a:rPr>
              <a:t>Baixa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 di Praia (3)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028" name="Picture 4" descr="Immagine correlat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594" y="2708920"/>
            <a:ext cx="3961928" cy="2440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ttangolo 10"/>
          <p:cNvSpPr/>
          <p:nvPr/>
        </p:nvSpPr>
        <p:spPr>
          <a:xfrm>
            <a:off x="2123727" y="829601"/>
            <a:ext cx="632970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/>
              <a:t>Creare un </a:t>
            </a:r>
            <a:r>
              <a:rPr lang="it-IT" sz="2000" b="1" dirty="0" smtClean="0"/>
              <a:t>centro culturale </a:t>
            </a:r>
            <a:r>
              <a:rPr lang="it-IT" sz="2000" dirty="0" smtClean="0"/>
              <a:t>collettore della memoria storica e punto di partenza dei 3 itinerari:</a:t>
            </a:r>
          </a:p>
          <a:p>
            <a:pPr algn="just"/>
            <a:endParaRPr lang="it-IT" sz="1000" dirty="0" smtClean="0"/>
          </a:p>
          <a:p>
            <a:pPr marL="342900" indent="-342900" algn="just">
              <a:buAutoNum type="arabicPeriod"/>
            </a:pPr>
            <a:r>
              <a:rPr lang="it-IT" sz="2000" dirty="0" smtClean="0"/>
              <a:t>Itinerario storico;</a:t>
            </a:r>
          </a:p>
          <a:p>
            <a:pPr marL="342900" indent="-342900" algn="just">
              <a:buAutoNum type="arabicPeriod"/>
            </a:pPr>
            <a:r>
              <a:rPr lang="it-IT" sz="2000" dirty="0" smtClean="0"/>
              <a:t>Itinerario della Navigazione del ‘500;</a:t>
            </a:r>
          </a:p>
          <a:p>
            <a:pPr marL="342900" indent="-342900" algn="just">
              <a:buAutoNum type="arabicPeriod"/>
            </a:pPr>
            <a:r>
              <a:rPr lang="it-IT" sz="2000" dirty="0" smtClean="0"/>
              <a:t>Itinerario di </a:t>
            </a:r>
            <a:r>
              <a:rPr lang="it-IT" sz="2000" dirty="0" err="1" smtClean="0"/>
              <a:t>Taiti</a:t>
            </a:r>
            <a:r>
              <a:rPr lang="it-IT" sz="2000" dirty="0" smtClean="0"/>
              <a:t> e del viaggio di Charles Darwin.</a:t>
            </a:r>
          </a:p>
          <a:p>
            <a:pPr marL="342900" indent="-342900" algn="just">
              <a:buAutoNum type="arabicPeriod"/>
            </a:pPr>
            <a:endParaRPr lang="it-IT" dirty="0"/>
          </a:p>
        </p:txBody>
      </p:sp>
      <p:sp>
        <p:nvSpPr>
          <p:cNvPr id="12" name="Rettangolo 11"/>
          <p:cNvSpPr/>
          <p:nvPr/>
        </p:nvSpPr>
        <p:spPr>
          <a:xfrm>
            <a:off x="1547664" y="5149468"/>
            <a:ext cx="2601653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b="1" dirty="0" smtClean="0"/>
              <a:t>Spazio espositivo </a:t>
            </a:r>
            <a:r>
              <a:rPr lang="it-IT" sz="2000" dirty="0" smtClean="0"/>
              <a:t>per fornire informazioni utili alla comprensione delle tematiche relative agli itinerari</a:t>
            </a:r>
          </a:p>
          <a:p>
            <a:pPr marL="342900" indent="-342900" algn="just">
              <a:buAutoNum type="arabicPeriod"/>
            </a:pPr>
            <a:endParaRPr lang="it-IT" dirty="0"/>
          </a:p>
        </p:txBody>
      </p:sp>
      <p:sp>
        <p:nvSpPr>
          <p:cNvPr id="13" name="Rettangolo 12"/>
          <p:cNvSpPr/>
          <p:nvPr/>
        </p:nvSpPr>
        <p:spPr>
          <a:xfrm>
            <a:off x="5693247" y="5149468"/>
            <a:ext cx="332436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b="1" dirty="0" smtClean="0"/>
              <a:t>Info </a:t>
            </a:r>
            <a:r>
              <a:rPr lang="it-IT" sz="2000" b="1" dirty="0" err="1" smtClean="0"/>
              <a:t>point</a:t>
            </a:r>
            <a:r>
              <a:rPr lang="it-IT" sz="2000" b="1" dirty="0" smtClean="0"/>
              <a:t> </a:t>
            </a:r>
            <a:r>
              <a:rPr lang="it-IT" sz="2000" dirty="0" smtClean="0"/>
              <a:t>per la distribuzione di supporti informativi che favoriscano raggiungimento e riconoscimento degli attrattori</a:t>
            </a:r>
          </a:p>
          <a:p>
            <a:pPr marL="342900" indent="-342900" algn="just">
              <a:buAutoNum type="arabicPeriod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2302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sellaDiTesto 7"/>
          <p:cNvSpPr txBox="1"/>
          <p:nvPr/>
        </p:nvSpPr>
        <p:spPr>
          <a:xfrm>
            <a:off x="1691680" y="174055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L’isola di Sant’</a:t>
            </a:r>
            <a:r>
              <a:rPr lang="it-IT" sz="3600" dirty="0" err="1" smtClean="0">
                <a:solidFill>
                  <a:srgbClr val="C00000"/>
                </a:solidFill>
                <a:latin typeface="High Tower Text" panose="02040502050506030303" pitchFamily="18" charset="0"/>
              </a:rPr>
              <a:t>Antao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2052" name="Picture 4" descr="Risultati immagini per santo anta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07" y="3128290"/>
            <a:ext cx="2161357" cy="162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isultati immagini per santo anta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782" y="3146078"/>
            <a:ext cx="2431527" cy="162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isultati immagini per santo anta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121" y="4978643"/>
            <a:ext cx="2200028" cy="165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Risultati immagini per santo anta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337" y="882278"/>
            <a:ext cx="2073307" cy="207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5980727" y="1451769"/>
            <a:ext cx="259228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dirty="0" smtClean="0"/>
              <a:t>Turismo naturalistico e spartano:</a:t>
            </a:r>
          </a:p>
          <a:p>
            <a:pPr algn="ctr"/>
            <a:endParaRPr lang="it-IT" sz="1600" dirty="0" smtClean="0"/>
          </a:p>
          <a:p>
            <a:pPr algn="ctr"/>
            <a:r>
              <a:rPr lang="it-IT" sz="3200" dirty="0" smtClean="0"/>
              <a:t>Trekking</a:t>
            </a:r>
          </a:p>
          <a:p>
            <a:pPr algn="ctr"/>
            <a:r>
              <a:rPr lang="it-IT" sz="3200" dirty="0" err="1" smtClean="0"/>
              <a:t>Hiking</a:t>
            </a:r>
            <a:r>
              <a:rPr lang="it-IT" sz="3200" dirty="0" smtClean="0"/>
              <a:t>,</a:t>
            </a:r>
          </a:p>
          <a:p>
            <a:pPr algn="ctr"/>
            <a:r>
              <a:rPr lang="it-IT" sz="3200" dirty="0" smtClean="0"/>
              <a:t>Cicloturismo,</a:t>
            </a:r>
          </a:p>
          <a:p>
            <a:pPr algn="ctr"/>
            <a:r>
              <a:rPr lang="it-IT" sz="3200" dirty="0" smtClean="0"/>
              <a:t>Climbing</a:t>
            </a:r>
          </a:p>
          <a:p>
            <a:pPr algn="ctr"/>
            <a:r>
              <a:rPr lang="it-IT" sz="3200" dirty="0" smtClean="0"/>
              <a:t>…</a:t>
            </a: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40270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sellaDiTesto 7"/>
          <p:cNvSpPr txBox="1"/>
          <p:nvPr/>
        </p:nvSpPr>
        <p:spPr>
          <a:xfrm>
            <a:off x="1691680" y="174055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L’isola di Sant’</a:t>
            </a:r>
            <a:r>
              <a:rPr lang="it-IT" sz="3600" dirty="0" err="1" smtClean="0">
                <a:solidFill>
                  <a:srgbClr val="C00000"/>
                </a:solidFill>
                <a:latin typeface="High Tower Text" panose="02040502050506030303" pitchFamily="18" charset="0"/>
              </a:rPr>
              <a:t>Antao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 (2)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5401270" y="938584"/>
            <a:ext cx="2592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dirty="0" smtClean="0"/>
              <a:t>Produzione artigianale del </a:t>
            </a:r>
            <a:r>
              <a:rPr lang="it-IT" sz="3200" i="1" dirty="0" err="1" smtClean="0"/>
              <a:t>grogue</a:t>
            </a:r>
            <a:endParaRPr lang="it-IT" sz="3200" i="1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01" b="8510"/>
          <a:stretch/>
        </p:blipFill>
        <p:spPr>
          <a:xfrm>
            <a:off x="2237379" y="1340768"/>
            <a:ext cx="1851155" cy="2550144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3" r="13775"/>
          <a:stretch/>
        </p:blipFill>
        <p:spPr>
          <a:xfrm>
            <a:off x="1038149" y="4138259"/>
            <a:ext cx="2398459" cy="188264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876" y="2780928"/>
            <a:ext cx="3017215" cy="1697183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196" y="4709268"/>
            <a:ext cx="2995218" cy="168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63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691680" y="174055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>
                <a:solidFill>
                  <a:srgbClr val="C00000"/>
                </a:solidFill>
                <a:latin typeface="High Tower Text" panose="02040502050506030303" pitchFamily="18" charset="0"/>
              </a:rPr>
              <a:t>L’isola di Sant’</a:t>
            </a:r>
            <a:r>
              <a:rPr lang="it-IT" sz="3600" dirty="0" err="1">
                <a:solidFill>
                  <a:srgbClr val="C00000"/>
                </a:solidFill>
                <a:latin typeface="High Tower Text" panose="02040502050506030303" pitchFamily="18" charset="0"/>
              </a:rPr>
              <a:t>Antao</a:t>
            </a:r>
            <a:r>
              <a:rPr lang="it-IT" sz="3600" dirty="0">
                <a:solidFill>
                  <a:srgbClr val="C00000"/>
                </a:solidFill>
                <a:latin typeface="High Tower Text" panose="02040502050506030303" pitchFamily="18" charset="0"/>
              </a:rPr>
              <a:t> 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(3)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392687" y="916284"/>
            <a:ext cx="632970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/>
              <a:t>Il Circuito del </a:t>
            </a:r>
            <a:r>
              <a:rPr lang="it-IT" sz="2000" i="1" dirty="0" err="1" smtClean="0"/>
              <a:t>Grogue</a:t>
            </a:r>
            <a:r>
              <a:rPr lang="it-IT" sz="2000" dirty="0"/>
              <a:t> </a:t>
            </a:r>
            <a:r>
              <a:rPr lang="it-IT" sz="2000" dirty="0" smtClean="0"/>
              <a:t>si snoderà attraverso tre punti focali:</a:t>
            </a:r>
          </a:p>
          <a:p>
            <a:pPr marL="457200" indent="-457200" algn="just">
              <a:buAutoNum type="arabicPeriod"/>
            </a:pPr>
            <a:r>
              <a:rPr lang="it-IT" sz="2000" dirty="0" err="1" smtClean="0"/>
              <a:t>Trapiche</a:t>
            </a:r>
            <a:r>
              <a:rPr lang="it-IT" sz="2000" dirty="0" smtClean="0"/>
              <a:t> </a:t>
            </a:r>
            <a:r>
              <a:rPr lang="it-IT" sz="2000" dirty="0" err="1"/>
              <a:t>Sr</a:t>
            </a:r>
            <a:r>
              <a:rPr lang="it-IT" sz="2000" dirty="0"/>
              <a:t> Ildo </a:t>
            </a:r>
            <a:r>
              <a:rPr lang="it-IT" sz="2000" dirty="0" err="1" smtClean="0"/>
              <a:t>Benrós</a:t>
            </a:r>
            <a:r>
              <a:rPr lang="it-IT" sz="2000" dirty="0" smtClean="0"/>
              <a:t>;</a:t>
            </a:r>
          </a:p>
          <a:p>
            <a:pPr marL="457200" indent="-457200" algn="just">
              <a:buAutoNum type="arabicPeriod"/>
            </a:pPr>
            <a:r>
              <a:rPr lang="it-IT" sz="2000" dirty="0" err="1"/>
              <a:t>Trapiche</a:t>
            </a:r>
            <a:r>
              <a:rPr lang="it-IT" sz="2000" dirty="0"/>
              <a:t> </a:t>
            </a:r>
            <a:r>
              <a:rPr lang="it-IT" sz="2000" dirty="0" err="1"/>
              <a:t>Museu</a:t>
            </a:r>
            <a:r>
              <a:rPr lang="it-IT" sz="2000" dirty="0"/>
              <a:t> </a:t>
            </a:r>
            <a:r>
              <a:rPr lang="it-IT" sz="2000" dirty="0" err="1" smtClean="0"/>
              <a:t>Blimundo</a:t>
            </a:r>
            <a:r>
              <a:rPr lang="it-IT" sz="2000" dirty="0" smtClean="0"/>
              <a:t>;</a:t>
            </a:r>
          </a:p>
          <a:p>
            <a:pPr marL="457200" indent="-457200" algn="just">
              <a:buAutoNum type="arabicPeriod"/>
            </a:pPr>
            <a:r>
              <a:rPr lang="it-IT" sz="2000" dirty="0" err="1"/>
              <a:t>Trapiche</a:t>
            </a:r>
            <a:r>
              <a:rPr lang="it-IT" sz="2000" dirty="0"/>
              <a:t> </a:t>
            </a:r>
            <a:r>
              <a:rPr lang="it-IT" sz="2000" dirty="0" err="1"/>
              <a:t>Beth</a:t>
            </a:r>
            <a:r>
              <a:rPr lang="it-IT" sz="2000" dirty="0"/>
              <a:t> </a:t>
            </a:r>
            <a:r>
              <a:rPr lang="it-IT" sz="2000" dirty="0" smtClean="0"/>
              <a:t>D’</a:t>
            </a:r>
            <a:r>
              <a:rPr lang="it-IT" sz="2000" dirty="0" err="1" smtClean="0"/>
              <a:t>Kinha</a:t>
            </a:r>
            <a:r>
              <a:rPr lang="it-IT" sz="2000" dirty="0" smtClean="0"/>
              <a:t>.</a:t>
            </a:r>
          </a:p>
          <a:p>
            <a:pPr algn="just"/>
            <a:endParaRPr lang="it-IT" sz="2000" dirty="0" smtClean="0"/>
          </a:p>
        </p:txBody>
      </p:sp>
      <p:sp>
        <p:nvSpPr>
          <p:cNvPr id="8" name="Rettangolo 7"/>
          <p:cNvSpPr/>
          <p:nvPr/>
        </p:nvSpPr>
        <p:spPr>
          <a:xfrm>
            <a:off x="1158245" y="2598242"/>
            <a:ext cx="63297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/>
              <a:t>Produzione artigianale</a:t>
            </a:r>
            <a:endParaRPr lang="it-IT" sz="2000" dirty="0" smtClean="0"/>
          </a:p>
          <a:p>
            <a:pPr algn="just"/>
            <a:endParaRPr lang="it-IT" sz="2000" dirty="0" smtClean="0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476" y="4897783"/>
            <a:ext cx="3035829" cy="1707654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2578640"/>
            <a:ext cx="1784796" cy="317297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179" y="3014954"/>
            <a:ext cx="3131840" cy="1761660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59" y="3075471"/>
            <a:ext cx="2050101" cy="364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79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691680" y="174055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>
                <a:solidFill>
                  <a:srgbClr val="C00000"/>
                </a:solidFill>
                <a:latin typeface="High Tower Text" panose="02040502050506030303" pitchFamily="18" charset="0"/>
              </a:rPr>
              <a:t>L’isola di Sant’</a:t>
            </a:r>
            <a:r>
              <a:rPr lang="it-IT" sz="3600" dirty="0" err="1">
                <a:solidFill>
                  <a:srgbClr val="C00000"/>
                </a:solidFill>
                <a:latin typeface="High Tower Text" panose="02040502050506030303" pitchFamily="18" charset="0"/>
              </a:rPr>
              <a:t>Antao</a:t>
            </a:r>
            <a:r>
              <a:rPr lang="it-IT" sz="3600" dirty="0">
                <a:solidFill>
                  <a:srgbClr val="C00000"/>
                </a:solidFill>
                <a:latin typeface="High Tower Text" panose="02040502050506030303" pitchFamily="18" charset="0"/>
              </a:rPr>
              <a:t> 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(4)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539551" y="3742410"/>
            <a:ext cx="63297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/>
              <a:t>Contrabbando e proibizionismo</a:t>
            </a:r>
            <a:endParaRPr lang="it-IT" sz="2000" dirty="0" smtClean="0"/>
          </a:p>
          <a:p>
            <a:pPr algn="just"/>
            <a:endParaRPr lang="it-IT" sz="2000" dirty="0" smtClean="0"/>
          </a:p>
        </p:txBody>
      </p:sp>
      <p:sp>
        <p:nvSpPr>
          <p:cNvPr id="9" name="Rettangolo 8"/>
          <p:cNvSpPr/>
          <p:nvPr/>
        </p:nvSpPr>
        <p:spPr>
          <a:xfrm>
            <a:off x="6566460" y="1092120"/>
            <a:ext cx="25922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/>
              <a:t>Leggende locali</a:t>
            </a:r>
            <a:endParaRPr lang="it-IT" sz="2000" dirty="0" smtClean="0"/>
          </a:p>
          <a:p>
            <a:pPr algn="just"/>
            <a:endParaRPr lang="it-IT" sz="2000" dirty="0" smtClean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411" y="820386"/>
            <a:ext cx="1582397" cy="2813149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114" y="2452840"/>
            <a:ext cx="2921800" cy="1643513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658" y="1284277"/>
            <a:ext cx="2921800" cy="1643513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333" y="4186476"/>
            <a:ext cx="1722176" cy="3061647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73"/>
          <a:stretch/>
        </p:blipFill>
        <p:spPr>
          <a:xfrm>
            <a:off x="2710164" y="4222871"/>
            <a:ext cx="1722176" cy="2707305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25" y="4222871"/>
            <a:ext cx="1722176" cy="3061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32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691680" y="174055"/>
            <a:ext cx="6761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3600" dirty="0">
                <a:solidFill>
                  <a:srgbClr val="C00000"/>
                </a:solidFill>
                <a:latin typeface="High Tower Text" panose="02040502050506030303" pitchFamily="18" charset="0"/>
              </a:rPr>
              <a:t>L’isola di Sant’</a:t>
            </a:r>
            <a:r>
              <a:rPr lang="it-IT" sz="3600" dirty="0" err="1">
                <a:solidFill>
                  <a:srgbClr val="C00000"/>
                </a:solidFill>
                <a:latin typeface="High Tower Text" panose="02040502050506030303" pitchFamily="18" charset="0"/>
              </a:rPr>
              <a:t>Antao</a:t>
            </a:r>
            <a:r>
              <a:rPr lang="it-IT" sz="3600" dirty="0">
                <a:solidFill>
                  <a:srgbClr val="C00000"/>
                </a:solidFill>
                <a:latin typeface="High Tower Text" panose="02040502050506030303" pitchFamily="18" charset="0"/>
              </a:rPr>
              <a:t> </a:t>
            </a:r>
            <a:r>
              <a:rPr lang="it-IT" sz="3600" dirty="0" smtClean="0">
                <a:solidFill>
                  <a:srgbClr val="C00000"/>
                </a:solidFill>
                <a:latin typeface="High Tower Text" panose="02040502050506030303" pitchFamily="18" charset="0"/>
              </a:rPr>
              <a:t>(3)</a:t>
            </a:r>
            <a:endParaRPr lang="it-IT" sz="3600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411760" y="916285"/>
            <a:ext cx="632970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 smtClean="0"/>
              <a:t>Sarà </a:t>
            </a:r>
            <a:r>
              <a:rPr lang="it-IT" sz="2000" dirty="0" smtClean="0"/>
              <a:t>integrato dalla creazione delle Strade del </a:t>
            </a:r>
            <a:r>
              <a:rPr lang="it-IT" sz="2000" dirty="0" err="1" smtClean="0"/>
              <a:t>Grogue</a:t>
            </a:r>
            <a:r>
              <a:rPr lang="it-IT" sz="2000" dirty="0" smtClean="0"/>
              <a:t>:</a:t>
            </a:r>
          </a:p>
          <a:p>
            <a:pPr algn="just"/>
            <a:r>
              <a:rPr lang="it-IT" sz="2000" dirty="0" smtClean="0"/>
              <a:t>Percorsi di trekking lungo gli antichi sentieri utilizzati dai contrabbandieri durante il proibizionismo</a:t>
            </a:r>
          </a:p>
          <a:p>
            <a:pPr algn="just"/>
            <a:endParaRPr lang="it-IT" sz="2000" dirty="0" smtClean="0"/>
          </a:p>
          <a:p>
            <a:pPr marL="342900" indent="-342900" algn="just">
              <a:buAutoNum type="arabicPeriod"/>
            </a:pPr>
            <a:endParaRPr lang="it-IT" dirty="0"/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90" t="24100" b="19664"/>
          <a:stretch/>
        </p:blipFill>
        <p:spPr bwMode="auto">
          <a:xfrm>
            <a:off x="1846034" y="2516723"/>
            <a:ext cx="6796420" cy="28803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013176"/>
            <a:ext cx="2779801" cy="1563638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5153032"/>
            <a:ext cx="2907815" cy="1635646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63"/>
          <a:stretch/>
        </p:blipFill>
        <p:spPr>
          <a:xfrm>
            <a:off x="6988221" y="4549494"/>
            <a:ext cx="2155777" cy="1695098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2" y="3284984"/>
            <a:ext cx="2779801" cy="156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16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1 4"/>
          <p:cNvCxnSpPr/>
          <p:nvPr/>
        </p:nvCxnSpPr>
        <p:spPr>
          <a:xfrm>
            <a:off x="1122611" y="0"/>
            <a:ext cx="0" cy="6858000"/>
          </a:xfrm>
          <a:prstGeom prst="line">
            <a:avLst/>
          </a:prstGeom>
          <a:ln w="57150" cmpd="dbl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Imagem 2" descr="FundaçãoCab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1124744"/>
            <a:ext cx="16256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 descr="C:\Windows\TEMP\WPDNSE\{013C00D0-011B-0129-0601-0801AA00C600}\imagesCAJ9NDS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45415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71"/>
          <a:stretch/>
        </p:blipFill>
        <p:spPr>
          <a:xfrm>
            <a:off x="1475656" y="2159418"/>
            <a:ext cx="7006282" cy="253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60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1389</TotalTime>
  <Words>969</Words>
  <Application>Microsoft Office PowerPoint</Application>
  <PresentationFormat>Presentazione su schermo (4:3)</PresentationFormat>
  <Paragraphs>185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29</vt:i4>
      </vt:variant>
    </vt:vector>
  </HeadingPairs>
  <TitlesOfParts>
    <vt:vector size="30" baseType="lpstr"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Nicla Pace</dc:creator>
  <cp:lastModifiedBy>Nicla Pace</cp:lastModifiedBy>
  <cp:revision>65</cp:revision>
  <dcterms:created xsi:type="dcterms:W3CDTF">2017-04-26T10:29:56Z</dcterms:created>
  <dcterms:modified xsi:type="dcterms:W3CDTF">2017-05-03T10:38:08Z</dcterms:modified>
</cp:coreProperties>
</file>